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79" r:id="rId2"/>
    <p:sldId id="426" r:id="rId3"/>
    <p:sldId id="385" r:id="rId4"/>
    <p:sldId id="387" r:id="rId5"/>
    <p:sldId id="417" r:id="rId6"/>
    <p:sldId id="418" r:id="rId7"/>
    <p:sldId id="392" r:id="rId8"/>
    <p:sldId id="390" r:id="rId9"/>
    <p:sldId id="386" r:id="rId10"/>
    <p:sldId id="412" r:id="rId11"/>
    <p:sldId id="411" r:id="rId12"/>
    <p:sldId id="399" r:id="rId13"/>
    <p:sldId id="409" r:id="rId14"/>
    <p:sldId id="403" r:id="rId15"/>
    <p:sldId id="402" r:id="rId16"/>
    <p:sldId id="404" r:id="rId17"/>
    <p:sldId id="422" r:id="rId18"/>
    <p:sldId id="423" r:id="rId19"/>
    <p:sldId id="424" r:id="rId20"/>
    <p:sldId id="425"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949691"/>
    <a:srgbClr val="EF4129"/>
    <a:srgbClr val="0099D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4660"/>
  </p:normalViewPr>
  <p:slideViewPr>
    <p:cSldViewPr snapToGrid="0" snapToObjects="1">
      <p:cViewPr varScale="1">
        <p:scale>
          <a:sx n="82" d="100"/>
          <a:sy n="82" d="100"/>
        </p:scale>
        <p:origin x="1464" y="6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(n=213)</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Overdose experience "in the past 3 months"</c:v>
                </c:pt>
              </c:strCache>
            </c:strRef>
          </c:cat>
          <c:val>
            <c:numRef>
              <c:f>Sheet1!$B$2</c:f>
              <c:numCache>
                <c:formatCode>0%</c:formatCode>
                <c:ptCount val="1"/>
                <c:pt idx="0">
                  <c:v>0.1</c:v>
                </c:pt>
              </c:numCache>
            </c:numRef>
          </c:val>
          <c:extLst>
            <c:ext xmlns:c16="http://schemas.microsoft.com/office/drawing/2014/chart" uri="{C3380CC4-5D6E-409C-BE32-E72D297353CC}">
              <c16:uniqueId val="{00000000-8723-4191-8485-EF7634F3B532}"/>
            </c:ext>
          </c:extLst>
        </c:ser>
        <c:ser>
          <c:idx val="1"/>
          <c:order val="1"/>
          <c:tx>
            <c:strRef>
              <c:f>Sheet1!$C$1</c:f>
              <c:strCache>
                <c:ptCount val="1"/>
                <c:pt idx="0">
                  <c:v>3-month follow-up (n=192)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Overdose experience "in the past 3 months"</c:v>
                </c:pt>
              </c:strCache>
            </c:strRef>
          </c:cat>
          <c:val>
            <c:numRef>
              <c:f>Sheet1!$C$2</c:f>
              <c:numCache>
                <c:formatCode>0%</c:formatCode>
                <c:ptCount val="1"/>
                <c:pt idx="0">
                  <c:v>0.04</c:v>
                </c:pt>
              </c:numCache>
            </c:numRef>
          </c:val>
          <c:extLst>
            <c:ext xmlns:c16="http://schemas.microsoft.com/office/drawing/2014/chart" uri="{C3380CC4-5D6E-409C-BE32-E72D297353CC}">
              <c16:uniqueId val="{00000001-8723-4191-8485-EF7634F3B532}"/>
            </c:ext>
          </c:extLst>
        </c:ser>
        <c:dLbls>
          <c:showLegendKey val="0"/>
          <c:showVal val="0"/>
          <c:showCatName val="0"/>
          <c:showSerName val="0"/>
          <c:showPercent val="0"/>
          <c:showBubbleSize val="0"/>
        </c:dLbls>
        <c:gapWidth val="219"/>
        <c:overlap val="-27"/>
        <c:axId val="1777765072"/>
        <c:axId val="1777766848"/>
      </c:barChart>
      <c:catAx>
        <c:axId val="177776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crossAx val="1777766848"/>
        <c:crosses val="autoZero"/>
        <c:auto val="1"/>
        <c:lblAlgn val="ctr"/>
        <c:lblOffset val="100"/>
        <c:noMultiLvlLbl val="0"/>
      </c:catAx>
      <c:valAx>
        <c:axId val="1777766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crossAx val="1777765072"/>
        <c:crosses val="autoZero"/>
        <c:crossBetween val="between"/>
      </c:valAx>
      <c:spPr>
        <a:noFill/>
        <a:ln>
          <a:noFill/>
        </a:ln>
        <a:effectLst/>
      </c:spPr>
    </c:plotArea>
    <c:legend>
      <c:legendPos val="b"/>
      <c:layout>
        <c:manualLayout>
          <c:xMode val="edge"/>
          <c:yMode val="edge"/>
          <c:x val="0.445228149323664"/>
          <c:y val="4.9912752465789002E-2"/>
          <c:w val="0.55477185067633605"/>
          <c:h val="6.259720903651179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(n=213)</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Injecting heroin</c:v>
                </c:pt>
                <c:pt idx="1">
                  <c:v>Sedatives, barbiturates</c:v>
                </c:pt>
                <c:pt idx="2">
                  <c:v>Opium (khanka, koknar,etc)</c:v>
                </c:pt>
                <c:pt idx="3">
                  <c:v>Cocaine</c:v>
                </c:pt>
                <c:pt idx="4">
                  <c:v>Metamphetamine (speed, vint etc)</c:v>
                </c:pt>
                <c:pt idx="5">
                  <c:v>Crocodile</c:v>
                </c:pt>
              </c:strCache>
            </c:strRef>
          </c:cat>
          <c:val>
            <c:numRef>
              <c:f>Sheet1!$B$2:$B$7</c:f>
              <c:numCache>
                <c:formatCode>0%</c:formatCode>
                <c:ptCount val="6"/>
                <c:pt idx="0">
                  <c:v>0.45</c:v>
                </c:pt>
                <c:pt idx="1">
                  <c:v>0.51</c:v>
                </c:pt>
                <c:pt idx="2">
                  <c:v>0.17</c:v>
                </c:pt>
                <c:pt idx="3">
                  <c:v>1.4999999999999999E-2</c:v>
                </c:pt>
                <c:pt idx="4">
                  <c:v>0.02</c:v>
                </c:pt>
                <c:pt idx="5">
                  <c:v>0.01</c:v>
                </c:pt>
              </c:numCache>
            </c:numRef>
          </c:val>
          <c:extLst>
            <c:ext xmlns:c16="http://schemas.microsoft.com/office/drawing/2014/chart" uri="{C3380CC4-5D6E-409C-BE32-E72D297353CC}">
              <c16:uniqueId val="{00000000-8723-4191-8485-EF7634F3B532}"/>
            </c:ext>
          </c:extLst>
        </c:ser>
        <c:ser>
          <c:idx val="1"/>
          <c:order val="1"/>
          <c:tx>
            <c:strRef>
              <c:f>Sheet1!$C$1</c:f>
              <c:strCache>
                <c:ptCount val="1"/>
                <c:pt idx="0">
                  <c:v>3-month follow-up (n=192)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Injecting heroin</c:v>
                </c:pt>
                <c:pt idx="1">
                  <c:v>Sedatives, barbiturates</c:v>
                </c:pt>
                <c:pt idx="2">
                  <c:v>Opium (khanka, koknar,etc)</c:v>
                </c:pt>
                <c:pt idx="3">
                  <c:v>Cocaine</c:v>
                </c:pt>
                <c:pt idx="4">
                  <c:v>Metamphetamine (speed, vint etc)</c:v>
                </c:pt>
                <c:pt idx="5">
                  <c:v>Crocodile</c:v>
                </c:pt>
              </c:strCache>
            </c:strRef>
          </c:cat>
          <c:val>
            <c:numRef>
              <c:f>Sheet1!$C$2:$C$7</c:f>
              <c:numCache>
                <c:formatCode>0%</c:formatCode>
                <c:ptCount val="6"/>
                <c:pt idx="0">
                  <c:v>0.32</c:v>
                </c:pt>
                <c:pt idx="1">
                  <c:v>0.37</c:v>
                </c:pt>
                <c:pt idx="2">
                  <c:v>0.13</c:v>
                </c:pt>
                <c:pt idx="3">
                  <c:v>0</c:v>
                </c:pt>
                <c:pt idx="4">
                  <c:v>0.01</c:v>
                </c:pt>
                <c:pt idx="5">
                  <c:v>0.01</c:v>
                </c:pt>
              </c:numCache>
            </c:numRef>
          </c:val>
          <c:extLst>
            <c:ext xmlns:c16="http://schemas.microsoft.com/office/drawing/2014/chart" uri="{C3380CC4-5D6E-409C-BE32-E72D297353CC}">
              <c16:uniqueId val="{00000001-8723-4191-8485-EF7634F3B532}"/>
            </c:ext>
          </c:extLst>
        </c:ser>
        <c:dLbls>
          <c:showLegendKey val="0"/>
          <c:showVal val="0"/>
          <c:showCatName val="0"/>
          <c:showSerName val="0"/>
          <c:showPercent val="0"/>
          <c:showBubbleSize val="0"/>
        </c:dLbls>
        <c:gapWidth val="219"/>
        <c:overlap val="-27"/>
        <c:axId val="1774132768"/>
        <c:axId val="1774135088"/>
      </c:barChart>
      <c:catAx>
        <c:axId val="177413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crossAx val="1774135088"/>
        <c:crosses val="autoZero"/>
        <c:auto val="1"/>
        <c:lblAlgn val="ctr"/>
        <c:lblOffset val="100"/>
        <c:noMultiLvlLbl val="0"/>
      </c:catAx>
      <c:valAx>
        <c:axId val="177413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crossAx val="1774132768"/>
        <c:crosses val="autoZero"/>
        <c:crossBetween val="between"/>
      </c:valAx>
      <c:spPr>
        <a:noFill/>
        <a:ln>
          <a:noFill/>
        </a:ln>
        <a:effectLst/>
      </c:spPr>
    </c:plotArea>
    <c:legend>
      <c:legendPos val="b"/>
      <c:layout>
        <c:manualLayout>
          <c:xMode val="edge"/>
          <c:yMode val="edge"/>
          <c:x val="0.4153215225893151"/>
          <c:y val="3.7751149079998651E-2"/>
          <c:w val="0.55192360051115996"/>
          <c:h val="6.259720903651179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16/07/2018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EDA99FB-9E25-4BB7-AE6B-5DFADBAAACDC}" type="datetimeFigureOut">
              <a:rPr lang="ru-RU" smtClean="0"/>
              <a:t>16.07.18</a:t>
            </a:fld>
            <a:endParaRPr lang="ru-RU"/>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8A092F1-F45D-4048-86C7-CD654F977091}" type="slidenum">
              <a:rPr lang="ru-RU" smtClean="0"/>
              <a:t>‹#›</a:t>
            </a:fld>
            <a:endParaRPr lang="ru-RU"/>
          </a:p>
        </p:txBody>
      </p:sp>
    </p:spTree>
    <p:extLst>
      <p:ext uri="{BB962C8B-B14F-4D97-AF65-F5344CB8AC3E}">
        <p14:creationId xmlns:p14="http://schemas.microsoft.com/office/powerpoint/2010/main" val="226024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A092F1-F45D-4048-86C7-CD654F977091}" type="slidenum">
              <a:rPr lang="ru-RU" smtClean="0"/>
              <a:t>1</a:t>
            </a:fld>
            <a:endParaRPr lang="ru-RU"/>
          </a:p>
        </p:txBody>
      </p:sp>
    </p:spTree>
    <p:extLst>
      <p:ext uri="{BB962C8B-B14F-4D97-AF65-F5344CB8AC3E}">
        <p14:creationId xmlns:p14="http://schemas.microsoft.com/office/powerpoint/2010/main" val="21507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18</a:t>
            </a:fld>
            <a:endParaRPr lang="ru-RU"/>
          </a:p>
        </p:txBody>
      </p:sp>
    </p:spTree>
    <p:extLst>
      <p:ext uri="{BB962C8B-B14F-4D97-AF65-F5344CB8AC3E}">
        <p14:creationId xmlns:p14="http://schemas.microsoft.com/office/powerpoint/2010/main" val="173710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19</a:t>
            </a:fld>
            <a:endParaRPr lang="ru-RU"/>
          </a:p>
        </p:txBody>
      </p:sp>
    </p:spTree>
    <p:extLst>
      <p:ext uri="{BB962C8B-B14F-4D97-AF65-F5344CB8AC3E}">
        <p14:creationId xmlns:p14="http://schemas.microsoft.com/office/powerpoint/2010/main" val="210519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20</a:t>
            </a:fld>
            <a:endParaRPr lang="ru-RU"/>
          </a:p>
        </p:txBody>
      </p:sp>
    </p:spTree>
    <p:extLst>
      <p:ext uri="{BB962C8B-B14F-4D97-AF65-F5344CB8AC3E}">
        <p14:creationId xmlns:p14="http://schemas.microsoft.com/office/powerpoint/2010/main" val="425776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7</a:t>
            </a:fld>
            <a:endParaRPr lang="ru-RU"/>
          </a:p>
        </p:txBody>
      </p:sp>
    </p:spTree>
    <p:extLst>
      <p:ext uri="{BB962C8B-B14F-4D97-AF65-F5344CB8AC3E}">
        <p14:creationId xmlns:p14="http://schemas.microsoft.com/office/powerpoint/2010/main" val="234091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8</a:t>
            </a:fld>
            <a:endParaRPr lang="ru-RU"/>
          </a:p>
        </p:txBody>
      </p:sp>
    </p:spTree>
    <p:extLst>
      <p:ext uri="{BB962C8B-B14F-4D97-AF65-F5344CB8AC3E}">
        <p14:creationId xmlns:p14="http://schemas.microsoft.com/office/powerpoint/2010/main" val="361042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12</a:t>
            </a:fld>
            <a:endParaRPr lang="ru-RU"/>
          </a:p>
        </p:txBody>
      </p:sp>
    </p:spTree>
    <p:extLst>
      <p:ext uri="{BB962C8B-B14F-4D97-AF65-F5344CB8AC3E}">
        <p14:creationId xmlns:p14="http://schemas.microsoft.com/office/powerpoint/2010/main" val="194530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13</a:t>
            </a:fld>
            <a:endParaRPr lang="ru-RU"/>
          </a:p>
        </p:txBody>
      </p:sp>
    </p:spTree>
    <p:extLst>
      <p:ext uri="{BB962C8B-B14F-4D97-AF65-F5344CB8AC3E}">
        <p14:creationId xmlns:p14="http://schemas.microsoft.com/office/powerpoint/2010/main" val="268494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14</a:t>
            </a:fld>
            <a:endParaRPr lang="ru-RU"/>
          </a:p>
        </p:txBody>
      </p:sp>
    </p:spTree>
    <p:extLst>
      <p:ext uri="{BB962C8B-B14F-4D97-AF65-F5344CB8AC3E}">
        <p14:creationId xmlns:p14="http://schemas.microsoft.com/office/powerpoint/2010/main" val="44827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15</a:t>
            </a:fld>
            <a:endParaRPr lang="ru-RU"/>
          </a:p>
        </p:txBody>
      </p:sp>
    </p:spTree>
    <p:extLst>
      <p:ext uri="{BB962C8B-B14F-4D97-AF65-F5344CB8AC3E}">
        <p14:creationId xmlns:p14="http://schemas.microsoft.com/office/powerpoint/2010/main" val="421868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16</a:t>
            </a:fld>
            <a:endParaRPr lang="ru-RU"/>
          </a:p>
        </p:txBody>
      </p:sp>
    </p:spTree>
    <p:extLst>
      <p:ext uri="{BB962C8B-B14F-4D97-AF65-F5344CB8AC3E}">
        <p14:creationId xmlns:p14="http://schemas.microsoft.com/office/powerpoint/2010/main" val="381589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49AD21E-5CAB-4B14-B5FD-1ECF9D323399}" type="slidenum">
              <a:rPr lang="ru-RU" smtClean="0"/>
              <a:t>17</a:t>
            </a:fld>
            <a:endParaRPr lang="ru-RU"/>
          </a:p>
        </p:txBody>
      </p:sp>
    </p:spTree>
    <p:extLst>
      <p:ext uri="{BB962C8B-B14F-4D97-AF65-F5344CB8AC3E}">
        <p14:creationId xmlns:p14="http://schemas.microsoft.com/office/powerpoint/2010/main" val="339554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489" y="1220744"/>
            <a:ext cx="4030304" cy="3278710"/>
          </a:xfrm>
        </p:spPr>
        <p:txBody>
          <a:bodyPr>
            <a:noAutofit/>
          </a:bodyPr>
          <a:lstStyle/>
          <a:p>
            <a:pPr algn="r"/>
            <a:r>
              <a:rPr lang="en-US" sz="2200" b="0" dirty="0">
                <a:solidFill>
                  <a:schemeClr val="bg1"/>
                </a:solidFill>
                <a:latin typeface="Bookman Old Style" panose="02050604050505020204" pitchFamily="18" charset="0"/>
                <a:cs typeface="Times New Roman" panose="02020603050405020304" pitchFamily="18" charset="0"/>
              </a:rPr>
              <a:t>WINGS of Hope:  evaluating effects of integrating a brief gender-based violence prevention intervention with HIV counseling and testing among women who use drugs in Kyrgyzstan</a:t>
            </a:r>
            <a:endParaRPr lang="ru-RU" sz="2200" b="0" dirty="0">
              <a:solidFill>
                <a:schemeClr val="bg1"/>
              </a:solidFill>
              <a:latin typeface="Bookman Old Style" panose="02050604050505020204" pitchFamily="18" charset="0"/>
              <a:cs typeface="Times New Roman" panose="02020603050405020304" pitchFamily="18" charset="0"/>
            </a:endParaRPr>
          </a:p>
        </p:txBody>
      </p:sp>
      <p:sp>
        <p:nvSpPr>
          <p:cNvPr id="9" name="Title 1"/>
          <p:cNvSpPr txBox="1">
            <a:spLocks/>
          </p:cNvSpPr>
          <p:nvPr/>
        </p:nvSpPr>
        <p:spPr>
          <a:xfrm>
            <a:off x="5337110" y="4556362"/>
            <a:ext cx="3367311" cy="5288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300" dirty="0">
                <a:solidFill>
                  <a:schemeClr val="bg1"/>
                </a:solidFill>
                <a:latin typeface="Bookman Old Style" panose="02050604050505020204" pitchFamily="18" charset="0"/>
              </a:rPr>
              <a:t>Tatiana </a:t>
            </a:r>
            <a:r>
              <a:rPr lang="en-US" sz="2300" dirty="0" err="1">
                <a:solidFill>
                  <a:schemeClr val="bg1"/>
                </a:solidFill>
                <a:latin typeface="Bookman Old Style" panose="02050604050505020204" pitchFamily="18" charset="0"/>
              </a:rPr>
              <a:t>Musagalieva</a:t>
            </a:r>
            <a:endParaRPr lang="ru-RU" sz="2300" dirty="0">
              <a:solidFill>
                <a:schemeClr val="bg1"/>
              </a:solidFill>
              <a:latin typeface="Bookman Old Style" panose="02050604050505020204" pitchFamily="18" charset="0"/>
            </a:endParaRPr>
          </a:p>
        </p:txBody>
      </p:sp>
      <p:pic>
        <p:nvPicPr>
          <p:cNvPr id="5" name="Picture 4">
            <a:extLst>
              <a:ext uri="{FF2B5EF4-FFF2-40B4-BE49-F238E27FC236}">
                <a16:creationId xmlns:a16="http://schemas.microsoft.com/office/drawing/2014/main" id="{DAE3C977-0E78-4994-B4C0-86E06829CD9C}"/>
              </a:ext>
            </a:extLst>
          </p:cNvPr>
          <p:cNvPicPr>
            <a:picLocks noChangeAspect="1"/>
          </p:cNvPicPr>
          <p:nvPr/>
        </p:nvPicPr>
        <p:blipFill>
          <a:blip r:embed="rId3"/>
          <a:stretch>
            <a:fillRect/>
          </a:stretch>
        </p:blipFill>
        <p:spPr>
          <a:xfrm>
            <a:off x="363893" y="1625626"/>
            <a:ext cx="4684371" cy="2873828"/>
          </a:xfrm>
          <a:prstGeom prst="rect">
            <a:avLst/>
          </a:prstGeom>
          <a:scene3d>
            <a:camera prst="perspectiveHeroicExtremeRightFacing"/>
            <a:lightRig rig="threePt" dir="t"/>
          </a:scene3d>
        </p:spPr>
      </p:pic>
      <p:sp>
        <p:nvSpPr>
          <p:cNvPr id="6" name="Rectangle 5">
            <a:extLst>
              <a:ext uri="{FF2B5EF4-FFF2-40B4-BE49-F238E27FC236}">
                <a16:creationId xmlns:a16="http://schemas.microsoft.com/office/drawing/2014/main" id="{9B513332-0E6D-45B5-AFC6-40224C9EE2F9}"/>
              </a:ext>
            </a:extLst>
          </p:cNvPr>
          <p:cNvSpPr/>
          <p:nvPr/>
        </p:nvSpPr>
        <p:spPr>
          <a:xfrm>
            <a:off x="4459512" y="1334278"/>
            <a:ext cx="149290" cy="3750906"/>
          </a:xfrm>
          <a:prstGeom prst="rect">
            <a:avLst/>
          </a:prstGeom>
          <a:gradFill>
            <a:gsLst>
              <a:gs pos="0">
                <a:srgbClr val="ED1C2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38491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4C7F-BBCB-4F72-858D-60259FFBC8EA}"/>
              </a:ext>
            </a:extLst>
          </p:cNvPr>
          <p:cNvSpPr>
            <a:spLocks noGrp="1"/>
          </p:cNvSpPr>
          <p:nvPr>
            <p:ph type="title"/>
          </p:nvPr>
        </p:nvSpPr>
        <p:spPr>
          <a:xfrm>
            <a:off x="270432" y="155544"/>
            <a:ext cx="7886700" cy="1126502"/>
          </a:xfrm>
        </p:spPr>
        <p:txBody>
          <a:bodyPr>
            <a:normAutofit fontScale="90000"/>
          </a:bodyPr>
          <a:lstStyle/>
          <a:p>
            <a:r>
              <a:rPr lang="en-US" sz="2800" dirty="0">
                <a:solidFill>
                  <a:schemeClr val="bg1"/>
                </a:solidFill>
                <a:latin typeface="Times New Roman" panose="02020603050405020304" pitchFamily="18" charset="0"/>
                <a:cs typeface="Times New Roman" panose="02020603050405020304" pitchFamily="18" charset="0"/>
              </a:rPr>
              <a:t>Overdose experience reported by the WINGS of Hope participants (“in the past 3 months”, 2013-2016 data)</a:t>
            </a:r>
            <a:endParaRPr lang="ru-RU"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202BBD31-8DC6-4A14-A4CD-4C45E90DC03C}"/>
              </a:ext>
            </a:extLst>
          </p:cNvPr>
          <p:cNvGraphicFramePr>
            <a:graphicFrameLocks noGrp="1"/>
          </p:cNvGraphicFramePr>
          <p:nvPr>
            <p:ph idx="1"/>
            <p:extLst>
              <p:ext uri="{D42A27DB-BD31-4B8C-83A1-F6EECF244321}">
                <p14:modId xmlns:p14="http://schemas.microsoft.com/office/powerpoint/2010/main" val="2438789110"/>
              </p:ext>
            </p:extLst>
          </p:nvPr>
        </p:nvGraphicFramePr>
        <p:xfrm>
          <a:off x="113122" y="1481106"/>
          <a:ext cx="8917756" cy="52213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394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4C7F-BBCB-4F72-858D-60259FFBC8EA}"/>
              </a:ext>
            </a:extLst>
          </p:cNvPr>
          <p:cNvSpPr>
            <a:spLocks noGrp="1"/>
          </p:cNvSpPr>
          <p:nvPr>
            <p:ph type="title"/>
          </p:nvPr>
        </p:nvSpPr>
        <p:spPr>
          <a:xfrm>
            <a:off x="113122" y="112642"/>
            <a:ext cx="8628471" cy="1126502"/>
          </a:xfrm>
        </p:spPr>
        <p:txBody>
          <a:bodyPr>
            <a:normAutofit/>
          </a:bodyPr>
          <a:lstStyle/>
          <a:p>
            <a:pPr algn="l"/>
            <a:r>
              <a:rPr lang="en-US" sz="2400" dirty="0">
                <a:solidFill>
                  <a:schemeClr val="bg1"/>
                </a:solidFill>
                <a:latin typeface="Times New Roman" panose="02020603050405020304" pitchFamily="18" charset="0"/>
                <a:cs typeface="Times New Roman" panose="02020603050405020304" pitchFamily="18" charset="0"/>
              </a:rPr>
              <a:t>Drug Use rates reported by the WINGS of Hope participants (“in the past 3 months”, 2013-2016 data)</a:t>
            </a:r>
            <a:endParaRPr lang="ru-RU"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202BBD31-8DC6-4A14-A4CD-4C45E90DC03C}"/>
              </a:ext>
            </a:extLst>
          </p:cNvPr>
          <p:cNvGraphicFramePr>
            <a:graphicFrameLocks noGrp="1"/>
          </p:cNvGraphicFramePr>
          <p:nvPr>
            <p:ph idx="1"/>
            <p:extLst>
              <p:ext uri="{D42A27DB-BD31-4B8C-83A1-F6EECF244321}">
                <p14:modId xmlns:p14="http://schemas.microsoft.com/office/powerpoint/2010/main" val="2797685258"/>
              </p:ext>
            </p:extLst>
          </p:nvPr>
        </p:nvGraphicFramePr>
        <p:xfrm>
          <a:off x="113122" y="1481106"/>
          <a:ext cx="8917756" cy="52213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4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4CC27E96-BA44-43B0-A96A-0FC74B55D573}"/>
              </a:ext>
            </a:extLst>
          </p:cNvPr>
          <p:cNvPicPr>
            <a:picLocks noChangeAspect="1"/>
          </p:cNvPicPr>
          <p:nvPr/>
        </p:nvPicPr>
        <p:blipFill rotWithShape="1">
          <a:blip r:embed="rId3">
            <a:extLst>
              <a:ext uri="{28A0092B-C50C-407E-A947-70E740481C1C}">
                <a14:useLocalDpi xmlns:a14="http://schemas.microsoft.com/office/drawing/2010/main" val="0"/>
              </a:ext>
            </a:extLst>
          </a:blip>
          <a:srcRect t="12560"/>
          <a:stretch/>
        </p:blipFill>
        <p:spPr>
          <a:xfrm>
            <a:off x="157162" y="1359190"/>
            <a:ext cx="8829675" cy="4441729"/>
          </a:xfrm>
          <a:prstGeom prst="rect">
            <a:avLst/>
          </a:prstGeom>
        </p:spPr>
      </p:pic>
      <p:sp>
        <p:nvSpPr>
          <p:cNvPr id="4" name="TextBox 3">
            <a:extLst>
              <a:ext uri="{FF2B5EF4-FFF2-40B4-BE49-F238E27FC236}">
                <a16:creationId xmlns:a16="http://schemas.microsoft.com/office/drawing/2014/main" id="{BA568A1D-79AC-420B-9569-D21C75B9D31C}"/>
              </a:ext>
            </a:extLst>
          </p:cNvPr>
          <p:cNvSpPr txBox="1"/>
          <p:nvPr/>
        </p:nvSpPr>
        <p:spPr>
          <a:xfrm>
            <a:off x="157162" y="481892"/>
            <a:ext cx="8497021" cy="492443"/>
          </a:xfrm>
          <a:prstGeom prst="rect">
            <a:avLst/>
          </a:prstGeom>
          <a:noFill/>
        </p:spPr>
        <p:txBody>
          <a:bodyPr wrap="square" rtlCol="0">
            <a:spAutoFit/>
          </a:bodyPr>
          <a:lstStyle/>
          <a:p>
            <a:r>
              <a:rPr lang="en-US" sz="2600" dirty="0">
                <a:solidFill>
                  <a:schemeClr val="bg1"/>
                </a:solidFill>
                <a:latin typeface="Times New Roman" panose="02020603050405020304" pitchFamily="18" charset="0"/>
                <a:cs typeface="Times New Roman" panose="02020603050405020304" pitchFamily="18" charset="0"/>
              </a:rPr>
              <a:t>Perpetrators’ consolidated profile (2013-2016 data, </a:t>
            </a:r>
            <a:r>
              <a:rPr lang="en-US" sz="2600" i="1" dirty="0">
                <a:solidFill>
                  <a:schemeClr val="bg1"/>
                </a:solidFill>
                <a:latin typeface="Times New Roman" panose="02020603050405020304" pitchFamily="18" charset="0"/>
                <a:cs typeface="Times New Roman" panose="02020603050405020304" pitchFamily="18" charset="0"/>
              </a:rPr>
              <a:t>n</a:t>
            </a:r>
            <a:r>
              <a:rPr lang="en-US" sz="2600" dirty="0">
                <a:solidFill>
                  <a:schemeClr val="bg1"/>
                </a:solidFill>
                <a:latin typeface="Times New Roman" panose="02020603050405020304" pitchFamily="18" charset="0"/>
                <a:cs typeface="Times New Roman" panose="02020603050405020304" pitchFamily="18" charset="0"/>
              </a:rPr>
              <a:t>=213):</a:t>
            </a:r>
            <a:endParaRPr lang="ru-RU"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80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E1B82040-859B-430D-8767-EDB92ED0E61D}"/>
              </a:ext>
            </a:extLst>
          </p:cNvPr>
          <p:cNvPicPr>
            <a:picLocks noChangeAspect="1"/>
          </p:cNvPicPr>
          <p:nvPr/>
        </p:nvPicPr>
        <p:blipFill rotWithShape="1">
          <a:blip r:embed="rId3">
            <a:extLst>
              <a:ext uri="{28A0092B-C50C-407E-A947-70E740481C1C}">
                <a14:useLocalDpi xmlns:a14="http://schemas.microsoft.com/office/drawing/2010/main" val="0"/>
              </a:ext>
            </a:extLst>
          </a:blip>
          <a:srcRect l="3951" t="18389"/>
          <a:stretch/>
        </p:blipFill>
        <p:spPr>
          <a:xfrm>
            <a:off x="541176" y="1342359"/>
            <a:ext cx="8407561" cy="4666715"/>
          </a:xfrm>
          <a:prstGeom prst="rect">
            <a:avLst/>
          </a:prstGeom>
        </p:spPr>
      </p:pic>
      <p:sp>
        <p:nvSpPr>
          <p:cNvPr id="4" name="TextBox 3">
            <a:extLst>
              <a:ext uri="{FF2B5EF4-FFF2-40B4-BE49-F238E27FC236}">
                <a16:creationId xmlns:a16="http://schemas.microsoft.com/office/drawing/2014/main" id="{A60A5268-D54F-4CC5-9F38-76235A230818}"/>
              </a:ext>
            </a:extLst>
          </p:cNvPr>
          <p:cNvSpPr txBox="1"/>
          <p:nvPr/>
        </p:nvSpPr>
        <p:spPr>
          <a:xfrm>
            <a:off x="160254" y="114470"/>
            <a:ext cx="8497021" cy="1107996"/>
          </a:xfrm>
          <a:prstGeom prst="rect">
            <a:avLst/>
          </a:prstGeom>
          <a:noFill/>
        </p:spPr>
        <p:txBody>
          <a:bodyPr wrap="square" rtlCol="0">
            <a:spAutoFit/>
          </a:bodyPr>
          <a:lstStyle/>
          <a:p>
            <a:r>
              <a:rPr lang="en-US" sz="2200" dirty="0">
                <a:solidFill>
                  <a:schemeClr val="bg1"/>
                </a:solidFill>
                <a:latin typeface="Times New Roman" panose="02020603050405020304" pitchFamily="18" charset="0"/>
                <a:cs typeface="Times New Roman" panose="02020603050405020304" pitchFamily="18" charset="0"/>
              </a:rPr>
              <a:t>Prevalence of IPV and GBV in the WINGS of Hope participants “in the past 3 months” at baseline and 3-month follow-up assessment (2013-2016 consolidated data):</a:t>
            </a:r>
            <a:endParaRPr lang="ru-RU"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18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843B69E2-011A-470D-8193-56C664EFB713}"/>
              </a:ext>
            </a:extLst>
          </p:cNvPr>
          <p:cNvPicPr>
            <a:picLocks noChangeAspect="1"/>
          </p:cNvPicPr>
          <p:nvPr/>
        </p:nvPicPr>
        <p:blipFill rotWithShape="1">
          <a:blip r:embed="rId3">
            <a:extLst>
              <a:ext uri="{28A0092B-C50C-407E-A947-70E740481C1C}">
                <a14:useLocalDpi xmlns:a14="http://schemas.microsoft.com/office/drawing/2010/main" val="0"/>
              </a:ext>
            </a:extLst>
          </a:blip>
          <a:srcRect t="11539"/>
          <a:stretch/>
        </p:blipFill>
        <p:spPr>
          <a:xfrm>
            <a:off x="552039" y="1137650"/>
            <a:ext cx="7883224" cy="5127675"/>
          </a:xfrm>
          <a:prstGeom prst="rect">
            <a:avLst/>
          </a:prstGeom>
        </p:spPr>
      </p:pic>
      <p:sp>
        <p:nvSpPr>
          <p:cNvPr id="4" name="TextBox 3">
            <a:extLst>
              <a:ext uri="{FF2B5EF4-FFF2-40B4-BE49-F238E27FC236}">
                <a16:creationId xmlns:a16="http://schemas.microsoft.com/office/drawing/2014/main" id="{AB911423-D3B7-4D3E-A90B-70D5D64CC6C2}"/>
              </a:ext>
            </a:extLst>
          </p:cNvPr>
          <p:cNvSpPr txBox="1"/>
          <p:nvPr/>
        </p:nvSpPr>
        <p:spPr>
          <a:xfrm>
            <a:off x="245140" y="177176"/>
            <a:ext cx="8497021"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Prevalence of GBV in WINGS of Hope participants (2013-2016 consolidated data):</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89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7F6B8C1D-EBF4-4362-9C08-AE1BD95AF088}"/>
              </a:ext>
            </a:extLst>
          </p:cNvPr>
          <p:cNvPicPr>
            <a:picLocks noChangeAspect="1"/>
          </p:cNvPicPr>
          <p:nvPr/>
        </p:nvPicPr>
        <p:blipFill rotWithShape="1">
          <a:blip r:embed="rId3">
            <a:extLst>
              <a:ext uri="{28A0092B-C50C-407E-A947-70E740481C1C}">
                <a14:useLocalDpi xmlns:a14="http://schemas.microsoft.com/office/drawing/2010/main" val="0"/>
              </a:ext>
            </a:extLst>
          </a:blip>
          <a:srcRect t="14785"/>
          <a:stretch/>
        </p:blipFill>
        <p:spPr>
          <a:xfrm>
            <a:off x="544692" y="1253766"/>
            <a:ext cx="8207423" cy="4994966"/>
          </a:xfrm>
          <a:prstGeom prst="rect">
            <a:avLst/>
          </a:prstGeom>
        </p:spPr>
      </p:pic>
      <p:sp>
        <p:nvSpPr>
          <p:cNvPr id="3" name="TextBox 2">
            <a:extLst>
              <a:ext uri="{FF2B5EF4-FFF2-40B4-BE49-F238E27FC236}">
                <a16:creationId xmlns:a16="http://schemas.microsoft.com/office/drawing/2014/main" id="{95E791CA-92C2-46D5-8846-1B1C2ECFF6FF}"/>
              </a:ext>
            </a:extLst>
          </p:cNvPr>
          <p:cNvSpPr txBox="1"/>
          <p:nvPr/>
        </p:nvSpPr>
        <p:spPr>
          <a:xfrm>
            <a:off x="160254" y="245098"/>
            <a:ext cx="8497021"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Prevalence of IPV in WINGS of Hope participants (2013-2016 consolidated data):</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7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37F6EE97-53F2-40F7-9102-2EE3EB08ABBA}"/>
              </a:ext>
            </a:extLst>
          </p:cNvPr>
          <p:cNvPicPr>
            <a:picLocks noChangeAspect="1"/>
          </p:cNvPicPr>
          <p:nvPr/>
        </p:nvPicPr>
        <p:blipFill rotWithShape="1">
          <a:blip r:embed="rId3">
            <a:extLst>
              <a:ext uri="{28A0092B-C50C-407E-A947-70E740481C1C}">
                <a14:useLocalDpi xmlns:a14="http://schemas.microsoft.com/office/drawing/2010/main" val="0"/>
              </a:ext>
            </a:extLst>
          </a:blip>
          <a:srcRect t="11421"/>
          <a:stretch/>
        </p:blipFill>
        <p:spPr>
          <a:xfrm>
            <a:off x="566090" y="774302"/>
            <a:ext cx="8011819" cy="5505200"/>
          </a:xfrm>
          <a:prstGeom prst="rect">
            <a:avLst/>
          </a:prstGeom>
        </p:spPr>
      </p:pic>
      <p:sp>
        <p:nvSpPr>
          <p:cNvPr id="3" name="TextBox 2">
            <a:extLst>
              <a:ext uri="{FF2B5EF4-FFF2-40B4-BE49-F238E27FC236}">
                <a16:creationId xmlns:a16="http://schemas.microsoft.com/office/drawing/2014/main" id="{733B3EDA-A434-407D-A0A3-DEF4E5B7761A}"/>
              </a:ext>
            </a:extLst>
          </p:cNvPr>
          <p:cNvSpPr txBox="1"/>
          <p:nvPr/>
        </p:nvSpPr>
        <p:spPr>
          <a:xfrm>
            <a:off x="160254" y="123800"/>
            <a:ext cx="8497021"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Service utilization rates (2013-2016 consolidated data):</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27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DD4DD-EB64-4720-B51B-CBE925CE2CC7}"/>
              </a:ext>
            </a:extLst>
          </p:cNvPr>
          <p:cNvSpPr txBox="1"/>
          <p:nvPr/>
        </p:nvSpPr>
        <p:spPr>
          <a:xfrm>
            <a:off x="377072" y="384464"/>
            <a:ext cx="8465270" cy="523220"/>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WINGS Resources for committed implementers</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358FFEE-10D6-4D11-BBF9-B205155EC330}"/>
              </a:ext>
            </a:extLst>
          </p:cNvPr>
          <p:cNvSpPr txBox="1"/>
          <p:nvPr/>
        </p:nvSpPr>
        <p:spPr>
          <a:xfrm rot="21364887">
            <a:off x="628390" y="1472802"/>
            <a:ext cx="6312491" cy="954107"/>
          </a:xfrm>
          <a:prstGeom prst="rect">
            <a:avLst/>
          </a:prstGeom>
          <a:solidFill>
            <a:schemeClr val="accent6">
              <a:lumMod val="75000"/>
            </a:schemeClr>
          </a:solid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Website in English and Russian with the WINGS Resource Center (www.glori.kg)</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6874C37-63E9-4F7B-9700-D7AEEDE70483}"/>
              </a:ext>
            </a:extLst>
          </p:cNvPr>
          <p:cNvSpPr txBox="1"/>
          <p:nvPr/>
        </p:nvSpPr>
        <p:spPr>
          <a:xfrm rot="171891">
            <a:off x="3091978" y="2951946"/>
            <a:ext cx="5073165" cy="954107"/>
          </a:xfrm>
          <a:prstGeom prst="rect">
            <a:avLst/>
          </a:prstGeom>
          <a:solidFill>
            <a:srgbClr val="00B050"/>
          </a:solid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Page on Facebook with direct links to the Foundation’s website</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08138BA-1802-4F18-B4C8-8F708E06A831}"/>
              </a:ext>
            </a:extLst>
          </p:cNvPr>
          <p:cNvSpPr txBox="1"/>
          <p:nvPr/>
        </p:nvSpPr>
        <p:spPr>
          <a:xfrm rot="327654">
            <a:off x="1062897" y="4382702"/>
            <a:ext cx="7093619" cy="954107"/>
          </a:xfrm>
          <a:prstGeom prst="rect">
            <a:avLst/>
          </a:prstGeom>
          <a:solidFill>
            <a:srgbClr val="80452E"/>
          </a:solid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Website in English at Columbia University server (www.projectwings.org)</a:t>
            </a:r>
            <a:endParaRPr lang="ru-RU"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16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DD4DD-EB64-4720-B51B-CBE925CE2CC7}"/>
              </a:ext>
            </a:extLst>
          </p:cNvPr>
          <p:cNvSpPr txBox="1"/>
          <p:nvPr/>
        </p:nvSpPr>
        <p:spPr>
          <a:xfrm>
            <a:off x="377071" y="355879"/>
            <a:ext cx="8465270" cy="523220"/>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WINGS of Hope: Feedback from Renowned Researchers</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11" name="Picture 10" descr="A person sitting at a table using a computer&#10;&#10;Description generated with very high confidence">
            <a:extLst>
              <a:ext uri="{FF2B5EF4-FFF2-40B4-BE49-F238E27FC236}">
                <a16:creationId xmlns:a16="http://schemas.microsoft.com/office/drawing/2014/main" id="{21C23F17-AD72-437F-A216-EC455D483FDB}"/>
              </a:ext>
            </a:extLst>
          </p:cNvPr>
          <p:cNvPicPr>
            <a:picLocks noChangeAspect="1"/>
          </p:cNvPicPr>
          <p:nvPr/>
        </p:nvPicPr>
        <p:blipFill rotWithShape="1">
          <a:blip r:embed="rId3"/>
          <a:srcRect t="14014" b="26203"/>
          <a:stretch/>
        </p:blipFill>
        <p:spPr>
          <a:xfrm>
            <a:off x="494522" y="1423050"/>
            <a:ext cx="2953958" cy="2648958"/>
          </a:xfrm>
          <a:prstGeom prst="rect">
            <a:avLst/>
          </a:prstGeom>
        </p:spPr>
      </p:pic>
      <p:sp>
        <p:nvSpPr>
          <p:cNvPr id="12" name="TextBox 11">
            <a:extLst>
              <a:ext uri="{FF2B5EF4-FFF2-40B4-BE49-F238E27FC236}">
                <a16:creationId xmlns:a16="http://schemas.microsoft.com/office/drawing/2014/main" id="{EF63037A-95E8-49CB-9ADF-9B4B001E61B7}"/>
              </a:ext>
            </a:extLst>
          </p:cNvPr>
          <p:cNvSpPr txBox="1"/>
          <p:nvPr/>
        </p:nvSpPr>
        <p:spPr>
          <a:xfrm>
            <a:off x="422619" y="4281747"/>
            <a:ext cx="3097763" cy="923330"/>
          </a:xfrm>
          <a:prstGeom prst="rect">
            <a:avLst/>
          </a:prstGeom>
          <a:noFill/>
        </p:spPr>
        <p:txBody>
          <a:bodyPr wrap="square" rtlCol="0">
            <a:spAutoFit/>
          </a:bodyPr>
          <a:lstStyle/>
          <a:p>
            <a:r>
              <a:rPr lang="en-US" i="1" dirty="0">
                <a:solidFill>
                  <a:schemeClr val="bg1"/>
                </a:solidFill>
                <a:latin typeface="Bookman Old Style" panose="02050604050505020204" pitchFamily="18" charset="0"/>
              </a:rPr>
              <a:t>Dr Louisa Gilbert, Columbia University Social Intervention Group</a:t>
            </a:r>
            <a:endParaRPr lang="ru-RU" i="1" dirty="0">
              <a:solidFill>
                <a:schemeClr val="bg1"/>
              </a:solidFill>
              <a:latin typeface="Bookman Old Style" panose="02050604050505020204" pitchFamily="18" charset="0"/>
            </a:endParaRPr>
          </a:p>
        </p:txBody>
      </p:sp>
      <p:sp>
        <p:nvSpPr>
          <p:cNvPr id="14" name="TextBox 13">
            <a:extLst>
              <a:ext uri="{FF2B5EF4-FFF2-40B4-BE49-F238E27FC236}">
                <a16:creationId xmlns:a16="http://schemas.microsoft.com/office/drawing/2014/main" id="{797D601B-8D5B-4BD7-B783-3CCDB69A72F8}"/>
              </a:ext>
            </a:extLst>
          </p:cNvPr>
          <p:cNvSpPr txBox="1"/>
          <p:nvPr/>
        </p:nvSpPr>
        <p:spPr>
          <a:xfrm>
            <a:off x="3722914" y="1554786"/>
            <a:ext cx="5119427" cy="2862322"/>
          </a:xfrm>
          <a:prstGeom prst="rect">
            <a:avLst/>
          </a:prstGeom>
          <a:noFill/>
        </p:spPr>
        <p:txBody>
          <a:bodyPr wrap="square" rtlCol="0">
            <a:spAutoFit/>
          </a:bodyPr>
          <a:lstStyle/>
          <a:p>
            <a:r>
              <a:rPr lang="en-US" sz="2000" dirty="0">
                <a:solidFill>
                  <a:schemeClr val="bg1"/>
                </a:solidFill>
                <a:latin typeface="Bookman Old Style" panose="02050604050505020204" pitchFamily="18" charset="0"/>
              </a:rPr>
              <a:t>“… The report represents an incredible amount of work with incredible partners in Kyrgyzstan over the past three years. It made just absolutely huge difference in reducing violence among women… I miss our partners there, I can’t wait to work with them in the future, and I just thank them so much from the bottom of my heart”. </a:t>
            </a:r>
            <a:endParaRPr lang="ru-RU" sz="2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64976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DD4DD-EB64-4720-B51B-CBE925CE2CC7}"/>
              </a:ext>
            </a:extLst>
          </p:cNvPr>
          <p:cNvSpPr txBox="1"/>
          <p:nvPr/>
        </p:nvSpPr>
        <p:spPr>
          <a:xfrm>
            <a:off x="377071" y="355879"/>
            <a:ext cx="8465270" cy="523220"/>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WINGS of Hope: Feedback from Renowned Researchers</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CAF3746-4BFE-4254-8B0B-F535193608EE}"/>
              </a:ext>
            </a:extLst>
          </p:cNvPr>
          <p:cNvSpPr txBox="1"/>
          <p:nvPr/>
        </p:nvSpPr>
        <p:spPr>
          <a:xfrm>
            <a:off x="5281126" y="4421706"/>
            <a:ext cx="3097763" cy="923330"/>
          </a:xfrm>
          <a:prstGeom prst="rect">
            <a:avLst/>
          </a:prstGeom>
          <a:noFill/>
        </p:spPr>
        <p:txBody>
          <a:bodyPr wrap="square" rtlCol="0">
            <a:spAutoFit/>
          </a:bodyPr>
          <a:lstStyle/>
          <a:p>
            <a:r>
              <a:rPr lang="en-US" i="1" dirty="0">
                <a:solidFill>
                  <a:schemeClr val="bg1"/>
                </a:solidFill>
                <a:latin typeface="Bookman Old Style" panose="02050604050505020204" pitchFamily="18" charset="0"/>
              </a:rPr>
              <a:t>Daniel Wolfe, Director, IHRD Program, Open Society Foundations</a:t>
            </a:r>
            <a:endParaRPr lang="ru-RU" i="1" dirty="0">
              <a:solidFill>
                <a:schemeClr val="bg1"/>
              </a:solidFill>
              <a:latin typeface="Bookman Old Style" panose="02050604050505020204" pitchFamily="18" charset="0"/>
            </a:endParaRPr>
          </a:p>
        </p:txBody>
      </p:sp>
      <p:sp>
        <p:nvSpPr>
          <p:cNvPr id="14" name="TextBox 13">
            <a:extLst>
              <a:ext uri="{FF2B5EF4-FFF2-40B4-BE49-F238E27FC236}">
                <a16:creationId xmlns:a16="http://schemas.microsoft.com/office/drawing/2014/main" id="{797D601B-8D5B-4BD7-B783-3CCDB69A72F8}"/>
              </a:ext>
            </a:extLst>
          </p:cNvPr>
          <p:cNvSpPr txBox="1"/>
          <p:nvPr/>
        </p:nvSpPr>
        <p:spPr>
          <a:xfrm>
            <a:off x="422619" y="1580267"/>
            <a:ext cx="4789714" cy="3785652"/>
          </a:xfrm>
          <a:prstGeom prst="rect">
            <a:avLst/>
          </a:prstGeom>
          <a:noFill/>
        </p:spPr>
        <p:txBody>
          <a:bodyPr wrap="square" rtlCol="0">
            <a:spAutoFit/>
          </a:bodyPr>
          <a:lstStyle/>
          <a:p>
            <a:r>
              <a:rPr lang="en-US" sz="2000" dirty="0">
                <a:solidFill>
                  <a:schemeClr val="bg1"/>
                </a:solidFill>
                <a:latin typeface="Bookman Old Style" panose="02050604050505020204" pitchFamily="18" charset="0"/>
              </a:rPr>
              <a:t>“… This project is important to the world for two reasons: first, it is highlighting not only a problem of gender-based violence but what people can do about it when are left by themselves to cope Second, it represents collaboration between civil society organizations, a leading research university on the world, and an NGO that is working to bridge the gap between those two other groups”.  </a:t>
            </a:r>
            <a:endParaRPr lang="ru-RU" sz="2000" dirty="0">
              <a:solidFill>
                <a:schemeClr val="bg1"/>
              </a:solidFill>
              <a:latin typeface="Bookman Old Style" panose="02050604050505020204" pitchFamily="18" charset="0"/>
            </a:endParaRPr>
          </a:p>
        </p:txBody>
      </p:sp>
      <p:pic>
        <p:nvPicPr>
          <p:cNvPr id="16" name="Picture 15" descr="A person posing for the camera&#10;&#10;Description generated with very high confidence">
            <a:extLst>
              <a:ext uri="{FF2B5EF4-FFF2-40B4-BE49-F238E27FC236}">
                <a16:creationId xmlns:a16="http://schemas.microsoft.com/office/drawing/2014/main" id="{7C5D11DD-E992-469E-8583-CFEDEC8331D8}"/>
              </a:ext>
            </a:extLst>
          </p:cNvPr>
          <p:cNvPicPr>
            <a:picLocks noChangeAspect="1"/>
          </p:cNvPicPr>
          <p:nvPr/>
        </p:nvPicPr>
        <p:blipFill rotWithShape="1">
          <a:blip r:embed="rId3"/>
          <a:srcRect l="20087" r="14079"/>
          <a:stretch/>
        </p:blipFill>
        <p:spPr>
          <a:xfrm>
            <a:off x="5281125" y="1618994"/>
            <a:ext cx="3097763" cy="2648957"/>
          </a:xfrm>
          <a:prstGeom prst="rect">
            <a:avLst/>
          </a:prstGeom>
        </p:spPr>
      </p:pic>
    </p:spTree>
    <p:extLst>
      <p:ext uri="{BB962C8B-B14F-4D97-AF65-F5344CB8AC3E}">
        <p14:creationId xmlns:p14="http://schemas.microsoft.com/office/powerpoint/2010/main" val="325218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id="{F06A97CB-32E9-4D78-B60F-CDE97BAFB969}"/>
              </a:ext>
            </a:extLst>
          </p:cNvPr>
          <p:cNvSpPr/>
          <p:nvPr/>
        </p:nvSpPr>
        <p:spPr>
          <a:xfrm>
            <a:off x="524858" y="706460"/>
            <a:ext cx="6650383" cy="735391"/>
          </a:xfrm>
          <a:prstGeom prst="roundRect">
            <a:avLst>
              <a:gd name="adj" fmla="val 10000"/>
            </a:avLst>
          </a:prstGeom>
          <a:solidFill>
            <a:srgbClr val="685A76"/>
          </a:solidFill>
          <a:ln w="63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sz="2000" dirty="0">
                <a:latin typeface="Bookman Old Style" panose="02050604050505020204" pitchFamily="18" charset="0"/>
              </a:rPr>
              <a:t>WINGS of Hope Team’s acknowledgement for the HIV/AIDS research community:</a:t>
            </a:r>
            <a:endParaRPr lang="en-US" sz="2000" dirty="0">
              <a:latin typeface="Bookman Old Style" panose="02050604050505020204" pitchFamily="18"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407CA3E4-D56E-4561-8816-001C39E4799B}"/>
              </a:ext>
            </a:extLst>
          </p:cNvPr>
          <p:cNvSpPr/>
          <p:nvPr/>
        </p:nvSpPr>
        <p:spPr>
          <a:xfrm>
            <a:off x="1703625" y="1866565"/>
            <a:ext cx="6650383" cy="2640120"/>
          </a:xfrm>
          <a:prstGeom prst="roundRect">
            <a:avLst>
              <a:gd name="adj" fmla="val 10000"/>
            </a:avLst>
          </a:prstGeom>
          <a:solidFill>
            <a:srgbClr val="685A76"/>
          </a:solidFill>
          <a:ln w="63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sz="2000" i="1" dirty="0">
                <a:latin typeface="Bookman Old Style" panose="02050604050505020204" pitchFamily="18" charset="0"/>
              </a:rPr>
              <a:t>I want to begin my presentation by thanking the people living with HIV who have generously shared their time, experiences, and bodies for the purposes of this research. Much of the fight against HIV and AIDS relies upon people living with HIV continuing to put themselves forward and this research and our fight against HIV and AIDS is indebted to those past and present.</a:t>
            </a:r>
            <a:endParaRPr lang="en-US" sz="2000" i="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667466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DD4DD-EB64-4720-B51B-CBE925CE2CC7}"/>
              </a:ext>
            </a:extLst>
          </p:cNvPr>
          <p:cNvSpPr txBox="1"/>
          <p:nvPr/>
        </p:nvSpPr>
        <p:spPr>
          <a:xfrm>
            <a:off x="377071" y="355879"/>
            <a:ext cx="8465270" cy="523220"/>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Acknowledgement</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97D601B-8D5B-4BD7-B783-3CCDB69A72F8}"/>
              </a:ext>
            </a:extLst>
          </p:cNvPr>
          <p:cNvSpPr txBox="1"/>
          <p:nvPr/>
        </p:nvSpPr>
        <p:spPr>
          <a:xfrm>
            <a:off x="422618" y="1048422"/>
            <a:ext cx="8465269" cy="4247317"/>
          </a:xfrm>
          <a:prstGeom prst="rect">
            <a:avLst/>
          </a:prstGeom>
          <a:noFill/>
        </p:spPr>
        <p:txBody>
          <a:bodyPr wrap="square" rtlCol="0">
            <a:spAutoFit/>
          </a:bodyPr>
          <a:lstStyle/>
          <a:p>
            <a:r>
              <a:rPr lang="en-US" dirty="0">
                <a:solidFill>
                  <a:schemeClr val="bg1"/>
                </a:solidFill>
                <a:latin typeface="Bookman Old Style" panose="02050604050505020204" pitchFamily="18" charset="0"/>
              </a:rPr>
              <a:t>The project was designed and implemented with involvement of all members of NOVIC (No Violence Coalition), community-based social activists, partners and international consultants who provided valuable contributions (in alphabetical order): </a:t>
            </a:r>
            <a:r>
              <a:rPr lang="en-US" dirty="0" err="1">
                <a:solidFill>
                  <a:schemeClr val="bg1"/>
                </a:solidFill>
                <a:latin typeface="Bookman Old Style" panose="02050604050505020204" pitchFamily="18" charset="0"/>
              </a:rPr>
              <a:t>Muhayo</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Abduraupova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Mahabat</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Akmatova</a:t>
            </a:r>
            <a:r>
              <a:rPr lang="en-US" dirty="0">
                <a:solidFill>
                  <a:schemeClr val="bg1"/>
                </a:solidFill>
                <a:latin typeface="Bookman Old Style" panose="02050604050505020204" pitchFamily="18" charset="0"/>
              </a:rPr>
              <a:t>, Marina </a:t>
            </a:r>
            <a:r>
              <a:rPr lang="en-US" dirty="0" err="1">
                <a:solidFill>
                  <a:schemeClr val="bg1"/>
                </a:solidFill>
                <a:latin typeface="Bookman Old Style" panose="02050604050505020204" pitchFamily="18" charset="0"/>
              </a:rPr>
              <a:t>Atabekova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Akim</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Barakov</a:t>
            </a:r>
            <a:r>
              <a:rPr lang="en-US" dirty="0">
                <a:solidFill>
                  <a:schemeClr val="bg1"/>
                </a:solidFill>
                <a:latin typeface="Bookman Old Style" panose="02050604050505020204" pitchFamily="18" charset="0"/>
              </a:rPr>
              <a:t>, Renata </a:t>
            </a:r>
            <a:r>
              <a:rPr lang="en-US" dirty="0" err="1">
                <a:solidFill>
                  <a:schemeClr val="bg1"/>
                </a:solidFill>
                <a:latin typeface="Bookman Old Style" panose="02050604050505020204" pitchFamily="18" charset="0"/>
              </a:rPr>
              <a:t>Bayazitova</a:t>
            </a:r>
            <a:r>
              <a:rPr lang="en-US" dirty="0">
                <a:solidFill>
                  <a:schemeClr val="bg1"/>
                </a:solidFill>
                <a:latin typeface="Bookman Old Style" panose="02050604050505020204" pitchFamily="18" charset="0"/>
              </a:rPr>
              <a:t>, Irena </a:t>
            </a:r>
            <a:r>
              <a:rPr lang="en-US" dirty="0" err="1">
                <a:solidFill>
                  <a:schemeClr val="bg1"/>
                </a:solidFill>
                <a:latin typeface="Bookman Old Style" panose="02050604050505020204" pitchFamily="18" charset="0"/>
              </a:rPr>
              <a:t>Ermolaeva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Batma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Estebesova</a:t>
            </a:r>
            <a:r>
              <a:rPr lang="en-US" dirty="0">
                <a:solidFill>
                  <a:schemeClr val="bg1"/>
                </a:solidFill>
                <a:latin typeface="Bookman Old Style" panose="02050604050505020204" pitchFamily="18" charset="0"/>
              </a:rPr>
              <a:t>, Louisa Gilbert, Timothy Hunt, </a:t>
            </a:r>
            <a:r>
              <a:rPr lang="en-US" dirty="0" err="1">
                <a:solidFill>
                  <a:schemeClr val="bg1"/>
                </a:solidFill>
                <a:latin typeface="Bookman Old Style" panose="02050604050505020204" pitchFamily="18" charset="0"/>
              </a:rPr>
              <a:t>Chinara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Imankulova</a:t>
            </a:r>
            <a:r>
              <a:rPr lang="en-US" dirty="0">
                <a:solidFill>
                  <a:schemeClr val="bg1"/>
                </a:solidFill>
                <a:latin typeface="Bookman Old Style" panose="02050604050505020204" pitchFamily="18" charset="0"/>
              </a:rPr>
              <a:t>, Tina </a:t>
            </a:r>
            <a:r>
              <a:rPr lang="en-US" dirty="0" err="1">
                <a:solidFill>
                  <a:schemeClr val="bg1"/>
                </a:solidFill>
                <a:latin typeface="Bookman Old Style" panose="02050604050505020204" pitchFamily="18" charset="0"/>
              </a:rPr>
              <a:t>Jiwatram</a:t>
            </a:r>
            <a:r>
              <a:rPr lang="en-US" dirty="0">
                <a:solidFill>
                  <a:schemeClr val="bg1"/>
                </a:solidFill>
                <a:latin typeface="Bookman Old Style" panose="02050604050505020204" pitchFamily="18" charset="0"/>
              </a:rPr>
              <a:t>-Negron, </a:t>
            </a:r>
            <a:r>
              <a:rPr lang="en-US" dirty="0" err="1">
                <a:solidFill>
                  <a:schemeClr val="bg1"/>
                </a:solidFill>
                <a:latin typeface="Bookman Old Style" panose="02050604050505020204" pitchFamily="18" charset="0"/>
              </a:rPr>
              <a:t>Ravshan</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Mazhitov</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Aibek</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Mukambetov</a:t>
            </a:r>
            <a:r>
              <a:rPr lang="en-US" dirty="0">
                <a:solidFill>
                  <a:schemeClr val="bg1"/>
                </a:solidFill>
                <a:latin typeface="Bookman Old Style" panose="02050604050505020204" pitchFamily="18" charset="0"/>
              </a:rPr>
              <a:t>, Tatiana </a:t>
            </a:r>
            <a:r>
              <a:rPr lang="en-US" dirty="0" err="1">
                <a:solidFill>
                  <a:schemeClr val="bg1"/>
                </a:solidFill>
                <a:latin typeface="Bookman Old Style" panose="02050604050505020204" pitchFamily="18" charset="0"/>
              </a:rPr>
              <a:t>Musagalieva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Sahira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Nazarova</a:t>
            </a:r>
            <a:r>
              <a:rPr lang="en-US" dirty="0">
                <a:solidFill>
                  <a:schemeClr val="bg1"/>
                </a:solidFill>
                <a:latin typeface="Bookman Old Style" panose="02050604050505020204" pitchFamily="18" charset="0"/>
              </a:rPr>
              <a:t>, Danil Nikitin, Aleksandr </a:t>
            </a:r>
            <a:r>
              <a:rPr lang="en-US" dirty="0" err="1">
                <a:solidFill>
                  <a:schemeClr val="bg1"/>
                </a:solidFill>
                <a:latin typeface="Bookman Old Style" panose="02050604050505020204" pitchFamily="18" charset="0"/>
              </a:rPr>
              <a:t>Pugachev</a:t>
            </a:r>
            <a:r>
              <a:rPr lang="en-US" dirty="0">
                <a:solidFill>
                  <a:schemeClr val="bg1"/>
                </a:solidFill>
                <a:latin typeface="Bookman Old Style" panose="02050604050505020204" pitchFamily="18" charset="0"/>
              </a:rPr>
              <a:t>, Olga </a:t>
            </a:r>
            <a:r>
              <a:rPr lang="en-US" dirty="0" err="1">
                <a:solidFill>
                  <a:schemeClr val="bg1"/>
                </a:solidFill>
                <a:latin typeface="Bookman Old Style" panose="02050604050505020204" pitchFamily="18" charset="0"/>
              </a:rPr>
              <a:t>Rychkova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Ilim</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Sadykov</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Nadejda</a:t>
            </a:r>
            <a:r>
              <a:rPr lang="en-US" dirty="0">
                <a:solidFill>
                  <a:schemeClr val="bg1"/>
                </a:solidFill>
                <a:latin typeface="Bookman Old Style" panose="02050604050505020204" pitchFamily="18" charset="0"/>
              </a:rPr>
              <a:t> </a:t>
            </a:r>
            <a:r>
              <a:rPr lang="en-US" dirty="0" err="1">
                <a:solidFill>
                  <a:schemeClr val="bg1"/>
                </a:solidFill>
                <a:latin typeface="Bookman Old Style" panose="02050604050505020204" pitchFamily="18" charset="0"/>
              </a:rPr>
              <a:t>Sharonova</a:t>
            </a:r>
            <a:r>
              <a:rPr lang="en-US" dirty="0">
                <a:solidFill>
                  <a:schemeClr val="bg1"/>
                </a:solidFill>
                <a:latin typeface="Bookman Old Style" panose="02050604050505020204" pitchFamily="18" charset="0"/>
              </a:rPr>
              <a:t>, Olga </a:t>
            </a:r>
            <a:r>
              <a:rPr lang="en-US" dirty="0" err="1">
                <a:solidFill>
                  <a:schemeClr val="bg1"/>
                </a:solidFill>
                <a:latin typeface="Bookman Old Style" panose="02050604050505020204" pitchFamily="18" charset="0"/>
              </a:rPr>
              <a:t>Sheptiy</a:t>
            </a:r>
            <a:r>
              <a:rPr lang="en-US" dirty="0">
                <a:solidFill>
                  <a:schemeClr val="bg1"/>
                </a:solidFill>
                <a:latin typeface="Bookman Old Style" panose="02050604050505020204" pitchFamily="18" charset="0"/>
              </a:rPr>
              <a:t>, Natalya </a:t>
            </a:r>
            <a:r>
              <a:rPr lang="en-US" dirty="0" err="1">
                <a:solidFill>
                  <a:schemeClr val="bg1"/>
                </a:solidFill>
                <a:latin typeface="Bookman Old Style" panose="02050604050505020204" pitchFamily="18" charset="0"/>
              </a:rPr>
              <a:t>Shumskaya</a:t>
            </a:r>
            <a:r>
              <a:rPr lang="en-US" dirty="0">
                <a:solidFill>
                  <a:schemeClr val="bg1"/>
                </a:solidFill>
                <a:latin typeface="Bookman Old Style" panose="02050604050505020204" pitchFamily="18" charset="0"/>
              </a:rPr>
              <a:t>, and Elena </a:t>
            </a:r>
            <a:r>
              <a:rPr lang="en-US" dirty="0" err="1">
                <a:solidFill>
                  <a:schemeClr val="bg1"/>
                </a:solidFill>
                <a:latin typeface="Bookman Old Style" panose="02050604050505020204" pitchFamily="18" charset="0"/>
              </a:rPr>
              <a:t>Tkacheva</a:t>
            </a:r>
            <a:r>
              <a:rPr lang="en-US" dirty="0">
                <a:solidFill>
                  <a:schemeClr val="bg1"/>
                </a:solidFill>
                <a:latin typeface="Bookman Old Style" panose="02050604050505020204" pitchFamily="18" charset="0"/>
              </a:rPr>
              <a:t>. </a:t>
            </a:r>
          </a:p>
          <a:p>
            <a:endParaRPr lang="en-US" dirty="0">
              <a:solidFill>
                <a:schemeClr val="bg1"/>
              </a:solidFill>
              <a:latin typeface="Bookman Old Style" panose="02050604050505020204" pitchFamily="18" charset="0"/>
            </a:endParaRPr>
          </a:p>
          <a:p>
            <a:r>
              <a:rPr lang="en-US" dirty="0">
                <a:solidFill>
                  <a:schemeClr val="bg1"/>
                </a:solidFill>
                <a:latin typeface="Bookman Old Style" panose="02050604050505020204" pitchFamily="18" charset="0"/>
              </a:rPr>
              <a:t>The GLORI Foundation's team, including Danil Nikitin and Aleksandr </a:t>
            </a:r>
            <a:r>
              <a:rPr lang="en-US" dirty="0" err="1">
                <a:solidFill>
                  <a:schemeClr val="bg1"/>
                </a:solidFill>
                <a:latin typeface="Bookman Old Style" panose="02050604050505020204" pitchFamily="18" charset="0"/>
              </a:rPr>
              <a:t>Pugachev</a:t>
            </a:r>
            <a:r>
              <a:rPr lang="en-US" dirty="0">
                <a:solidFill>
                  <a:schemeClr val="bg1"/>
                </a:solidFill>
                <a:latin typeface="Bookman Old Style" panose="02050604050505020204" pitchFamily="18" charset="0"/>
              </a:rPr>
              <a:t>, took a lead role in coordinating, administering and facilitating all training-specific activities. GLORI Foundation appreciates people on this list for their significant support throughout the project. </a:t>
            </a:r>
            <a:endParaRPr lang="ru-RU" dirty="0">
              <a:solidFill>
                <a:schemeClr val="bg1"/>
              </a:solidFill>
              <a:latin typeface="Bookman Old Style" panose="02050604050505020204" pitchFamily="18" charset="0"/>
            </a:endParaRPr>
          </a:p>
        </p:txBody>
      </p:sp>
      <p:sp>
        <p:nvSpPr>
          <p:cNvPr id="6" name="TextBox 5">
            <a:extLst>
              <a:ext uri="{FF2B5EF4-FFF2-40B4-BE49-F238E27FC236}">
                <a16:creationId xmlns:a16="http://schemas.microsoft.com/office/drawing/2014/main" id="{C91A2E3F-F1EC-41F9-90B8-EB38ED9A222A}"/>
              </a:ext>
            </a:extLst>
          </p:cNvPr>
          <p:cNvSpPr txBox="1"/>
          <p:nvPr/>
        </p:nvSpPr>
        <p:spPr>
          <a:xfrm>
            <a:off x="529471" y="5547968"/>
            <a:ext cx="8465270" cy="523220"/>
          </a:xfrm>
          <a:prstGeom prst="rect">
            <a:avLst/>
          </a:prstGeom>
          <a:no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Thank You!!</a:t>
            </a:r>
            <a:endParaRPr lang="ru-RU"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43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7" y="391708"/>
            <a:ext cx="4292083" cy="778337"/>
          </a:xfrm>
        </p:spPr>
        <p:txBody>
          <a:bodyPr>
            <a:normAutofit/>
          </a:bodyPr>
          <a:lstStyle/>
          <a:p>
            <a:r>
              <a:rPr lang="en-US" sz="2600" dirty="0">
                <a:solidFill>
                  <a:schemeClr val="bg1"/>
                </a:solidFill>
                <a:latin typeface="Bookman Old Style" panose="02050604050505020204" pitchFamily="18" charset="0"/>
              </a:rPr>
              <a:t>Goals of WINGS of Hope</a:t>
            </a:r>
            <a:endParaRPr lang="ru-RU" sz="2600" dirty="0">
              <a:solidFill>
                <a:schemeClr val="bg1"/>
              </a:solidFill>
              <a:latin typeface="Bookman Old Style" panose="02050604050505020204" pitchFamily="18" charset="0"/>
            </a:endParaRPr>
          </a:p>
        </p:txBody>
      </p:sp>
      <p:sp>
        <p:nvSpPr>
          <p:cNvPr id="3" name="Content Placeholder 2"/>
          <p:cNvSpPr>
            <a:spLocks noGrp="1"/>
          </p:cNvSpPr>
          <p:nvPr>
            <p:ph sz="half" idx="1"/>
          </p:nvPr>
        </p:nvSpPr>
        <p:spPr>
          <a:xfrm>
            <a:off x="555498" y="3145537"/>
            <a:ext cx="8197596" cy="3218687"/>
          </a:xfrm>
        </p:spPr>
        <p:txBody>
          <a:bodyPr>
            <a:normAutofit/>
          </a:bodyPr>
          <a:lstStyle/>
          <a:p>
            <a:pPr lvl="0"/>
            <a:r>
              <a:rPr lang="en-US" dirty="0">
                <a:latin typeface="Bookman Old Style" panose="02050604050505020204" pitchFamily="18" charset="0"/>
                <a:cs typeface="Garamond"/>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951" y="3712297"/>
            <a:ext cx="4738878" cy="2313247"/>
          </a:xfrm>
          <a:prstGeom prst="rect">
            <a:avLst/>
          </a:prstGeom>
        </p:spPr>
      </p:pic>
      <p:sp>
        <p:nvSpPr>
          <p:cNvPr id="5" name="Rounded Rectangle 4"/>
          <p:cNvSpPr/>
          <p:nvPr/>
        </p:nvSpPr>
        <p:spPr>
          <a:xfrm rot="20708725">
            <a:off x="527016" y="1591796"/>
            <a:ext cx="3550517" cy="2164729"/>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lvl="0"/>
            <a:r>
              <a:rPr lang="en-US" dirty="0">
                <a:latin typeface="Bookman Old Style" panose="02050604050505020204" pitchFamily="18" charset="0"/>
                <a:cs typeface="Garamond"/>
              </a:rPr>
              <a:t>Adapt WINGS – an IPV screening, brief intervention, and referral to treatment/service model (SBIRT) to identify and address GBV among women who use drugs in Kyrgyzstan</a:t>
            </a:r>
          </a:p>
        </p:txBody>
      </p:sp>
      <p:sp>
        <p:nvSpPr>
          <p:cNvPr id="6" name="Rounded Rectangle 5"/>
          <p:cNvSpPr/>
          <p:nvPr/>
        </p:nvSpPr>
        <p:spPr>
          <a:xfrm rot="431734">
            <a:off x="5062079" y="1089802"/>
            <a:ext cx="3550517" cy="2547609"/>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lvl="0"/>
            <a:r>
              <a:rPr lang="en-US" dirty="0">
                <a:latin typeface="Bookman Old Style" panose="02050604050505020204" pitchFamily="18" charset="0"/>
                <a:cs typeface="Garamond"/>
              </a:rPr>
              <a:t>Conduct a pilot trial to evaluate the effectiveness of  WINGS integrated with gender-specific HCT recommended by WHO in (1) identifying and addressing IPV and GBV and (2) increasing HIV testing</a:t>
            </a:r>
          </a:p>
        </p:txBody>
      </p:sp>
      <p:sp>
        <p:nvSpPr>
          <p:cNvPr id="7" name="Rounded Rectangle 6"/>
          <p:cNvSpPr/>
          <p:nvPr/>
        </p:nvSpPr>
        <p:spPr>
          <a:xfrm rot="895440">
            <a:off x="5897750" y="3963240"/>
            <a:ext cx="2721417" cy="1811363"/>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dirty="0">
                <a:latin typeface="Bookman Old Style" panose="02050604050505020204" pitchFamily="18" charset="0"/>
                <a:cs typeface="Garamond"/>
              </a:rPr>
              <a:t>Collect secure electronic data on frequency of all types of IPV and  GBV among women who use drugs</a:t>
            </a:r>
            <a:endParaRPr lang="en-US" dirty="0">
              <a:latin typeface="Bookman Old Style" panose="02050604050505020204" pitchFamily="18" charset="0"/>
            </a:endParaRPr>
          </a:p>
          <a:p>
            <a:pPr lvl="0"/>
            <a:endParaRPr lang="en-US" dirty="0">
              <a:latin typeface="Bookman Old Style" panose="02050604050505020204" pitchFamily="18" charset="0"/>
              <a:cs typeface="Garamond"/>
            </a:endParaRPr>
          </a:p>
        </p:txBody>
      </p:sp>
      <p:sp>
        <p:nvSpPr>
          <p:cNvPr id="10" name="Rectangle 9"/>
          <p:cNvSpPr/>
          <p:nvPr/>
        </p:nvSpPr>
        <p:spPr>
          <a:xfrm>
            <a:off x="4295686" y="1960433"/>
            <a:ext cx="473206" cy="584775"/>
          </a:xfrm>
          <a:prstGeom prst="rect">
            <a:avLst/>
          </a:prstGeom>
        </p:spPr>
        <p:txBody>
          <a:bodyPr wrap="none">
            <a:spAutoFit/>
          </a:bodyPr>
          <a:lstStyle/>
          <a:p>
            <a:r>
              <a:rPr lang="en-US" sz="3200" b="1" dirty="0">
                <a:solidFill>
                  <a:schemeClr val="bg1"/>
                </a:solidFill>
              </a:rPr>
              <a:t>&amp;</a:t>
            </a:r>
            <a:endParaRPr lang="ru-RU" sz="3200" b="1" dirty="0">
              <a:solidFill>
                <a:schemeClr val="bg1"/>
              </a:solidFill>
            </a:endParaRPr>
          </a:p>
        </p:txBody>
      </p:sp>
      <p:sp>
        <p:nvSpPr>
          <p:cNvPr id="11" name="Rectangle 10"/>
          <p:cNvSpPr/>
          <p:nvPr/>
        </p:nvSpPr>
        <p:spPr>
          <a:xfrm>
            <a:off x="8143697" y="3692223"/>
            <a:ext cx="473206" cy="584775"/>
          </a:xfrm>
          <a:prstGeom prst="rect">
            <a:avLst/>
          </a:prstGeom>
        </p:spPr>
        <p:txBody>
          <a:bodyPr wrap="none">
            <a:spAutoFit/>
          </a:bodyPr>
          <a:lstStyle/>
          <a:p>
            <a:r>
              <a:rPr lang="en-US" sz="3200" b="1" dirty="0">
                <a:solidFill>
                  <a:schemeClr val="bg1"/>
                </a:solidFill>
              </a:rPr>
              <a:t>&amp;</a:t>
            </a:r>
            <a:endParaRPr lang="ru-RU" sz="3200" b="1" dirty="0">
              <a:solidFill>
                <a:schemeClr val="bg1"/>
              </a:solidFill>
            </a:endParaRPr>
          </a:p>
        </p:txBody>
      </p:sp>
    </p:spTree>
    <p:extLst>
      <p:ext uri="{BB962C8B-B14F-4D97-AF65-F5344CB8AC3E}">
        <p14:creationId xmlns:p14="http://schemas.microsoft.com/office/powerpoint/2010/main" val="320867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1048009">
            <a:off x="770045" y="1218812"/>
            <a:ext cx="2247097" cy="1579925"/>
          </a:xfrm>
          <a:prstGeom prst="rightArrow">
            <a:avLst/>
          </a:prstGeom>
          <a:solidFill>
            <a:schemeClr val="accent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Bookman Old Style" panose="02050604050505020204" pitchFamily="18" charset="0"/>
              </a:rPr>
              <a:t>A woman was eligible if she:</a:t>
            </a:r>
          </a:p>
        </p:txBody>
      </p:sp>
      <p:sp>
        <p:nvSpPr>
          <p:cNvPr id="4" name="Rounded Rectangle 3"/>
          <p:cNvSpPr/>
          <p:nvPr/>
        </p:nvSpPr>
        <p:spPr>
          <a:xfrm rot="20667838">
            <a:off x="3116139" y="1647766"/>
            <a:ext cx="2057400" cy="740120"/>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latin typeface="Bookman Old Style" panose="02050604050505020204" pitchFamily="18" charset="0"/>
              </a:rPr>
              <a:t>… was 18 or older</a:t>
            </a:r>
          </a:p>
        </p:txBody>
      </p:sp>
      <p:sp>
        <p:nvSpPr>
          <p:cNvPr id="5" name="Rounded Rectangle 4"/>
          <p:cNvSpPr/>
          <p:nvPr/>
        </p:nvSpPr>
        <p:spPr>
          <a:xfrm rot="386272">
            <a:off x="3372182" y="2766849"/>
            <a:ext cx="1659502" cy="808426"/>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latin typeface="Bookman Old Style" panose="02050604050505020204" pitchFamily="18" charset="0"/>
              </a:rPr>
              <a:t>… spoke Russian</a:t>
            </a:r>
          </a:p>
        </p:txBody>
      </p:sp>
      <p:sp>
        <p:nvSpPr>
          <p:cNvPr id="6" name="Rounded Rectangle 5"/>
          <p:cNvSpPr/>
          <p:nvPr/>
        </p:nvSpPr>
        <p:spPr>
          <a:xfrm rot="21077213">
            <a:off x="1014364" y="2973287"/>
            <a:ext cx="2130884" cy="1310019"/>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latin typeface="Bookman Old Style" panose="02050604050505020204" pitchFamily="18" charset="0"/>
              </a:rPr>
              <a:t>… reported using illicit drugs in the past 3 months</a:t>
            </a:r>
          </a:p>
        </p:txBody>
      </p:sp>
      <p:sp>
        <p:nvSpPr>
          <p:cNvPr id="7" name="Rounded Rectangle 6"/>
          <p:cNvSpPr/>
          <p:nvPr/>
        </p:nvSpPr>
        <p:spPr>
          <a:xfrm rot="223884">
            <a:off x="5803072" y="4181776"/>
            <a:ext cx="2775610" cy="1885041"/>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latin typeface="Bookman Old Style" panose="02050604050505020204" pitchFamily="18" charset="0"/>
              </a:rPr>
              <a:t>… </a:t>
            </a:r>
            <a:r>
              <a:rPr lang="en-US" i="1" dirty="0">
                <a:latin typeface="Bookman Old Style" panose="02050604050505020204" pitchFamily="18" charset="0"/>
              </a:rPr>
              <a:t>OR</a:t>
            </a:r>
            <a:r>
              <a:rPr lang="en-US" dirty="0">
                <a:latin typeface="Bookman Old Style" panose="02050604050505020204" pitchFamily="18" charset="0"/>
              </a:rPr>
              <a:t> was in drug treatment (methadone, detox, NA, </a:t>
            </a:r>
            <a:r>
              <a:rPr lang="en-US" dirty="0" err="1">
                <a:latin typeface="Bookman Old Style" panose="02050604050505020204" pitchFamily="18" charset="0"/>
              </a:rPr>
              <a:t>etc</a:t>
            </a:r>
            <a:r>
              <a:rPr lang="en-US" dirty="0">
                <a:latin typeface="Bookman Old Style" panose="02050604050505020204" pitchFamily="18" charset="0"/>
              </a:rPr>
              <a:t>) while participating in the project</a:t>
            </a:r>
          </a:p>
        </p:txBody>
      </p:sp>
      <p:sp>
        <p:nvSpPr>
          <p:cNvPr id="8" name="Rounded Rectangle 7"/>
          <p:cNvSpPr/>
          <p:nvPr/>
        </p:nvSpPr>
        <p:spPr>
          <a:xfrm rot="21086595">
            <a:off x="5310536" y="2514677"/>
            <a:ext cx="3407326" cy="1269300"/>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sz="1600" dirty="0">
                <a:latin typeface="Bookman Old Style" panose="02050604050505020204" pitchFamily="18" charset="0"/>
              </a:rPr>
              <a:t>… </a:t>
            </a:r>
            <a:r>
              <a:rPr lang="en-US" sz="1600" i="1" dirty="0">
                <a:latin typeface="Bookman Old Style" panose="02050604050505020204" pitchFamily="18" charset="0"/>
              </a:rPr>
              <a:t>OR</a:t>
            </a:r>
            <a:r>
              <a:rPr lang="en-US" sz="1600" dirty="0">
                <a:latin typeface="Bookman Old Style" panose="02050604050505020204" pitchFamily="18" charset="0"/>
              </a:rPr>
              <a:t> reported binge drinking (4 or more drinks in a 6-hour period) in the past 90 days with a history of drug use</a:t>
            </a:r>
          </a:p>
        </p:txBody>
      </p:sp>
      <p:sp>
        <p:nvSpPr>
          <p:cNvPr id="12" name="Rounded Rectangle 11"/>
          <p:cNvSpPr/>
          <p:nvPr/>
        </p:nvSpPr>
        <p:spPr>
          <a:xfrm rot="713104">
            <a:off x="6291443" y="1358769"/>
            <a:ext cx="2057400" cy="785932"/>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latin typeface="Bookman Old Style" panose="02050604050505020204" pitchFamily="18" charset="0"/>
              </a:rPr>
              <a:t>… </a:t>
            </a:r>
            <a:r>
              <a:rPr lang="en-US" b="1" dirty="0">
                <a:solidFill>
                  <a:srgbClr val="FF0000"/>
                </a:solidFill>
                <a:latin typeface="Bookman Old Style" panose="02050604050505020204" pitchFamily="18" charset="0"/>
              </a:rPr>
              <a:t>and agreed to participate</a:t>
            </a:r>
          </a:p>
        </p:txBody>
      </p:sp>
      <p:sp>
        <p:nvSpPr>
          <p:cNvPr id="10" name="Title 9"/>
          <p:cNvSpPr>
            <a:spLocks noGrp="1"/>
          </p:cNvSpPr>
          <p:nvPr>
            <p:ph type="title"/>
          </p:nvPr>
        </p:nvSpPr>
        <p:spPr>
          <a:xfrm>
            <a:off x="258583" y="78217"/>
            <a:ext cx="7886700" cy="993735"/>
          </a:xfrm>
        </p:spPr>
        <p:txBody>
          <a:bodyPr>
            <a:normAutofit/>
          </a:bodyPr>
          <a:lstStyle/>
          <a:p>
            <a:r>
              <a:rPr lang="en-US" sz="2800" b="0" dirty="0">
                <a:solidFill>
                  <a:schemeClr val="bg1"/>
                </a:solidFill>
                <a:latin typeface="Times New Roman" panose="02020603050405020304" pitchFamily="18" charset="0"/>
                <a:cs typeface="Times New Roman" panose="02020603050405020304" pitchFamily="18" charset="0"/>
              </a:rPr>
              <a:t>WINGS of Hope Participants’ Eligibility Criteria</a:t>
            </a:r>
            <a:endParaRPr lang="ru-RU" sz="2800" b="0" dirty="0">
              <a:solidFill>
                <a:schemeClr val="bg1"/>
              </a:solidFill>
              <a:latin typeface="Times New Roman" panose="02020603050405020304" pitchFamily="18" charset="0"/>
              <a:cs typeface="Times New Roman" panose="02020603050405020304" pitchFamily="18" charset="0"/>
            </a:endParaRPr>
          </a:p>
        </p:txBody>
      </p:sp>
      <p:sp>
        <p:nvSpPr>
          <p:cNvPr id="13" name="Rounded Rectangle 5"/>
          <p:cNvSpPr/>
          <p:nvPr/>
        </p:nvSpPr>
        <p:spPr>
          <a:xfrm rot="21286567">
            <a:off x="841144" y="4398830"/>
            <a:ext cx="4266032" cy="1675664"/>
          </a:xfrm>
          <a:prstGeom prst="roundRect">
            <a:avLst>
              <a:gd name="adj" fmla="val 10000"/>
            </a:avLst>
          </a:prstGeom>
          <a:solidFill>
            <a:srgbClr val="685A76"/>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sz="1600" dirty="0">
                <a:latin typeface="Bookman Old Style" panose="02050604050505020204" pitchFamily="18" charset="0"/>
              </a:rPr>
              <a:t>… </a:t>
            </a:r>
            <a:r>
              <a:rPr lang="en-US" sz="1600" i="1" dirty="0">
                <a:latin typeface="Bookman Old Style" panose="02050604050505020204" pitchFamily="18" charset="0"/>
              </a:rPr>
              <a:t>OR</a:t>
            </a:r>
            <a:r>
              <a:rPr lang="en-US" sz="1600" dirty="0">
                <a:latin typeface="Bookman Old Style" panose="02050604050505020204" pitchFamily="18" charset="0"/>
              </a:rPr>
              <a:t> reported accepting money, goods, food, drugs, or other things from a man or a woman, or offering housing or protection in exchange for vaginal, oral or anal sex, with a history of binge drinking or drug use</a:t>
            </a:r>
          </a:p>
        </p:txBody>
      </p:sp>
      <p:sp>
        <p:nvSpPr>
          <p:cNvPr id="2" name="TextBox 1">
            <a:extLst>
              <a:ext uri="{FF2B5EF4-FFF2-40B4-BE49-F238E27FC236}">
                <a16:creationId xmlns:a16="http://schemas.microsoft.com/office/drawing/2014/main" id="{93DF3B73-9B46-47A9-B9ED-A682CB179A7B}"/>
              </a:ext>
            </a:extLst>
          </p:cNvPr>
          <p:cNvSpPr txBox="1"/>
          <p:nvPr/>
        </p:nvSpPr>
        <p:spPr>
          <a:xfrm>
            <a:off x="5516075" y="1416537"/>
            <a:ext cx="457200" cy="1015663"/>
          </a:xfrm>
          <a:prstGeom prst="rect">
            <a:avLst/>
          </a:prstGeom>
          <a:noFill/>
        </p:spPr>
        <p:txBody>
          <a:bodyPr wrap="square" rtlCol="0">
            <a:spAutoFit/>
          </a:bodyPr>
          <a:lstStyle/>
          <a:p>
            <a:r>
              <a:rPr lang="en-US" sz="6000" b="1" dirty="0">
                <a:solidFill>
                  <a:schemeClr val="bg1"/>
                </a:solidFill>
              </a:rPr>
              <a:t>+</a:t>
            </a:r>
            <a:endParaRPr lang="ru-RU" sz="6000" b="1" dirty="0">
              <a:solidFill>
                <a:schemeClr val="bg1"/>
              </a:solidFill>
            </a:endParaRPr>
          </a:p>
        </p:txBody>
      </p:sp>
      <p:sp>
        <p:nvSpPr>
          <p:cNvPr id="15" name="TextBox 14">
            <a:extLst>
              <a:ext uri="{FF2B5EF4-FFF2-40B4-BE49-F238E27FC236}">
                <a16:creationId xmlns:a16="http://schemas.microsoft.com/office/drawing/2014/main" id="{F8802CCA-8D90-44AB-8B87-171760584DBE}"/>
              </a:ext>
            </a:extLst>
          </p:cNvPr>
          <p:cNvSpPr txBox="1"/>
          <p:nvPr/>
        </p:nvSpPr>
        <p:spPr>
          <a:xfrm>
            <a:off x="5099714" y="3816635"/>
            <a:ext cx="457200" cy="1015663"/>
          </a:xfrm>
          <a:prstGeom prst="rect">
            <a:avLst/>
          </a:prstGeom>
          <a:noFill/>
        </p:spPr>
        <p:txBody>
          <a:bodyPr wrap="square" rtlCol="0">
            <a:spAutoFit/>
          </a:bodyPr>
          <a:lstStyle/>
          <a:p>
            <a:r>
              <a:rPr lang="en-US" sz="6000" b="1" dirty="0">
                <a:solidFill>
                  <a:schemeClr val="bg1"/>
                </a:solidFill>
              </a:rPr>
              <a:t>+</a:t>
            </a:r>
            <a:endParaRPr lang="ru-RU" sz="6000" b="1" dirty="0">
              <a:solidFill>
                <a:schemeClr val="bg1"/>
              </a:solidFill>
            </a:endParaRPr>
          </a:p>
        </p:txBody>
      </p:sp>
    </p:spTree>
    <p:extLst>
      <p:ext uri="{BB962C8B-B14F-4D97-AF65-F5344CB8AC3E}">
        <p14:creationId xmlns:p14="http://schemas.microsoft.com/office/powerpoint/2010/main" val="331412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56F774-4A70-4DCB-9958-2D2A6786616F}"/>
              </a:ext>
            </a:extLst>
          </p:cNvPr>
          <p:cNvGraphicFramePr>
            <a:graphicFrameLocks noGrp="1"/>
          </p:cNvGraphicFramePr>
          <p:nvPr>
            <p:extLst>
              <p:ext uri="{D42A27DB-BD31-4B8C-83A1-F6EECF244321}">
                <p14:modId xmlns:p14="http://schemas.microsoft.com/office/powerpoint/2010/main" val="3202272443"/>
              </p:ext>
            </p:extLst>
          </p:nvPr>
        </p:nvGraphicFramePr>
        <p:xfrm>
          <a:off x="1229740" y="938003"/>
          <a:ext cx="7022841" cy="5313510"/>
        </p:xfrm>
        <a:graphic>
          <a:graphicData uri="http://schemas.openxmlformats.org/drawingml/2006/table">
            <a:tbl>
              <a:tblPr firstRow="1" firstCol="1" bandRow="1">
                <a:tableStyleId>{5C22544A-7EE6-4342-B048-85BDC9FD1C3A}</a:tableStyleId>
              </a:tblPr>
              <a:tblGrid>
                <a:gridCol w="5288535">
                  <a:extLst>
                    <a:ext uri="{9D8B030D-6E8A-4147-A177-3AD203B41FA5}">
                      <a16:colId xmlns:a16="http://schemas.microsoft.com/office/drawing/2014/main" val="97972023"/>
                    </a:ext>
                  </a:extLst>
                </a:gridCol>
                <a:gridCol w="1734306">
                  <a:extLst>
                    <a:ext uri="{9D8B030D-6E8A-4147-A177-3AD203B41FA5}">
                      <a16:colId xmlns:a16="http://schemas.microsoft.com/office/drawing/2014/main" val="3719573963"/>
                    </a:ext>
                  </a:extLst>
                </a:gridCol>
              </a:tblGrid>
              <a:tr h="293396">
                <a:tc>
                  <a:txBody>
                    <a:bodyPr/>
                    <a:lstStyle/>
                    <a:p>
                      <a:pPr marR="102870">
                        <a:lnSpc>
                          <a:spcPct val="115000"/>
                        </a:lnSpc>
                        <a:spcAft>
                          <a:spcPts val="0"/>
                        </a:spcAft>
                      </a:pPr>
                      <a:r>
                        <a:rPr lang="ru-RU" sz="1800" dirty="0">
                          <a:effectLst/>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cs typeface="Times New Roman" panose="02020603050405020304" pitchFamily="18" charset="0"/>
                        </a:rPr>
                        <a:t>Age (mean, SD)</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a:effectLst/>
                          <a:latin typeface="Times New Roman" panose="02020603050405020304" pitchFamily="18" charset="0"/>
                          <a:cs typeface="Times New Roman" panose="02020603050405020304" pitchFamily="18" charset="0"/>
                        </a:rPr>
                        <a:t>39.9, 8.9</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14749"/>
                  </a:ext>
                </a:extLst>
              </a:tr>
              <a:tr h="293396">
                <a:tc>
                  <a:txBody>
                    <a:bodyPr/>
                    <a:lstStyle/>
                    <a:p>
                      <a:pPr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 Ethnicity</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a:effectLst/>
                          <a:latin typeface="Times New Roman" panose="02020603050405020304" pitchFamily="18" charset="0"/>
                          <a:cs typeface="Times New Roman" panose="02020603050405020304" pitchFamily="18" charset="0"/>
                        </a:rPr>
                        <a:t> </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59537"/>
                  </a:ext>
                </a:extLst>
              </a:tr>
              <a:tr h="293396">
                <a:tc>
                  <a:txBody>
                    <a:bodyPr/>
                    <a:lstStyle/>
                    <a:p>
                      <a:pPr marL="457200"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Russian</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a:effectLst/>
                          <a:latin typeface="Times New Roman" panose="02020603050405020304" pitchFamily="18" charset="0"/>
                          <a:cs typeface="Times New Roman" panose="02020603050405020304" pitchFamily="18" charset="0"/>
                        </a:rPr>
                        <a:t>127 (59.6%)</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3051099"/>
                  </a:ext>
                </a:extLst>
              </a:tr>
              <a:tr h="293396">
                <a:tc>
                  <a:txBody>
                    <a:bodyPr/>
                    <a:lstStyle/>
                    <a:p>
                      <a:pPr marL="457200"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Tartar</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a:effectLst/>
                          <a:latin typeface="Times New Roman" panose="02020603050405020304" pitchFamily="18" charset="0"/>
                          <a:cs typeface="Times New Roman" panose="02020603050405020304" pitchFamily="18" charset="0"/>
                        </a:rPr>
                        <a:t>26 (12.2%)</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180253"/>
                  </a:ext>
                </a:extLst>
              </a:tr>
              <a:tr h="293396">
                <a:tc>
                  <a:txBody>
                    <a:bodyPr/>
                    <a:lstStyle/>
                    <a:p>
                      <a:pPr marL="457200"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Kyrgyz</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a:effectLst/>
                          <a:latin typeface="Times New Roman" panose="02020603050405020304" pitchFamily="18" charset="0"/>
                          <a:cs typeface="Times New Roman" panose="02020603050405020304" pitchFamily="18" charset="0"/>
                        </a:rPr>
                        <a:t>25 (11.7%)</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473640"/>
                  </a:ext>
                </a:extLst>
              </a:tr>
              <a:tr h="293396">
                <a:tc>
                  <a:txBody>
                    <a:bodyPr/>
                    <a:lstStyle/>
                    <a:p>
                      <a:pPr marL="457200" marR="331470">
                        <a:lnSpc>
                          <a:spcPct val="115000"/>
                        </a:lnSpc>
                        <a:spcAft>
                          <a:spcPts val="0"/>
                        </a:spcAft>
                        <a:tabLst>
                          <a:tab pos="2228850" algn="l"/>
                        </a:tabLst>
                      </a:pPr>
                      <a:r>
                        <a:rPr lang="en-GB" sz="1800" dirty="0">
                          <a:effectLst/>
                          <a:latin typeface="Times New Roman" panose="02020603050405020304" pitchFamily="18" charset="0"/>
                          <a:cs typeface="Times New Roman" panose="02020603050405020304" pitchFamily="18" charset="0"/>
                        </a:rPr>
                        <a:t>Uzbek</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a:effectLst/>
                          <a:latin typeface="Times New Roman" panose="02020603050405020304" pitchFamily="18" charset="0"/>
                          <a:cs typeface="Times New Roman" panose="02020603050405020304" pitchFamily="18" charset="0"/>
                        </a:rPr>
                        <a:t>13 (6.1%)</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8747248"/>
                  </a:ext>
                </a:extLst>
              </a:tr>
              <a:tr h="293396">
                <a:tc>
                  <a:txBody>
                    <a:bodyPr/>
                    <a:lstStyle/>
                    <a:p>
                      <a:pPr marL="457200"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Other</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22 (10.3%)</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5032862"/>
                  </a:ext>
                </a:extLst>
              </a:tr>
              <a:tr h="293396">
                <a:tc>
                  <a:txBody>
                    <a:bodyPr/>
                    <a:lstStyle/>
                    <a:p>
                      <a:pPr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 Religion</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 </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3078048"/>
                  </a:ext>
                </a:extLst>
              </a:tr>
              <a:tr h="304190">
                <a:tc>
                  <a:txBody>
                    <a:bodyPr/>
                    <a:lstStyle/>
                    <a:p>
                      <a:pPr marL="38100" marR="38100">
                        <a:lnSpc>
                          <a:spcPts val="1600"/>
                        </a:lnSpc>
                        <a:spcAft>
                          <a:spcPts val="0"/>
                        </a:spcAft>
                      </a:pPr>
                      <a:r>
                        <a:rPr lang="en-GB" sz="1800" dirty="0">
                          <a:effectLst/>
                          <a:latin typeface="Times New Roman" panose="02020603050405020304" pitchFamily="18" charset="0"/>
                          <a:cs typeface="Times New Roman" panose="02020603050405020304" pitchFamily="18" charset="0"/>
                        </a:rPr>
                        <a:t>           Muslim</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just">
                        <a:lnSpc>
                          <a:spcPts val="1600"/>
                        </a:lnSpc>
                        <a:spcAft>
                          <a:spcPts val="0"/>
                        </a:spcAft>
                      </a:pPr>
                      <a:r>
                        <a:rPr lang="en-GB" sz="1800" dirty="0">
                          <a:effectLst/>
                          <a:latin typeface="Times New Roman" panose="02020603050405020304" pitchFamily="18" charset="0"/>
                          <a:cs typeface="Times New Roman" panose="02020603050405020304" pitchFamily="18" charset="0"/>
                        </a:rPr>
                        <a:t>62 (29,1%)</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0627380"/>
                  </a:ext>
                </a:extLst>
              </a:tr>
              <a:tr h="304190">
                <a:tc>
                  <a:txBody>
                    <a:bodyPr/>
                    <a:lstStyle/>
                    <a:p>
                      <a:pPr marL="38100" marR="38100">
                        <a:lnSpc>
                          <a:spcPts val="1600"/>
                        </a:lnSpc>
                        <a:spcAft>
                          <a:spcPts val="0"/>
                        </a:spcAft>
                      </a:pPr>
                      <a:r>
                        <a:rPr lang="en-GB" sz="1800" dirty="0">
                          <a:effectLst/>
                          <a:latin typeface="Times New Roman" panose="02020603050405020304" pitchFamily="18" charset="0"/>
                          <a:cs typeface="Times New Roman" panose="02020603050405020304" pitchFamily="18" charset="0"/>
                        </a:rPr>
                        <a:t>           Christian</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just">
                        <a:lnSpc>
                          <a:spcPts val="1600"/>
                        </a:lnSpc>
                        <a:spcAft>
                          <a:spcPts val="0"/>
                        </a:spcAft>
                      </a:pPr>
                      <a:r>
                        <a:rPr lang="en-GB" sz="1800" dirty="0">
                          <a:effectLst/>
                          <a:latin typeface="Times New Roman" panose="02020603050405020304" pitchFamily="18" charset="0"/>
                          <a:cs typeface="Times New Roman" panose="02020603050405020304" pitchFamily="18" charset="0"/>
                        </a:rPr>
                        <a:t>137 (64,3%)</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773127"/>
                  </a:ext>
                </a:extLst>
              </a:tr>
              <a:tr h="304190">
                <a:tc>
                  <a:txBody>
                    <a:bodyPr/>
                    <a:lstStyle/>
                    <a:p>
                      <a:pPr marL="38100" marR="38100">
                        <a:lnSpc>
                          <a:spcPts val="1600"/>
                        </a:lnSpc>
                        <a:spcAft>
                          <a:spcPts val="0"/>
                        </a:spcAft>
                      </a:pPr>
                      <a:r>
                        <a:rPr lang="en-GB" sz="1800" dirty="0">
                          <a:effectLst/>
                          <a:latin typeface="Times New Roman" panose="02020603050405020304" pitchFamily="18" charset="0"/>
                          <a:cs typeface="Times New Roman" panose="02020603050405020304" pitchFamily="18" charset="0"/>
                        </a:rPr>
                        <a:t>           Do not have religion preferences</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just">
                        <a:lnSpc>
                          <a:spcPts val="1600"/>
                        </a:lnSpc>
                        <a:spcAft>
                          <a:spcPts val="0"/>
                        </a:spcAft>
                      </a:pPr>
                      <a:r>
                        <a:rPr lang="en-GB" sz="1800" dirty="0">
                          <a:effectLst/>
                          <a:latin typeface="Times New Roman" panose="02020603050405020304" pitchFamily="18" charset="0"/>
                          <a:cs typeface="Times New Roman" panose="02020603050405020304" pitchFamily="18" charset="0"/>
                        </a:rPr>
                        <a:t>14 (6,6%)</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6342218"/>
                  </a:ext>
                </a:extLst>
              </a:tr>
              <a:tr h="293396">
                <a:tc>
                  <a:txBody>
                    <a:bodyPr/>
                    <a:lstStyle/>
                    <a:p>
                      <a:pPr marR="274320">
                        <a:lnSpc>
                          <a:spcPct val="115000"/>
                        </a:lnSpc>
                        <a:spcAft>
                          <a:spcPts val="0"/>
                        </a:spcAft>
                        <a:tabLst>
                          <a:tab pos="2971800" algn="l"/>
                        </a:tabLst>
                      </a:pPr>
                      <a:r>
                        <a:rPr lang="en-GB" sz="1800" dirty="0">
                          <a:effectLst/>
                          <a:latin typeface="Times New Roman" panose="02020603050405020304" pitchFamily="18" charset="0"/>
                          <a:cs typeface="Times New Roman" panose="02020603050405020304" pitchFamily="18" charset="0"/>
                        </a:rPr>
                        <a:t> Marital Status </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 </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7529007"/>
                  </a:ext>
                </a:extLst>
              </a:tr>
              <a:tr h="293396">
                <a:tc>
                  <a:txBody>
                    <a:bodyPr/>
                    <a:lstStyle/>
                    <a:p>
                      <a:pPr marR="274320">
                        <a:lnSpc>
                          <a:spcPct val="115000"/>
                        </a:lnSpc>
                        <a:spcAft>
                          <a:spcPts val="0"/>
                        </a:spcAft>
                        <a:tabLst>
                          <a:tab pos="2971800" algn="l"/>
                        </a:tabLst>
                      </a:pPr>
                      <a:r>
                        <a:rPr lang="en-GB" sz="1800">
                          <a:effectLst/>
                          <a:latin typeface="Times New Roman" panose="02020603050405020304" pitchFamily="18" charset="0"/>
                          <a:cs typeface="Times New Roman" panose="02020603050405020304" pitchFamily="18" charset="0"/>
                        </a:rPr>
                        <a:t>              Married</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74320" algn="just">
                        <a:lnSpc>
                          <a:spcPct val="115000"/>
                        </a:lnSpc>
                        <a:spcAft>
                          <a:spcPts val="0"/>
                        </a:spcAft>
                        <a:tabLst>
                          <a:tab pos="2971800" algn="l"/>
                        </a:tabLst>
                      </a:pPr>
                      <a:r>
                        <a:rPr lang="en-GB" sz="1800" dirty="0">
                          <a:effectLst/>
                          <a:latin typeface="Times New Roman" panose="02020603050405020304" pitchFamily="18" charset="0"/>
                          <a:cs typeface="Times New Roman" panose="02020603050405020304" pitchFamily="18" charset="0"/>
                        </a:rPr>
                        <a:t>  34 (16%)</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117735"/>
                  </a:ext>
                </a:extLst>
              </a:tr>
              <a:tr h="293396">
                <a:tc>
                  <a:txBody>
                    <a:bodyPr/>
                    <a:lstStyle/>
                    <a:p>
                      <a:pPr marR="274320">
                        <a:lnSpc>
                          <a:spcPct val="115000"/>
                        </a:lnSpc>
                        <a:spcAft>
                          <a:spcPts val="0"/>
                        </a:spcAft>
                        <a:tabLst>
                          <a:tab pos="2971800" algn="l"/>
                        </a:tabLst>
                      </a:pPr>
                      <a:r>
                        <a:rPr lang="en-GB" sz="1800">
                          <a:effectLst/>
                          <a:latin typeface="Times New Roman" panose="02020603050405020304" pitchFamily="18" charset="0"/>
                          <a:cs typeface="Times New Roman" panose="02020603050405020304" pitchFamily="18" charset="0"/>
                        </a:rPr>
                        <a:t>              Common law marriage</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74320" algn="just">
                        <a:lnSpc>
                          <a:spcPct val="115000"/>
                        </a:lnSpc>
                        <a:spcAft>
                          <a:spcPts val="0"/>
                        </a:spcAft>
                        <a:tabLst>
                          <a:tab pos="2971800" algn="l"/>
                        </a:tabLst>
                      </a:pPr>
                      <a:r>
                        <a:rPr lang="en-GB" sz="1800" dirty="0">
                          <a:effectLst/>
                          <a:latin typeface="Times New Roman" panose="02020603050405020304" pitchFamily="18" charset="0"/>
                          <a:cs typeface="Times New Roman" panose="02020603050405020304" pitchFamily="18" charset="0"/>
                        </a:rPr>
                        <a:t>  69 (32,4%)</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818077"/>
                  </a:ext>
                </a:extLst>
              </a:tr>
              <a:tr h="293396">
                <a:tc>
                  <a:txBody>
                    <a:bodyPr/>
                    <a:lstStyle/>
                    <a:p>
                      <a:pPr marR="274320">
                        <a:lnSpc>
                          <a:spcPct val="115000"/>
                        </a:lnSpc>
                        <a:spcAft>
                          <a:spcPts val="0"/>
                        </a:spcAft>
                        <a:tabLst>
                          <a:tab pos="2971800" algn="l"/>
                        </a:tabLst>
                      </a:pPr>
                      <a:r>
                        <a:rPr lang="en-GB" sz="1800">
                          <a:effectLst/>
                          <a:latin typeface="Times New Roman" panose="02020603050405020304" pitchFamily="18" charset="0"/>
                          <a:cs typeface="Times New Roman" panose="02020603050405020304" pitchFamily="18" charset="0"/>
                        </a:rPr>
                        <a:t>              Divorced</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74320" algn="just">
                        <a:lnSpc>
                          <a:spcPct val="115000"/>
                        </a:lnSpc>
                        <a:spcAft>
                          <a:spcPts val="0"/>
                        </a:spcAft>
                        <a:tabLst>
                          <a:tab pos="2971800" algn="l"/>
                        </a:tabLst>
                      </a:pPr>
                      <a:r>
                        <a:rPr lang="en-GB" sz="1800" dirty="0">
                          <a:effectLst/>
                          <a:latin typeface="Times New Roman" panose="02020603050405020304" pitchFamily="18" charset="0"/>
                          <a:cs typeface="Times New Roman" panose="02020603050405020304" pitchFamily="18" charset="0"/>
                        </a:rPr>
                        <a:t>  47 (22,1%)</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2642086"/>
                  </a:ext>
                </a:extLst>
              </a:tr>
              <a:tr h="293396">
                <a:tc>
                  <a:txBody>
                    <a:bodyPr/>
                    <a:lstStyle/>
                    <a:p>
                      <a:pPr marR="274320">
                        <a:lnSpc>
                          <a:spcPct val="115000"/>
                        </a:lnSpc>
                        <a:spcAft>
                          <a:spcPts val="0"/>
                        </a:spcAft>
                        <a:tabLst>
                          <a:tab pos="2971800" algn="l"/>
                        </a:tabLst>
                      </a:pPr>
                      <a:r>
                        <a:rPr lang="en-GB" sz="1800">
                          <a:effectLst/>
                          <a:latin typeface="Times New Roman" panose="02020603050405020304" pitchFamily="18" charset="0"/>
                          <a:cs typeface="Times New Roman" panose="02020603050405020304" pitchFamily="18" charset="0"/>
                        </a:rPr>
                        <a:t>              Separated</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74320" algn="just">
                        <a:lnSpc>
                          <a:spcPct val="115000"/>
                        </a:lnSpc>
                        <a:spcAft>
                          <a:spcPts val="0"/>
                        </a:spcAft>
                        <a:tabLst>
                          <a:tab pos="2971800" algn="l"/>
                        </a:tabLst>
                      </a:pPr>
                      <a:r>
                        <a:rPr lang="en-GB" sz="1800" dirty="0">
                          <a:effectLst/>
                          <a:latin typeface="Times New Roman" panose="02020603050405020304" pitchFamily="18" charset="0"/>
                          <a:cs typeface="Times New Roman" panose="02020603050405020304" pitchFamily="18" charset="0"/>
                        </a:rPr>
                        <a:t>  19 (8,9%)</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9771607"/>
                  </a:ext>
                </a:extLst>
              </a:tr>
              <a:tr h="293396">
                <a:tc>
                  <a:txBody>
                    <a:bodyPr/>
                    <a:lstStyle/>
                    <a:p>
                      <a:pPr marR="274320">
                        <a:lnSpc>
                          <a:spcPct val="115000"/>
                        </a:lnSpc>
                        <a:spcAft>
                          <a:spcPts val="0"/>
                        </a:spcAft>
                        <a:tabLst>
                          <a:tab pos="2971800" algn="l"/>
                        </a:tabLst>
                      </a:pPr>
                      <a:r>
                        <a:rPr lang="en-GB" sz="1800">
                          <a:effectLst/>
                          <a:latin typeface="Times New Roman" panose="02020603050405020304" pitchFamily="18" charset="0"/>
                          <a:cs typeface="Times New Roman" panose="02020603050405020304" pitchFamily="18" charset="0"/>
                        </a:rPr>
                        <a:t>              Widow</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74320" algn="just">
                        <a:lnSpc>
                          <a:spcPct val="115000"/>
                        </a:lnSpc>
                        <a:spcAft>
                          <a:spcPts val="0"/>
                        </a:spcAft>
                        <a:tabLst>
                          <a:tab pos="2971800" algn="l"/>
                        </a:tabLst>
                      </a:pPr>
                      <a:r>
                        <a:rPr lang="en-GB" sz="1800" dirty="0">
                          <a:effectLst/>
                          <a:latin typeface="Times New Roman" panose="02020603050405020304" pitchFamily="18" charset="0"/>
                          <a:cs typeface="Times New Roman" panose="02020603050405020304" pitchFamily="18" charset="0"/>
                        </a:rPr>
                        <a:t>  22 (10,3%)</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4676774"/>
                  </a:ext>
                </a:extLst>
              </a:tr>
              <a:tr h="293396">
                <a:tc>
                  <a:txBody>
                    <a:bodyPr/>
                    <a:lstStyle/>
                    <a:p>
                      <a:pPr marR="274320">
                        <a:lnSpc>
                          <a:spcPct val="115000"/>
                        </a:lnSpc>
                        <a:spcAft>
                          <a:spcPts val="0"/>
                        </a:spcAft>
                        <a:tabLst>
                          <a:tab pos="2971800" algn="l"/>
                        </a:tabLst>
                      </a:pPr>
                      <a:r>
                        <a:rPr lang="en-GB" sz="1800">
                          <a:effectLst/>
                          <a:latin typeface="Times New Roman" panose="02020603050405020304" pitchFamily="18" charset="0"/>
                          <a:cs typeface="Times New Roman" panose="02020603050405020304" pitchFamily="18" charset="0"/>
                        </a:rPr>
                        <a:t>              Single, never married</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274320" algn="just">
                        <a:lnSpc>
                          <a:spcPct val="115000"/>
                        </a:lnSpc>
                        <a:spcAft>
                          <a:spcPts val="0"/>
                        </a:spcAft>
                        <a:tabLst>
                          <a:tab pos="2971800" algn="l"/>
                        </a:tabLst>
                      </a:pPr>
                      <a:r>
                        <a:rPr lang="en-GB" sz="1800" dirty="0">
                          <a:effectLst/>
                          <a:latin typeface="Times New Roman" panose="02020603050405020304" pitchFamily="18" charset="0"/>
                          <a:cs typeface="Times New Roman" panose="02020603050405020304" pitchFamily="18" charset="0"/>
                        </a:rPr>
                        <a:t>  15 (7%)</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3302467"/>
                  </a:ext>
                </a:extLst>
              </a:tr>
            </a:tbl>
          </a:graphicData>
        </a:graphic>
      </p:graphicFrame>
      <p:sp>
        <p:nvSpPr>
          <p:cNvPr id="5" name="Rounded Rectangle 3">
            <a:extLst>
              <a:ext uri="{FF2B5EF4-FFF2-40B4-BE49-F238E27FC236}">
                <a16:creationId xmlns:a16="http://schemas.microsoft.com/office/drawing/2014/main" id="{F06A97CB-32E9-4D78-B60F-CDE97BAFB969}"/>
              </a:ext>
            </a:extLst>
          </p:cNvPr>
          <p:cNvSpPr/>
          <p:nvPr/>
        </p:nvSpPr>
        <p:spPr>
          <a:xfrm>
            <a:off x="86319" y="118631"/>
            <a:ext cx="8166262" cy="735391"/>
          </a:xfrm>
          <a:prstGeom prst="roundRect">
            <a:avLst>
              <a:gd name="adj" fmla="val 10000"/>
            </a:avLst>
          </a:prstGeom>
          <a:solidFill>
            <a:srgbClr val="685A76"/>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GB" b="1" dirty="0">
                <a:latin typeface="Times New Roman" panose="02020603050405020304" pitchFamily="18" charset="0"/>
                <a:cs typeface="Times New Roman" panose="02020603050405020304" pitchFamily="18" charset="0"/>
              </a:rPr>
              <a:t>Socio-demographics Background Characteristics of WINGS of Hope women participants (consolidated 2013-2016 data, </a:t>
            </a:r>
            <a:r>
              <a:rPr lang="en-GB" b="1" i="1" dirty="0">
                <a:latin typeface="Times New Roman" panose="02020603050405020304" pitchFamily="18" charset="0"/>
                <a:cs typeface="Times New Roman" panose="02020603050405020304" pitchFamily="18" charset="0"/>
              </a:rPr>
              <a:t>n</a:t>
            </a:r>
            <a:r>
              <a:rPr lang="en-GB"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213</a:t>
            </a:r>
            <a:r>
              <a:rPr lang="en-GB" b="1" dirty="0">
                <a:latin typeface="Times New Roman" panose="02020603050405020304" pitchFamily="18" charset="0"/>
                <a:cs typeface="Times New Roman" panose="02020603050405020304" pitchFamily="18" charset="0"/>
              </a:rPr>
              <a:t>): Part One</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47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A79AC3-12D4-4F1C-B1BE-CBE667A11A8D}"/>
              </a:ext>
            </a:extLst>
          </p:cNvPr>
          <p:cNvGraphicFramePr>
            <a:graphicFrameLocks noGrp="1"/>
          </p:cNvGraphicFramePr>
          <p:nvPr>
            <p:extLst>
              <p:ext uri="{D42A27DB-BD31-4B8C-83A1-F6EECF244321}">
                <p14:modId xmlns:p14="http://schemas.microsoft.com/office/powerpoint/2010/main" val="2264791100"/>
              </p:ext>
            </p:extLst>
          </p:nvPr>
        </p:nvGraphicFramePr>
        <p:xfrm>
          <a:off x="1098773" y="895740"/>
          <a:ext cx="7280118" cy="5431273"/>
        </p:xfrm>
        <a:graphic>
          <a:graphicData uri="http://schemas.openxmlformats.org/drawingml/2006/table">
            <a:tbl>
              <a:tblPr firstRow="1" firstCol="1" bandRow="1">
                <a:tableStyleId>{5C22544A-7EE6-4342-B048-85BDC9FD1C3A}</a:tableStyleId>
              </a:tblPr>
              <a:tblGrid>
                <a:gridCol w="5482276">
                  <a:extLst>
                    <a:ext uri="{9D8B030D-6E8A-4147-A177-3AD203B41FA5}">
                      <a16:colId xmlns:a16="http://schemas.microsoft.com/office/drawing/2014/main" val="104694979"/>
                    </a:ext>
                  </a:extLst>
                </a:gridCol>
                <a:gridCol w="1797842">
                  <a:extLst>
                    <a:ext uri="{9D8B030D-6E8A-4147-A177-3AD203B41FA5}">
                      <a16:colId xmlns:a16="http://schemas.microsoft.com/office/drawing/2014/main" val="2530004866"/>
                    </a:ext>
                  </a:extLst>
                </a:gridCol>
              </a:tblGrid>
              <a:tr h="284705">
                <a:tc>
                  <a:txBody>
                    <a:bodyPr/>
                    <a:lstStyle/>
                    <a:p>
                      <a:pPr marR="102870">
                        <a:lnSpc>
                          <a:spcPct val="115000"/>
                        </a:lnSpc>
                        <a:spcAft>
                          <a:spcPts val="0"/>
                        </a:spcAft>
                      </a:pPr>
                      <a:r>
                        <a:rPr lang="en-GB" sz="1800" dirty="0">
                          <a:effectLst/>
                          <a:latin typeface="Times New Roman" panose="02020603050405020304" pitchFamily="18" charset="0"/>
                          <a:cs typeface="Times New Roman" panose="02020603050405020304" pitchFamily="18" charset="0"/>
                        </a:rPr>
                        <a:t> Education </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 </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864343010"/>
                  </a:ext>
                </a:extLst>
              </a:tr>
              <a:tr h="269130">
                <a:tc>
                  <a:txBody>
                    <a:bodyPr/>
                    <a:lstStyle/>
                    <a:p>
                      <a:pPr marL="39370" marR="39370">
                        <a:spcAft>
                          <a:spcPts val="0"/>
                        </a:spcAft>
                      </a:pPr>
                      <a:r>
                        <a:rPr lang="en-GB" sz="1800" dirty="0">
                          <a:effectLst/>
                          <a:latin typeface="Times New Roman" panose="02020603050405020304" pitchFamily="18" charset="0"/>
                          <a:cs typeface="Times New Roman" panose="02020603050405020304" pitchFamily="18" charset="0"/>
                        </a:rPr>
                        <a:t>               No formal schooling</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tc>
                  <a:txBody>
                    <a:bodyPr/>
                    <a:lstStyle/>
                    <a:p>
                      <a:pPr marL="38100" marR="38100" algn="just">
                        <a:spcAft>
                          <a:spcPts val="0"/>
                        </a:spcAft>
                      </a:pPr>
                      <a:r>
                        <a:rPr lang="en-GB" sz="1800" dirty="0">
                          <a:effectLst/>
                          <a:latin typeface="Times New Roman" panose="02020603050405020304" pitchFamily="18" charset="0"/>
                          <a:cs typeface="Times New Roman" panose="02020603050405020304" pitchFamily="18" charset="0"/>
                        </a:rPr>
                        <a:t>4 (1,9%)</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extLst>
                  <a:ext uri="{0D108BD9-81ED-4DB2-BD59-A6C34878D82A}">
                    <a16:rowId xmlns:a16="http://schemas.microsoft.com/office/drawing/2014/main" val="414952295"/>
                  </a:ext>
                </a:extLst>
              </a:tr>
              <a:tr h="269130">
                <a:tc>
                  <a:txBody>
                    <a:bodyPr/>
                    <a:lstStyle/>
                    <a:p>
                      <a:pPr marL="39370" marR="39370">
                        <a:spcAft>
                          <a:spcPts val="0"/>
                        </a:spcAft>
                      </a:pPr>
                      <a:r>
                        <a:rPr lang="en-GB" sz="1800" dirty="0">
                          <a:effectLst/>
                          <a:latin typeface="Times New Roman" panose="02020603050405020304" pitchFamily="18" charset="0"/>
                          <a:cs typeface="Times New Roman" panose="02020603050405020304" pitchFamily="18" charset="0"/>
                        </a:rPr>
                        <a:t>               Primary school (grade 1-4)</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tc>
                  <a:txBody>
                    <a:bodyPr/>
                    <a:lstStyle/>
                    <a:p>
                      <a:pPr marL="38100" marR="38100" algn="just">
                        <a:spcAft>
                          <a:spcPts val="0"/>
                        </a:spcAft>
                      </a:pPr>
                      <a:r>
                        <a:rPr lang="en-GB" sz="1800">
                          <a:effectLst/>
                          <a:latin typeface="Times New Roman" panose="02020603050405020304" pitchFamily="18" charset="0"/>
                          <a:cs typeface="Times New Roman" panose="02020603050405020304" pitchFamily="18" charset="0"/>
                        </a:rPr>
                        <a:t>3 (1.4%)</a:t>
                      </a:r>
                      <a:endParaRPr lang="ru-RU" sz="1800">
                        <a:solidFill>
                          <a:srgbClr val="000000"/>
                        </a:solidFill>
                        <a:effectLst/>
                        <a:latin typeface="Times New Roman" panose="02020603050405020304" pitchFamily="18" charset="0"/>
                        <a:cs typeface="Times New Roman" panose="02020603050405020304" pitchFamily="18" charset="0"/>
                      </a:endParaRPr>
                    </a:p>
                  </a:txBody>
                  <a:tcPr marL="67323" marR="67323" marT="0" marB="0"/>
                </a:tc>
                <a:extLst>
                  <a:ext uri="{0D108BD9-81ED-4DB2-BD59-A6C34878D82A}">
                    <a16:rowId xmlns:a16="http://schemas.microsoft.com/office/drawing/2014/main" val="3637977315"/>
                  </a:ext>
                </a:extLst>
              </a:tr>
              <a:tr h="269130">
                <a:tc>
                  <a:txBody>
                    <a:bodyPr/>
                    <a:lstStyle/>
                    <a:p>
                      <a:pPr marL="39370" marR="39370">
                        <a:spcAft>
                          <a:spcPts val="0"/>
                        </a:spcAft>
                      </a:pPr>
                      <a:r>
                        <a:rPr lang="en-GB" sz="1800" dirty="0">
                          <a:effectLst/>
                          <a:latin typeface="Times New Roman" panose="02020603050405020304" pitchFamily="18" charset="0"/>
                          <a:cs typeface="Times New Roman" panose="02020603050405020304" pitchFamily="18" charset="0"/>
                        </a:rPr>
                        <a:t>               Secondary school (grade 5-9)</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tc>
                  <a:txBody>
                    <a:bodyPr/>
                    <a:lstStyle/>
                    <a:p>
                      <a:pPr marL="38100" marR="38100" algn="just">
                        <a:spcAft>
                          <a:spcPts val="0"/>
                        </a:spcAft>
                      </a:pPr>
                      <a:r>
                        <a:rPr lang="en-GB" sz="1800" dirty="0">
                          <a:effectLst/>
                          <a:latin typeface="Times New Roman" panose="02020603050405020304" pitchFamily="18" charset="0"/>
                          <a:cs typeface="Times New Roman" panose="02020603050405020304" pitchFamily="18" charset="0"/>
                        </a:rPr>
                        <a:t>48 (22.5%)</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extLst>
                  <a:ext uri="{0D108BD9-81ED-4DB2-BD59-A6C34878D82A}">
                    <a16:rowId xmlns:a16="http://schemas.microsoft.com/office/drawing/2014/main" val="3852587613"/>
                  </a:ext>
                </a:extLst>
              </a:tr>
              <a:tr h="270582">
                <a:tc>
                  <a:txBody>
                    <a:bodyPr/>
                    <a:lstStyle/>
                    <a:p>
                      <a:pPr marL="39370" marR="39370">
                        <a:spcAft>
                          <a:spcPts val="0"/>
                        </a:spcAft>
                      </a:pPr>
                      <a:r>
                        <a:rPr lang="en-GB" sz="1800" dirty="0">
                          <a:effectLst/>
                          <a:latin typeface="Times New Roman" panose="02020603050405020304" pitchFamily="18" charset="0"/>
                          <a:cs typeface="Times New Roman" panose="02020603050405020304" pitchFamily="18" charset="0"/>
                        </a:rPr>
                        <a:t>               High school (grade 10 through grade 11)</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tc>
                  <a:txBody>
                    <a:bodyPr/>
                    <a:lstStyle/>
                    <a:p>
                      <a:pPr marL="38100" marR="38100" algn="just">
                        <a:spcAft>
                          <a:spcPts val="0"/>
                        </a:spcAft>
                      </a:pPr>
                      <a:r>
                        <a:rPr lang="en-GB" sz="1800">
                          <a:effectLst/>
                          <a:latin typeface="Times New Roman" panose="02020603050405020304" pitchFamily="18" charset="0"/>
                          <a:cs typeface="Times New Roman" panose="02020603050405020304" pitchFamily="18" charset="0"/>
                        </a:rPr>
                        <a:t>87 (40.8%)</a:t>
                      </a:r>
                      <a:endParaRPr lang="ru-RU" sz="1800">
                        <a:solidFill>
                          <a:srgbClr val="000000"/>
                        </a:solidFill>
                        <a:effectLst/>
                        <a:latin typeface="Times New Roman" panose="02020603050405020304" pitchFamily="18" charset="0"/>
                        <a:cs typeface="Times New Roman" panose="02020603050405020304" pitchFamily="18" charset="0"/>
                      </a:endParaRPr>
                    </a:p>
                  </a:txBody>
                  <a:tcPr marL="67323" marR="67323" marT="0" marB="0"/>
                </a:tc>
                <a:extLst>
                  <a:ext uri="{0D108BD9-81ED-4DB2-BD59-A6C34878D82A}">
                    <a16:rowId xmlns:a16="http://schemas.microsoft.com/office/drawing/2014/main" val="3875795301"/>
                  </a:ext>
                </a:extLst>
              </a:tr>
              <a:tr h="269130">
                <a:tc>
                  <a:txBody>
                    <a:bodyPr/>
                    <a:lstStyle/>
                    <a:p>
                      <a:pPr marL="39370" marR="39370">
                        <a:spcAft>
                          <a:spcPts val="0"/>
                        </a:spcAft>
                      </a:pPr>
                      <a:r>
                        <a:rPr lang="en-GB" sz="1800" dirty="0">
                          <a:effectLst/>
                          <a:latin typeface="Times New Roman" panose="02020603050405020304" pitchFamily="18" charset="0"/>
                          <a:cs typeface="Times New Roman" panose="02020603050405020304" pitchFamily="18" charset="0"/>
                        </a:rPr>
                        <a:t>               Vocational education</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tc>
                  <a:txBody>
                    <a:bodyPr/>
                    <a:lstStyle/>
                    <a:p>
                      <a:pPr marL="38100" marR="38100" algn="just">
                        <a:spcAft>
                          <a:spcPts val="0"/>
                        </a:spcAft>
                      </a:pPr>
                      <a:r>
                        <a:rPr lang="en-GB" sz="1800">
                          <a:effectLst/>
                          <a:latin typeface="Times New Roman" panose="02020603050405020304" pitchFamily="18" charset="0"/>
                          <a:cs typeface="Times New Roman" panose="02020603050405020304" pitchFamily="18" charset="0"/>
                        </a:rPr>
                        <a:t>50 (23.5%)</a:t>
                      </a:r>
                      <a:endParaRPr lang="ru-RU" sz="1800">
                        <a:solidFill>
                          <a:srgbClr val="000000"/>
                        </a:solidFill>
                        <a:effectLst/>
                        <a:latin typeface="Times New Roman" panose="02020603050405020304" pitchFamily="18" charset="0"/>
                        <a:cs typeface="Times New Roman" panose="02020603050405020304" pitchFamily="18" charset="0"/>
                      </a:endParaRPr>
                    </a:p>
                  </a:txBody>
                  <a:tcPr marL="67323" marR="67323" marT="0" marB="0"/>
                </a:tc>
                <a:extLst>
                  <a:ext uri="{0D108BD9-81ED-4DB2-BD59-A6C34878D82A}">
                    <a16:rowId xmlns:a16="http://schemas.microsoft.com/office/drawing/2014/main" val="211883578"/>
                  </a:ext>
                </a:extLst>
              </a:tr>
              <a:tr h="269130">
                <a:tc>
                  <a:txBody>
                    <a:bodyPr/>
                    <a:lstStyle/>
                    <a:p>
                      <a:pPr marL="39370" marR="39370">
                        <a:spcAft>
                          <a:spcPts val="0"/>
                        </a:spcAft>
                      </a:pPr>
                      <a:r>
                        <a:rPr lang="en-GB" sz="1800" dirty="0">
                          <a:effectLst/>
                          <a:latin typeface="Times New Roman" panose="02020603050405020304" pitchFamily="18" charset="0"/>
                          <a:cs typeface="Times New Roman" panose="02020603050405020304" pitchFamily="18" charset="0"/>
                        </a:rPr>
                        <a:t>               Incomplete higher education </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tc>
                  <a:txBody>
                    <a:bodyPr/>
                    <a:lstStyle/>
                    <a:p>
                      <a:pPr marL="38100" marR="38100" algn="just">
                        <a:spcAft>
                          <a:spcPts val="0"/>
                        </a:spcAft>
                      </a:pPr>
                      <a:r>
                        <a:rPr lang="en-GB" sz="1800">
                          <a:effectLst/>
                          <a:latin typeface="Times New Roman" panose="02020603050405020304" pitchFamily="18" charset="0"/>
                          <a:cs typeface="Times New Roman" panose="02020603050405020304" pitchFamily="18" charset="0"/>
                        </a:rPr>
                        <a:t>6 (2.8%)</a:t>
                      </a:r>
                      <a:endParaRPr lang="ru-RU" sz="1800">
                        <a:solidFill>
                          <a:srgbClr val="000000"/>
                        </a:solidFill>
                        <a:effectLst/>
                        <a:latin typeface="Times New Roman" panose="02020603050405020304" pitchFamily="18" charset="0"/>
                        <a:cs typeface="Times New Roman" panose="02020603050405020304" pitchFamily="18" charset="0"/>
                      </a:endParaRPr>
                    </a:p>
                  </a:txBody>
                  <a:tcPr marL="67323" marR="67323" marT="0" marB="0"/>
                </a:tc>
                <a:extLst>
                  <a:ext uri="{0D108BD9-81ED-4DB2-BD59-A6C34878D82A}">
                    <a16:rowId xmlns:a16="http://schemas.microsoft.com/office/drawing/2014/main" val="1486800740"/>
                  </a:ext>
                </a:extLst>
              </a:tr>
              <a:tr h="269130">
                <a:tc>
                  <a:txBody>
                    <a:bodyPr/>
                    <a:lstStyle/>
                    <a:p>
                      <a:pPr marL="39370" marR="39370">
                        <a:spcAft>
                          <a:spcPts val="0"/>
                        </a:spcAft>
                      </a:pPr>
                      <a:r>
                        <a:rPr lang="en-GB" sz="1800" dirty="0">
                          <a:effectLst/>
                          <a:latin typeface="Times New Roman" panose="02020603050405020304" pitchFamily="18" charset="0"/>
                          <a:cs typeface="Times New Roman" panose="02020603050405020304" pitchFamily="18" charset="0"/>
                        </a:rPr>
                        <a:t>               Higher education</a:t>
                      </a:r>
                      <a:endParaRPr lang="ru-RU" sz="1800" dirty="0">
                        <a:solidFill>
                          <a:srgbClr val="000000"/>
                        </a:solidFill>
                        <a:effectLst/>
                        <a:latin typeface="Times New Roman" panose="02020603050405020304" pitchFamily="18" charset="0"/>
                        <a:cs typeface="Times New Roman" panose="02020603050405020304" pitchFamily="18" charset="0"/>
                      </a:endParaRPr>
                    </a:p>
                  </a:txBody>
                  <a:tcPr marL="67323" marR="67323" marT="0" marB="0"/>
                </a:tc>
                <a:tc>
                  <a:txBody>
                    <a:bodyPr/>
                    <a:lstStyle/>
                    <a:p>
                      <a:pPr marL="38100" marR="38100" algn="just">
                        <a:spcAft>
                          <a:spcPts val="0"/>
                        </a:spcAft>
                      </a:pPr>
                      <a:r>
                        <a:rPr lang="en-GB" sz="1800">
                          <a:effectLst/>
                          <a:latin typeface="Times New Roman" panose="02020603050405020304" pitchFamily="18" charset="0"/>
                          <a:cs typeface="Times New Roman" panose="02020603050405020304" pitchFamily="18" charset="0"/>
                        </a:rPr>
                        <a:t>15 (7%)</a:t>
                      </a:r>
                      <a:endParaRPr lang="ru-RU" sz="1800">
                        <a:solidFill>
                          <a:srgbClr val="000000"/>
                        </a:solidFill>
                        <a:effectLst/>
                        <a:latin typeface="Times New Roman" panose="02020603050405020304" pitchFamily="18" charset="0"/>
                        <a:cs typeface="Times New Roman" panose="02020603050405020304" pitchFamily="18" charset="0"/>
                      </a:endParaRPr>
                    </a:p>
                  </a:txBody>
                  <a:tcPr marL="67323" marR="67323" marT="0" marB="0"/>
                </a:tc>
                <a:extLst>
                  <a:ext uri="{0D108BD9-81ED-4DB2-BD59-A6C34878D82A}">
                    <a16:rowId xmlns:a16="http://schemas.microsoft.com/office/drawing/2014/main" val="1666046295"/>
                  </a:ext>
                </a:extLst>
              </a:tr>
              <a:tr h="284705">
                <a:tc>
                  <a:txBody>
                    <a:bodyPr/>
                    <a:lstStyle/>
                    <a:p>
                      <a:pPr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 Employment </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 </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260868866"/>
                  </a:ext>
                </a:extLst>
              </a:tr>
              <a:tr h="319642">
                <a:tc>
                  <a:txBody>
                    <a:bodyPr/>
                    <a:lstStyle/>
                    <a:p>
                      <a:pPr marR="331470">
                        <a:lnSpc>
                          <a:spcPct val="115000"/>
                        </a:lnSpc>
                        <a:spcAft>
                          <a:spcPts val="0"/>
                        </a:spcAft>
                      </a:pPr>
                      <a:r>
                        <a:rPr lang="en-GB" sz="1800">
                          <a:effectLst/>
                          <a:latin typeface="Times New Roman" panose="02020603050405020304" pitchFamily="18" charset="0"/>
                          <a:cs typeface="Times New Roman" panose="02020603050405020304" pitchFamily="18" charset="0"/>
                        </a:rPr>
                        <a:t>                   Employed full-time</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marR="33147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  27 (12.7%)</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2601357160"/>
                  </a:ext>
                </a:extLst>
              </a:tr>
              <a:tr h="350419">
                <a:tc>
                  <a:txBody>
                    <a:bodyPr/>
                    <a:lstStyle/>
                    <a:p>
                      <a:pPr marR="331470">
                        <a:lnSpc>
                          <a:spcPct val="115000"/>
                        </a:lnSpc>
                        <a:spcAft>
                          <a:spcPts val="0"/>
                        </a:spcAft>
                      </a:pPr>
                      <a:r>
                        <a:rPr lang="en-GB" sz="1800">
                          <a:effectLst/>
                          <a:latin typeface="Times New Roman" panose="02020603050405020304" pitchFamily="18" charset="0"/>
                          <a:cs typeface="Times New Roman" panose="02020603050405020304" pitchFamily="18" charset="0"/>
                        </a:rPr>
                        <a:t>                   Employed part-time</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marR="33147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  38 (17.8%)</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2758138255"/>
                  </a:ext>
                </a:extLst>
              </a:tr>
              <a:tr h="350420">
                <a:tc>
                  <a:txBody>
                    <a:bodyPr/>
                    <a:lstStyle/>
                    <a:p>
                      <a:pPr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                   Temporary work</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marR="33147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  90 (42.3%)</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1573381425"/>
                  </a:ext>
                </a:extLst>
              </a:tr>
              <a:tr h="308369">
                <a:tc>
                  <a:txBody>
                    <a:bodyPr/>
                    <a:lstStyle/>
                    <a:p>
                      <a:pPr marR="331470">
                        <a:lnSpc>
                          <a:spcPct val="115000"/>
                        </a:lnSpc>
                        <a:spcAft>
                          <a:spcPts val="0"/>
                        </a:spcAft>
                      </a:pPr>
                      <a:r>
                        <a:rPr lang="en-GB" sz="1800">
                          <a:effectLst/>
                          <a:latin typeface="Times New Roman" panose="02020603050405020304" pitchFamily="18" charset="0"/>
                          <a:cs typeface="Times New Roman" panose="02020603050405020304" pitchFamily="18" charset="0"/>
                        </a:rPr>
                        <a:t>                   Get seniority pension</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marR="331470" algn="just">
                        <a:lnSpc>
                          <a:spcPct val="115000"/>
                        </a:lnSpc>
                        <a:spcAft>
                          <a:spcPts val="0"/>
                        </a:spcAft>
                      </a:pPr>
                      <a:r>
                        <a:rPr lang="en-GB" sz="1800">
                          <a:effectLst/>
                          <a:latin typeface="Times New Roman" panose="02020603050405020304" pitchFamily="18" charset="0"/>
                          <a:cs typeface="Times New Roman" panose="02020603050405020304" pitchFamily="18" charset="0"/>
                        </a:rPr>
                        <a:t>  1 (0.5%)</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2566304147"/>
                  </a:ext>
                </a:extLst>
              </a:tr>
              <a:tr h="343411">
                <a:tc>
                  <a:txBody>
                    <a:bodyPr/>
                    <a:lstStyle/>
                    <a:p>
                      <a:pPr marR="331470">
                        <a:lnSpc>
                          <a:spcPct val="115000"/>
                        </a:lnSpc>
                        <a:spcAft>
                          <a:spcPts val="0"/>
                        </a:spcAft>
                      </a:pPr>
                      <a:r>
                        <a:rPr lang="en-GB" sz="1800">
                          <a:effectLst/>
                          <a:latin typeface="Times New Roman" panose="02020603050405020304" pitchFamily="18" charset="0"/>
                          <a:cs typeface="Times New Roman" panose="02020603050405020304" pitchFamily="18" charset="0"/>
                        </a:rPr>
                        <a:t>                   Get incapacity benefit</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marR="331470" algn="just">
                        <a:lnSpc>
                          <a:spcPct val="115000"/>
                        </a:lnSpc>
                        <a:spcAft>
                          <a:spcPts val="0"/>
                        </a:spcAft>
                      </a:pPr>
                      <a:r>
                        <a:rPr lang="en-GB" sz="1800">
                          <a:effectLst/>
                          <a:latin typeface="Times New Roman" panose="02020603050405020304" pitchFamily="18" charset="0"/>
                          <a:cs typeface="Times New Roman" panose="02020603050405020304" pitchFamily="18" charset="0"/>
                        </a:rPr>
                        <a:t>  2 (0.9%)</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3980778091"/>
                  </a:ext>
                </a:extLst>
              </a:tr>
              <a:tr h="336403">
                <a:tc>
                  <a:txBody>
                    <a:bodyPr/>
                    <a:lstStyle/>
                    <a:p>
                      <a:pPr marR="331470">
                        <a:lnSpc>
                          <a:spcPct val="115000"/>
                        </a:lnSpc>
                        <a:spcAft>
                          <a:spcPts val="0"/>
                        </a:spcAft>
                      </a:pPr>
                      <a:r>
                        <a:rPr lang="en-GB" sz="1800">
                          <a:effectLst/>
                          <a:latin typeface="Times New Roman" panose="02020603050405020304" pitchFamily="18" charset="0"/>
                          <a:cs typeface="Times New Roman" panose="02020603050405020304" pitchFamily="18" charset="0"/>
                        </a:rPr>
                        <a:t>                   Other sources of income</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marR="331470" algn="just">
                        <a:lnSpc>
                          <a:spcPct val="115000"/>
                        </a:lnSpc>
                        <a:spcAft>
                          <a:spcPts val="0"/>
                        </a:spcAft>
                      </a:pPr>
                      <a:r>
                        <a:rPr lang="en-GB" sz="1800">
                          <a:effectLst/>
                          <a:latin typeface="Times New Roman" panose="02020603050405020304" pitchFamily="18" charset="0"/>
                          <a:cs typeface="Times New Roman" panose="02020603050405020304" pitchFamily="18" charset="0"/>
                        </a:rPr>
                        <a:t>  47 (22.1%)</a:t>
                      </a:r>
                      <a:endPar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2975334046"/>
                  </a:ext>
                </a:extLst>
              </a:tr>
              <a:tr h="284705">
                <a:tc>
                  <a:txBody>
                    <a:bodyPr/>
                    <a:lstStyle/>
                    <a:p>
                      <a:pPr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 Have children</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 153 (72%)</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259207194"/>
                  </a:ext>
                </a:extLst>
              </a:tr>
              <a:tr h="341589">
                <a:tc>
                  <a:txBody>
                    <a:bodyPr/>
                    <a:lstStyle/>
                    <a:p>
                      <a:pPr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 Place to sleep every night, past 90 days</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192 (92%)</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4084683085"/>
                  </a:ext>
                </a:extLst>
              </a:tr>
              <a:tr h="284705">
                <a:tc>
                  <a:txBody>
                    <a:bodyPr/>
                    <a:lstStyle/>
                    <a:p>
                      <a:pPr marR="331470">
                        <a:lnSpc>
                          <a:spcPct val="115000"/>
                        </a:lnSpc>
                        <a:spcAft>
                          <a:spcPts val="0"/>
                        </a:spcAft>
                      </a:pPr>
                      <a:r>
                        <a:rPr lang="en-GB" sz="1800" dirty="0">
                          <a:effectLst/>
                          <a:latin typeface="Times New Roman" panose="02020603050405020304" pitchFamily="18" charset="0"/>
                          <a:cs typeface="Times New Roman" panose="02020603050405020304" pitchFamily="18" charset="0"/>
                        </a:rPr>
                        <a:t> Sex trading, ever</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tc>
                  <a:txBody>
                    <a:bodyPr/>
                    <a:lstStyle/>
                    <a:p>
                      <a:pPr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108 (51%)</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323" marR="67323" marT="0" marB="0"/>
                </a:tc>
                <a:extLst>
                  <a:ext uri="{0D108BD9-81ED-4DB2-BD59-A6C34878D82A}">
                    <a16:rowId xmlns:a16="http://schemas.microsoft.com/office/drawing/2014/main" val="1676586228"/>
                  </a:ext>
                </a:extLst>
              </a:tr>
            </a:tbl>
          </a:graphicData>
        </a:graphic>
      </p:graphicFrame>
      <p:sp>
        <p:nvSpPr>
          <p:cNvPr id="4" name="Rounded Rectangle 3">
            <a:extLst>
              <a:ext uri="{FF2B5EF4-FFF2-40B4-BE49-F238E27FC236}">
                <a16:creationId xmlns:a16="http://schemas.microsoft.com/office/drawing/2014/main" id="{992A84E7-1155-4F45-8695-6D45A0DEE202}"/>
              </a:ext>
            </a:extLst>
          </p:cNvPr>
          <p:cNvSpPr/>
          <p:nvPr/>
        </p:nvSpPr>
        <p:spPr>
          <a:xfrm>
            <a:off x="97205" y="116488"/>
            <a:ext cx="8347000" cy="735391"/>
          </a:xfrm>
          <a:prstGeom prst="roundRect">
            <a:avLst>
              <a:gd name="adj" fmla="val 10000"/>
            </a:avLst>
          </a:prstGeom>
          <a:solidFill>
            <a:srgbClr val="685A76"/>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GB" b="1" dirty="0">
                <a:latin typeface="Times New Roman" panose="02020603050405020304" pitchFamily="18" charset="0"/>
                <a:cs typeface="Times New Roman" panose="02020603050405020304" pitchFamily="18" charset="0"/>
              </a:rPr>
              <a:t>Socio-demographics Background Characteristics of WINGS of Hope women participants (consolidated 2013-2016 data, </a:t>
            </a:r>
            <a:r>
              <a:rPr lang="en-GB" b="1" i="1" dirty="0">
                <a:latin typeface="Times New Roman" panose="02020603050405020304" pitchFamily="18" charset="0"/>
                <a:cs typeface="Times New Roman" panose="02020603050405020304" pitchFamily="18" charset="0"/>
              </a:rPr>
              <a:t>n</a:t>
            </a:r>
            <a:r>
              <a:rPr lang="en-GB"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213</a:t>
            </a:r>
            <a:r>
              <a:rPr lang="en-GB" b="1" dirty="0">
                <a:latin typeface="Times New Roman" panose="02020603050405020304" pitchFamily="18" charset="0"/>
                <a:cs typeface="Times New Roman" panose="02020603050405020304" pitchFamily="18" charset="0"/>
              </a:rPr>
              <a:t>): Part Two</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4787A6F3-D6F3-4B8E-9699-D5889AF37DD9}"/>
              </a:ext>
            </a:extLst>
          </p:cNvPr>
          <p:cNvPicPr>
            <a:picLocks noChangeAspect="1"/>
          </p:cNvPicPr>
          <p:nvPr/>
        </p:nvPicPr>
        <p:blipFill rotWithShape="1">
          <a:blip r:embed="rId3">
            <a:extLst>
              <a:ext uri="{28A0092B-C50C-407E-A947-70E740481C1C}">
                <a14:useLocalDpi xmlns:a14="http://schemas.microsoft.com/office/drawing/2010/main" val="0"/>
              </a:ext>
            </a:extLst>
          </a:blip>
          <a:srcRect l="3572" t="9949"/>
          <a:stretch/>
        </p:blipFill>
        <p:spPr>
          <a:xfrm>
            <a:off x="544760" y="739780"/>
            <a:ext cx="7367600" cy="5530489"/>
          </a:xfrm>
          <a:prstGeom prst="rect">
            <a:avLst/>
          </a:prstGeom>
        </p:spPr>
      </p:pic>
      <p:sp>
        <p:nvSpPr>
          <p:cNvPr id="3" name="TextBox 2">
            <a:extLst>
              <a:ext uri="{FF2B5EF4-FFF2-40B4-BE49-F238E27FC236}">
                <a16:creationId xmlns:a16="http://schemas.microsoft.com/office/drawing/2014/main" id="{7AF8B919-33A2-4793-8FA2-C10C1BC89E46}"/>
              </a:ext>
            </a:extLst>
          </p:cNvPr>
          <p:cNvSpPr txBox="1"/>
          <p:nvPr/>
        </p:nvSpPr>
        <p:spPr>
          <a:xfrm>
            <a:off x="138309" y="126039"/>
            <a:ext cx="8497021" cy="492443"/>
          </a:xfrm>
          <a:prstGeom prst="rect">
            <a:avLst/>
          </a:prstGeom>
          <a:noFill/>
        </p:spPr>
        <p:txBody>
          <a:bodyPr wrap="square" rtlCol="0">
            <a:spAutoFit/>
          </a:bodyPr>
          <a:lstStyle/>
          <a:p>
            <a:r>
              <a:rPr lang="en-US" sz="2600" dirty="0">
                <a:solidFill>
                  <a:schemeClr val="bg1"/>
                </a:solidFill>
                <a:latin typeface="Times New Roman" panose="02020603050405020304" pitchFamily="18" charset="0"/>
                <a:cs typeface="Times New Roman" panose="02020603050405020304" pitchFamily="18" charset="0"/>
              </a:rPr>
              <a:t>WINGS of Hope key activities framework:</a:t>
            </a:r>
            <a:endParaRPr lang="ru-RU"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70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generated with very high confidence">
            <a:extLst>
              <a:ext uri="{FF2B5EF4-FFF2-40B4-BE49-F238E27FC236}">
                <a16:creationId xmlns:a16="http://schemas.microsoft.com/office/drawing/2014/main" id="{7392C33F-E5C4-4E32-B45D-E9566C93457F}"/>
              </a:ext>
            </a:extLst>
          </p:cNvPr>
          <p:cNvPicPr>
            <a:picLocks noChangeAspect="1"/>
          </p:cNvPicPr>
          <p:nvPr/>
        </p:nvPicPr>
        <p:blipFill rotWithShape="1">
          <a:blip r:embed="rId3">
            <a:extLst>
              <a:ext uri="{28A0092B-C50C-407E-A947-70E740481C1C}">
                <a14:useLocalDpi xmlns:a14="http://schemas.microsoft.com/office/drawing/2010/main" val="0"/>
              </a:ext>
            </a:extLst>
          </a:blip>
          <a:srcRect l="5426" t="11022"/>
          <a:stretch/>
        </p:blipFill>
        <p:spPr>
          <a:xfrm>
            <a:off x="555158" y="923825"/>
            <a:ext cx="8378752" cy="5298591"/>
          </a:xfrm>
          <a:prstGeom prst="rect">
            <a:avLst/>
          </a:prstGeom>
        </p:spPr>
      </p:pic>
      <p:sp>
        <p:nvSpPr>
          <p:cNvPr id="3" name="TextBox 2">
            <a:extLst>
              <a:ext uri="{FF2B5EF4-FFF2-40B4-BE49-F238E27FC236}">
                <a16:creationId xmlns:a16="http://schemas.microsoft.com/office/drawing/2014/main" id="{48E86E48-8168-42F7-A14B-37CAD558A28E}"/>
              </a:ext>
            </a:extLst>
          </p:cNvPr>
          <p:cNvSpPr txBox="1"/>
          <p:nvPr/>
        </p:nvSpPr>
        <p:spPr>
          <a:xfrm>
            <a:off x="138309" y="247337"/>
            <a:ext cx="8497021" cy="492443"/>
          </a:xfrm>
          <a:prstGeom prst="rect">
            <a:avLst/>
          </a:prstGeom>
          <a:noFill/>
        </p:spPr>
        <p:txBody>
          <a:bodyPr wrap="square" rtlCol="0">
            <a:spAutoFit/>
          </a:bodyPr>
          <a:lstStyle/>
          <a:p>
            <a:r>
              <a:rPr lang="en-US" sz="2600" dirty="0">
                <a:solidFill>
                  <a:schemeClr val="bg1"/>
                </a:solidFill>
                <a:latin typeface="Times New Roman" panose="02020603050405020304" pitchFamily="18" charset="0"/>
                <a:cs typeface="Times New Roman" panose="02020603050405020304" pitchFamily="18" charset="0"/>
              </a:rPr>
              <a:t>WINGS of Hope key components:</a:t>
            </a:r>
            <a:endParaRPr lang="ru-RU"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8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9" y="299175"/>
            <a:ext cx="8498237" cy="764480"/>
          </a:xfrm>
        </p:spPr>
        <p:txBody>
          <a:bodyPr>
            <a:noAutofit/>
          </a:bodyPr>
          <a:lstStyle/>
          <a:p>
            <a:pPr algn="l"/>
            <a:r>
              <a:rPr lang="en-US" sz="2000" dirty="0">
                <a:solidFill>
                  <a:schemeClr val="bg1"/>
                </a:solidFill>
                <a:latin typeface="Times New Roman" panose="02020603050405020304" pitchFamily="18" charset="0"/>
                <a:cs typeface="Times New Roman" panose="02020603050405020304" pitchFamily="18" charset="0"/>
              </a:rPr>
              <a:t>WINGS of Hope 2013-2016 NGO partnership network in Osh and Bishkek, Kyrgyzstan</a:t>
            </a:r>
            <a:r>
              <a:rPr lang="ru-RU" sz="2000" dirty="0">
                <a:solidFill>
                  <a:schemeClr val="bg1"/>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964" y="1885304"/>
            <a:ext cx="7850208" cy="3832019"/>
          </a:xfrm>
          <a:prstGeom prst="rect">
            <a:avLst/>
          </a:prstGeom>
          <a:ln>
            <a:noFill/>
          </a:ln>
        </p:spPr>
      </p:pic>
      <p:sp>
        <p:nvSpPr>
          <p:cNvPr id="5" name="Rounded Rectangle 4"/>
          <p:cNvSpPr/>
          <p:nvPr/>
        </p:nvSpPr>
        <p:spPr>
          <a:xfrm rot="20708725">
            <a:off x="3452548" y="1267468"/>
            <a:ext cx="1571773" cy="689916"/>
          </a:xfrm>
          <a:prstGeom prst="roundRect">
            <a:avLst>
              <a:gd name="adj" fmla="val 10000"/>
            </a:avLst>
          </a:prstGeom>
          <a:solidFill>
            <a:srgbClr val="685A76"/>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lvl="0" algn="ctr"/>
            <a:r>
              <a:rPr lang="en-US" dirty="0">
                <a:latin typeface="Bookman Old Style" panose="02050604050505020204" pitchFamily="18" charset="0"/>
                <a:cs typeface="Garamond"/>
              </a:rPr>
              <a:t>ASTERIA</a:t>
            </a:r>
          </a:p>
          <a:p>
            <a:pPr lvl="0" algn="ctr"/>
            <a:r>
              <a:rPr lang="en-US" dirty="0">
                <a:latin typeface="Bookman Old Style" panose="02050604050505020204" pitchFamily="18" charset="0"/>
                <a:cs typeface="Garamond"/>
              </a:rPr>
              <a:t>(</a:t>
            </a:r>
            <a:r>
              <a:rPr lang="en-US" i="1" dirty="0">
                <a:latin typeface="Bookman Old Style" panose="02050604050505020204" pitchFamily="18" charset="0"/>
                <a:cs typeface="Garamond"/>
              </a:rPr>
              <a:t>n</a:t>
            </a:r>
            <a:r>
              <a:rPr lang="en-US" dirty="0">
                <a:latin typeface="Bookman Old Style" panose="02050604050505020204" pitchFamily="18" charset="0"/>
                <a:cs typeface="Garamond"/>
              </a:rPr>
              <a:t>=88)</a:t>
            </a:r>
          </a:p>
        </p:txBody>
      </p:sp>
      <p:sp>
        <p:nvSpPr>
          <p:cNvPr id="6" name="Rounded Rectangle 5"/>
          <p:cNvSpPr/>
          <p:nvPr/>
        </p:nvSpPr>
        <p:spPr>
          <a:xfrm rot="431734">
            <a:off x="6194866" y="1377951"/>
            <a:ext cx="2071145" cy="642196"/>
          </a:xfrm>
          <a:prstGeom prst="roundRect">
            <a:avLst>
              <a:gd name="adj" fmla="val 10000"/>
            </a:avLst>
          </a:prstGeom>
          <a:solidFill>
            <a:srgbClr val="685A76"/>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lvl="0" algn="ctr"/>
            <a:r>
              <a:rPr lang="en-US" dirty="0">
                <a:latin typeface="Bookman Old Style" panose="02050604050505020204" pitchFamily="18" charset="0"/>
                <a:cs typeface="Garamond"/>
              </a:rPr>
              <a:t>Chance Crisis Center (</a:t>
            </a:r>
            <a:r>
              <a:rPr lang="en-US" i="1" dirty="0">
                <a:latin typeface="Bookman Old Style" panose="02050604050505020204" pitchFamily="18" charset="0"/>
                <a:cs typeface="Garamond"/>
              </a:rPr>
              <a:t>n</a:t>
            </a:r>
            <a:r>
              <a:rPr lang="en-US" dirty="0">
                <a:latin typeface="Bookman Old Style" panose="02050604050505020204" pitchFamily="18" charset="0"/>
                <a:cs typeface="Garamond"/>
              </a:rPr>
              <a:t>=8)</a:t>
            </a:r>
          </a:p>
        </p:txBody>
      </p:sp>
      <p:sp>
        <p:nvSpPr>
          <p:cNvPr id="7" name="Rounded Rectangle 6"/>
          <p:cNvSpPr/>
          <p:nvPr/>
        </p:nvSpPr>
        <p:spPr>
          <a:xfrm rot="895440">
            <a:off x="4908855" y="1856447"/>
            <a:ext cx="1964988" cy="534052"/>
          </a:xfrm>
          <a:prstGeom prst="roundRect">
            <a:avLst>
              <a:gd name="adj" fmla="val 10000"/>
            </a:avLst>
          </a:prstGeom>
          <a:solidFill>
            <a:srgbClr val="685A76"/>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latin typeface="Bookman Old Style" panose="02050604050505020204" pitchFamily="18" charset="0"/>
                <a:cs typeface="Garamond"/>
              </a:rPr>
              <a:t>SOTSIUM (</a:t>
            </a:r>
            <a:r>
              <a:rPr lang="en-US" i="1" dirty="0">
                <a:latin typeface="Bookman Old Style" panose="02050604050505020204" pitchFamily="18" charset="0"/>
                <a:cs typeface="Garamond"/>
              </a:rPr>
              <a:t>n</a:t>
            </a:r>
            <a:r>
              <a:rPr lang="en-US" dirty="0">
                <a:latin typeface="Bookman Old Style" panose="02050604050505020204" pitchFamily="18" charset="0"/>
                <a:cs typeface="Garamond"/>
              </a:rPr>
              <a:t>=7)</a:t>
            </a:r>
            <a:endParaRPr lang="en-US" dirty="0">
              <a:latin typeface="Bookman Old Style" panose="02050604050505020204" pitchFamily="18" charset="0"/>
            </a:endParaRPr>
          </a:p>
          <a:p>
            <a:pPr lvl="0" algn="ctr"/>
            <a:endParaRPr lang="en-US" dirty="0">
              <a:latin typeface="Bookman Old Style" panose="02050604050505020204" pitchFamily="18" charset="0"/>
              <a:cs typeface="Garamond"/>
            </a:endParaRPr>
          </a:p>
        </p:txBody>
      </p:sp>
      <p:sp>
        <p:nvSpPr>
          <p:cNvPr id="12" name="Rounded Rectangle 4"/>
          <p:cNvSpPr/>
          <p:nvPr/>
        </p:nvSpPr>
        <p:spPr>
          <a:xfrm rot="21042506">
            <a:off x="2005354" y="3272252"/>
            <a:ext cx="1825936" cy="933732"/>
          </a:xfrm>
          <a:prstGeom prst="roundRect">
            <a:avLst>
              <a:gd name="adj" fmla="val 10000"/>
            </a:avLst>
          </a:prstGeom>
          <a:solidFill>
            <a:srgbClr val="685A76"/>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lvl="0" algn="ctr"/>
            <a:r>
              <a:rPr lang="en-US" dirty="0">
                <a:latin typeface="Bookman Old Style" panose="02050604050505020204" pitchFamily="18" charset="0"/>
                <a:cs typeface="Garamond"/>
              </a:rPr>
              <a:t>Positive Dialogue</a:t>
            </a:r>
          </a:p>
          <a:p>
            <a:pPr lvl="0" algn="ctr"/>
            <a:r>
              <a:rPr lang="en-US" dirty="0">
                <a:latin typeface="Bookman Old Style" panose="02050604050505020204" pitchFamily="18" charset="0"/>
                <a:cs typeface="Garamond"/>
              </a:rPr>
              <a:t>(</a:t>
            </a:r>
            <a:r>
              <a:rPr lang="en-US" i="1" dirty="0">
                <a:latin typeface="Bookman Old Style" panose="02050604050505020204" pitchFamily="18" charset="0"/>
                <a:cs typeface="Garamond"/>
              </a:rPr>
              <a:t>n</a:t>
            </a:r>
            <a:r>
              <a:rPr lang="en-US" dirty="0">
                <a:latin typeface="Bookman Old Style" panose="02050604050505020204" pitchFamily="18" charset="0"/>
                <a:cs typeface="Garamond"/>
              </a:rPr>
              <a:t>=7)</a:t>
            </a:r>
          </a:p>
        </p:txBody>
      </p:sp>
      <p:sp>
        <p:nvSpPr>
          <p:cNvPr id="13" name="Rounded Rectangle 6"/>
          <p:cNvSpPr/>
          <p:nvPr/>
        </p:nvSpPr>
        <p:spPr>
          <a:xfrm rot="895440">
            <a:off x="2329837" y="4561399"/>
            <a:ext cx="1645225" cy="713534"/>
          </a:xfrm>
          <a:prstGeom prst="roundRect">
            <a:avLst>
              <a:gd name="adj" fmla="val 10000"/>
            </a:avLst>
          </a:prstGeom>
          <a:solidFill>
            <a:srgbClr val="685A76"/>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latin typeface="Bookman Old Style" panose="02050604050505020204" pitchFamily="18" charset="0"/>
                <a:cs typeface="Garamond"/>
              </a:rPr>
              <a:t>Plus Center (</a:t>
            </a:r>
            <a:r>
              <a:rPr lang="en-US" i="1" dirty="0">
                <a:latin typeface="Bookman Old Style" panose="02050604050505020204" pitchFamily="18" charset="0"/>
                <a:cs typeface="Garamond"/>
              </a:rPr>
              <a:t>n</a:t>
            </a:r>
            <a:r>
              <a:rPr lang="en-US" dirty="0">
                <a:latin typeface="Bookman Old Style" panose="02050604050505020204" pitchFamily="18" charset="0"/>
                <a:cs typeface="Garamond"/>
              </a:rPr>
              <a:t>=8)</a:t>
            </a:r>
            <a:endParaRPr lang="en-US" dirty="0">
              <a:latin typeface="Bookman Old Style" panose="02050604050505020204" pitchFamily="18" charset="0"/>
            </a:endParaRPr>
          </a:p>
          <a:p>
            <a:pPr lvl="0" algn="ctr"/>
            <a:endParaRPr lang="en-US" dirty="0">
              <a:latin typeface="Bookman Old Style" panose="02050604050505020204" pitchFamily="18" charset="0"/>
              <a:cs typeface="Garamond"/>
            </a:endParaRPr>
          </a:p>
        </p:txBody>
      </p:sp>
      <p:sp>
        <p:nvSpPr>
          <p:cNvPr id="14" name="Rounded Rectangle 6"/>
          <p:cNvSpPr/>
          <p:nvPr/>
        </p:nvSpPr>
        <p:spPr>
          <a:xfrm rot="21337152">
            <a:off x="4046768" y="4433414"/>
            <a:ext cx="1918433" cy="982539"/>
          </a:xfrm>
          <a:prstGeom prst="roundRect">
            <a:avLst>
              <a:gd name="adj" fmla="val 10000"/>
            </a:avLst>
          </a:prstGeom>
          <a:solidFill>
            <a:srgbClr val="685A76"/>
          </a:solidFill>
          <a:ln w="190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err="1">
                <a:latin typeface="Bookman Old Style" panose="02050604050505020204" pitchFamily="18" charset="0"/>
                <a:cs typeface="Garamond"/>
              </a:rPr>
              <a:t>Podruga</a:t>
            </a:r>
            <a:r>
              <a:rPr lang="en-US" dirty="0">
                <a:latin typeface="Bookman Old Style" panose="02050604050505020204" pitchFamily="18" charset="0"/>
                <a:cs typeface="Garamond"/>
              </a:rPr>
              <a:t> Foundation</a:t>
            </a:r>
          </a:p>
          <a:p>
            <a:pPr algn="ctr"/>
            <a:r>
              <a:rPr lang="en-US" dirty="0">
                <a:latin typeface="Bookman Old Style" panose="02050604050505020204" pitchFamily="18" charset="0"/>
                <a:cs typeface="Garamond"/>
              </a:rPr>
              <a:t>(</a:t>
            </a:r>
            <a:r>
              <a:rPr lang="en-US" i="1">
                <a:latin typeface="Bookman Old Style" panose="02050604050505020204" pitchFamily="18" charset="0"/>
                <a:cs typeface="Garamond"/>
              </a:rPr>
              <a:t>n</a:t>
            </a:r>
            <a:r>
              <a:rPr lang="en-US">
                <a:latin typeface="Bookman Old Style" panose="02050604050505020204" pitchFamily="18" charset="0"/>
                <a:cs typeface="Garamond"/>
              </a:rPr>
              <a:t>=95</a:t>
            </a:r>
            <a:r>
              <a:rPr lang="en-US" dirty="0">
                <a:latin typeface="Bookman Old Style" panose="02050604050505020204" pitchFamily="18" charset="0"/>
                <a:cs typeface="Garamond"/>
              </a:rPr>
              <a:t>)</a:t>
            </a:r>
          </a:p>
        </p:txBody>
      </p:sp>
    </p:spTree>
    <p:extLst>
      <p:ext uri="{BB962C8B-B14F-4D97-AF65-F5344CB8AC3E}">
        <p14:creationId xmlns:p14="http://schemas.microsoft.com/office/powerpoint/2010/main" val="57886276"/>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6092</TotalTime>
  <Words>1047</Words>
  <Application>Microsoft Office PowerPoint</Application>
  <PresentationFormat>On-screen Show (4:3)</PresentationFormat>
  <Paragraphs>142</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Bookman Old Style</vt:lpstr>
      <vt:lpstr>Calibri</vt:lpstr>
      <vt:lpstr>Garamond</vt:lpstr>
      <vt:lpstr>Raleway</vt:lpstr>
      <vt:lpstr>Roboto</vt:lpstr>
      <vt:lpstr>Times New Roman</vt:lpstr>
      <vt:lpstr>AIDS 2016_Template</vt:lpstr>
      <vt:lpstr>WINGS of Hope:  evaluating effects of integrating a brief gender-based violence prevention intervention with HIV counseling and testing among women who use drugs in Kyrgyzstan</vt:lpstr>
      <vt:lpstr>PowerPoint Presentation</vt:lpstr>
      <vt:lpstr>Goals of WINGS of Hope</vt:lpstr>
      <vt:lpstr>WINGS of Hope Participants’ Eligibility Criteria</vt:lpstr>
      <vt:lpstr>PowerPoint Presentation</vt:lpstr>
      <vt:lpstr>PowerPoint Presentation</vt:lpstr>
      <vt:lpstr>PowerPoint Presentation</vt:lpstr>
      <vt:lpstr>PowerPoint Presentation</vt:lpstr>
      <vt:lpstr>WINGS of Hope 2013-2016 NGO partnership network in Osh and Bishkek, Kyrgyzstan:</vt:lpstr>
      <vt:lpstr>Overdose experience reported by the WINGS of Hope participants (“in the past 3 months”, 2013-2016 data)</vt:lpstr>
      <vt:lpstr>Drug Use rates reported by the WINGS of Hope participants (“in the past 3 months”, 2013-2016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DANIL NIKITIN</cp:lastModifiedBy>
  <cp:revision>60</cp:revision>
  <cp:lastPrinted>2017-01-16T15:31:13Z</cp:lastPrinted>
  <dcterms:created xsi:type="dcterms:W3CDTF">2017-01-13T09:09:35Z</dcterms:created>
  <dcterms:modified xsi:type="dcterms:W3CDTF">2018-07-16T03:46:44Z</dcterms:modified>
</cp:coreProperties>
</file>