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7" r:id="rId3"/>
    <p:sldId id="338" r:id="rId4"/>
    <p:sldId id="358" r:id="rId5"/>
    <p:sldId id="340" r:id="rId6"/>
    <p:sldId id="341" r:id="rId7"/>
    <p:sldId id="346" r:id="rId8"/>
    <p:sldId id="343" r:id="rId9"/>
    <p:sldId id="360" r:id="rId10"/>
    <p:sldId id="348" r:id="rId11"/>
    <p:sldId id="355" r:id="rId12"/>
    <p:sldId id="356" r:id="rId13"/>
    <p:sldId id="357" r:id="rId14"/>
    <p:sldId id="359" r:id="rId15"/>
    <p:sldId id="291" r:id="rId16"/>
    <p:sldId id="34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757" autoAdjust="0"/>
    <p:restoredTop sz="88634" autoAdjust="0"/>
  </p:normalViewPr>
  <p:slideViewPr>
    <p:cSldViewPr>
      <p:cViewPr varScale="1">
        <p:scale>
          <a:sx n="96" d="100"/>
          <a:sy n="96" d="100"/>
        </p:scale>
        <p:origin x="7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EEB73-39E9-4978-B03A-871F5912192F}" type="datetimeFigureOut">
              <a:rPr lang="pt-BR" smtClean="0"/>
              <a:t>26/07/2018</a:t>
            </a:fld>
            <a:endParaRPr lang="pt-B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pt-B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250CC-A96B-4335-936A-33A2F702DE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67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ill Sans MT" pitchFamily="34" charset="0"/>
              </a:rPr>
              <a:t>The variables used for the matching were selected through a genetic algorithm that searched for the best model fit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200" dirty="0" smtClean="0">
                <a:latin typeface="Gill Sans MT" pitchFamily="34" charset="0"/>
              </a:rPr>
              <a:t>A propensity score were calculated for cases (HIV-infected</a:t>
            </a:r>
            <a:r>
              <a:rPr lang="en-US" altLang="fr-FR" sz="1200" baseline="0" dirty="0" smtClean="0">
                <a:latin typeface="Gill Sans MT" pitchFamily="34" charset="0"/>
              </a:rPr>
              <a:t> patients from the INI-ELSA cohort) and controls (uninfected individuals from the ELSA </a:t>
            </a:r>
            <a:r>
              <a:rPr lang="en-US" altLang="fr-FR" sz="1200" baseline="0" dirty="0" err="1" smtClean="0">
                <a:latin typeface="Gill Sans MT" pitchFamily="34" charset="0"/>
              </a:rPr>
              <a:t>Brasil</a:t>
            </a:r>
            <a:r>
              <a:rPr lang="en-US" altLang="fr-FR" sz="1200" baseline="0" dirty="0" smtClean="0">
                <a:latin typeface="Gill Sans MT" pitchFamily="34" charset="0"/>
              </a:rPr>
              <a:t> study)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200" baseline="0" dirty="0" smtClean="0">
                <a:latin typeface="Gill Sans MT" pitchFamily="34" charset="0"/>
              </a:rPr>
              <a:t>The methodology of the nearest neighbor propensity score with a caliper of 0.05 – selection of cases and controls </a:t>
            </a:r>
            <a:endParaRPr lang="fr-FR" altLang="fr-FR" sz="1200" dirty="0" smtClean="0">
              <a:latin typeface="Gill Sans MT" pitchFamily="34" charset="0"/>
            </a:endParaRPr>
          </a:p>
          <a:p>
            <a:r>
              <a:rPr lang="pt-BR" dirty="0" smtClean="0"/>
              <a:t>Standardized mean difference &lt; 0.25</a:t>
            </a:r>
            <a:endParaRPr lang="pt-B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250CC-A96B-4335-936A-33A2F702DEC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45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C3AB-4477-4D70-BD24-9EBB141C53C6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A115-E3AC-4B81-8C0C-BF1FAE4E45B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55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1BA9-39B3-43A4-AE3D-99FE4FF320A4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CAB1-22AC-43E2-8F76-1F2CBB836D7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1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250C-029F-47A9-BC37-B7AA4C8607DC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673E-9AF6-446E-93CD-7804B6C948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09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E7B5-114D-4CA2-806C-6AD1F36A70CA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8BE19-A32F-4EE9-9934-EC026765D0C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68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D3CE-F95A-49EF-B721-2406279CC44C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98BE-3C5D-4F7F-8D60-3F77655A6D8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48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A786-6F0F-4B83-8F03-060C27A5B618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53D2-3605-4290-8665-3CB752F662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21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ABD6-BAA5-4881-91C4-3D119E48F6C8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07A90-22D1-4E6B-93A3-A95ACD447A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86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C2E8-9BC7-48EB-93E6-5FCADE69B812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0DCB-EF81-42D7-82D8-F694FCA9928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4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C60A0-6DC6-42D8-8E6B-C1B3D1F1A17E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DF95-92E7-43C3-95AB-60FEBD3E462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77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AD61-8C1B-4146-BF3B-C4CC65C2BE43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E207-A507-4CE6-9B21-AA77D1E831E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63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A249-842F-474E-90C5-EA4021BEEA30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2D25-AED0-4E03-9B35-B6F9FE4AD16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80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fr-F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fr-FR" smtClean="0"/>
              <a:t>Clique para editar os estilos do texto mestre</a:t>
            </a:r>
          </a:p>
          <a:p>
            <a:pPr lvl="1"/>
            <a:r>
              <a:rPr lang="pt-BR" altLang="fr-FR" smtClean="0"/>
              <a:t>Segundo nível</a:t>
            </a:r>
          </a:p>
          <a:p>
            <a:pPr lvl="2"/>
            <a:r>
              <a:rPr lang="pt-BR" altLang="fr-FR" smtClean="0"/>
              <a:t>Terceiro nível</a:t>
            </a:r>
          </a:p>
          <a:p>
            <a:pPr lvl="3"/>
            <a:r>
              <a:rPr lang="pt-BR" altLang="fr-FR" smtClean="0"/>
              <a:t>Quarto nível</a:t>
            </a:r>
          </a:p>
          <a:p>
            <a:pPr lvl="4"/>
            <a:r>
              <a:rPr lang="pt-BR" altLang="fr-F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6F0277-57F2-46BB-8C30-75B22ED156E9}" type="datetimeFigureOut">
              <a:rPr lang="pt-BR"/>
              <a:pPr>
                <a:defRPr/>
              </a:pPr>
              <a:t>26/07/2018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4895B-E33B-4CF3-A8D2-0619D7F5DF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928992" cy="1872208"/>
          </a:xfrm>
        </p:spPr>
        <p:txBody>
          <a:bodyPr/>
          <a:lstStyle/>
          <a:p>
            <a:r>
              <a:rPr lang="en-US" altLang="fr-FR" sz="2400" b="1" dirty="0">
                <a:latin typeface="Gill Sans MT" pitchFamily="34" charset="0"/>
              </a:rPr>
              <a:t>HIV infection is an independent risk factor for liver steatosis: A study in HIV mono-infected patients compared to uninfected paired controls and associated risk factors</a:t>
            </a:r>
            <a:endParaRPr lang="fr-FR" altLang="fr-FR" sz="2400" dirty="0" smtClean="0">
              <a:latin typeface="Gill Sans MT" pitchFamily="34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15248" y="2420888"/>
            <a:ext cx="8908239" cy="1584176"/>
          </a:xfrm>
        </p:spPr>
        <p:txBody>
          <a:bodyPr/>
          <a:lstStyle/>
          <a:p>
            <a:pPr eaLnBrk="1" hangingPunct="1"/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Antonio Pacheco,  </a:t>
            </a:r>
            <a:r>
              <a:rPr lang="fr-FR" altLang="fr-FR" sz="2000" b="1" u="sng" dirty="0" smtClean="0">
                <a:solidFill>
                  <a:schemeClr val="tx2"/>
                </a:solidFill>
                <a:latin typeface="Gill Sans MT" pitchFamily="34" charset="0"/>
              </a:rPr>
              <a:t>Hugo </a:t>
            </a:r>
            <a:r>
              <a:rPr lang="fr-FR" altLang="fr-FR" sz="2000" b="1" u="sng" dirty="0" err="1" smtClean="0">
                <a:solidFill>
                  <a:schemeClr val="tx2"/>
                </a:solidFill>
                <a:latin typeface="Gill Sans MT" pitchFamily="34" charset="0"/>
              </a:rPr>
              <a:t>Perazzo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Sandra Cardoso, Maria-de-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Jesus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Fonseca, 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Rosane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Griep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Paulo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Lotufo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Isabela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Bensenor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 Jose Mill, Rodrigo Moreira, Ronaldo Moreira, Ruth Friedman,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Marilia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Santini-Oliveira,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Valdilea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G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Veloso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Dora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Chor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, 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Beatriz</a:t>
            </a:r>
            <a:r>
              <a:rPr lang="fr-FR" altLang="fr-FR" sz="2000" b="1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fr-FR" altLang="fr-FR" sz="2000" b="1" dirty="0" err="1" smtClean="0">
                <a:solidFill>
                  <a:schemeClr val="tx1"/>
                </a:solidFill>
                <a:latin typeface="Gill Sans MT" pitchFamily="34" charset="0"/>
              </a:rPr>
              <a:t>Grinsztejn</a:t>
            </a:r>
            <a:endParaRPr lang="fr-FR" altLang="fr-FR" sz="2000" b="1" dirty="0" smtClean="0">
              <a:solidFill>
                <a:srgbClr val="898989"/>
              </a:solidFill>
              <a:latin typeface="Gill Sans MT" pitchFamily="34" charset="0"/>
            </a:endParaRPr>
          </a:p>
          <a:p>
            <a:pPr eaLnBrk="1" hangingPunct="1"/>
            <a:endParaRPr lang="fr-FR" altLang="fr-FR" sz="2000" b="1" dirty="0" smtClean="0">
              <a:solidFill>
                <a:schemeClr val="tx2"/>
              </a:solidFill>
              <a:latin typeface="Gill Sans MT" pitchFamily="34" charset="0"/>
            </a:endParaRPr>
          </a:p>
          <a:p>
            <a:pPr eaLnBrk="1" hangingPunct="1"/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Oswaldo Cruz </a:t>
            </a:r>
            <a:r>
              <a:rPr lang="fr-FR" altLang="fr-FR" sz="2000" b="1" dirty="0" err="1" smtClean="0">
                <a:solidFill>
                  <a:schemeClr val="tx2"/>
                </a:solidFill>
                <a:latin typeface="Gill Sans MT" pitchFamily="34" charset="0"/>
              </a:rPr>
              <a:t>Foundation</a:t>
            </a:r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 (FIOCRUZ), Rio de Janeiro</a:t>
            </a:r>
          </a:p>
          <a:p>
            <a:pPr eaLnBrk="1" hangingPunct="1"/>
            <a:r>
              <a:rPr lang="fr-FR" altLang="fr-FR" sz="2000" b="1" dirty="0" err="1" smtClean="0">
                <a:solidFill>
                  <a:schemeClr val="tx2"/>
                </a:solidFill>
                <a:latin typeface="Gill Sans MT" pitchFamily="34" charset="0"/>
              </a:rPr>
              <a:t>University</a:t>
            </a:r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 of São Paulo (USP)</a:t>
            </a:r>
          </a:p>
          <a:p>
            <a:pPr eaLnBrk="1" hangingPunct="1"/>
            <a:r>
              <a:rPr lang="fr-FR" altLang="fr-FR" sz="2000" b="1" dirty="0" err="1" smtClean="0">
                <a:solidFill>
                  <a:schemeClr val="tx2"/>
                </a:solidFill>
                <a:latin typeface="Gill Sans MT" pitchFamily="34" charset="0"/>
              </a:rPr>
              <a:t>Federal</a:t>
            </a:r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 </a:t>
            </a:r>
            <a:r>
              <a:rPr lang="fr-FR" altLang="fr-FR" sz="2000" b="1" dirty="0" err="1" smtClean="0">
                <a:solidFill>
                  <a:schemeClr val="tx2"/>
                </a:solidFill>
                <a:latin typeface="Gill Sans MT" pitchFamily="34" charset="0"/>
              </a:rPr>
              <a:t>University</a:t>
            </a:r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 of </a:t>
            </a:r>
            <a:r>
              <a:rPr lang="fr-FR" altLang="fr-FR" sz="2000" b="1" smtClean="0">
                <a:solidFill>
                  <a:schemeClr val="tx2"/>
                </a:solidFill>
                <a:latin typeface="Gill Sans MT" pitchFamily="34" charset="0"/>
              </a:rPr>
              <a:t>Espírito</a:t>
            </a:r>
            <a:r>
              <a:rPr lang="fr-FR" altLang="fr-FR" sz="2000" b="1" dirty="0" smtClean="0">
                <a:solidFill>
                  <a:schemeClr val="tx2"/>
                </a:solidFill>
                <a:latin typeface="Gill Sans MT" pitchFamily="34" charset="0"/>
              </a:rPr>
              <a:t> Santo (UFES)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82638" y="2132856"/>
            <a:ext cx="7820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ZoneTexte 1"/>
          <p:cNvSpPr txBox="1">
            <a:spLocks noChangeArrowheads="1"/>
          </p:cNvSpPr>
          <p:nvPr/>
        </p:nvSpPr>
        <p:spPr bwMode="auto">
          <a:xfrm>
            <a:off x="35496" y="5589240"/>
            <a:ext cx="5544616" cy="38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fr-FR" altLang="fr-FR" sz="1800" b="1" dirty="0" smtClean="0">
                <a:solidFill>
                  <a:srgbClr val="898989"/>
                </a:solidFill>
                <a:latin typeface="Gill Sans MT" pitchFamily="34" charset="0"/>
              </a:rPr>
              <a:t>Abstract  </a:t>
            </a:r>
            <a:r>
              <a:rPr lang="fr-FR" altLang="fr-FR" sz="1800" b="1" dirty="0" err="1" smtClean="0">
                <a:solidFill>
                  <a:srgbClr val="898989"/>
                </a:solidFill>
                <a:latin typeface="Gill Sans MT" pitchFamily="34" charset="0"/>
              </a:rPr>
              <a:t>number</a:t>
            </a:r>
            <a:r>
              <a:rPr lang="fr-FR" altLang="fr-FR" sz="1800" b="1" dirty="0" smtClean="0">
                <a:solidFill>
                  <a:srgbClr val="898989"/>
                </a:solidFill>
                <a:latin typeface="Gill Sans MT" pitchFamily="34" charset="0"/>
              </a:rPr>
              <a:t>: THAB0205</a:t>
            </a:r>
          </a:p>
          <a:p>
            <a:pPr algn="ctr" eaLnBrk="1" hangingPunct="1">
              <a:buNone/>
            </a:pPr>
            <a:r>
              <a:rPr lang="fr-FR" altLang="fr-FR" sz="1800" b="1" dirty="0" smtClean="0">
                <a:solidFill>
                  <a:srgbClr val="898989"/>
                </a:solidFill>
                <a:latin typeface="Gill Sans MT" pitchFamily="34" charset="0"/>
              </a:rPr>
              <a:t>Session </a:t>
            </a:r>
            <a:r>
              <a:rPr lang="fr-FR" altLang="fr-FR" sz="1800" b="1" dirty="0" err="1" smtClean="0">
                <a:solidFill>
                  <a:srgbClr val="898989"/>
                </a:solidFill>
                <a:latin typeface="Gill Sans MT" pitchFamily="34" charset="0"/>
              </a:rPr>
              <a:t>title</a:t>
            </a:r>
            <a:r>
              <a:rPr lang="fr-FR" altLang="fr-FR" sz="1800" b="1" dirty="0" smtClean="0">
                <a:solidFill>
                  <a:srgbClr val="898989"/>
                </a:solidFill>
                <a:latin typeface="Gill Sans MT" pitchFamily="34" charset="0"/>
              </a:rPr>
              <a:t>: HIV </a:t>
            </a:r>
            <a:r>
              <a:rPr lang="fr-FR" altLang="fr-FR" sz="1800" b="1" dirty="0">
                <a:solidFill>
                  <a:srgbClr val="898989"/>
                </a:solidFill>
                <a:latin typeface="Gill Sans MT" pitchFamily="34" charset="0"/>
              </a:rPr>
              <a:t>and the </a:t>
            </a:r>
            <a:r>
              <a:rPr lang="fr-FR" altLang="fr-FR" sz="1800" b="1" dirty="0" err="1" smtClean="0">
                <a:solidFill>
                  <a:srgbClr val="898989"/>
                </a:solidFill>
                <a:latin typeface="Gill Sans MT" pitchFamily="34" charset="0"/>
              </a:rPr>
              <a:t>liver</a:t>
            </a:r>
            <a:endParaRPr lang="fr-FR" altLang="fr-FR" sz="1800" b="1" dirty="0" smtClean="0">
              <a:solidFill>
                <a:srgbClr val="898989"/>
              </a:solidFill>
              <a:latin typeface="Gill Sans MT" pitchFamily="34" charset="0"/>
            </a:endParaRPr>
          </a:p>
          <a:p>
            <a:pPr algn="ctr" eaLnBrk="1" hangingPunct="1">
              <a:buNone/>
            </a:pPr>
            <a:r>
              <a:rPr lang="fr-FR" altLang="fr-FR" sz="1800" b="1" dirty="0" smtClean="0">
                <a:solidFill>
                  <a:srgbClr val="898989"/>
                </a:solidFill>
                <a:latin typeface="Gill Sans MT" pitchFamily="34" charset="0"/>
              </a:rPr>
              <a:t>July 26h, 2018</a:t>
            </a:r>
            <a:endParaRPr lang="fr-FR" altLang="fr-FR" sz="1800" b="1" dirty="0">
              <a:solidFill>
                <a:srgbClr val="898989"/>
              </a:solidFill>
              <a:latin typeface="Gill Sans MT" pitchFamily="34" charset="0"/>
            </a:endParaRPr>
          </a:p>
        </p:txBody>
      </p:sp>
      <p:sp>
        <p:nvSpPr>
          <p:cNvPr id="2" name="AutoShape 2" descr="Resultado de imagem para AIDS 2018"/>
          <p:cNvSpPr>
            <a:spLocks noChangeAspect="1" noChangeArrowheads="1"/>
          </p:cNvSpPr>
          <p:nvPr/>
        </p:nvSpPr>
        <p:spPr bwMode="auto">
          <a:xfrm>
            <a:off x="155575" y="-1189038"/>
            <a:ext cx="66294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53075"/>
            <a:ext cx="3505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2800" b="1" dirty="0" err="1">
                <a:latin typeface="Gill Sans MT" pitchFamily="34" charset="0"/>
              </a:rPr>
              <a:t>C</a:t>
            </a:r>
            <a:r>
              <a:rPr lang="fr-FR" altLang="fr-FR" sz="2800" b="1" dirty="0" err="1" smtClean="0">
                <a:latin typeface="Gill Sans MT" pitchFamily="34" charset="0"/>
              </a:rPr>
              <a:t>haracteristics</a:t>
            </a:r>
            <a:r>
              <a:rPr lang="fr-FR" altLang="fr-FR" sz="2800" b="1" dirty="0" smtClean="0">
                <a:latin typeface="Gill Sans MT" pitchFamily="34" charset="0"/>
              </a:rPr>
              <a:t> of patients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18376" y="6596390"/>
            <a:ext cx="284380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Gill Sans MT" panose="020B0502020104020203" pitchFamily="34" charset="0"/>
                <a:ea typeface="Calibri"/>
                <a:cs typeface="Times New Roman"/>
              </a:rPr>
              <a:t>Data expressed as n (%) or median [IQR]</a:t>
            </a:r>
            <a:endParaRPr lang="pt-BR" sz="1050" dirty="0">
              <a:latin typeface="Gill Sans MT" panose="020B0502020104020203" pitchFamily="34" charset="0"/>
              <a:cs typeface="+mn-c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89810"/>
              </p:ext>
            </p:extLst>
          </p:nvPr>
        </p:nvGraphicFramePr>
        <p:xfrm>
          <a:off x="179511" y="1067784"/>
          <a:ext cx="8784976" cy="5201856"/>
        </p:xfrm>
        <a:graphic>
          <a:graphicData uri="http://schemas.openxmlformats.org/drawingml/2006/table">
            <a:tbl>
              <a:tblPr/>
              <a:tblGrid>
                <a:gridCol w="3168353"/>
                <a:gridCol w="2078039"/>
                <a:gridCol w="2035711"/>
                <a:gridCol w="1502873"/>
              </a:tblGrid>
              <a:tr h="6245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Gill Sans MT"/>
                        </a:rPr>
                        <a:t>ELSA-</a:t>
                      </a:r>
                      <a:r>
                        <a:rPr lang="en-US" sz="16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Gill Sans MT"/>
                        </a:rPr>
                        <a:t>Brasil</a:t>
                      </a:r>
                      <a:r>
                        <a:rPr lang="en-US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Gill Sans MT"/>
                        </a:rPr>
                        <a:t> cohort </a:t>
                      </a:r>
                      <a:endParaRPr lang="en-US" sz="1600" b="1" i="0" u="none" strike="noStrike" dirty="0" smtClean="0">
                        <a:solidFill>
                          <a:srgbClr val="FFFF00"/>
                        </a:solidFill>
                        <a:effectLst/>
                        <a:latin typeface="Gill Sans MT"/>
                      </a:endParaRPr>
                    </a:p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Uninfected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subjects (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n=15,105)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mtClean="0">
                          <a:solidFill>
                            <a:srgbClr val="FFFF00"/>
                          </a:solidFill>
                          <a:effectLst/>
                          <a:latin typeface="Gill Sans MT"/>
                        </a:rPr>
                        <a:t>HIV-ELSA </a:t>
                      </a:r>
                      <a:r>
                        <a:rPr lang="en-US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Gill Sans MT"/>
                        </a:rPr>
                        <a:t>cohort   </a:t>
                      </a:r>
                      <a:endParaRPr lang="en-US" sz="1600" b="1" i="0" u="none" strike="noStrike" dirty="0" smtClean="0">
                        <a:solidFill>
                          <a:srgbClr val="FFFF00"/>
                        </a:solidFill>
                        <a:effectLst/>
                        <a:latin typeface="Gill Sans MT"/>
                      </a:endParaRPr>
                    </a:p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HIV-infected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subjects (n=649)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 value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ill Sans MT"/>
                        </a:rPr>
                        <a:t>Demographic characteristics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Female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sex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8211 (54%)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273 (42%)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Age, years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51 (45 - 58)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44 (36 - 51)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Black/Pardo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ethnicity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6591 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44%)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149 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23%)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Education level &gt; 8 years of study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13167 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87%)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339 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52%)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Metabolic features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BMI, Kg/m²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26.5 (23.9 - 29.8)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24.4 (21.9 - 27.5)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Waist circumference, cm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87 (78 - 94)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90 (82 - 99)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Type-2 diabetes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2762 (18%)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167 (26%)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Dyslipidemia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8784 (58%)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235 (37%)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Hypertension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5717 (38%)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202 (31%)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Metabolic syndrome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6800 (45%)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212 (33%)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Biochemistry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GGT, IU/L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27 (18 - 42)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52 (36 - 81)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Triglycerides, mg/dL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115 (82 - 166)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120 (85 - 185)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0.007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LDL-cholesterol, mg/dL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129 (107 - 152)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106 (87 - 133)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HDL-cholesterol, mg/dL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54 (46 - 65)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42 (35 - 51.8)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512" marR="4512" marT="4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2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62118"/>
              </p:ext>
            </p:extLst>
          </p:nvPr>
        </p:nvGraphicFramePr>
        <p:xfrm>
          <a:off x="107504" y="1352852"/>
          <a:ext cx="8982673" cy="5244500"/>
        </p:xfrm>
        <a:graphic>
          <a:graphicData uri="http://schemas.openxmlformats.org/drawingml/2006/table">
            <a:tbl>
              <a:tblPr/>
              <a:tblGrid>
                <a:gridCol w="3888433"/>
                <a:gridCol w="1544820"/>
                <a:gridCol w="2056138"/>
                <a:gridCol w="1493282"/>
              </a:tblGrid>
              <a:tr h="43205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No steatosis </a:t>
                      </a:r>
                      <a:endParaRPr lang="pt-BR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  <a:p>
                      <a:pPr algn="ctr" rtl="0" fontAlgn="b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FLI 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&lt; 60 (n=418)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Steatosis </a:t>
                      </a:r>
                      <a:endParaRPr lang="pt-BR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  <a:p>
                      <a:pPr algn="ctr" rtl="0" fontAlgn="b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FLI 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&gt;=60 (n=231)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 value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Female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sex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180 (43%)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93 (40%)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0.542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Age, years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42 (34 - 50)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46 (40 - 52)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820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Black/Pardo ethnicity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105 (25%)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44 (19%)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0.096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Education level &gt; 8 years of study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225 (54%)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114 (49%)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0.312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Metabolic features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BMI, Kg/m²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22.8 (20.9 - 24.9)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28.4 (25.7 - 31.9)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1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Waist circumference, cm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81 (76 - 87)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97 (92 - 105)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Type-2 diabetes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73 (18%)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94 (41%)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Dyslipidemia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133 (32%)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102 (46%)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Hypertension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97 (23%)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105 (46%)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Metabolic syndrome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56 (13%)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156 (68%)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Poor clinical management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ill Sans MT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Gill Sans MT"/>
                          <a:ea typeface="+mn-ea"/>
                          <a:cs typeface="+mn-cs"/>
                        </a:rPr>
                        <a:t>162 (</a:t>
                      </a:r>
                      <a:r>
                        <a:rPr lang="en-US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  <a:ea typeface="+mn-ea"/>
                          <a:cs typeface="+mn-cs"/>
                        </a:rPr>
                        <a:t>39%)</a:t>
                      </a:r>
                      <a:endParaRPr lang="pt-B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Gill Sans MT"/>
                          <a:ea typeface="+mn-ea"/>
                          <a:cs typeface="+mn-cs"/>
                        </a:rPr>
                        <a:t>123 (</a:t>
                      </a:r>
                      <a:r>
                        <a:rPr lang="en-US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  <a:ea typeface="+mn-ea"/>
                          <a:cs typeface="+mn-cs"/>
                        </a:rPr>
                        <a:t>54%)</a:t>
                      </a:r>
                      <a:endParaRPr lang="pt-B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HIV history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CD4 </a:t>
                      </a:r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count,</a:t>
                      </a:r>
                      <a:r>
                        <a:rPr lang="pt-BR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 cells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ill Sans MT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529 (352 - 708)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586 (408 - 830)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Undetectable HIV viral load (&lt;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50copies/mm3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257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(70%)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164 (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77%)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0.057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Nadir CD4 count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226 (104 - 317)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194 (85 - 305)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0.142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c-ART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369 (88%)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207 (90%)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0.700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Duration of c-ART, years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3.3 (0.5 - 9.8)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4.8 (1.7 - 11)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Current NNRTI treatment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265 (63%)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159 (69%)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0.191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16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Current PI treatment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208 (50%)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132 (57%)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0.085</a:t>
                      </a: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56176" y="6597352"/>
            <a:ext cx="284380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Gill Sans MT" panose="020B0502020104020203" pitchFamily="34" charset="0"/>
                <a:ea typeface="Calibri"/>
                <a:cs typeface="Times New Roman"/>
              </a:rPr>
              <a:t>Data expressed as n (%) or median [IQR]</a:t>
            </a:r>
            <a:endParaRPr lang="pt-BR" sz="1050" dirty="0"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9144000" cy="909638"/>
          </a:xfrm>
        </p:spPr>
        <p:txBody>
          <a:bodyPr/>
          <a:lstStyle/>
          <a:p>
            <a:r>
              <a:rPr lang="fr-FR" altLang="fr-FR" sz="2400" b="1" dirty="0" err="1" smtClean="0">
                <a:latin typeface="Gill Sans MT" pitchFamily="34" charset="0"/>
              </a:rPr>
              <a:t>Factors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associated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with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liver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/>
            </a:r>
            <a:br>
              <a:rPr lang="fr-FR" altLang="fr-FR" sz="2400" b="1" dirty="0" smtClean="0">
                <a:latin typeface="Gill Sans MT" pitchFamily="34" charset="0"/>
              </a:rPr>
            </a:br>
            <a:r>
              <a:rPr lang="fr-FR" altLang="fr-FR" sz="2400" b="1" dirty="0" smtClean="0">
                <a:latin typeface="Gill Sans MT" pitchFamily="34" charset="0"/>
              </a:rPr>
              <a:t>in HIV-</a:t>
            </a:r>
            <a:r>
              <a:rPr lang="fr-FR" altLang="fr-FR" sz="2400" b="1" dirty="0" err="1" smtClean="0">
                <a:latin typeface="Gill Sans MT" pitchFamily="34" charset="0"/>
              </a:rPr>
              <a:t>infected</a:t>
            </a:r>
            <a:r>
              <a:rPr lang="fr-FR" altLang="fr-FR" sz="2400" b="1" dirty="0" smtClean="0">
                <a:latin typeface="Gill Sans MT" pitchFamily="34" charset="0"/>
              </a:rPr>
              <a:t> patients (n=649)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764704"/>
            <a:ext cx="91440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2400" b="1" dirty="0" err="1" smtClean="0">
                <a:latin typeface="Gill Sans MT" pitchFamily="34" charset="0"/>
              </a:rPr>
              <a:t>Prevalence</a:t>
            </a:r>
            <a:r>
              <a:rPr lang="fr-FR" altLang="fr-FR" sz="2400" b="1" dirty="0" smtClean="0">
                <a:latin typeface="Gill Sans MT" pitchFamily="34" charset="0"/>
              </a:rPr>
              <a:t> of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> = 35%</a:t>
            </a:r>
          </a:p>
        </p:txBody>
      </p:sp>
    </p:spTree>
    <p:extLst>
      <p:ext uri="{BB962C8B-B14F-4D97-AF65-F5344CB8AC3E}">
        <p14:creationId xmlns:p14="http://schemas.microsoft.com/office/powerpoint/2010/main" val="3063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53686"/>
              </p:ext>
            </p:extLst>
          </p:nvPr>
        </p:nvGraphicFramePr>
        <p:xfrm>
          <a:off x="251520" y="1772813"/>
          <a:ext cx="8496945" cy="4282512"/>
        </p:xfrm>
        <a:graphic>
          <a:graphicData uri="http://schemas.openxmlformats.org/drawingml/2006/table">
            <a:tbl>
              <a:tblPr/>
              <a:tblGrid>
                <a:gridCol w="5328592"/>
                <a:gridCol w="2160240"/>
                <a:gridCol w="1008113"/>
              </a:tblGrid>
              <a:tr h="47525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OR (95% CI)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 value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168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Male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sex,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5.36 (2.41-11.94)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Black/Pardo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ethnicity</a:t>
                      </a: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0.22 (0.09-0.55)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BMI,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[per Kg/m²]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1.91 (1.67-2.18)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Type-2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diabetes</a:t>
                      </a: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5.79 (2.58-13.00)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Dyslipidemia</a:t>
                      </a: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2.57 (1.27-5.21)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Hypertension</a:t>
                      </a: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2.56 (1.25-5.26)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2288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Poor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clinical management, [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yes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vs no]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0.36 (0.17-0.79)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88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CD4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count,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per 100 cells/mm3]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1.13 (1.01-1.27)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Cumulative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HIV viral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load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[per 10 log *year]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1.25 (1.02-1.54)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0.03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909638"/>
          </a:xfrm>
        </p:spPr>
        <p:txBody>
          <a:bodyPr/>
          <a:lstStyle/>
          <a:p>
            <a:r>
              <a:rPr lang="fr-FR" altLang="fr-FR" sz="2400" b="1" dirty="0" err="1" smtClean="0">
                <a:latin typeface="Gill Sans MT" pitchFamily="34" charset="0"/>
              </a:rPr>
              <a:t>Factors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indepentently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associated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with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liver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> in the </a:t>
            </a:r>
            <a:r>
              <a:rPr lang="fr-FR" altLang="fr-FR" sz="2400" b="1" dirty="0" err="1" smtClean="0">
                <a:latin typeface="Gill Sans MT" pitchFamily="34" charset="0"/>
              </a:rPr>
              <a:t>multivariate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analysis</a:t>
            </a:r>
            <a:r>
              <a:rPr lang="fr-FR" altLang="fr-FR" sz="2400" b="1" dirty="0" smtClean="0">
                <a:latin typeface="Gill Sans MT" pitchFamily="34" charset="0"/>
              </a:rPr>
              <a:t> in HIV-</a:t>
            </a:r>
            <a:r>
              <a:rPr lang="fr-FR" altLang="fr-FR" sz="2400" b="1" dirty="0" err="1" smtClean="0">
                <a:latin typeface="Gill Sans MT" pitchFamily="34" charset="0"/>
              </a:rPr>
              <a:t>infected</a:t>
            </a:r>
            <a:r>
              <a:rPr lang="fr-FR" altLang="fr-FR" sz="2400" b="1" dirty="0" smtClean="0">
                <a:latin typeface="Gill Sans MT" pitchFamily="34" charset="0"/>
              </a:rPr>
              <a:t> patients (n=649)</a:t>
            </a:r>
          </a:p>
        </p:txBody>
      </p:sp>
    </p:spTree>
    <p:extLst>
      <p:ext uri="{BB962C8B-B14F-4D97-AF65-F5344CB8AC3E}">
        <p14:creationId xmlns:p14="http://schemas.microsoft.com/office/powerpoint/2010/main" val="919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40298"/>
              </p:ext>
            </p:extLst>
          </p:nvPr>
        </p:nvGraphicFramePr>
        <p:xfrm>
          <a:off x="467544" y="2708920"/>
          <a:ext cx="8064897" cy="909593"/>
        </p:xfrm>
        <a:graphic>
          <a:graphicData uri="http://schemas.openxmlformats.org/drawingml/2006/table">
            <a:tbl>
              <a:tblPr/>
              <a:tblGrid>
                <a:gridCol w="3672408"/>
                <a:gridCol w="3024336"/>
                <a:gridCol w="1368153"/>
              </a:tblGrid>
              <a:tr h="31663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OR (95% CI)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 value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HIV</a:t>
                      </a:r>
                      <a:r>
                        <a:rPr lang="pt-BR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infection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2.1 (1.49-2.95)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&lt; 0.001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-19666" y="908720"/>
            <a:ext cx="9144000" cy="909638"/>
          </a:xfrm>
        </p:spPr>
        <p:txBody>
          <a:bodyPr/>
          <a:lstStyle/>
          <a:p>
            <a:r>
              <a:rPr lang="fr-FR" altLang="fr-FR" sz="2400" b="1" dirty="0" err="1" smtClean="0">
                <a:latin typeface="Gill Sans MT" pitchFamily="34" charset="0"/>
              </a:rPr>
              <a:t>Presence</a:t>
            </a:r>
            <a:r>
              <a:rPr lang="fr-FR" altLang="fr-FR" sz="2400" b="1" dirty="0" smtClean="0">
                <a:latin typeface="Gill Sans MT" pitchFamily="34" charset="0"/>
              </a:rPr>
              <a:t> of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> in HIV and non-HIV </a:t>
            </a:r>
            <a:r>
              <a:rPr lang="fr-FR" altLang="fr-FR" sz="2400" b="1" dirty="0" err="1" smtClean="0">
                <a:latin typeface="Gill Sans MT" pitchFamily="34" charset="0"/>
              </a:rPr>
              <a:t>individuals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paired</a:t>
            </a:r>
            <a:r>
              <a:rPr lang="fr-FR" altLang="fr-FR" sz="2400" b="1" dirty="0" smtClean="0">
                <a:latin typeface="Gill Sans MT" pitchFamily="34" charset="0"/>
              </a:rPr>
              <a:t> by the </a:t>
            </a:r>
            <a:r>
              <a:rPr lang="en-US" altLang="fr-FR" sz="2400" b="1" dirty="0">
                <a:latin typeface="Gill Sans MT" pitchFamily="34" charset="0"/>
              </a:rPr>
              <a:t>nearest neighbor propensity score with a caliper of 0.05 </a:t>
            </a:r>
            <a:endParaRPr lang="fr-FR" altLang="fr-FR" sz="2400" b="1" dirty="0" smtClean="0">
              <a:latin typeface="Gill Sans MT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323528" y="4581128"/>
            <a:ext cx="8424936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fr-FR" sz="2000" b="1" dirty="0" smtClean="0">
                <a:latin typeface="Gill Sans MT" pitchFamily="34" charset="0"/>
              </a:rPr>
              <a:t>Logistic </a:t>
            </a:r>
            <a:r>
              <a:rPr lang="en-US" altLang="fr-FR" sz="2000" b="1" dirty="0">
                <a:latin typeface="Gill Sans MT" pitchFamily="34" charset="0"/>
              </a:rPr>
              <a:t>regression-based scores were used for matching and </a:t>
            </a:r>
            <a:r>
              <a:rPr lang="en-US" altLang="fr-FR" sz="2000" b="1" dirty="0" smtClean="0">
                <a:latin typeface="Gill Sans MT" pitchFamily="34" charset="0"/>
              </a:rPr>
              <a:t>balance between groups </a:t>
            </a:r>
            <a:r>
              <a:rPr lang="en-US" altLang="fr-FR" sz="2000" b="1" dirty="0">
                <a:latin typeface="Gill Sans MT" pitchFamily="34" charset="0"/>
              </a:rPr>
              <a:t>was checked with usual procedures</a:t>
            </a:r>
            <a:endParaRPr lang="fr-FR" altLang="fr-FR" sz="2000" b="1" dirty="0" smtClean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83033" y="4607594"/>
            <a:ext cx="8026400" cy="909638"/>
          </a:xfrm>
        </p:spPr>
        <p:txBody>
          <a:bodyPr/>
          <a:lstStyle/>
          <a:p>
            <a:pPr algn="l"/>
            <a:r>
              <a:rPr lang="fr-FR" altLang="fr-FR" sz="3200" b="1" dirty="0" smtClean="0">
                <a:solidFill>
                  <a:schemeClr val="tx2"/>
                </a:solidFill>
                <a:latin typeface="Gill Sans MT" pitchFamily="34" charset="0"/>
              </a:rPr>
              <a:t>Limitations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5496" y="5661248"/>
            <a:ext cx="9036496" cy="108012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400" b="1" dirty="0" smtClean="0">
                <a:latin typeface="Gill Sans MT" pitchFamily="34" charset="0"/>
              </a:rPr>
              <a:t>Lack of liver biopsy or imaging methods as a gold-standard for liver steatosis and fibrosis assessment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5155" y="1412776"/>
            <a:ext cx="9036496" cy="19324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400" b="1" dirty="0" smtClean="0">
                <a:latin typeface="Gill Sans MT" pitchFamily="34" charset="0"/>
              </a:rPr>
              <a:t>Multicenter study for controls (non-HIV subjects)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400" b="1" dirty="0" smtClean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400" b="1" dirty="0" smtClean="0">
                <a:latin typeface="Gill Sans MT" pitchFamily="34" charset="0"/>
              </a:rPr>
              <a:t>Blood sample analysis were performed in a centralized laboratory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400" b="1" dirty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400" b="1" dirty="0" smtClean="0">
                <a:latin typeface="Gill Sans MT" pitchFamily="34" charset="0"/>
              </a:rPr>
              <a:t>Matching methodology (PSM) lead to very similar cases and controls based on a genetic algorithm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400" b="1" dirty="0">
              <a:latin typeface="Gill Sans MT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251520" y="548680"/>
            <a:ext cx="8026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3200" b="1" dirty="0" err="1" smtClean="0">
                <a:solidFill>
                  <a:schemeClr val="tx2"/>
                </a:solidFill>
                <a:latin typeface="Gill Sans MT" pitchFamily="34" charset="0"/>
              </a:rPr>
              <a:t>Strenghts</a:t>
            </a:r>
            <a:endParaRPr lang="fr-FR" altLang="fr-FR" sz="3200" b="1" dirty="0" smtClean="0">
              <a:solidFill>
                <a:schemeClr val="tx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1"/>
          </p:nvPr>
        </p:nvSpPr>
        <p:spPr>
          <a:xfrm>
            <a:off x="107504" y="1352550"/>
            <a:ext cx="9036496" cy="5028778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800" b="1" dirty="0" smtClean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800" b="1" dirty="0">
                <a:latin typeface="Gill Sans MT" pitchFamily="34" charset="0"/>
              </a:rPr>
              <a:t>Traditional and HIV-specific risk factors were </a:t>
            </a:r>
            <a:r>
              <a:rPr lang="en-US" altLang="fr-FR" sz="2800" b="1" dirty="0" smtClean="0">
                <a:latin typeface="Gill Sans MT" pitchFamily="34" charset="0"/>
              </a:rPr>
              <a:t>independently associated </a:t>
            </a:r>
            <a:r>
              <a:rPr lang="en-US" altLang="fr-FR" sz="2800" b="1" dirty="0">
                <a:latin typeface="Gill Sans MT" pitchFamily="34" charset="0"/>
              </a:rPr>
              <a:t>with liver </a:t>
            </a:r>
            <a:r>
              <a:rPr lang="en-US" altLang="fr-FR" sz="2800" b="1" dirty="0" smtClean="0">
                <a:latin typeface="Gill Sans MT" pitchFamily="34" charset="0"/>
              </a:rPr>
              <a:t>steatosis in people living with HIV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800" b="1" dirty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fr-FR" sz="2800" b="1" dirty="0" smtClean="0">
                <a:latin typeface="Gill Sans MT" pitchFamily="34" charset="0"/>
              </a:rPr>
              <a:t>HIV-infected </a:t>
            </a:r>
            <a:r>
              <a:rPr lang="en-US" altLang="fr-FR" sz="2800" b="1" dirty="0">
                <a:latin typeface="Gill Sans MT" pitchFamily="34" charset="0"/>
              </a:rPr>
              <a:t>individuals had 2-fold higher odds for presence of steatosis compared to uninfected paired controls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fr-FR" sz="2800" b="1" dirty="0">
              <a:latin typeface="Gill Sans MT" pitchFamily="34" charset="0"/>
            </a:endParaRPr>
          </a:p>
        </p:txBody>
      </p:sp>
      <p:sp>
        <p:nvSpPr>
          <p:cNvPr id="16387" name="Titre 1"/>
          <p:cNvSpPr>
            <a:spLocks noGrp="1"/>
          </p:cNvSpPr>
          <p:nvPr>
            <p:ph type="title"/>
          </p:nvPr>
        </p:nvSpPr>
        <p:spPr>
          <a:xfrm>
            <a:off x="250825" y="574675"/>
            <a:ext cx="8026400" cy="909638"/>
          </a:xfrm>
        </p:spPr>
        <p:txBody>
          <a:bodyPr/>
          <a:lstStyle/>
          <a:p>
            <a:pPr algn="l"/>
            <a:r>
              <a:rPr lang="fr-FR" altLang="fr-FR" sz="4000" b="1" dirty="0" smtClean="0">
                <a:latin typeface="Gill Sans MT" pitchFamily="34" charset="0"/>
              </a:rPr>
              <a:t>Conclusions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455613" y="1352550"/>
            <a:ext cx="78216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ttp://gfnoticias.com/wp-content/uploads/2014/01/Bolsa-Jovens-Talentos-Ciencia-Sem-Fronteir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21" y="4052079"/>
            <a:ext cx="1647402" cy="75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3" descr="http://www.inclusive.org.br/wp-content/uploads/cnpq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9" y="4099928"/>
            <a:ext cx="1629954" cy="66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http://www.fiotec.fiocruz.br/institucional/images/faperj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52079"/>
            <a:ext cx="188203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66931" y="3501008"/>
            <a:ext cx="863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Funding</a:t>
            </a:r>
            <a:r>
              <a:rPr lang="fr-FR" sz="24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support</a:t>
            </a:r>
            <a:endParaRPr lang="fr-FR" sz="24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AutoShape 2" descr="data:image/jpeg;base64,/9j/4AAQSkZJRgABAQAAAQABAAD/2wCEAAkGBxASEBUQExEVFRUVGR0YFhgVFx0XGBUbFx0aGCAXFRoYHSggHSAlGxcVITEhJSktLi4uFx8zODMtNyktLjcBCgoKDg0OGhAQGDcgHR80Ky01Ky8tNy4tMS83Ky0rLS0xNzA3LTM1Mjc3LTcyKysvLy0tMzczNzU3NzArLS41Lf/AABEIAKAA8AMBIgACEQEDEQH/xAAcAAEAAQUBAQAAAAAAAAAAAAAAAgMEBQYHAQj/xABIEAABAwICBwYCBQgHCQEAAAABAAIDBBESIQUGEzFBcZEiMlFSYYEHoRQVscHRFkJTc3SSsrMjJjQ1Q+LxJWRygqPC0uHwM//EABkBAQEBAQEBAAAAAAAAAAAAAAABAgMFBP/EAB8RAQEBAQADAAIDAAAAAAAAAAABEQIDEiFB8RNR8P/aAAwDAQACEQMRAD8A7ZFG3CMhuHBS2TfKOiQ90cgpoIbJvlHRNk3yjopoghsm+UdE2TfKOimiCGyb5R0TZN8o6KaIIbJvlHRNk3yjoprWdbtYXU+GOK2M5uuL4W8vEn7EGx7NvlHRNk3yjouc/lnWeLP3Vv2i65s8TZW7nDd4HiPYoLjZN8o6Jsm+UdFNeONhcoI7JvlHRNk3yjotSq9YJS8ljrNv2RYbvFVdF6ek2oErrtOW61idxVwbRsm+UdE2TfKOimighsm+UdE2TfKOioaSrBFGXnhuHiTuC1r8pZ/BnT/2g2zZt8o6Jsm+UdFjtBaU2zTisHt3gcQeIWUQQ2TfKOibJvlHRTRBDZN8o6Jsm+UdFNEENk3yjomyb5R0U0QQ2TfKOijLG3CchuPBVVCXunkUCHujkFNQh7o5BTQEREBERAVCSqY02JzU55MLS7wWCc4k3O8oM3FVMcbA5rmGtMEjKuTaG5ccQPi07rchl7LdWPIII3hVNO6EZWMYcWBzdzsOLI72kXHoqOYLfPh9DI2KR7jaNx7IPiL3dy3D2VD8gf8Aef8Apf51m9KuEUTIGCwtbkBw90F79bQ+b5FQrTt4HiN2/wCduHutbWQ0LVYJMPB+XvwKYNcUo2FxDQLkmwHjdbbV6vRSPL8Tm4syBa3zCnQaDjhfjBc4gZXtl65BXRS0lp6noWRsqJDicMrNLicNrkgcMwrOHX7R7nNYJXAuIAuxwGeWZIyXKdZtMOq6l8xBA3MafzWjcD68T6lYshTB2zW5j+w78zMcnevt961xZrUnSBraAskBxM/oy4/nWAIdzta/JXH5Kn9MP3P8yCx1bY8zgt3Adrks5pPWejp5NlLMGvsDaxNr8goFrKClllN34QXGwtituHGw/EriFdVvmkdLIbvecRPPgPTh7IO46N1po6iQRRTBzyCQLEXt4XCzK+c6OpfFI2Vhs5hDmn1C77oTSQqaeOcAjG29jwPEeud80F+iIoCIiAoS908ipqEvdPIoEPdHIKahD3RyCmgIiICIiDxwvksLPTOa4ixI4ZLNrH1Olo2OLSCSN9v9UFrT0znOAIIHG4suX/GXXiZlQyipJnR7LtTOjdhJcRlHccADc+pHgut0ulI3uwgEE+P+q+b/AIm6uvotISAkuZMXSxudmSHEkgniWuNuiVYx7dcdJg3FdUXGYvISMvEHIr6G1e0uzSmj2VDbB+5zR+bI3vN99/uF8ur6A+DWgnUWj5KuZxBqLSYeDWNBwm3mdcm/hhHBSL1kjN/R5PI790/grymcymikq5+wyJpJvlYAZnPoF7+WFP5JOg/8lb6zULNLaNlgjcWuObb5WeztNDrcCbdV168ffM2xx48vHVyVwDTeudfU1Ek/0meIPdcRxzPa1g4NAa4DIWubZm6zHw919qKWtYamolkgk7Em1le8MBOUgxk2sd/oStIkjc1xa4FrmktcDvaQbEH1BBCvtAaGlramOli70htc5ho4vPoBcri747J8QdVpBU7enic9k1y4RtLsLuJNuDr3v43Wsw6uVrnBgppQXEC7mOAF+JJGQXa43R0kMUN3EMaGNvm4hgAuSfZR+vIvB3QfitsKdDRso6VkDOAtfzHi7qqO2d5ndSr7ScVwHjh9h4rGpBkKN4e10T+0CCLHO4ORBXG9YdW5qaofE2OR7N7HNaXXad1yBvG48l1/RsN3YuDVl0HCNA6uT1FQyExyMaTd7nMIs0b7EjfwC7nBC1jWsaAGtAAA3ADKyqIoCIiAiIgKEvdPIqahL3TyKBD3RyCmoQ90cgpoCIiAiIgoVspZG5wFyAtSJvmeK3Mha3V6KkDyGNJbw/BWCwa4g3GRGYWU09q1SaShjFVEXYTibZxYWkixsWkGxyy9B4KFFot5eMbSGjM+vota+IenC6QU0biGx5vINru4Ny8B9volF4z4Q6GBB2EhtwM0hB9CC7MLIa7VTmhkAFmEXPgbZBo5feFzP6TJ+kd+8fxXS6CoGkaHO22jyP8AxAb+Th/9kunis57lrl5+b147I1JZvVKrcyoDACRJk4D0zDvbPqrb6gq/0Luo/FZ7QlGKOGSqnGEgHLi1o8PUn7l93m8nHpfuvN8Hi7/knzDSvw90ZUzPnlp7yPN3EOc25ta9gfRXOr+plBQyOlp4MD3Nwkkl2V72FzkuN6Y0i+pnfPJ3nm9t4aODRyCutVdNGjqWzC+HuyAcWnf7jf7Lzceu6hpKcvkcSLWyA8AFarNaUo9phli7QcL5cQcw4eysPq2byH5KjLaClLoy0jJuQPiDw9vvV39Bj8Pmp0lOI2Bo4fM+KrLIhFEGiwGSmiICIiAiIgIiIChL3TyKmoS908igQ90cgpqEPdHIKaAiIgIiIPCtM0lrsWSuZHG1zWmwcSc7byLcFsWsZlFLJsu9h97cbetrrkwVg33QWuBmmbFIxrA7JpBPe4A38VqevOhzT1JeO5Nd7T4G93Dqb+6x4Jvle/C2+/p6rqVVDG+njFYxrjkSN/atwt7oONLpuo2jPo1M6offFKAbeDRfCOZuT7hV/qzRX6BvR34q/wBYC7Cy3c9PHh8kFP69f5G/NKuJlfTSQP7JIy9Dva7qFiFe6IxbVuH35cVcHG6umfFI6J4wuYS1w8CFX0Pox9TOyBm9538Gji48gu41mr1JM8ySU7HvO9xGZt4qej9B0sDi+KFjHEWJaM7eCmi5oKRkMTImCzWANHIK4RFAREQEREBERAREQEREBQl7p5FTUJe6eRQIe6OQU1CHujkFNAREQEREBaRpLUh7pXOiexrCbgOvcX4ZDctwrqtkMb5pHBrGNLnE8AMyvlfWnWeeuq5KouewPPYYHEYGDuty423+pTVk137QWp74pmyyvY4NzAbfvcCbgbt6udL1JfIRwbkPvK+fdTtapqGsjqcT3sBwyNLicTHb7AneN49R6r6K0lCJWsqIu214Bu3O4IuHD2SVLGKWc0W7axOidw3Hnu6LE/RJP0bv3Stl0fS7Ngbx3nmrRifqKTzM+f4LI6LoNkDcguPEeHgr9FNBERAREQEREBERAREQEREBERAUJe6eRU1CXunkUCHujkFNQh7o5BTQEREBERBjNZNDsrKWWlebNkaW3H5p4H2NivlDSVBLTzPp5W4ZI3FrxwuOI9CLEehC+wSsHpbU/R1VIZp6SKSQgAucMyBuUsWXHy9obRctVUR00Qu+R2EeA8XH0AufZfWGg9FspaaKmjvgiaGi+824nmblWOh9UtH0sm1p6WOJ9i3E0Z2O8LOJC3RF5dLqo9REQEXl0ug9REQEREBERAREQEREBERAUJe6eRU1CXunkUCHujkFNQh7o5BTQEREBERBa6QfIGXjF3XHqbXzsCczbgvaCbHGHYsXAnDhzBtm07j6KVa1hYcYu0ZnffLPK2d+SjG+ONrQLBrjZtuJdn8961s9c/LGX338LSlqpnTuba7A5wPZthsARZ187knKy80vpUQlgyz7T78GCwJHrcg8muVyKiNuK1747ODRc4iAfssozTRNJLmm729rsnui47XgBiPUrU653bPjF479bJfqekp3Mic5tsQta+7MgZ24ZqjTV5fLs7WswlzTva4EC1/CxyPFVJHxBmzIuGkMDQCTcAEAeOVuik+SMf0zm4TbDcixsTuPpdSXnMxq89e2y/09E525j4YA73uR9yo6WnkYAWZDMudhxlthl2bi4vvtmrjHHtbZbTD7ltz94KpVTYZI9o8XaATfMG1s92diOCSzYdc9XmyX6VlUWxY255t3cQ5wGXsVGjrHPlkaWloaGEBwse1ivx9ApOqIi1wcCAwYi0giwbmCBzbw8FWjwbR1h27NxHxHat/3KbMzP98Lz17S78/auqFNKXY78HEDkLfiqkcgde3AkHmFbMMQe+2TgMThc8Rvte3BZdDSVUY2XFsRNm33Hj9gKuIZQ9oc3c4XHuqH0hheCGuJAyIG4OF/nYLynqo7ZAtGK2YI7TifvQKNzy94c64abDs24A3+aq1UhaG24uA9iVFk0dzbe52E28wH4D5KH0uN9sjYnsuIOEkbrFBVrpSyNzha4BIvu91RiqyZGstY4XFw4gtLALehDjmvfpcbw5pBtYk3BGINNjbxsftVSJ7HuxNFyBa9uBscN/YZILhERAREQFCXunkVNQl7p5FAh7o5BTUIe6OQU0BERAREQW9ZFiAGLCAcTuGTc/tt0WNoxFMzBFURyNjJzY4PLbg4b4TkQb9FZ/EfR09Ro2aKAFzyGksBwmVrXAujB4Ymgj3VnqpQ6JqHx11EwRPiBjeyMbJzb/4dRGOIIyvxugzc1FhHacztFhIccIc8Yr253Fh6KtU6PLi12QLW2AuS0m4Nj4jJYL4iDs0X7dB/EVtyCxkpHYi9pF8WIX3WLQ0g9N69lpzLbGQAMWINN8zla5HgXdVR1k0xHR0stVJ3YmF1vMeDRzNh7rTNQRVUVSaOskxurWGrYTlhlv8A00I9BijIHPxQbi+JkdjLM1pwta1xcGm8Zf2hi42eL+/ivYXxvhNO2aNziwt7LgeFr2BJUtMaBpKrD9Ip45sF8G0aHYcVr2vuvYdFqnwk0DSM0dSVTaeNs7ou1IGgPNznc+th0QbXLAZC8OezGYywNab4Q/8AOdxNyBw4Ku2NwmLgWkFrQQTmMOLMC3G/yWtUA/rBU/skP8b1iNdHVrdM076MgyMpZHuidk2oa14vETwJvkc7FBv8TMAcXEAXLr7gAc87qhLRh+JwcO1YscM7dm3uCsJpDTUNZoepniJsYJQ5rhZ0bgwh0bxwcDkQstqx/YaX9RF/A1BRppIdoCJYXZNH/wCgxDCLZAb1fik7DmE94uIPhc3B9jZaD8PNS9GT6KpJZaKF73xAuc5gxE3OZKvtH0p0XpCGkje40dYHiON7i76PLEA60ZOeFzSezuGAoNqhpWse3E8Xc2wG4uee84e1upXmxc1rI3vYGAtAN7OfhzDbHIHIbid25YLWz+89FfrJv5Snr/voP22L7HoM1TaOLMeYOMOGd7tJJPZ9MxceIVSgiEZ2Qe0gAENv2m33/wDKSr5ahS/3/P8Ascf8xyDb0REBERAUJe6eRU1CXunkUCHujkFNUopG4RmNw4qW1b5h1QTRQ2rfMOqbVvmHVBNFDat8w6ptW+YdUGM1k06yijbNIx5jxhr3tFxC13+I/jhBsDa+/wAFqFZV0r9NUctDK180geKvYkOa6ANuHzFuVw/CG8cyuguewixLSD6hW9HSU8N9lHFHi34GtZfnhGaDWPibUMjipJHuDWNrIHOc42DQCSSVmtF61UFTJsoKuGV9icLHhxsN5sFkpmxPFnBjh4OsR81CGngYbtZG0+LQ0HqEGna1U/1lXx6NEjmQ0zRUVLozZ2Mm0LAd28Pf7DwVDWfUyWOIVkFXVTVFKdtC2aQPa4t7zLWB7TLt91vjNmCSMIJ3kWubePip7RvmHVBa6I0lHU08dTGbslaHt9xuPqN3ssB8Kv7mo/1Q+0rZotm0YW4WgcBYDoF7Hs2gNbhAG4CwA5AINUoD/WCp/ZIf43ryvP8AWCm/Y5f5jFtgMd8XZucicrkeF0Ozvi7NwLXyvbwug0PX/QlRCypraJuLbRPZVwbhMC0gTMtukYL3y7Q5LbdWP7DS/qIv4GrI7RviOq8a9gFgWgDdmEHO/h3rnoyDRVJFLWwMeyIBzXPAc03ORCvqOsGlNIwVMLXfRKMPcJSC0TyyAMGyuLlrWh13bu1bgttFFTDdHF+638FdbRviOqDUtbD/ALT0V+sm/lLz4k1UcTaKWR4YxtZEXOcbAAB+ZK2xxjJBOEkbibXHLwUZmxPFnhjh4OsR80GO0VrRQVL9lBVQyvtfCx4cbDjYLEUh/wBvz/scf8xy2WGCBhu1kbT4tDQeoVW8d8XZva18r28LoKqKG1b5h1Tat8w6oJoobVvmHVNq3zDqgmoS908im1b5h1UZZG4TmNx4oP/Z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496277" y="-97792"/>
            <a:ext cx="6624736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4000" b="1" dirty="0" err="1" smtClean="0">
                <a:latin typeface="Gill Sans MT" pitchFamily="34" charset="0"/>
              </a:rPr>
              <a:t>Acknowledgement</a:t>
            </a:r>
            <a:endParaRPr lang="fr-FR" altLang="fr-FR" sz="4000" b="1" dirty="0" smtClean="0">
              <a:latin typeface="Gill Sans MT" pitchFamily="34" charset="0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488561" y="5104704"/>
            <a:ext cx="7632452" cy="721047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fr-FR" altLang="fr-FR" sz="3600" b="1" dirty="0" err="1" smtClean="0">
                <a:latin typeface="Gill Sans MT" pitchFamily="34" charset="0"/>
              </a:rPr>
              <a:t>Thank</a:t>
            </a:r>
            <a:r>
              <a:rPr lang="fr-FR" altLang="fr-FR" sz="3600" b="1" dirty="0" smtClean="0">
                <a:latin typeface="Gill Sans MT" pitchFamily="34" charset="0"/>
              </a:rPr>
              <a:t> </a:t>
            </a:r>
            <a:r>
              <a:rPr lang="fr-FR" altLang="fr-FR" sz="3600" b="1" dirty="0" err="1" smtClean="0">
                <a:latin typeface="Gill Sans MT" pitchFamily="34" charset="0"/>
              </a:rPr>
              <a:t>you</a:t>
            </a:r>
            <a:r>
              <a:rPr lang="fr-FR" altLang="fr-FR" sz="3600" b="1" dirty="0" smtClean="0">
                <a:latin typeface="Gill Sans MT" pitchFamily="34" charset="0"/>
              </a:rPr>
              <a:t> for </a:t>
            </a:r>
            <a:r>
              <a:rPr lang="fr-FR" altLang="fr-FR" sz="3600" b="1" dirty="0" err="1" smtClean="0">
                <a:latin typeface="Gill Sans MT" pitchFamily="34" charset="0"/>
              </a:rPr>
              <a:t>your</a:t>
            </a:r>
            <a:r>
              <a:rPr lang="fr-FR" altLang="fr-FR" sz="3600" b="1" dirty="0" smtClean="0">
                <a:latin typeface="Gill Sans MT" pitchFamily="34" charset="0"/>
              </a:rPr>
              <a:t> attention</a:t>
            </a:r>
          </a:p>
          <a:p>
            <a:pPr marL="0" indent="0" algn="ctr">
              <a:buFont typeface="Arial" pitchFamily="34" charset="0"/>
              <a:buNone/>
            </a:pPr>
            <a:r>
              <a:rPr lang="fr-FR" altLang="fr-FR" sz="2800" b="1" dirty="0" smtClean="0">
                <a:solidFill>
                  <a:schemeClr val="tx2"/>
                </a:solidFill>
                <a:latin typeface="Gill Sans MT" pitchFamily="34" charset="0"/>
              </a:rPr>
              <a:t>hugo.perazzo@ini.fiocruz.br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07697" y="980728"/>
            <a:ext cx="8464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Participants: </a:t>
            </a:r>
            <a:endParaRPr lang="fr-FR" sz="2400" b="1" dirty="0">
              <a:latin typeface="Gill Sans MT" panose="020B0502020104020203" pitchFamily="34" charset="0"/>
            </a:endParaRPr>
          </a:p>
          <a:p>
            <a:r>
              <a:rPr lang="fr-FR" sz="2400" b="1" dirty="0" smtClean="0">
                <a:latin typeface="Gill Sans MT" panose="020B0502020104020203" pitchFamily="34" charset="0"/>
              </a:rPr>
              <a:t>ELSA-Brasil </a:t>
            </a:r>
            <a:r>
              <a:rPr lang="fr-FR" sz="2400" b="1" dirty="0" err="1" smtClean="0">
                <a:latin typeface="Gill Sans MT" panose="020B0502020104020203" pitchFamily="34" charset="0"/>
              </a:rPr>
              <a:t>study</a:t>
            </a:r>
            <a:r>
              <a:rPr lang="fr-FR" sz="2400" b="1" dirty="0" smtClean="0">
                <a:latin typeface="Gill Sans MT" panose="020B0502020104020203" pitchFamily="34" charset="0"/>
              </a:rPr>
              <a:t> and the HIV-ELSA </a:t>
            </a:r>
            <a:r>
              <a:rPr lang="fr-FR" sz="2400" b="1" dirty="0" err="1" smtClean="0">
                <a:latin typeface="Gill Sans MT" panose="020B0502020104020203" pitchFamily="34" charset="0"/>
              </a:rPr>
              <a:t>cohort</a:t>
            </a:r>
            <a:endParaRPr lang="fr-FR" sz="2400" b="1" dirty="0" smtClean="0">
              <a:latin typeface="Gill Sans MT" panose="020B0502020104020203" pitchFamily="34" charset="0"/>
            </a:endParaRPr>
          </a:p>
          <a:p>
            <a:endParaRPr lang="fr-FR" sz="2400" b="1" dirty="0">
              <a:latin typeface="Gill Sans MT" panose="020B0502020104020203" pitchFamily="34" charset="0"/>
            </a:endParaRPr>
          </a:p>
          <a:p>
            <a:r>
              <a:rPr lang="fr-FR" sz="2400" b="1" dirty="0" smtClean="0">
                <a:latin typeface="Gill Sans MT" panose="020B0502020104020203" pitchFamily="34" charset="0"/>
              </a:rPr>
              <a:t>Co-</a:t>
            </a:r>
            <a:r>
              <a:rPr lang="fr-FR" sz="2400" b="1" dirty="0" err="1" smtClean="0">
                <a:latin typeface="Gill Sans MT" panose="020B0502020104020203" pitchFamily="34" charset="0"/>
              </a:rPr>
              <a:t>authors</a:t>
            </a:r>
            <a:r>
              <a:rPr lang="fr-FR" sz="2400" b="1" dirty="0" smtClean="0">
                <a:latin typeface="Gill Sans MT" panose="020B0502020104020203" pitchFamily="34" charset="0"/>
              </a:rPr>
              <a:t> and </a:t>
            </a:r>
            <a:r>
              <a:rPr lang="fr-FR" sz="2400" b="1" dirty="0" err="1" smtClean="0">
                <a:latin typeface="Gill Sans MT" panose="020B0502020104020203" pitchFamily="34" charset="0"/>
              </a:rPr>
              <a:t>colleagues</a:t>
            </a:r>
            <a:r>
              <a:rPr lang="fr-FR" sz="2400" b="1" dirty="0" smtClean="0">
                <a:latin typeface="Gill Sans MT" panose="020B0502020104020203" pitchFamily="34" charset="0"/>
              </a:rPr>
              <a:t>:</a:t>
            </a:r>
          </a:p>
          <a:p>
            <a:r>
              <a:rPr lang="fr-FR" sz="2400" b="1" dirty="0" smtClean="0">
                <a:latin typeface="Gill Sans MT" panose="020B0502020104020203" pitchFamily="34" charset="0"/>
              </a:rPr>
              <a:t>FIOCRUZ </a:t>
            </a:r>
            <a:r>
              <a:rPr lang="fr-FR" sz="24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[INI-LAPCLIN-AIDS / PROCC / ENSP]</a:t>
            </a:r>
          </a:p>
          <a:p>
            <a:r>
              <a:rPr lang="fr-FR" sz="2400" b="1" dirty="0" err="1" smtClean="0">
                <a:latin typeface="Gill Sans MT" panose="020B0502020104020203" pitchFamily="34" charset="0"/>
              </a:rPr>
              <a:t>University</a:t>
            </a:r>
            <a:r>
              <a:rPr lang="fr-FR" sz="2400" b="1" dirty="0" smtClean="0">
                <a:latin typeface="Gill Sans MT" panose="020B0502020104020203" pitchFamily="34" charset="0"/>
              </a:rPr>
              <a:t> of São Paulo / </a:t>
            </a:r>
            <a:r>
              <a:rPr lang="fr-FR" sz="2400" b="1" dirty="0" err="1" smtClean="0">
                <a:latin typeface="Gill Sans MT" panose="020B0502020104020203" pitchFamily="34" charset="0"/>
              </a:rPr>
              <a:t>University</a:t>
            </a:r>
            <a:r>
              <a:rPr lang="fr-FR" sz="2400" b="1" dirty="0" smtClean="0">
                <a:latin typeface="Gill Sans MT" panose="020B0502020104020203" pitchFamily="34" charset="0"/>
              </a:rPr>
              <a:t> of </a:t>
            </a:r>
            <a:r>
              <a:rPr lang="fr-FR" sz="2400" b="1" dirty="0" err="1" smtClean="0">
                <a:latin typeface="Gill Sans MT" panose="020B0502020104020203" pitchFamily="34" charset="0"/>
              </a:rPr>
              <a:t>Espirito</a:t>
            </a:r>
            <a:r>
              <a:rPr lang="fr-FR" sz="2400" b="1" dirty="0" smtClean="0">
                <a:latin typeface="Gill Sans MT" panose="020B0502020104020203" pitchFamily="34" charset="0"/>
              </a:rPr>
              <a:t> Santo</a:t>
            </a:r>
            <a:endParaRPr lang="fr-FR" sz="2400" b="1" dirty="0">
              <a:latin typeface="Gill Sans MT" panose="020B0502020104020203" pitchFamily="34" charset="0"/>
            </a:endParaRPr>
          </a:p>
        </p:txBody>
      </p:sp>
      <p:pic>
        <p:nvPicPr>
          <p:cNvPr id="11266" name="Picture 2" descr="Imagem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3" y="3933056"/>
            <a:ext cx="1905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5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79512" y="2060848"/>
            <a:ext cx="8229600" cy="194421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800" dirty="0" smtClean="0">
                <a:latin typeface="Gill Sans MT" pitchFamily="34" charset="0"/>
              </a:rPr>
              <a:t>The </a:t>
            </a:r>
            <a:r>
              <a:rPr lang="fr-FR" altLang="fr-FR" sz="2800" dirty="0" err="1" smtClean="0">
                <a:latin typeface="Gill Sans MT" pitchFamily="34" charset="0"/>
              </a:rPr>
              <a:t>authors</a:t>
            </a:r>
            <a:r>
              <a:rPr lang="fr-FR" altLang="fr-FR" sz="2800" dirty="0" smtClean="0">
                <a:latin typeface="Gill Sans MT" pitchFamily="34" charset="0"/>
              </a:rPr>
              <a:t> have </a:t>
            </a:r>
            <a:r>
              <a:rPr lang="fr-FR" altLang="fr-FR" sz="2800" dirty="0" err="1" smtClean="0">
                <a:latin typeface="Gill Sans MT" pitchFamily="34" charset="0"/>
              </a:rPr>
              <a:t>nothing</a:t>
            </a:r>
            <a:r>
              <a:rPr lang="fr-FR" altLang="fr-FR" sz="2800" dirty="0" smtClean="0">
                <a:latin typeface="Gill Sans MT" pitchFamily="34" charset="0"/>
              </a:rPr>
              <a:t> to </a:t>
            </a:r>
            <a:r>
              <a:rPr lang="fr-FR" altLang="fr-FR" sz="2800" dirty="0" err="1" smtClean="0">
                <a:latin typeface="Gill Sans MT" pitchFamily="34" charset="0"/>
              </a:rPr>
              <a:t>disclosure</a:t>
            </a:r>
            <a:endParaRPr lang="fr-FR" altLang="fr-FR" sz="2800" dirty="0" smtClean="0">
              <a:latin typeface="Gill Sans MT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3200" b="1" dirty="0" err="1" smtClean="0">
                <a:latin typeface="Gill Sans MT" pitchFamily="34" charset="0"/>
              </a:rPr>
              <a:t>Disclosures</a:t>
            </a:r>
            <a:endParaRPr lang="fr-FR" altLang="fr-FR" sz="3200" b="1" dirty="0" smtClean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4000" b="1" dirty="0" smtClean="0">
                <a:latin typeface="Gill Sans MT" pitchFamily="34" charset="0"/>
              </a:rPr>
              <a:t>Background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90344" y="980728"/>
            <a:ext cx="8568952" cy="79208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800" b="1" dirty="0" smtClean="0">
                <a:latin typeface="Gill Sans MT" pitchFamily="34" charset="0"/>
              </a:rPr>
              <a:t>Evolution of non-</a:t>
            </a:r>
            <a:r>
              <a:rPr lang="fr-FR" altLang="fr-FR" sz="2800" b="1" dirty="0" err="1" smtClean="0">
                <a:latin typeface="Gill Sans MT" pitchFamily="34" charset="0"/>
              </a:rPr>
              <a:t>alcoholic</a:t>
            </a:r>
            <a:r>
              <a:rPr lang="fr-FR" altLang="fr-FR" sz="2800" b="1" dirty="0" smtClean="0">
                <a:latin typeface="Gill Sans MT" pitchFamily="34" charset="0"/>
              </a:rPr>
              <a:t> </a:t>
            </a:r>
            <a:r>
              <a:rPr lang="fr-FR" altLang="fr-FR" sz="2800" b="1" dirty="0" err="1" smtClean="0">
                <a:latin typeface="Gill Sans MT" pitchFamily="34" charset="0"/>
              </a:rPr>
              <a:t>fatty</a:t>
            </a:r>
            <a:r>
              <a:rPr lang="fr-FR" altLang="fr-FR" sz="2800" b="1" dirty="0" smtClean="0">
                <a:latin typeface="Gill Sans MT" pitchFamily="34" charset="0"/>
              </a:rPr>
              <a:t> </a:t>
            </a:r>
            <a:r>
              <a:rPr lang="fr-FR" altLang="fr-FR" sz="2800" b="1" dirty="0" err="1" smtClean="0">
                <a:latin typeface="Gill Sans MT" pitchFamily="34" charset="0"/>
              </a:rPr>
              <a:t>liver</a:t>
            </a:r>
            <a:r>
              <a:rPr lang="fr-FR" altLang="fr-FR" sz="2800" b="1" dirty="0" smtClean="0">
                <a:latin typeface="Gill Sans MT" pitchFamily="34" charset="0"/>
              </a:rPr>
              <a:t> </a:t>
            </a:r>
            <a:r>
              <a:rPr lang="fr-FR" altLang="fr-FR" sz="2800" b="1" dirty="0" err="1" smtClean="0">
                <a:latin typeface="Gill Sans MT" pitchFamily="34" charset="0"/>
              </a:rPr>
              <a:t>disease</a:t>
            </a:r>
            <a:endParaRPr lang="fr-FR" altLang="fr-FR" sz="2400" b="1" dirty="0">
              <a:latin typeface="Gill Sans MT" pitchFamily="34" charset="0"/>
            </a:endParaRPr>
          </a:p>
          <a:p>
            <a:pPr marL="0" indent="0">
              <a:buNone/>
              <a:defRPr/>
            </a:pPr>
            <a:endParaRPr lang="fr-FR" altLang="fr-FR" sz="2800" b="1" dirty="0">
              <a:latin typeface="Gill Sans MT" pitchFamily="34" charset="0"/>
            </a:endParaRPr>
          </a:p>
          <a:p>
            <a:pPr marL="0" indent="0">
              <a:buNone/>
              <a:defRPr/>
            </a:pPr>
            <a:endParaRPr lang="fr-FR" altLang="fr-FR" sz="2800" b="1" dirty="0" smtClean="0">
              <a:latin typeface="Gill Sans MT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64896" cy="46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843808" y="5373216"/>
            <a:ext cx="11763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Çç</a:t>
            </a:r>
          </a:p>
          <a:p>
            <a:r>
              <a:rPr lang="pt-BR" dirty="0">
                <a:solidFill>
                  <a:schemeClr val="bg1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151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32778"/>
              </p:ext>
            </p:extLst>
          </p:nvPr>
        </p:nvGraphicFramePr>
        <p:xfrm>
          <a:off x="243208" y="908720"/>
          <a:ext cx="8783514" cy="4846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167"/>
                <a:gridCol w="1080120"/>
                <a:gridCol w="648072"/>
                <a:gridCol w="1440160"/>
                <a:gridCol w="1152128"/>
                <a:gridCol w="2553867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Authors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Country</a:t>
                      </a:r>
                      <a:endParaRPr lang="pt-BR" sz="1600" b="1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pt-BR" sz="1600" b="1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Gold standard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Prevalence</a:t>
                      </a:r>
                      <a:endParaRPr lang="pt-BR" sz="1600" b="1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Factors</a:t>
                      </a:r>
                      <a:endParaRPr lang="pt-BR" sz="1600" b="1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Morse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CID 2015</a:t>
                      </a:r>
                      <a:endParaRPr lang="pt-BR" sz="1600" b="1" dirty="0" smtClean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USA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62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Liver biopsy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</a:rPr>
                        <a:t>73%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Mohr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Medicine 2015</a:t>
                      </a:r>
                      <a:endParaRPr lang="pt-BR" sz="1600" b="1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Germany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341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Lombardi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Dig Liver Dis 2016</a:t>
                      </a:r>
                      <a:endParaRPr lang="pt-BR" sz="1600" b="1" i="1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UK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</a:rPr>
                        <a:t>125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US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</a:rPr>
                        <a:t>55%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Male</a:t>
                      </a:r>
                      <a:r>
                        <a:rPr lang="pt-BR" sz="1600" b="1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sex, age, </a:t>
                      </a: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HOMA-IR, GGT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Liu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AP&amp;T 2016</a:t>
                      </a:r>
                      <a:endParaRPr lang="pt-BR" sz="1600" b="1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China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</a:rPr>
                        <a:t>80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MRI 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29%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Triglycerides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Macias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HIV Med 2016</a:t>
                      </a:r>
                      <a:endParaRPr lang="pt-BR" sz="1600" b="1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Spain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</a:rPr>
                        <a:t>326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37%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Sebastiani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J Hepatol 2017</a:t>
                      </a:r>
                      <a:endParaRPr lang="pt-BR" sz="1600" b="1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Canada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538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36%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BMI, triglycerides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Lemoine 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et al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AIDS 2017</a:t>
                      </a:r>
                      <a:endParaRPr lang="pt-BR" sz="1600" b="1" i="1" kern="1200" baseline="0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France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405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Perazzo et al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IAS 2017</a:t>
                      </a:r>
                      <a:endParaRPr lang="pt-BR" sz="1600" b="1" i="1" kern="1200" baseline="0" dirty="0"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Brazil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395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CAP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35%</a:t>
                      </a:r>
                      <a:endParaRPr lang="pt-BR" sz="16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MS, cumulative use of </a:t>
                      </a:r>
                      <a:r>
                        <a:rPr lang="pt-BR" sz="1600" b="1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D-drugs</a:t>
                      </a:r>
                      <a:endParaRPr lang="pt-BR" sz="1600" b="1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28647" y="44963"/>
            <a:ext cx="8998075" cy="65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Gill Sans MT" pitchFamily="34" charset="0"/>
              </a:rPr>
              <a:t>The </a:t>
            </a:r>
            <a:r>
              <a:rPr lang="fr-FR" altLang="fr-FR" sz="2400" b="1" dirty="0" err="1" smtClean="0">
                <a:latin typeface="Gill Sans MT" pitchFamily="34" charset="0"/>
              </a:rPr>
              <a:t>burden</a:t>
            </a:r>
            <a:r>
              <a:rPr lang="fr-FR" altLang="fr-FR" sz="2400" b="1" dirty="0" smtClean="0">
                <a:latin typeface="Gill Sans MT" pitchFamily="34" charset="0"/>
              </a:rPr>
              <a:t> of </a:t>
            </a:r>
            <a:r>
              <a:rPr lang="fr-FR" altLang="fr-FR" sz="2400" b="1" dirty="0" err="1" smtClean="0">
                <a:latin typeface="Gill Sans MT" pitchFamily="34" charset="0"/>
              </a:rPr>
              <a:t>liver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Gill Sans MT" pitchFamily="34" charset="0"/>
              </a:rPr>
              <a:t>in HIV-</a:t>
            </a:r>
            <a:r>
              <a:rPr lang="fr-FR" altLang="fr-FR" sz="2400" b="1" dirty="0" err="1" smtClean="0">
                <a:latin typeface="Gill Sans MT" pitchFamily="34" charset="0"/>
              </a:rPr>
              <a:t>infected</a:t>
            </a:r>
            <a:r>
              <a:rPr lang="fr-FR" altLang="fr-FR" sz="2400" b="1" dirty="0" smtClean="0">
                <a:latin typeface="Gill Sans MT" pitchFamily="34" charset="0"/>
              </a:rPr>
              <a:t> patients</a:t>
            </a:r>
            <a:endParaRPr lang="fr-FR" altLang="fr-FR" sz="2400" b="1" dirty="0">
              <a:latin typeface="Gill Sans MT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07504" y="6021288"/>
            <a:ext cx="8998075" cy="65462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solidFill>
                  <a:srgbClr val="FF0000"/>
                </a:solidFill>
                <a:latin typeface="Gill Sans MT" pitchFamily="34" charset="0"/>
              </a:rPr>
              <a:t>Impact of HIV infection for </a:t>
            </a:r>
            <a:r>
              <a:rPr lang="fr-FR" altLang="fr-FR" sz="2400" b="1" dirty="0" err="1" smtClean="0">
                <a:solidFill>
                  <a:srgbClr val="FF0000"/>
                </a:solidFill>
                <a:latin typeface="Gill Sans MT" pitchFamily="34" charset="0"/>
              </a:rPr>
              <a:t>development</a:t>
            </a:r>
            <a:r>
              <a:rPr lang="fr-FR" altLang="fr-FR" sz="2400" b="1" dirty="0" smtClean="0">
                <a:solidFill>
                  <a:srgbClr val="FF0000"/>
                </a:solidFill>
                <a:latin typeface="Gill Sans MT" pitchFamily="34" charset="0"/>
              </a:rPr>
              <a:t> of </a:t>
            </a:r>
            <a:r>
              <a:rPr lang="fr-FR" altLang="fr-FR" sz="2400" b="1" dirty="0" err="1" smtClean="0">
                <a:solidFill>
                  <a:srgbClr val="FF0000"/>
                </a:solidFill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solidFill>
                  <a:srgbClr val="FF0000"/>
                </a:solidFill>
                <a:latin typeface="Gill Sans MT" pitchFamily="34" charset="0"/>
              </a:rPr>
              <a:t> ?</a:t>
            </a:r>
            <a:endParaRPr lang="fr-FR" altLang="fr-FR" sz="2400" b="1" dirty="0">
              <a:solidFill>
                <a:srgbClr val="FF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4000" b="1" dirty="0" err="1" smtClean="0">
                <a:latin typeface="Gill Sans MT" pitchFamily="34" charset="0"/>
              </a:rPr>
              <a:t>Aims</a:t>
            </a:r>
            <a:endParaRPr lang="fr-FR" altLang="fr-FR" sz="4000" b="1" dirty="0" smtClean="0">
              <a:latin typeface="Gill Sans MT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288032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fr-FR" sz="2800" b="1" dirty="0" smtClean="0">
                <a:latin typeface="Gill Sans MT" pitchFamily="34" charset="0"/>
              </a:rPr>
              <a:t>To </a:t>
            </a:r>
            <a:r>
              <a:rPr lang="en-US" altLang="fr-FR" sz="2800" b="1" dirty="0">
                <a:latin typeface="Gill Sans MT" pitchFamily="34" charset="0"/>
              </a:rPr>
              <a:t>evaluate </a:t>
            </a:r>
            <a:r>
              <a:rPr lang="en-US" altLang="fr-FR" sz="2800" b="1" dirty="0" smtClean="0">
                <a:latin typeface="Gill Sans MT" pitchFamily="34" charset="0"/>
              </a:rPr>
              <a:t>the </a:t>
            </a:r>
            <a:r>
              <a:rPr lang="en-US" altLang="fr-FR" sz="2800" b="1" dirty="0">
                <a:latin typeface="Gill Sans MT" pitchFamily="34" charset="0"/>
              </a:rPr>
              <a:t>prevalence and factors associated with liver steatosis in HIV mono-infected patients compared to uninfected subjects paired for </a:t>
            </a:r>
            <a:r>
              <a:rPr lang="en-US" altLang="fr-FR" sz="2800" b="1">
                <a:latin typeface="Gill Sans MT" pitchFamily="34" charset="0"/>
              </a:rPr>
              <a:t>confounding </a:t>
            </a:r>
            <a:r>
              <a:rPr lang="en-US" altLang="fr-FR" sz="2800" b="1" smtClean="0">
                <a:latin typeface="Gill Sans MT" pitchFamily="34" charset="0"/>
              </a:rPr>
              <a:t>factors</a:t>
            </a:r>
            <a:endParaRPr lang="fr-FR" altLang="fr-FR" sz="2800" b="1" dirty="0">
              <a:latin typeface="Gill Sans MT" pitchFamily="34" charset="0"/>
            </a:endParaRPr>
          </a:p>
          <a:p>
            <a:pPr marL="0" indent="0">
              <a:buNone/>
              <a:defRPr/>
            </a:pPr>
            <a:endParaRPr lang="fr-FR" altLang="fr-FR" sz="2800" b="1" dirty="0" smtClean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44494" y="908720"/>
            <a:ext cx="8892480" cy="33123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800" b="1" dirty="0" err="1" smtClean="0">
                <a:latin typeface="Gill Sans MT" pitchFamily="34" charset="0"/>
              </a:rPr>
              <a:t>Cohort</a:t>
            </a:r>
            <a:r>
              <a:rPr lang="fr-FR" altLang="fr-FR" sz="2800" b="1" dirty="0" smtClean="0">
                <a:latin typeface="Gill Sans MT" pitchFamily="34" charset="0"/>
              </a:rPr>
              <a:t> of HIV patients: HIV-ELSA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 smtClean="0">
                <a:latin typeface="Gill Sans MT" pitchFamily="34" charset="0"/>
              </a:rPr>
              <a:t>649</a:t>
            </a:r>
            <a:r>
              <a:rPr lang="fr-FR" altLang="fr-FR" sz="2400" dirty="0" smtClean="0">
                <a:latin typeface="Gill Sans MT" pitchFamily="34" charset="0"/>
              </a:rPr>
              <a:t> HIV mono-</a:t>
            </a:r>
            <a:r>
              <a:rPr lang="fr-FR" altLang="fr-FR" sz="2400" dirty="0" err="1" smtClean="0">
                <a:latin typeface="Gill Sans MT" pitchFamily="34" charset="0"/>
              </a:rPr>
              <a:t>infected</a:t>
            </a:r>
            <a:r>
              <a:rPr lang="fr-FR" altLang="fr-FR" sz="2400" dirty="0" smtClean="0">
                <a:latin typeface="Gill Sans MT" pitchFamily="34" charset="0"/>
              </a:rPr>
              <a:t> patients </a:t>
            </a:r>
            <a:r>
              <a:rPr lang="fr-FR" altLang="fr-FR" sz="2400" dirty="0" err="1" smtClean="0">
                <a:latin typeface="Gill Sans MT" pitchFamily="34" charset="0"/>
              </a:rPr>
              <a:t>who</a:t>
            </a:r>
            <a:r>
              <a:rPr lang="fr-FR" altLang="fr-FR" sz="2400" dirty="0" smtClean="0">
                <a:latin typeface="Gill Sans MT" pitchFamily="34" charset="0"/>
              </a:rPr>
              <a:t> have been </a:t>
            </a:r>
            <a:r>
              <a:rPr lang="fr-FR" altLang="fr-FR" sz="2400" dirty="0" err="1" smtClean="0">
                <a:latin typeface="Gill Sans MT" pitchFamily="34" charset="0"/>
              </a:rPr>
              <a:t>followed</a:t>
            </a:r>
            <a:r>
              <a:rPr lang="fr-FR" altLang="fr-FR" sz="2400" dirty="0" smtClean="0">
                <a:latin typeface="Gill Sans MT" pitchFamily="34" charset="0"/>
              </a:rPr>
              <a:t> at INI/FIOCRUZ - Rio de Janeiro - </a:t>
            </a:r>
            <a:r>
              <a:rPr lang="fr-FR" altLang="fr-FR" sz="2400" dirty="0" err="1" smtClean="0">
                <a:latin typeface="Gill Sans MT" pitchFamily="34" charset="0"/>
              </a:rPr>
              <a:t>Brazil</a:t>
            </a:r>
            <a:endParaRPr lang="fr-FR" altLang="fr-FR" sz="2400" dirty="0" smtClean="0">
              <a:latin typeface="Gill Sans MT" pitchFamily="34" charset="0"/>
            </a:endParaRPr>
          </a:p>
          <a:p>
            <a:pPr marL="457200" lvl="1" indent="0">
              <a:buNone/>
              <a:defRPr/>
            </a:pPr>
            <a:endParaRPr lang="fr-FR" altLang="fr-FR" sz="1400" b="1" dirty="0" smtClean="0">
              <a:latin typeface="Gill Sans MT" pitchFamily="34" charset="0"/>
            </a:endParaRPr>
          </a:p>
          <a:p>
            <a:pPr marL="457200" lvl="1" indent="0">
              <a:buNone/>
              <a:defRPr/>
            </a:pPr>
            <a:endParaRPr lang="fr-FR" altLang="fr-FR" sz="1400" b="1" dirty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800" b="1" dirty="0" err="1" smtClean="0">
                <a:latin typeface="Gill Sans MT" pitchFamily="34" charset="0"/>
              </a:rPr>
              <a:t>Cohort</a:t>
            </a:r>
            <a:r>
              <a:rPr lang="fr-FR" altLang="fr-FR" sz="2800" b="1" dirty="0" smtClean="0">
                <a:latin typeface="Gill Sans MT" pitchFamily="34" charset="0"/>
              </a:rPr>
              <a:t> of non-HIV </a:t>
            </a:r>
            <a:r>
              <a:rPr lang="fr-FR" altLang="fr-FR" sz="2800" b="1" dirty="0" err="1" smtClean="0">
                <a:latin typeface="Gill Sans MT" pitchFamily="34" charset="0"/>
              </a:rPr>
              <a:t>subjects</a:t>
            </a:r>
            <a:r>
              <a:rPr lang="fr-FR" altLang="fr-FR" sz="2800" b="1" dirty="0" smtClean="0">
                <a:latin typeface="Gill Sans MT" pitchFamily="34" charset="0"/>
              </a:rPr>
              <a:t>: ELSA-Brasil </a:t>
            </a:r>
            <a:r>
              <a:rPr lang="fr-FR" altLang="fr-FR" sz="2800" b="1" dirty="0" err="1" smtClean="0">
                <a:latin typeface="Gill Sans MT" pitchFamily="34" charset="0"/>
              </a:rPr>
              <a:t>study</a:t>
            </a:r>
            <a:endParaRPr lang="fr-FR" altLang="fr-FR" sz="2800" b="1" dirty="0" smtClean="0">
              <a:latin typeface="Gill Sans MT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 smtClean="0">
                <a:latin typeface="Gill Sans MT" pitchFamily="34" charset="0"/>
              </a:rPr>
              <a:t>15,105</a:t>
            </a:r>
            <a:r>
              <a:rPr lang="fr-FR" altLang="fr-FR" sz="2400" dirty="0" smtClean="0">
                <a:latin typeface="Gill Sans MT" pitchFamily="34" charset="0"/>
              </a:rPr>
              <a:t> </a:t>
            </a:r>
            <a:r>
              <a:rPr lang="fr-FR" altLang="fr-FR" sz="2400" dirty="0" err="1" smtClean="0">
                <a:latin typeface="Gill Sans MT" pitchFamily="34" charset="0"/>
              </a:rPr>
              <a:t>individuals</a:t>
            </a:r>
            <a:r>
              <a:rPr lang="fr-FR" altLang="fr-FR" sz="2400" dirty="0" smtClean="0">
                <a:latin typeface="Gill Sans MT" pitchFamily="34" charset="0"/>
              </a:rPr>
              <a:t> </a:t>
            </a:r>
            <a:r>
              <a:rPr lang="fr-FR" altLang="fr-FR" sz="2400" dirty="0" err="1" smtClean="0">
                <a:latin typeface="Gill Sans MT" pitchFamily="34" charset="0"/>
              </a:rPr>
              <a:t>included</a:t>
            </a:r>
            <a:r>
              <a:rPr lang="fr-FR" altLang="fr-FR" sz="2400" dirty="0" smtClean="0">
                <a:latin typeface="Gill Sans MT" pitchFamily="34" charset="0"/>
              </a:rPr>
              <a:t> in a longitudinal </a:t>
            </a:r>
            <a:r>
              <a:rPr lang="fr-FR" altLang="fr-FR" sz="2400" dirty="0" err="1" smtClean="0">
                <a:latin typeface="Gill Sans MT" pitchFamily="34" charset="0"/>
              </a:rPr>
              <a:t>multricentric</a:t>
            </a:r>
            <a:r>
              <a:rPr lang="fr-FR" altLang="fr-FR" sz="2400" dirty="0" smtClean="0">
                <a:latin typeface="Gill Sans MT" pitchFamily="34" charset="0"/>
              </a:rPr>
              <a:t> </a:t>
            </a:r>
            <a:r>
              <a:rPr lang="fr-FR" altLang="fr-FR" sz="2400" dirty="0" err="1" smtClean="0">
                <a:latin typeface="Gill Sans MT" pitchFamily="34" charset="0"/>
              </a:rPr>
              <a:t>Brazilian</a:t>
            </a:r>
            <a:r>
              <a:rPr lang="fr-FR" altLang="fr-FR" sz="2400" dirty="0" smtClean="0">
                <a:latin typeface="Gill Sans MT" pitchFamily="34" charset="0"/>
              </a:rPr>
              <a:t> </a:t>
            </a:r>
            <a:r>
              <a:rPr lang="fr-FR" altLang="fr-FR" sz="2400" dirty="0" err="1" smtClean="0">
                <a:latin typeface="Gill Sans MT" pitchFamily="34" charset="0"/>
              </a:rPr>
              <a:t>study</a:t>
            </a:r>
            <a:r>
              <a:rPr lang="fr-FR" altLang="fr-FR" sz="2400" dirty="0" smtClean="0">
                <a:latin typeface="Gill Sans MT" pitchFamily="34" charset="0"/>
              </a:rPr>
              <a:t> (6 </a:t>
            </a:r>
            <a:r>
              <a:rPr lang="fr-FR" altLang="fr-FR" sz="2400" dirty="0" err="1" smtClean="0">
                <a:latin typeface="Gill Sans MT" pitchFamily="34" charset="0"/>
              </a:rPr>
              <a:t>centers</a:t>
            </a:r>
            <a:r>
              <a:rPr lang="fr-FR" altLang="fr-FR" sz="2400" dirty="0" smtClean="0">
                <a:latin typeface="Gill Sans MT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fr-FR" altLang="fr-FR" sz="1400" dirty="0" smtClean="0">
              <a:latin typeface="Gill Sans MT" pitchFamily="34" charset="0"/>
            </a:endParaRPr>
          </a:p>
          <a:p>
            <a:pPr marL="0" indent="0">
              <a:buNone/>
              <a:defRPr/>
            </a:pPr>
            <a:endParaRPr lang="fr-FR" altLang="fr-FR" sz="2800" dirty="0">
              <a:latin typeface="Gill Sans MT" pitchFamily="34" charset="0"/>
            </a:endParaRPr>
          </a:p>
          <a:p>
            <a:pPr marL="0" indent="0">
              <a:buNone/>
              <a:defRPr/>
            </a:pPr>
            <a:endParaRPr lang="fr-FR" altLang="fr-FR" sz="2800" dirty="0" smtClean="0">
              <a:latin typeface="Gill Sans MT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4000" b="1" dirty="0" err="1" smtClean="0">
                <a:latin typeface="Gill Sans MT" pitchFamily="34" charset="0"/>
              </a:rPr>
              <a:t>Methods</a:t>
            </a:r>
            <a:endParaRPr lang="fr-FR" altLang="fr-FR" sz="4000" b="1" dirty="0" smtClean="0">
              <a:latin typeface="Gill Sans MT" pitchFamily="34" charset="0"/>
            </a:endParaRPr>
          </a:p>
        </p:txBody>
      </p:sp>
      <p:pic>
        <p:nvPicPr>
          <p:cNvPr id="6" name="Picture 2" descr="Resultado de imagem para mapa do Bras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52" y="4221088"/>
            <a:ext cx="2329655" cy="226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339" y="6177292"/>
            <a:ext cx="594661" cy="31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13" y="5305783"/>
            <a:ext cx="619145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42" y="5737873"/>
            <a:ext cx="771511" cy="57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71" y="4582960"/>
            <a:ext cx="841535" cy="63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528" y="6042069"/>
            <a:ext cx="617472" cy="46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51402"/>
            <a:ext cx="989295" cy="43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Connecteur droit 18"/>
          <p:cNvCxnSpPr/>
          <p:nvPr/>
        </p:nvCxnSpPr>
        <p:spPr>
          <a:xfrm flipH="1" flipV="1">
            <a:off x="2957712" y="5918128"/>
            <a:ext cx="211804" cy="2443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 flipV="1">
            <a:off x="3250964" y="5890454"/>
            <a:ext cx="383078" cy="276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3420669" y="5643043"/>
            <a:ext cx="532440" cy="1410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 flipV="1">
            <a:off x="1919000" y="5515428"/>
            <a:ext cx="1250516" cy="1221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1919000" y="6177292"/>
            <a:ext cx="731160" cy="1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3442503" y="5013176"/>
            <a:ext cx="696264" cy="2366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07933"/>
            <a:ext cx="1296144" cy="83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5004048" y="4967590"/>
            <a:ext cx="38884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ill Sans MT" panose="020B0502020104020203" pitchFamily="34" charset="0"/>
                <a:ea typeface="Calibri"/>
                <a:cs typeface="Times New Roman"/>
              </a:rPr>
              <a:t>Brazilian Longitudinal Study of Adult Health </a:t>
            </a:r>
            <a:endParaRPr lang="pt-BR" sz="1400" dirty="0">
              <a:latin typeface="Gill Sans MT" panose="020B0502020104020203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2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56176" y="5111606"/>
            <a:ext cx="252028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latin typeface="Gill Sans MT" panose="020B0502020104020203" pitchFamily="34" charset="0"/>
                <a:ea typeface="Calibri"/>
                <a:cs typeface="Times New Roman"/>
              </a:rPr>
              <a:t>Bedogni </a:t>
            </a:r>
            <a:r>
              <a:rPr lang="pt-BR" sz="1100" dirty="0" smtClean="0">
                <a:latin typeface="Gill Sans MT" panose="020B0502020104020203" pitchFamily="34" charset="0"/>
                <a:ea typeface="Calibri"/>
                <a:cs typeface="Times New Roman"/>
              </a:rPr>
              <a:t>BMC Gastroenterology 2006</a:t>
            </a:r>
            <a:endParaRPr lang="pt-BR" sz="1100" dirty="0"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2669" y="836712"/>
            <a:ext cx="8784976" cy="1872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 err="1" smtClean="0">
                <a:latin typeface="Gill Sans MT" pitchFamily="34" charset="0"/>
              </a:rPr>
              <a:t>Clinical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evaluation</a:t>
            </a:r>
            <a:r>
              <a:rPr lang="fr-FR" altLang="fr-FR" sz="2400" b="1" dirty="0" smtClean="0">
                <a:latin typeface="Gill Sans MT" pitchFamily="34" charset="0"/>
              </a:rPr>
              <a:t>: </a:t>
            </a:r>
            <a:r>
              <a:rPr lang="fr-FR" altLang="fr-FR" sz="2000" dirty="0" err="1" smtClean="0">
                <a:latin typeface="Gill Sans MT" pitchFamily="34" charset="0"/>
              </a:rPr>
              <a:t>anthropometric</a:t>
            </a:r>
            <a:r>
              <a:rPr lang="fr-FR" altLang="fr-FR" sz="2000" dirty="0" smtClean="0">
                <a:latin typeface="Gill Sans MT" pitchFamily="34" charset="0"/>
              </a:rPr>
              <a:t> </a:t>
            </a:r>
            <a:r>
              <a:rPr lang="fr-FR" altLang="fr-FR" sz="2000" dirty="0" err="1" smtClean="0">
                <a:latin typeface="Gill Sans MT" pitchFamily="34" charset="0"/>
              </a:rPr>
              <a:t>measures</a:t>
            </a:r>
            <a:r>
              <a:rPr lang="fr-FR" altLang="fr-FR" sz="2000" dirty="0" smtClean="0">
                <a:latin typeface="Gill Sans MT" pitchFamily="34" charset="0"/>
              </a:rPr>
              <a:t>, </a:t>
            </a:r>
            <a:r>
              <a:rPr lang="fr-FR" altLang="fr-FR" sz="2000" dirty="0" err="1" smtClean="0">
                <a:latin typeface="Gill Sans MT" pitchFamily="34" charset="0"/>
              </a:rPr>
              <a:t>alcohol</a:t>
            </a:r>
            <a:r>
              <a:rPr lang="fr-FR" altLang="fr-FR" sz="2000" dirty="0" smtClean="0">
                <a:latin typeface="Gill Sans MT" pitchFamily="34" charset="0"/>
              </a:rPr>
              <a:t> </a:t>
            </a:r>
            <a:r>
              <a:rPr lang="fr-FR" altLang="fr-FR" sz="2000" dirty="0" err="1" smtClean="0">
                <a:latin typeface="Gill Sans MT" pitchFamily="34" charset="0"/>
              </a:rPr>
              <a:t>intake</a:t>
            </a:r>
            <a:r>
              <a:rPr lang="fr-FR" altLang="fr-FR" sz="2000" dirty="0" smtClean="0">
                <a:latin typeface="Gill Sans MT" pitchFamily="34" charset="0"/>
              </a:rPr>
              <a:t>, </a:t>
            </a:r>
            <a:r>
              <a:rPr lang="fr-FR" altLang="fr-FR" sz="2000" dirty="0" err="1" smtClean="0">
                <a:latin typeface="Gill Sans MT" pitchFamily="34" charset="0"/>
              </a:rPr>
              <a:t>co-morbidities</a:t>
            </a:r>
            <a:r>
              <a:rPr lang="fr-FR" altLang="fr-FR" sz="2000" dirty="0" smtClean="0">
                <a:latin typeface="Gill Sans MT" pitchFamily="34" charset="0"/>
              </a:rPr>
              <a:t> and </a:t>
            </a:r>
            <a:r>
              <a:rPr lang="fr-FR" altLang="fr-FR" sz="2000" dirty="0" err="1" smtClean="0">
                <a:latin typeface="Gill Sans MT" pitchFamily="34" charset="0"/>
              </a:rPr>
              <a:t>co-medication</a:t>
            </a:r>
            <a:r>
              <a:rPr lang="fr-FR" altLang="fr-FR" sz="2000" dirty="0" smtClean="0">
                <a:latin typeface="Gill Sans MT" pitchFamily="34" charset="0"/>
              </a:rPr>
              <a:t> use, </a:t>
            </a:r>
            <a:r>
              <a:rPr lang="fr-FR" altLang="fr-FR" sz="2000" dirty="0" err="1" smtClean="0">
                <a:latin typeface="Gill Sans MT" pitchFamily="34" charset="0"/>
              </a:rPr>
              <a:t>history</a:t>
            </a:r>
            <a:r>
              <a:rPr lang="fr-FR" altLang="fr-FR" sz="2000" dirty="0" smtClean="0">
                <a:latin typeface="Gill Sans MT" pitchFamily="34" charset="0"/>
              </a:rPr>
              <a:t> of HIV infection and c-ART </a:t>
            </a:r>
            <a:r>
              <a:rPr lang="fr-FR" altLang="fr-FR" sz="2000" dirty="0" err="1" smtClean="0">
                <a:latin typeface="Gill Sans MT" pitchFamily="34" charset="0"/>
              </a:rPr>
              <a:t>treatment</a:t>
            </a:r>
            <a:r>
              <a:rPr lang="fr-FR" altLang="fr-FR" sz="2000" dirty="0" smtClean="0">
                <a:latin typeface="Gill Sans MT" pitchFamily="34" charset="0"/>
              </a:rPr>
              <a:t> (for HIV-</a:t>
            </a:r>
            <a:r>
              <a:rPr lang="fr-FR" altLang="fr-FR" sz="2000" dirty="0" err="1" smtClean="0">
                <a:latin typeface="Gill Sans MT" pitchFamily="34" charset="0"/>
              </a:rPr>
              <a:t>infected</a:t>
            </a:r>
            <a:r>
              <a:rPr lang="fr-FR" altLang="fr-FR" sz="2000" dirty="0" smtClean="0">
                <a:latin typeface="Gill Sans MT" pitchFamily="34" charset="0"/>
              </a:rPr>
              <a:t> patients)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fr-FR" altLang="fr-FR" sz="700" dirty="0" smtClean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>
                <a:latin typeface="Gill Sans MT" pitchFamily="34" charset="0"/>
              </a:rPr>
              <a:t>B</a:t>
            </a:r>
            <a:r>
              <a:rPr lang="fr-FR" altLang="fr-FR" sz="2400" b="1" dirty="0" smtClean="0">
                <a:latin typeface="Gill Sans MT" pitchFamily="34" charset="0"/>
              </a:rPr>
              <a:t>lood tests: </a:t>
            </a:r>
            <a:r>
              <a:rPr lang="fr-FR" altLang="fr-FR" sz="2000" dirty="0" err="1">
                <a:latin typeface="Gill Sans MT" pitchFamily="34" charset="0"/>
              </a:rPr>
              <a:t>analyzed</a:t>
            </a:r>
            <a:r>
              <a:rPr lang="fr-FR" altLang="fr-FR" sz="2000" dirty="0">
                <a:latin typeface="Gill Sans MT" pitchFamily="34" charset="0"/>
              </a:rPr>
              <a:t> in a </a:t>
            </a:r>
            <a:r>
              <a:rPr lang="fr-FR" altLang="fr-FR" sz="2000" dirty="0" err="1">
                <a:latin typeface="Gill Sans MT" pitchFamily="34" charset="0"/>
              </a:rPr>
              <a:t>centralized</a:t>
            </a:r>
            <a:r>
              <a:rPr lang="fr-FR" altLang="fr-FR" sz="2000" dirty="0">
                <a:latin typeface="Gill Sans MT" pitchFamily="34" charset="0"/>
              </a:rPr>
              <a:t> </a:t>
            </a:r>
            <a:r>
              <a:rPr lang="fr-FR" altLang="fr-FR" sz="2000" dirty="0" err="1">
                <a:latin typeface="Gill Sans MT" pitchFamily="34" charset="0"/>
              </a:rPr>
              <a:t>laboratory</a:t>
            </a:r>
            <a:endParaRPr lang="fr-FR" altLang="fr-FR" sz="2000" dirty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fr-FR" altLang="fr-FR" sz="700" b="1" dirty="0" smtClean="0">
              <a:latin typeface="Gill Sans MT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400" b="1" dirty="0" err="1" smtClean="0">
                <a:latin typeface="Gill Sans MT" pitchFamily="34" charset="0"/>
              </a:rPr>
              <a:t>Liver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steatosis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was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defined</a:t>
            </a:r>
            <a:r>
              <a:rPr lang="fr-FR" altLang="fr-FR" sz="2400" b="1" dirty="0" smtClean="0">
                <a:latin typeface="Gill Sans MT" pitchFamily="34" charset="0"/>
              </a:rPr>
              <a:t> by </a:t>
            </a:r>
            <a:r>
              <a:rPr lang="fr-FR" altLang="fr-FR" sz="2400" b="1" dirty="0" err="1" smtClean="0">
                <a:latin typeface="Gill Sans MT" pitchFamily="34" charset="0"/>
              </a:rPr>
              <a:t>Fatty</a:t>
            </a:r>
            <a:r>
              <a:rPr lang="fr-FR" altLang="fr-FR" sz="2400" b="1" dirty="0" smtClean="0">
                <a:latin typeface="Gill Sans MT" pitchFamily="34" charset="0"/>
              </a:rPr>
              <a:t> </a:t>
            </a:r>
            <a:r>
              <a:rPr lang="fr-FR" altLang="fr-FR" sz="2400" b="1" dirty="0" err="1" smtClean="0">
                <a:latin typeface="Gill Sans MT" pitchFamily="34" charset="0"/>
              </a:rPr>
              <a:t>Liver</a:t>
            </a:r>
            <a:r>
              <a:rPr lang="fr-FR" altLang="fr-FR" sz="2400" b="1" dirty="0" smtClean="0">
                <a:latin typeface="Gill Sans MT" pitchFamily="34" charset="0"/>
              </a:rPr>
              <a:t> Index (FLI) ≥ 60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altLang="fr-FR" sz="2000" dirty="0" err="1" smtClean="0">
                <a:latin typeface="Gill Sans MT" pitchFamily="34" charset="0"/>
              </a:rPr>
              <a:t>Serological</a:t>
            </a:r>
            <a:r>
              <a:rPr lang="fr-FR" altLang="fr-FR" sz="2000" dirty="0" smtClean="0">
                <a:latin typeface="Gill Sans MT" pitchFamily="34" charset="0"/>
              </a:rPr>
              <a:t> </a:t>
            </a:r>
            <a:r>
              <a:rPr lang="fr-FR" altLang="fr-FR" sz="2000" dirty="0" err="1" smtClean="0">
                <a:latin typeface="Gill Sans MT" pitchFamily="34" charset="0"/>
              </a:rPr>
              <a:t>biomarker</a:t>
            </a:r>
            <a:r>
              <a:rPr lang="fr-FR" altLang="fr-FR" sz="2000" dirty="0">
                <a:latin typeface="Gill Sans MT" pitchFamily="34" charset="0"/>
              </a:rPr>
              <a:t> </a:t>
            </a:r>
            <a:r>
              <a:rPr lang="fr-FR" altLang="fr-FR" sz="2000" dirty="0" smtClean="0">
                <a:latin typeface="Gill Sans MT" pitchFamily="34" charset="0"/>
              </a:rPr>
              <a:t>for </a:t>
            </a:r>
            <a:r>
              <a:rPr lang="fr-FR" altLang="fr-FR" sz="2000" dirty="0" err="1" smtClean="0">
                <a:latin typeface="Gill Sans MT" pitchFamily="34" charset="0"/>
              </a:rPr>
              <a:t>detection</a:t>
            </a:r>
            <a:r>
              <a:rPr lang="fr-FR" altLang="fr-FR" sz="2000" dirty="0" smtClean="0">
                <a:latin typeface="Gill Sans MT" pitchFamily="34" charset="0"/>
              </a:rPr>
              <a:t> of </a:t>
            </a:r>
            <a:r>
              <a:rPr lang="fr-FR" altLang="fr-FR" sz="2000" dirty="0" err="1" smtClean="0">
                <a:latin typeface="Gill Sans MT" pitchFamily="34" charset="0"/>
              </a:rPr>
              <a:t>steatosis</a:t>
            </a:r>
            <a:endParaRPr lang="fr-FR" altLang="fr-FR" sz="2000" dirty="0" smtClean="0">
              <a:latin typeface="Gill Sans MT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altLang="fr-FR" sz="2000" dirty="0" err="1" smtClean="0">
                <a:latin typeface="Gill Sans MT" pitchFamily="34" charset="0"/>
              </a:rPr>
              <a:t>Parameters</a:t>
            </a:r>
            <a:r>
              <a:rPr lang="fr-FR" altLang="fr-FR" sz="2000" dirty="0" smtClean="0">
                <a:latin typeface="Gill Sans MT" pitchFamily="34" charset="0"/>
              </a:rPr>
              <a:t>: GGT, BMI, </a:t>
            </a:r>
            <a:r>
              <a:rPr lang="fr-FR" altLang="fr-FR" sz="2000" dirty="0" err="1" smtClean="0">
                <a:latin typeface="Gill Sans MT" pitchFamily="34" charset="0"/>
              </a:rPr>
              <a:t>waist</a:t>
            </a:r>
            <a:r>
              <a:rPr lang="fr-FR" altLang="fr-FR" sz="2000" dirty="0" smtClean="0">
                <a:latin typeface="Gill Sans MT" pitchFamily="34" charset="0"/>
              </a:rPr>
              <a:t> </a:t>
            </a:r>
            <a:r>
              <a:rPr lang="fr-FR" altLang="fr-FR" sz="2000" dirty="0" err="1" smtClean="0">
                <a:latin typeface="Gill Sans MT" pitchFamily="34" charset="0"/>
              </a:rPr>
              <a:t>circumference</a:t>
            </a:r>
            <a:r>
              <a:rPr lang="fr-FR" altLang="fr-FR" sz="2000" dirty="0" smtClean="0">
                <a:latin typeface="Gill Sans MT" pitchFamily="34" charset="0"/>
              </a:rPr>
              <a:t> and </a:t>
            </a:r>
            <a:r>
              <a:rPr lang="fr-FR" altLang="fr-FR" sz="2000" dirty="0" err="1" smtClean="0">
                <a:latin typeface="Gill Sans MT" pitchFamily="34" charset="0"/>
              </a:rPr>
              <a:t>triglycerides</a:t>
            </a:r>
            <a:endParaRPr lang="fr-FR" altLang="fr-FR" sz="2000" dirty="0" smtClean="0">
              <a:latin typeface="Gill Sans MT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altLang="fr-FR" sz="2000" dirty="0" smtClean="0">
                <a:latin typeface="Gill Sans MT" pitchFamily="34" charset="0"/>
              </a:rPr>
              <a:t>Diagnostic value - AUROC </a:t>
            </a:r>
            <a:r>
              <a:rPr lang="fr-FR" altLang="fr-FR" sz="2000" dirty="0">
                <a:latin typeface="Gill Sans MT" pitchFamily="34" charset="0"/>
              </a:rPr>
              <a:t>= 0.84 [0.81-0.87] </a:t>
            </a:r>
            <a:r>
              <a:rPr lang="fr-FR" altLang="fr-FR" sz="2000" dirty="0" smtClean="0">
                <a:latin typeface="Gill Sans MT" pitchFamily="34" charset="0"/>
              </a:rPr>
              <a:t> - FLI ≥ 60 </a:t>
            </a:r>
            <a:r>
              <a:rPr lang="fr-FR" altLang="fr-FR" sz="2000" dirty="0">
                <a:latin typeface="Gill Sans MT" pitchFamily="34" charset="0"/>
              </a:rPr>
              <a:t>– </a:t>
            </a:r>
            <a:r>
              <a:rPr lang="fr-FR" altLang="fr-FR" sz="2000" dirty="0" err="1">
                <a:latin typeface="Gill Sans MT" pitchFamily="34" charset="0"/>
              </a:rPr>
              <a:t>Sp</a:t>
            </a:r>
            <a:r>
              <a:rPr lang="fr-FR" altLang="fr-FR" sz="2000" dirty="0">
                <a:latin typeface="Gill Sans MT" pitchFamily="34" charset="0"/>
              </a:rPr>
              <a:t>=87</a:t>
            </a:r>
            <a:r>
              <a:rPr lang="fr-FR" altLang="fr-FR" sz="2000" dirty="0" smtClean="0">
                <a:latin typeface="Gill Sans MT" pitchFamily="34" charset="0"/>
              </a:rPr>
              <a:t>%</a:t>
            </a:r>
            <a:endParaRPr lang="fr-FR" altLang="fr-FR" sz="2000" dirty="0">
              <a:latin typeface="Gill Sans MT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4000" b="1" dirty="0" err="1" smtClean="0">
                <a:latin typeface="Gill Sans MT" pitchFamily="34" charset="0"/>
              </a:rPr>
              <a:t>Methods</a:t>
            </a:r>
            <a:endParaRPr lang="fr-FR" altLang="fr-FR" sz="4000" b="1" dirty="0" smtClean="0">
              <a:latin typeface="Gill Sans MT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4614" y="4437112"/>
            <a:ext cx="820333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FLI =	</a:t>
            </a:r>
            <a:r>
              <a:rPr kumimoji="0" lang="en-US" altLang="pt-B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(e</a:t>
            </a:r>
            <a:r>
              <a:rPr kumimoji="0" lang="en-US" altLang="pt-BR" sz="20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0.953*ln(triglycerides, mg/dl)+0.139*BMI + 0.718*ln(GGT) + 0.053*ln(WC) - 15.745</a:t>
            </a:r>
            <a:r>
              <a:rPr kumimoji="0" lang="en-US" altLang="pt-B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)   </a:t>
            </a:r>
            <a:r>
              <a:rPr kumimoji="0" lang="en-US" altLang="pt-BR" sz="20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altLang="pt-BR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 x 100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	1 + (e</a:t>
            </a:r>
            <a:r>
              <a:rPr kumimoji="0" lang="en-US" altLang="pt-B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0.953*ln(triglycerides, mg/dl)+0.139*BMI + 0.718*ln(GGT) + 0.053*ln(WC) - 15.745</a:t>
            </a:r>
            <a:r>
              <a:rPr kumimoji="0" lang="en-US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01697"/>
              </p:ext>
            </p:extLst>
          </p:nvPr>
        </p:nvGraphicFramePr>
        <p:xfrm>
          <a:off x="107504" y="5445224"/>
          <a:ext cx="8928993" cy="1275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4"/>
                <a:gridCol w="1224136"/>
                <a:gridCol w="1224136"/>
                <a:gridCol w="1368152"/>
                <a:gridCol w="1368152"/>
                <a:gridCol w="1408024"/>
                <a:gridCol w="1328279"/>
              </a:tblGrid>
              <a:tr h="742532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China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Finland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Thailand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The</a:t>
                      </a:r>
                      <a:r>
                        <a:rPr lang="pt-BR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Netherlands</a:t>
                      </a:r>
                      <a:endParaRPr lang="pt-BR" sz="1100" b="1" u="none" strike="noStrike" dirty="0" smtClean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USA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Brazil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36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N=3,548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N=572</a:t>
                      </a:r>
                      <a:endParaRPr lang="pt-BR" sz="1100" b="1" i="0" u="none" strike="noStrike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N=29,797</a:t>
                      </a:r>
                      <a:endParaRPr lang="pt-BR" sz="1100" b="1" i="0" u="none" strike="noStrike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N=2,652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N=5,869</a:t>
                      </a:r>
                      <a:endParaRPr lang="pt-BR" sz="1100" b="1" i="0" u="none" strike="noStrike" dirty="0"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</a:rPr>
                        <a:t>N=6,571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742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  <a:latin typeface="Gill Sans MT" panose="020B0502020104020203" pitchFamily="34" charset="0"/>
                        </a:rPr>
                        <a:t>FLI - AUROCs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0.76 [0.74-0.77]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0.72 [0.66-0.77]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0.827 [0.822-0.831]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0.813 [0.797-0.830]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0.780 [0.740-0.810]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0.762 [0.745-0.779]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154" y="5589240"/>
            <a:ext cx="544407" cy="36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93" y="5589240"/>
            <a:ext cx="462346" cy="28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724" y="5589240"/>
            <a:ext cx="497632" cy="33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162" y="5628127"/>
            <a:ext cx="548977" cy="3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035" y="5628127"/>
            <a:ext cx="54726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Resultado de imagem para bandeira brasi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077" y="5589240"/>
            <a:ext cx="528371" cy="31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56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93610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000" b="1" dirty="0" smtClean="0">
                <a:latin typeface="Gill Sans MT" pitchFamily="34" charset="0"/>
              </a:rPr>
              <a:t>The </a:t>
            </a:r>
            <a:r>
              <a:rPr lang="en-US" sz="2000" b="1" dirty="0">
                <a:latin typeface="Gill Sans MT" pitchFamily="34" charset="0"/>
              </a:rPr>
              <a:t>variables used for the matching were selected through a genetic algorithm that searched for the best model fit</a:t>
            </a:r>
            <a:endParaRPr lang="fr-FR" altLang="fr-FR" sz="2000" b="1" dirty="0">
              <a:latin typeface="Gill Sans MT" pitchFamily="34" charset="0"/>
            </a:endParaRPr>
          </a:p>
          <a:p>
            <a:pPr marL="0" indent="0" algn="ctr">
              <a:buNone/>
              <a:defRPr/>
            </a:pPr>
            <a:endParaRPr lang="fr-FR" altLang="fr-FR" sz="2000" b="1" dirty="0">
              <a:latin typeface="Gill Sans MT" pitchFamily="34" charset="0"/>
            </a:endParaRPr>
          </a:p>
          <a:p>
            <a:pPr marL="0" indent="0" algn="ctr">
              <a:buNone/>
              <a:defRPr/>
            </a:pPr>
            <a:endParaRPr lang="fr-FR" altLang="fr-FR" sz="2000" b="1" dirty="0">
              <a:latin typeface="Gill Sans MT" pitchFamily="34" charset="0"/>
            </a:endParaRPr>
          </a:p>
          <a:p>
            <a:pPr marL="0" indent="0" algn="ctr"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3600" b="1" dirty="0" smtClean="0">
                <a:latin typeface="Gill Sans MT" pitchFamily="34" charset="0"/>
              </a:rPr>
              <a:t>Method for </a:t>
            </a:r>
            <a:r>
              <a:rPr lang="fr-FR" altLang="fr-FR" sz="3600" b="1" dirty="0" err="1" smtClean="0">
                <a:latin typeface="Gill Sans MT" pitchFamily="34" charset="0"/>
              </a:rPr>
              <a:t>matching</a:t>
            </a:r>
            <a:endParaRPr lang="fr-FR" altLang="fr-FR" sz="3600" b="1" dirty="0" smtClean="0">
              <a:latin typeface="Gill Sans MT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179512" y="2924944"/>
            <a:ext cx="8424937" cy="9361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pt-BR" sz="2000" b="1" dirty="0" smtClean="0">
                <a:latin typeface="Gill Sans MT" pitchFamily="34" charset="0"/>
              </a:rPr>
              <a:t>A propensity score was calculated for HIV-infected patients (HIV-ELSA) and non-HIV subjects (ELSA-Brasil study)</a:t>
            </a:r>
            <a:endParaRPr lang="fr-FR" altLang="fr-FR" sz="2000" b="1" dirty="0" smtClean="0">
              <a:latin typeface="Gill Sans MT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7504" y="4833156"/>
            <a:ext cx="8856984" cy="9361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2000" b="1" dirty="0">
                <a:latin typeface="Gill Sans MT" pitchFamily="34" charset="0"/>
              </a:rPr>
              <a:t>A nearest neighbor propensity score </a:t>
            </a:r>
            <a:r>
              <a:rPr lang="en-US" sz="2000" b="1" dirty="0" smtClean="0">
                <a:latin typeface="Gill Sans MT" pitchFamily="34" charset="0"/>
              </a:rPr>
              <a:t>matching </a:t>
            </a:r>
            <a:r>
              <a:rPr lang="en-US" sz="2000" b="1" dirty="0">
                <a:latin typeface="Gill Sans MT" pitchFamily="34" charset="0"/>
              </a:rPr>
              <a:t>with a caliper of 0.05 was </a:t>
            </a:r>
            <a:r>
              <a:rPr lang="en-US" sz="2000" b="1" dirty="0" smtClean="0">
                <a:latin typeface="Gill Sans MT" pitchFamily="34" charset="0"/>
              </a:rPr>
              <a:t>used to select cases (HIV-patients) and controls (non-HIV subjects)</a:t>
            </a:r>
            <a:endParaRPr lang="en-US" sz="2000" b="1" dirty="0">
              <a:latin typeface="Gill Sans MT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fr-FR" altLang="fr-FR" sz="2000" b="1" dirty="0" smtClean="0">
              <a:latin typeface="Gill Sans MT" pitchFamily="34" charset="0"/>
            </a:endParaRPr>
          </a:p>
        </p:txBody>
      </p:sp>
      <p:sp>
        <p:nvSpPr>
          <p:cNvPr id="2" name="Flèche vers le bas 1"/>
          <p:cNvSpPr/>
          <p:nvPr/>
        </p:nvSpPr>
        <p:spPr>
          <a:xfrm>
            <a:off x="3998674" y="2204864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èche vers le bas 8"/>
          <p:cNvSpPr/>
          <p:nvPr/>
        </p:nvSpPr>
        <p:spPr>
          <a:xfrm>
            <a:off x="4001408" y="4077072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1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403648" y="-72926"/>
            <a:ext cx="6624736" cy="909638"/>
          </a:xfrm>
        </p:spPr>
        <p:txBody>
          <a:bodyPr/>
          <a:lstStyle/>
          <a:p>
            <a:r>
              <a:rPr lang="fr-FR" altLang="fr-FR" sz="3600" b="1" dirty="0" smtClean="0">
                <a:latin typeface="Gill Sans MT" pitchFamily="34" charset="0"/>
              </a:rPr>
              <a:t>Flow-chart of the </a:t>
            </a:r>
            <a:r>
              <a:rPr lang="fr-FR" altLang="fr-FR" sz="3600" b="1" dirty="0" err="1" smtClean="0">
                <a:latin typeface="Gill Sans MT" pitchFamily="34" charset="0"/>
              </a:rPr>
              <a:t>study</a:t>
            </a:r>
            <a:endParaRPr lang="fr-FR" altLang="fr-FR" sz="3600" b="1" dirty="0" smtClean="0">
              <a:latin typeface="Gill Sans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77562"/>
            <a:ext cx="5904656" cy="608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26568</TotalTime>
  <Words>1445</Words>
  <Application>Microsoft Office PowerPoint</Application>
  <PresentationFormat>On-screen Show (4:3)</PresentationFormat>
  <Paragraphs>358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Wingdings</vt:lpstr>
      <vt:lpstr>Tema do Office</vt:lpstr>
      <vt:lpstr>HIV infection is an independent risk factor for liver steatosis: A study in HIV mono-infected patients compared to uninfected paired controls and associated risk factors</vt:lpstr>
      <vt:lpstr>Disclosures</vt:lpstr>
      <vt:lpstr>Background</vt:lpstr>
      <vt:lpstr>PowerPoint Presentation</vt:lpstr>
      <vt:lpstr>Aims</vt:lpstr>
      <vt:lpstr>Methods</vt:lpstr>
      <vt:lpstr>Methods</vt:lpstr>
      <vt:lpstr>Method for matching</vt:lpstr>
      <vt:lpstr>Flow-chart of the study</vt:lpstr>
      <vt:lpstr>Characteristics of patients</vt:lpstr>
      <vt:lpstr>Factors associated with liver steatosis in HIV-infected patients (n=649)</vt:lpstr>
      <vt:lpstr>Factors indepentently associated with liver steatosis in the multivariate analysis in HIV-infected patients (n=649)</vt:lpstr>
      <vt:lpstr>Presence of steatosis in HIV and non-HIV individuals paired by the nearest neighbor propensity score with a caliper of 0.05 </vt:lpstr>
      <vt:lpstr>Limitations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Saal</cp:lastModifiedBy>
  <cp:revision>316</cp:revision>
  <dcterms:created xsi:type="dcterms:W3CDTF">2013-12-06T17:33:37Z</dcterms:created>
  <dcterms:modified xsi:type="dcterms:W3CDTF">2018-07-26T10:03:35Z</dcterms:modified>
</cp:coreProperties>
</file>