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tif" ContentType="image/tif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26"/>
  </p:notesMasterIdLst>
  <p:handoutMasterIdLst>
    <p:handoutMasterId r:id="rId27"/>
  </p:handoutMasterIdLst>
  <p:sldIdLst>
    <p:sldId id="262" r:id="rId3"/>
    <p:sldId id="288" r:id="rId4"/>
    <p:sldId id="264" r:id="rId5"/>
    <p:sldId id="265" r:id="rId6"/>
    <p:sldId id="266" r:id="rId7"/>
    <p:sldId id="282" r:id="rId8"/>
    <p:sldId id="267" r:id="rId9"/>
    <p:sldId id="268" r:id="rId10"/>
    <p:sldId id="269" r:id="rId11"/>
    <p:sldId id="270" r:id="rId12"/>
    <p:sldId id="271" r:id="rId13"/>
    <p:sldId id="272" r:id="rId14"/>
    <p:sldId id="273" r:id="rId15"/>
    <p:sldId id="274" r:id="rId16"/>
    <p:sldId id="275" r:id="rId17"/>
    <p:sldId id="276" r:id="rId18"/>
    <p:sldId id="277" r:id="rId19"/>
    <p:sldId id="278" r:id="rId20"/>
    <p:sldId id="279" r:id="rId21"/>
    <p:sldId id="280" r:id="rId22"/>
    <p:sldId id="283" r:id="rId23"/>
    <p:sldId id="285" r:id="rId24"/>
    <p:sldId id="286" r:id="rId25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9D2"/>
    <a:srgbClr val="ED1C24"/>
    <a:srgbClr val="EF412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3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08" autoAdjust="0"/>
    <p:restoredTop sz="61822" autoAdjust="0"/>
  </p:normalViewPr>
  <p:slideViewPr>
    <p:cSldViewPr snapToGrid="0" snapToObjects="1">
      <p:cViewPr varScale="1">
        <p:scale>
          <a:sx n="60" d="100"/>
          <a:sy n="60" d="100"/>
        </p:scale>
        <p:origin x="1560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9" d="100"/>
          <a:sy n="69" d="100"/>
        </p:scale>
        <p:origin x="-2568" y="-120"/>
      </p:cViewPr>
      <p:guideLst>
        <p:guide orient="horz" pos="3126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t>25/07/2018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211677-5A8B-4884-A899-B22FCFDE3E3B}" type="datetimeFigureOut">
              <a:rPr lang="en-US" smtClean="0"/>
              <a:t>7/25/2018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15B501-0642-478B-BD89-7C6B345CEBE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50496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89831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3454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8156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8270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21017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673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393982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768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3553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6CD827-86B2-4167-9E18-C784DAB8F3EA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6963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85561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0609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09296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7675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84CFCAA-631B-4629-BEBA-9A3E2B8C559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MS PGothic" pitchFamily="34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143088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615B501-0642-478B-BD89-7C6B345CEBEB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53376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113" y="1843805"/>
            <a:ext cx="8105775" cy="266248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6035773"/>
            <a:ext cx="7727992" cy="454358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8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@AIDS_conference </a:t>
              </a:r>
              <a:r>
                <a:rPr lang="en-US" sz="18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600201"/>
            <a:ext cx="8018313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047" y="6359567"/>
            <a:ext cx="1066968" cy="35424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6370078"/>
            <a:ext cx="6789798" cy="333221"/>
            <a:chOff x="562844" y="6370078"/>
            <a:chExt cx="6789798" cy="333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@AIDS_conference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3298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46359" y="6369124"/>
            <a:ext cx="6919640" cy="333221"/>
            <a:chOff x="446359" y="6369124"/>
            <a:chExt cx="6919640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6"/>
              <a:ext cx="6637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@AIDS_conference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DBA2A2-886D-414D-ADE4-B1F48913DC0D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E1D023-401D-4964-BBD3-BAA68688212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562721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227F15A-3357-46FC-9596-4E3132CC8ED2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E08451-7467-49AD-8EB1-8CA7D36D8556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2239388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02E846-6260-4D3B-AF27-831BCF245373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25C9AE-7BB8-4D93-90CC-45884EE3056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28689317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855A0-8480-4E28-9950-03E360553B2F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00A916-E1B1-4D3A-8F78-C2F5A40AAACD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973213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5314BC-4F05-440E-A467-83D4BC6BC0D6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989C74-298B-45D1-ABCB-43BB9707086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968672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7B7F4C-BE9C-4BE7-8FE8-62B86A9679E6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832205-C8B6-4511-8193-CF5DBF53145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249692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895F03-9F61-40C8-89DC-6D9F29E3FDC7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0A7C22-6FBC-442B-AA2D-EC4B9C9AC0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30088756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804CA1-6277-4FA7-8D50-18DBB21AF485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1591D4-B1BB-4614-B78B-F5913972991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17341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588" y="343814"/>
            <a:ext cx="4112824" cy="135092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7" y="6447071"/>
            <a:ext cx="6551223" cy="333673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@AIDS_conference</a:t>
              </a:r>
              <a:r>
                <a:rPr lang="fr-CH" sz="1400" baseline="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A23613-65FD-4D15-B14B-F2D335A47F26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0DD7A-BAE9-4F60-B9DC-96714363E0F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038091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F4DC6-6670-480A-B1EC-4B82095B5100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95E3A-947B-4F0E-BBB4-28E81218EA6A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34609292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C398AA-265F-4C69-8EFA-8F3EF37886AC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31C5D-9852-46C6-806E-BF44A5430BE5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41028975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74639"/>
            <a:ext cx="801828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600201"/>
            <a:ext cx="8018280" cy="45259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3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0" y="6372783"/>
            <a:ext cx="6999083" cy="333221"/>
            <a:chOff x="562860" y="6372783"/>
            <a:chExt cx="6999083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@AIDS_conference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6369124"/>
            <a:ext cx="6948714" cy="333221"/>
            <a:chOff x="685800" y="6369124"/>
            <a:chExt cx="6948714" cy="33322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@AIDS_conference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7" y="274639"/>
            <a:ext cx="8298205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600201"/>
            <a:ext cx="3836708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600201"/>
            <a:ext cx="4038600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6369124"/>
            <a:ext cx="7269674" cy="333221"/>
            <a:chOff x="422897" y="6369124"/>
            <a:chExt cx="726967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@AIDS_conference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535113"/>
            <a:ext cx="383829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2174875"/>
            <a:ext cx="38382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6372781"/>
            <a:ext cx="7107956" cy="333221"/>
            <a:chOff x="562844" y="6372781"/>
            <a:chExt cx="7107956" cy="33322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@AIDS_conference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6372781"/>
            <a:ext cx="7130884" cy="333221"/>
            <a:chOff x="510887" y="6372781"/>
            <a:chExt cx="713088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@AIDS_conference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73049"/>
            <a:ext cx="2797026" cy="1162051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73052"/>
            <a:ext cx="5111750" cy="5853113"/>
          </a:xfrm>
        </p:spPr>
        <p:txBody>
          <a:bodyPr/>
          <a:lstStyle>
            <a:lvl1pPr>
              <a:defRPr sz="3200">
                <a:latin typeface="Raleway" panose="020B0503030101060003" pitchFamily="34" charset="0"/>
              </a:defRPr>
            </a:lvl1pPr>
            <a:lvl2pPr>
              <a:defRPr sz="2800">
                <a:latin typeface="Raleway" panose="020B0503030101060003" pitchFamily="34" charset="0"/>
              </a:defRPr>
            </a:lvl2pPr>
            <a:lvl3pPr>
              <a:defRPr sz="2400">
                <a:latin typeface="Raleway" panose="020B0503030101060003" pitchFamily="34" charset="0"/>
              </a:defRPr>
            </a:lvl3pPr>
            <a:lvl4pPr>
              <a:defRPr sz="2000">
                <a:latin typeface="Raleway" panose="020B0503030101060003" pitchFamily="34" charset="0"/>
              </a:defRPr>
            </a:lvl4pPr>
            <a:lvl5pPr>
              <a:defRPr sz="2000">
                <a:latin typeface="Raleway" panose="020B05030301010600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435102"/>
            <a:ext cx="2797026" cy="46910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6369124"/>
            <a:ext cx="7129204" cy="333221"/>
            <a:chOff x="563366" y="6369124"/>
            <a:chExt cx="7129204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@AIDS_conference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Raleway" panose="020B05030301010600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7" y="6369124"/>
            <a:ext cx="6251203" cy="333221"/>
            <a:chOff x="866487" y="6369124"/>
            <a:chExt cx="6251203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@AIDS_conference </a:t>
              </a:r>
              <a:r>
                <a:rPr lang="en-US" sz="1400" kern="1200" dirty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87C5C0E9-B699-4568-A598-2823AD6000CB}" type="datetimeFigureOut">
              <a:rPr lang="en-US" altLang="en-US"/>
              <a:pPr>
                <a:defRPr/>
              </a:pPr>
              <a:t>7/25/2018</a:t>
            </a:fld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EF6D4DB8-511E-484E-8222-217D6A6DCCD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93367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MS PGothic" pitchFamily="34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"/><Relationship Id="rId7" Type="http://schemas.openxmlformats.org/officeDocument/2006/relationships/image" Target="../media/image15.t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4.tif"/><Relationship Id="rId5" Type="http://schemas.openxmlformats.org/officeDocument/2006/relationships/image" Target="../media/image13.tif"/><Relationship Id="rId4" Type="http://schemas.openxmlformats.org/officeDocument/2006/relationships/image" Target="../media/image12.t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t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t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t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tif"/><Relationship Id="rId5" Type="http://schemas.openxmlformats.org/officeDocument/2006/relationships/image" Target="../media/image22.tif"/><Relationship Id="rId4" Type="http://schemas.openxmlformats.org/officeDocument/2006/relationships/image" Target="../media/image21.t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wmf"/><Relationship Id="rId2" Type="http://schemas.openxmlformats.org/officeDocument/2006/relationships/image" Target="../media/image26.w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ti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ti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29967F1-EDF3-40CC-AEAA-5CF95339DAE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Arial" panose="020B0604020202020204" pitchFamily="34" charset="0"/>
              </a:rPr>
              <a:t>Residual HIV transcription on ART: implications for latency elimination 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BDEFF954-C846-4C1A-B0AE-C5885EAACB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>
              <a:defRPr/>
            </a:pPr>
            <a:endParaRPr lang="en-US" dirty="0">
              <a:latin typeface="Arial" panose="020B0604020202020204" pitchFamily="34" charset="0"/>
            </a:endParaRP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</a:rPr>
              <a:t>Steven Yukl</a:t>
            </a:r>
          </a:p>
          <a:p>
            <a:pPr>
              <a:defRPr/>
            </a:pPr>
            <a:r>
              <a:rPr lang="en-US" dirty="0">
                <a:latin typeface="Arial" panose="020B0604020202020204" pitchFamily="34" charset="0"/>
              </a:rPr>
              <a:t>UCSF and </a:t>
            </a:r>
            <a:r>
              <a:rPr lang="en-US" dirty="0" smtClean="0">
                <a:latin typeface="Arial" panose="020B0604020202020204" pitchFamily="34" charset="0"/>
              </a:rPr>
              <a:t>San Francisco VA</a:t>
            </a:r>
            <a:endParaRPr lang="en-US" dirty="0">
              <a:latin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534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A84913EB-5AB4-43F5-86DE-56FF197AB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Differences in HIV RNA levels can’t be explained by differences in stability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14EBDE-C180-456D-A4C9-C1BB24E740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3834" y="1648968"/>
            <a:ext cx="7796332" cy="4349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1742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6"/>
          <p:cNvSpPr>
            <a:spLocks noGrp="1"/>
          </p:cNvSpPr>
          <p:nvPr>
            <p:ph type="title"/>
          </p:nvPr>
        </p:nvSpPr>
        <p:spPr>
          <a:xfrm>
            <a:off x="168443" y="118361"/>
            <a:ext cx="8850430" cy="1143000"/>
          </a:xfrm>
        </p:spPr>
        <p:txBody>
          <a:bodyPr/>
          <a:lstStyle/>
          <a:p>
            <a:r>
              <a:rPr lang="en-US" altLang="en-US" sz="3200" b="1" dirty="0">
                <a:solidFill>
                  <a:srgbClr val="0099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selectively increases elongated, polyadenylated, and spliced transcripts</a:t>
            </a:r>
          </a:p>
        </p:txBody>
      </p:sp>
      <p:sp>
        <p:nvSpPr>
          <p:cNvPr id="14344" name="TextBox 1"/>
          <p:cNvSpPr txBox="1">
            <a:spLocks noChangeArrowheads="1"/>
          </p:cNvSpPr>
          <p:nvPr/>
        </p:nvSpPr>
        <p:spPr bwMode="auto">
          <a:xfrm>
            <a:off x="1769342" y="3287942"/>
            <a:ext cx="263245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Median (day2/day0) = 0.75</a:t>
            </a:r>
          </a:p>
        </p:txBody>
      </p:sp>
      <p:sp>
        <p:nvSpPr>
          <p:cNvPr id="14345" name="TextBox 2"/>
          <p:cNvSpPr txBox="1">
            <a:spLocks noChangeArrowheads="1"/>
          </p:cNvSpPr>
          <p:nvPr/>
        </p:nvSpPr>
        <p:spPr bwMode="auto">
          <a:xfrm>
            <a:off x="5148850" y="3285594"/>
            <a:ext cx="2439691" cy="3387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Median (d2/d0) = 0.87</a:t>
            </a:r>
          </a:p>
        </p:txBody>
      </p:sp>
      <p:sp>
        <p:nvSpPr>
          <p:cNvPr id="14346" name="TextBox 3"/>
          <p:cNvSpPr txBox="1">
            <a:spLocks noChangeArrowheads="1"/>
          </p:cNvSpPr>
          <p:nvPr/>
        </p:nvSpPr>
        <p:spPr bwMode="auto">
          <a:xfrm>
            <a:off x="861014" y="5822708"/>
            <a:ext cx="218462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Median d2/d0 = 1.64</a:t>
            </a:r>
          </a:p>
        </p:txBody>
      </p:sp>
      <p:sp>
        <p:nvSpPr>
          <p:cNvPr id="14347" name="TextBox 4"/>
          <p:cNvSpPr txBox="1">
            <a:spLocks noChangeArrowheads="1"/>
          </p:cNvSpPr>
          <p:nvPr/>
        </p:nvSpPr>
        <p:spPr bwMode="auto">
          <a:xfrm>
            <a:off x="3508286" y="5819934"/>
            <a:ext cx="20617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Median d2/d0 = 10.9</a:t>
            </a:r>
          </a:p>
        </p:txBody>
      </p:sp>
      <p:sp>
        <p:nvSpPr>
          <p:cNvPr id="14348" name="TextBox 5"/>
          <p:cNvSpPr txBox="1">
            <a:spLocks noChangeArrowheads="1"/>
          </p:cNvSpPr>
          <p:nvPr/>
        </p:nvSpPr>
        <p:spPr bwMode="auto">
          <a:xfrm>
            <a:off x="6300421" y="5822708"/>
            <a:ext cx="1890261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MS PGothic" pitchFamily="34" charset="-128"/>
                <a:cs typeface="Arial" panose="020B0604020202020204" pitchFamily="34" charset="0"/>
              </a:rPr>
              <a:t>Median d2/d0 = 26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24053" y="6158488"/>
            <a:ext cx="84641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MS PGothic" pitchFamily="34" charset="-128"/>
                <a:cs typeface="Arial"/>
              </a:rPr>
              <a:t>The main reversible blocks to HIV transcription are not transcriptional interference or lack of initiation, but blocks to elongation, completion, and splicing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5890" y="1226599"/>
            <a:ext cx="2903017" cy="21477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8930" y="1164952"/>
            <a:ext cx="2899611" cy="220944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43" y="3691229"/>
            <a:ext cx="2840326" cy="221888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54492" y="3668266"/>
            <a:ext cx="3039181" cy="2245946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794818" y="3646807"/>
            <a:ext cx="2993429" cy="226448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254CABE-3953-4833-99BE-CF0E53A09533}"/>
              </a:ext>
            </a:extLst>
          </p:cNvPr>
          <p:cNvSpPr txBox="1"/>
          <p:nvPr/>
        </p:nvSpPr>
        <p:spPr>
          <a:xfrm>
            <a:off x="7585702" y="2272102"/>
            <a:ext cx="120254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Yukl et 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al</a:t>
            </a:r>
            <a:r>
              <a:rPr kumimoji="0" lang="en-US" sz="1050" b="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50000"/>
                  </a:prstClr>
                </a:solidFill>
                <a:effectLst/>
                <a:uLnTx/>
                <a:uFillTx/>
                <a:latin typeface="Calibri" pitchFamily="34" charset="0"/>
                <a:ea typeface="MS PGothic" pitchFamily="34" charset="-128"/>
                <a:cs typeface="+mn-cs"/>
              </a:rPr>
              <a:t>, Science Trans Med, 2018</a:t>
            </a:r>
          </a:p>
        </p:txBody>
      </p:sp>
    </p:spTree>
    <p:extLst>
      <p:ext uri="{BB962C8B-B14F-4D97-AF65-F5344CB8AC3E}">
        <p14:creationId xmlns:p14="http://schemas.microsoft.com/office/powerpoint/2010/main" val="2721698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Activation partially reverses blocks to elongation, completion, and splicing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904" y="64393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180825" y="5614590"/>
            <a:ext cx="89631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Activation reverses baseline blocks to elongation, completion, and splicing</a:t>
            </a:r>
          </a:p>
          <a:p>
            <a:pPr marL="342900" indent="-342900">
              <a:buAutoNum type="arabicPeriod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block to completion is the one most reversed by activation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8AC08C38-29FC-466A-8D39-4BF6652B9D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6903" y="1308988"/>
            <a:ext cx="4733286" cy="441425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A037FB3-6238-4E36-BF88-0A9416997032}"/>
              </a:ext>
            </a:extLst>
          </p:cNvPr>
          <p:cNvSpPr txBox="1"/>
          <p:nvPr/>
        </p:nvSpPr>
        <p:spPr>
          <a:xfrm>
            <a:off x="6930189" y="5217528"/>
            <a:ext cx="1363711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Yukl et al, Science Trans Med, 2018</a:t>
            </a:r>
          </a:p>
        </p:txBody>
      </p:sp>
    </p:spTree>
    <p:extLst>
      <p:ext uri="{BB962C8B-B14F-4D97-AF65-F5344CB8AC3E}">
        <p14:creationId xmlns:p14="http://schemas.microsoft.com/office/powerpoint/2010/main" val="487440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816" y="274638"/>
            <a:ext cx="8229600" cy="1143000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The cellular distribution of each HIV RNA follows the same pattern as the levels/10</a:t>
            </a:r>
            <a:r>
              <a:rPr lang="en-US" sz="2800" b="1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 cells</a:t>
            </a:r>
            <a:endParaRPr lang="en-US" sz="2800" dirty="0"/>
          </a:p>
        </p:txBody>
      </p:sp>
      <p:sp>
        <p:nvSpPr>
          <p:cNvPr id="7" name="TextBox 6"/>
          <p:cNvSpPr txBox="1"/>
          <p:nvPr/>
        </p:nvSpPr>
        <p:spPr>
          <a:xfrm>
            <a:off x="291898" y="4844705"/>
            <a:ext cx="851143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relative order of cell frequencies positive for each HIV RNA mirrors the levels/10</a:t>
            </a:r>
            <a:r>
              <a:rPr lang="en-US" sz="2000" baseline="30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cells</a:t>
            </a:r>
          </a:p>
          <a:p>
            <a:pPr marL="342900" indent="-342900">
              <a:buAutoNum type="arabicParenR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Almost all HIV-infected cells contain TAR transcripts</a:t>
            </a:r>
          </a:p>
          <a:p>
            <a:pPr marL="342900" indent="-342900">
              <a:buAutoNum type="arabicParenR"/>
            </a:pPr>
            <a:r>
              <a:rPr lang="en-US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observed transcriptional blocks operate in most HIV-infected cells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B82756C-E309-4C9D-879A-3896062F0B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916" y="1471444"/>
            <a:ext cx="4055601" cy="34566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30C43F1F-8B3E-4F2F-B31D-1AC620E1149C}"/>
              </a:ext>
            </a:extLst>
          </p:cNvPr>
          <p:cNvSpPr txBox="1"/>
          <p:nvPr/>
        </p:nvSpPr>
        <p:spPr>
          <a:xfrm>
            <a:off x="7713675" y="4389107"/>
            <a:ext cx="143032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Yukl et al, Science Trans Med, 2018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44CB1D49-546D-419E-BFCB-58ADE7279A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898" y="1493151"/>
            <a:ext cx="4064188" cy="3434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425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02215B5-3851-4786-B367-07A050437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Blocks to elongation, completion, and splicing found in most HIV-infected cells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AC053F11-33AF-45C7-BAB5-5FB4A5F4F2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190" y="1557123"/>
            <a:ext cx="6241378" cy="43735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16719D1-C12D-48A2-8EBA-411F797E5A97}"/>
              </a:ext>
            </a:extLst>
          </p:cNvPr>
          <p:cNvSpPr txBox="1"/>
          <p:nvPr/>
        </p:nvSpPr>
        <p:spPr>
          <a:xfrm>
            <a:off x="7314033" y="5303671"/>
            <a:ext cx="1372767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Yukl et al, Science Trans Med, 2018</a:t>
            </a:r>
          </a:p>
        </p:txBody>
      </p:sp>
    </p:spTree>
    <p:extLst>
      <p:ext uri="{BB962C8B-B14F-4D97-AF65-F5344CB8AC3E}">
        <p14:creationId xmlns:p14="http://schemas.microsoft.com/office/powerpoint/2010/main" val="349660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LRAs exert differential effects on the different blocks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5667583"/>
            <a:ext cx="81178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mechanisms underlying the blocks to completion and splicing may differ from those that mediate the blocks to initiation and elongation 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3232" y="1358593"/>
            <a:ext cx="2925117" cy="22138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7672" y="1417639"/>
            <a:ext cx="2813546" cy="212941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3232" y="3334597"/>
            <a:ext cx="3322320" cy="2452513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85503" y="3432405"/>
            <a:ext cx="3216023" cy="23547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D84A7113-FE3A-4D13-AC47-A45D1D437CE9}"/>
              </a:ext>
            </a:extLst>
          </p:cNvPr>
          <p:cNvSpPr txBox="1"/>
          <p:nvPr/>
        </p:nvSpPr>
        <p:spPr>
          <a:xfrm>
            <a:off x="3123799" y="5460253"/>
            <a:ext cx="20970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Yukl et al, Science Trans Med, 2018</a:t>
            </a:r>
          </a:p>
        </p:txBody>
      </p:sp>
    </p:spTree>
    <p:extLst>
      <p:ext uri="{BB962C8B-B14F-4D97-AF65-F5344CB8AC3E}">
        <p14:creationId xmlns:p14="http://schemas.microsoft.com/office/powerpoint/2010/main" val="3189393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Different mechanisms govern HIV transcription in the rectum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8145" y="5414307"/>
            <a:ext cx="87298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&gt;10-fold lower HIV transcriptional initiation (TAR RNA/HIV DNA) in rectal CD4+ T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Little or no block to elongation in rectal CD4+ T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 to completion and splicing observed in rectal CD4+ T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8836E9DB-7DC4-4D49-9632-5BB4DC97522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161555" y="1417638"/>
            <a:ext cx="4345123" cy="3996669"/>
          </a:xfrm>
        </p:spPr>
      </p:pic>
    </p:spTree>
    <p:extLst>
      <p:ext uri="{BB962C8B-B14F-4D97-AF65-F5344CB8AC3E}">
        <p14:creationId xmlns:p14="http://schemas.microsoft.com/office/powerpoint/2010/main" val="389050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="" xmlns:a16="http://schemas.microsoft.com/office/drawing/2014/main" id="{EB48862C-D0F8-4761-A489-92086D1058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Blood and gut differ in HIV transcriptional blocks underlying latency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323EAC1E-EC82-495C-8CD2-B18C8FC505C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826" y="1432997"/>
            <a:ext cx="7930974" cy="4720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72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Conclusions</a:t>
            </a:r>
          </a:p>
        </p:txBody>
      </p:sp>
      <p:sp>
        <p:nvSpPr>
          <p:cNvPr id="21507" name="Content Placeholder 2"/>
          <p:cNvSpPr>
            <a:spLocks noGrp="1"/>
          </p:cNvSpPr>
          <p:nvPr>
            <p:ph idx="1"/>
          </p:nvPr>
        </p:nvSpPr>
        <p:spPr>
          <a:xfrm>
            <a:off x="331788" y="1441388"/>
            <a:ext cx="8447087" cy="4627563"/>
          </a:xfrm>
        </p:spPr>
        <p:txBody>
          <a:bodyPr>
            <a:normAutofit fontScale="85000" lnSpcReduction="10000"/>
          </a:bodyPr>
          <a:lstStyle/>
          <a:p>
            <a:r>
              <a:rPr lang="en-US" altLang="en-US" sz="3000" dirty="0">
                <a:latin typeface="Arial" panose="020B0604020202020204" pitchFamily="34" charset="0"/>
              </a:rPr>
              <a:t>The main reversible blocks to HIV expression in circulating CD4+ T cells are not transcriptional interference or lack of initiation, but rather </a:t>
            </a:r>
            <a:r>
              <a:rPr lang="en-US" altLang="en-US" sz="3000" u="sng" dirty="0">
                <a:latin typeface="Arial" panose="020B0604020202020204" pitchFamily="34" charset="0"/>
              </a:rPr>
              <a:t>inhibition of elongation</a:t>
            </a:r>
            <a:r>
              <a:rPr lang="en-US" altLang="en-US" sz="3000" dirty="0">
                <a:latin typeface="Arial" panose="020B0604020202020204" pitchFamily="34" charset="0"/>
              </a:rPr>
              <a:t>, </a:t>
            </a:r>
            <a:r>
              <a:rPr lang="en-US" altLang="en-US" sz="3000" u="sng" dirty="0">
                <a:latin typeface="Arial" panose="020B0604020202020204" pitchFamily="34" charset="0"/>
              </a:rPr>
              <a:t>completion</a:t>
            </a:r>
            <a:r>
              <a:rPr lang="en-US" altLang="en-US" sz="3000" dirty="0">
                <a:latin typeface="Arial" panose="020B0604020202020204" pitchFamily="34" charset="0"/>
              </a:rPr>
              <a:t>, and </a:t>
            </a:r>
            <a:r>
              <a:rPr lang="en-US" altLang="en-US" sz="3000" u="sng" dirty="0">
                <a:latin typeface="Arial" panose="020B0604020202020204" pitchFamily="34" charset="0"/>
              </a:rPr>
              <a:t>multiple splicing</a:t>
            </a:r>
            <a:r>
              <a:rPr lang="en-US" altLang="en-US" sz="3000" dirty="0">
                <a:latin typeface="Arial" panose="020B0604020202020204" pitchFamily="34" charset="0"/>
              </a:rPr>
              <a:t> </a:t>
            </a:r>
          </a:p>
          <a:p>
            <a:r>
              <a:rPr lang="en-US" sz="3000" dirty="0">
                <a:latin typeface="Arial" panose="020B0604020202020204" pitchFamily="34" charset="0"/>
              </a:rPr>
              <a:t>These blocks to HIV transcription operate in most HIV-infected cells, and are likely the mechanisms of latency in the blood</a:t>
            </a:r>
          </a:p>
          <a:p>
            <a:r>
              <a:rPr lang="en-US" sz="3000" u="sng" dirty="0">
                <a:latin typeface="Arial" panose="020B0604020202020204" pitchFamily="34" charset="0"/>
              </a:rPr>
              <a:t>Blocks to HIV transcriptional initiation</a:t>
            </a:r>
            <a:r>
              <a:rPr lang="en-US" sz="3000" dirty="0">
                <a:latin typeface="Arial" panose="020B0604020202020204" pitchFamily="34" charset="0"/>
              </a:rPr>
              <a:t> (as well as completion and splicing) </a:t>
            </a:r>
            <a:r>
              <a:rPr lang="en-US" sz="3000" u="sng" dirty="0">
                <a:latin typeface="Arial" panose="020B0604020202020204" pitchFamily="34" charset="0"/>
              </a:rPr>
              <a:t>may be important for latency in the gut</a:t>
            </a:r>
            <a:r>
              <a:rPr lang="en-US" sz="3000" dirty="0">
                <a:latin typeface="Arial" panose="020B0604020202020204" pitchFamily="34" charset="0"/>
              </a:rPr>
              <a:t> </a:t>
            </a:r>
          </a:p>
          <a:p>
            <a:endParaRPr lang="en-US" sz="28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endParaRPr lang="en-US" alt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904195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Implications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525963"/>
          </a:xfrm>
        </p:spPr>
        <p:txBody>
          <a:bodyPr>
            <a:normAutofit lnSpcReduction="10000"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 TAR loop may serve as marker and target for HIV-infected cells in the blood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Latency reversal may require agents or combinations that reverse all blocks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Different therapies may be required to reactivate HIV-infected cells in the tissues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There are multiple different steps at which HIV transcription can be silenced</a:t>
            </a:r>
          </a:p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Gut cells that are activated but don’t express virus may serve as a model for silencing HIV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236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Disclosures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720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I have no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financial relationships with commercial </a:t>
            </a:r>
            <a:r>
              <a:rPr lang="en-US" i="1" dirty="0" smtClean="0">
                <a:latin typeface="Arial" panose="020B0604020202020204" pitchFamily="34" charset="0"/>
                <a:cs typeface="Arial" panose="020B0604020202020204" pitchFamily="34" charset="0"/>
              </a:rPr>
              <a:t>entities.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46853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Acknowledgments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87765" y="1267483"/>
            <a:ext cx="3721212" cy="25545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San Francisco VA and UCSF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20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Philipp Kaiser</a:t>
            </a:r>
          </a:p>
          <a:p>
            <a:r>
              <a:rPr lang="en-US" sz="20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Peggy Kim</a:t>
            </a:r>
          </a:p>
          <a:p>
            <a:r>
              <a:rPr lang="en-US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Sushama Telwatte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Tsui-Hua Chen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Sunil Joshi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Harry Lampiris</a:t>
            </a:r>
          </a:p>
          <a:p>
            <a:r>
              <a:rPr lang="en-US" sz="2000" b="1" dirty="0">
                <a:solidFill>
                  <a:srgbClr val="7030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Joseph Wong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09406" y="3841004"/>
            <a:ext cx="183896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Baylor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Hongbing Liu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Andrew Rice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903507" y="1267483"/>
            <a:ext cx="351763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San Francisco VA ID Clinic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Mai Vu</a:t>
            </a: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03507" y="5047146"/>
            <a:ext cx="3150606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Funding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Dept. of Veterans Affairs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NIH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amfAR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9406" y="5970475"/>
            <a:ext cx="30043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study participants!</a:t>
            </a:r>
          </a:p>
        </p:txBody>
      </p:sp>
      <p:pic>
        <p:nvPicPr>
          <p:cNvPr id="10" name="Picture 918" descr="SFVAM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20" y="144329"/>
            <a:ext cx="158273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917" descr="UCSF log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4487" y="182829"/>
            <a:ext cx="1143000" cy="54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7287" y="5932723"/>
            <a:ext cx="1600200" cy="381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4903507" y="2152606"/>
            <a:ext cx="19111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UCSF/ZSFGH:</a:t>
            </a:r>
          </a:p>
          <a:p>
            <a:r>
              <a:rPr lang="en-US" sz="2000" b="1" dirty="0">
                <a:solidFill>
                  <a:srgbClr val="FFC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 Somsouk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Chris Baker</a:t>
            </a:r>
            <a:endParaRPr lang="en-US" sz="2000" b="1" dirty="0">
              <a:solidFill>
                <a:srgbClr val="FFC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Sulggi Lee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Teri Liegler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Mike McCune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Jeffrey Milush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Peter Hunt</a:t>
            </a:r>
          </a:p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Steve Deeks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9406" y="4856667"/>
            <a:ext cx="2590774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University of Z</a:t>
            </a:r>
            <a:r>
              <a:rPr lang="en-US" sz="2000" b="1" u="sng" dirty="0">
                <a:latin typeface="Arial"/>
                <a:cs typeface="Arial"/>
              </a:rPr>
              <a:t>ü</a:t>
            </a:r>
            <a:r>
              <a:rPr lang="en-US" sz="2000" b="1" u="sng" dirty="0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endParaRPr lang="en-US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Huldrych G</a:t>
            </a:r>
            <a:r>
              <a:rPr lang="en-US" sz="2000" b="1" dirty="0">
                <a:latin typeface="Arial"/>
                <a:cs typeface="Arial"/>
              </a:rPr>
              <a:t>ü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nthard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Marek Fischer</a:t>
            </a:r>
          </a:p>
        </p:txBody>
      </p:sp>
    </p:spTree>
    <p:extLst>
      <p:ext uri="{BB962C8B-B14F-4D97-AF65-F5344CB8AC3E}">
        <p14:creationId xmlns:p14="http://schemas.microsoft.com/office/powerpoint/2010/main" val="2660429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4908" y="274638"/>
            <a:ext cx="8423329" cy="1143000"/>
          </a:xfrm>
        </p:spPr>
        <p:txBody>
          <a:bodyPr/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Differences in HIV RNAs are not explained by differences in assay performance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765444"/>
            <a:ext cx="8258746" cy="4569272"/>
          </a:xfr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0B007FFF-B9EA-4523-A8A6-C97CAF0B3998}"/>
              </a:ext>
            </a:extLst>
          </p:cNvPr>
          <p:cNvSpPr txBox="1"/>
          <p:nvPr/>
        </p:nvSpPr>
        <p:spPr>
          <a:xfrm>
            <a:off x="7046951" y="6584275"/>
            <a:ext cx="20970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Yukl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 et al, Science Trans Med, 2018</a:t>
            </a:r>
          </a:p>
        </p:txBody>
      </p:sp>
    </p:spTree>
    <p:extLst>
      <p:ext uri="{BB962C8B-B14F-4D97-AF65-F5344CB8AC3E}">
        <p14:creationId xmlns:p14="http://schemas.microsoft.com/office/powerpoint/2010/main" val="5710907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1052"/>
            <a:ext cx="8686800" cy="1325562"/>
          </a:xfrm>
        </p:spPr>
        <p:txBody>
          <a:bodyPr/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Differences in HIV RNAs can’t be explained by mutations in proviruses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9728" y="5726909"/>
            <a:ext cx="880567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 between read-through, TAR, long LTR, Pol, Nef, and polyA RNA were preserved even after normalization to the corresponding HIV DNA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732A0CA0-81CB-452E-A738-86A412C97E09}"/>
              </a:ext>
            </a:extLst>
          </p:cNvPr>
          <p:cNvSpPr txBox="1"/>
          <p:nvPr/>
        </p:nvSpPr>
        <p:spPr>
          <a:xfrm>
            <a:off x="7425891" y="5229242"/>
            <a:ext cx="145951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Yukl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 et al, Science Trans Med, 2018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D7F7216B-5B0B-4D98-AD72-46B7804D9FE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8109" y="1467744"/>
            <a:ext cx="5707782" cy="4301777"/>
          </a:xfrm>
        </p:spPr>
      </p:pic>
    </p:spTree>
    <p:extLst>
      <p:ext uri="{BB962C8B-B14F-4D97-AF65-F5344CB8AC3E}">
        <p14:creationId xmlns:p14="http://schemas.microsoft.com/office/powerpoint/2010/main" val="13296896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34430"/>
            <a:ext cx="8229600" cy="1143000"/>
          </a:xfrm>
        </p:spPr>
        <p:txBody>
          <a:bodyPr/>
          <a:lstStyle/>
          <a:p>
            <a:r>
              <a:rPr lang="en-US" sz="4000" b="1" dirty="0">
                <a:latin typeface="Arial"/>
                <a:cs typeface="Arial"/>
              </a:rPr>
              <a:t>Limitations to Study Methods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463401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We are unable to tell how much RNA comes from cells with infectious proviruses.  However: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is difficult to demonstrate both inducibility and infectivity without T cell activation, which precludes analysis of the basal transcription patterns.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Much regulation of HIV transcription may depend on cellular factors that are independent of viral sequence.  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Noninfectivity may be a consequence of sequence changes throughout the provirus, but only those that create functional defects in the LTRs or Tat/Rev would affect transcription</a:t>
            </a:r>
          </a:p>
          <a:p>
            <a:pPr marL="857250" lvl="1" indent="-457200">
              <a:buFont typeface="+mj-lt"/>
              <a:buAutoNum type="arabicPeriod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Cell dilution experiments suggest that the blocks to elongation, completion, and splicing operate in most HIV-infected cells.  </a:t>
            </a:r>
          </a:p>
        </p:txBody>
      </p:sp>
    </p:spTree>
    <p:extLst>
      <p:ext uri="{BB962C8B-B14F-4D97-AF65-F5344CB8AC3E}">
        <p14:creationId xmlns:p14="http://schemas.microsoft.com/office/powerpoint/2010/main" val="35498907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en-US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Unclear what mechanisms govern latent HIV infection </a:t>
            </a:r>
            <a:r>
              <a:rPr lang="en-US" altLang="en-US" sz="3600" b="1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</a:p>
        </p:txBody>
      </p:sp>
      <p:sp>
        <p:nvSpPr>
          <p:cNvPr id="4099" name="Content Placeholder 2"/>
          <p:cNvSpPr>
            <a:spLocks noGrp="1"/>
          </p:cNvSpPr>
          <p:nvPr>
            <p:ph idx="1"/>
          </p:nvPr>
        </p:nvSpPr>
        <p:spPr>
          <a:xfrm>
            <a:off x="304800" y="1686093"/>
            <a:ext cx="8626346" cy="4252694"/>
          </a:xfrm>
        </p:spPr>
        <p:txBody>
          <a:bodyPr>
            <a:normAutofit lnSpcReduction="10000"/>
          </a:bodyPr>
          <a:lstStyle/>
          <a:p>
            <a:pPr marL="0" indent="0" eaLnBrk="1" hangingPunct="1">
              <a:buNone/>
            </a:pPr>
            <a:r>
              <a:rPr lang="en-US" alt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Multiple mechanisms have been implicated in HIV latency:</a:t>
            </a:r>
          </a:p>
          <a:p>
            <a:pPr marL="0" indent="0" eaLnBrk="1" hangingPunct="1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Most published studies have relied on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in vitro 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models</a:t>
            </a:r>
          </a:p>
          <a:p>
            <a:pPr marL="0" indent="0" eaLnBrk="1" hangingPunct="1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Most studies have investigated only one mechanism at a time</a:t>
            </a:r>
          </a:p>
          <a:p>
            <a:pPr marL="0" indent="0" eaLnBrk="1" hangingPunct="1">
              <a:buNone/>
            </a:pPr>
            <a:endParaRPr lang="en-US" sz="2800" dirty="0"/>
          </a:p>
          <a:p>
            <a:pPr marL="0" indent="0" eaLnBrk="1" hangingPunct="1">
              <a:buFont typeface="Arial" charset="0"/>
              <a:buNone/>
            </a:pPr>
            <a:endParaRPr lang="en-US" altLang="en-US" sz="2800" dirty="0"/>
          </a:p>
        </p:txBody>
      </p:sp>
      <p:sp>
        <p:nvSpPr>
          <p:cNvPr id="2" name="TextBox 1"/>
          <p:cNvSpPr txBox="1"/>
          <p:nvPr/>
        </p:nvSpPr>
        <p:spPr>
          <a:xfrm>
            <a:off x="457200" y="2252311"/>
            <a:ext cx="457681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 to initiation of transcription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Integration into transcriptionally-silent regions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Epigenetic modification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host cell transcription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viral transcription factors (Tat)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Transcriptional interference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918508" y="2252311"/>
            <a:ext cx="4012637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Blocks to elongation of transcription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host cell elongation factors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Tat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Nucleosome positioning</a:t>
            </a:r>
          </a:p>
          <a:p>
            <a:endParaRPr lang="en-US" sz="2000" dirty="0"/>
          </a:p>
          <a:p>
            <a:r>
              <a:rPr lang="en-US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Post-transcriptional factors</a:t>
            </a:r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Lack of Rev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Blocks to nuclear export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RNA interference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995452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3453" y="1644149"/>
            <a:ext cx="8292164" cy="4525963"/>
          </a:xfrm>
        </p:spPr>
        <p:txBody>
          <a:bodyPr/>
          <a:lstStyle/>
          <a:p>
            <a:pPr marL="0" indent="0">
              <a:buNone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Simultaneously apply a panel of HIV RNA assays to cells from ART-treated patients in order to: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Determine the degree to which different mechanisms inhibit HIV transcription </a:t>
            </a:r>
            <a:r>
              <a:rPr lang="en-US" sz="2800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</a:p>
          <a:p>
            <a:pPr marL="514350" indent="-514350">
              <a:buFont typeface="+mj-lt"/>
              <a:buAutoNum type="arabicPeriod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Measure the degree to which each mechanism is reversed by T cell activation</a:t>
            </a:r>
          </a:p>
          <a:p>
            <a:pPr marL="0" indent="0">
              <a:buNone/>
            </a:pP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Hypothesis: Latency is primarily due to lack of HIV transcriptional initiation</a:t>
            </a:r>
          </a:p>
        </p:txBody>
      </p:sp>
    </p:spTree>
    <p:extLst>
      <p:ext uri="{BB962C8B-B14F-4D97-AF65-F5344CB8AC3E}">
        <p14:creationId xmlns:p14="http://schemas.microsoft.com/office/powerpoint/2010/main" val="283491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0" y="2222777"/>
            <a:ext cx="9144000" cy="2171871"/>
            <a:chOff x="0" y="1777772"/>
            <a:chExt cx="12192000" cy="2895828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6482"/>
            <a:stretch/>
          </p:blipFill>
          <p:spPr>
            <a:xfrm>
              <a:off x="0" y="1777772"/>
              <a:ext cx="12192000" cy="2895828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>
            <a:xfrm>
              <a:off x="4557713" y="3943350"/>
              <a:ext cx="695325" cy="32393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5" name="Rectangle 4"/>
          <p:cNvSpPr/>
          <p:nvPr/>
        </p:nvSpPr>
        <p:spPr>
          <a:xfrm>
            <a:off x="-3800" y="118407"/>
            <a:ext cx="9063299" cy="150761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“Transcription profiling” to  investigate the mechanisms that regulate HIV transcription </a:t>
            </a:r>
            <a:r>
              <a:rPr lang="en-US" sz="3200" b="1" i="1" dirty="0">
                <a:latin typeface="Arial" panose="020B0604020202020204" pitchFamily="34" charset="0"/>
                <a:cs typeface="Arial" panose="020B0604020202020204" pitchFamily="34" charset="0"/>
              </a:rPr>
              <a:t>in vivo</a:t>
            </a:r>
            <a:endParaRPr lang="en-US" sz="32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0" y="6624222"/>
            <a:ext cx="76661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Bullen et al., 2014 Nat. Med.; Kaiser et al., 2017 J. Virol. Methods; Lenasi et al., 2008 Cell Host Microbe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387742" y="4519852"/>
            <a:ext cx="1496206" cy="115416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cap="small" dirty="0"/>
              <a:t>NEF</a:t>
            </a:r>
          </a:p>
          <a:p>
            <a:pPr algn="ctr"/>
            <a:r>
              <a:rPr lang="en-US" dirty="0"/>
              <a:t>Distal transcription</a:t>
            </a:r>
          </a:p>
          <a:p>
            <a:pPr algn="ctr"/>
            <a:r>
              <a:rPr lang="en-US" dirty="0"/>
              <a:t>(3’ end)</a:t>
            </a:r>
          </a:p>
        </p:txBody>
      </p:sp>
      <p:cxnSp>
        <p:nvCxnSpPr>
          <p:cNvPr id="13" name="Straight Connector 12"/>
          <p:cNvCxnSpPr>
            <a:cxnSpLocks/>
          </p:cNvCxnSpPr>
          <p:nvPr/>
        </p:nvCxnSpPr>
        <p:spPr>
          <a:xfrm flipH="1" flipV="1">
            <a:off x="4570062" y="3843339"/>
            <a:ext cx="21529" cy="676513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>
          <a:xfrm>
            <a:off x="4572000" y="3858385"/>
            <a:ext cx="1975969" cy="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cxnSpLocks/>
          </p:cNvCxnSpPr>
          <p:nvPr/>
        </p:nvCxnSpPr>
        <p:spPr>
          <a:xfrm flipH="1" flipV="1">
            <a:off x="2896048" y="4395817"/>
            <a:ext cx="596696" cy="95786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026892" y="4514198"/>
            <a:ext cx="1215103" cy="1431161"/>
          </a:xfrm>
          <a:prstGeom prst="rect">
            <a:avLst/>
          </a:prstGeom>
          <a:solidFill>
            <a:srgbClr val="D9E9F8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cap="small" dirty="0"/>
              <a:t>LONG LTR</a:t>
            </a:r>
          </a:p>
          <a:p>
            <a:pPr algn="ctr"/>
            <a:r>
              <a:rPr lang="en-US" dirty="0"/>
              <a:t>Proximal elongation (past 5’ LTR)</a:t>
            </a:r>
          </a:p>
        </p:txBody>
      </p:sp>
      <p:cxnSp>
        <p:nvCxnSpPr>
          <p:cNvPr id="16" name="Straight Connector 15"/>
          <p:cNvCxnSpPr>
            <a:cxnSpLocks/>
          </p:cNvCxnSpPr>
          <p:nvPr/>
        </p:nvCxnSpPr>
        <p:spPr>
          <a:xfrm flipV="1">
            <a:off x="765006" y="4027194"/>
            <a:ext cx="926454" cy="449666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-3800" y="4514199"/>
            <a:ext cx="1598243" cy="1200329"/>
          </a:xfrm>
          <a:prstGeom prst="rect">
            <a:avLst/>
          </a:prstGeom>
          <a:solidFill>
            <a:srgbClr val="DDE2DB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u="sng" cap="small" dirty="0"/>
              <a:t>Read-through</a:t>
            </a:r>
          </a:p>
          <a:p>
            <a:pPr algn="ctr"/>
            <a:r>
              <a:rPr lang="en-US" dirty="0"/>
              <a:t>Suggests transcriptional interference</a:t>
            </a:r>
          </a:p>
        </p:txBody>
      </p:sp>
      <p:cxnSp>
        <p:nvCxnSpPr>
          <p:cNvPr id="19" name="Straight Connector 18"/>
          <p:cNvCxnSpPr>
            <a:cxnSpLocks/>
          </p:cNvCxnSpPr>
          <p:nvPr/>
        </p:nvCxnSpPr>
        <p:spPr>
          <a:xfrm flipV="1">
            <a:off x="1559922" y="4182138"/>
            <a:ext cx="316470" cy="292804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507055" y="4512959"/>
            <a:ext cx="1392504" cy="1708160"/>
          </a:xfrm>
          <a:prstGeom prst="rect">
            <a:avLst/>
          </a:prstGeom>
          <a:solidFill>
            <a:srgbClr val="DDE2DB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dirty="0"/>
              <a:t>TAR</a:t>
            </a:r>
          </a:p>
          <a:p>
            <a:pPr algn="ctr"/>
            <a:r>
              <a:rPr lang="en-US" dirty="0"/>
              <a:t>Found in </a:t>
            </a:r>
          </a:p>
          <a:p>
            <a:pPr algn="ctr"/>
            <a:r>
              <a:rPr lang="en-US" dirty="0"/>
              <a:t>all HIV transcripts;</a:t>
            </a:r>
          </a:p>
          <a:p>
            <a:pPr algn="ctr"/>
            <a:r>
              <a:rPr lang="en-US" dirty="0"/>
              <a:t>initiation of transcription</a:t>
            </a:r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>
          <a:xfrm flipV="1">
            <a:off x="5899446" y="4275399"/>
            <a:ext cx="959903" cy="199543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5851049" y="4514199"/>
            <a:ext cx="1533670" cy="1431161"/>
          </a:xfrm>
          <a:prstGeom prst="rect">
            <a:avLst/>
          </a:prstGeom>
          <a:solidFill>
            <a:srgbClr val="E3DAED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cap="small" dirty="0"/>
              <a:t>POLY A</a:t>
            </a:r>
          </a:p>
          <a:p>
            <a:pPr algn="ctr"/>
            <a:r>
              <a:rPr lang="en-US" dirty="0"/>
              <a:t>Completion of transcription; surrogate for HIV protein</a:t>
            </a:r>
          </a:p>
        </p:txBody>
      </p:sp>
      <p:cxnSp>
        <p:nvCxnSpPr>
          <p:cNvPr id="27" name="Straight Connector 26"/>
          <p:cNvCxnSpPr>
            <a:cxnSpLocks/>
          </p:cNvCxnSpPr>
          <p:nvPr/>
        </p:nvCxnSpPr>
        <p:spPr>
          <a:xfrm flipH="1" flipV="1">
            <a:off x="6444234" y="4278529"/>
            <a:ext cx="1261992" cy="241323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7543608" y="4508609"/>
            <a:ext cx="1517753" cy="1708160"/>
          </a:xfrm>
          <a:prstGeom prst="rect">
            <a:avLst/>
          </a:prstGeom>
          <a:solidFill>
            <a:srgbClr val="FEEED7"/>
          </a:solidFill>
          <a:ln w="19050"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500" b="1" u="sng" cap="small" dirty="0"/>
              <a:t>TAT-REV</a:t>
            </a:r>
          </a:p>
          <a:p>
            <a:pPr algn="ctr"/>
            <a:r>
              <a:rPr lang="en-US" dirty="0"/>
              <a:t>Completion of splicing; surrogate for productive infection</a:t>
            </a:r>
          </a:p>
        </p:txBody>
      </p:sp>
    </p:spTree>
    <p:extLst>
      <p:ext uri="{BB962C8B-B14F-4D97-AF65-F5344CB8AC3E}">
        <p14:creationId xmlns:p14="http://schemas.microsoft.com/office/powerpoint/2010/main" val="518794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TextBox 29"/>
          <p:cNvSpPr txBox="1">
            <a:spLocks noChangeArrowheads="1"/>
          </p:cNvSpPr>
          <p:nvPr/>
        </p:nvSpPr>
        <p:spPr bwMode="auto">
          <a:xfrm>
            <a:off x="6121965" y="5115311"/>
            <a:ext cx="15414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itchFamily="34" charset="0"/>
              </a:rPr>
              <a:t>Aliquot for ddPCR</a:t>
            </a:r>
          </a:p>
        </p:txBody>
      </p:sp>
      <p:sp>
        <p:nvSpPr>
          <p:cNvPr id="9220" name="TextBox 38"/>
          <p:cNvSpPr txBox="1">
            <a:spLocks noChangeArrowheads="1"/>
          </p:cNvSpPr>
          <p:nvPr/>
        </p:nvSpPr>
        <p:spPr bwMode="auto">
          <a:xfrm>
            <a:off x="42069" y="1025353"/>
            <a:ext cx="3856038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itchFamily="34" charset="0"/>
              </a:rPr>
              <a:t>Blood from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itchFamily="34" charset="0"/>
              </a:rPr>
              <a:t>HIV+ adults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itchFamily="34" charset="0"/>
              </a:rPr>
              <a:t>on ART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itchFamily="34" charset="0"/>
              </a:rPr>
              <a:t>VL&lt;40 c/ml</a:t>
            </a:r>
          </a:p>
        </p:txBody>
      </p:sp>
      <p:sp>
        <p:nvSpPr>
          <p:cNvPr id="9221" name="TextBox 39"/>
          <p:cNvSpPr txBox="1">
            <a:spLocks noChangeArrowheads="1"/>
          </p:cNvSpPr>
          <p:nvPr/>
        </p:nvSpPr>
        <p:spPr bwMode="auto">
          <a:xfrm>
            <a:off x="2108169" y="1253565"/>
            <a:ext cx="130144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itchFamily="34" charset="0"/>
              </a:rPr>
              <a:t>CD4+T cells</a:t>
            </a:r>
          </a:p>
        </p:txBody>
      </p:sp>
      <p:sp>
        <p:nvSpPr>
          <p:cNvPr id="9223" name="Rectangle 41"/>
          <p:cNvSpPr>
            <a:spLocks noChangeArrowheads="1"/>
          </p:cNvSpPr>
          <p:nvPr/>
        </p:nvSpPr>
        <p:spPr bwMode="auto">
          <a:xfrm>
            <a:off x="4179888" y="1110275"/>
            <a:ext cx="239841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anose="020B0604020202020204" pitchFamily="34" charset="0"/>
                <a:cs typeface="Arial" panose="020B0604020202020204" pitchFamily="34" charset="0"/>
              </a:rPr>
              <a:t>-80C (day 0, untouched)</a:t>
            </a:r>
          </a:p>
        </p:txBody>
      </p:sp>
      <p:sp>
        <p:nvSpPr>
          <p:cNvPr id="9224" name="Rectangle 45"/>
          <p:cNvSpPr>
            <a:spLocks noChangeArrowheads="1"/>
          </p:cNvSpPr>
          <p:nvPr/>
        </p:nvSpPr>
        <p:spPr bwMode="auto">
          <a:xfrm>
            <a:off x="7403552" y="1146990"/>
            <a:ext cx="175913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itchFamily="34" charset="0"/>
              </a:rPr>
              <a:t>Extract total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itchFamily="34" charset="0"/>
              </a:rPr>
              <a:t>RNA and DNA</a:t>
            </a:r>
          </a:p>
        </p:txBody>
      </p:sp>
      <p:sp>
        <p:nvSpPr>
          <p:cNvPr id="9231" name="TextBox 1"/>
          <p:cNvSpPr txBox="1">
            <a:spLocks noChangeArrowheads="1"/>
          </p:cNvSpPr>
          <p:nvPr/>
        </p:nvSpPr>
        <p:spPr bwMode="auto">
          <a:xfrm>
            <a:off x="925511" y="4602853"/>
            <a:ext cx="1600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itchFamily="34" charset="0"/>
              </a:rPr>
              <a:t>Reverse transcription</a:t>
            </a:r>
          </a:p>
        </p:txBody>
      </p:sp>
      <p:sp>
        <p:nvSpPr>
          <p:cNvPr id="9233" name="TextBox 3"/>
          <p:cNvSpPr txBox="1">
            <a:spLocks noChangeArrowheads="1"/>
          </p:cNvSpPr>
          <p:nvPr/>
        </p:nvSpPr>
        <p:spPr bwMode="auto">
          <a:xfrm>
            <a:off x="1256977" y="5990676"/>
            <a:ext cx="57817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itchFamily="34" charset="0"/>
              </a:rPr>
              <a:t>TAR</a:t>
            </a:r>
          </a:p>
        </p:txBody>
      </p:sp>
      <p:sp>
        <p:nvSpPr>
          <p:cNvPr id="9240" name="TextBox 41"/>
          <p:cNvSpPr txBox="1">
            <a:spLocks noChangeArrowheads="1"/>
          </p:cNvSpPr>
          <p:nvPr/>
        </p:nvSpPr>
        <p:spPr bwMode="auto">
          <a:xfrm>
            <a:off x="932297" y="3992709"/>
            <a:ext cx="136755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>
                <a:latin typeface="Arial" pitchFamily="34" charset="0"/>
              </a:rPr>
              <a:t>Poly-A tailing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2539" y="46158"/>
            <a:ext cx="8229600" cy="1143000"/>
          </a:xfrm>
        </p:spPr>
        <p:txBody>
          <a:bodyPr/>
          <a:lstStyle/>
          <a:p>
            <a:r>
              <a:rPr lang="en-US" sz="4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endParaRPr lang="en-US" sz="4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205288" y="1439378"/>
            <a:ext cx="244490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Activate for 1 and 2 days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7619" y="879442"/>
            <a:ext cx="13324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Neg selection using 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Ab-bound beads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548575" y="1677400"/>
            <a:ext cx="1960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+ nevirapine + indinavir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+/- antiCD3/28 and IL-2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978264" y="1676003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Trireagent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06119" y="4949422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Poly(dT) +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Random hexamers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468555" y="4468980"/>
            <a:ext cx="13019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Reverse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transcription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376962" y="2312696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Measure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concentration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620217" y="2820527"/>
            <a:ext cx="76655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NanoDrop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785586" y="5990676"/>
            <a:ext cx="1438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Read-through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508027" y="6002497"/>
            <a:ext cx="1514169" cy="3508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Long LTR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95229" y="6024474"/>
            <a:ext cx="7184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PolyA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258533" y="6024474"/>
            <a:ext cx="89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Tat-Rev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43576" y="5228350"/>
            <a:ext cx="116570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Aliquot for </a:t>
            </a:r>
          </a:p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ddPCR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1543576" y="4275573"/>
            <a:ext cx="2487" cy="3707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>
            <a:off x="6104735" y="5070770"/>
            <a:ext cx="2487" cy="58117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endCxn id="16" idx="0"/>
          </p:cNvCxnSpPr>
          <p:nvPr/>
        </p:nvCxnSpPr>
        <p:spPr>
          <a:xfrm flipH="1">
            <a:off x="6119535" y="2935080"/>
            <a:ext cx="1257428" cy="1533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16" name="Straight Arrow Connector 9215"/>
          <p:cNvCxnSpPr/>
          <p:nvPr/>
        </p:nvCxnSpPr>
        <p:spPr>
          <a:xfrm flipH="1">
            <a:off x="1543576" y="2935080"/>
            <a:ext cx="5833386" cy="1057629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25" name="Straight Arrow Connector 9224"/>
          <p:cNvCxnSpPr>
            <a:endCxn id="19" idx="0"/>
          </p:cNvCxnSpPr>
          <p:nvPr/>
        </p:nvCxnSpPr>
        <p:spPr>
          <a:xfrm flipH="1">
            <a:off x="3504693" y="5682723"/>
            <a:ext cx="2297160" cy="30795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29" name="Straight Arrow Connector 9228"/>
          <p:cNvCxnSpPr/>
          <p:nvPr/>
        </p:nvCxnSpPr>
        <p:spPr>
          <a:xfrm flipH="1">
            <a:off x="4979829" y="5692679"/>
            <a:ext cx="1098064" cy="35055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34" name="Straight Arrow Connector 9233"/>
          <p:cNvCxnSpPr/>
          <p:nvPr/>
        </p:nvCxnSpPr>
        <p:spPr>
          <a:xfrm>
            <a:off x="6343760" y="5714849"/>
            <a:ext cx="1107166" cy="34717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36" name="Straight Arrow Connector 9235"/>
          <p:cNvCxnSpPr/>
          <p:nvPr/>
        </p:nvCxnSpPr>
        <p:spPr>
          <a:xfrm>
            <a:off x="6444057" y="5678027"/>
            <a:ext cx="1877465" cy="42564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242" name="Straight Arrow Connector 9241"/>
          <p:cNvCxnSpPr/>
          <p:nvPr/>
        </p:nvCxnSpPr>
        <p:spPr>
          <a:xfrm>
            <a:off x="1549597" y="5206015"/>
            <a:ext cx="2487" cy="784661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V="1">
            <a:off x="3409616" y="1279552"/>
            <a:ext cx="795672" cy="1692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>
            <a:endCxn id="3" idx="1"/>
          </p:cNvCxnSpPr>
          <p:nvPr/>
        </p:nvCxnSpPr>
        <p:spPr>
          <a:xfrm>
            <a:off x="3409616" y="1448829"/>
            <a:ext cx="795672" cy="15982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62543" y="1675974"/>
            <a:ext cx="10711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Aliquots of cells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6-10 x 10</a:t>
            </a:r>
            <a:r>
              <a:rPr lang="en-US" sz="10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cxnSp>
        <p:nvCxnSpPr>
          <p:cNvPr id="42" name="Straight Arrow Connector 41"/>
          <p:cNvCxnSpPr/>
          <p:nvPr/>
        </p:nvCxnSpPr>
        <p:spPr>
          <a:xfrm>
            <a:off x="1572382" y="1422842"/>
            <a:ext cx="5357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>
            <a:stCxn id="9223" idx="3"/>
          </p:cNvCxnSpPr>
          <p:nvPr/>
        </p:nvCxnSpPr>
        <p:spPr>
          <a:xfrm>
            <a:off x="6578301" y="1279552"/>
            <a:ext cx="798661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6755618" y="4701438"/>
            <a:ext cx="136209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Poly(dT) +</a:t>
            </a:r>
          </a:p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Random hexamers</a:t>
            </a:r>
          </a:p>
          <a:p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5447743" y="3269471"/>
            <a:ext cx="207449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Aliquot RNA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0965" y="4230651"/>
            <a:ext cx="121379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PolyA polymerase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7834964" y="1677400"/>
            <a:ext cx="0" cy="7205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>
            <a:off x="3789790" y="3598030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1ug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6769855" y="3747626"/>
            <a:ext cx="4395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5ug</a:t>
            </a: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900" y="1588704"/>
            <a:ext cx="1422304" cy="1422304"/>
          </a:xfrm>
          <a:prstGeom prst="rect">
            <a:avLst/>
          </a:prstGeom>
        </p:spPr>
      </p:pic>
      <p:pic>
        <p:nvPicPr>
          <p:cNvPr id="67" name="Picture 6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0034" y="4216728"/>
            <a:ext cx="2144603" cy="1561750"/>
          </a:xfrm>
          <a:prstGeom prst="rect">
            <a:avLst/>
          </a:prstGeom>
        </p:spPr>
      </p:pic>
      <p:cxnSp>
        <p:nvCxnSpPr>
          <p:cNvPr id="51" name="Straight Arrow Connector 50"/>
          <p:cNvCxnSpPr/>
          <p:nvPr/>
        </p:nvCxnSpPr>
        <p:spPr>
          <a:xfrm>
            <a:off x="6783486" y="1578368"/>
            <a:ext cx="593476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822564" y="6007247"/>
            <a:ext cx="4796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Pol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617366" y="6020170"/>
            <a:ext cx="7814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Nef</a:t>
            </a:r>
          </a:p>
        </p:txBody>
      </p:sp>
      <p:cxnSp>
        <p:nvCxnSpPr>
          <p:cNvPr id="54" name="Straight Arrow Connector 53"/>
          <p:cNvCxnSpPr/>
          <p:nvPr/>
        </p:nvCxnSpPr>
        <p:spPr>
          <a:xfrm>
            <a:off x="6097191" y="5714396"/>
            <a:ext cx="2487" cy="37078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Arrow Connector 54"/>
          <p:cNvCxnSpPr/>
          <p:nvPr/>
        </p:nvCxnSpPr>
        <p:spPr>
          <a:xfrm>
            <a:off x="6225441" y="5684604"/>
            <a:ext cx="442905" cy="37741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E2AF138D-A79D-4412-A967-2FEEF0AECBDF}"/>
              </a:ext>
            </a:extLst>
          </p:cNvPr>
          <p:cNvSpPr txBox="1"/>
          <p:nvPr/>
        </p:nvSpPr>
        <p:spPr>
          <a:xfrm>
            <a:off x="7080224" y="6642581"/>
            <a:ext cx="2097049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Yukl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 et al, Science Trans Med, 2018</a:t>
            </a:r>
          </a:p>
        </p:txBody>
      </p:sp>
    </p:spTree>
    <p:extLst>
      <p:ext uri="{BB962C8B-B14F-4D97-AF65-F5344CB8AC3E}">
        <p14:creationId xmlns:p14="http://schemas.microsoft.com/office/powerpoint/2010/main" val="268965663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/>
          <p:cNvSpPr>
            <a:spLocks noGrp="1"/>
          </p:cNvSpPr>
          <p:nvPr>
            <p:ph type="title"/>
          </p:nvPr>
        </p:nvSpPr>
        <p:spPr>
          <a:xfrm>
            <a:off x="457200" y="202767"/>
            <a:ext cx="8229600" cy="1143000"/>
          </a:xfrm>
        </p:spPr>
        <p:txBody>
          <a:bodyPr/>
          <a:lstStyle/>
          <a:p>
            <a:r>
              <a:rPr lang="en-US" alt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Transcription profile in blood CD4+T indicates blocks to elongation, completion, and splicing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57200" y="5611025"/>
            <a:ext cx="839649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1) Low levels of read-through transcripts; 2) High levels of transcriptional initiation (TAR); 3) Strong blocks to elongation, completion, and multiple splicing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22402198-C8FF-4E3F-8615-3E104476CCE3}"/>
              </a:ext>
            </a:extLst>
          </p:cNvPr>
          <p:cNvSpPr txBox="1"/>
          <p:nvPr/>
        </p:nvSpPr>
        <p:spPr>
          <a:xfrm>
            <a:off x="7150785" y="5190089"/>
            <a:ext cx="133905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Yukl et 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al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, Science Trans Med, 2018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="" xmlns:a16="http://schemas.microsoft.com/office/drawing/2014/main" id="{FD4BF396-6CF9-4110-9B9F-5E1D6329D2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993215" y="1190849"/>
            <a:ext cx="5157570" cy="4516426"/>
          </a:xfrm>
        </p:spPr>
      </p:pic>
    </p:spTree>
    <p:extLst>
      <p:ext uri="{BB962C8B-B14F-4D97-AF65-F5344CB8AC3E}">
        <p14:creationId xmlns:p14="http://schemas.microsoft.com/office/powerpoint/2010/main" val="1722800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Block to completion represents blocks to distal transcription +/- polyadenylation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0" y="5568229"/>
            <a:ext cx="9281708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arenR"/>
            </a:pPr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gradient was observed from the 5’LTR to Pol to Nef to the 3’LTR-polyA</a:t>
            </a:r>
          </a:p>
          <a:p>
            <a:pPr marL="342900" indent="-342900">
              <a:buAutoNum type="arabicParenR"/>
            </a:pPr>
            <a:r>
              <a:rPr lang="en-US" sz="2000" u="sng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Suggests blocks to distal elongation and a possible block to polyadenylation</a:t>
            </a:r>
            <a:endParaRPr lang="en-US" sz="20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43D890D1-C2A6-4527-AF2D-C341A3CDBACA}"/>
              </a:ext>
            </a:extLst>
          </p:cNvPr>
          <p:cNvSpPr txBox="1"/>
          <p:nvPr/>
        </p:nvSpPr>
        <p:spPr>
          <a:xfrm>
            <a:off x="7218374" y="5001051"/>
            <a:ext cx="136278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Yukl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 et al, Science Trans Med,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B53B907B-2251-47B2-B207-C1CDF1CAD0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5742" y="1421005"/>
            <a:ext cx="5446203" cy="4247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462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81052"/>
            <a:ext cx="8686800" cy="1325562"/>
          </a:xfrm>
        </p:spPr>
        <p:txBody>
          <a:bodyPr/>
          <a:lstStyle/>
          <a:p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Differences in HIV RNAs can’t be explained by proviral mutations in primer/probe regions</a:t>
            </a:r>
            <a:endParaRPr lang="en-US" sz="2800" dirty="0"/>
          </a:p>
        </p:txBody>
      </p:sp>
      <p:sp>
        <p:nvSpPr>
          <p:cNvPr id="6" name="TextBox 5"/>
          <p:cNvSpPr txBox="1"/>
          <p:nvPr/>
        </p:nvSpPr>
        <p:spPr>
          <a:xfrm>
            <a:off x="463296" y="5183283"/>
            <a:ext cx="85831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Differences between levels of HIV RNAs were preserved even after normalization to the corresponding HIV DNA levels</a:t>
            </a:r>
          </a:p>
          <a:p>
            <a:r>
              <a:rPr lang="en-US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Differences in HIV RNA levels can’t be explained by mutations in HIV DNA at primer/probe regions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EB18F43A-BD4A-4BEE-8C8F-EB39057A5DE6}"/>
              </a:ext>
            </a:extLst>
          </p:cNvPr>
          <p:cNvSpPr txBox="1"/>
          <p:nvPr/>
        </p:nvSpPr>
        <p:spPr>
          <a:xfrm>
            <a:off x="7457656" y="4767785"/>
            <a:ext cx="1457744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Yukl et al, </a:t>
            </a:r>
            <a:r>
              <a:rPr lang="en-US" sz="1050" i="1" dirty="0">
                <a:solidFill>
                  <a:schemeClr val="bg1">
                    <a:lumMod val="65000"/>
                  </a:schemeClr>
                </a:solidFill>
              </a:rPr>
              <a:t>Science</a:t>
            </a:r>
            <a:r>
              <a:rPr lang="en-US" sz="1050" i="1" dirty="0">
                <a:solidFill>
                  <a:schemeClr val="bg1">
                    <a:lumMod val="50000"/>
                  </a:schemeClr>
                </a:solidFill>
              </a:rPr>
              <a:t> Trans Med, 2018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="" xmlns:a16="http://schemas.microsoft.com/office/drawing/2014/main" id="{677B0B14-826A-49FE-B7EC-71A943C2808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74698" y="1431674"/>
            <a:ext cx="5270995" cy="3972584"/>
          </a:xfrm>
        </p:spPr>
      </p:pic>
    </p:spTree>
    <p:extLst>
      <p:ext uri="{BB962C8B-B14F-4D97-AF65-F5344CB8AC3E}">
        <p14:creationId xmlns:p14="http://schemas.microsoft.com/office/powerpoint/2010/main" val="3275483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6219</TotalTime>
  <Words>1226</Words>
  <Application>Microsoft Office PowerPoint</Application>
  <PresentationFormat>On-screen Show (4:3)</PresentationFormat>
  <Paragraphs>207</Paragraphs>
  <Slides>23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MS PGothic</vt:lpstr>
      <vt:lpstr>Arial</vt:lpstr>
      <vt:lpstr>Calibri</vt:lpstr>
      <vt:lpstr>Raleway</vt:lpstr>
      <vt:lpstr>Roboto</vt:lpstr>
      <vt:lpstr>AIDS 2016_Template</vt:lpstr>
      <vt:lpstr>Office Theme</vt:lpstr>
      <vt:lpstr>Residual HIV transcription on ART: implications for latency elimination </vt:lpstr>
      <vt:lpstr>Disclosures</vt:lpstr>
      <vt:lpstr>Unclear what mechanisms govern latent HIV infection in vivo</vt:lpstr>
      <vt:lpstr>Objectives</vt:lpstr>
      <vt:lpstr>“Transcription profiling” to  investigate the mechanisms that regulate HIV transcription in vivo</vt:lpstr>
      <vt:lpstr>Methods</vt:lpstr>
      <vt:lpstr>Transcription profile in blood CD4+T indicates blocks to elongation, completion, and splicing</vt:lpstr>
      <vt:lpstr>Block to completion represents blocks to distal transcription +/- polyadenylation</vt:lpstr>
      <vt:lpstr>Differences in HIV RNAs can’t be explained by proviral mutations in primer/probe regions</vt:lpstr>
      <vt:lpstr>Differences in HIV RNA levels can’t be explained by differences in stability</vt:lpstr>
      <vt:lpstr>Activation selectively increases elongated, polyadenylated, and spliced transcripts</vt:lpstr>
      <vt:lpstr>Activation partially reverses blocks to elongation, completion, and splicing</vt:lpstr>
      <vt:lpstr>The cellular distribution of each HIV RNA follows the same pattern as the levels/106 cells</vt:lpstr>
      <vt:lpstr>Blocks to elongation, completion, and splicing found in most HIV-infected cells</vt:lpstr>
      <vt:lpstr>LRAs exert differential effects on the different blocks</vt:lpstr>
      <vt:lpstr>Different mechanisms govern HIV transcription in the rectum</vt:lpstr>
      <vt:lpstr>Blood and gut differ in HIV transcriptional blocks underlying latency</vt:lpstr>
      <vt:lpstr>Conclusions</vt:lpstr>
      <vt:lpstr>Implications</vt:lpstr>
      <vt:lpstr>Acknowledgments</vt:lpstr>
      <vt:lpstr>Differences in HIV RNAs are not explained by differences in assay performance</vt:lpstr>
      <vt:lpstr>Differences in HIV RNAs can’t be explained by mutations in proviruses</vt:lpstr>
      <vt:lpstr>Limitations to Study Methods</vt:lpstr>
    </vt:vector>
  </TitlesOfParts>
  <Company>Microsoft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Saal</cp:lastModifiedBy>
  <cp:revision>69</cp:revision>
  <cp:lastPrinted>2017-01-16T15:31:13Z</cp:lastPrinted>
  <dcterms:created xsi:type="dcterms:W3CDTF">2017-01-13T09:09:35Z</dcterms:created>
  <dcterms:modified xsi:type="dcterms:W3CDTF">2018-07-25T08:08:15Z</dcterms:modified>
</cp:coreProperties>
</file>