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3" r:id="rId3"/>
    <p:sldId id="262" r:id="rId4"/>
    <p:sldId id="272" r:id="rId5"/>
    <p:sldId id="264" r:id="rId6"/>
    <p:sldId id="268" r:id="rId7"/>
    <p:sldId id="269" r:id="rId8"/>
    <p:sldId id="270" r:id="rId9"/>
    <p:sldId id="27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da Tachedji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89244" autoAdjust="0"/>
  </p:normalViewPr>
  <p:slideViewPr>
    <p:cSldViewPr snapToGrid="0" snapToObjects="1">
      <p:cViewPr>
        <p:scale>
          <a:sx n="100" d="100"/>
          <a:sy n="100" d="100"/>
        </p:scale>
        <p:origin x="-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1E3D-DBEF-5D4E-AD7A-7743C9A9BFBB}" type="datetimeFigureOut">
              <a:rPr lang="en-US" smtClean="0"/>
              <a:t>24/7/18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FC3E-2BAE-FA48-B9C9-CBCFB1D2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FC3E-2BAE-FA48-B9C9-CBCFB1D2F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12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HIV transmission: Virus, host and </a:t>
            </a:r>
            <a:r>
              <a:rPr lang="en-US" dirty="0" err="1" smtClean="0">
                <a:solidFill>
                  <a:srgbClr val="FF0000"/>
                </a:solidFill>
              </a:rPr>
              <a:t>microbiome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Setting the scene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Professor Gilda Tachedjian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Burnet Institute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Disclosure of Speaker’s Interests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549718"/>
            <a:ext cx="62357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/>
              <a:t>No (potential) conflict of interests</a:t>
            </a:r>
            <a:r>
              <a:rPr lang="en-US" sz="3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424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Globally almost 2 million new HIV Infections in 2017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0" y="5087145"/>
            <a:ext cx="88011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arly events 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transmission sets the course of HIV infection: need to understand this process 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inform antiviral prevention, vaccine and cure strategies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2712" y="6170305"/>
            <a:ext cx="10912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UNAIDS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6732" y="1454728"/>
            <a:ext cx="3183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16% decline since 2010 among adults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burden of new HIV infections in sub-Saharan Africa representing 65% of global infections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Every week 7000 adolescent girls and young women become infected with HIV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pic>
        <p:nvPicPr>
          <p:cNvPr id="7" name="Picture 6" descr="People living with HI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" t="1624" r="3326" b="12001"/>
          <a:stretch>
            <a:fillRect/>
          </a:stretch>
        </p:blipFill>
        <p:spPr bwMode="auto">
          <a:xfrm>
            <a:off x="-282990" y="1353128"/>
            <a:ext cx="6591301" cy="3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4005" y="6152227"/>
            <a:ext cx="2251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Piot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2015 The Lancet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7794" y="6170305"/>
            <a:ext cx="22174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rgbClr val="7F7F7F"/>
                </a:solidFill>
              </a:rPr>
              <a:t>Mathur</a:t>
            </a:r>
            <a:r>
              <a:rPr lang="en-US" sz="1000" i="1" dirty="0" smtClean="0">
                <a:solidFill>
                  <a:srgbClr val="7F7F7F"/>
                </a:solidFill>
              </a:rPr>
              <a:t> et al 2016 Lancet HIV</a:t>
            </a:r>
            <a:endParaRPr lang="en-US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Majority of HIV Infections are Sexually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ransmitted </a:t>
            </a:r>
            <a:r>
              <a:rPr lang="en-AU" sz="2800" dirty="0" smtClean="0">
                <a:solidFill>
                  <a:srgbClr val="FFFFFF"/>
                </a:solidFill>
                <a:latin typeface="+mj-lt"/>
              </a:rPr>
              <a:t>via the Genital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and Rectal Mucosa  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672" y="1438127"/>
            <a:ext cx="3032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Female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enital Tract (M-F)</a:t>
            </a:r>
          </a:p>
          <a:p>
            <a:r>
              <a:rPr lang="en-US" dirty="0" smtClean="0"/>
              <a:t>-    </a:t>
            </a:r>
            <a:r>
              <a:rPr lang="en-US" sz="1600" dirty="0" smtClean="0"/>
              <a:t>Vagina squamous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Ectocervix</a:t>
            </a:r>
            <a:r>
              <a:rPr lang="en-US" sz="1600" dirty="0" smtClean="0"/>
              <a:t> squamous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Endocervix</a:t>
            </a:r>
            <a:r>
              <a:rPr lang="en-US" sz="1600" dirty="0" smtClean="0"/>
              <a:t> columnar (single)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1672" y="4430389"/>
            <a:ext cx="25955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Intestinal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ract  (RAI)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Rectum </a:t>
            </a:r>
            <a:r>
              <a:rPr lang="en-AU" sz="1600" dirty="0"/>
              <a:t>c</a:t>
            </a:r>
            <a:r>
              <a:rPr lang="en-US" sz="1600" dirty="0" err="1" smtClean="0"/>
              <a:t>olumnar</a:t>
            </a:r>
            <a:r>
              <a:rPr lang="en-US" sz="1600" dirty="0" smtClean="0"/>
              <a:t> (single)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047" y="3095085"/>
            <a:ext cx="3353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Male Genital Tract (F-M)</a:t>
            </a:r>
          </a:p>
          <a:p>
            <a:r>
              <a:rPr lang="en-US" sz="1600" dirty="0" smtClean="0"/>
              <a:t> -  Inner </a:t>
            </a:r>
            <a:r>
              <a:rPr lang="en-US" sz="1600" dirty="0"/>
              <a:t>f</a:t>
            </a:r>
            <a:r>
              <a:rPr lang="en-US" sz="1600" dirty="0" smtClean="0"/>
              <a:t>oreskin (squamous)</a:t>
            </a:r>
          </a:p>
          <a:p>
            <a:r>
              <a:rPr lang="en-US" sz="1600" dirty="0"/>
              <a:t>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-  Penile urethra columnar (stratified)</a:t>
            </a:r>
            <a:r>
              <a:rPr lang="en-US" sz="1600" dirty="0" smtClean="0"/>
              <a:t>		</a:t>
            </a:r>
            <a:endParaRPr lang="en-US" sz="1600" dirty="0"/>
          </a:p>
        </p:txBody>
      </p:sp>
      <p:pic>
        <p:nvPicPr>
          <p:cNvPr id="7" name="Picture 8" descr="f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26" y="951043"/>
            <a:ext cx="3273461" cy="186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274" y="5748366"/>
            <a:ext cx="3049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Hladik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McElrath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2008 Nat Reviews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Immunol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8:447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Screen Shot 2018-07-15 at 4.36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0" y="4645547"/>
            <a:ext cx="1942965" cy="1759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0987" y="2098153"/>
            <a:ext cx="155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0.04; 0.38%*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371794" y="6142522"/>
            <a:ext cx="2223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Boily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2009 Lancet Infect Dis 9:118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71794" y="5950898"/>
            <a:ext cx="38385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Hladik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and Hope 2009 Current HIV/AIDS Reports 6: 20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0734" y="3532149"/>
            <a:ext cx="150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0.08; 0.30%*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24692" y="4424245"/>
            <a:ext cx="78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1.7%*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46511" y="2820855"/>
            <a:ext cx="3145387" cy="2021308"/>
            <a:chOff x="5678530" y="2820855"/>
            <a:chExt cx="3145387" cy="2021308"/>
          </a:xfrm>
        </p:grpSpPr>
        <p:pic>
          <p:nvPicPr>
            <p:cNvPr id="8" name="Picture 7" descr="Screen Shot 2018-07-15 at 4.33.1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530" y="2820855"/>
              <a:ext cx="3145387" cy="202130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78530" y="2834084"/>
              <a:ext cx="203261" cy="256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20432" y="918631"/>
            <a:ext cx="213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Risk of Transmission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/Exposure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153" y="5116742"/>
            <a:ext cx="292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*High income; low income countries</a:t>
            </a:r>
          </a:p>
          <a:p>
            <a:r>
              <a:rPr lang="en-US" sz="1200" dirty="0" smtClean="0"/>
              <a:t> Early phase of HIV infection 9.2x higher risk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809" y="5535399"/>
            <a:ext cx="834274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Variability of HIV transmission at each mucosal site due to the virus, host, and environmental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97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0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Physical and Biological Defense Mechanisms Against </a:t>
            </a:r>
          </a:p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HIV Transmission in the Lower FGT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1033"/>
          <p:cNvSpPr>
            <a:spLocks noChangeArrowheads="1"/>
          </p:cNvSpPr>
          <p:nvPr/>
        </p:nvSpPr>
        <p:spPr bwMode="auto">
          <a:xfrm>
            <a:off x="685565" y="4278440"/>
            <a:ext cx="1203601" cy="2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/>
              <a:t>Endocervix</a:t>
            </a:r>
            <a:endParaRPr lang="en-US" sz="2000" dirty="0"/>
          </a:p>
        </p:txBody>
      </p:sp>
      <p:pic>
        <p:nvPicPr>
          <p:cNvPr id="5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" y="1045630"/>
            <a:ext cx="5509738" cy="31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335588" y="844005"/>
            <a:ext cx="3808411" cy="62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+mn-lt"/>
                <a:cs typeface="Arial" charset="0"/>
              </a:rPr>
              <a:t>Physical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Barriers</a:t>
            </a:r>
          </a:p>
          <a:p>
            <a:pPr eaLnBrk="1" hangingPunct="1"/>
            <a:r>
              <a:rPr lang="en-US" sz="1800" dirty="0">
                <a:latin typeface="+mn-lt"/>
                <a:cs typeface="Arial" charset="0"/>
              </a:rPr>
              <a:t>Mucous</a:t>
            </a:r>
          </a:p>
          <a:p>
            <a:pPr eaLnBrk="1" hangingPunct="1"/>
            <a:r>
              <a:rPr lang="en-US" sz="1800" dirty="0" err="1">
                <a:latin typeface="+mn-lt"/>
                <a:cs typeface="Arial" charset="0"/>
              </a:rPr>
              <a:t>Ciliary</a:t>
            </a:r>
            <a:r>
              <a:rPr lang="en-US" sz="1800" dirty="0">
                <a:latin typeface="+mn-lt"/>
                <a:cs typeface="Arial" charset="0"/>
              </a:rPr>
              <a:t> clearance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Epithelial cells </a:t>
            </a:r>
          </a:p>
          <a:p>
            <a:pPr eaLnBrk="1" hangingPunct="1">
              <a:lnSpc>
                <a:spcPct val="50000"/>
              </a:lnSpc>
            </a:pPr>
            <a:endParaRPr lang="en-US" sz="18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endParaRPr lang="en-US" sz="1800" dirty="0">
              <a:latin typeface="+mn-lt"/>
              <a:cs typeface="Arial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+mn-lt"/>
                <a:cs typeface="Arial" charset="0"/>
              </a:rPr>
              <a:t>Immune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Defense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cs typeface="Arial" charset="0"/>
              </a:rPr>
              <a:t>Innate </a:t>
            </a:r>
            <a:r>
              <a:rPr lang="en-US" sz="1600" dirty="0">
                <a:cs typeface="Arial" charset="0"/>
              </a:rPr>
              <a:t>and adaptive </a:t>
            </a:r>
            <a:r>
              <a:rPr lang="en-US" sz="1600" dirty="0" smtClean="0">
                <a:cs typeface="Arial" charset="0"/>
              </a:rPr>
              <a:t>immunity</a:t>
            </a:r>
          </a:p>
          <a:p>
            <a:pPr>
              <a:lnSpc>
                <a:spcPct val="90000"/>
              </a:lnSpc>
            </a:pPr>
            <a:endParaRPr lang="en-US" sz="16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cs typeface="Arial" charset="0"/>
              </a:rPr>
              <a:t>Soluble factors (e.g. AMPs)</a:t>
            </a:r>
            <a:endParaRPr lang="en-US" sz="16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n-lt"/>
                <a:cs typeface="Arial" charset="0"/>
              </a:rPr>
              <a:t>Immune cells (including epithelial </a:t>
            </a:r>
            <a:r>
              <a:rPr lang="en-US" sz="1800" dirty="0">
                <a:latin typeface="+mn-lt"/>
                <a:cs typeface="Arial" charset="0"/>
              </a:rPr>
              <a:t>cells respond </a:t>
            </a:r>
            <a:r>
              <a:rPr lang="en-US" sz="1800" dirty="0" smtClean="0">
                <a:latin typeface="+mn-lt"/>
                <a:cs typeface="Arial" charset="0"/>
              </a:rPr>
              <a:t>to) MAMPs/PAMPs: immune </a:t>
            </a:r>
            <a:r>
              <a:rPr lang="en-US" sz="1800" dirty="0">
                <a:latin typeface="+mn-lt"/>
                <a:cs typeface="Arial" charset="0"/>
              </a:rPr>
              <a:t>mediators: antiviral and pro-inflammatory </a:t>
            </a:r>
            <a:r>
              <a:rPr lang="en-US" sz="1400" dirty="0" smtClean="0">
                <a:latin typeface="+mn-lt"/>
                <a:cs typeface="Arial" charset="0"/>
              </a:rPr>
              <a:t>(paradoxically promote HIV infection in women)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latin typeface="+mn-lt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endParaRPr lang="en-US" sz="1800" dirty="0">
              <a:latin typeface="+mn-lt"/>
              <a:cs typeface="Arial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+mn-lt"/>
                <a:cs typeface="Arial" charset="0"/>
              </a:rPr>
              <a:t>Microbiota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1200" dirty="0"/>
              <a:t>Communities of bacteria (along with fungi and viruses</a:t>
            </a:r>
            <a:r>
              <a:rPr lang="en-US" sz="1200" dirty="0" smtClean="0"/>
              <a:t>) </a:t>
            </a:r>
          </a:p>
          <a:p>
            <a:endParaRPr lang="en-US" sz="1200" dirty="0">
              <a:latin typeface="+mn-lt"/>
              <a:cs typeface="Arial" charset="0"/>
            </a:endParaRPr>
          </a:p>
          <a:p>
            <a:r>
              <a:rPr lang="en-US" sz="1800" dirty="0" smtClean="0">
                <a:latin typeface="+mn-lt"/>
                <a:cs typeface="Arial" charset="0"/>
              </a:rPr>
              <a:t>Competition, </a:t>
            </a:r>
            <a:r>
              <a:rPr lang="en-US" sz="1800" dirty="0" err="1" smtClean="0">
                <a:latin typeface="+mn-lt"/>
                <a:cs typeface="Arial" charset="0"/>
              </a:rPr>
              <a:t>bacteriocins</a:t>
            </a:r>
            <a:r>
              <a:rPr lang="en-US" sz="1800" dirty="0">
                <a:latin typeface="+mn-lt"/>
                <a:cs typeface="Arial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organic acid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metabolites </a:t>
            </a:r>
            <a:r>
              <a:rPr lang="en-US" sz="1400" dirty="0" smtClean="0">
                <a:latin typeface="+mn-lt"/>
                <a:cs typeface="Arial" charset="0"/>
              </a:rPr>
              <a:t>(i.e. lactic acid </a:t>
            </a:r>
            <a:r>
              <a:rPr lang="mr-IN" sz="1400" dirty="0" smtClean="0">
                <a:latin typeface="+mn-lt"/>
                <a:cs typeface="Arial" charset="0"/>
              </a:rPr>
              <a:t>–</a:t>
            </a:r>
            <a:r>
              <a:rPr lang="en-US" sz="1400" dirty="0" smtClean="0">
                <a:latin typeface="+mn-lt"/>
                <a:cs typeface="Arial" charset="0"/>
              </a:rPr>
              <a:t>produced by vaginal lactobacilli associated with HIV protection)</a:t>
            </a:r>
            <a:endParaRPr lang="en-US" sz="1400" dirty="0">
              <a:solidFill>
                <a:srgbClr val="DB0202"/>
              </a:solidFill>
              <a:latin typeface="+mn-lt"/>
              <a:cs typeface="Arial" charset="0"/>
            </a:endParaRPr>
          </a:p>
          <a:p>
            <a:pPr eaLnBrk="1" hangingPunct="1"/>
            <a:endParaRPr lang="en-US" sz="1800" dirty="0">
              <a:solidFill>
                <a:srgbClr val="DB0202"/>
              </a:solidFill>
              <a:latin typeface="+mn-lt"/>
              <a:cs typeface="Arial" charset="0"/>
            </a:endParaRPr>
          </a:p>
          <a:p>
            <a:pPr eaLnBrk="1" hangingPunct="1"/>
            <a:endParaRPr lang="en-US" sz="1800" dirty="0">
              <a:solidFill>
                <a:srgbClr val="000097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80674" y="5445569"/>
            <a:ext cx="3505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rgbClr val="7F7F7F"/>
                </a:solidFill>
              </a:rPr>
              <a:t>Stieh</a:t>
            </a:r>
            <a:r>
              <a:rPr lang="en-US" sz="1000" i="1" dirty="0">
                <a:solidFill>
                  <a:srgbClr val="7F7F7F"/>
                </a:solidFill>
              </a:rPr>
              <a:t> et al 2014 </a:t>
            </a:r>
            <a:r>
              <a:rPr lang="en-US" sz="1000" i="1" dirty="0" err="1">
                <a:solidFill>
                  <a:srgbClr val="7F7F7F"/>
                </a:solidFill>
              </a:rPr>
              <a:t>Plos</a:t>
            </a:r>
            <a:r>
              <a:rPr lang="en-US" sz="1000" i="1" dirty="0">
                <a:solidFill>
                  <a:srgbClr val="7F7F7F"/>
                </a:solidFill>
              </a:rPr>
              <a:t> Path 10:e1004440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641" y="5609848"/>
            <a:ext cx="49698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rgbClr val="7F7F7F"/>
                </a:solidFill>
              </a:rPr>
              <a:t>Hearps</a:t>
            </a:r>
            <a:r>
              <a:rPr lang="en-US" sz="1000" i="1" dirty="0" smtClean="0">
                <a:solidFill>
                  <a:srgbClr val="7F7F7F"/>
                </a:solidFill>
              </a:rPr>
              <a:t> et al 2017 Mucosal </a:t>
            </a:r>
            <a:r>
              <a:rPr lang="en-US" sz="1000" i="1" dirty="0" err="1" smtClean="0">
                <a:solidFill>
                  <a:srgbClr val="7F7F7F"/>
                </a:solidFill>
              </a:rPr>
              <a:t>Immunol</a:t>
            </a:r>
            <a:r>
              <a:rPr lang="en-US" sz="1000" i="1" dirty="0" smtClean="0">
                <a:solidFill>
                  <a:srgbClr val="7F7F7F"/>
                </a:solidFill>
              </a:rPr>
              <a:t> 10:1480; 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Burgener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2015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Immunol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36:22</a:t>
            </a:r>
            <a:r>
              <a:rPr lang="en-US" sz="1000" i="1" dirty="0" smtClean="0">
                <a:solidFill>
                  <a:srgbClr val="7F7F7F"/>
                </a:solidFill>
              </a:rPr>
              <a:t>            </a:t>
            </a:r>
            <a:endParaRPr lang="en-US" sz="1000" i="1" dirty="0">
              <a:solidFill>
                <a:srgbClr val="7F7F7F"/>
              </a:solidFill>
            </a:endParaRPr>
          </a:p>
        </p:txBody>
      </p:sp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2407954" y="4278440"/>
            <a:ext cx="24646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/>
              <a:t>Ectocervix</a:t>
            </a:r>
            <a:r>
              <a:rPr lang="en-US" sz="2000" dirty="0"/>
              <a:t> and Vagina</a:t>
            </a:r>
          </a:p>
          <a:p>
            <a:endParaRPr lang="en-US" sz="1200" dirty="0"/>
          </a:p>
        </p:txBody>
      </p:sp>
      <p:sp>
        <p:nvSpPr>
          <p:cNvPr id="7" name="Rectangle 1032"/>
          <p:cNvSpPr>
            <a:spLocks noChangeArrowheads="1"/>
          </p:cNvSpPr>
          <p:nvPr/>
        </p:nvSpPr>
        <p:spPr bwMode="auto">
          <a:xfrm>
            <a:off x="300641" y="5269811"/>
            <a:ext cx="56577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Shattock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and Moore 2003 Nat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Rev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Microbiol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1:25 ; 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Carias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 2013 J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Virol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87: 11388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641" y="54328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 err="1">
                <a:solidFill>
                  <a:srgbClr val="7F7F7F"/>
                </a:solidFill>
              </a:rPr>
              <a:t>Wira</a:t>
            </a:r>
            <a:r>
              <a:rPr lang="en-US" sz="1000" i="1" dirty="0">
                <a:solidFill>
                  <a:srgbClr val="7F7F7F"/>
                </a:solidFill>
              </a:rPr>
              <a:t> et al 2011 Am J Rep </a:t>
            </a:r>
            <a:r>
              <a:rPr lang="en-US" sz="1000" i="1" dirty="0" err="1" smtClean="0">
                <a:solidFill>
                  <a:srgbClr val="7F7F7F"/>
                </a:solidFill>
              </a:rPr>
              <a:t>Immunol</a:t>
            </a:r>
            <a:r>
              <a:rPr lang="en-US" sz="1000" i="1" dirty="0" smtClean="0">
                <a:solidFill>
                  <a:srgbClr val="7F7F7F"/>
                </a:solidFill>
              </a:rPr>
              <a:t> 65:196                     </a:t>
            </a:r>
            <a:endParaRPr lang="en-US" sz="1000" i="1" dirty="0">
              <a:solidFill>
                <a:srgbClr val="7F7F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594" y="57798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Aldunate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2013 J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Antimicrob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Chemother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68:2015;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Tachedjian et al 2017 Res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Microbiol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168:782;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Tyssen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2018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mSphere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3(4); Nunn et al 2015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Mbio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6:e01084;</a:t>
            </a:r>
          </a:p>
          <a:p>
            <a:pPr>
              <a:defRPr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Gosmann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2017 Immunity 46:1;</a:t>
            </a:r>
          </a:p>
          <a:p>
            <a:pPr>
              <a:defRPr/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0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"/>
            <a:ext cx="9144000" cy="1045629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Highly Diverse Vaginal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Microbiota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(e.g. Bacterial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Vaginosis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) Increase HIV Risk in Young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Women 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 South Africa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8000" y="4694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9" name="Picture 3" descr="Cohen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96071"/>
            <a:ext cx="6453589" cy="38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920" y="5853027"/>
            <a:ext cx="9071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Cohen 2016 Science  353: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6297; 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Masson et al 2015 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Infect Dis 61: 260;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Anahtar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2015 Immunity 42: 965;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Gosmann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2017 Immunity 46:1;</a:t>
            </a:r>
          </a:p>
          <a:p>
            <a:pPr>
              <a:defRPr/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McClelland et al 2018 Lancet Infect Dis 18:554;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Atashili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2008 AIDS 22:1493; van de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Wijgert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2008 J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Acquir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Immune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Defic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Syndr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48:203; 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6871853" y="1625600"/>
            <a:ext cx="20503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Increase risk of HIV</a:t>
            </a:r>
          </a:p>
          <a:p>
            <a:r>
              <a:rPr lang="en-US" dirty="0" smtClean="0"/>
              <a:t>1.6 - 4.4x </a:t>
            </a:r>
            <a:r>
              <a:rPr lang="en-US" dirty="0" err="1" smtClean="0"/>
              <a:t>vs</a:t>
            </a:r>
            <a:r>
              <a:rPr lang="en-US" dirty="0" smtClean="0"/>
              <a:t> women</a:t>
            </a:r>
          </a:p>
          <a:p>
            <a:r>
              <a:rPr lang="en-US" dirty="0"/>
              <a:t>w</a:t>
            </a:r>
            <a:r>
              <a:rPr lang="en-US" dirty="0" smtClean="0"/>
              <a:t>ith protective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Lactobacillus </a:t>
            </a:r>
            <a:r>
              <a:rPr lang="en-US" dirty="0" smtClean="0"/>
              <a:t>spp.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2617" y="3368954"/>
            <a:ext cx="1949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BV associated with</a:t>
            </a:r>
          </a:p>
          <a:p>
            <a:r>
              <a:rPr lang="en-US" dirty="0"/>
              <a:t>i</a:t>
            </a:r>
            <a:r>
              <a:rPr lang="en-US" dirty="0" smtClean="0"/>
              <a:t>ncreased risk of </a:t>
            </a:r>
          </a:p>
          <a:p>
            <a:r>
              <a:rPr lang="en-US" dirty="0"/>
              <a:t>o</a:t>
            </a:r>
            <a:r>
              <a:rPr lang="en-US" dirty="0" smtClean="0"/>
              <a:t>ther STIs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3588" y="4509574"/>
            <a:ext cx="21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Genital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0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"/>
            <a:ext cx="9144000" cy="1045629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Highly Diverse Vaginal Bacteria and STIs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Pro-inflammatory Mucosal Environment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03900" y="457971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920" y="5866315"/>
            <a:ext cx="8825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Burgener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2015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Immunol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36:22; 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Masson et al 2015 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Infect Dis 61: 260;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Anahtar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2015 Immunity 42: 965;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Gosmann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2017 Immunity 46:1;</a:t>
            </a:r>
          </a:p>
          <a:p>
            <a:pPr>
              <a:defRPr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McClelland et al 2018 Lancet Infect Dis 18: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554;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Aldunate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2015 Frontiers in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Physiol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6:164; Tachedjian et al 2017 Res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Microbiol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168:782; McKinnon et al 2018 Nat Med 24: 491;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Klatt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2017 Science 356: 938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/>
          </a:p>
        </p:txBody>
      </p:sp>
      <p:pic>
        <p:nvPicPr>
          <p:cNvPr id="2" name="Picture 1" descr="Screen Shot 2018-07-15 at 8.13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/>
          <a:stretch/>
        </p:blipFill>
        <p:spPr>
          <a:xfrm>
            <a:off x="958298" y="1494987"/>
            <a:ext cx="7255814" cy="4125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4044" y="1080987"/>
            <a:ext cx="248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Lactobacillus-dominated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48" y="1089680"/>
            <a:ext cx="305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Highly Diverse </a:t>
            </a:r>
            <a:r>
              <a:rPr lang="en-US" dirty="0" err="1" smtClean="0">
                <a:solidFill>
                  <a:srgbClr val="FF0000"/>
                </a:solidFill>
              </a:rPr>
              <a:t>Microbiota</a:t>
            </a:r>
            <a:r>
              <a:rPr lang="en-US" dirty="0" smtClean="0">
                <a:solidFill>
                  <a:srgbClr val="FF0000"/>
                </a:solidFill>
              </a:rPr>
              <a:t> (BV)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5"/>
          <p:cNvSpPr>
            <a:spLocks noChangeArrowheads="1"/>
          </p:cNvSpPr>
          <p:nvPr/>
        </p:nvSpPr>
        <p:spPr bwMode="auto">
          <a:xfrm>
            <a:off x="512885" y="4916917"/>
            <a:ext cx="341313" cy="762000"/>
          </a:xfrm>
          <a:prstGeom prst="downArrow">
            <a:avLst>
              <a:gd name="adj1" fmla="val 50000"/>
              <a:gd name="adj2" fmla="val 49871"/>
            </a:avLst>
          </a:prstGeom>
          <a:solidFill>
            <a:srgbClr val="3366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7241" y="5041384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636CF2"/>
                </a:solidFill>
              </a:rPr>
              <a:t>HIV</a:t>
            </a:r>
            <a:endParaRPr lang="en-US" sz="1600" dirty="0">
              <a:solidFill>
                <a:srgbClr val="636CF2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37044" y="4093412"/>
            <a:ext cx="296334" cy="711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-59148" y="4339473"/>
            <a:ext cx="6598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636CF2"/>
                </a:solidFill>
              </a:rPr>
              <a:t>PrEP</a:t>
            </a:r>
            <a:endParaRPr lang="en-US" sz="1600" dirty="0" smtClean="0">
              <a:solidFill>
                <a:srgbClr val="636CF2"/>
              </a:solidFill>
            </a:endParaRPr>
          </a:p>
          <a:p>
            <a:r>
              <a:rPr lang="en-US" sz="1000" dirty="0" smtClean="0">
                <a:solidFill>
                  <a:srgbClr val="636CF2"/>
                </a:solidFill>
              </a:rPr>
              <a:t>(topical)</a:t>
            </a:r>
            <a:endParaRPr lang="en-US" sz="1000" dirty="0">
              <a:solidFill>
                <a:srgbClr val="636CF2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8246271" y="5220170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HIV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207823" y="4253939"/>
            <a:ext cx="8980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FF0000"/>
                </a:solidFill>
              </a:rPr>
              <a:t>PrEP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(topical)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Up Arrow 6"/>
          <p:cNvSpPr>
            <a:spLocks noChangeArrowheads="1"/>
          </p:cNvSpPr>
          <p:nvPr/>
        </p:nvSpPr>
        <p:spPr bwMode="auto">
          <a:xfrm>
            <a:off x="8781441" y="4958096"/>
            <a:ext cx="339725" cy="760412"/>
          </a:xfrm>
          <a:prstGeom prst="up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1" name="Down Arrow 20"/>
          <p:cNvSpPr/>
          <p:nvPr/>
        </p:nvSpPr>
        <p:spPr>
          <a:xfrm>
            <a:off x="8768467" y="4093412"/>
            <a:ext cx="364067" cy="711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99526" y="1207321"/>
            <a:ext cx="4821640" cy="4671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8252" y="4911826"/>
            <a:ext cx="7681009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we use Antibiotics and/or Probiotic Strategies to Shift</a:t>
            </a:r>
          </a:p>
          <a:p>
            <a:pPr algn="ctr"/>
            <a:r>
              <a:rPr lang="en-US" sz="2400" dirty="0" smtClean="0"/>
              <a:t>Diverse </a:t>
            </a:r>
            <a:r>
              <a:rPr lang="en-US" sz="2400" dirty="0" err="1" smtClean="0"/>
              <a:t>Microbiota</a:t>
            </a:r>
            <a:r>
              <a:rPr lang="en-US" sz="2400" dirty="0" smtClean="0"/>
              <a:t> to Lactobacillus-dominated?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73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0"/>
            <a:ext cx="9143999" cy="91863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"/>
            <a:ext cx="9144000" cy="1200249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HIV Transmission at Mucosa: Systemic Infection Usually Established by a Single Genetic Variant from the Donor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241" y="5638483"/>
            <a:ext cx="8825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Boeras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2011 PNAS 108: 18589; Salazar-Gonzalez et al 2009 JEM 206:1273;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Keele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2008 PNAS 105:7552;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Goonetilleke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2009 J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Exp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Med 206:1253; </a:t>
            </a:r>
            <a:endParaRPr lang="en-US" sz="1000" dirty="0"/>
          </a:p>
          <a:p>
            <a:pPr>
              <a:defRPr/>
            </a:pP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Iyer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et al 2017 PNAS 114:E590; Claiborne et al 2015 PNAS 112: E1480; Carlson et al 2014 Science 345:6193; Carlson et al 2016 Nature Med 22: 606; Joseph et al 2015 Nature Rev Micro 13: 414; Carlson et al 2015 Trends in Microbiology 23:212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" y="1341507"/>
            <a:ext cx="5168839" cy="345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9651" y="1200251"/>
            <a:ext cx="3634348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Stochastic and Selective Forces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Bias for selection of more fit (consensus) variants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ias reduced by genital inflammation (STIs or BV)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Evolutionary pressure on HIV in vivo (acute) by HLA restricted immune responses: T</a:t>
            </a:r>
            <a:r>
              <a:rPr lang="en-US" sz="2400" dirty="0">
                <a:solidFill>
                  <a:srgbClr val="000000"/>
                </a:solidFill>
              </a:rPr>
              <a:t>/F?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8107" y="497123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Donor </a:t>
            </a:r>
            <a:r>
              <a:rPr lang="en-US" dirty="0" err="1" smtClean="0">
                <a:solidFill>
                  <a:srgbClr val="FF0000"/>
                </a:solidFill>
              </a:rPr>
              <a:t>quasispecies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551" y="497123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Transmitted/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Founder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369" y="5497743"/>
            <a:ext cx="76454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Implications of the T/F that wins on virus evolution, clinical outcomes and vaccine design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37669" y="4876800"/>
            <a:ext cx="848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bottleneck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99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"/>
            <a:ext cx="9143999" cy="10944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HIV Reservoir Seeded During the Eclipse Phase Prior to Detectable </a:t>
            </a:r>
            <a:r>
              <a:rPr lang="en-US" sz="2800" dirty="0" err="1" smtClean="0">
                <a:solidFill>
                  <a:srgbClr val="FFFFFF"/>
                </a:solidFill>
              </a:rPr>
              <a:t>Viremia</a:t>
            </a:r>
            <a:r>
              <a:rPr lang="en-US" sz="2800" dirty="0" smtClean="0">
                <a:solidFill>
                  <a:srgbClr val="FFFFFF"/>
                </a:solidFill>
              </a:rPr>
              <a:t>: Implications for HIV Cure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1800" y="1094411"/>
            <a:ext cx="330199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Suppressive HIV </a:t>
            </a:r>
            <a:r>
              <a:rPr lang="en-US" dirty="0"/>
              <a:t>treatment of acute </a:t>
            </a:r>
            <a:r>
              <a:rPr lang="en-US" dirty="0" smtClean="0"/>
              <a:t>HIV infection (</a:t>
            </a:r>
            <a:r>
              <a:rPr lang="en-US" dirty="0" err="1"/>
              <a:t>Feibig</a:t>
            </a:r>
            <a:r>
              <a:rPr lang="en-US" dirty="0"/>
              <a:t> 1)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results in viral rebound after </a:t>
            </a:r>
            <a:r>
              <a:rPr lang="en-US" dirty="0"/>
              <a:t>ART </a:t>
            </a:r>
            <a:r>
              <a:rPr lang="en-US" dirty="0" smtClean="0"/>
              <a:t>interruption </a:t>
            </a:r>
            <a:r>
              <a:rPr lang="mr-IN" dirty="0" smtClean="0"/>
              <a:t>–</a:t>
            </a:r>
            <a:r>
              <a:rPr lang="en-US" dirty="0" smtClean="0"/>
              <a:t> reservoir seeding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SIV </a:t>
            </a:r>
            <a:r>
              <a:rPr lang="en-US" dirty="0"/>
              <a:t>infected macaques </a:t>
            </a:r>
            <a:r>
              <a:rPr lang="en-US" i="1" dirty="0" smtClean="0"/>
              <a:t>-    </a:t>
            </a:r>
          </a:p>
          <a:p>
            <a:r>
              <a:rPr lang="en-US" dirty="0"/>
              <a:t>v</a:t>
            </a:r>
            <a:r>
              <a:rPr lang="en-US" dirty="0" smtClean="0"/>
              <a:t>iral </a:t>
            </a:r>
            <a:r>
              <a:rPr lang="en-US" dirty="0"/>
              <a:t>reservoir </a:t>
            </a:r>
            <a:r>
              <a:rPr lang="en-US" dirty="0" smtClean="0"/>
              <a:t>seeded during the eclipse phase   (undetectable plasma </a:t>
            </a:r>
            <a:r>
              <a:rPr lang="en-US" dirty="0" err="1" smtClean="0"/>
              <a:t>vRNA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HIV</a:t>
            </a:r>
            <a:r>
              <a:rPr lang="en-US" dirty="0"/>
              <a:t>-1 DNA </a:t>
            </a:r>
            <a:r>
              <a:rPr lang="en-US" dirty="0" smtClean="0"/>
              <a:t>reservoir is genetically </a:t>
            </a:r>
            <a:r>
              <a:rPr lang="en-US" dirty="0"/>
              <a:t>stable </a:t>
            </a:r>
            <a:r>
              <a:rPr lang="en-US" dirty="0" smtClean="0"/>
              <a:t>on suppressive </a:t>
            </a:r>
            <a:r>
              <a:rPr lang="en-US" dirty="0"/>
              <a:t>ART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PBMCs </a:t>
            </a:r>
          </a:p>
          <a:p>
            <a:endParaRPr lang="en-US" dirty="0"/>
          </a:p>
          <a:p>
            <a:r>
              <a:rPr lang="en-US" dirty="0" smtClean="0"/>
              <a:t>Suggests latent reservoir should represent the early </a:t>
            </a:r>
            <a:r>
              <a:rPr lang="en-US" dirty="0"/>
              <a:t>g</a:t>
            </a:r>
            <a:r>
              <a:rPr lang="en-US" dirty="0" smtClean="0"/>
              <a:t>enetic archive and any subsequent within</a:t>
            </a:r>
            <a:r>
              <a:rPr lang="en-US" dirty="0"/>
              <a:t>-</a:t>
            </a:r>
            <a:r>
              <a:rPr lang="en-US" dirty="0" smtClean="0"/>
              <a:t>host evolution (viral blips)</a:t>
            </a:r>
            <a:endParaRPr lang="en-US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59489" y="5996664"/>
            <a:ext cx="8113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Cohen et al 2010 JID 202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:S270; Whitney et al 2014 Nature 512: 74; Colby et al 2018 Nature Med 24:923;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Brodin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 2016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eLife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5:e18889 </a:t>
            </a:r>
            <a:endParaRPr lang="en-US" sz="1000" dirty="0"/>
          </a:p>
          <a:p>
            <a:pPr>
              <a:defRPr/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9488" y="1461088"/>
            <a:ext cx="4786645" cy="4014064"/>
            <a:chOff x="1600200" y="1028700"/>
            <a:chExt cx="6070600" cy="4610100"/>
          </a:xfrm>
        </p:grpSpPr>
        <p:pic>
          <p:nvPicPr>
            <p:cNvPr id="20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93800"/>
              <a:ext cx="5943600" cy="444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955800" y="1028700"/>
              <a:ext cx="571500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49299" y="2235200"/>
            <a:ext cx="567270" cy="2705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16569" y="1212959"/>
            <a:ext cx="279400" cy="73773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4500" y="1267242"/>
            <a:ext cx="141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Plasma </a:t>
            </a:r>
            <a:r>
              <a:rPr lang="en-US" dirty="0" err="1" smtClean="0">
                <a:solidFill>
                  <a:srgbClr val="FF0000"/>
                </a:solidFill>
              </a:rPr>
              <a:t>vRNA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877" y="5387556"/>
            <a:ext cx="803337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the Implications of the Genetic Archive for Kick and Kill Strategies to Purge the HIV Reservoir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8931</TotalTime>
  <Words>1052</Words>
  <Application>Microsoft Macintosh PowerPoint</Application>
  <PresentationFormat>On-screen Show (4:3)</PresentationFormat>
  <Paragraphs>133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AIDS 2016_Template</vt:lpstr>
      <vt:lpstr>HIV transmission: Virus, host and microbiome  Setting the scene   Professor Gilda Tachedjian Burnet Institute</vt:lpstr>
      <vt:lpstr>Disclosure of Speaker’s Interests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Gilda Tachedjian</cp:lastModifiedBy>
  <cp:revision>307</cp:revision>
  <cp:lastPrinted>2017-01-16T15:31:13Z</cp:lastPrinted>
  <dcterms:created xsi:type="dcterms:W3CDTF">2017-01-13T09:09:35Z</dcterms:created>
  <dcterms:modified xsi:type="dcterms:W3CDTF">2018-07-24T07:03:36Z</dcterms:modified>
</cp:coreProperties>
</file>