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76" r:id="rId4"/>
    <p:sldId id="257" r:id="rId5"/>
    <p:sldId id="284" r:id="rId6"/>
    <p:sldId id="260" r:id="rId7"/>
    <p:sldId id="273" r:id="rId8"/>
    <p:sldId id="267" r:id="rId9"/>
    <p:sldId id="261" r:id="rId10"/>
    <p:sldId id="278" r:id="rId11"/>
    <p:sldId id="277" r:id="rId12"/>
    <p:sldId id="281" r:id="rId13"/>
    <p:sldId id="283" r:id="rId14"/>
    <p:sldId id="282" r:id="rId15"/>
    <p:sldId id="268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9E9"/>
    <a:srgbClr val="00B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36" autoAdjust="0"/>
  </p:normalViewPr>
  <p:slideViewPr>
    <p:cSldViewPr snapToGrid="0">
      <p:cViewPr varScale="1">
        <p:scale>
          <a:sx n="61" d="100"/>
          <a:sy n="61" d="100"/>
        </p:scale>
        <p:origin x="14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162AB-8774-49CB-AE26-8F3F7D46595E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5E615-258B-4B46-A098-FB570A0C4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43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E615-258B-4B46-A098-FB570A0C4C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8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E615-258B-4B46-A098-FB570A0C4C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E615-258B-4B46-A098-FB570A0C4C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07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E615-258B-4B46-A098-FB570A0C4C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1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E615-258B-4B46-A098-FB570A0C4C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7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E615-258B-4B46-A098-FB570A0C4C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20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E615-258B-4B46-A098-FB570A0C4C0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06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E615-258B-4B46-A098-FB570A0C4C0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71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5E615-258B-4B46-A098-FB570A0C4C0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45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1BF1-F06F-49D0-BC90-6A23501D8086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5946-9BD4-461F-B0EB-49A9470FC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5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79055"/>
          </a:xfrm>
          <a:prstGeom prst="rect">
            <a:avLst/>
          </a:prstGeom>
          <a:solidFill>
            <a:srgbClr val="00B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153208"/>
            <a:ext cx="6954981" cy="64111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1293091"/>
            <a:ext cx="8404120" cy="51908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53208"/>
            <a:ext cx="1338302" cy="64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3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79055"/>
          </a:xfrm>
          <a:prstGeom prst="rect">
            <a:avLst/>
          </a:prstGeom>
          <a:solidFill>
            <a:srgbClr val="00B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3964" y="153208"/>
            <a:ext cx="6954981" cy="64111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53208"/>
            <a:ext cx="1338302" cy="64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8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40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1BF1-F06F-49D0-BC90-6A23501D8086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5946-9BD4-461F-B0EB-49A9470FC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1BF1-F06F-49D0-BC90-6A23501D8086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5946-9BD4-461F-B0EB-49A9470FC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7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1BF1-F06F-49D0-BC90-6A23501D8086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5946-9BD4-461F-B0EB-49A9470FC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82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1BF1-F06F-49D0-BC90-6A23501D8086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5946-9BD4-461F-B0EB-49A9470FC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44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1BF1-F06F-49D0-BC90-6A23501D8086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5946-9BD4-461F-B0EB-49A9470FC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4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1BF1-F06F-49D0-BC90-6A23501D8086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5946-9BD4-461F-B0EB-49A9470FC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28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3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411" y="1706259"/>
            <a:ext cx="7896544" cy="175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1">
                <a:solidFill>
                  <a:srgbClr val="2CAD6D"/>
                </a:solidFill>
                <a:latin typeface="Constantia" panose="02030602050306030303" pitchFamily="18" charset="0"/>
              </a:rPr>
              <a:t>HIV incidence trends among the general population in Eastern and Southern Africa </a:t>
            </a:r>
            <a:r>
              <a:rPr lang="en-GB" sz="3601" smtClean="0">
                <a:solidFill>
                  <a:srgbClr val="2CAD6D"/>
                </a:solidFill>
                <a:latin typeface="Constantia" panose="02030602050306030303" pitchFamily="18" charset="0"/>
              </a:rPr>
              <a:t>2005-2016</a:t>
            </a:r>
            <a:endParaRPr lang="en-GB" sz="3601" dirty="0">
              <a:solidFill>
                <a:srgbClr val="2CAD6D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411" y="3822426"/>
            <a:ext cx="76315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Emma </a:t>
            </a:r>
            <a:r>
              <a:rPr lang="en-GB" sz="1500" dirty="0" err="1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Slaymaker</a:t>
            </a:r>
            <a:r>
              <a:rPr lang="en-GB" sz="1500" dirty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Jim Todd, Mark </a:t>
            </a:r>
            <a:r>
              <a:rPr lang="en-GB" sz="1500" dirty="0" err="1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Urassa</a:t>
            </a:r>
            <a:r>
              <a:rPr lang="en-GB" sz="1500" dirty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Kobus </a:t>
            </a:r>
            <a:r>
              <a:rPr lang="en-GB" sz="1500" dirty="0" err="1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Herbst</a:t>
            </a:r>
            <a:r>
              <a:rPr lang="en-GB" sz="1500" dirty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500" dirty="0" err="1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Nuala</a:t>
            </a:r>
            <a:r>
              <a:rPr lang="en-GB" sz="1500" dirty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McGrath, Rob Newton, </a:t>
            </a:r>
            <a:r>
              <a:rPr lang="en-GB" sz="1500" dirty="0" err="1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Dorean</a:t>
            </a:r>
            <a:r>
              <a:rPr lang="en-GB" sz="1500" dirty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500" dirty="0" err="1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Nabukalu</a:t>
            </a:r>
            <a:r>
              <a:rPr lang="en-GB" sz="1500" dirty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Tom </a:t>
            </a:r>
            <a:r>
              <a:rPr lang="en-GB" sz="1500" dirty="0" err="1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Lutalo</a:t>
            </a:r>
            <a:r>
              <a:rPr lang="en-GB" sz="1500" dirty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Amelia </a:t>
            </a:r>
            <a:r>
              <a:rPr lang="en-GB" sz="1500" dirty="0" err="1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Crampin</a:t>
            </a:r>
            <a:r>
              <a:rPr lang="en-GB" sz="1500" dirty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Simon Gregson, Keith Tomlin, Kathryn </a:t>
            </a:r>
            <a:r>
              <a:rPr lang="en-GB" sz="1500" dirty="0" err="1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Risher</a:t>
            </a:r>
            <a:r>
              <a:rPr lang="en-GB" sz="1500" dirty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Georges </a:t>
            </a:r>
            <a:r>
              <a:rPr lang="en-GB" sz="1500" dirty="0" err="1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Reniers</a:t>
            </a:r>
            <a:r>
              <a:rPr lang="en-GB" sz="1500" dirty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Milly Marston</a:t>
            </a:r>
            <a:r>
              <a:rPr lang="en-GB" sz="1500" dirty="0" smtClean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500" dirty="0" err="1" smtClean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Choziwadziwa</a:t>
            </a:r>
            <a:r>
              <a:rPr lang="en-GB" sz="1500" dirty="0" smtClean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Kabudula</a:t>
            </a:r>
            <a:r>
              <a:rPr lang="en-GB" sz="1500" dirty="0" smtClean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500" dirty="0" err="1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Basia</a:t>
            </a:r>
            <a:r>
              <a:rPr lang="en-GB" sz="1500" dirty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500" dirty="0" err="1" smtClean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Zaba</a:t>
            </a:r>
            <a:endParaRPr lang="en-GB" sz="1500" dirty="0" smtClean="0">
              <a:solidFill>
                <a:schemeClr val="tx2"/>
              </a:solidFill>
              <a:latin typeface="Corbel" panose="020B05030202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sz="1500" dirty="0">
              <a:solidFill>
                <a:schemeClr val="tx2"/>
              </a:solidFill>
              <a:latin typeface="Corbel" panose="020B05030202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500" b="1" dirty="0" smtClean="0">
                <a:solidFill>
                  <a:schemeClr val="tx2"/>
                </a:solidFill>
                <a:latin typeface="Corbel" panose="020B0503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Disclosures: no disclosures</a:t>
            </a:r>
            <a:endParaRPr lang="en-GB" sz="1500" b="1" dirty="0">
              <a:solidFill>
                <a:schemeClr val="tx2"/>
              </a:solidFill>
              <a:latin typeface="Corbel" panose="020B05030202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687CC-62B1-47C1-8613-47B399D08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98" y="5793120"/>
            <a:ext cx="1863128" cy="761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54046E-85F6-40A4-A189-E9610FC35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47" y="5800409"/>
            <a:ext cx="1554940" cy="74708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4242ED-B0EF-4D2D-BCE7-A80F781CA850}"/>
              </a:ext>
            </a:extLst>
          </p:cNvPr>
          <p:cNvCxnSpPr/>
          <p:nvPr/>
        </p:nvCxnSpPr>
        <p:spPr>
          <a:xfrm>
            <a:off x="1918749" y="5857573"/>
            <a:ext cx="0" cy="63275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D458DC6-F9E8-4948-9765-7C338B42B716}"/>
              </a:ext>
            </a:extLst>
          </p:cNvPr>
          <p:cNvGrpSpPr/>
          <p:nvPr/>
        </p:nvGrpSpPr>
        <p:grpSpPr>
          <a:xfrm>
            <a:off x="5306766" y="5559471"/>
            <a:ext cx="3475724" cy="1050770"/>
            <a:chOff x="5604713" y="5198062"/>
            <a:chExt cx="4633092" cy="14006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27E9A3-33ED-4206-9685-7AA5C8AE2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85" y="5324937"/>
              <a:ext cx="831420" cy="111427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E08D985-DC46-4655-A6A0-D288E7C66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38" y="5274578"/>
              <a:ext cx="1221072" cy="6687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D5C0C3-15CD-470C-933F-16B5FE619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67" y="5198062"/>
              <a:ext cx="768068" cy="76806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BF203CF-53D8-4666-8B75-EE972CFF6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01" y="5993405"/>
              <a:ext cx="1525134" cy="60531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3081391-CB2B-4C46-B1D2-D195362F4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04713" y="5389239"/>
              <a:ext cx="1369779" cy="38571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1F08343-05F9-4D70-8A6D-BC559D1A3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387" y="6088586"/>
              <a:ext cx="1689869" cy="471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11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Crude Incidence trends by study- </a:t>
            </a:r>
            <a:r>
              <a:rPr lang="en-GB" sz="2800" dirty="0" smtClean="0"/>
              <a:t>women 15-49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319"/>
            <a:ext cx="9144000" cy="4988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6BF9C3-69D8-4B00-AA4A-C18C1C5A1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067" y="6010323"/>
            <a:ext cx="1453805" cy="59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Trends among 15-24 and 25-49 year olds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732"/>
            <a:ext cx="9144000" cy="4988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6BF9C3-69D8-4B00-AA4A-C18C1C5A1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067" y="6010323"/>
            <a:ext cx="1453805" cy="59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Trends among 15-24 and 25-49 </a:t>
            </a:r>
            <a:r>
              <a:rPr lang="en-GB" smtClean="0"/>
              <a:t>year olds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033"/>
            <a:ext cx="9144000" cy="4988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BF9C3-69D8-4B00-AA4A-C18C1C5A1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067" y="6010323"/>
            <a:ext cx="1453805" cy="59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Pooled age-stratified analysis of trends: men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8671"/>
          <a:stretch/>
        </p:blipFill>
        <p:spPr>
          <a:xfrm>
            <a:off x="219580" y="1877129"/>
            <a:ext cx="8610777" cy="2683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6653" y="4972074"/>
            <a:ext cx="42637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F6F"/>
                </a:solidFill>
              </a:rPr>
              <a:t>        p&lt;0.1;   **   p&lt;0.05;   *** p&lt;0.01</a:t>
            </a:r>
            <a:endParaRPr lang="en-GB" sz="2000" b="1" dirty="0">
              <a:solidFill>
                <a:srgbClr val="00BF6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847" y="4347232"/>
            <a:ext cx="873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Incidence rate ratios (IRR) for calendar time from piecewise exponential survival models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847" y="5978081"/>
            <a:ext cx="873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aseline="30000" dirty="0" smtClean="0"/>
              <a:t>†</a:t>
            </a:r>
            <a:r>
              <a:rPr lang="en-GB" sz="1600" dirty="0" smtClean="0"/>
              <a:t>Adjusted models include calendar year group, study, circumcision, untreated </a:t>
            </a:r>
            <a:r>
              <a:rPr lang="en-GB" sz="1600" dirty="0"/>
              <a:t>prevalence in the opposite sex and probability of retesting.</a:t>
            </a:r>
          </a:p>
        </p:txBody>
      </p:sp>
    </p:spTree>
    <p:extLst>
      <p:ext uri="{BB962C8B-B14F-4D97-AF65-F5344CB8AC3E}">
        <p14:creationId xmlns:p14="http://schemas.microsoft.com/office/powerpoint/2010/main" val="39628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Pooled age-stratified analysis of trends: women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9367" y="6478200"/>
            <a:ext cx="8773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 smtClean="0"/>
              <a:t>†</a:t>
            </a:r>
            <a:r>
              <a:rPr lang="en-GB" sz="1400" dirty="0" smtClean="0"/>
              <a:t>Adjusted models: calendar year group, study, </a:t>
            </a:r>
            <a:r>
              <a:rPr lang="en-GB" sz="1400" dirty="0"/>
              <a:t>, untreated prevalence in the opposite sex and probability of retesting.</a:t>
            </a:r>
            <a:endParaRPr lang="en-GB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56601" y="1025157"/>
            <a:ext cx="762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Incidence rate ratios (IRR) for calendar time from piecewise exponential survival models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r="40079"/>
          <a:stretch/>
        </p:blipFill>
        <p:spPr>
          <a:xfrm>
            <a:off x="821472" y="1887648"/>
            <a:ext cx="7010390" cy="42507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63832" y="5861302"/>
            <a:ext cx="42637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F6F"/>
                </a:solidFill>
              </a:rPr>
              <a:t>        p&lt;0.1;   **   p&lt;0.05;   *** p&lt;0.01</a:t>
            </a:r>
            <a:endParaRPr lang="en-GB" sz="2000" b="1" dirty="0">
              <a:solidFill>
                <a:srgbClr val="00B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Male incidence has declined </a:t>
            </a:r>
          </a:p>
          <a:p>
            <a:r>
              <a:rPr lang="en-GB" sz="2400" dirty="0" smtClean="0"/>
              <a:t>No evidence for female incidence decline apart from Rakai and </a:t>
            </a:r>
            <a:r>
              <a:rPr lang="en-GB" sz="2400" dirty="0" err="1" smtClean="0"/>
              <a:t>Manicaland</a:t>
            </a:r>
            <a:endParaRPr lang="en-GB" sz="2400" dirty="0" smtClean="0"/>
          </a:p>
          <a:p>
            <a:r>
              <a:rPr lang="en-GB" sz="2400" dirty="0" smtClean="0"/>
              <a:t>Where declines are seen:</a:t>
            </a:r>
          </a:p>
          <a:p>
            <a:r>
              <a:rPr lang="en-GB" sz="2400" dirty="0" smtClean="0"/>
              <a:t>Among young people decline can be explained by change in the prevalence of infectious opposite sex partners.</a:t>
            </a:r>
          </a:p>
          <a:p>
            <a:r>
              <a:rPr lang="en-GB" sz="2400" dirty="0" smtClean="0"/>
              <a:t>Among older people change over time not entirely explained by changes in untreated prevalence, circumcision or participation-</a:t>
            </a:r>
          </a:p>
          <a:p>
            <a:pPr lvl="1"/>
            <a:r>
              <a:rPr lang="en-GB" sz="2000" dirty="0" smtClean="0"/>
              <a:t>Epidemic dynamics and heterogeneity?</a:t>
            </a:r>
          </a:p>
          <a:p>
            <a:pPr lvl="1"/>
            <a:r>
              <a:rPr lang="en-GB" sz="2000" dirty="0" smtClean="0"/>
              <a:t>Behaviour change?</a:t>
            </a:r>
          </a:p>
          <a:p>
            <a:pPr lvl="1"/>
            <a:r>
              <a:rPr lang="en-GB" sz="2000" dirty="0" smtClean="0"/>
              <a:t>Untreated prevalence measure performs poorly for older people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BF9C3-69D8-4B00-AA4A-C18C1C5A1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067" y="6010323"/>
            <a:ext cx="1453805" cy="59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968" y="4857750"/>
            <a:ext cx="8404225" cy="1625600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In memory of </a:t>
            </a:r>
            <a:r>
              <a:rPr lang="en-GB" b="1" dirty="0" err="1" smtClean="0"/>
              <a:t>Basia</a:t>
            </a:r>
            <a:r>
              <a:rPr lang="en-GB" b="1" dirty="0" smtClean="0"/>
              <a:t> </a:t>
            </a:r>
            <a:r>
              <a:rPr lang="en-GB" b="1" dirty="0" err="1" smtClean="0"/>
              <a:t>Zaba</a:t>
            </a:r>
            <a:r>
              <a:rPr lang="en-GB" b="1" dirty="0" smtClean="0"/>
              <a:t> (1949-2018)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67443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ALPHA Network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E149A-6484-44D3-96DC-1662FFD51E5A}"/>
              </a:ext>
            </a:extLst>
          </p:cNvPr>
          <p:cNvSpPr txBox="1">
            <a:spLocks/>
          </p:cNvSpPr>
          <p:nvPr/>
        </p:nvSpPr>
        <p:spPr>
          <a:xfrm>
            <a:off x="288424" y="1327355"/>
            <a:ext cx="8644889" cy="5309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ea typeface="open sans" panose="020B0606030504020204" pitchFamily="34" charset="0"/>
                <a:cs typeface="open sans" panose="020B0606030504020204" pitchFamily="34" charset="0"/>
              </a:rPr>
              <a:t>Network for </a:t>
            </a:r>
            <a:r>
              <a:rPr lang="en-US" sz="1800" b="1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1800">
                <a:ea typeface="open sans" panose="020B0606030504020204" pitchFamily="34" charset="0"/>
                <a:cs typeface="open sans" panose="020B0606030504020204" pitchFamily="34" charset="0"/>
              </a:rPr>
              <a:t>nalysing </a:t>
            </a:r>
            <a:r>
              <a:rPr lang="en-US" sz="1800" b="1"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US" sz="1800">
                <a:ea typeface="open sans" panose="020B0606030504020204" pitchFamily="34" charset="0"/>
                <a:cs typeface="open sans" panose="020B0606030504020204" pitchFamily="34" charset="0"/>
              </a:rPr>
              <a:t>ongitudinal </a:t>
            </a:r>
            <a:r>
              <a:rPr lang="en-US" sz="1800" b="1"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1800">
                <a:ea typeface="open sans" panose="020B0606030504020204" pitchFamily="34" charset="0"/>
                <a:cs typeface="open sans" panose="020B0606030504020204" pitchFamily="34" charset="0"/>
              </a:rPr>
              <a:t>opulation-based </a:t>
            </a:r>
            <a:r>
              <a:rPr lang="en-US" sz="1800" b="1"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en-US" sz="1800">
                <a:ea typeface="open sans" panose="020B0606030504020204" pitchFamily="34" charset="0"/>
                <a:cs typeface="open sans" panose="020B0606030504020204" pitchFamily="34" charset="0"/>
              </a:rPr>
              <a:t>IV/AIDS data on </a:t>
            </a:r>
            <a:r>
              <a:rPr lang="en-US" sz="1800" b="1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1800">
                <a:ea typeface="open sans" panose="020B0606030504020204" pitchFamily="34" charset="0"/>
                <a:cs typeface="open sans" panose="020B0606030504020204" pitchFamily="34" charset="0"/>
              </a:rPr>
              <a:t>frica</a:t>
            </a:r>
          </a:p>
          <a:p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BF9C3-69D8-4B00-AA4A-C18C1C5A1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51" y="4961761"/>
            <a:ext cx="1863128" cy="761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94BB5C-4784-4231-8423-340A4FB80ED5}"/>
              </a:ext>
            </a:extLst>
          </p:cNvPr>
          <p:cNvSpPr txBox="1"/>
          <p:nvPr/>
        </p:nvSpPr>
        <p:spPr>
          <a:xfrm>
            <a:off x="5230760" y="1916229"/>
            <a:ext cx="39132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ea typeface="open sans" panose="020B0606030504020204" pitchFamily="34" charset="0"/>
                <a:cs typeface="open sans" panose="020B0606030504020204" pitchFamily="34" charset="0"/>
              </a:rPr>
              <a:t>Kenya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Kisumu: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CDC/KEMRI (Gem) </a:t>
            </a:r>
            <a:endParaRPr lang="en-GB" sz="16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Nairobi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APHRC</a:t>
            </a:r>
            <a:endParaRPr lang="en-GB" sz="16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b="1" dirty="0">
                <a:ea typeface="open sans" panose="020B0606030504020204" pitchFamily="34" charset="0"/>
                <a:cs typeface="open sans" panose="020B0606030504020204" pitchFamily="34" charset="0"/>
              </a:rPr>
              <a:t>Uganda</a:t>
            </a:r>
          </a:p>
          <a:p>
            <a:pPr lvl="1"/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Rakai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Rakai Community Cohort study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Masaka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1600" b="1" dirty="0" err="1" smtClean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Kyamulibwa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GPC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b="1" dirty="0">
                <a:ea typeface="open sans" panose="020B0606030504020204" pitchFamily="34" charset="0"/>
                <a:cs typeface="open sans" panose="020B0606030504020204" pitchFamily="34" charset="0"/>
              </a:rPr>
              <a:t>Tanzania</a:t>
            </a:r>
          </a:p>
          <a:p>
            <a:pPr lvl="1"/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Kisesa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1600" b="1" dirty="0" err="1" smtClean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Kisesa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Cohort study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Ifakara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Ifakara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urban DSS</a:t>
            </a:r>
            <a:endParaRPr lang="en-GB" sz="16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b="1" dirty="0">
                <a:ea typeface="open sans" panose="020B0606030504020204" pitchFamily="34" charset="0"/>
                <a:cs typeface="open sans" panose="020B0606030504020204" pitchFamily="34" charset="0"/>
              </a:rPr>
              <a:t>Malawi</a:t>
            </a:r>
          </a:p>
          <a:p>
            <a:pPr lvl="1"/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Karonga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1600" b="1" dirty="0" err="1" smtClean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Karonga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DSS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b="1" dirty="0">
                <a:ea typeface="open sans" panose="020B0606030504020204" pitchFamily="34" charset="0"/>
                <a:cs typeface="open sans" panose="020B0606030504020204" pitchFamily="34" charset="0"/>
              </a:rPr>
              <a:t>Zimbabwe</a:t>
            </a:r>
          </a:p>
          <a:p>
            <a:pPr lvl="1"/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Manicaland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1600" b="1" dirty="0" err="1" smtClean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Manicaland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GPC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b="1" dirty="0">
                <a:ea typeface="open sans" panose="020B0606030504020204" pitchFamily="34" charset="0"/>
                <a:cs typeface="open sans" panose="020B0606030504020204" pitchFamily="34" charset="0"/>
              </a:rPr>
              <a:t>South Africa</a:t>
            </a: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Agincourt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Agincourt HDSS</a:t>
            </a:r>
            <a:endParaRPr lang="en-GB" sz="1600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uMkhanyakude</a:t>
            </a: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Population Intervention Platform, AHRI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7434" y="6243899"/>
            <a:ext cx="40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GPC: General Population Cohort</a:t>
            </a:r>
          </a:p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(H)DSS: (Health and) Demographic Surveillance Study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6831" y="1916229"/>
            <a:ext cx="5041791" cy="4280476"/>
            <a:chOff x="106831" y="1916229"/>
            <a:chExt cx="5041791" cy="4280476"/>
          </a:xfrm>
        </p:grpSpPr>
        <p:grpSp>
          <p:nvGrpSpPr>
            <p:cNvPr id="14" name="Group 13"/>
            <p:cNvGrpSpPr/>
            <p:nvPr/>
          </p:nvGrpSpPr>
          <p:grpSpPr>
            <a:xfrm>
              <a:off x="106831" y="1916229"/>
              <a:ext cx="5041791" cy="4280476"/>
              <a:chOff x="106831" y="1916229"/>
              <a:chExt cx="5041791" cy="428047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B8444B9-84B5-475F-BEBE-5E7CF461D5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831" y="1916229"/>
                <a:ext cx="5041791" cy="4280476"/>
              </a:xfrm>
              <a:prstGeom prst="rect">
                <a:avLst/>
              </a:prstGeom>
              <a:ln>
                <a:solidFill>
                  <a:srgbClr val="ABD9E9"/>
                </a:solidFill>
              </a:ln>
            </p:spPr>
          </p:pic>
          <p:sp>
            <p:nvSpPr>
              <p:cNvPr id="7" name="Freeform 6"/>
              <p:cNvSpPr/>
              <p:nvPr/>
            </p:nvSpPr>
            <p:spPr>
              <a:xfrm>
                <a:off x="3716867" y="3575050"/>
                <a:ext cx="215290" cy="173834"/>
              </a:xfrm>
              <a:custGeom>
                <a:avLst/>
                <a:gdLst>
                  <a:gd name="connsiteX0" fmla="*/ 88900 w 215290"/>
                  <a:gd name="connsiteY0" fmla="*/ 0 h 173834"/>
                  <a:gd name="connsiteX1" fmla="*/ 88900 w 215290"/>
                  <a:gd name="connsiteY1" fmla="*/ 0 h 173834"/>
                  <a:gd name="connsiteX2" fmla="*/ 63500 w 215290"/>
                  <a:gd name="connsiteY2" fmla="*/ 8467 h 173834"/>
                  <a:gd name="connsiteX3" fmla="*/ 57150 w 215290"/>
                  <a:gd name="connsiteY3" fmla="*/ 12700 h 173834"/>
                  <a:gd name="connsiteX4" fmla="*/ 35983 w 215290"/>
                  <a:gd name="connsiteY4" fmla="*/ 19050 h 173834"/>
                  <a:gd name="connsiteX5" fmla="*/ 23283 w 215290"/>
                  <a:gd name="connsiteY5" fmla="*/ 25400 h 173834"/>
                  <a:gd name="connsiteX6" fmla="*/ 12700 w 215290"/>
                  <a:gd name="connsiteY6" fmla="*/ 33867 h 173834"/>
                  <a:gd name="connsiteX7" fmla="*/ 6350 w 215290"/>
                  <a:gd name="connsiteY7" fmla="*/ 38100 h 173834"/>
                  <a:gd name="connsiteX8" fmla="*/ 0 w 215290"/>
                  <a:gd name="connsiteY8" fmla="*/ 63500 h 173834"/>
                  <a:gd name="connsiteX9" fmla="*/ 2116 w 215290"/>
                  <a:gd name="connsiteY9" fmla="*/ 91017 h 173834"/>
                  <a:gd name="connsiteX10" fmla="*/ 6350 w 215290"/>
                  <a:gd name="connsiteY10" fmla="*/ 95250 h 173834"/>
                  <a:gd name="connsiteX11" fmla="*/ 23283 w 215290"/>
                  <a:gd name="connsiteY11" fmla="*/ 116417 h 173834"/>
                  <a:gd name="connsiteX12" fmla="*/ 35983 w 215290"/>
                  <a:gd name="connsiteY12" fmla="*/ 120650 h 173834"/>
                  <a:gd name="connsiteX13" fmla="*/ 44450 w 215290"/>
                  <a:gd name="connsiteY13" fmla="*/ 124883 h 173834"/>
                  <a:gd name="connsiteX14" fmla="*/ 50800 w 215290"/>
                  <a:gd name="connsiteY14" fmla="*/ 129117 h 173834"/>
                  <a:gd name="connsiteX15" fmla="*/ 57150 w 215290"/>
                  <a:gd name="connsiteY15" fmla="*/ 131233 h 173834"/>
                  <a:gd name="connsiteX16" fmla="*/ 69850 w 215290"/>
                  <a:gd name="connsiteY16" fmla="*/ 137583 h 173834"/>
                  <a:gd name="connsiteX17" fmla="*/ 84666 w 215290"/>
                  <a:gd name="connsiteY17" fmla="*/ 143933 h 173834"/>
                  <a:gd name="connsiteX18" fmla="*/ 91016 w 215290"/>
                  <a:gd name="connsiteY18" fmla="*/ 148167 h 173834"/>
                  <a:gd name="connsiteX19" fmla="*/ 95250 w 215290"/>
                  <a:gd name="connsiteY19" fmla="*/ 152400 h 173834"/>
                  <a:gd name="connsiteX20" fmla="*/ 103716 w 215290"/>
                  <a:gd name="connsiteY20" fmla="*/ 154517 h 173834"/>
                  <a:gd name="connsiteX21" fmla="*/ 116416 w 215290"/>
                  <a:gd name="connsiteY21" fmla="*/ 158750 h 173834"/>
                  <a:gd name="connsiteX22" fmla="*/ 122766 w 215290"/>
                  <a:gd name="connsiteY22" fmla="*/ 160867 h 173834"/>
                  <a:gd name="connsiteX23" fmla="*/ 146050 w 215290"/>
                  <a:gd name="connsiteY23" fmla="*/ 162983 h 173834"/>
                  <a:gd name="connsiteX24" fmla="*/ 160866 w 215290"/>
                  <a:gd name="connsiteY24" fmla="*/ 167217 h 173834"/>
                  <a:gd name="connsiteX25" fmla="*/ 203200 w 215290"/>
                  <a:gd name="connsiteY25" fmla="*/ 171450 h 173834"/>
                  <a:gd name="connsiteX26" fmla="*/ 211666 w 215290"/>
                  <a:gd name="connsiteY26" fmla="*/ 173567 h 173834"/>
                  <a:gd name="connsiteX27" fmla="*/ 213783 w 215290"/>
                  <a:gd name="connsiteY27" fmla="*/ 167217 h 173834"/>
                  <a:gd name="connsiteX28" fmla="*/ 207433 w 215290"/>
                  <a:gd name="connsiteY28" fmla="*/ 114300 h 173834"/>
                  <a:gd name="connsiteX29" fmla="*/ 201083 w 215290"/>
                  <a:gd name="connsiteY29" fmla="*/ 88900 h 173834"/>
                  <a:gd name="connsiteX30" fmla="*/ 188383 w 215290"/>
                  <a:gd name="connsiteY30" fmla="*/ 76200 h 173834"/>
                  <a:gd name="connsiteX31" fmla="*/ 173566 w 215290"/>
                  <a:gd name="connsiteY31" fmla="*/ 59267 h 173834"/>
                  <a:gd name="connsiteX32" fmla="*/ 169333 w 215290"/>
                  <a:gd name="connsiteY32" fmla="*/ 55033 h 173834"/>
                  <a:gd name="connsiteX33" fmla="*/ 154516 w 215290"/>
                  <a:gd name="connsiteY33" fmla="*/ 44450 h 173834"/>
                  <a:gd name="connsiteX34" fmla="*/ 148166 w 215290"/>
                  <a:gd name="connsiteY34" fmla="*/ 38100 h 173834"/>
                  <a:gd name="connsiteX35" fmla="*/ 141816 w 215290"/>
                  <a:gd name="connsiteY35" fmla="*/ 33867 h 173834"/>
                  <a:gd name="connsiteX36" fmla="*/ 131233 w 215290"/>
                  <a:gd name="connsiteY36" fmla="*/ 23283 h 173834"/>
                  <a:gd name="connsiteX37" fmla="*/ 118533 w 215290"/>
                  <a:gd name="connsiteY37" fmla="*/ 19050 h 173834"/>
                  <a:gd name="connsiteX38" fmla="*/ 112183 w 215290"/>
                  <a:gd name="connsiteY38" fmla="*/ 16933 h 173834"/>
                  <a:gd name="connsiteX39" fmla="*/ 105833 w 215290"/>
                  <a:gd name="connsiteY39" fmla="*/ 12700 h 173834"/>
                  <a:gd name="connsiteX40" fmla="*/ 88900 w 215290"/>
                  <a:gd name="connsiteY40" fmla="*/ 0 h 17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5290" h="173834">
                    <a:moveTo>
                      <a:pt x="88900" y="0"/>
                    </a:moveTo>
                    <a:lnTo>
                      <a:pt x="88900" y="0"/>
                    </a:lnTo>
                    <a:cubicBezTo>
                      <a:pt x="80433" y="2822"/>
                      <a:pt x="70926" y="3517"/>
                      <a:pt x="63500" y="8467"/>
                    </a:cubicBezTo>
                    <a:cubicBezTo>
                      <a:pt x="61383" y="9878"/>
                      <a:pt x="59488" y="11698"/>
                      <a:pt x="57150" y="12700"/>
                    </a:cubicBezTo>
                    <a:cubicBezTo>
                      <a:pt x="48870" y="16249"/>
                      <a:pt x="44517" y="13361"/>
                      <a:pt x="35983" y="19050"/>
                    </a:cubicBezTo>
                    <a:cubicBezTo>
                      <a:pt x="17785" y="31181"/>
                      <a:pt x="40810" y="16637"/>
                      <a:pt x="23283" y="25400"/>
                    </a:cubicBezTo>
                    <a:cubicBezTo>
                      <a:pt x="14591" y="29746"/>
                      <a:pt x="19266" y="28614"/>
                      <a:pt x="12700" y="33867"/>
                    </a:cubicBezTo>
                    <a:cubicBezTo>
                      <a:pt x="10714" y="35456"/>
                      <a:pt x="8467" y="36689"/>
                      <a:pt x="6350" y="38100"/>
                    </a:cubicBezTo>
                    <a:cubicBezTo>
                      <a:pt x="759" y="54871"/>
                      <a:pt x="2849" y="46398"/>
                      <a:pt x="0" y="63500"/>
                    </a:cubicBezTo>
                    <a:cubicBezTo>
                      <a:pt x="705" y="72672"/>
                      <a:pt x="312" y="81996"/>
                      <a:pt x="2116" y="91017"/>
                    </a:cubicBezTo>
                    <a:cubicBezTo>
                      <a:pt x="2507" y="92974"/>
                      <a:pt x="5153" y="93653"/>
                      <a:pt x="6350" y="95250"/>
                    </a:cubicBezTo>
                    <a:cubicBezTo>
                      <a:pt x="8559" y="98195"/>
                      <a:pt x="17864" y="114611"/>
                      <a:pt x="23283" y="116417"/>
                    </a:cubicBezTo>
                    <a:cubicBezTo>
                      <a:pt x="27516" y="117828"/>
                      <a:pt x="31992" y="118655"/>
                      <a:pt x="35983" y="120650"/>
                    </a:cubicBezTo>
                    <a:cubicBezTo>
                      <a:pt x="38805" y="122061"/>
                      <a:pt x="41710" y="123317"/>
                      <a:pt x="44450" y="124883"/>
                    </a:cubicBezTo>
                    <a:cubicBezTo>
                      <a:pt x="46659" y="126145"/>
                      <a:pt x="48525" y="127979"/>
                      <a:pt x="50800" y="129117"/>
                    </a:cubicBezTo>
                    <a:cubicBezTo>
                      <a:pt x="52796" y="130115"/>
                      <a:pt x="55033" y="130528"/>
                      <a:pt x="57150" y="131233"/>
                    </a:cubicBezTo>
                    <a:cubicBezTo>
                      <a:pt x="75349" y="143368"/>
                      <a:pt x="52323" y="128819"/>
                      <a:pt x="69850" y="137583"/>
                    </a:cubicBezTo>
                    <a:cubicBezTo>
                      <a:pt x="84469" y="144893"/>
                      <a:pt x="67044" y="139529"/>
                      <a:pt x="84666" y="143933"/>
                    </a:cubicBezTo>
                    <a:cubicBezTo>
                      <a:pt x="86783" y="145344"/>
                      <a:pt x="89029" y="146578"/>
                      <a:pt x="91016" y="148167"/>
                    </a:cubicBezTo>
                    <a:cubicBezTo>
                      <a:pt x="92574" y="149414"/>
                      <a:pt x="93465" y="151507"/>
                      <a:pt x="95250" y="152400"/>
                    </a:cubicBezTo>
                    <a:cubicBezTo>
                      <a:pt x="97852" y="153701"/>
                      <a:pt x="100930" y="153681"/>
                      <a:pt x="103716" y="154517"/>
                    </a:cubicBezTo>
                    <a:cubicBezTo>
                      <a:pt x="107990" y="155799"/>
                      <a:pt x="112183" y="157339"/>
                      <a:pt x="116416" y="158750"/>
                    </a:cubicBezTo>
                    <a:cubicBezTo>
                      <a:pt x="118533" y="159456"/>
                      <a:pt x="120544" y="160665"/>
                      <a:pt x="122766" y="160867"/>
                    </a:cubicBezTo>
                    <a:lnTo>
                      <a:pt x="146050" y="162983"/>
                    </a:lnTo>
                    <a:cubicBezTo>
                      <a:pt x="151081" y="164660"/>
                      <a:pt x="155553" y="166332"/>
                      <a:pt x="160866" y="167217"/>
                    </a:cubicBezTo>
                    <a:cubicBezTo>
                      <a:pt x="173535" y="169328"/>
                      <a:pt x="191092" y="170441"/>
                      <a:pt x="203200" y="171450"/>
                    </a:cubicBezTo>
                    <a:cubicBezTo>
                      <a:pt x="206022" y="172156"/>
                      <a:pt x="208965" y="174647"/>
                      <a:pt x="211666" y="173567"/>
                    </a:cubicBezTo>
                    <a:cubicBezTo>
                      <a:pt x="213738" y="172738"/>
                      <a:pt x="213783" y="169448"/>
                      <a:pt x="213783" y="167217"/>
                    </a:cubicBezTo>
                    <a:cubicBezTo>
                      <a:pt x="213783" y="121458"/>
                      <a:pt x="219919" y="133031"/>
                      <a:pt x="207433" y="114300"/>
                    </a:cubicBezTo>
                    <a:cubicBezTo>
                      <a:pt x="206734" y="110104"/>
                      <a:pt x="204436" y="92253"/>
                      <a:pt x="201083" y="88900"/>
                    </a:cubicBezTo>
                    <a:cubicBezTo>
                      <a:pt x="196850" y="84667"/>
                      <a:pt x="191704" y="81181"/>
                      <a:pt x="188383" y="76200"/>
                    </a:cubicBezTo>
                    <a:cubicBezTo>
                      <a:pt x="181381" y="65697"/>
                      <a:pt x="185951" y="71652"/>
                      <a:pt x="173566" y="59267"/>
                    </a:cubicBezTo>
                    <a:cubicBezTo>
                      <a:pt x="172155" y="57856"/>
                      <a:pt x="170994" y="56140"/>
                      <a:pt x="169333" y="55033"/>
                    </a:cubicBezTo>
                    <a:cubicBezTo>
                      <a:pt x="164307" y="51683"/>
                      <a:pt x="159111" y="48389"/>
                      <a:pt x="154516" y="44450"/>
                    </a:cubicBezTo>
                    <a:cubicBezTo>
                      <a:pt x="152243" y="42502"/>
                      <a:pt x="150466" y="40016"/>
                      <a:pt x="148166" y="38100"/>
                    </a:cubicBezTo>
                    <a:cubicBezTo>
                      <a:pt x="146212" y="36471"/>
                      <a:pt x="143730" y="35542"/>
                      <a:pt x="141816" y="33867"/>
                    </a:cubicBezTo>
                    <a:cubicBezTo>
                      <a:pt x="138061" y="30582"/>
                      <a:pt x="135966" y="24861"/>
                      <a:pt x="131233" y="23283"/>
                    </a:cubicBezTo>
                    <a:lnTo>
                      <a:pt x="118533" y="19050"/>
                    </a:lnTo>
                    <a:cubicBezTo>
                      <a:pt x="116416" y="18344"/>
                      <a:pt x="114040" y="18171"/>
                      <a:pt x="112183" y="16933"/>
                    </a:cubicBezTo>
                    <a:cubicBezTo>
                      <a:pt x="110066" y="15522"/>
                      <a:pt x="108158" y="13733"/>
                      <a:pt x="105833" y="12700"/>
                    </a:cubicBezTo>
                    <a:cubicBezTo>
                      <a:pt x="101755" y="10888"/>
                      <a:pt x="91722" y="2117"/>
                      <a:pt x="88900" y="0"/>
                    </a:cubicBezTo>
                    <a:close/>
                  </a:path>
                </a:pathLst>
              </a:custGeom>
              <a:solidFill>
                <a:srgbClr val="ABD9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754857" y="4105331"/>
                <a:ext cx="258359" cy="269819"/>
              </a:xfrm>
              <a:custGeom>
                <a:avLst/>
                <a:gdLst>
                  <a:gd name="connsiteX0" fmla="*/ 129226 w 258359"/>
                  <a:gd name="connsiteY0" fmla="*/ 1002 h 269819"/>
                  <a:gd name="connsiteX1" fmla="*/ 129226 w 258359"/>
                  <a:gd name="connsiteY1" fmla="*/ 1002 h 269819"/>
                  <a:gd name="connsiteX2" fmla="*/ 108060 w 258359"/>
                  <a:gd name="connsiteY2" fmla="*/ 7352 h 269819"/>
                  <a:gd name="connsiteX3" fmla="*/ 103826 w 258359"/>
                  <a:gd name="connsiteY3" fmla="*/ 11586 h 269819"/>
                  <a:gd name="connsiteX4" fmla="*/ 95360 w 258359"/>
                  <a:gd name="connsiteY4" fmla="*/ 15819 h 269819"/>
                  <a:gd name="connsiteX5" fmla="*/ 91126 w 258359"/>
                  <a:gd name="connsiteY5" fmla="*/ 20052 h 269819"/>
                  <a:gd name="connsiteX6" fmla="*/ 82660 w 258359"/>
                  <a:gd name="connsiteY6" fmla="*/ 26402 h 269819"/>
                  <a:gd name="connsiteX7" fmla="*/ 65726 w 258359"/>
                  <a:gd name="connsiteY7" fmla="*/ 34869 h 269819"/>
                  <a:gd name="connsiteX8" fmla="*/ 59376 w 258359"/>
                  <a:gd name="connsiteY8" fmla="*/ 36986 h 269819"/>
                  <a:gd name="connsiteX9" fmla="*/ 46676 w 258359"/>
                  <a:gd name="connsiteY9" fmla="*/ 47569 h 269819"/>
                  <a:gd name="connsiteX10" fmla="*/ 33976 w 258359"/>
                  <a:gd name="connsiteY10" fmla="*/ 53919 h 269819"/>
                  <a:gd name="connsiteX11" fmla="*/ 29743 w 258359"/>
                  <a:gd name="connsiteY11" fmla="*/ 60269 h 269819"/>
                  <a:gd name="connsiteX12" fmla="*/ 14926 w 258359"/>
                  <a:gd name="connsiteY12" fmla="*/ 64502 h 269819"/>
                  <a:gd name="connsiteX13" fmla="*/ 10693 w 258359"/>
                  <a:gd name="connsiteY13" fmla="*/ 68736 h 269819"/>
                  <a:gd name="connsiteX14" fmla="*/ 2226 w 258359"/>
                  <a:gd name="connsiteY14" fmla="*/ 81436 h 269819"/>
                  <a:gd name="connsiteX15" fmla="*/ 110 w 258359"/>
                  <a:gd name="connsiteY15" fmla="*/ 89902 h 269819"/>
                  <a:gd name="connsiteX16" fmla="*/ 10693 w 258359"/>
                  <a:gd name="connsiteY16" fmla="*/ 142819 h 269819"/>
                  <a:gd name="connsiteX17" fmla="*/ 25510 w 258359"/>
                  <a:gd name="connsiteY17" fmla="*/ 159752 h 269819"/>
                  <a:gd name="connsiteX18" fmla="*/ 27626 w 258359"/>
                  <a:gd name="connsiteY18" fmla="*/ 166102 h 269819"/>
                  <a:gd name="connsiteX19" fmla="*/ 31860 w 258359"/>
                  <a:gd name="connsiteY19" fmla="*/ 170336 h 269819"/>
                  <a:gd name="connsiteX20" fmla="*/ 36093 w 258359"/>
                  <a:gd name="connsiteY20" fmla="*/ 183036 h 269819"/>
                  <a:gd name="connsiteX21" fmla="*/ 38210 w 258359"/>
                  <a:gd name="connsiteY21" fmla="*/ 189386 h 269819"/>
                  <a:gd name="connsiteX22" fmla="*/ 50910 w 258359"/>
                  <a:gd name="connsiteY22" fmla="*/ 206319 h 269819"/>
                  <a:gd name="connsiteX23" fmla="*/ 53026 w 258359"/>
                  <a:gd name="connsiteY23" fmla="*/ 212669 h 269819"/>
                  <a:gd name="connsiteX24" fmla="*/ 59376 w 258359"/>
                  <a:gd name="connsiteY24" fmla="*/ 219019 h 269819"/>
                  <a:gd name="connsiteX25" fmla="*/ 63610 w 258359"/>
                  <a:gd name="connsiteY25" fmla="*/ 225369 h 269819"/>
                  <a:gd name="connsiteX26" fmla="*/ 72076 w 258359"/>
                  <a:gd name="connsiteY26" fmla="*/ 235952 h 269819"/>
                  <a:gd name="connsiteX27" fmla="*/ 82660 w 258359"/>
                  <a:gd name="connsiteY27" fmla="*/ 246536 h 269819"/>
                  <a:gd name="connsiteX28" fmla="*/ 99593 w 258359"/>
                  <a:gd name="connsiteY28" fmla="*/ 255002 h 269819"/>
                  <a:gd name="connsiteX29" fmla="*/ 112293 w 258359"/>
                  <a:gd name="connsiteY29" fmla="*/ 257119 h 269819"/>
                  <a:gd name="connsiteX30" fmla="*/ 118643 w 258359"/>
                  <a:gd name="connsiteY30" fmla="*/ 259236 h 269819"/>
                  <a:gd name="connsiteX31" fmla="*/ 135576 w 258359"/>
                  <a:gd name="connsiteY31" fmla="*/ 263469 h 269819"/>
                  <a:gd name="connsiteX32" fmla="*/ 146160 w 258359"/>
                  <a:gd name="connsiteY32" fmla="*/ 265586 h 269819"/>
                  <a:gd name="connsiteX33" fmla="*/ 158860 w 258359"/>
                  <a:gd name="connsiteY33" fmla="*/ 269819 h 269819"/>
                  <a:gd name="connsiteX34" fmla="*/ 199076 w 258359"/>
                  <a:gd name="connsiteY34" fmla="*/ 265586 h 269819"/>
                  <a:gd name="connsiteX35" fmla="*/ 209660 w 258359"/>
                  <a:gd name="connsiteY35" fmla="*/ 255002 h 269819"/>
                  <a:gd name="connsiteX36" fmla="*/ 226593 w 258359"/>
                  <a:gd name="connsiteY36" fmla="*/ 242302 h 269819"/>
                  <a:gd name="connsiteX37" fmla="*/ 230826 w 258359"/>
                  <a:gd name="connsiteY37" fmla="*/ 235952 h 269819"/>
                  <a:gd name="connsiteX38" fmla="*/ 235060 w 258359"/>
                  <a:gd name="connsiteY38" fmla="*/ 231719 h 269819"/>
                  <a:gd name="connsiteX39" fmla="*/ 241410 w 258359"/>
                  <a:gd name="connsiteY39" fmla="*/ 221136 h 269819"/>
                  <a:gd name="connsiteX40" fmla="*/ 245643 w 258359"/>
                  <a:gd name="connsiteY40" fmla="*/ 206319 h 269819"/>
                  <a:gd name="connsiteX41" fmla="*/ 249876 w 258359"/>
                  <a:gd name="connsiteY41" fmla="*/ 199969 h 269819"/>
                  <a:gd name="connsiteX42" fmla="*/ 256226 w 258359"/>
                  <a:gd name="connsiteY42" fmla="*/ 176686 h 269819"/>
                  <a:gd name="connsiteX43" fmla="*/ 256226 w 258359"/>
                  <a:gd name="connsiteY43" fmla="*/ 132236 h 269819"/>
                  <a:gd name="connsiteX44" fmla="*/ 251993 w 258359"/>
                  <a:gd name="connsiteY44" fmla="*/ 115302 h 269819"/>
                  <a:gd name="connsiteX45" fmla="*/ 249876 w 258359"/>
                  <a:gd name="connsiteY45" fmla="*/ 104719 h 269819"/>
                  <a:gd name="connsiteX46" fmla="*/ 245643 w 258359"/>
                  <a:gd name="connsiteY46" fmla="*/ 87786 h 269819"/>
                  <a:gd name="connsiteX47" fmla="*/ 243526 w 258359"/>
                  <a:gd name="connsiteY47" fmla="*/ 75086 h 269819"/>
                  <a:gd name="connsiteX48" fmla="*/ 237176 w 258359"/>
                  <a:gd name="connsiteY48" fmla="*/ 34869 h 269819"/>
                  <a:gd name="connsiteX49" fmla="*/ 232943 w 258359"/>
                  <a:gd name="connsiteY49" fmla="*/ 22169 h 269819"/>
                  <a:gd name="connsiteX50" fmla="*/ 218126 w 258359"/>
                  <a:gd name="connsiteY50" fmla="*/ 11586 h 269819"/>
                  <a:gd name="connsiteX51" fmla="*/ 196960 w 258359"/>
                  <a:gd name="connsiteY51" fmla="*/ 3119 h 269819"/>
                  <a:gd name="connsiteX52" fmla="*/ 129226 w 258359"/>
                  <a:gd name="connsiteY52" fmla="*/ 1002 h 269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58359" h="269819">
                    <a:moveTo>
                      <a:pt x="129226" y="1002"/>
                    </a:moveTo>
                    <a:lnTo>
                      <a:pt x="129226" y="1002"/>
                    </a:lnTo>
                    <a:cubicBezTo>
                      <a:pt x="122171" y="3119"/>
                      <a:pt x="114859" y="4519"/>
                      <a:pt x="108060" y="7352"/>
                    </a:cubicBezTo>
                    <a:cubicBezTo>
                      <a:pt x="106218" y="8120"/>
                      <a:pt x="105487" y="10479"/>
                      <a:pt x="103826" y="11586"/>
                    </a:cubicBezTo>
                    <a:cubicBezTo>
                      <a:pt x="101201" y="13336"/>
                      <a:pt x="97985" y="14069"/>
                      <a:pt x="95360" y="15819"/>
                    </a:cubicBezTo>
                    <a:cubicBezTo>
                      <a:pt x="93699" y="16926"/>
                      <a:pt x="92659" y="18774"/>
                      <a:pt x="91126" y="20052"/>
                    </a:cubicBezTo>
                    <a:cubicBezTo>
                      <a:pt x="88416" y="22310"/>
                      <a:pt x="85707" y="24625"/>
                      <a:pt x="82660" y="26402"/>
                    </a:cubicBezTo>
                    <a:cubicBezTo>
                      <a:pt x="77209" y="29582"/>
                      <a:pt x="71713" y="32873"/>
                      <a:pt x="65726" y="34869"/>
                    </a:cubicBezTo>
                    <a:cubicBezTo>
                      <a:pt x="63609" y="35575"/>
                      <a:pt x="61372" y="35988"/>
                      <a:pt x="59376" y="36986"/>
                    </a:cubicBezTo>
                    <a:cubicBezTo>
                      <a:pt x="51491" y="40928"/>
                      <a:pt x="53700" y="41716"/>
                      <a:pt x="46676" y="47569"/>
                    </a:cubicBezTo>
                    <a:cubicBezTo>
                      <a:pt x="41206" y="52127"/>
                      <a:pt x="40339" y="51798"/>
                      <a:pt x="33976" y="53919"/>
                    </a:cubicBezTo>
                    <a:cubicBezTo>
                      <a:pt x="32565" y="56036"/>
                      <a:pt x="31729" y="58680"/>
                      <a:pt x="29743" y="60269"/>
                    </a:cubicBezTo>
                    <a:cubicBezTo>
                      <a:pt x="28361" y="61375"/>
                      <a:pt x="15482" y="64363"/>
                      <a:pt x="14926" y="64502"/>
                    </a:cubicBezTo>
                    <a:cubicBezTo>
                      <a:pt x="13515" y="65913"/>
                      <a:pt x="11890" y="67139"/>
                      <a:pt x="10693" y="68736"/>
                    </a:cubicBezTo>
                    <a:cubicBezTo>
                      <a:pt x="7640" y="72806"/>
                      <a:pt x="2226" y="81436"/>
                      <a:pt x="2226" y="81436"/>
                    </a:cubicBezTo>
                    <a:cubicBezTo>
                      <a:pt x="1521" y="84258"/>
                      <a:pt x="110" y="86993"/>
                      <a:pt x="110" y="89902"/>
                    </a:cubicBezTo>
                    <a:cubicBezTo>
                      <a:pt x="110" y="115281"/>
                      <a:pt x="-1842" y="124018"/>
                      <a:pt x="10693" y="142819"/>
                    </a:cubicBezTo>
                    <a:cubicBezTo>
                      <a:pt x="20571" y="157636"/>
                      <a:pt x="14927" y="152697"/>
                      <a:pt x="25510" y="159752"/>
                    </a:cubicBezTo>
                    <a:cubicBezTo>
                      <a:pt x="26215" y="161869"/>
                      <a:pt x="26478" y="164189"/>
                      <a:pt x="27626" y="166102"/>
                    </a:cubicBezTo>
                    <a:cubicBezTo>
                      <a:pt x="28653" y="167814"/>
                      <a:pt x="30967" y="168551"/>
                      <a:pt x="31860" y="170336"/>
                    </a:cubicBezTo>
                    <a:cubicBezTo>
                      <a:pt x="33856" y="174327"/>
                      <a:pt x="34682" y="178803"/>
                      <a:pt x="36093" y="183036"/>
                    </a:cubicBezTo>
                    <a:cubicBezTo>
                      <a:pt x="36799" y="185153"/>
                      <a:pt x="36972" y="187529"/>
                      <a:pt x="38210" y="189386"/>
                    </a:cubicBezTo>
                    <a:cubicBezTo>
                      <a:pt x="47783" y="203747"/>
                      <a:pt x="43078" y="198489"/>
                      <a:pt x="50910" y="206319"/>
                    </a:cubicBezTo>
                    <a:cubicBezTo>
                      <a:pt x="51615" y="208436"/>
                      <a:pt x="51788" y="210813"/>
                      <a:pt x="53026" y="212669"/>
                    </a:cubicBezTo>
                    <a:cubicBezTo>
                      <a:pt x="54686" y="215160"/>
                      <a:pt x="57460" y="216719"/>
                      <a:pt x="59376" y="219019"/>
                    </a:cubicBezTo>
                    <a:cubicBezTo>
                      <a:pt x="61005" y="220973"/>
                      <a:pt x="62199" y="223252"/>
                      <a:pt x="63610" y="225369"/>
                    </a:cubicBezTo>
                    <a:cubicBezTo>
                      <a:pt x="67236" y="236249"/>
                      <a:pt x="63065" y="228068"/>
                      <a:pt x="72076" y="235952"/>
                    </a:cubicBezTo>
                    <a:cubicBezTo>
                      <a:pt x="75831" y="239237"/>
                      <a:pt x="78197" y="244305"/>
                      <a:pt x="82660" y="246536"/>
                    </a:cubicBezTo>
                    <a:cubicBezTo>
                      <a:pt x="88304" y="249358"/>
                      <a:pt x="93368" y="253964"/>
                      <a:pt x="99593" y="255002"/>
                    </a:cubicBezTo>
                    <a:cubicBezTo>
                      <a:pt x="103826" y="255708"/>
                      <a:pt x="108103" y="256188"/>
                      <a:pt x="112293" y="257119"/>
                    </a:cubicBezTo>
                    <a:cubicBezTo>
                      <a:pt x="114471" y="257603"/>
                      <a:pt x="116490" y="258649"/>
                      <a:pt x="118643" y="259236"/>
                    </a:cubicBezTo>
                    <a:cubicBezTo>
                      <a:pt x="124256" y="260767"/>
                      <a:pt x="129907" y="262161"/>
                      <a:pt x="135576" y="263469"/>
                    </a:cubicBezTo>
                    <a:cubicBezTo>
                      <a:pt x="139082" y="264278"/>
                      <a:pt x="142689" y="264639"/>
                      <a:pt x="146160" y="265586"/>
                    </a:cubicBezTo>
                    <a:cubicBezTo>
                      <a:pt x="150465" y="266760"/>
                      <a:pt x="158860" y="269819"/>
                      <a:pt x="158860" y="269819"/>
                    </a:cubicBezTo>
                    <a:cubicBezTo>
                      <a:pt x="172265" y="268408"/>
                      <a:pt x="186136" y="269360"/>
                      <a:pt x="199076" y="265586"/>
                    </a:cubicBezTo>
                    <a:cubicBezTo>
                      <a:pt x="203866" y="264189"/>
                      <a:pt x="206132" y="258530"/>
                      <a:pt x="209660" y="255002"/>
                    </a:cubicBezTo>
                    <a:cubicBezTo>
                      <a:pt x="220357" y="244305"/>
                      <a:pt x="214557" y="248321"/>
                      <a:pt x="226593" y="242302"/>
                    </a:cubicBezTo>
                    <a:cubicBezTo>
                      <a:pt x="228004" y="240185"/>
                      <a:pt x="229237" y="237938"/>
                      <a:pt x="230826" y="235952"/>
                    </a:cubicBezTo>
                    <a:cubicBezTo>
                      <a:pt x="232073" y="234394"/>
                      <a:pt x="234033" y="233430"/>
                      <a:pt x="235060" y="231719"/>
                    </a:cubicBezTo>
                    <a:cubicBezTo>
                      <a:pt x="243303" y="217981"/>
                      <a:pt x="230682" y="231862"/>
                      <a:pt x="241410" y="221136"/>
                    </a:cubicBezTo>
                    <a:cubicBezTo>
                      <a:pt x="242089" y="218418"/>
                      <a:pt x="244123" y="209360"/>
                      <a:pt x="245643" y="206319"/>
                    </a:cubicBezTo>
                    <a:cubicBezTo>
                      <a:pt x="246781" y="204044"/>
                      <a:pt x="248465" y="202086"/>
                      <a:pt x="249876" y="199969"/>
                    </a:cubicBezTo>
                    <a:cubicBezTo>
                      <a:pt x="254651" y="180872"/>
                      <a:pt x="252271" y="188556"/>
                      <a:pt x="256226" y="176686"/>
                    </a:cubicBezTo>
                    <a:cubicBezTo>
                      <a:pt x="258237" y="154565"/>
                      <a:pt x="259799" y="153674"/>
                      <a:pt x="256226" y="132236"/>
                    </a:cubicBezTo>
                    <a:cubicBezTo>
                      <a:pt x="255269" y="126497"/>
                      <a:pt x="253134" y="121007"/>
                      <a:pt x="251993" y="115302"/>
                    </a:cubicBezTo>
                    <a:cubicBezTo>
                      <a:pt x="251287" y="111774"/>
                      <a:pt x="250685" y="108224"/>
                      <a:pt x="249876" y="104719"/>
                    </a:cubicBezTo>
                    <a:cubicBezTo>
                      <a:pt x="248568" y="99050"/>
                      <a:pt x="246600" y="93525"/>
                      <a:pt x="245643" y="87786"/>
                    </a:cubicBezTo>
                    <a:cubicBezTo>
                      <a:pt x="244937" y="83553"/>
                      <a:pt x="244163" y="79330"/>
                      <a:pt x="243526" y="75086"/>
                    </a:cubicBezTo>
                    <a:cubicBezTo>
                      <a:pt x="243275" y="73415"/>
                      <a:pt x="239631" y="43871"/>
                      <a:pt x="237176" y="34869"/>
                    </a:cubicBezTo>
                    <a:cubicBezTo>
                      <a:pt x="236002" y="30564"/>
                      <a:pt x="236098" y="25324"/>
                      <a:pt x="232943" y="22169"/>
                    </a:cubicBezTo>
                    <a:cubicBezTo>
                      <a:pt x="224362" y="13588"/>
                      <a:pt x="229270" y="17158"/>
                      <a:pt x="218126" y="11586"/>
                    </a:cubicBezTo>
                    <a:cubicBezTo>
                      <a:pt x="209779" y="3237"/>
                      <a:pt x="215829" y="7836"/>
                      <a:pt x="196960" y="3119"/>
                    </a:cubicBezTo>
                    <a:cubicBezTo>
                      <a:pt x="174116" y="-2592"/>
                      <a:pt x="140515" y="1355"/>
                      <a:pt x="129226" y="1002"/>
                    </a:cubicBezTo>
                    <a:close/>
                  </a:path>
                </a:pathLst>
              </a:custGeom>
              <a:solidFill>
                <a:srgbClr val="ABD9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3414183" y="5266267"/>
              <a:ext cx="160915" cy="152400"/>
            </a:xfrm>
            <a:custGeom>
              <a:avLst/>
              <a:gdLst>
                <a:gd name="connsiteX0" fmla="*/ 156634 w 160915"/>
                <a:gd name="connsiteY0" fmla="*/ 105833 h 152400"/>
                <a:gd name="connsiteX1" fmla="*/ 156634 w 160915"/>
                <a:gd name="connsiteY1" fmla="*/ 105833 h 152400"/>
                <a:gd name="connsiteX2" fmla="*/ 160867 w 160915"/>
                <a:gd name="connsiteY2" fmla="*/ 52916 h 152400"/>
                <a:gd name="connsiteX3" fmla="*/ 158750 w 160915"/>
                <a:gd name="connsiteY3" fmla="*/ 38100 h 152400"/>
                <a:gd name="connsiteX4" fmla="*/ 146050 w 160915"/>
                <a:gd name="connsiteY4" fmla="*/ 29633 h 152400"/>
                <a:gd name="connsiteX5" fmla="*/ 143934 w 160915"/>
                <a:gd name="connsiteY5" fmla="*/ 23283 h 152400"/>
                <a:gd name="connsiteX6" fmla="*/ 135467 w 160915"/>
                <a:gd name="connsiteY6" fmla="*/ 2116 h 152400"/>
                <a:gd name="connsiteX7" fmla="*/ 129117 w 160915"/>
                <a:gd name="connsiteY7" fmla="*/ 0 h 152400"/>
                <a:gd name="connsiteX8" fmla="*/ 80434 w 160915"/>
                <a:gd name="connsiteY8" fmla="*/ 2116 h 152400"/>
                <a:gd name="connsiteX9" fmla="*/ 71967 w 160915"/>
                <a:gd name="connsiteY9" fmla="*/ 4233 h 152400"/>
                <a:gd name="connsiteX10" fmla="*/ 59267 w 160915"/>
                <a:gd name="connsiteY10" fmla="*/ 8466 h 152400"/>
                <a:gd name="connsiteX11" fmla="*/ 52917 w 160915"/>
                <a:gd name="connsiteY11" fmla="*/ 10583 h 152400"/>
                <a:gd name="connsiteX12" fmla="*/ 35984 w 160915"/>
                <a:gd name="connsiteY12" fmla="*/ 14816 h 152400"/>
                <a:gd name="connsiteX13" fmla="*/ 29634 w 160915"/>
                <a:gd name="connsiteY13" fmla="*/ 16933 h 152400"/>
                <a:gd name="connsiteX14" fmla="*/ 12700 w 160915"/>
                <a:gd name="connsiteY14" fmla="*/ 29633 h 152400"/>
                <a:gd name="connsiteX15" fmla="*/ 8467 w 160915"/>
                <a:gd name="connsiteY15" fmla="*/ 38100 h 152400"/>
                <a:gd name="connsiteX16" fmla="*/ 2117 w 160915"/>
                <a:gd name="connsiteY16" fmla="*/ 59266 h 152400"/>
                <a:gd name="connsiteX17" fmla="*/ 0 w 160915"/>
                <a:gd name="connsiteY17" fmla="*/ 65616 h 152400"/>
                <a:gd name="connsiteX18" fmla="*/ 2117 w 160915"/>
                <a:gd name="connsiteY18" fmla="*/ 110066 h 152400"/>
                <a:gd name="connsiteX19" fmla="*/ 6350 w 160915"/>
                <a:gd name="connsiteY19" fmla="*/ 116416 h 152400"/>
                <a:gd name="connsiteX20" fmla="*/ 8467 w 160915"/>
                <a:gd name="connsiteY20" fmla="*/ 122766 h 152400"/>
                <a:gd name="connsiteX21" fmla="*/ 16934 w 160915"/>
                <a:gd name="connsiteY21" fmla="*/ 135466 h 152400"/>
                <a:gd name="connsiteX22" fmla="*/ 21167 w 160915"/>
                <a:gd name="connsiteY22" fmla="*/ 141816 h 152400"/>
                <a:gd name="connsiteX23" fmla="*/ 40217 w 160915"/>
                <a:gd name="connsiteY23" fmla="*/ 152400 h 152400"/>
                <a:gd name="connsiteX24" fmla="*/ 74084 w 160915"/>
                <a:gd name="connsiteY24" fmla="*/ 148166 h 152400"/>
                <a:gd name="connsiteX25" fmla="*/ 86784 w 160915"/>
                <a:gd name="connsiteY25" fmla="*/ 139700 h 152400"/>
                <a:gd name="connsiteX26" fmla="*/ 88900 w 160915"/>
                <a:gd name="connsiteY26" fmla="*/ 133350 h 152400"/>
                <a:gd name="connsiteX27" fmla="*/ 101600 w 160915"/>
                <a:gd name="connsiteY27" fmla="*/ 127000 h 152400"/>
                <a:gd name="connsiteX28" fmla="*/ 110067 w 160915"/>
                <a:gd name="connsiteY28" fmla="*/ 118533 h 152400"/>
                <a:gd name="connsiteX29" fmla="*/ 116417 w 160915"/>
                <a:gd name="connsiteY29" fmla="*/ 122766 h 152400"/>
                <a:gd name="connsiteX30" fmla="*/ 127000 w 160915"/>
                <a:gd name="connsiteY30" fmla="*/ 124883 h 152400"/>
                <a:gd name="connsiteX31" fmla="*/ 131234 w 160915"/>
                <a:gd name="connsiteY31" fmla="*/ 129116 h 152400"/>
                <a:gd name="connsiteX32" fmla="*/ 139700 w 160915"/>
                <a:gd name="connsiteY32" fmla="*/ 139700 h 152400"/>
                <a:gd name="connsiteX33" fmla="*/ 152400 w 160915"/>
                <a:gd name="connsiteY33" fmla="*/ 143933 h 152400"/>
                <a:gd name="connsiteX34" fmla="*/ 156634 w 160915"/>
                <a:gd name="connsiteY34" fmla="*/ 10583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0915" h="152400">
                  <a:moveTo>
                    <a:pt x="156634" y="105833"/>
                  </a:moveTo>
                  <a:lnTo>
                    <a:pt x="156634" y="105833"/>
                  </a:lnTo>
                  <a:cubicBezTo>
                    <a:pt x="157543" y="95826"/>
                    <a:pt x="160867" y="60919"/>
                    <a:pt x="160867" y="52916"/>
                  </a:cubicBezTo>
                  <a:cubicBezTo>
                    <a:pt x="160867" y="47927"/>
                    <a:pt x="161428" y="42309"/>
                    <a:pt x="158750" y="38100"/>
                  </a:cubicBezTo>
                  <a:cubicBezTo>
                    <a:pt x="156018" y="33808"/>
                    <a:pt x="146050" y="29633"/>
                    <a:pt x="146050" y="29633"/>
                  </a:cubicBezTo>
                  <a:cubicBezTo>
                    <a:pt x="145345" y="27516"/>
                    <a:pt x="144521" y="25435"/>
                    <a:pt x="143934" y="23283"/>
                  </a:cubicBezTo>
                  <a:cubicBezTo>
                    <a:pt x="141880" y="15751"/>
                    <a:pt x="142900" y="6576"/>
                    <a:pt x="135467" y="2116"/>
                  </a:cubicBezTo>
                  <a:cubicBezTo>
                    <a:pt x="133554" y="968"/>
                    <a:pt x="131234" y="705"/>
                    <a:pt x="129117" y="0"/>
                  </a:cubicBezTo>
                  <a:cubicBezTo>
                    <a:pt x="112889" y="705"/>
                    <a:pt x="96633" y="916"/>
                    <a:pt x="80434" y="2116"/>
                  </a:cubicBezTo>
                  <a:cubicBezTo>
                    <a:pt x="77533" y="2331"/>
                    <a:pt x="74754" y="3397"/>
                    <a:pt x="71967" y="4233"/>
                  </a:cubicBezTo>
                  <a:cubicBezTo>
                    <a:pt x="67693" y="5515"/>
                    <a:pt x="63500" y="7055"/>
                    <a:pt x="59267" y="8466"/>
                  </a:cubicBezTo>
                  <a:cubicBezTo>
                    <a:pt x="57150" y="9172"/>
                    <a:pt x="55082" y="10042"/>
                    <a:pt x="52917" y="10583"/>
                  </a:cubicBezTo>
                  <a:cubicBezTo>
                    <a:pt x="47273" y="11994"/>
                    <a:pt x="41503" y="12976"/>
                    <a:pt x="35984" y="14816"/>
                  </a:cubicBezTo>
                  <a:cubicBezTo>
                    <a:pt x="33867" y="15522"/>
                    <a:pt x="31584" y="15849"/>
                    <a:pt x="29634" y="16933"/>
                  </a:cubicBezTo>
                  <a:cubicBezTo>
                    <a:pt x="18866" y="22916"/>
                    <a:pt x="19123" y="23211"/>
                    <a:pt x="12700" y="29633"/>
                  </a:cubicBezTo>
                  <a:cubicBezTo>
                    <a:pt x="11289" y="32455"/>
                    <a:pt x="9639" y="35170"/>
                    <a:pt x="8467" y="38100"/>
                  </a:cubicBezTo>
                  <a:cubicBezTo>
                    <a:pt x="3438" y="50674"/>
                    <a:pt x="5236" y="48352"/>
                    <a:pt x="2117" y="59266"/>
                  </a:cubicBezTo>
                  <a:cubicBezTo>
                    <a:pt x="1504" y="61411"/>
                    <a:pt x="706" y="63499"/>
                    <a:pt x="0" y="65616"/>
                  </a:cubicBezTo>
                  <a:cubicBezTo>
                    <a:pt x="706" y="80433"/>
                    <a:pt x="277" y="95347"/>
                    <a:pt x="2117" y="110066"/>
                  </a:cubicBezTo>
                  <a:cubicBezTo>
                    <a:pt x="2433" y="112590"/>
                    <a:pt x="5212" y="114141"/>
                    <a:pt x="6350" y="116416"/>
                  </a:cubicBezTo>
                  <a:cubicBezTo>
                    <a:pt x="7348" y="118412"/>
                    <a:pt x="7383" y="120816"/>
                    <a:pt x="8467" y="122766"/>
                  </a:cubicBezTo>
                  <a:cubicBezTo>
                    <a:pt x="10938" y="127214"/>
                    <a:pt x="14112" y="131233"/>
                    <a:pt x="16934" y="135466"/>
                  </a:cubicBezTo>
                  <a:cubicBezTo>
                    <a:pt x="18345" y="137583"/>
                    <a:pt x="19050" y="140405"/>
                    <a:pt x="21167" y="141816"/>
                  </a:cubicBezTo>
                  <a:cubicBezTo>
                    <a:pt x="35723" y="151521"/>
                    <a:pt x="29040" y="148674"/>
                    <a:pt x="40217" y="152400"/>
                  </a:cubicBezTo>
                  <a:cubicBezTo>
                    <a:pt x="41104" y="152332"/>
                    <a:pt x="66005" y="152654"/>
                    <a:pt x="74084" y="148166"/>
                  </a:cubicBezTo>
                  <a:cubicBezTo>
                    <a:pt x="78531" y="145695"/>
                    <a:pt x="86784" y="139700"/>
                    <a:pt x="86784" y="139700"/>
                  </a:cubicBezTo>
                  <a:cubicBezTo>
                    <a:pt x="87489" y="137583"/>
                    <a:pt x="87506" y="135092"/>
                    <a:pt x="88900" y="133350"/>
                  </a:cubicBezTo>
                  <a:cubicBezTo>
                    <a:pt x="91885" y="129618"/>
                    <a:pt x="97415" y="128394"/>
                    <a:pt x="101600" y="127000"/>
                  </a:cubicBezTo>
                  <a:cubicBezTo>
                    <a:pt x="103086" y="122544"/>
                    <a:pt x="102937" y="117345"/>
                    <a:pt x="110067" y="118533"/>
                  </a:cubicBezTo>
                  <a:cubicBezTo>
                    <a:pt x="112576" y="118951"/>
                    <a:pt x="114035" y="121873"/>
                    <a:pt x="116417" y="122766"/>
                  </a:cubicBezTo>
                  <a:cubicBezTo>
                    <a:pt x="119785" y="124029"/>
                    <a:pt x="123472" y="124177"/>
                    <a:pt x="127000" y="124883"/>
                  </a:cubicBezTo>
                  <a:cubicBezTo>
                    <a:pt x="128411" y="126294"/>
                    <a:pt x="129987" y="127558"/>
                    <a:pt x="131234" y="129116"/>
                  </a:cubicBezTo>
                  <a:cubicBezTo>
                    <a:pt x="133227" y="131607"/>
                    <a:pt x="136294" y="137997"/>
                    <a:pt x="139700" y="139700"/>
                  </a:cubicBezTo>
                  <a:cubicBezTo>
                    <a:pt x="143691" y="141696"/>
                    <a:pt x="148167" y="142522"/>
                    <a:pt x="152400" y="143933"/>
                  </a:cubicBezTo>
                  <a:cubicBezTo>
                    <a:pt x="160247" y="146549"/>
                    <a:pt x="155928" y="112183"/>
                    <a:pt x="156634" y="105833"/>
                  </a:cubicBezTo>
                  <a:close/>
                </a:path>
              </a:pathLst>
            </a:custGeom>
            <a:solidFill>
              <a:srgbClr val="ABD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076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62" y="1166091"/>
            <a:ext cx="4876338" cy="51908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 smtClean="0"/>
              <a:t>3 studies have recently described incidence declines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400" b="1" dirty="0" smtClean="0"/>
              <a:t>Aims: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 smtClean="0"/>
              <a:t>Describe changes over time: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For six studies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For men and women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Using pooled data from all studies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 smtClean="0"/>
              <a:t>Evaluate the role of: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Treatment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Male circumcision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Changes in participation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400" dirty="0" smtClean="0"/>
              <a:t>Ethics approval from LSHTM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 smtClean="0"/>
              <a:t>Funding from Bill and Melinda Gates Foundation</a:t>
            </a:r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676979" y="1293091"/>
            <a:ext cx="4192701" cy="5190836"/>
            <a:chOff x="4951299" y="2958207"/>
            <a:chExt cx="4192701" cy="51908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896" t="19871" r="20985" b="10398"/>
            <a:stretch/>
          </p:blipFill>
          <p:spPr>
            <a:xfrm>
              <a:off x="5331725" y="4519483"/>
              <a:ext cx="3812275" cy="19644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2896" t="21781" r="21074" b="29200"/>
            <a:stretch/>
          </p:blipFill>
          <p:spPr>
            <a:xfrm>
              <a:off x="4951299" y="6642463"/>
              <a:ext cx="4154227" cy="1506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26025" t="11196" r="2437" b="17009"/>
            <a:stretch/>
          </p:blipFill>
          <p:spPr>
            <a:xfrm>
              <a:off x="6339840" y="2958207"/>
              <a:ext cx="2765686" cy="1561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01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incidence </a:t>
            </a:r>
            <a:r>
              <a:rPr lang="en-US" dirty="0" smtClean="0"/>
              <a:t>analysis (1)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1170002"/>
            <a:ext cx="8615736" cy="55649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HIV tests conducted at regular intervals on all residents (1- 3 years apart)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Observation starts at first HIV negative test recorded while resident in study area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Participants were followed until study exit or testing HIV 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positive</a:t>
            </a: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Study exit was </a:t>
            </a: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at:	out-migration from study area</a:t>
            </a:r>
          </a:p>
          <a:p>
            <a:pPr marL="2743200" lvl="6" indent="0">
              <a:lnSpc>
                <a:spcPct val="150000"/>
              </a:lnSpc>
              <a:buNone/>
            </a:pP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death</a:t>
            </a:r>
          </a:p>
          <a:p>
            <a:pPr marL="2743200" lvl="6" indent="0">
              <a:lnSpc>
                <a:spcPct val="150000"/>
              </a:lnSpc>
              <a:buNone/>
            </a:pP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administrative censoring at most recent study round (last HIV test)</a:t>
            </a:r>
          </a:p>
        </p:txBody>
      </p:sp>
    </p:spTree>
    <p:extLst>
      <p:ext uri="{BB962C8B-B14F-4D97-AF65-F5344CB8AC3E}">
        <p14:creationId xmlns:p14="http://schemas.microsoft.com/office/powerpoint/2010/main" val="13874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incidence </a:t>
            </a:r>
            <a:r>
              <a:rPr lang="en-US" dirty="0" smtClean="0"/>
              <a:t>analysis (2)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1170002"/>
            <a:ext cx="8615736" cy="55649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Seroconversion date imputed between last negative and first positive date. We: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ran </a:t>
            </a:r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0 imputations</a:t>
            </a:r>
            <a:endParaRPr lang="en-US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sed a uniform distribution for seroconversion dates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sed all seroconversion intervals, regardless of length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Excluded gaps in residency from denominator, excluded non-resident seroconversions and discarded subsequent negative person time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558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Covariates </a:t>
            </a:r>
            <a:r>
              <a:rPr lang="en-US" dirty="0"/>
              <a:t>for incidence </a:t>
            </a:r>
            <a:r>
              <a:rPr lang="en-US" dirty="0" smtClean="0"/>
              <a:t>analysis: </a:t>
            </a:r>
            <a:br>
              <a:rPr lang="en-US" dirty="0" smtClean="0"/>
            </a:br>
            <a:r>
              <a:rPr lang="en-US" sz="2700" dirty="0" smtClean="0"/>
              <a:t>1) HIV and treatment status among potential 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2317667"/>
            <a:ext cx="8404120" cy="4493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Estimation of </a:t>
            </a: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person-time </a:t>
            </a:r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spent </a:t>
            </a: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untreated</a:t>
            </a:r>
            <a:endParaRPr lang="en-US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linked clinical records and self-report used to identify PLHIV receiving treatment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PLHIV person-time classified as untreated prior to date of ART initiation or first observed treatment episode </a:t>
            </a:r>
            <a:r>
              <a:rPr lang="en-US" sz="1600" dirty="0"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600" dirty="0" err="1">
                <a:ea typeface="open sans" panose="020B0606030504020204" pitchFamily="34" charset="0"/>
                <a:cs typeface="open sans" panose="020B0606030504020204" pitchFamily="34" charset="0"/>
              </a:rPr>
              <a:t>doi</a:t>
            </a:r>
            <a:r>
              <a:rPr lang="en-US" sz="16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10.12688/gatesopenres.12753.1)</a:t>
            </a:r>
            <a:r>
              <a:rPr lang="en-US" sz="18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Estimation of HIV prevalence in potential sexual partners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reported ages of sexual partners used to define age-mixing matrix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HIV prevalence estimated for men and women in each cell of the matrix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Estimation of untreated HIV prevalence in potential opposite sex partners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HIV prevalence combined with proportion untreated to estimate untreated prevalence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Each individual assigned the untreated prevalence estimate for the opposite sex in the age range of potential sexual partners.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982" y="1088523"/>
            <a:ext cx="82820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Do not know: </a:t>
            </a:r>
            <a:r>
              <a:rPr lang="en-GB" sz="2000" dirty="0" smtClean="0"/>
              <a:t>the HIV status of sexual partners</a:t>
            </a:r>
          </a:p>
          <a:p>
            <a:pPr marL="1440000" indent="-1728000">
              <a:spcBef>
                <a:spcPts val="1200"/>
              </a:spcBef>
            </a:pPr>
            <a:r>
              <a:rPr lang="en-GB" sz="2000" b="1" dirty="0" smtClean="0"/>
              <a:t>Can estimate: </a:t>
            </a:r>
            <a:r>
              <a:rPr lang="en-GB" sz="2000" dirty="0" smtClean="0"/>
              <a:t>the HIV prevalence and treatment coverage in the group of people who are potential sexual partners.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254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Covariates </a:t>
            </a:r>
            <a:r>
              <a:rPr lang="en-US" dirty="0"/>
              <a:t>for incidence </a:t>
            </a:r>
            <a:r>
              <a:rPr lang="en-US" dirty="0" smtClean="0"/>
              <a:t>analysis: </a:t>
            </a:r>
            <a:br>
              <a:rPr lang="en-US" dirty="0" smtClean="0"/>
            </a:br>
            <a:r>
              <a:rPr lang="en-US" dirty="0" smtClean="0"/>
              <a:t>2) circumcision and 3) participation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1307690"/>
            <a:ext cx="8404120" cy="50675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Estimation of 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circumcision status: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>
                <a:ea typeface="open sans" panose="020B0606030504020204" pitchFamily="34" charset="0"/>
                <a:cs typeface="open sans" panose="020B0606030504020204" pitchFamily="34" charset="0"/>
              </a:rPr>
              <a:t>Male circumcision was self reported during surveys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>
                <a:ea typeface="open sans" panose="020B0606030504020204" pitchFamily="34" charset="0"/>
                <a:cs typeface="open sans" panose="020B0606030504020204" pitchFamily="34" charset="0"/>
              </a:rPr>
              <a:t>Circumcision status of individuals at survey assigned based on self-report and carried forwards until any subsequent survey </a:t>
            </a: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Estimation </a:t>
            </a: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participation levels: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Survival analysis of time from a study HIV test to the next study HIV test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>
                <a:ea typeface="open sans" panose="020B0606030504020204" pitchFamily="34" charset="0"/>
                <a:cs typeface="open sans" panose="020B0606030504020204" pitchFamily="34" charset="0"/>
              </a:rPr>
              <a:t>For each survey round, estimated the percentage of people who had previously tested negative and were still eligible for the survey who were successfully tested for HIV.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ea typeface="open sans" panose="020B0606030504020204" pitchFamily="34" charset="0"/>
                <a:cs typeface="open sans" panose="020B0606030504020204" pitchFamily="34" charset="0"/>
              </a:rPr>
              <a:t>Untreated prevalence, circumcision status (men only) and participation probability all explored as time-varying covariates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Incidence cohort sizes- 2005 onwards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525118"/>
              </p:ext>
            </p:extLst>
          </p:nvPr>
        </p:nvGraphicFramePr>
        <p:xfrm>
          <a:off x="369277" y="1110708"/>
          <a:ext cx="8282354" cy="5641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1105">
                  <a:extLst>
                    <a:ext uri="{9D8B030D-6E8A-4147-A177-3AD203B41FA5}">
                      <a16:colId xmlns:a16="http://schemas.microsoft.com/office/drawing/2014/main" val="2281313353"/>
                    </a:ext>
                  </a:extLst>
                </a:gridCol>
                <a:gridCol w="1176249">
                  <a:extLst>
                    <a:ext uri="{9D8B030D-6E8A-4147-A177-3AD203B41FA5}">
                      <a16:colId xmlns:a16="http://schemas.microsoft.com/office/drawing/2014/main" val="2375686850"/>
                    </a:ext>
                  </a:extLst>
                </a:gridCol>
                <a:gridCol w="1565093">
                  <a:extLst>
                    <a:ext uri="{9D8B030D-6E8A-4147-A177-3AD203B41FA5}">
                      <a16:colId xmlns:a16="http://schemas.microsoft.com/office/drawing/2014/main" val="3195079609"/>
                    </a:ext>
                  </a:extLst>
                </a:gridCol>
                <a:gridCol w="1587166">
                  <a:extLst>
                    <a:ext uri="{9D8B030D-6E8A-4147-A177-3AD203B41FA5}">
                      <a16:colId xmlns:a16="http://schemas.microsoft.com/office/drawing/2014/main" val="729620012"/>
                    </a:ext>
                  </a:extLst>
                </a:gridCol>
                <a:gridCol w="1552741">
                  <a:extLst>
                    <a:ext uri="{9D8B030D-6E8A-4147-A177-3AD203B41FA5}">
                      <a16:colId xmlns:a16="http://schemas.microsoft.com/office/drawing/2014/main" val="2803811131"/>
                    </a:ext>
                  </a:extLst>
                </a:gridCol>
              </a:tblGrid>
              <a:tr h="8488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</a:rPr>
                        <a:t>Study </a:t>
                      </a:r>
                      <a:r>
                        <a:rPr lang="en-GB" sz="1800" u="none" strike="noStrike" dirty="0" smtClean="0">
                          <a:effectLst/>
                        </a:rPr>
                        <a:t>name &amp; years data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are available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Sex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Number of people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</a:rPr>
                        <a:t>Number of person years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effectLst/>
                        </a:rPr>
                        <a:t>Number of seroconversions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4566337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Karonga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Men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4,574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10,951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3029628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(2006-2012)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Women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5,813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14,356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9826673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2819682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Kisesa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</a:rPr>
                        <a:t>Men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15,060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6238621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(2005-2015)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Women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21,530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3192097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2914997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Manicaland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Men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4,479 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16,627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0350196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 smtClean="0">
                          <a:effectLst/>
                        </a:rPr>
                        <a:t>(2005-2013)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Women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6,512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25,462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2388424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4281231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Masaka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Men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4,881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21,049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131554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(2005-2016)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Women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5,994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25,873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71873619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3220660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Rakai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Men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7,126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30,491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8515616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 smtClean="0">
                          <a:effectLst/>
                        </a:rPr>
                        <a:t>(2005-2016)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Women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8,352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38,136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00512048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08001361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uMkhanyakude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Men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8,670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32,613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759412"/>
                  </a:ext>
                </a:extLst>
              </a:tr>
              <a:tr h="21125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 smtClean="0">
                          <a:effectLst/>
                        </a:rPr>
                        <a:t>(2005-2017)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9994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9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Crude Incidence trends by study- men 15-49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" y="1205153"/>
            <a:ext cx="8945499" cy="4879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6BF9C3-69D8-4B00-AA4A-C18C1C5A1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067" y="6010323"/>
            <a:ext cx="1453805" cy="59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5763</TotalTime>
  <Words>864</Words>
  <Application>Microsoft Office PowerPoint</Application>
  <PresentationFormat>On-screen Show (4:3)</PresentationFormat>
  <Paragraphs>173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Constantia</vt:lpstr>
      <vt:lpstr>Corbel</vt:lpstr>
      <vt:lpstr>open sans</vt:lpstr>
      <vt:lpstr>Office Theme</vt:lpstr>
      <vt:lpstr>PowerPoint Presentation</vt:lpstr>
      <vt:lpstr>The ALPHA Network</vt:lpstr>
      <vt:lpstr>Analysis objectives</vt:lpstr>
      <vt:lpstr>Methods for incidence analysis (1) </vt:lpstr>
      <vt:lpstr>Methods for incidence analysis (2) </vt:lpstr>
      <vt:lpstr>Covariates for incidence analysis:  1) HIV and treatment status among potential partners</vt:lpstr>
      <vt:lpstr>Covariates for incidence analysis:  2) circumcision and 3) participation </vt:lpstr>
      <vt:lpstr>Incidence cohort sizes- 2005 onwards</vt:lpstr>
      <vt:lpstr>Crude Incidence trends by study- men 15-49</vt:lpstr>
      <vt:lpstr>Crude Incidence trends by study- women 15-49</vt:lpstr>
      <vt:lpstr>Trends among 15-24 and 25-49 year olds</vt:lpstr>
      <vt:lpstr>Trends among 15-24 and 25-49 year olds</vt:lpstr>
      <vt:lpstr>Pooled age-stratified analysis of trends: men</vt:lpstr>
      <vt:lpstr>Pooled age-stratified analysis of trends: women</vt:lpstr>
      <vt:lpstr>Conclusion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Slaymaker</dc:creator>
  <cp:lastModifiedBy>Emma Slaymaker</cp:lastModifiedBy>
  <cp:revision>136</cp:revision>
  <dcterms:created xsi:type="dcterms:W3CDTF">2018-07-09T09:23:40Z</dcterms:created>
  <dcterms:modified xsi:type="dcterms:W3CDTF">2018-07-23T20:31:50Z</dcterms:modified>
</cp:coreProperties>
</file>