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11"/>
  </p:notesMasterIdLst>
  <p:sldIdLst>
    <p:sldId id="256" r:id="rId5"/>
    <p:sldId id="261" r:id="rId6"/>
    <p:sldId id="281" r:id="rId7"/>
    <p:sldId id="274" r:id="rId8"/>
    <p:sldId id="258" r:id="rId9"/>
    <p:sldId id="282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37">
          <p15:clr>
            <a:srgbClr val="A4A3A4"/>
          </p15:clr>
        </p15:guide>
        <p15:guide id="4" pos="2805">
          <p15:clr>
            <a:srgbClr val="A4A3A4"/>
          </p15:clr>
        </p15:guide>
        <p15:guide id="5" orient="horz" pos="2221">
          <p15:clr>
            <a:srgbClr val="A4A3A4"/>
          </p15:clr>
        </p15:guide>
        <p15:guide id="6" pos="28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e Lanham" initials="ML" lastIdx="1" clrIdx="0">
    <p:extLst>
      <p:ext uri="{19B8F6BF-5375-455C-9EA6-DF929625EA0E}">
        <p15:presenceInfo xmlns:p15="http://schemas.microsoft.com/office/powerpoint/2012/main" userId="S-1-5-21-3003367119-45151493-406046460-404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67916" autoAdjust="0"/>
  </p:normalViewPr>
  <p:slideViewPr>
    <p:cSldViewPr snapToGrid="0" snapToObjects="1">
      <p:cViewPr varScale="1">
        <p:scale>
          <a:sx n="76" d="100"/>
          <a:sy n="76" d="100"/>
        </p:scale>
        <p:origin x="780" y="90"/>
      </p:cViewPr>
      <p:guideLst>
        <p:guide orient="horz" pos="2160"/>
        <p:guide pos="2880"/>
        <p:guide orient="horz" pos="2337"/>
        <p:guide pos="2805"/>
        <p:guide orient="horz" pos="2221"/>
        <p:guide pos="2895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5EEB6C-A436-4EDC-A2FF-01F2A0E80EA3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08DC64F-FB49-4F86-B4DE-8C570774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5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C64F-FB49-4F86-B4DE-8C57077491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9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C64F-FB49-4F86-B4DE-8C57077491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1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C64F-FB49-4F86-B4DE-8C57077491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C64F-FB49-4F86-B4DE-8C5707749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C64F-FB49-4F86-B4DE-8C5707749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C64F-FB49-4F86-B4DE-8C57077491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73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background-0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>
          <a:xfrm>
            <a:off x="0" y="0"/>
            <a:ext cx="9144000" cy="5790712"/>
          </a:xfrm>
          <a:prstGeom prst="rect">
            <a:avLst/>
          </a:prstGeom>
        </p:spPr>
      </p:pic>
      <p:pic>
        <p:nvPicPr>
          <p:cNvPr id="10" name="Picture 9" descr="LINKAGES_Logo_v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07" y="6082140"/>
            <a:ext cx="1569352" cy="555812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72536"/>
            <a:ext cx="8229600" cy="156096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710841"/>
            <a:ext cx="9144000" cy="182523"/>
          </a:xfrm>
          <a:prstGeom prst="rect">
            <a:avLst/>
          </a:prstGeom>
          <a:solidFill>
            <a:srgbClr val="DB5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FHI360_Logo_NewTag_Horiz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38" y="6082140"/>
            <a:ext cx="1085196" cy="483274"/>
          </a:xfrm>
          <a:prstGeom prst="rect">
            <a:avLst/>
          </a:prstGeom>
        </p:spPr>
      </p:pic>
      <p:pic>
        <p:nvPicPr>
          <p:cNvPr id="4" name="Picture 3" descr="USAID logo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2882"/>
          <a:stretch/>
        </p:blipFill>
        <p:spPr>
          <a:xfrm>
            <a:off x="-142456" y="6084572"/>
            <a:ext cx="2427441" cy="655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FDB8F0-DDB0-4960-AAE5-CA81A2C9665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68842" y="6003576"/>
            <a:ext cx="1165581" cy="737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F395D58-836E-459B-8B37-C8B0B4EDFC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96363" y="5893364"/>
            <a:ext cx="424734" cy="957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61B18C-45DF-4C65-AD49-D3198E0F98B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31524" y="5923454"/>
            <a:ext cx="869857" cy="88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Defaul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60" y="1767839"/>
            <a:ext cx="8219440" cy="417685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LINKAGES_Logo_v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95" y="6154344"/>
            <a:ext cx="1141752" cy="404370"/>
          </a:xfrm>
          <a:prstGeom prst="rect">
            <a:avLst/>
          </a:prstGeom>
        </p:spPr>
      </p:pic>
      <p:pic>
        <p:nvPicPr>
          <p:cNvPr id="10" name="Picture 9" descr="FHI360_Logo_NewTag_Hori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82" y="6154344"/>
            <a:ext cx="842646" cy="375258"/>
          </a:xfrm>
          <a:prstGeom prst="rect">
            <a:avLst/>
          </a:prstGeom>
        </p:spPr>
      </p:pic>
      <p:pic>
        <p:nvPicPr>
          <p:cNvPr id="9" name="Picture 8" descr="USAID logo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2882"/>
          <a:stretch/>
        </p:blipFill>
        <p:spPr>
          <a:xfrm>
            <a:off x="78900" y="6122372"/>
            <a:ext cx="1795650" cy="485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A77295-11EA-4BB6-BC40-87C68AA824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9324" y="6006050"/>
            <a:ext cx="939291" cy="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No blu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6080" y="211516"/>
            <a:ext cx="703072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56080" y="1584325"/>
            <a:ext cx="703072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413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60" y="1767839"/>
            <a:ext cx="8219440" cy="417685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2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1717040" y="1356912"/>
            <a:ext cx="6929120" cy="156096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6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73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1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lanham@fhi360.org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hi360.us9.list-manage.com/subscribe?u=92222f8f3ad2bfe9c770cf4b0&amp;id=8f29ac1fc3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://us9.campaign-archive2.com/?u=92222f8f3ad2bfe9c770cf4b0&amp;id=50cfd8421b&amp;e=6baafd5fb3" TargetMode="External"/><Relationship Id="rId4" Type="http://schemas.openxmlformats.org/officeDocument/2006/relationships/hyperlink" Target="http://www.fhi360.org/sites/default/files/media/documents/linkages-newsletter-jan1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86385"/>
            <a:ext cx="8229600" cy="1560960"/>
          </a:xfrm>
        </p:spPr>
        <p:txBody>
          <a:bodyPr>
            <a:noAutofit/>
          </a:bodyPr>
          <a:lstStyle/>
          <a:p>
            <a:r>
              <a:rPr lang="en-US" sz="2400" b="1" dirty="0"/>
              <a:t>"We´re going to leave you for last because of how you are" </a:t>
            </a:r>
            <a:r>
              <a:rPr lang="en-US" sz="2000" dirty="0"/>
              <a:t>Transgender Women's Experiences of GBV in Health Care, Education, and Police Encounters in Latin America and the Caribbean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61459" y="4104578"/>
            <a:ext cx="2723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0" i="1" spc="100" dirty="0">
                <a:solidFill>
                  <a:schemeClr val="bg1"/>
                </a:solidFill>
                <a:latin typeface="Calibri"/>
                <a:cs typeface="Calibri"/>
              </a:rPr>
              <a:t>Michele Lanham</a:t>
            </a:r>
          </a:p>
          <a:p>
            <a:r>
              <a:rPr lang="en-US" b="0" i="1" spc="100" dirty="0">
                <a:solidFill>
                  <a:schemeClr val="bg1"/>
                </a:solidFill>
                <a:latin typeface="Calibri"/>
                <a:cs typeface="Calibri"/>
              </a:rPr>
              <a:t>FHI 360</a:t>
            </a:r>
          </a:p>
          <a:p>
            <a:r>
              <a:rPr lang="en-US" i="1" spc="100" dirty="0">
                <a:solidFill>
                  <a:schemeClr val="bg1"/>
                </a:solidFill>
                <a:cs typeface="Calibri"/>
              </a:rPr>
              <a:t>mlanham@fhi360.org</a:t>
            </a:r>
          </a:p>
          <a:p>
            <a:endParaRPr lang="en-US" b="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459" y="3021736"/>
            <a:ext cx="7893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International AIDS Conference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July 24, 2018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1459" y="2877436"/>
            <a:ext cx="749300" cy="1588"/>
          </a:xfrm>
          <a:prstGeom prst="line">
            <a:avLst/>
          </a:prstGeom>
          <a:ln w="76200" cap="flat" cmpd="sng" algn="ctr">
            <a:solidFill>
              <a:srgbClr val="00486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B517F1-7E78-4214-8A3D-79D1EA18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2E4D20-AC9B-490B-AB8C-2E38132BE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6080" y="1295400"/>
            <a:ext cx="7030720" cy="4649291"/>
          </a:xfrm>
        </p:spPr>
        <p:txBody>
          <a:bodyPr/>
          <a:lstStyle/>
          <a:p>
            <a:r>
              <a:rPr lang="en-US" sz="2400" dirty="0"/>
              <a:t>Partnership among UNDP, LINKAGES, University of the West Indies, and local organizations in Barbados, Trinidad &amp; Tobago, Haiti, El Salvador </a:t>
            </a:r>
          </a:p>
          <a:p>
            <a:r>
              <a:rPr lang="en-US" sz="2400" dirty="0"/>
              <a:t>74 qualitative interviews with transgender women </a:t>
            </a:r>
          </a:p>
          <a:p>
            <a:r>
              <a:rPr lang="en-US" sz="2400" dirty="0"/>
              <a:t>Experiences of GBV in:</a:t>
            </a:r>
          </a:p>
          <a:p>
            <a:pPr lvl="1"/>
            <a:r>
              <a:rPr lang="en-US" sz="2000" dirty="0"/>
              <a:t>Education</a:t>
            </a:r>
          </a:p>
          <a:p>
            <a:pPr lvl="1"/>
            <a:r>
              <a:rPr lang="en-US" sz="2000" dirty="0"/>
              <a:t>Health care</a:t>
            </a:r>
          </a:p>
          <a:p>
            <a:pPr lvl="1"/>
            <a:r>
              <a:rPr lang="en-US" sz="2000" dirty="0"/>
              <a:t>Police encounters</a:t>
            </a:r>
          </a:p>
          <a:p>
            <a:pPr lvl="1"/>
            <a:r>
              <a:rPr lang="en-US" sz="2000" dirty="0"/>
              <a:t>Other state institutions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5EFC30E-4B0E-4DB0-8058-31CB20AB87E8}"/>
              </a:ext>
            </a:extLst>
          </p:cNvPr>
          <p:cNvCxnSpPr/>
          <p:nvPr/>
        </p:nvCxnSpPr>
        <p:spPr>
          <a:xfrm>
            <a:off x="1727200" y="1148080"/>
            <a:ext cx="239776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97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6C474717-C294-4A1E-8422-41DE30CC6909}"/>
              </a:ext>
            </a:extLst>
          </p:cNvPr>
          <p:cNvSpPr txBox="1">
            <a:spLocks/>
          </p:cNvSpPr>
          <p:nvPr/>
        </p:nvSpPr>
        <p:spPr>
          <a:xfrm>
            <a:off x="741680" y="-243840"/>
            <a:ext cx="7564120" cy="1412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59595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C18C58CA-1051-43D0-9A43-7A0645455C97}"/>
              </a:ext>
            </a:extLst>
          </p:cNvPr>
          <p:cNvSpPr txBox="1">
            <a:spLocks/>
          </p:cNvSpPr>
          <p:nvPr/>
        </p:nvSpPr>
        <p:spPr>
          <a:xfrm>
            <a:off x="741680" y="1332986"/>
            <a:ext cx="3794760" cy="2594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Education (85%)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Physical violence/threats </a:t>
            </a:r>
          </a:p>
          <a:p>
            <a:pPr lvl="1"/>
            <a:r>
              <a:rPr lang="en-US" sz="2200" dirty="0"/>
              <a:t>Sent home</a:t>
            </a:r>
          </a:p>
          <a:p>
            <a:pPr lvl="1"/>
            <a:r>
              <a:rPr lang="en-US" sz="2200" dirty="0"/>
              <a:t>Failing grades</a:t>
            </a:r>
          </a:p>
          <a:p>
            <a:pPr lvl="1"/>
            <a:r>
              <a:rPr lang="en-US" sz="2200" dirty="0"/>
              <a:t>Suspended/expelled</a:t>
            </a:r>
          </a:p>
          <a:p>
            <a:pPr lvl="1"/>
            <a:r>
              <a:rPr lang="en-US" sz="2200" dirty="0"/>
              <a:t>Harassed in restrooms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D0BE9A38-A003-4116-B4B2-0C772E67238F}"/>
              </a:ext>
            </a:extLst>
          </p:cNvPr>
          <p:cNvSpPr txBox="1">
            <a:spLocks/>
          </p:cNvSpPr>
          <p:nvPr/>
        </p:nvSpPr>
        <p:spPr>
          <a:xfrm>
            <a:off x="4688840" y="1332986"/>
            <a:ext cx="3794760" cy="2594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Health care (83%)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Blamed</a:t>
            </a:r>
          </a:p>
          <a:p>
            <a:pPr lvl="1"/>
            <a:r>
              <a:rPr lang="en-US" sz="2200" dirty="0"/>
              <a:t>Lower priority</a:t>
            </a:r>
          </a:p>
          <a:p>
            <a:pPr lvl="1"/>
            <a:r>
              <a:rPr lang="en-US" sz="2200" dirty="0"/>
              <a:t>Denied services</a:t>
            </a:r>
          </a:p>
          <a:p>
            <a:pPr lvl="1"/>
            <a:r>
              <a:rPr lang="en-US" sz="2200" dirty="0"/>
              <a:t>Substandard care</a:t>
            </a:r>
          </a:p>
          <a:p>
            <a:pPr lvl="1"/>
            <a:r>
              <a:rPr lang="en-US" sz="2200" dirty="0"/>
              <a:t>Lack of confidentiality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138E9865-27B5-4515-8758-E3BDE973F908}"/>
              </a:ext>
            </a:extLst>
          </p:cNvPr>
          <p:cNvSpPr txBox="1">
            <a:spLocks/>
          </p:cNvSpPr>
          <p:nvPr/>
        </p:nvSpPr>
        <p:spPr>
          <a:xfrm>
            <a:off x="741680" y="4080253"/>
            <a:ext cx="3794760" cy="2594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Police (80%)</a:t>
            </a:r>
            <a:endParaRPr lang="en-US" sz="2200" dirty="0"/>
          </a:p>
          <a:p>
            <a:pPr lvl="1"/>
            <a:r>
              <a:rPr lang="en-US" sz="2200" dirty="0"/>
              <a:t>Refused help, blamed</a:t>
            </a:r>
          </a:p>
          <a:p>
            <a:pPr lvl="1"/>
            <a:r>
              <a:rPr lang="en-US" sz="2200" dirty="0"/>
              <a:t>Physical violence/threats</a:t>
            </a:r>
          </a:p>
          <a:p>
            <a:pPr lvl="1"/>
            <a:r>
              <a:rPr lang="en-US" sz="2200" dirty="0"/>
              <a:t>Blackmail</a:t>
            </a:r>
          </a:p>
          <a:p>
            <a:pPr lvl="1"/>
            <a:r>
              <a:rPr lang="en-US" sz="2200" dirty="0"/>
              <a:t>Intimidation</a:t>
            </a:r>
          </a:p>
          <a:p>
            <a:pPr lvl="1"/>
            <a:r>
              <a:rPr lang="en-US" sz="2200" dirty="0"/>
              <a:t>Arrested or detained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0A247827-15E9-48E3-99D2-537BD2605151}"/>
              </a:ext>
            </a:extLst>
          </p:cNvPr>
          <p:cNvSpPr txBox="1">
            <a:spLocks/>
          </p:cNvSpPr>
          <p:nvPr/>
        </p:nvSpPr>
        <p:spPr>
          <a:xfrm>
            <a:off x="4688840" y="4099228"/>
            <a:ext cx="3794760" cy="2594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/>
              <a:t>Other state institutions (66%)</a:t>
            </a:r>
            <a:r>
              <a:rPr lang="en-US" sz="2200" dirty="0"/>
              <a:t> </a:t>
            </a:r>
          </a:p>
          <a:p>
            <a:pPr lvl="1"/>
            <a:r>
              <a:rPr lang="en-US" sz="2200" dirty="0"/>
              <a:t>Forced to alter appearance to get identity card or passport</a:t>
            </a:r>
          </a:p>
          <a:p>
            <a:pPr lvl="1"/>
            <a:r>
              <a:rPr lang="en-US" sz="2200" dirty="0"/>
              <a:t>Denied services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24798A4A-BD6C-4F16-AB3B-E7E6E09398CA}"/>
              </a:ext>
            </a:extLst>
          </p:cNvPr>
          <p:cNvSpPr txBox="1">
            <a:spLocks/>
          </p:cNvSpPr>
          <p:nvPr/>
        </p:nvSpPr>
        <p:spPr>
          <a:xfrm>
            <a:off x="741680" y="640079"/>
            <a:ext cx="8036560" cy="521531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Emotional abuse was most common across all settings; also experienced physical, sexual, and economic GBV, and other human rights violations</a:t>
            </a:r>
          </a:p>
          <a:p>
            <a:pPr marL="457200" lvl="1" indent="0">
              <a:buFont typeface="Arial"/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55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ADBB3-006A-44FD-8B0B-3E406B5E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DDF824-FD2A-4855-9AF9-BB8693DA22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6080" y="1287379"/>
            <a:ext cx="7030720" cy="524888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Anti-discrimination and gender-identity laws and policies</a:t>
            </a:r>
          </a:p>
          <a:p>
            <a:pPr marL="857250" lvl="1" indent="-339725">
              <a:buFont typeface="Courier New" panose="02070309020205020404" pitchFamily="49" charset="0"/>
              <a:buChar char="o"/>
            </a:pPr>
            <a:r>
              <a:rPr lang="en-US" sz="2000" dirty="0"/>
              <a:t>Allow trans women to self-determine the name and gender that appear on official documents</a:t>
            </a:r>
          </a:p>
          <a:p>
            <a:pPr marL="857250" lvl="1" indent="-339725">
              <a:buFont typeface="Courier New" panose="02070309020205020404" pitchFamily="49" charset="0"/>
              <a:buChar char="o"/>
            </a:pPr>
            <a:r>
              <a:rPr lang="en-US" sz="2000" dirty="0"/>
              <a:t>Anti-bullying policies in schools</a:t>
            </a:r>
          </a:p>
          <a:p>
            <a:pPr marL="857250" lvl="1" indent="-339725">
              <a:buFont typeface="Courier New" panose="02070309020205020404" pitchFamily="49" charset="0"/>
              <a:buChar char="o"/>
            </a:pPr>
            <a:r>
              <a:rPr lang="en-US" sz="2000" dirty="0"/>
              <a:t>Anti-profiling and anti-bias policies for police and security forces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Train HIV and other health service providers to:</a:t>
            </a:r>
          </a:p>
          <a:p>
            <a:pPr marL="857250" lvl="1" indent="-339725">
              <a:buFont typeface="Courier New" panose="02070309020205020404" pitchFamily="49" charset="0"/>
              <a:buChar char="o"/>
            </a:pPr>
            <a:r>
              <a:rPr lang="en-US" sz="2000" dirty="0"/>
              <a:t>Provide nondiscriminatory, gender-affirming services </a:t>
            </a:r>
          </a:p>
          <a:p>
            <a:pPr marL="857250" lvl="1" indent="-339725">
              <a:buFont typeface="Courier New" panose="02070309020205020404" pitchFamily="49" charset="0"/>
              <a:buChar char="o"/>
            </a:pPr>
            <a:r>
              <a:rPr lang="en-US" sz="2000" dirty="0"/>
              <a:t>Detect GBV and provide first-line support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Train police on trans women’s human rights and the need for stigma-free police services.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/>
              <a:t>Connect GBV victims with trans peer educators, who can accompany them to police, health, and legal services.</a:t>
            </a:r>
          </a:p>
          <a:p>
            <a:pPr marL="457200" lvl="0" indent="-457200">
              <a:buFont typeface="+mj-lt"/>
              <a:buAutoNum type="arabicPeriod"/>
            </a:pPr>
            <a:endParaRPr lang="en-US" sz="1400" dirty="0"/>
          </a:p>
          <a:p>
            <a:pPr marL="0" lvl="0" indent="0" algn="ctr">
              <a:buNone/>
            </a:pPr>
            <a:r>
              <a:rPr lang="en-US" sz="2000" dirty="0"/>
              <a:t>Manuscript coming soon in </a:t>
            </a:r>
            <a:r>
              <a:rPr lang="en-US" sz="2000" i="1" dirty="0"/>
              <a:t>Violence and Gender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FDF0E9E-E78B-43D2-96CB-512A71BE3624}"/>
              </a:ext>
            </a:extLst>
          </p:cNvPr>
          <p:cNvCxnSpPr/>
          <p:nvPr/>
        </p:nvCxnSpPr>
        <p:spPr>
          <a:xfrm>
            <a:off x="1727200" y="1148080"/>
            <a:ext cx="239776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080" y="201356"/>
            <a:ext cx="7030720" cy="972441"/>
          </a:xfrm>
        </p:spPr>
        <p:txBody>
          <a:bodyPr/>
          <a:lstStyle/>
          <a:p>
            <a:pPr algn="l"/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95775" y="1309847"/>
            <a:ext cx="2381606" cy="3700181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Peer data collectors</a:t>
            </a:r>
            <a:r>
              <a:rPr lang="en-US" sz="1400" dirty="0"/>
              <a:t> </a:t>
            </a:r>
          </a:p>
          <a:p>
            <a:r>
              <a:rPr lang="en-US" sz="1400" b="1" dirty="0"/>
              <a:t>Trinidad &amp; Tobago</a:t>
            </a:r>
            <a:r>
              <a:rPr lang="en-US" sz="1400" dirty="0"/>
              <a:t>: Brandy Rodriguez </a:t>
            </a:r>
          </a:p>
          <a:p>
            <a:r>
              <a:rPr lang="en-US" sz="1400" b="1" dirty="0"/>
              <a:t>Barbados</a:t>
            </a:r>
            <a:r>
              <a:rPr lang="en-US" sz="1400" dirty="0"/>
              <a:t>: Dadrina Emmanuel </a:t>
            </a:r>
          </a:p>
          <a:p>
            <a:r>
              <a:rPr lang="en-US" sz="1400" b="1" dirty="0"/>
              <a:t>El Salvador</a:t>
            </a:r>
            <a:r>
              <a:rPr lang="en-US" sz="1400" dirty="0"/>
              <a:t>: Britany M. Castillo, Camila Vargas, </a:t>
            </a:r>
            <a:r>
              <a:rPr lang="en-US" sz="1400" dirty="0" err="1"/>
              <a:t>Nissa</a:t>
            </a:r>
            <a:r>
              <a:rPr lang="en-US" sz="1400" dirty="0"/>
              <a:t> </a:t>
            </a:r>
            <a:r>
              <a:rPr lang="en-US" sz="1400" dirty="0" err="1"/>
              <a:t>Kahory</a:t>
            </a:r>
            <a:r>
              <a:rPr lang="en-US" sz="1400" dirty="0"/>
              <a:t> Sánchez</a:t>
            </a:r>
          </a:p>
          <a:p>
            <a:r>
              <a:rPr lang="en-US" sz="1400" b="1" dirty="0"/>
              <a:t>Haiti</a:t>
            </a:r>
            <a:r>
              <a:rPr lang="en-US" sz="1400" dirty="0"/>
              <a:t>: Wilfrid Junior </a:t>
            </a:r>
            <a:r>
              <a:rPr lang="en-US" sz="1400" dirty="0" err="1"/>
              <a:t>Moril</a:t>
            </a:r>
            <a:r>
              <a:rPr lang="en-US" sz="1400" dirty="0"/>
              <a:t>, </a:t>
            </a:r>
            <a:r>
              <a:rPr lang="en-US" sz="1400" dirty="0" err="1"/>
              <a:t>Palemon</a:t>
            </a:r>
            <a:r>
              <a:rPr lang="en-US" sz="1400" dirty="0"/>
              <a:t> </a:t>
            </a:r>
            <a:r>
              <a:rPr lang="en-US" sz="1400" dirty="0" err="1"/>
              <a:t>Wikenson</a:t>
            </a:r>
            <a:r>
              <a:rPr lang="en-US" sz="1400" dirty="0"/>
              <a:t>, </a:t>
            </a:r>
            <a:r>
              <a:rPr lang="en-US" sz="1400" dirty="0" err="1"/>
              <a:t>Veillard</a:t>
            </a:r>
            <a:r>
              <a:rPr lang="en-US" sz="1400" dirty="0"/>
              <a:t> Reginald, </a:t>
            </a:r>
            <a:r>
              <a:rPr lang="en-US" sz="1400" dirty="0" err="1"/>
              <a:t>Caimitte</a:t>
            </a:r>
            <a:r>
              <a:rPr lang="en-US" sz="1400" dirty="0"/>
              <a:t> </a:t>
            </a:r>
            <a:r>
              <a:rPr lang="en-US" sz="1400" dirty="0" err="1"/>
              <a:t>Jn</a:t>
            </a:r>
            <a:r>
              <a:rPr lang="en-US" sz="1400" dirty="0"/>
              <a:t> Elie, Clifford </a:t>
            </a:r>
            <a:r>
              <a:rPr lang="en-US" sz="1400" dirty="0" err="1"/>
              <a:t>Cherisier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44146F-C0C5-4767-92BE-4A8D77A5AB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7" t="14313" r="16029" b="19804"/>
          <a:stretch/>
        </p:blipFill>
        <p:spPr>
          <a:xfrm>
            <a:off x="6342658" y="306804"/>
            <a:ext cx="2801342" cy="181358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1AC1AFD-5CA7-4028-BCDD-0F9B0EE2666D}"/>
              </a:ext>
            </a:extLst>
          </p:cNvPr>
          <p:cNvSpPr txBox="1">
            <a:spLocks/>
          </p:cNvSpPr>
          <p:nvPr/>
        </p:nvSpPr>
        <p:spPr>
          <a:xfrm>
            <a:off x="871039" y="1309847"/>
            <a:ext cx="2877820" cy="5391149"/>
          </a:xfrm>
          <a:prstGeom prst="rect">
            <a:avLst/>
          </a:prstGeom>
        </p:spPr>
        <p:txBody>
          <a:bodyPr vert="horz" numCol="1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/>
              <a:t>Civil Society Organizations</a:t>
            </a:r>
            <a:endParaRPr lang="en-US" sz="1400" dirty="0"/>
          </a:p>
          <a:p>
            <a:r>
              <a:rPr lang="en-US" sz="1400" b="1" dirty="0"/>
              <a:t>Trinidad &amp; Tobago</a:t>
            </a:r>
            <a:r>
              <a:rPr lang="en-US" sz="1400" dirty="0"/>
              <a:t>: Friends for Life, </a:t>
            </a:r>
            <a:r>
              <a:rPr lang="en-US" sz="1400" dirty="0" err="1"/>
              <a:t>CARe</a:t>
            </a:r>
            <a:r>
              <a:rPr lang="en-US" sz="1400" dirty="0"/>
              <a:t>, Family Planning Association of Trinidad and Tobago</a:t>
            </a:r>
          </a:p>
          <a:p>
            <a:r>
              <a:rPr lang="en-US" sz="1400" b="1" dirty="0"/>
              <a:t>Barbados</a:t>
            </a:r>
            <a:r>
              <a:rPr lang="en-US" sz="1400" dirty="0"/>
              <a:t>: Community Education Empowerment &amp; Development, EQUALS, Jabez House, B-Glad </a:t>
            </a:r>
          </a:p>
          <a:p>
            <a:r>
              <a:rPr lang="en-US" sz="1400" b="1" dirty="0"/>
              <a:t>El Salvador</a:t>
            </a:r>
            <a:r>
              <a:rPr lang="en-US" sz="1400" dirty="0"/>
              <a:t>: </a:t>
            </a:r>
            <a:r>
              <a:rPr lang="en-US" sz="1400" dirty="0" err="1"/>
              <a:t>Asociación</a:t>
            </a:r>
            <a:r>
              <a:rPr lang="en-US" sz="1400" dirty="0"/>
              <a:t> </a:t>
            </a:r>
            <a:r>
              <a:rPr lang="en-US" sz="1400" dirty="0" err="1"/>
              <a:t>Diké</a:t>
            </a:r>
            <a:r>
              <a:rPr lang="en-US" sz="1400" dirty="0"/>
              <a:t> de Personas </a:t>
            </a:r>
            <a:r>
              <a:rPr lang="en-US" sz="1400" dirty="0" err="1"/>
              <a:t>Transgénero</a:t>
            </a:r>
            <a:r>
              <a:rPr lang="en-US" sz="1400" dirty="0"/>
              <a:t> y LGBTI+, ASPIDH </a:t>
            </a:r>
            <a:r>
              <a:rPr lang="en-US" sz="1400" dirty="0" err="1"/>
              <a:t>Arcoíris</a:t>
            </a:r>
            <a:r>
              <a:rPr lang="en-US" sz="1400" dirty="0"/>
              <a:t>, COMCAVIS-TRANS</a:t>
            </a:r>
          </a:p>
          <a:p>
            <a:r>
              <a:rPr lang="en-US" sz="1400" b="1" dirty="0"/>
              <a:t>Haiti</a:t>
            </a:r>
            <a:r>
              <a:rPr lang="en-US" sz="1400" dirty="0"/>
              <a:t>: Arc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Ciel</a:t>
            </a:r>
            <a:r>
              <a:rPr lang="en-US" sz="1400" dirty="0"/>
              <a:t>, ANAPFEH, </a:t>
            </a:r>
            <a:r>
              <a:rPr lang="en-US" sz="1400" dirty="0" err="1"/>
              <a:t>Facdis</a:t>
            </a:r>
            <a:r>
              <a:rPr lang="en-US" sz="1400" dirty="0"/>
              <a:t>, FEBS, FOSREF, GHESKIO, Gran </a:t>
            </a:r>
            <a:r>
              <a:rPr lang="en-US" sz="1400" dirty="0" err="1"/>
              <a:t>Lakou</a:t>
            </a:r>
            <a:r>
              <a:rPr lang="en-US" sz="1400" dirty="0"/>
              <a:t>, </a:t>
            </a:r>
            <a:r>
              <a:rPr lang="en-US" sz="1400" dirty="0" err="1"/>
              <a:t>Kouraj</a:t>
            </a:r>
            <a:r>
              <a:rPr lang="en-US" sz="1400" dirty="0"/>
              <a:t>, ORAH, </a:t>
            </a:r>
            <a:r>
              <a:rPr lang="en-US" sz="1400" dirty="0" err="1"/>
              <a:t>Serovie</a:t>
            </a:r>
            <a:endParaRPr lang="en-US" sz="1400" dirty="0"/>
          </a:p>
          <a:p>
            <a:r>
              <a:rPr lang="en-US" sz="1400" dirty="0"/>
              <a:t>The Innovative Response Globally for Trans Women and HIV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60768D-AAD8-4B43-B7C8-2E7DF68A8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22" t="27720" r="21185" b="20877"/>
          <a:stretch/>
        </p:blipFill>
        <p:spPr>
          <a:xfrm>
            <a:off x="5846444" y="2225838"/>
            <a:ext cx="3297556" cy="20213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4712572-27B5-49E3-8962-F866ACD732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53" t="18824" r="3235" b="17255"/>
          <a:stretch/>
        </p:blipFill>
        <p:spPr>
          <a:xfrm>
            <a:off x="5056094" y="4352592"/>
            <a:ext cx="4087906" cy="21322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954C6B1-BCCF-4E85-AC85-4B5A0C0CA5C6}"/>
              </a:ext>
            </a:extLst>
          </p:cNvPr>
          <p:cNvCxnSpPr/>
          <p:nvPr/>
        </p:nvCxnSpPr>
        <p:spPr>
          <a:xfrm>
            <a:off x="1727200" y="1148080"/>
            <a:ext cx="239776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D255FE-A4FF-4A34-B829-5E1A147B9DB6}"/>
              </a:ext>
            </a:extLst>
          </p:cNvPr>
          <p:cNvSpPr txBox="1"/>
          <p:nvPr/>
        </p:nvSpPr>
        <p:spPr>
          <a:xfrm>
            <a:off x="1209706" y="6005341"/>
            <a:ext cx="4333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535352"/>
                </a:solidFill>
                <a:latin typeface="Calibri"/>
                <a:cs typeface="Calibri"/>
              </a:rPr>
              <a:t>Contact: Michele Lanham, </a:t>
            </a:r>
            <a:r>
              <a:rPr lang="en-US" sz="1400" dirty="0">
                <a:solidFill>
                  <a:srgbClr val="535352"/>
                </a:solidFill>
                <a:latin typeface="Calibri"/>
                <a:cs typeface="Calibri"/>
                <a:hlinkClick r:id="rId6"/>
              </a:rPr>
              <a:t>mlanham@fhi360.org</a:t>
            </a:r>
            <a:endParaRPr lang="en-US" sz="1400" dirty="0">
              <a:solidFill>
                <a:srgbClr val="535352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751" y="130178"/>
            <a:ext cx="6880007" cy="972441"/>
          </a:xfrm>
        </p:spPr>
        <p:txBody>
          <a:bodyPr/>
          <a:lstStyle/>
          <a:p>
            <a:pPr algn="l"/>
            <a:r>
              <a:rPr lang="en-US" dirty="0"/>
              <a:t>Stay Connected with LINKAGES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40751" y="1376637"/>
            <a:ext cx="7267787" cy="4360366"/>
          </a:xfrm>
        </p:spPr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Follow LINKAGES on Twitter:</a:t>
            </a:r>
            <a:br>
              <a:rPr lang="en-US" sz="2400" dirty="0"/>
            </a:br>
            <a:r>
              <a:rPr lang="en-US" sz="2400" dirty="0"/>
              <a:t>       www.twitter.com/</a:t>
            </a:r>
            <a:r>
              <a:rPr lang="en-US" sz="2400" b="1" dirty="0"/>
              <a:t>LINKAGESproject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Like the project on Facebook: </a:t>
            </a:r>
            <a:br>
              <a:rPr lang="en-US" sz="2400" dirty="0"/>
            </a:br>
            <a:r>
              <a:rPr lang="en-US" sz="2400" dirty="0"/>
              <a:t>       </a:t>
            </a:r>
            <a:r>
              <a:rPr lang="en-US" sz="2400" dirty="0" err="1"/>
              <a:t>www.facebook.com</a:t>
            </a:r>
            <a:r>
              <a:rPr lang="en-US" sz="2400" dirty="0"/>
              <a:t>/</a:t>
            </a:r>
            <a:r>
              <a:rPr lang="en-US" sz="2400" b="1" dirty="0" err="1"/>
              <a:t>LINKAGESproject</a:t>
            </a:r>
            <a:endParaRPr lang="en-US" sz="2400" b="1" dirty="0"/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Subscribe to the LINKAGES blog</a:t>
            </a:r>
            <a:br>
              <a:rPr lang="en-US" sz="2400" dirty="0"/>
            </a:br>
            <a:r>
              <a:rPr lang="en-US" sz="2400" b="1" dirty="0" err="1"/>
              <a:t>www.linkagesproject.wordpress.com</a:t>
            </a:r>
            <a:endParaRPr lang="en-US" sz="2400" b="1" dirty="0"/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hlinkClick r:id="rId3"/>
              </a:rPr>
              <a:t>Subscribe</a:t>
            </a:r>
            <a:r>
              <a:rPr lang="en-US" sz="2400" dirty="0"/>
              <a:t> to The </a:t>
            </a:r>
            <a:r>
              <a:rPr lang="en-US" sz="2400" dirty="0">
                <a:hlinkClick r:id="rId4"/>
              </a:rPr>
              <a:t>LINK</a:t>
            </a:r>
            <a:r>
              <a:rPr lang="en-US" sz="2400" dirty="0"/>
              <a:t>, LINKAGES’s quarterly </a:t>
            </a:r>
            <a:br>
              <a:rPr lang="en-US" sz="2400" dirty="0"/>
            </a:br>
            <a:r>
              <a:rPr lang="en-US" sz="2400" dirty="0"/>
              <a:t>project e-newsletter    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Check out LINKAGES’s quarterly research </a:t>
            </a:r>
            <a:r>
              <a:rPr lang="en-US" sz="2400" u="sng" dirty="0">
                <a:hlinkClick r:id="rId5"/>
              </a:rPr>
              <a:t>digest</a:t>
            </a:r>
            <a:endParaRPr lang="en-US" sz="24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2" y="1731348"/>
            <a:ext cx="479044" cy="479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20" y="2742073"/>
            <a:ext cx="266145" cy="2661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11872" y="1148080"/>
            <a:ext cx="584200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1BEDCFA-740B-47F2-881B-24D529BC40A9}"/>
              </a:ext>
            </a:extLst>
          </p:cNvPr>
          <p:cNvSpPr txBox="1">
            <a:spLocks/>
          </p:cNvSpPr>
          <p:nvPr/>
        </p:nvSpPr>
        <p:spPr>
          <a:xfrm>
            <a:off x="1740751" y="1270001"/>
            <a:ext cx="7267787" cy="4307867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sz="2800" b="0" kern="1200" spc="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83000"/>
              <a:buFont typeface="Courier New"/>
              <a:buChar char="o"/>
              <a:defRPr sz="24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535352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051862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HI 360 - 2015 A">
      <a:dk1>
        <a:srgbClr val="3B352F"/>
      </a:dk1>
      <a:lt1>
        <a:sysClr val="window" lastClr="FFFFFF"/>
      </a:lt1>
      <a:dk2>
        <a:srgbClr val="006595"/>
      </a:dk2>
      <a:lt2>
        <a:srgbClr val="D2CCB8"/>
      </a:lt2>
      <a:accent1>
        <a:srgbClr val="02B7EA"/>
      </a:accent1>
      <a:accent2>
        <a:srgbClr val="F37421"/>
      </a:accent2>
      <a:accent3>
        <a:srgbClr val="AFBD21"/>
      </a:accent3>
      <a:accent4>
        <a:srgbClr val="4A2256"/>
      </a:accent4>
      <a:accent5>
        <a:srgbClr val="F8981D"/>
      </a:accent5>
      <a:accent6>
        <a:srgbClr val="E04726"/>
      </a:accent6>
      <a:hlink>
        <a:srgbClr val="02B7EA"/>
      </a:hlink>
      <a:folHlink>
        <a:srgbClr val="0065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79ECE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651CE15D90B49A798CC9FEB3E7F83" ma:contentTypeVersion="7" ma:contentTypeDescription="Create a new document." ma:contentTypeScope="" ma:versionID="990df349c320ca143d4a5e693d4a6ba1">
  <xsd:schema xmlns:xsd="http://www.w3.org/2001/XMLSchema" xmlns:xs="http://www.w3.org/2001/XMLSchema" xmlns:p="http://schemas.microsoft.com/office/2006/metadata/properties" xmlns:ns2="09fb0072-06bb-4e9f-aa1a-8d878b46a9a9" xmlns:ns3="325ef28c-512e-4859-987c-648033c541f7" targetNamespace="http://schemas.microsoft.com/office/2006/metadata/properties" ma:root="true" ma:fieldsID="8a64ef3b4480989bb284e103b8f76a40" ns2:_="" ns3:_="">
    <xsd:import namespace="09fb0072-06bb-4e9f-aa1a-8d878b46a9a9"/>
    <xsd:import namespace="325ef28c-512e-4859-987c-648033c541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b0072-06bb-4e9f-aa1a-8d878b46a9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ef28c-512e-4859-987c-648033c541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fb0072-06bb-4e9f-aa1a-8d878b46a9a9">
      <UserInfo>
        <DisplayName>John Macom</DisplayName>
        <AccountId>113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C968BF5-E1BB-4532-8703-B2C178DBA7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C2285F-EA37-4C18-B443-973A1692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b0072-06bb-4e9f-aa1a-8d878b46a9a9"/>
    <ds:schemaRef ds:uri="325ef28c-512e-4859-987c-648033c54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09C96B-B657-49F1-9534-27278B74177A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325ef28c-512e-4859-987c-648033c541f7"/>
    <ds:schemaRef ds:uri="09fb0072-06bb-4e9f-aa1a-8d878b46a9a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380</Words>
  <Application>Microsoft Office PowerPoint</Application>
  <PresentationFormat>On-screen Show (4:3)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Office Theme</vt:lpstr>
      <vt:lpstr>"We´re going to leave you for last because of how you are" Transgender Women's Experiences of GBV in Health Care, Education, and Police Encounters in Latin America and the Caribbean</vt:lpstr>
      <vt:lpstr>Methods</vt:lpstr>
      <vt:lpstr>PowerPoint Presentation</vt:lpstr>
      <vt:lpstr>Recommendations</vt:lpstr>
      <vt:lpstr>Thank You</vt:lpstr>
      <vt:lpstr>Stay Connected with LINKAGES</vt:lpstr>
    </vt:vector>
  </TitlesOfParts>
  <Company>FHI 360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Garcia</dc:creator>
  <cp:lastModifiedBy>Saal</cp:lastModifiedBy>
  <cp:revision>132</cp:revision>
  <cp:lastPrinted>2018-07-16T20:56:35Z</cp:lastPrinted>
  <dcterms:created xsi:type="dcterms:W3CDTF">2015-11-09T17:17:34Z</dcterms:created>
  <dcterms:modified xsi:type="dcterms:W3CDTF">2018-07-24T07:05:42Z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0x010100138651CE15D90B49A798CC9FEB3E7F83</vt:lpwstr>
  </property>
</Properties>
</file>