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9" r:id="rId1"/>
  </p:sldMasterIdLst>
  <p:notesMasterIdLst>
    <p:notesMasterId r:id="rId15"/>
  </p:notesMasterIdLst>
  <p:handoutMasterIdLst>
    <p:handoutMasterId r:id="rId16"/>
  </p:handoutMasterIdLst>
  <p:sldIdLst>
    <p:sldId id="389" r:id="rId2"/>
    <p:sldId id="424" r:id="rId3"/>
    <p:sldId id="425" r:id="rId4"/>
    <p:sldId id="449" r:id="rId5"/>
    <p:sldId id="444" r:id="rId6"/>
    <p:sldId id="452" r:id="rId7"/>
    <p:sldId id="448" r:id="rId8"/>
    <p:sldId id="447" r:id="rId9"/>
    <p:sldId id="432" r:id="rId10"/>
    <p:sldId id="433" r:id="rId11"/>
    <p:sldId id="390" r:id="rId12"/>
    <p:sldId id="391" r:id="rId13"/>
    <p:sldId id="392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280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 Griffith" initials="SG" lastIdx="1" clrIdx="0"/>
  <p:cmAuthor id="1" name="Nulda" initials="Nulda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57"/>
    <a:srgbClr val="E84440"/>
    <a:srgbClr val="E63632"/>
    <a:srgbClr val="CDAB6D"/>
    <a:srgbClr val="996633"/>
    <a:srgbClr val="99FFCC"/>
    <a:srgbClr val="FF81D5"/>
    <a:srgbClr val="FF66CC"/>
    <a:srgbClr val="CC00CC"/>
    <a:srgbClr val="F5F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412" autoAdjust="0"/>
  </p:normalViewPr>
  <p:slideViewPr>
    <p:cSldViewPr snapToGrid="0">
      <p:cViewPr varScale="1">
        <p:scale>
          <a:sx n="52" d="100"/>
          <a:sy n="52" d="100"/>
        </p:scale>
        <p:origin x="1074" y="66"/>
      </p:cViewPr>
      <p:guideLst>
        <p:guide orient="horz" pos="864"/>
        <p:guide pos="2807"/>
      </p:guideLst>
    </p:cSldViewPr>
  </p:slideViewPr>
  <p:outlineViewPr>
    <p:cViewPr>
      <p:scale>
        <a:sx n="33" d="100"/>
        <a:sy n="33" d="100"/>
      </p:scale>
      <p:origin x="53" y="133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587B8-07A9-4D0F-BB86-286B87427354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5E3DE-9961-496E-B7FA-AF29F651E3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92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C33C6-39A9-44EC-AE65-FF66E6F7FBE5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87626-8A9B-44CA-B899-BC1D496B9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9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4B0A2-59F4-47B1-92A1-EA1288EA636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88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626-8A9B-44CA-B899-BC1D496B983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0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hptn_ppt_gradient-mediumblue_v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09" y="1106714"/>
            <a:ext cx="9162980" cy="437968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33600"/>
            <a:ext cx="8229600" cy="16764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5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Slideshow Title Goes in </a:t>
            </a:r>
            <a:br>
              <a:rPr lang="en-US" dirty="0"/>
            </a:br>
            <a:r>
              <a:rPr lang="en-US" dirty="0"/>
              <a:t>This Area Right Here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4191000"/>
            <a:ext cx="8229600" cy="9144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="1" i="0" cap="all" baseline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Subtitle can go right below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8" y="6059417"/>
            <a:ext cx="1753048" cy="35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4" y="5660590"/>
            <a:ext cx="15478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4839037" y="5737385"/>
            <a:ext cx="41673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 </a:t>
            </a:r>
            <a:r>
              <a:rPr lang="en-US" sz="1400" b="1" baseline="0" dirty="0"/>
              <a:t> U.S. </a:t>
            </a:r>
            <a:r>
              <a:rPr lang="en-US" sz="1400" b="1" dirty="0"/>
              <a:t>NATIONAL</a:t>
            </a:r>
            <a:r>
              <a:rPr lang="en-US" sz="1400" b="1" baseline="0" dirty="0"/>
              <a:t> INSTITUTES OF HEALTH:</a:t>
            </a:r>
          </a:p>
          <a:p>
            <a:pPr algn="r"/>
            <a:r>
              <a:rPr lang="en-US" sz="1400" b="0" i="1" baseline="0" dirty="0"/>
              <a:t>National Institute of Allergy and Infectious Diseases</a:t>
            </a:r>
          </a:p>
          <a:p>
            <a:pPr algn="r"/>
            <a:r>
              <a:rPr lang="en-US" sz="1400" b="0" i="1" baseline="0" dirty="0"/>
              <a:t>National Institute of Mental Health</a:t>
            </a:r>
          </a:p>
          <a:p>
            <a:pPr algn="r"/>
            <a:r>
              <a:rPr lang="en-US" sz="1400" b="0" i="1" baseline="0" dirty="0"/>
              <a:t>National Institute on Drug Abuse</a:t>
            </a:r>
            <a:endParaRPr lang="en-US" sz="1400" b="0" i="1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" y="0"/>
            <a:ext cx="9144000" cy="11293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47" y="6006129"/>
            <a:ext cx="1504952" cy="48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WHIT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 userDrawn="1">
            <p:ph type="title" hasCustomPrompt="1"/>
          </p:nvPr>
        </p:nvSpPr>
        <p:spPr>
          <a:xfrm>
            <a:off x="838200" y="457200"/>
            <a:ext cx="7467600" cy="944562"/>
          </a:xfrm>
        </p:spPr>
        <p:txBody>
          <a:bodyPr>
            <a:normAutofit/>
          </a:bodyPr>
          <a:lstStyle>
            <a:lvl1pPr algn="ctr">
              <a:defRPr sz="2500" cap="all"/>
            </a:lvl1pPr>
          </a:lstStyle>
          <a:p>
            <a:r>
              <a:rPr lang="en-US" dirty="0"/>
              <a:t>Acknowledgements</a:t>
            </a:r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>
          <a:xfrm>
            <a:off x="1235075" y="1584326"/>
            <a:ext cx="6829425" cy="3463924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4544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38200" y="1350505"/>
            <a:ext cx="7467600" cy="944562"/>
          </a:xfrm>
        </p:spPr>
        <p:txBody>
          <a:bodyPr/>
          <a:lstStyle>
            <a:lvl1pPr>
              <a:defRPr>
                <a:solidFill>
                  <a:srgbClr val="0E99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14664" y="2510819"/>
            <a:ext cx="7487717" cy="461293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4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WHIT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3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E99C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b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emf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19" Type="http://schemas.openxmlformats.org/officeDocument/2006/relationships/image" Target="../media/image26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5430" y="2006851"/>
            <a:ext cx="8229600" cy="1676400"/>
          </a:xfrm>
        </p:spPr>
        <p:txBody>
          <a:bodyPr/>
          <a:lstStyle/>
          <a:p>
            <a:r>
              <a:rPr lang="en-GB" sz="3200" dirty="0"/>
              <a:t>Adolescent and young people’s participation and representation in clinical trials: lessons from a community-wide HIV testing and treatment study, the HPTN 071 (PopART) study</a:t>
            </a:r>
            <a:endParaRPr lang="en-US" sz="3200" dirty="0"/>
          </a:p>
        </p:txBody>
      </p:sp>
      <p:sp>
        <p:nvSpPr>
          <p:cNvPr id="5" name="Content Placeholder 8"/>
          <p:cNvSpPr>
            <a:spLocks noGrp="1"/>
          </p:cNvSpPr>
          <p:nvPr>
            <p:ph idx="1"/>
          </p:nvPr>
        </p:nvSpPr>
        <p:spPr>
          <a:xfrm>
            <a:off x="466253" y="4480711"/>
            <a:ext cx="8229600" cy="91440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Musonda Simwinga, Joseph Mwate, Tisankhe Ng’ombe, Steve Belemu, Nozizwe Makola, Constance Mubekapi-Musadaidzwa, Graeme Hoddinott, Rhonda White, Kwame Shanaube, Virginia Bond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80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29962" y="3112476"/>
            <a:ext cx="4783016" cy="1327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E99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6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66065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acknowledgements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040024" y="1609461"/>
            <a:ext cx="6951739" cy="3724539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1800" dirty="0"/>
              <a:t>Sponsored by the National Institute of Allergy and Infectious Diseases (NIAID) under Cooperative Agreements # UM1 AI068619, UM1-AI068617, and UM1-AI068613</a:t>
            </a:r>
          </a:p>
          <a:p>
            <a:pPr lvl="0">
              <a:spcAft>
                <a:spcPts val="1200"/>
              </a:spcAft>
              <a:defRPr/>
            </a:pPr>
            <a:r>
              <a:rPr lang="en-US" sz="1800" dirty="0"/>
              <a:t>Funded by:</a:t>
            </a:r>
          </a:p>
          <a:p>
            <a:pPr lvl="1">
              <a:spcAft>
                <a:spcPts val="1200"/>
              </a:spcAft>
              <a:defRPr/>
            </a:pPr>
            <a:r>
              <a:rPr lang="en-US" sz="1800" dirty="0"/>
              <a:t>The U.S. President's Emergency Plan for AIDS Relief (PEPFAR) </a:t>
            </a:r>
          </a:p>
          <a:p>
            <a:pPr lvl="1">
              <a:spcAft>
                <a:spcPts val="1200"/>
              </a:spcAft>
              <a:defRPr/>
            </a:pPr>
            <a:r>
              <a:rPr lang="en-US" sz="1800" dirty="0"/>
              <a:t>The International Initiative for Impact Evaluation (3ie) with support from the Bill &amp; Melinda Gates Foundation</a:t>
            </a:r>
          </a:p>
          <a:p>
            <a:pPr lvl="1">
              <a:spcAft>
                <a:spcPts val="1200"/>
              </a:spcAft>
              <a:defRPr/>
            </a:pPr>
            <a:r>
              <a:rPr lang="en-US" sz="1800" dirty="0"/>
              <a:t>NIAID, the National Institute of Mental Health (NIMH), and the National Institute on Drug Abuse (NIDA) all part of the U.S. National Institutes of Health (NIH)</a:t>
            </a:r>
          </a:p>
        </p:txBody>
      </p:sp>
    </p:spTree>
    <p:extLst>
      <p:ext uri="{BB962C8B-B14F-4D97-AF65-F5344CB8AC3E}">
        <p14:creationId xmlns:p14="http://schemas.microsoft.com/office/powerpoint/2010/main" val="903760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4873" y="3433881"/>
            <a:ext cx="8744272" cy="3219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873" y="1235737"/>
            <a:ext cx="8744272" cy="20687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8318" y="1235737"/>
            <a:ext cx="6002157" cy="2015860"/>
          </a:xfrm>
          <a:prstGeom prst="rect">
            <a:avLst/>
          </a:prstGeom>
        </p:spPr>
        <p:txBody>
          <a:bodyPr wrap="square" lIns="91360" tIns="45682" rIns="91360" bIns="45682">
            <a:spAutoFit/>
          </a:bodyPr>
          <a:lstStyle/>
          <a:p>
            <a:pPr algn="ctr">
              <a:spcAft>
                <a:spcPts val="600"/>
              </a:spcAft>
              <a:buSzPct val="125000"/>
            </a:pPr>
            <a:r>
              <a:rPr lang="en-US" sz="2000" b="1" u="sng" dirty="0">
                <a:solidFill>
                  <a:prstClr val="black"/>
                </a:solidFill>
                <a:ea typeface="Gill Sans" charset="0"/>
                <a:cs typeface="Gill Sans" charset="0"/>
              </a:rPr>
              <a:t>The HPTN 071 Study Team, led by:</a:t>
            </a:r>
          </a:p>
          <a:p>
            <a:pPr algn="ctr">
              <a:buSzPct val="125000"/>
            </a:pPr>
            <a:r>
              <a:rPr lang="en-US" sz="2000" b="1" dirty="0">
                <a:solidFill>
                  <a:prstClr val="black"/>
                </a:solidFill>
                <a:ea typeface="Gill Sans" charset="0"/>
                <a:cs typeface="Gill Sans" charset="0"/>
              </a:rPr>
              <a:t>Dr. Richard Hayes</a:t>
            </a:r>
          </a:p>
          <a:p>
            <a:pPr algn="ctr">
              <a:buSzPct val="125000"/>
            </a:pPr>
            <a:r>
              <a:rPr lang="en-US" sz="2000" b="1" dirty="0">
                <a:solidFill>
                  <a:prstClr val="black"/>
                </a:solidFill>
                <a:ea typeface="Gill Sans" charset="0"/>
                <a:cs typeface="Gill Sans" charset="0"/>
              </a:rPr>
              <a:t>Dr. Sarah Fidler</a:t>
            </a:r>
          </a:p>
          <a:p>
            <a:pPr algn="ctr">
              <a:buSzPct val="125000"/>
            </a:pPr>
            <a:r>
              <a:rPr lang="en-US" sz="2000" b="1" dirty="0">
                <a:solidFill>
                  <a:prstClr val="black"/>
                </a:solidFill>
                <a:ea typeface="Gill Sans" charset="0"/>
                <a:cs typeface="Gill Sans" charset="0"/>
              </a:rPr>
              <a:t>Dr. Helen Ayles</a:t>
            </a:r>
          </a:p>
          <a:p>
            <a:pPr algn="ctr">
              <a:buSzPct val="125000"/>
            </a:pPr>
            <a:r>
              <a:rPr lang="en-US" sz="2000" b="1" dirty="0">
                <a:solidFill>
                  <a:prstClr val="black"/>
                </a:solidFill>
                <a:ea typeface="Gill Sans" charset="0"/>
                <a:cs typeface="Gill Sans" charset="0"/>
              </a:rPr>
              <a:t>Dr. Nulda Beyers</a:t>
            </a:r>
          </a:p>
          <a:p>
            <a:pPr algn="ctr">
              <a:buSzPct val="125000"/>
            </a:pPr>
            <a:r>
              <a:rPr lang="en-US" sz="2000" b="1" dirty="0">
                <a:solidFill>
                  <a:prstClr val="black"/>
                </a:solidFill>
                <a:ea typeface="Gill Sans" charset="0"/>
                <a:cs typeface="Gill Sans" charset="0"/>
              </a:rPr>
              <a:t>Dr. Peter Bock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2" y="1327418"/>
            <a:ext cx="1673263" cy="878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2" y="2286043"/>
            <a:ext cx="1598942" cy="419989"/>
          </a:xfrm>
          <a:prstGeom prst="rect">
            <a:avLst/>
          </a:prstGeom>
        </p:spPr>
      </p:pic>
      <p:pic>
        <p:nvPicPr>
          <p:cNvPr id="7" name="Picture 4" descr="S:\Rtp.Hpt\Studies\HPTN 071\Logos\From other institutions\zambart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45" y="1487993"/>
            <a:ext cx="2146777" cy="57124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910" y="2304978"/>
            <a:ext cx="1405138" cy="72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5" y="5616321"/>
            <a:ext cx="705036" cy="81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18" y="4073769"/>
            <a:ext cx="15006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5" y="3863785"/>
            <a:ext cx="1143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523" y="4094433"/>
            <a:ext cx="2054498" cy="65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439" y="5684087"/>
            <a:ext cx="883777" cy="6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697" y="2385905"/>
            <a:ext cx="548777" cy="62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498" y="5625019"/>
            <a:ext cx="1185329" cy="59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3734288"/>
            <a:ext cx="1040343" cy="109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58442" y="4980093"/>
            <a:ext cx="3914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prstClr val="black"/>
                </a:solidFill>
              </a:rPr>
              <a:t>PEPFAR Implementing Partners: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44801" y="3534068"/>
            <a:ext cx="2854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prstClr val="black"/>
                </a:solidFill>
              </a:rPr>
              <a:t>Government Agencies:</a:t>
            </a:r>
          </a:p>
        </p:txBody>
      </p:sp>
      <p:pic>
        <p:nvPicPr>
          <p:cNvPr id="24" name="Picture 23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86" y="5684087"/>
            <a:ext cx="847626" cy="6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C:\Users\lgreene\AppData\Local\Microsoft\Windows\Temporary Internet Files\Content.Outlook\6MZV82JV\CIDRZ Logo(2).JPG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84"/>
          <a:stretch/>
        </p:blipFill>
        <p:spPr bwMode="auto">
          <a:xfrm>
            <a:off x="5415165" y="5751216"/>
            <a:ext cx="2077312" cy="3935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theaden\AppData\Local\Microsoft\Windows\Temporary Internet Files\Content.Outlook\L1F1JFX8\scms_logo_no_tagline (2)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333" y="5803053"/>
            <a:ext cx="1165370" cy="28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4820640" y="20178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46937" y="3989735"/>
            <a:ext cx="1956132" cy="8845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69" y="2482498"/>
            <a:ext cx="1501240" cy="79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06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4294967295"/>
          </p:nvPr>
        </p:nvSpPr>
        <p:spPr>
          <a:xfrm>
            <a:off x="1" y="1757458"/>
            <a:ext cx="9144000" cy="3093675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n-US" sz="2000" dirty="0"/>
              <a:t>All research participants and their families</a:t>
            </a:r>
          </a:p>
          <a:p>
            <a:pPr>
              <a:spcAft>
                <a:spcPts val="1200"/>
              </a:spcAft>
              <a:defRPr/>
            </a:pPr>
            <a:r>
              <a:rPr lang="en-US" sz="2000" dirty="0"/>
              <a:t>The 21 research communities and their religious, traditional, secular and civil leadership structures</a:t>
            </a:r>
          </a:p>
          <a:p>
            <a:pPr lvl="0">
              <a:spcAft>
                <a:spcPts val="1200"/>
              </a:spcAft>
              <a:defRPr/>
            </a:pPr>
            <a:r>
              <a:rPr lang="en-US" sz="2000" dirty="0"/>
              <a:t>Volunteers in the community advisory board structures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838200" y="963021"/>
            <a:ext cx="7467600" cy="944562"/>
          </a:xfrm>
        </p:spPr>
        <p:txBody>
          <a:bodyPr/>
          <a:lstStyle/>
          <a:p>
            <a:pPr algn="ctr"/>
            <a:r>
              <a:rPr lang="en-US" dirty="0"/>
              <a:t>With thanks to: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31D2767-BFF7-43EB-A207-193491B09A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29" b="3453"/>
          <a:stretch/>
        </p:blipFill>
        <p:spPr>
          <a:xfrm>
            <a:off x="1" y="3453415"/>
            <a:ext cx="9144000" cy="34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8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781" y="904190"/>
            <a:ext cx="7648316" cy="944562"/>
          </a:xfrm>
        </p:spPr>
        <p:txBody>
          <a:bodyPr>
            <a:noAutofit/>
          </a:bodyPr>
          <a:lstStyle/>
          <a:p>
            <a:r>
              <a:rPr lang="en-GB" dirty="0"/>
              <a:t>PopART for Youth P-ART-Y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781" y="2075089"/>
            <a:ext cx="7487717" cy="4612937"/>
          </a:xfrm>
        </p:spPr>
        <p:txBody>
          <a:bodyPr/>
          <a:lstStyle/>
          <a:p>
            <a:pPr marL="285750" indent="-285750"/>
            <a:r>
              <a:rPr lang="en-ZW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Nested within HPTN 071 trial   </a:t>
            </a:r>
          </a:p>
          <a:p>
            <a:pPr marL="285750" indent="-285750"/>
            <a:r>
              <a:rPr lang="en-ZW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Evaluated the acceptability &amp; uptake HIV prevention package among young people aged 10-19 years in Zambia and South Africa. </a:t>
            </a:r>
          </a:p>
          <a:p>
            <a:pPr marL="285750" indent="-285750"/>
            <a:r>
              <a:rPr lang="en-ZW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study’s primary outcome was uptake of HCT in the previous 12 months among adolescents aged 15-19.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2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4190"/>
            <a:ext cx="7467600" cy="944562"/>
          </a:xfrm>
        </p:spPr>
        <p:txBody>
          <a:bodyPr/>
          <a:lstStyle/>
          <a:p>
            <a:r>
              <a:rPr lang="en-GB" dirty="0"/>
              <a:t>Participation Avenues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7929"/>
            <a:ext cx="7487717" cy="4612937"/>
          </a:xfrm>
        </p:spPr>
        <p:txBody>
          <a:bodyPr>
            <a:normAutofit/>
          </a:bodyPr>
          <a:lstStyle/>
          <a:p>
            <a:pPr marL="457200" indent="-457200" algn="just"/>
            <a:r>
              <a:rPr lang="en-GB" sz="2400" dirty="0"/>
              <a:t>AYP were engaged through:</a:t>
            </a:r>
          </a:p>
          <a:p>
            <a:pPr marL="857250" lvl="1" indent="-457200" algn="just"/>
            <a:r>
              <a:rPr lang="en-GB" sz="2000" dirty="0"/>
              <a:t>Adolescent Community Advisory Board (</a:t>
            </a:r>
            <a:r>
              <a:rPr lang="en-GB" sz="2000" dirty="0" err="1"/>
              <a:t>aCAB</a:t>
            </a:r>
            <a:r>
              <a:rPr lang="en-GB" sz="2000" dirty="0"/>
              <a:t>) Meetings</a:t>
            </a:r>
          </a:p>
          <a:p>
            <a:pPr marL="857250" lvl="1" indent="-457200" algn="just"/>
            <a:r>
              <a:rPr lang="en-GB" sz="2000" dirty="0"/>
              <a:t>Future spaces </a:t>
            </a:r>
          </a:p>
          <a:p>
            <a:pPr marL="857250" lvl="1" indent="-457200" algn="just"/>
            <a:r>
              <a:rPr lang="en-GB" sz="2000" dirty="0"/>
              <a:t>Social media: Facebook and WhatsApp </a:t>
            </a:r>
          </a:p>
          <a:p>
            <a:pPr marL="857250" lvl="1" indent="-457200" algn="just"/>
            <a:r>
              <a:rPr lang="en-GB" sz="2000" dirty="0"/>
              <a:t>Youth friendly health services</a:t>
            </a:r>
          </a:p>
          <a:p>
            <a:pPr marL="857250" lvl="1" indent="-457200" algn="just"/>
            <a:r>
              <a:rPr lang="en-GB" sz="2000" dirty="0"/>
              <a:t>Community health events</a:t>
            </a:r>
          </a:p>
          <a:p>
            <a:pPr marL="857250" lvl="1" indent="-457200" algn="just"/>
            <a:r>
              <a:rPr lang="en-US" sz="2000" dirty="0"/>
              <a:t>Regular meetings with researchers</a:t>
            </a:r>
          </a:p>
          <a:p>
            <a:pPr marL="857250" lvl="1" indent="-457200" algn="just"/>
            <a:r>
              <a:rPr lang="en-US" sz="2000" dirty="0"/>
              <a:t>Designing and reviewing study material</a:t>
            </a:r>
            <a:endParaRPr lang="en-GB" sz="2000" dirty="0"/>
          </a:p>
          <a:p>
            <a:pPr marL="457200" indent="-457200" algn="just"/>
            <a:endParaRPr lang="en-GB" sz="2400" dirty="0"/>
          </a:p>
          <a:p>
            <a:pPr marL="457200" indent="-457200" algn="just"/>
            <a:endParaRPr lang="en-GB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3454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906"/>
            <a:ext cx="9144000" cy="59680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12920"/>
            <a:ext cx="9144000" cy="838200"/>
          </a:xfrm>
          <a:prstGeom prst="rect">
            <a:avLst/>
          </a:prstGeom>
          <a:solidFill>
            <a:schemeClr val="tx2">
              <a:lumMod val="50000"/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FFFF"/>
                </a:solidFill>
              </a:rPr>
              <a:t>A young person being enrolled on the study during a community health event </a:t>
            </a:r>
          </a:p>
        </p:txBody>
      </p:sp>
    </p:spTree>
    <p:extLst>
      <p:ext uri="{BB962C8B-B14F-4D97-AF65-F5344CB8AC3E}">
        <p14:creationId xmlns:p14="http://schemas.microsoft.com/office/powerpoint/2010/main" val="180715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04" y="1539738"/>
            <a:ext cx="8373261" cy="589632"/>
          </a:xfrm>
        </p:spPr>
        <p:txBody>
          <a:bodyPr>
            <a:noAutofit/>
          </a:bodyPr>
          <a:lstStyle/>
          <a:p>
            <a:r>
              <a:rPr lang="en-GB" dirty="0"/>
              <a:t>Factors Facilitating Participation in the Study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222" y="2230672"/>
            <a:ext cx="7487717" cy="5088047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50000"/>
              </a:lnSpc>
            </a:pPr>
            <a:r>
              <a:rPr lang="en-GB" sz="2000" dirty="0"/>
              <a:t>Training skills building &amp; use of new technologies</a:t>
            </a:r>
          </a:p>
          <a:p>
            <a:pPr marL="457200" lvl="0" indent="-457200">
              <a:lnSpc>
                <a:spcPct val="150000"/>
              </a:lnSpc>
            </a:pPr>
            <a:r>
              <a:rPr lang="en-GB" sz="2000" dirty="0"/>
              <a:t>Financial and non-financial incentives</a:t>
            </a:r>
            <a:endParaRPr lang="en-US" sz="2000" dirty="0"/>
          </a:p>
          <a:p>
            <a:pPr marL="457200" lvl="0" indent="-457200">
              <a:lnSpc>
                <a:spcPct val="150000"/>
              </a:lnSpc>
            </a:pPr>
            <a:r>
              <a:rPr lang="en-GB" sz="2000" dirty="0"/>
              <a:t>Acknowledgement of the role AYP play </a:t>
            </a:r>
            <a:endParaRPr lang="en-US" sz="2000" dirty="0"/>
          </a:p>
          <a:p>
            <a:pPr marL="457200" lvl="0" indent="-457200">
              <a:lnSpc>
                <a:spcPct val="150000"/>
              </a:lnSpc>
            </a:pPr>
            <a:r>
              <a:rPr lang="en-GB" sz="2000" dirty="0"/>
              <a:t>Constant engagement; AYP are very active and want ‘presence and action’ all the time</a:t>
            </a:r>
          </a:p>
          <a:p>
            <a:pPr marL="457200" lvl="0" indent="-457200">
              <a:lnSpc>
                <a:spcPct val="150000"/>
              </a:lnSpc>
            </a:pPr>
            <a:r>
              <a:rPr lang="en-GB" sz="2000" dirty="0"/>
              <a:t>Supportive parents and guardians </a:t>
            </a:r>
          </a:p>
          <a:p>
            <a:pPr marL="457200" lvl="0" indent="-457200">
              <a:lnSpc>
                <a:spcPct val="150000"/>
              </a:lnSpc>
            </a:pPr>
            <a:r>
              <a:rPr lang="en-GB" sz="2000" dirty="0"/>
              <a:t>Timing of meetings</a:t>
            </a:r>
          </a:p>
          <a:p>
            <a:pPr marL="457200" indent="-457200">
              <a:lnSpc>
                <a:spcPct val="150000"/>
              </a:lnSpc>
            </a:pPr>
            <a:r>
              <a:rPr lang="en-GB" sz="2000" dirty="0"/>
              <a:t>Fun and use of participatory methods</a:t>
            </a:r>
            <a:endParaRPr lang="en-US" sz="2000" dirty="0"/>
          </a:p>
          <a:p>
            <a:pPr marL="457200" lvl="0" indent="-457200">
              <a:lnSpc>
                <a:spcPct val="150000"/>
              </a:lnSpc>
            </a:pPr>
            <a:endParaRPr lang="en-US" sz="2000" i="1" dirty="0"/>
          </a:p>
          <a:p>
            <a:pPr marL="457200" lvl="0" indent="-457200">
              <a:lnSpc>
                <a:spcPct val="150000"/>
              </a:lnSpc>
            </a:pPr>
            <a:endParaRPr lang="en-US" sz="2000" dirty="0"/>
          </a:p>
          <a:p>
            <a:endParaRPr lang="en-GB" sz="2000" b="1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1637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" y="5913438"/>
            <a:ext cx="7935686" cy="94456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85660"/>
            <a:ext cx="9144000" cy="68507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183086"/>
            <a:ext cx="9144000" cy="838200"/>
          </a:xfrm>
          <a:prstGeom prst="rect">
            <a:avLst/>
          </a:prstGeom>
          <a:solidFill>
            <a:schemeClr val="tx2">
              <a:lumMod val="50000"/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59619" y="6400800"/>
            <a:ext cx="74676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E99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>
                <a:solidFill>
                  <a:srgbClr val="FFFFFF"/>
                </a:solidFill>
              </a:rPr>
              <a:t>aCAB members having a group discussion during a meeting</a:t>
            </a:r>
          </a:p>
        </p:txBody>
      </p:sp>
    </p:spTree>
    <p:extLst>
      <p:ext uri="{BB962C8B-B14F-4D97-AF65-F5344CB8AC3E}">
        <p14:creationId xmlns:p14="http://schemas.microsoft.com/office/powerpoint/2010/main" val="2420935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50" y="1105479"/>
            <a:ext cx="8441164" cy="843129"/>
          </a:xfrm>
        </p:spPr>
        <p:txBody>
          <a:bodyPr>
            <a:noAutofit/>
          </a:bodyPr>
          <a:lstStyle/>
          <a:p>
            <a:r>
              <a:rPr lang="en-GB" dirty="0"/>
              <a:t>Factors Constraining Participation in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950" y="2363501"/>
            <a:ext cx="8719456" cy="5105400"/>
          </a:xfrm>
        </p:spPr>
        <p:txBody>
          <a:bodyPr>
            <a:normAutofit/>
          </a:bodyPr>
          <a:lstStyle/>
          <a:p>
            <a:pPr marL="457200" lvl="0" indent="-457200"/>
            <a:r>
              <a:rPr lang="en-US" sz="2000" dirty="0"/>
              <a:t>Lack of monetary incentives; wasting time</a:t>
            </a:r>
            <a:endParaRPr lang="en-US" sz="2000" i="1" dirty="0"/>
          </a:p>
          <a:p>
            <a:pPr marL="0" lvl="0" indent="0" algn="just">
              <a:buNone/>
            </a:pPr>
            <a:r>
              <a:rPr lang="en-US" sz="2000" i="1" dirty="0"/>
              <a:t>“We know that this is voluntary but even a little help will go a long way. This is why people are leaving and going to look for other means of earning money. They have no motivation to stay. </a:t>
            </a:r>
          </a:p>
          <a:p>
            <a:pPr marL="0" lvl="0" indent="0" algn="just">
              <a:buNone/>
            </a:pPr>
            <a:endParaRPr lang="en-US" sz="2000" dirty="0"/>
          </a:p>
          <a:p>
            <a:pPr marL="457200" lvl="0" indent="-457200"/>
            <a:r>
              <a:rPr lang="en-US" sz="2000" dirty="0"/>
              <a:t>Alcohol and substance abuse </a:t>
            </a:r>
          </a:p>
          <a:p>
            <a:pPr marL="0" indent="0" algn="just">
              <a:buNone/>
              <a:defRPr/>
            </a:pPr>
            <a:r>
              <a:rPr lang="en-US" sz="2000" i="1" dirty="0"/>
              <a:t> “….we ……found a group of adolescents sniffing, smoking and drinking at the same time. And so the question is how can such a person decide to go for testing and even if they go for testing how are they going to accept their results in case they are HIV positive”</a:t>
            </a:r>
          </a:p>
          <a:p>
            <a:pPr marL="0" indent="0" algn="just">
              <a:buNone/>
              <a:defRPr/>
            </a:pPr>
            <a:endParaRPr lang="en-US" sz="2000" i="1" dirty="0"/>
          </a:p>
          <a:p>
            <a:pPr marL="457200" indent="-457200"/>
            <a:r>
              <a:rPr lang="en-US" sz="2000" dirty="0"/>
              <a:t>Safety concerns when conducting study activities </a:t>
            </a:r>
            <a:endParaRPr lang="en-GB" sz="2000" dirty="0"/>
          </a:p>
          <a:p>
            <a:pPr marL="0" indent="0"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2050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0949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12920"/>
            <a:ext cx="9144000" cy="838200"/>
          </a:xfrm>
          <a:prstGeom prst="rect">
            <a:avLst/>
          </a:prstGeom>
          <a:solidFill>
            <a:schemeClr val="tx2">
              <a:lumMod val="50000"/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community health event in progress</a:t>
            </a:r>
          </a:p>
        </p:txBody>
      </p:sp>
    </p:spTree>
    <p:extLst>
      <p:ext uri="{BB962C8B-B14F-4D97-AF65-F5344CB8AC3E}">
        <p14:creationId xmlns:p14="http://schemas.microsoft.com/office/powerpoint/2010/main" val="3728996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781" y="915077"/>
            <a:ext cx="7467600" cy="944562"/>
          </a:xfrm>
        </p:spPr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781" y="1859639"/>
            <a:ext cx="7487717" cy="4612937"/>
          </a:xfrm>
        </p:spPr>
        <p:txBody>
          <a:bodyPr/>
          <a:lstStyle/>
          <a:p>
            <a:pPr algn="just"/>
            <a:r>
              <a:rPr lang="en-GB" sz="2400" dirty="0"/>
              <a:t>AYP in Africa are capable of participating meaningfully in research that directly impacts their lives. </a:t>
            </a:r>
          </a:p>
          <a:p>
            <a:pPr marL="0" indent="0" algn="just">
              <a:buNone/>
            </a:pPr>
            <a:endParaRPr lang="en-GB" sz="2400" dirty="0"/>
          </a:p>
          <a:p>
            <a:pPr algn="just"/>
            <a:r>
              <a:rPr lang="en-GB" sz="2400" dirty="0"/>
              <a:t>While challenges to participation in research exist, researchers should be encouraged to invest in meaningful partnerships with AYP. CABs with only AYP representatives are one such strategy. </a:t>
            </a:r>
            <a:endParaRPr lang="en-US" sz="24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503285"/>
      </p:ext>
    </p:extLst>
  </p:cSld>
  <p:clrMapOvr>
    <a:masterClrMapping/>
  </p:clrMapOvr>
</p:sld>
</file>

<file path=ppt/theme/theme1.xml><?xml version="1.0" encoding="utf-8"?>
<a:theme xmlns:a="http://schemas.openxmlformats.org/drawingml/2006/main" name="1_hptn_ppt_2012-05-11_FULL-S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3711</TotalTime>
  <Words>558</Words>
  <Application>Microsoft Office PowerPoint</Application>
  <PresentationFormat>On-screen Show (4:3)</PresentationFormat>
  <Paragraphs>62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</vt:lpstr>
      <vt:lpstr>1_hptn_ppt_2012-05-11_FULL-SET</vt:lpstr>
      <vt:lpstr>Adolescent and young people’s participation and representation in clinical trials: lessons from a community-wide HIV testing and treatment study, the HPTN 071 (PopART) study</vt:lpstr>
      <vt:lpstr>PopART for Youth P-ART-Y Study</vt:lpstr>
      <vt:lpstr>Participation Avenues</vt:lpstr>
      <vt:lpstr>PowerPoint Presentation</vt:lpstr>
      <vt:lpstr>Factors Facilitating Participation in the Study </vt:lpstr>
      <vt:lpstr>PowerPoint Presentation</vt:lpstr>
      <vt:lpstr>Factors Constraining Participation in the Study</vt:lpstr>
      <vt:lpstr>PowerPoint Presentation</vt:lpstr>
      <vt:lpstr>Conclusion</vt:lpstr>
      <vt:lpstr>PowerPoint Presentation</vt:lpstr>
      <vt:lpstr>acknowledgements</vt:lpstr>
      <vt:lpstr>PowerPoint Presentation</vt:lpstr>
      <vt:lpstr>With thanks to:</vt:lpstr>
    </vt:vector>
  </TitlesOfParts>
  <Company>AED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Stefanie O'Brien</dc:creator>
  <cp:lastModifiedBy>Saal</cp:lastModifiedBy>
  <cp:revision>226</cp:revision>
  <cp:lastPrinted>2018-06-14T14:29:00Z</cp:lastPrinted>
  <dcterms:created xsi:type="dcterms:W3CDTF">2012-05-02T12:39:21Z</dcterms:created>
  <dcterms:modified xsi:type="dcterms:W3CDTF">2018-07-24T09:35:27Z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