
<file path=[Content_Types].xml><?xml version="1.0" encoding="utf-8"?>
<Types xmlns="http://schemas.openxmlformats.org/package/2006/content-types">
  <Default Extension="png" ContentType="image/png"/>
  <Default Extension="mpg" ContentType="video/m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9" r:id="rId2"/>
    <p:sldId id="263" r:id="rId3"/>
    <p:sldId id="261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NUEL" initials="E" lastIdx="1" clrIdx="0">
    <p:extLst/>
  </p:cmAuthor>
  <p:cmAuthor id="2" name="MFC" initials="MFC" lastIdx="1" clrIdx="1">
    <p:extLst/>
  </p:cmAuthor>
  <p:cmAuthor id="3" name="ernesta.meintjes@gmail.com" initials="e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9" autoAdjust="0"/>
    <p:restoredTop sz="91254" autoAdjust="0"/>
  </p:normalViewPr>
  <p:slideViewPr>
    <p:cSldViewPr snapToGrid="0">
      <p:cViewPr varScale="1">
        <p:scale>
          <a:sx n="83" d="100"/>
          <a:sy n="83" d="100"/>
        </p:scale>
        <p:origin x="102" y="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90F50-7307-4DD1-B771-DD08CDC2281B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84B22-B100-4FD6-BF11-DFEB922D4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9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84B22-B100-4FD6-BF11-DFEB922D411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0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Thinner cortex in the lateral occipital region of left hemisphere.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Lower cortical folding (</a:t>
            </a:r>
            <a:r>
              <a:rPr lang="en-US" sz="1200" dirty="0" err="1"/>
              <a:t>gyrification</a:t>
            </a:r>
            <a:r>
              <a:rPr lang="en-US" sz="1200" dirty="0"/>
              <a:t>) in bilateral superior parietal region.</a:t>
            </a:r>
            <a:endParaRPr lang="en-GB" sz="12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84B22-B100-4FD6-BF11-DFEB922D411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58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84B22-B100-4FD6-BF11-DFEB922D411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0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6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374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5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99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97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86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04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33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81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50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17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206B0-DB89-426A-9EFA-40407810F099}" type="datetimeFigureOut">
              <a:rPr lang="en-GB" smtClean="0"/>
              <a:t>23/07/2018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50EB4-10C4-461C-A4F4-BD76D56801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25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g"/><Relationship Id="rId7" Type="http://schemas.openxmlformats.org/officeDocument/2006/relationships/image" Target="../media/image8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video" Target="../media/media2.m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13.png"/><Relationship Id="rId5" Type="http://schemas.microsoft.com/office/2007/relationships/media" Target="../media/media5.mp4"/><Relationship Id="rId10" Type="http://schemas.openxmlformats.org/officeDocument/2006/relationships/image" Target="../media/image12.png"/><Relationship Id="rId4" Type="http://schemas.openxmlformats.org/officeDocument/2006/relationships/video" Target="../media/media4.mp4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0731" y="240998"/>
            <a:ext cx="12717192" cy="1325563"/>
          </a:xfrm>
        </p:spPr>
        <p:txBody>
          <a:bodyPr>
            <a:noAutofit/>
          </a:bodyPr>
          <a:lstStyle/>
          <a:p>
            <a:pPr algn="ctr"/>
            <a:r>
              <a:rPr lang="en-GB" sz="3800" b="1" dirty="0"/>
              <a:t>Neuroimaging findings in children from the CHER </a:t>
            </a:r>
            <a:br>
              <a:rPr lang="en-GB" sz="3800" b="1" dirty="0"/>
            </a:br>
            <a:r>
              <a:rPr lang="en-GB" sz="3800" b="1" dirty="0"/>
              <a:t>(</a:t>
            </a:r>
            <a:r>
              <a:rPr lang="en-GB" sz="3800" b="1" u="sng" dirty="0"/>
              <a:t>C</a:t>
            </a:r>
            <a:r>
              <a:rPr lang="en-GB" sz="3800" b="1" dirty="0"/>
              <a:t>hildren with </a:t>
            </a:r>
            <a:r>
              <a:rPr lang="en-GB" sz="3800" b="1" u="sng" dirty="0"/>
              <a:t>H</a:t>
            </a:r>
            <a:r>
              <a:rPr lang="en-GB" sz="3800" b="1" dirty="0"/>
              <a:t>IV </a:t>
            </a:r>
            <a:r>
              <a:rPr lang="en-GB" sz="3800" b="1" u="sng" dirty="0"/>
              <a:t>e</a:t>
            </a:r>
            <a:r>
              <a:rPr lang="en-GB" sz="3800" b="1" dirty="0"/>
              <a:t>arly anti</a:t>
            </a:r>
            <a:r>
              <a:rPr lang="en-GB" sz="3800" b="1" u="sng" dirty="0"/>
              <a:t>r</a:t>
            </a:r>
            <a:r>
              <a:rPr lang="en-GB" sz="3800" b="1" dirty="0"/>
              <a:t>etroviral therapy  trial) cohort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1336" y="4964353"/>
            <a:ext cx="5985072" cy="182031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Related poster numbers:</a:t>
            </a:r>
          </a:p>
          <a:p>
            <a:r>
              <a:rPr lang="en-GB" b="1" dirty="0">
                <a:solidFill>
                  <a:schemeClr val="tx1"/>
                </a:solidFill>
              </a:rPr>
              <a:t>TUPDB0103 – 5 </a:t>
            </a:r>
            <a:r>
              <a:rPr lang="en-GB" b="1" dirty="0" err="1">
                <a:solidFill>
                  <a:schemeClr val="tx1"/>
                </a:solidFill>
              </a:rPr>
              <a:t>yr</a:t>
            </a:r>
            <a:r>
              <a:rPr lang="en-GB" b="1" dirty="0">
                <a:solidFill>
                  <a:schemeClr val="tx1"/>
                </a:solidFill>
              </a:rPr>
              <a:t> morphometry (Nwosu)</a:t>
            </a:r>
          </a:p>
          <a:p>
            <a:r>
              <a:rPr lang="en-GB" b="1" dirty="0">
                <a:solidFill>
                  <a:schemeClr val="tx1"/>
                </a:solidFill>
              </a:rPr>
              <a:t>TUPDB0104 – 9 </a:t>
            </a:r>
            <a:r>
              <a:rPr lang="en-GB" b="1" dirty="0" err="1">
                <a:solidFill>
                  <a:schemeClr val="tx1"/>
                </a:solidFill>
              </a:rPr>
              <a:t>yr</a:t>
            </a:r>
            <a:r>
              <a:rPr lang="en-GB" b="1" dirty="0">
                <a:solidFill>
                  <a:schemeClr val="tx1"/>
                </a:solidFill>
              </a:rPr>
              <a:t> diffusion tensor imaging (</a:t>
            </a:r>
            <a:r>
              <a:rPr lang="en-GB" b="1" dirty="0" err="1">
                <a:solidFill>
                  <a:schemeClr val="tx1"/>
                </a:solidFill>
              </a:rPr>
              <a:t>Mberi</a:t>
            </a:r>
            <a:r>
              <a:rPr lang="en-GB" b="1" dirty="0">
                <a:solidFill>
                  <a:schemeClr val="tx1"/>
                </a:solidFill>
              </a:rPr>
              <a:t>)</a:t>
            </a:r>
          </a:p>
          <a:p>
            <a:r>
              <a:rPr lang="en-US" b="1" dirty="0">
                <a:solidFill>
                  <a:schemeClr val="tx1"/>
                </a:solidFill>
              </a:rPr>
              <a:t>THPEB134 –  7 </a:t>
            </a:r>
            <a:r>
              <a:rPr lang="en-US" b="1" dirty="0" err="1">
                <a:solidFill>
                  <a:schemeClr val="tx1"/>
                </a:solidFill>
              </a:rPr>
              <a:t>yr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tractography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Madzime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r>
              <a:rPr lang="en-US" b="1">
                <a:solidFill>
                  <a:schemeClr val="tx1"/>
                </a:solidFill>
              </a:rPr>
              <a:t>THPEB145 – </a:t>
            </a:r>
            <a:r>
              <a:rPr lang="en-US" b="1" dirty="0">
                <a:solidFill>
                  <a:schemeClr val="tx1"/>
                </a:solidFill>
              </a:rPr>
              <a:t>5 </a:t>
            </a:r>
            <a:r>
              <a:rPr lang="en-US" b="1" dirty="0" err="1">
                <a:solidFill>
                  <a:schemeClr val="tx1"/>
                </a:solidFill>
              </a:rPr>
              <a:t>yr</a:t>
            </a:r>
            <a:r>
              <a:rPr lang="en-US" b="1" dirty="0">
                <a:solidFill>
                  <a:schemeClr val="tx1"/>
                </a:solidFill>
              </a:rPr>
              <a:t> imaging-</a:t>
            </a:r>
            <a:r>
              <a:rPr lang="en-US" b="1" dirty="0" err="1">
                <a:solidFill>
                  <a:schemeClr val="tx1"/>
                </a:solidFill>
              </a:rPr>
              <a:t>neuropsych</a:t>
            </a:r>
            <a:r>
              <a:rPr lang="en-US" b="1" dirty="0">
                <a:solidFill>
                  <a:schemeClr val="tx1"/>
                </a:solidFill>
              </a:rPr>
              <a:t> associations (Ibrahim)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617696" y="1622833"/>
            <a:ext cx="53994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Emmanuel Nwosu and Farai </a:t>
            </a:r>
            <a:r>
              <a:rPr lang="en-GB" sz="2800" b="1" dirty="0" err="1"/>
              <a:t>Mberi</a:t>
            </a:r>
            <a:endParaRPr lang="en-GB" sz="2800" b="1" dirty="0"/>
          </a:p>
          <a:p>
            <a:r>
              <a:rPr lang="en-GB" b="1" dirty="0"/>
              <a:t>              </a:t>
            </a:r>
            <a:r>
              <a:rPr lang="en-GB" sz="2000" dirty="0"/>
              <a:t>University of Cape Town, South Africa </a:t>
            </a:r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09864" y="3025360"/>
            <a:ext cx="27581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University of Cape Town</a:t>
            </a:r>
          </a:p>
          <a:p>
            <a:r>
              <a:rPr lang="en-GB" sz="2000" b="1" dirty="0"/>
              <a:t>Martha J. Holmes</a:t>
            </a:r>
            <a:endParaRPr lang="en-GB" sz="2000" b="1" baseline="30000" dirty="0"/>
          </a:p>
          <a:p>
            <a:r>
              <a:rPr lang="en-GB" sz="2000" b="1" dirty="0" err="1"/>
              <a:t>Franscesca</a:t>
            </a:r>
            <a:r>
              <a:rPr lang="en-GB" sz="2000" b="1" dirty="0"/>
              <a:t> Little</a:t>
            </a:r>
          </a:p>
          <a:p>
            <a:r>
              <a:rPr lang="en-GB" sz="2000" b="1" dirty="0"/>
              <a:t>Frances Robertson</a:t>
            </a:r>
          </a:p>
          <a:p>
            <a:r>
              <a:rPr lang="en-GB" sz="2000" b="1" dirty="0"/>
              <a:t>Marcin </a:t>
            </a:r>
            <a:r>
              <a:rPr lang="en-GB" sz="2000" b="1" dirty="0" err="1"/>
              <a:t>Jankiewicz</a:t>
            </a:r>
            <a:endParaRPr lang="en-GB" sz="2000" b="1" dirty="0"/>
          </a:p>
          <a:p>
            <a:r>
              <a:rPr lang="en-GB" sz="2000" b="1" dirty="0" err="1"/>
              <a:t>Ernesta</a:t>
            </a:r>
            <a:r>
              <a:rPr lang="en-GB" sz="2000" b="1" dirty="0"/>
              <a:t> M. </a:t>
            </a:r>
            <a:r>
              <a:rPr lang="en-GB" sz="2000" b="1" dirty="0" err="1"/>
              <a:t>Meintjes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164184" y="3040120"/>
            <a:ext cx="26752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Stellenbosch University</a:t>
            </a:r>
          </a:p>
          <a:p>
            <a:r>
              <a:rPr lang="en-GB" sz="2000" b="1" dirty="0" err="1"/>
              <a:t>Els</a:t>
            </a:r>
            <a:r>
              <a:rPr lang="en-GB" sz="2000" b="1" dirty="0"/>
              <a:t> </a:t>
            </a:r>
            <a:r>
              <a:rPr lang="en-GB" sz="2000" b="1" dirty="0" err="1"/>
              <a:t>Dobbels</a:t>
            </a:r>
            <a:endParaRPr lang="en-GB" sz="2000" b="1" baseline="30000" dirty="0"/>
          </a:p>
          <a:p>
            <a:r>
              <a:rPr lang="en-GB" sz="2000" b="1" dirty="0"/>
              <a:t>Barbara Laughton</a:t>
            </a:r>
          </a:p>
          <a:p>
            <a:r>
              <a:rPr lang="en-US" sz="2000" b="1" dirty="0"/>
              <a:t>Mark Cotton</a:t>
            </a:r>
            <a:endParaRPr lang="en-GB" sz="2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8223089" y="1905295"/>
            <a:ext cx="3719950" cy="4952705"/>
            <a:chOff x="8182748" y="1905295"/>
            <a:chExt cx="3719950" cy="4952705"/>
          </a:xfrm>
        </p:grpSpPr>
        <p:grpSp>
          <p:nvGrpSpPr>
            <p:cNvPr id="15" name="Group 14"/>
            <p:cNvGrpSpPr/>
            <p:nvPr/>
          </p:nvGrpSpPr>
          <p:grpSpPr>
            <a:xfrm>
              <a:off x="8182748" y="1905295"/>
              <a:ext cx="3510490" cy="4952705"/>
              <a:chOff x="3094791" y="2757752"/>
              <a:chExt cx="3510490" cy="495270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4791" y="6072003"/>
                <a:ext cx="1942533" cy="163845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1815" y="2757752"/>
                <a:ext cx="2089679" cy="132777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8098" y="4159693"/>
                <a:ext cx="3057183" cy="88024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2549" y="5024948"/>
                <a:ext cx="3028213" cy="1047055"/>
              </a:xfrm>
              <a:prstGeom prst="rect">
                <a:avLst/>
              </a:prstGeom>
            </p:spPr>
          </p:pic>
        </p:grpSp>
        <p:pic>
          <p:nvPicPr>
            <p:cNvPr id="21" name="Picture 1" descr="Logo">
              <a:extLst>
                <a:ext uri="{FF2B5EF4-FFF2-40B4-BE49-F238E27FC236}">
                  <a16:creationId xmlns:a16="http://schemas.microsoft.com/office/drawing/2014/main" xmlns="" id="{4FBDC59E-C86E-4ADB-9E86-6180A259C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43" b="94677" l="2632" r="98026">
                          <a14:foregroundMark x1="56250" y1="4943" x2="51645" y2="9886"/>
                          <a14:foregroundMark x1="6250" y1="24335" x2="9211" y2="33840"/>
                          <a14:foregroundMark x1="53947" y1="90114" x2="39145" y2="95437"/>
                          <a14:foregroundMark x1="55921" y1="79087" x2="49671" y2="76806"/>
                          <a14:foregroundMark x1="94408" y1="74144" x2="88158" y2="55513"/>
                          <a14:foregroundMark x1="2632" y1="23954" x2="19079" y2="82890"/>
                          <a14:foregroundMark x1="96711" y1="73384" x2="98026" y2="771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6755" y="5278364"/>
              <a:ext cx="1745943" cy="150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4C3E5F-0986-C746-A7F6-21B55414B161}"/>
              </a:ext>
            </a:extLst>
          </p:cNvPr>
          <p:cNvSpPr txBox="1"/>
          <p:nvPr/>
        </p:nvSpPr>
        <p:spPr>
          <a:xfrm>
            <a:off x="3151492" y="4289547"/>
            <a:ext cx="358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Massachusetts General Hospital</a:t>
            </a:r>
          </a:p>
          <a:p>
            <a:r>
              <a:rPr lang="en-US" sz="2000" b="1" dirty="0"/>
              <a:t>Andre van der </a:t>
            </a:r>
            <a:r>
              <a:rPr lang="en-US" sz="2000" b="1" dirty="0" err="1"/>
              <a:t>Kouwe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9258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2470" y="253622"/>
            <a:ext cx="8391411" cy="6436084"/>
            <a:chOff x="1155779" y="100032"/>
            <a:chExt cx="8391411" cy="6436084"/>
          </a:xfrm>
        </p:grpSpPr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H="1" flipV="1">
              <a:off x="2121729" y="2027564"/>
              <a:ext cx="262642" cy="556750"/>
            </a:xfrm>
            <a:prstGeom prst="straightConnector1">
              <a:avLst/>
            </a:prstGeom>
            <a:ln w="38100">
              <a:headEnd type="triangle" w="lg" len="me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cxnSpLocks/>
              <a:endCxn id="39" idx="2"/>
            </p:cNvCxnSpPr>
            <p:nvPr/>
          </p:nvCxnSpPr>
          <p:spPr>
            <a:xfrm flipV="1">
              <a:off x="8268337" y="2101426"/>
              <a:ext cx="235896" cy="529384"/>
            </a:xfrm>
            <a:prstGeom prst="straightConnector1">
              <a:avLst/>
            </a:prstGeom>
            <a:ln w="38100">
              <a:headEnd type="triangle" w="lg" len="me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1155779" y="100032"/>
              <a:ext cx="8391411" cy="6436084"/>
              <a:chOff x="1155779" y="100032"/>
              <a:chExt cx="8391411" cy="643608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174540" y="1403016"/>
                <a:ext cx="20446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From randomized </a:t>
                </a:r>
                <a:r>
                  <a:rPr lang="en-ZA" dirty="0"/>
                  <a:t>CHER</a:t>
                </a:r>
                <a:r>
                  <a:rPr lang="en-US" dirty="0"/>
                  <a:t> trial</a:t>
                </a:r>
                <a:endParaRPr lang="en-US" dirty="0">
                  <a:latin typeface="Arial"/>
                  <a:ea typeface="ＭＳ Ｐゴシック" charset="0"/>
                  <a:cs typeface="Arial"/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1169325" y="1199137"/>
                <a:ext cx="8168421" cy="3981837"/>
                <a:chOff x="845668" y="2217428"/>
                <a:chExt cx="8168421" cy="4896133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845668" y="2217428"/>
                  <a:ext cx="7378009" cy="4896133"/>
                  <a:chOff x="-315141" y="-318793"/>
                  <a:chExt cx="7980581" cy="4896133"/>
                </a:xfrm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-315141" y="2871891"/>
                    <a:ext cx="4627462" cy="1705449"/>
                    <a:chOff x="-276843" y="4190327"/>
                    <a:chExt cx="8695367" cy="3410896"/>
                  </a:xfrm>
                </p:grpSpPr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-276843" y="4195199"/>
                      <a:ext cx="5527167" cy="3406024"/>
                    </a:xfrm>
                    <a:prstGeom prst="rect">
                      <a:avLst/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 w="25400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/>
                        </a:rPr>
                        <a:t>Interrupted ART (CD4 guided)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</a:rPr>
                        <a:t>Planned ATI </a:t>
                      </a:r>
                      <a:r>
                        <a:rPr lang="en-ZA" dirty="0"/>
                        <a:t>@ 48/96 </a:t>
                      </a:r>
                      <a:r>
                        <a:rPr lang="en-ZA" dirty="0" err="1"/>
                        <a:t>wks</a:t>
                      </a:r>
                      <a:r>
                        <a:rPr lang="en-ZA" dirty="0"/>
                        <a:t>;</a:t>
                      </a:r>
                    </a:p>
                    <a:p>
                      <a:pPr algn="ctr"/>
                      <a:r>
                        <a:rPr lang="en-ZA" dirty="0"/>
                        <a:t>Median ATI  age ± IQR =49±36 </a:t>
                      </a:r>
                      <a:r>
                        <a:rPr lang="en-ZA" dirty="0" err="1"/>
                        <a:t>wks</a:t>
                      </a:r>
                      <a:r>
                        <a:rPr lang="en-ZA" dirty="0"/>
                        <a:t>; </a:t>
                      </a:r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Interruption duration =44±54 </a:t>
                      </a:r>
                      <a:r>
                        <a:rPr lang="en-ZA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wks</a:t>
                      </a:r>
                      <a:endParaRPr lang="en-US" sz="1600" dirty="0">
                        <a:latin typeface="Arial"/>
                      </a:endParaRPr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5490279" y="4190327"/>
                      <a:ext cx="2928245" cy="1438096"/>
                    </a:xfrm>
                    <a:prstGeom prst="rect">
                      <a:avLst/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 w="25400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</a:rPr>
                        <a:t>Continuous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</a:rPr>
                        <a:t>ART</a:t>
                      </a:r>
                      <a:endParaRPr lang="en-US" sz="16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p:txBody>
                </p:sp>
              </p:grp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5239284" y="1594211"/>
                    <a:ext cx="2426156" cy="719048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25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rgbClr val="000000"/>
                        </a:solidFill>
                        <a:latin typeface="Arial"/>
                      </a:rPr>
                      <a:t>Uninfected controls</a:t>
                    </a:r>
                  </a:p>
                  <a:p>
                    <a:pPr algn="ctr"/>
                    <a:r>
                      <a:rPr lang="en-US" sz="1600" b="1" dirty="0">
                        <a:solidFill>
                          <a:srgbClr val="000000"/>
                        </a:solidFill>
                        <a:latin typeface="Arial"/>
                      </a:rPr>
                      <a:t>62</a:t>
                    </a: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58850" y="1628976"/>
                    <a:ext cx="2472692" cy="719048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25400">
                    <a:solidFill>
                      <a:schemeClr val="accent3">
                        <a:lumMod val="20000"/>
                        <a:lumOff val="80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rgbClr val="000000"/>
                        </a:solidFill>
                        <a:latin typeface="Arial"/>
                      </a:rPr>
                      <a:t>HIV Infected (HIV+)</a:t>
                    </a:r>
                  </a:p>
                  <a:p>
                    <a:pPr algn="ctr"/>
                    <a:r>
                      <a:rPr lang="en-US" sz="1600" b="1" dirty="0">
                        <a:solidFill>
                          <a:srgbClr val="000000"/>
                        </a:solidFill>
                        <a:latin typeface="Arial"/>
                      </a:rPr>
                      <a:t>90</a:t>
                    </a:r>
                  </a:p>
                </p:txBody>
              </p:sp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592896" y="2317670"/>
                    <a:ext cx="2936321" cy="561067"/>
                    <a:chOff x="592896" y="2336254"/>
                    <a:chExt cx="2936321" cy="561067"/>
                  </a:xfrm>
                </p:grpSpPr>
                <p:cxnSp>
                  <p:nvCxnSpPr>
                    <p:cNvPr id="17" name="Straight Connector 16"/>
                    <p:cNvCxnSpPr>
                      <a:cxnSpLocks/>
                    </p:cNvCxnSpPr>
                    <p:nvPr/>
                  </p:nvCxnSpPr>
                  <p:spPr>
                    <a:xfrm flipH="1">
                      <a:off x="1783734" y="2336254"/>
                      <a:ext cx="1" cy="271847"/>
                    </a:xfrm>
                    <a:prstGeom prst="line">
                      <a:avLst/>
                    </a:prstGeom>
                    <a:ln w="25400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/>
                    <p:cNvCxnSpPr>
                      <a:cxnSpLocks/>
                    </p:cNvCxnSpPr>
                    <p:nvPr/>
                  </p:nvCxnSpPr>
                  <p:spPr>
                    <a:xfrm flipH="1">
                      <a:off x="592896" y="2608101"/>
                      <a:ext cx="2936321" cy="0"/>
                    </a:xfrm>
                    <a:prstGeom prst="line">
                      <a:avLst/>
                    </a:prstGeom>
                    <a:ln w="25400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 flipH="1">
                      <a:off x="3520266" y="2609288"/>
                      <a:ext cx="4881" cy="288033"/>
                    </a:xfrm>
                    <a:prstGeom prst="line">
                      <a:avLst/>
                    </a:prstGeom>
                    <a:ln w="25400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 flipH="1">
                      <a:off x="592896" y="2610969"/>
                      <a:ext cx="4881" cy="269448"/>
                    </a:xfrm>
                    <a:prstGeom prst="line">
                      <a:avLst/>
                    </a:prstGeom>
                    <a:ln w="25400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2428428" y="-318793"/>
                    <a:ext cx="3388006" cy="794736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25400">
                    <a:solidFill>
                      <a:schemeClr val="accent6">
                        <a:lumMod val="20000"/>
                        <a:lumOff val="80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>
                        <a:latin typeface="Arial"/>
                      </a:rPr>
                      <a:t>Xhosa &amp; Cape </a:t>
                    </a:r>
                    <a:r>
                      <a:rPr lang="en-US" b="1" dirty="0" err="1">
                        <a:latin typeface="Arial"/>
                      </a:rPr>
                      <a:t>Coloured</a:t>
                    </a:r>
                    <a:endParaRPr lang="en-US" b="1" dirty="0">
                      <a:latin typeface="Arial"/>
                    </a:endParaRPr>
                  </a:p>
                  <a:p>
                    <a:pPr algn="ctr"/>
                    <a:r>
                      <a:rPr lang="en-US" b="1" dirty="0">
                        <a:latin typeface="Arial"/>
                      </a:rPr>
                      <a:t>Children</a:t>
                    </a:r>
                  </a:p>
                </p:txBody>
              </p:sp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1762956" y="495537"/>
                    <a:ext cx="4688889" cy="1133439"/>
                    <a:chOff x="77668" y="1738257"/>
                    <a:chExt cx="6564441" cy="1133439"/>
                  </a:xfrm>
                </p:grpSpPr>
                <p:cxnSp>
                  <p:nvCxnSpPr>
                    <p:cNvPr id="13" name="Straight Connector 12"/>
                    <p:cNvCxnSpPr/>
                    <p:nvPr/>
                  </p:nvCxnSpPr>
                  <p:spPr>
                    <a:xfrm flipH="1">
                      <a:off x="3384039" y="1738257"/>
                      <a:ext cx="2903" cy="477042"/>
                    </a:xfrm>
                    <a:prstGeom prst="line">
                      <a:avLst/>
                    </a:prstGeom>
                    <a:ln w="25400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Straight Connector 13"/>
                    <p:cNvCxnSpPr>
                      <a:cxnSpLocks/>
                    </p:cNvCxnSpPr>
                    <p:nvPr/>
                  </p:nvCxnSpPr>
                  <p:spPr>
                    <a:xfrm flipH="1">
                      <a:off x="77668" y="2250163"/>
                      <a:ext cx="6559568" cy="0"/>
                    </a:xfrm>
                    <a:prstGeom prst="line">
                      <a:avLst/>
                    </a:prstGeom>
                    <a:ln w="25400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" name="Straight Connector 14"/>
                    <p:cNvCxnSpPr>
                      <a:cxnSpLocks/>
                    </p:cNvCxnSpPr>
                    <p:nvPr/>
                  </p:nvCxnSpPr>
                  <p:spPr>
                    <a:xfrm flipH="1">
                      <a:off x="6637236" y="2234564"/>
                      <a:ext cx="4873" cy="637132"/>
                    </a:xfrm>
                    <a:prstGeom prst="line">
                      <a:avLst/>
                    </a:prstGeom>
                    <a:ln w="25400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 flipH="1">
                      <a:off x="101134" y="2231731"/>
                      <a:ext cx="4882" cy="588680"/>
                    </a:xfrm>
                    <a:prstGeom prst="line">
                      <a:avLst/>
                    </a:prstGeom>
                    <a:ln w="25400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5351462" y="4854681"/>
                  <a:ext cx="3662627" cy="1500710"/>
                  <a:chOff x="5351462" y="4854681"/>
                  <a:chExt cx="3662627" cy="1500710"/>
                </a:xfrm>
              </p:grpSpPr>
              <p:cxnSp>
                <p:nvCxnSpPr>
                  <p:cNvPr id="24" name="Straight Connector 23"/>
                  <p:cNvCxnSpPr>
                    <a:cxnSpLocks/>
                  </p:cNvCxnSpPr>
                  <p:nvPr/>
                </p:nvCxnSpPr>
                <p:spPr>
                  <a:xfrm flipH="1">
                    <a:off x="6147626" y="5318886"/>
                    <a:ext cx="1962122" cy="0"/>
                  </a:xfrm>
                  <a:prstGeom prst="line">
                    <a:avLst/>
                  </a:prstGeom>
                  <a:ln w="25400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flipH="1">
                    <a:off x="8109748" y="5318886"/>
                    <a:ext cx="4963" cy="269447"/>
                  </a:xfrm>
                  <a:prstGeom prst="line">
                    <a:avLst/>
                  </a:prstGeom>
                  <a:ln w="25400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H="1">
                    <a:off x="6147626" y="5318886"/>
                    <a:ext cx="4512" cy="269447"/>
                  </a:xfrm>
                  <a:prstGeom prst="line">
                    <a:avLst/>
                  </a:prstGeom>
                  <a:ln w="25400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351462" y="5623786"/>
                    <a:ext cx="1602165" cy="719048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25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rgbClr val="000000"/>
                        </a:solidFill>
                        <a:latin typeface="Arial"/>
                      </a:rPr>
                      <a:t>HIV-exposed</a:t>
                    </a:r>
                    <a:r>
                      <a:rPr lang="en-US" sz="1600" dirty="0">
                        <a:solidFill>
                          <a:srgbClr val="000000"/>
                        </a:solidFill>
                        <a:latin typeface="Arial"/>
                      </a:rPr>
                      <a:t> (HEU)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7167829" y="5636343"/>
                    <a:ext cx="1846260" cy="719048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25400">
                    <a:solidFill>
                      <a:schemeClr val="accent5">
                        <a:lumMod val="20000"/>
                        <a:lumOff val="80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solidFill>
                          <a:srgbClr val="000000"/>
                        </a:solidFill>
                        <a:latin typeface="Arial"/>
                      </a:rPr>
                      <a:t>HIV-unexposed </a:t>
                    </a:r>
                  </a:p>
                  <a:p>
                    <a:pPr algn="ctr"/>
                    <a:r>
                      <a:rPr lang="en-US" sz="1600" dirty="0">
                        <a:solidFill>
                          <a:srgbClr val="000000"/>
                        </a:solidFill>
                        <a:latin typeface="Arial"/>
                      </a:rPr>
                      <a:t>(HU)</a:t>
                    </a:r>
                  </a:p>
                </p:txBody>
              </p: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7099566" y="4854681"/>
                    <a:ext cx="8219" cy="437928"/>
                  </a:xfrm>
                  <a:prstGeom prst="line">
                    <a:avLst/>
                  </a:prstGeom>
                  <a:ln w="25400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4" name="Rectangle 33"/>
              <p:cNvSpPr/>
              <p:nvPr/>
            </p:nvSpPr>
            <p:spPr>
              <a:xfrm>
                <a:off x="1155779" y="5520453"/>
                <a:ext cx="7816888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v"/>
                </a:pPr>
                <a:r>
                  <a:rPr lang="en-US" sz="2000" dirty="0"/>
                  <a:t>Followed from birth</a:t>
                </a:r>
              </a:p>
              <a:p>
                <a:pPr marL="285750" indent="-285750">
                  <a:buFont typeface="Wingdings" charset="2"/>
                  <a:buChar char="v"/>
                </a:pPr>
                <a:r>
                  <a:rPr lang="en-US" sz="2000" dirty="0"/>
                  <a:t>All HIV+ children received Zidovudine. Lamivudine, Lopinavir/ritonavir</a:t>
                </a:r>
              </a:p>
              <a:p>
                <a:pPr marL="285750" indent="-285750">
                  <a:buFont typeface="Wingdings" charset="2"/>
                  <a:buChar char="v"/>
                </a:pPr>
                <a:r>
                  <a:rPr lang="en-US" sz="2000" dirty="0"/>
                  <a:t>Viral load suppressed in 96% of children by age 2 years</a:t>
                </a:r>
                <a:endParaRPr lang="en-US" sz="2000" b="1" i="1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461276" y="901097"/>
                <a:ext cx="208591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From interlinked vaccine trial</a:t>
                </a:r>
                <a:r>
                  <a:rPr lang="en-US" dirty="0">
                    <a:ea typeface="ＭＳ Ｐゴシック" charset="0"/>
                    <a:cs typeface="Arial"/>
                  </a:rPr>
                  <a:t> in the same community in Cape Town</a:t>
                </a:r>
                <a:endParaRPr lang="en-US" dirty="0"/>
              </a:p>
            </p:txBody>
          </p:sp>
          <p:sp>
            <p:nvSpPr>
              <p:cNvPr id="40" name="Flowchart: Terminator 39"/>
              <p:cNvSpPr/>
              <p:nvPr/>
            </p:nvSpPr>
            <p:spPr>
              <a:xfrm>
                <a:off x="2541476" y="100032"/>
                <a:ext cx="5468812" cy="704949"/>
              </a:xfrm>
              <a:prstGeom prst="flowChartTerminator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bg1"/>
                    </a:solidFill>
                  </a:rPr>
                  <a:t>Study participants</a:t>
                </a:r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83118" y="0"/>
            <a:ext cx="16528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owchart: Terminator 57"/>
          <p:cNvSpPr/>
          <p:nvPr/>
        </p:nvSpPr>
        <p:spPr>
          <a:xfrm>
            <a:off x="8584516" y="154982"/>
            <a:ext cx="3566153" cy="1094422"/>
          </a:xfrm>
          <a:prstGeom prst="flowChartTermina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Multimodal Longitudinal neuroimaging study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(5, 7, 9, 11 </a:t>
            </a:r>
            <a:r>
              <a:rPr lang="en-US" sz="2200" b="1" dirty="0" err="1">
                <a:solidFill>
                  <a:schemeClr val="bg1"/>
                </a:solidFill>
              </a:rPr>
              <a:t>yrs</a:t>
            </a:r>
            <a:r>
              <a:rPr lang="en-US" sz="22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60" name="Picture 5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r="2110"/>
          <a:stretch/>
        </p:blipFill>
        <p:spPr bwMode="auto">
          <a:xfrm>
            <a:off x="9333846" y="1567105"/>
            <a:ext cx="2104116" cy="1688250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  <a:scene3d>
            <a:camera prst="orthographicFront"/>
            <a:lightRig rig="threePt" dir="t"/>
          </a:scene3d>
          <a:sp3d z="63500" extrusionH="171450" contourW="12700">
            <a:extrusionClr>
              <a:schemeClr val="accent3"/>
            </a:extrusionClr>
            <a:contourClr>
              <a:schemeClr val="accent3">
                <a:lumMod val="75000"/>
              </a:schemeClr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t="5153" r="4255" b="11972"/>
          <a:stretch/>
        </p:blipFill>
        <p:spPr bwMode="auto">
          <a:xfrm>
            <a:off x="9327430" y="4304910"/>
            <a:ext cx="2141528" cy="185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9095824" y="3216164"/>
            <a:ext cx="272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Effects of </a:t>
            </a:r>
            <a:r>
              <a:rPr lang="en-US" b="1" dirty="0"/>
              <a:t>ART interruption </a:t>
            </a:r>
            <a:r>
              <a:rPr lang="en-US" dirty="0"/>
              <a:t>on Morphometry (5 years)</a:t>
            </a:r>
            <a:endParaRPr lang="en-GB" dirty="0"/>
          </a:p>
        </p:txBody>
      </p:sp>
      <p:sp>
        <p:nvSpPr>
          <p:cNvPr id="65" name="TextBox 64"/>
          <p:cNvSpPr txBox="1"/>
          <p:nvPr/>
        </p:nvSpPr>
        <p:spPr>
          <a:xfrm>
            <a:off x="8737516" y="6111750"/>
            <a:ext cx="332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Effects of </a:t>
            </a:r>
            <a:r>
              <a:rPr lang="en-US" b="1" dirty="0"/>
              <a:t>Infection/Exposure </a:t>
            </a:r>
            <a:r>
              <a:rPr lang="en-US" dirty="0"/>
              <a:t>on white matter integrity (9 years)</a:t>
            </a:r>
            <a:endParaRPr lang="en-GB" dirty="0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xmlns="" id="{AF639E0D-FA44-2E4B-B4B5-A7CCF4F45336}"/>
              </a:ext>
            </a:extLst>
          </p:cNvPr>
          <p:cNvSpPr/>
          <p:nvPr/>
        </p:nvSpPr>
        <p:spPr>
          <a:xfrm>
            <a:off x="186056" y="2800971"/>
            <a:ext cx="4338555" cy="2767227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xmlns="" id="{CE5AF033-F523-A24C-8426-DA5E9305FE71}"/>
              </a:ext>
            </a:extLst>
          </p:cNvPr>
          <p:cNvSpPr/>
          <p:nvPr/>
        </p:nvSpPr>
        <p:spPr>
          <a:xfrm>
            <a:off x="4751810" y="2800972"/>
            <a:ext cx="3662627" cy="222047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EAC3BD4-84C6-9143-8A8B-AEFDFDA5E32C}"/>
              </a:ext>
            </a:extLst>
          </p:cNvPr>
          <p:cNvSpPr txBox="1"/>
          <p:nvPr/>
        </p:nvSpPr>
        <p:spPr>
          <a:xfrm>
            <a:off x="9006835" y="1248757"/>
            <a:ext cx="272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Structural MRI</a:t>
            </a:r>
            <a:endParaRPr lang="en-GB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AF1143A2-AA0F-FD4E-9BE8-8C171E39FD08}"/>
              </a:ext>
            </a:extLst>
          </p:cNvPr>
          <p:cNvSpPr txBox="1"/>
          <p:nvPr/>
        </p:nvSpPr>
        <p:spPr>
          <a:xfrm>
            <a:off x="8777663" y="3989686"/>
            <a:ext cx="332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Diffusion Tensor Imaging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9005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Terminator 9"/>
          <p:cNvSpPr/>
          <p:nvPr/>
        </p:nvSpPr>
        <p:spPr>
          <a:xfrm>
            <a:off x="879231" y="116296"/>
            <a:ext cx="10691446" cy="886225"/>
          </a:xfrm>
          <a:prstGeom prst="flowChartTerminator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Cortical differences at age 5 years in HIV+ children with ART interruption (N=21) compared to continuous therapy (N=25)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73819" y="1152206"/>
            <a:ext cx="5108950" cy="31924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Regional cortical folding </a:t>
            </a:r>
            <a:r>
              <a:rPr lang="en-GB" sz="2400" b="1" dirty="0">
                <a:solidFill>
                  <a:srgbClr val="00B0F0"/>
                </a:solidFill>
              </a:rPr>
              <a:t>reductions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02693" y="5295433"/>
            <a:ext cx="11156835" cy="1384336"/>
            <a:chOff x="196507" y="5704381"/>
            <a:chExt cx="11846478" cy="1288931"/>
          </a:xfrm>
        </p:grpSpPr>
        <p:sp>
          <p:nvSpPr>
            <p:cNvPr id="14" name="TextBox 13"/>
            <p:cNvSpPr txBox="1"/>
            <p:nvPr/>
          </p:nvSpPr>
          <p:spPr>
            <a:xfrm>
              <a:off x="196507" y="5788482"/>
              <a:ext cx="11846478" cy="11176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ART interruption alters brain morphometry at age 5 years.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Neuropsychological testing necessary to establish whether observed morphometric differences affect outcomes in long term</a:t>
              </a:r>
              <a:endParaRPr lang="en-GB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04133" y="5704381"/>
              <a:ext cx="11838852" cy="1288931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783540" y="1146448"/>
            <a:ext cx="4022906" cy="35770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Localised cortical </a:t>
            </a:r>
            <a:r>
              <a:rPr lang="en-GB" sz="2400" b="1" dirty="0">
                <a:solidFill>
                  <a:srgbClr val="00B0F0"/>
                </a:solidFill>
              </a:rPr>
              <a:t>thinning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lg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215" t="16921" r="11668" b="10695"/>
          <a:stretch/>
        </p:blipFill>
        <p:spPr>
          <a:xfrm>
            <a:off x="6053900" y="1511316"/>
            <a:ext cx="5338626" cy="370542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981110" y="4863415"/>
            <a:ext cx="3092450" cy="443157"/>
            <a:chOff x="7683402" y="3425776"/>
            <a:chExt cx="3092450" cy="443157"/>
          </a:xfrm>
        </p:grpSpPr>
        <p:pic>
          <p:nvPicPr>
            <p:cNvPr id="19" name="Picture 18"/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30" t="41955" r="31966" b="53510"/>
            <a:stretch/>
          </p:blipFill>
          <p:spPr bwMode="auto">
            <a:xfrm>
              <a:off x="7988935" y="3425776"/>
              <a:ext cx="2432050" cy="1752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683402" y="3530379"/>
              <a:ext cx="30924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-0.26         -0.11           0.03         0.18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thicknes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2345" t="17805" r="8652" b="5020"/>
          <a:stretch/>
        </p:blipFill>
        <p:spPr>
          <a:xfrm>
            <a:off x="248941" y="1543987"/>
            <a:ext cx="5450091" cy="368774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38748" y="4815200"/>
            <a:ext cx="3092450" cy="443157"/>
            <a:chOff x="7683402" y="3425776"/>
            <a:chExt cx="3092450" cy="443157"/>
          </a:xfrm>
        </p:grpSpPr>
        <p:pic>
          <p:nvPicPr>
            <p:cNvPr id="25" name="Picture 24"/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30" t="41955" r="31966" b="53510"/>
            <a:stretch/>
          </p:blipFill>
          <p:spPr bwMode="auto">
            <a:xfrm>
              <a:off x="7988935" y="3425776"/>
              <a:ext cx="2432050" cy="1752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683402" y="3530379"/>
              <a:ext cx="30924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-0.30         -0.12         0.07         0.25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2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FA">
            <a:hlinkClick r:id="" action="ppaction://media"/>
            <a:extLst>
              <a:ext uri="{FF2B5EF4-FFF2-40B4-BE49-F238E27FC236}">
                <a16:creationId xmlns:a16="http://schemas.microsoft.com/office/drawing/2014/main" xmlns="" id="{4D4E0053-41A0-4A10-A1BF-7F8EFE20E2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75" y="1557206"/>
            <a:ext cx="3860885" cy="3668198"/>
          </a:xfrm>
          <a:prstGeom prst="rect">
            <a:avLst/>
          </a:prstGeom>
        </p:spPr>
      </p:pic>
      <p:pic>
        <p:nvPicPr>
          <p:cNvPr id="5" name="videoMD">
            <a:hlinkClick r:id="" action="ppaction://media"/>
            <a:extLst>
              <a:ext uri="{FF2B5EF4-FFF2-40B4-BE49-F238E27FC236}">
                <a16:creationId xmlns:a16="http://schemas.microsoft.com/office/drawing/2014/main" xmlns="" id="{E518AE38-866A-4971-8E32-F2215ECFAB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51146" y="1557206"/>
            <a:ext cx="3860885" cy="3668198"/>
          </a:xfrm>
          <a:prstGeom prst="rect">
            <a:avLst/>
          </a:prstGeom>
        </p:spPr>
      </p:pic>
      <p:pic>
        <p:nvPicPr>
          <p:cNvPr id="6" name="videoheuBLU">
            <a:hlinkClick r:id="" action="ppaction://media"/>
            <a:extLst>
              <a:ext uri="{FF2B5EF4-FFF2-40B4-BE49-F238E27FC236}">
                <a16:creationId xmlns:a16="http://schemas.microsoft.com/office/drawing/2014/main" xmlns="" id="{FA12EA03-9A0C-49C1-A9E8-E83858C18A6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7880" y="1542216"/>
            <a:ext cx="3860885" cy="366819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ACDCE0C-9F79-4A83-8954-CF364F2FCEE0}"/>
              </a:ext>
            </a:extLst>
          </p:cNvPr>
          <p:cNvGrpSpPr/>
          <p:nvPr/>
        </p:nvGrpSpPr>
        <p:grpSpPr>
          <a:xfrm>
            <a:off x="170765" y="538130"/>
            <a:ext cx="11847008" cy="881764"/>
            <a:chOff x="170765" y="688030"/>
            <a:chExt cx="11847008" cy="881764"/>
          </a:xfrm>
          <a:solidFill>
            <a:schemeClr val="accent1">
              <a:lumMod val="75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57B55A2F-46F4-4331-A1D4-68F5BAA3B076}"/>
                </a:ext>
              </a:extLst>
            </p:cNvPr>
            <p:cNvSpPr/>
            <p:nvPr/>
          </p:nvSpPr>
          <p:spPr>
            <a:xfrm>
              <a:off x="173233" y="688835"/>
              <a:ext cx="7845209" cy="357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1253" tIns="130627" rIns="261253" bIns="130627"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HIV+ (N=51) compared to Uninfected Controls (N=36)</a:t>
              </a:r>
              <a:endParaRPr lang="en-ZA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5097659E-1C07-4BE4-B1E6-DFC4A3F51DDE}"/>
                </a:ext>
              </a:extLst>
            </p:cNvPr>
            <p:cNvSpPr/>
            <p:nvPr/>
          </p:nvSpPr>
          <p:spPr>
            <a:xfrm>
              <a:off x="8149882" y="688030"/>
              <a:ext cx="3860885" cy="357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1253" tIns="130627" rIns="261253" bIns="130627"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HEU (N=22) vs. HU (N=14)</a:t>
              </a:r>
              <a:endParaRPr lang="en-ZA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7B55A2F-46F4-4331-A1D4-68F5BAA3B076}"/>
                </a:ext>
              </a:extLst>
            </p:cNvPr>
            <p:cNvSpPr/>
            <p:nvPr/>
          </p:nvSpPr>
          <p:spPr>
            <a:xfrm>
              <a:off x="170765" y="1102062"/>
              <a:ext cx="3871295" cy="4677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1253" tIns="130627" rIns="261253" bIns="130627"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  <a:cs typeface="Arial" panose="020B0604020202020204" pitchFamily="34" charset="0"/>
                </a:rPr>
                <a:t>Lower fractional anisotropy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57B55A2F-46F4-4331-A1D4-68F5BAA3B076}"/>
                </a:ext>
              </a:extLst>
            </p:cNvPr>
            <p:cNvSpPr/>
            <p:nvPr/>
          </p:nvSpPr>
          <p:spPr>
            <a:xfrm>
              <a:off x="4151146" y="1102062"/>
              <a:ext cx="3871295" cy="4677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1253" tIns="130627" rIns="261253" bIns="130627"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  <a:cs typeface="Arial" panose="020B0604020202020204" pitchFamily="34" charset="0"/>
                </a:rPr>
                <a:t>Higher mean diffusivity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57B55A2F-46F4-4331-A1D4-68F5BAA3B076}"/>
                </a:ext>
              </a:extLst>
            </p:cNvPr>
            <p:cNvSpPr/>
            <p:nvPr/>
          </p:nvSpPr>
          <p:spPr>
            <a:xfrm>
              <a:off x="8156888" y="1102062"/>
              <a:ext cx="3860885" cy="4677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61253" tIns="130627" rIns="261253" bIns="130627" rtlCol="0" anchor="ctr"/>
            <a:lstStyle/>
            <a:p>
              <a:pPr algn="ctr"/>
              <a:r>
                <a:rPr lang="en-ZA" b="1" dirty="0">
                  <a:solidFill>
                    <a:schemeClr val="bg1"/>
                  </a:solidFill>
                  <a:cs typeface="Arial" panose="020B0604020202020204" pitchFamily="34" charset="0"/>
                </a:rPr>
                <a:t>Lower mean diffusivity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94235" y="462376"/>
            <a:ext cx="117885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xmlns="" id="{2E56F8A2-AC79-4A2D-B414-7E8E23399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32" y="5330935"/>
            <a:ext cx="7845209" cy="152706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ZA" sz="1800" dirty="0">
                <a:cs typeface="Arial" panose="020B0604020202020204" pitchFamily="34" charset="0"/>
              </a:rPr>
              <a:t>White matter alterations in the </a:t>
            </a:r>
            <a:r>
              <a:rPr lang="en-ZA" sz="1800" i="1" dirty="0">
                <a:cs typeface="Arial" panose="020B0604020202020204" pitchFamily="34" charset="0"/>
              </a:rPr>
              <a:t>inferior fronto-occipital fasciculus</a:t>
            </a:r>
            <a:r>
              <a:rPr lang="en-ZA" sz="1800" dirty="0">
                <a:cs typeface="Arial" panose="020B0604020202020204" pitchFamily="34" charset="0"/>
              </a:rPr>
              <a:t>, bilateral </a:t>
            </a:r>
            <a:r>
              <a:rPr lang="en-ZA" sz="1800" i="1" dirty="0">
                <a:cs typeface="Arial" panose="020B0604020202020204" pitchFamily="34" charset="0"/>
              </a:rPr>
              <a:t>corticospinal tract,</a:t>
            </a:r>
            <a:r>
              <a:rPr lang="en-ZA" sz="1800" dirty="0">
                <a:cs typeface="Arial" panose="020B0604020202020204" pitchFamily="34" charset="0"/>
              </a:rPr>
              <a:t> </a:t>
            </a:r>
            <a:r>
              <a:rPr lang="en-ZA" sz="1800" i="1" dirty="0">
                <a:cs typeface="Arial" panose="020B0604020202020204" pitchFamily="34" charset="0"/>
              </a:rPr>
              <a:t>inferior longitudinal fasciculus, </a:t>
            </a:r>
            <a:r>
              <a:rPr lang="en-ZA" sz="1800" dirty="0">
                <a:cs typeface="Arial" panose="020B0604020202020204" pitchFamily="34" charset="0"/>
              </a:rPr>
              <a:t>and </a:t>
            </a:r>
            <a:r>
              <a:rPr lang="en-ZA" sz="1800" i="1" dirty="0">
                <a:cs typeface="Arial" panose="020B0604020202020204" pitchFamily="34" charset="0"/>
              </a:rPr>
              <a:t>anterior thalamic radiation </a:t>
            </a:r>
            <a:r>
              <a:rPr lang="en-ZA" sz="1800" dirty="0">
                <a:cs typeface="Arial" panose="020B0604020202020204" pitchFamily="34" charset="0"/>
              </a:rPr>
              <a:t>seen in HIV+ children at younger ages persist. </a:t>
            </a:r>
          </a:p>
          <a:p>
            <a:pPr lvl="0"/>
            <a:r>
              <a:rPr lang="en-US" sz="1800" dirty="0">
                <a:cs typeface="Arial" panose="020B0604020202020204" pitchFamily="34" charset="0"/>
              </a:rPr>
              <a:t>Additional damage observed in </a:t>
            </a:r>
            <a:r>
              <a:rPr lang="en-US" sz="1800" i="1" dirty="0">
                <a:cs typeface="Arial" panose="020B0604020202020204" pitchFamily="34" charset="0"/>
              </a:rPr>
              <a:t>corpus callosum </a:t>
            </a:r>
            <a:r>
              <a:rPr lang="en-US" sz="1800" dirty="0">
                <a:cs typeface="Arial" panose="020B0604020202020204" pitchFamily="34" charset="0"/>
              </a:rPr>
              <a:t>at 9 yrs</a:t>
            </a:r>
            <a:r>
              <a:rPr lang="en-US" sz="1800" i="1" dirty="0">
                <a:cs typeface="Arial" panose="020B0604020202020204" pitchFamily="34" charset="0"/>
              </a:rPr>
              <a:t>.</a:t>
            </a:r>
            <a:endParaRPr lang="en-ZA" sz="1800" dirty="0">
              <a:cs typeface="Arial" panose="020B0604020202020204" pitchFamily="34" charset="0"/>
            </a:endParaRP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xmlns="" id="{3208F541-F21E-4CC8-98C0-31C1AACFEAD0}"/>
              </a:ext>
            </a:extLst>
          </p:cNvPr>
          <p:cNvSpPr txBox="1">
            <a:spLocks/>
          </p:cNvSpPr>
          <p:nvPr/>
        </p:nvSpPr>
        <p:spPr>
          <a:xfrm>
            <a:off x="8168260" y="5271897"/>
            <a:ext cx="3977246" cy="15425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cs typeface="Arial" panose="020B0604020202020204" pitchFamily="34" charset="0"/>
              </a:rPr>
              <a:t>Differences in the </a:t>
            </a:r>
            <a:r>
              <a:rPr lang="en-US" sz="1800" i="1" dirty="0">
                <a:cs typeface="Arial" panose="020B0604020202020204" pitchFamily="34" charset="0"/>
              </a:rPr>
              <a:t>corticospinal tract </a:t>
            </a:r>
            <a:r>
              <a:rPr lang="en-US" sz="1800" dirty="0">
                <a:cs typeface="Arial" panose="020B0604020202020204" pitchFamily="34" charset="0"/>
              </a:rPr>
              <a:t>persist.</a:t>
            </a:r>
          </a:p>
          <a:p>
            <a:r>
              <a:rPr lang="en-US" sz="1800" dirty="0">
                <a:cs typeface="Arial" panose="020B0604020202020204" pitchFamily="34" charset="0"/>
              </a:rPr>
              <a:t>In </a:t>
            </a:r>
            <a:r>
              <a:rPr lang="en-US" sz="1800">
                <a:cs typeface="Arial" panose="020B0604020202020204" pitchFamily="34" charset="0"/>
              </a:rPr>
              <a:t>addition, </a:t>
            </a:r>
            <a:r>
              <a:rPr lang="en-US" sz="1800" dirty="0">
                <a:cs typeface="Arial" panose="020B0604020202020204" pitchFamily="34" charset="0"/>
              </a:rPr>
              <a:t>observe alterations in </a:t>
            </a:r>
            <a:r>
              <a:rPr lang="en-ZA" sz="1800" i="1" dirty="0">
                <a:cs typeface="Arial" panose="020B0604020202020204" pitchFamily="34" charset="0"/>
              </a:rPr>
              <a:t>inferior fronto-occipital fasciculus</a:t>
            </a:r>
            <a:r>
              <a:rPr lang="en-US" sz="1800" dirty="0">
                <a:cs typeface="Arial" panose="020B0604020202020204" pitchFamily="34" charset="0"/>
              </a:rPr>
              <a:t> at 9 yrs.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0FBE56-624F-4CEF-9462-685D1AF7539C}"/>
              </a:ext>
            </a:extLst>
          </p:cNvPr>
          <p:cNvSpPr txBox="1"/>
          <p:nvPr/>
        </p:nvSpPr>
        <p:spPr>
          <a:xfrm>
            <a:off x="184237" y="-40069"/>
            <a:ext cx="1183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cs typeface="Arial" panose="020B0604020202020204" pitchFamily="34" charset="0"/>
              </a:rPr>
              <a:t>Ongoing white matter alterations at 9 years despite early ART</a:t>
            </a:r>
            <a:endParaRPr lang="en-ZA" sz="2800" b="1" dirty="0"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382874E1-8515-2345-A6AC-C226F9814441}"/>
              </a:ext>
            </a:extLst>
          </p:cNvPr>
          <p:cNvSpPr/>
          <p:nvPr/>
        </p:nvSpPr>
        <p:spPr>
          <a:xfrm>
            <a:off x="170765" y="5315438"/>
            <a:ext cx="7855676" cy="1364331"/>
          </a:xfrm>
          <a:prstGeom prst="round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0A8D411D-B4FA-064B-900F-B4CE29BCD625}"/>
              </a:ext>
            </a:extLst>
          </p:cNvPr>
          <p:cNvSpPr/>
          <p:nvPr/>
        </p:nvSpPr>
        <p:spPr>
          <a:xfrm>
            <a:off x="8167609" y="5287396"/>
            <a:ext cx="3850164" cy="1392374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1923F5D-8390-8143-BBB5-9B194044EB1C}"/>
              </a:ext>
            </a:extLst>
          </p:cNvPr>
          <p:cNvCxnSpPr/>
          <p:nvPr/>
        </p:nvCxnSpPr>
        <p:spPr>
          <a:xfrm>
            <a:off x="8088433" y="462376"/>
            <a:ext cx="0" cy="6380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21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24454</TotalTime>
  <Words>418</Words>
  <Application>Microsoft Office PowerPoint</Application>
  <PresentationFormat>Widescreen</PresentationFormat>
  <Paragraphs>68</Paragraphs>
  <Slides>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ＭＳ Ｐゴシック</vt:lpstr>
      <vt:lpstr>Arial</vt:lpstr>
      <vt:lpstr>Calibri</vt:lpstr>
      <vt:lpstr>Calibri Light</vt:lpstr>
      <vt:lpstr>Wingdings</vt:lpstr>
      <vt:lpstr>Office Theme</vt:lpstr>
      <vt:lpstr>Neuroimaging findings in children from the CHER  (Children with HIV early antiretroviral therapy  trial) cohort</vt:lpstr>
      <vt:lpstr>PowerPoint Presentation</vt:lpstr>
      <vt:lpstr>PowerPoint Presentation</vt:lpstr>
      <vt:lpstr>PowerPoint Presentation</vt:lpstr>
    </vt:vector>
  </TitlesOfParts>
  <Company>University of Cape Town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EMMANUEL</dc:creator>
  <cp:lastModifiedBy>Saal</cp:lastModifiedBy>
  <cp:revision>193</cp:revision>
  <dcterms:created xsi:type="dcterms:W3CDTF">2018-06-11T14:15:31Z</dcterms:created>
  <dcterms:modified xsi:type="dcterms:W3CDTF">2018-07-23T10:49:12Z</dcterms:modified>
</cp:coreProperties>
</file>