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8" r:id="rId3"/>
    <p:sldId id="276" r:id="rId4"/>
    <p:sldId id="281" r:id="rId5"/>
    <p:sldId id="282" r:id="rId6"/>
    <p:sldId id="283" r:id="rId7"/>
    <p:sldId id="284" r:id="rId8"/>
    <p:sldId id="286" r:id="rId9"/>
    <p:sldId id="263" r:id="rId10"/>
    <p:sldId id="308" r:id="rId11"/>
    <p:sldId id="274" r:id="rId12"/>
    <p:sldId id="288" r:id="rId13"/>
    <p:sldId id="275" r:id="rId14"/>
    <p:sldId id="289" r:id="rId15"/>
    <p:sldId id="270" r:id="rId16"/>
    <p:sldId id="290" r:id="rId17"/>
    <p:sldId id="293" r:id="rId18"/>
    <p:sldId id="298" r:id="rId19"/>
    <p:sldId id="311" r:id="rId20"/>
    <p:sldId id="310" r:id="rId21"/>
    <p:sldId id="300" r:id="rId22"/>
    <p:sldId id="299" r:id="rId23"/>
    <p:sldId id="304" r:id="rId24"/>
    <p:sldId id="307" r:id="rId25"/>
    <p:sldId id="306" r:id="rId26"/>
    <p:sldId id="301" r:id="rId27"/>
    <p:sldId id="305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6" autoAdjust="0"/>
    <p:restoredTop sz="58469" autoAdjust="0"/>
  </p:normalViewPr>
  <p:slideViewPr>
    <p:cSldViewPr snapToGrid="0">
      <p:cViewPr varScale="1">
        <p:scale>
          <a:sx n="48" d="100"/>
          <a:sy n="48" d="100"/>
        </p:scale>
        <p:origin x="19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stein\Dropbox\Public\AHI_IAS_2018\AHI_compiled_graph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stein\Dropbox\Public\AHI_IAS_2018\AHI_compiled_graphi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stein\Dropbox\Public\AHI_IAS_2018\AHI_compiled_graphi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HIV at STI Clinic in Lilongwe, Malawi (2000-2018)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AHI_all!$B$1</c:f>
              <c:strCache>
                <c:ptCount val="1"/>
                <c:pt idx="0">
                  <c:v>2000-2001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AHI_all!$A$2:$A$4</c:f>
              <c:strCache>
                <c:ptCount val="3"/>
                <c:pt idx="0">
                  <c:v>HIV-Ab+ prevalence</c:v>
                </c:pt>
                <c:pt idx="1">
                  <c:v>AHI among seronegative</c:v>
                </c:pt>
                <c:pt idx="2">
                  <c:v>AHI as % of all HIV infections</c:v>
                </c:pt>
              </c:strCache>
            </c:strRef>
          </c:cat>
          <c:val>
            <c:numRef>
              <c:f>AHI_all!$B$2:$B$4</c:f>
              <c:numCache>
                <c:formatCode>0.0%</c:formatCode>
                <c:ptCount val="3"/>
                <c:pt idx="0">
                  <c:v>0.46767241379310343</c:v>
                </c:pt>
                <c:pt idx="1">
                  <c:v>4.5275590551181105E-2</c:v>
                </c:pt>
                <c:pt idx="2">
                  <c:v>5.0328227571115977E-2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F-41ED-B604-F47C11881E17}"/>
            </c:ext>
          </c:extLst>
        </c:ser>
        <c:ser>
          <c:idx val="1"/>
          <c:order val="1"/>
          <c:tx>
            <c:strRef>
              <c:f>AHI_all!$C$1</c:f>
              <c:strCache>
                <c:ptCount val="1"/>
                <c:pt idx="0">
                  <c:v>2003-2004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AHI_all!$A$2:$A$4</c:f>
              <c:strCache>
                <c:ptCount val="3"/>
                <c:pt idx="0">
                  <c:v>HIV-Ab+ prevalence</c:v>
                </c:pt>
                <c:pt idx="1">
                  <c:v>AHI among seronegative</c:v>
                </c:pt>
                <c:pt idx="2">
                  <c:v>AHI as % of all HIV infections</c:v>
                </c:pt>
              </c:strCache>
            </c:strRef>
          </c:cat>
          <c:val>
            <c:numRef>
              <c:f>AHI_all!$C$2:$C$4</c:f>
              <c:numCache>
                <c:formatCode>0.0%</c:formatCode>
                <c:ptCount val="3"/>
                <c:pt idx="0">
                  <c:v>0.40551724137931033</c:v>
                </c:pt>
                <c:pt idx="1">
                  <c:v>2.4361948955916472E-2</c:v>
                </c:pt>
                <c:pt idx="2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7F-41ED-B604-F47C11881E17}"/>
            </c:ext>
          </c:extLst>
        </c:ser>
        <c:ser>
          <c:idx val="2"/>
          <c:order val="2"/>
          <c:tx>
            <c:strRef>
              <c:f>AHI_all!$D$1</c:f>
              <c:strCache>
                <c:ptCount val="1"/>
                <c:pt idx="0">
                  <c:v>2012-2014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AHI_all!$A$2:$A$4</c:f>
              <c:strCache>
                <c:ptCount val="3"/>
                <c:pt idx="0">
                  <c:v>HIV-Ab+ prevalence</c:v>
                </c:pt>
                <c:pt idx="1">
                  <c:v>AHI among seronegative</c:v>
                </c:pt>
                <c:pt idx="2">
                  <c:v>AHI as % of all HIV infections</c:v>
                </c:pt>
              </c:strCache>
            </c:strRef>
          </c:cat>
          <c:val>
            <c:numRef>
              <c:f>AHI_all!$D$2:$D$4</c:f>
              <c:numCache>
                <c:formatCode>0.0%</c:formatCode>
                <c:ptCount val="3"/>
                <c:pt idx="0">
                  <c:v>0.13969653935271695</c:v>
                </c:pt>
                <c:pt idx="1">
                  <c:v>1.0340775558166862E-2</c:v>
                </c:pt>
                <c:pt idx="2">
                  <c:v>2.3000522739153161E-2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7F-41ED-B604-F47C11881E17}"/>
            </c:ext>
          </c:extLst>
        </c:ser>
        <c:ser>
          <c:idx val="3"/>
          <c:order val="3"/>
          <c:tx>
            <c:strRef>
              <c:f>AHI_all!$E$1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rgbClr val="1E30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AHI_all!$A$2:$A$4</c:f>
              <c:strCache>
                <c:ptCount val="3"/>
                <c:pt idx="0">
                  <c:v>HIV-Ab+ prevalence</c:v>
                </c:pt>
                <c:pt idx="1">
                  <c:v>AHI among seronegative</c:v>
                </c:pt>
                <c:pt idx="2">
                  <c:v>AHI as % of all HIV infections</c:v>
                </c:pt>
              </c:strCache>
            </c:strRef>
          </c:cat>
          <c:val>
            <c:numRef>
              <c:f>AHI_all!$E$2:$E$4</c:f>
              <c:numCache>
                <c:formatCode>0.0%</c:formatCode>
                <c:ptCount val="3"/>
                <c:pt idx="0">
                  <c:v>0.15597701149425289</c:v>
                </c:pt>
                <c:pt idx="1">
                  <c:v>1.2162026334304955E-2</c:v>
                </c:pt>
                <c:pt idx="2">
                  <c:v>2.8864503816793893E-2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7F-41ED-B604-F47C11881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963816"/>
        <c:axId val="392955616"/>
      </c:barChart>
      <c:catAx>
        <c:axId val="39296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2955616"/>
        <c:crosses val="autoZero"/>
        <c:auto val="1"/>
        <c:lblAlgn val="ctr"/>
        <c:lblOffset val="100"/>
        <c:noMultiLvlLbl val="0"/>
      </c:catAx>
      <c:valAx>
        <c:axId val="39295561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29638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Acute HIV at STI Clinic in Lilongwe, Malawi </a:t>
            </a:r>
          </a:p>
          <a:p>
            <a:pPr>
              <a:defRPr/>
            </a:pPr>
            <a:r>
              <a:rPr lang="en-US" sz="1800" b="0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(2000-2018)</a:t>
            </a:r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AHI_all!$B$1</c:f>
              <c:strCache>
                <c:ptCount val="1"/>
                <c:pt idx="0">
                  <c:v>2000-2001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AHI_all!$A$3:$A$4</c:f>
              <c:strCache>
                <c:ptCount val="2"/>
                <c:pt idx="0">
                  <c:v>AHI among seronegative</c:v>
                </c:pt>
                <c:pt idx="1">
                  <c:v>AHI as % of all HIV infections</c:v>
                </c:pt>
              </c:strCache>
            </c:strRef>
          </c:cat>
          <c:val>
            <c:numRef>
              <c:f>AHI_all!$B$3:$B$4</c:f>
              <c:numCache>
                <c:formatCode>0.0%</c:formatCode>
                <c:ptCount val="2"/>
                <c:pt idx="0">
                  <c:v>4.5275590551181105E-2</c:v>
                </c:pt>
                <c:pt idx="1">
                  <c:v>5.0328227571115977E-2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8-4897-A860-32C39CD65130}"/>
            </c:ext>
          </c:extLst>
        </c:ser>
        <c:ser>
          <c:idx val="1"/>
          <c:order val="1"/>
          <c:tx>
            <c:strRef>
              <c:f>AHI_all!$C$1</c:f>
              <c:strCache>
                <c:ptCount val="1"/>
                <c:pt idx="0">
                  <c:v>2003-2004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AHI_all!$A$3:$A$4</c:f>
              <c:strCache>
                <c:ptCount val="2"/>
                <c:pt idx="0">
                  <c:v>AHI among seronegative</c:v>
                </c:pt>
                <c:pt idx="1">
                  <c:v>AHI as % of all HIV infections</c:v>
                </c:pt>
              </c:strCache>
            </c:strRef>
          </c:cat>
          <c:val>
            <c:numRef>
              <c:f>AHI_all!$C$3:$C$4</c:f>
              <c:numCache>
                <c:formatCode>0.0%</c:formatCode>
                <c:ptCount val="2"/>
                <c:pt idx="0">
                  <c:v>2.4361948955916472E-2</c:v>
                </c:pt>
                <c:pt idx="1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C8-4897-A860-32C39CD65130}"/>
            </c:ext>
          </c:extLst>
        </c:ser>
        <c:ser>
          <c:idx val="2"/>
          <c:order val="2"/>
          <c:tx>
            <c:strRef>
              <c:f>AHI_all!$D$1</c:f>
              <c:strCache>
                <c:ptCount val="1"/>
                <c:pt idx="0">
                  <c:v>2012-2014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AHI_all!$A$3:$A$4</c:f>
              <c:strCache>
                <c:ptCount val="2"/>
                <c:pt idx="0">
                  <c:v>AHI among seronegative</c:v>
                </c:pt>
                <c:pt idx="1">
                  <c:v>AHI as % of all HIV infections</c:v>
                </c:pt>
              </c:strCache>
            </c:strRef>
          </c:cat>
          <c:val>
            <c:numRef>
              <c:f>AHI_all!$D$3:$D$4</c:f>
              <c:numCache>
                <c:formatCode>0.0%</c:formatCode>
                <c:ptCount val="2"/>
                <c:pt idx="0">
                  <c:v>1.0340775558166862E-2</c:v>
                </c:pt>
                <c:pt idx="1">
                  <c:v>2.3000522739153161E-2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C8-4897-A860-32C39CD65130}"/>
            </c:ext>
          </c:extLst>
        </c:ser>
        <c:ser>
          <c:idx val="3"/>
          <c:order val="3"/>
          <c:tx>
            <c:strRef>
              <c:f>AHI_all!$E$1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rgbClr val="1E30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AHI_all!$A$3:$A$4</c:f>
              <c:strCache>
                <c:ptCount val="2"/>
                <c:pt idx="0">
                  <c:v>AHI among seronegative</c:v>
                </c:pt>
                <c:pt idx="1">
                  <c:v>AHI as % of all HIV infections</c:v>
                </c:pt>
              </c:strCache>
            </c:strRef>
          </c:cat>
          <c:val>
            <c:numRef>
              <c:f>AHI_all!$E$3:$E$4</c:f>
              <c:numCache>
                <c:formatCode>0.0%</c:formatCode>
                <c:ptCount val="2"/>
                <c:pt idx="0">
                  <c:v>1.2162026334304955E-2</c:v>
                </c:pt>
                <c:pt idx="1">
                  <c:v>2.8864503816793893E-2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C8-4897-A860-32C39CD651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1332120"/>
        <c:axId val="521332448"/>
      </c:barChart>
      <c:catAx>
        <c:axId val="52133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1332448"/>
        <c:crosses val="autoZero"/>
        <c:auto val="1"/>
        <c:lblAlgn val="ctr"/>
        <c:lblOffset val="100"/>
        <c:noMultiLvlLbl val="0"/>
      </c:catAx>
      <c:valAx>
        <c:axId val="52133244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133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HTC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Sheet3!$A$2:$A$4</c:f>
              <c:strCache>
                <c:ptCount val="3"/>
                <c:pt idx="0">
                  <c:v>HIV-Ab+ prevalence</c:v>
                </c:pt>
                <c:pt idx="1">
                  <c:v>AHI among seronegative</c:v>
                </c:pt>
                <c:pt idx="2">
                  <c:v>AHI as % of all HIV infections</c:v>
                </c:pt>
              </c:strCache>
            </c:strRef>
          </c:cat>
          <c:val>
            <c:numRef>
              <c:f>Sheet3!$B$2:$B$4</c:f>
              <c:numCache>
                <c:formatCode>0.0%</c:formatCode>
                <c:ptCount val="3"/>
                <c:pt idx="0">
                  <c:v>0.21211986681465039</c:v>
                </c:pt>
                <c:pt idx="1">
                  <c:v>2.9850746268656717E-3</c:v>
                </c:pt>
                <c:pt idx="2">
                  <c:v>3.1295639474233257E-3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0-4FDF-BD29-C4B61EF878CE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STI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Sheet3!$A$2:$A$4</c:f>
              <c:strCache>
                <c:ptCount val="3"/>
                <c:pt idx="0">
                  <c:v>HIV-Ab+ prevalence</c:v>
                </c:pt>
                <c:pt idx="1">
                  <c:v>AHI among seronegative</c:v>
                </c:pt>
                <c:pt idx="2">
                  <c:v>AHI as % of all HIV infections</c:v>
                </c:pt>
              </c:strCache>
            </c:strRef>
          </c:cat>
          <c:val>
            <c:numRef>
              <c:f>Sheet3!$C$2:$C$4</c:f>
              <c:numCache>
                <c:formatCode>0.0%</c:formatCode>
                <c:ptCount val="3"/>
                <c:pt idx="0">
                  <c:v>0.13969653935271695</c:v>
                </c:pt>
                <c:pt idx="1">
                  <c:v>1.0340775558166862E-2</c:v>
                </c:pt>
                <c:pt idx="2">
                  <c:v>2.3000522739153161E-2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B0-4FDF-BD29-C4B61EF878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509440"/>
        <c:axId val="459507472"/>
      </c:barChart>
      <c:catAx>
        <c:axId val="4595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9507472"/>
        <c:crosses val="autoZero"/>
        <c:auto val="1"/>
        <c:lblAlgn val="ctr"/>
        <c:lblOffset val="100"/>
        <c:noMultiLvlLbl val="0"/>
      </c:catAx>
      <c:valAx>
        <c:axId val="4595074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950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500F9-8739-4466-AC3E-71028BE97A8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8E9AF-3241-4934-B064-66680802B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4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1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4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68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7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31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7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1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87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0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8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32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62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8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6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9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3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8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9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36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9AF-3241-4934-B064-66680802B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2D54E4-B8AC-4A21-9E75-DE3F0747AEA2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6433EE-7C50-41D9-A317-A9AB1C2F9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8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54E4-B8AC-4A21-9E75-DE3F0747AEA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33EE-7C50-41D9-A317-A9AB1C2F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6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54E4-B8AC-4A21-9E75-DE3F0747AEA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33EE-7C50-41D9-A317-A9AB1C2F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7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2D54E4-B8AC-4A21-9E75-DE3F0747AEA2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6433EE-7C50-41D9-A317-A9AB1C2F9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2D54E4-B8AC-4A21-9E75-DE3F0747AEA2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6433EE-7C50-41D9-A317-A9AB1C2F9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1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54E4-B8AC-4A21-9E75-DE3F0747AEA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33EE-7C50-41D9-A317-A9AB1C2F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54E4-B8AC-4A21-9E75-DE3F0747AEA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33EE-7C50-41D9-A317-A9AB1C2F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5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2D54E4-B8AC-4A21-9E75-DE3F0747AEA2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6433EE-7C50-41D9-A317-A9AB1C2F9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0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54E4-B8AC-4A21-9E75-DE3F0747AEA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33EE-7C50-41D9-A317-A9AB1C2F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54E4-B8AC-4A21-9E75-DE3F0747AEA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33EE-7C50-41D9-A317-A9AB1C2F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54E4-B8AC-4A21-9E75-DE3F0747AEA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33EE-7C50-41D9-A317-A9AB1C2F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2D54E4-B8AC-4A21-9E75-DE3F0747AEA2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6433EE-7C50-41D9-A317-A9AB1C2F9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441" y="1385119"/>
            <a:ext cx="9711559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health implications of </a:t>
            </a:r>
            <a:r>
              <a:rPr lang="en-US" b="1" dirty="0" smtClean="0"/>
              <a:t>acute HIV infection </a:t>
            </a:r>
            <a:r>
              <a:rPr lang="en-US" b="1" dirty="0"/>
              <a:t>diagnostic strategies in </a:t>
            </a:r>
            <a:r>
              <a:rPr lang="en-US" b="1" dirty="0" smtClean="0"/>
              <a:t>low- &amp; middle-income countries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95012"/>
            <a:ext cx="9144000" cy="1655762"/>
          </a:xfrm>
        </p:spPr>
        <p:txBody>
          <a:bodyPr/>
          <a:lstStyle/>
          <a:p>
            <a:r>
              <a:rPr lang="en-US" dirty="0" smtClean="0"/>
              <a:t>Sarah E. Rutstein, MD, PhD</a:t>
            </a:r>
          </a:p>
          <a:p>
            <a:endParaRPr lang="en-US" dirty="0"/>
          </a:p>
          <a:p>
            <a:r>
              <a:rPr lang="en-US" dirty="0" smtClean="0"/>
              <a:t>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 Efficient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374" y="1470757"/>
            <a:ext cx="10922000" cy="5041628"/>
          </a:xfrm>
          <a:solidFill>
            <a:schemeClr val="bg1">
              <a:alpha val="81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Phylogenetic estimates and mathematical models highly variable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AHI accounts for 10-50% of all transmissions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2" name="Picture 13" descr="EA3FF69626C50F4892C21EE7314C4245@nampr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2" y="6032499"/>
            <a:ext cx="803983" cy="8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AHI: </a:t>
            </a:r>
            <a:r>
              <a:rPr lang="en-US" dirty="0"/>
              <a:t>C</a:t>
            </a:r>
            <a:r>
              <a:rPr lang="en-US" dirty="0" smtClean="0"/>
              <a:t>anary in a coal mine </a:t>
            </a:r>
            <a:endParaRPr lang="en-US" dirty="0"/>
          </a:p>
        </p:txBody>
      </p:sp>
      <p:pic>
        <p:nvPicPr>
          <p:cNvPr id="1026" name="Picture 2" descr="Image result for bird in c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5126" r="4964" b="5791"/>
          <a:stretch/>
        </p:blipFill>
        <p:spPr bwMode="auto">
          <a:xfrm>
            <a:off x="10553700" y="225424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EA3FF69626C50F4892C21EE7314C4245@nam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2" y="6032499"/>
            <a:ext cx="803983" cy="8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red stick 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68" y="2576236"/>
            <a:ext cx="1130923" cy="22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147" y="2461904"/>
            <a:ext cx="1175553" cy="23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671191" y="3702795"/>
            <a:ext cx="2706956" cy="17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787" y="4831810"/>
            <a:ext cx="551618" cy="10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404" y="862693"/>
            <a:ext cx="551618" cy="10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stCxn id="7" idx="3"/>
            <a:endCxn id="12" idx="1"/>
          </p:cNvCxnSpPr>
          <p:nvPr/>
        </p:nvCxnSpPr>
        <p:spPr>
          <a:xfrm flipV="1">
            <a:off x="6671191" y="2372112"/>
            <a:ext cx="2317885" cy="1335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16" idx="1"/>
          </p:cNvCxnSpPr>
          <p:nvPr/>
        </p:nvCxnSpPr>
        <p:spPr>
          <a:xfrm>
            <a:off x="6671191" y="3707159"/>
            <a:ext cx="1359560" cy="1673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18" idx="1"/>
          </p:cNvCxnSpPr>
          <p:nvPr/>
        </p:nvCxnSpPr>
        <p:spPr>
          <a:xfrm flipV="1">
            <a:off x="6671191" y="1405118"/>
            <a:ext cx="2001213" cy="2302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17" idx="1"/>
          </p:cNvCxnSpPr>
          <p:nvPr/>
        </p:nvCxnSpPr>
        <p:spPr>
          <a:xfrm flipV="1">
            <a:off x="6671191" y="3025839"/>
            <a:ext cx="1766267" cy="681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</p:cNvCxnSpPr>
          <p:nvPr/>
        </p:nvCxnSpPr>
        <p:spPr>
          <a:xfrm flipV="1">
            <a:off x="6671191" y="2076721"/>
            <a:ext cx="745447" cy="1630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58" y="2483414"/>
            <a:ext cx="551618" cy="10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76" y="1829687"/>
            <a:ext cx="551618" cy="10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>
            <a:stCxn id="7" idx="3"/>
            <a:endCxn id="11" idx="1"/>
          </p:cNvCxnSpPr>
          <p:nvPr/>
        </p:nvCxnSpPr>
        <p:spPr>
          <a:xfrm>
            <a:off x="6671191" y="3707159"/>
            <a:ext cx="2277022" cy="2033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5" idx="1"/>
          </p:cNvCxnSpPr>
          <p:nvPr/>
        </p:nvCxnSpPr>
        <p:spPr>
          <a:xfrm>
            <a:off x="6671191" y="3707159"/>
            <a:ext cx="3104596" cy="1667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3"/>
            <a:endCxn id="9" idx="1"/>
          </p:cNvCxnSpPr>
          <p:nvPr/>
        </p:nvCxnSpPr>
        <p:spPr>
          <a:xfrm>
            <a:off x="6671191" y="3707159"/>
            <a:ext cx="1201224" cy="541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213" y="5198395"/>
            <a:ext cx="551618" cy="10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51" y="4838082"/>
            <a:ext cx="551618" cy="10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5" y="3706526"/>
            <a:ext cx="551618" cy="10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52" y="1572832"/>
            <a:ext cx="551618" cy="10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op sign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25" y="3067777"/>
            <a:ext cx="1980459" cy="11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 descr="White Stick Figure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57" y="3965658"/>
            <a:ext cx="221768" cy="4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White Stick Figure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757" y="4322625"/>
            <a:ext cx="221768" cy="4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 descr="Image result for red stick 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17" y="3705363"/>
            <a:ext cx="549244" cy="10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Image result for red stick 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27" y="1822438"/>
            <a:ext cx="549244" cy="10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Arrow Connector 76"/>
          <p:cNvCxnSpPr>
            <a:stCxn id="75" idx="3"/>
            <a:endCxn id="70" idx="1"/>
          </p:cNvCxnSpPr>
          <p:nvPr/>
        </p:nvCxnSpPr>
        <p:spPr>
          <a:xfrm flipV="1">
            <a:off x="8413761" y="3875630"/>
            <a:ext cx="55341" cy="378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5" idx="3"/>
            <a:endCxn id="72" idx="1"/>
          </p:cNvCxnSpPr>
          <p:nvPr/>
        </p:nvCxnSpPr>
        <p:spPr>
          <a:xfrm flipV="1">
            <a:off x="8413761" y="4016634"/>
            <a:ext cx="159424" cy="237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5" idx="3"/>
            <a:endCxn id="72" idx="2"/>
          </p:cNvCxnSpPr>
          <p:nvPr/>
        </p:nvCxnSpPr>
        <p:spPr>
          <a:xfrm flipV="1">
            <a:off x="8413761" y="4234705"/>
            <a:ext cx="270308" cy="19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5" idx="3"/>
            <a:endCxn id="73" idx="1"/>
          </p:cNvCxnSpPr>
          <p:nvPr/>
        </p:nvCxnSpPr>
        <p:spPr>
          <a:xfrm flipH="1">
            <a:off x="8393011" y="4254607"/>
            <a:ext cx="20750" cy="21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5" idx="3"/>
            <a:endCxn id="74" idx="1"/>
          </p:cNvCxnSpPr>
          <p:nvPr/>
        </p:nvCxnSpPr>
        <p:spPr>
          <a:xfrm>
            <a:off x="8413761" y="4254607"/>
            <a:ext cx="169996" cy="286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2" descr="White Stick Figure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102" y="3657558"/>
            <a:ext cx="221768" cy="4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White Stick Figure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85" y="3798562"/>
            <a:ext cx="221768" cy="4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2" descr="White Stick Figure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11" y="4254607"/>
            <a:ext cx="221768" cy="4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AHI: </a:t>
            </a:r>
            <a:r>
              <a:rPr lang="en-US" dirty="0"/>
              <a:t>C</a:t>
            </a:r>
            <a:r>
              <a:rPr lang="en-US" dirty="0" smtClean="0"/>
              <a:t>anary in a coal mine </a:t>
            </a:r>
            <a:endParaRPr lang="en-US" dirty="0"/>
          </a:p>
        </p:txBody>
      </p:sp>
      <p:pic>
        <p:nvPicPr>
          <p:cNvPr id="1026" name="Picture 2" descr="Image result for bird in c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5126" r="4964" b="5791"/>
          <a:stretch/>
        </p:blipFill>
        <p:spPr bwMode="auto">
          <a:xfrm>
            <a:off x="10553700" y="225424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EA3FF69626C50F4892C21EE7314C4245@nam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2" y="6032499"/>
            <a:ext cx="803983" cy="8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red stick 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68" y="2576236"/>
            <a:ext cx="1130923" cy="22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60" y="2573643"/>
            <a:ext cx="1175553" cy="23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Arrow Connector 1043"/>
          <p:cNvCxnSpPr/>
          <p:nvPr/>
        </p:nvCxnSpPr>
        <p:spPr>
          <a:xfrm flipH="1">
            <a:off x="2905432" y="3606642"/>
            <a:ext cx="2592620" cy="1122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49" y="4431893"/>
            <a:ext cx="798196" cy="156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39" y="1405118"/>
            <a:ext cx="798196" cy="156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Straight Arrow Connector 101"/>
          <p:cNvCxnSpPr>
            <a:stCxn id="7" idx="1"/>
            <a:endCxn id="100" idx="3"/>
          </p:cNvCxnSpPr>
          <p:nvPr/>
        </p:nvCxnSpPr>
        <p:spPr>
          <a:xfrm flipH="1">
            <a:off x="3599545" y="3707159"/>
            <a:ext cx="1940723" cy="150962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101" idx="3"/>
          </p:cNvCxnSpPr>
          <p:nvPr/>
        </p:nvCxnSpPr>
        <p:spPr>
          <a:xfrm flipH="1" flipV="1">
            <a:off x="3605135" y="2190012"/>
            <a:ext cx="1848210" cy="128440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49" y="4440707"/>
            <a:ext cx="787519" cy="1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</a:t>
            </a:r>
            <a:r>
              <a:rPr lang="en-US" dirty="0" smtClean="0"/>
              <a:t>: can we confirm HIV negative status without AHI screening?</a:t>
            </a:r>
            <a:endParaRPr lang="en-US" dirty="0"/>
          </a:p>
        </p:txBody>
      </p:sp>
      <p:pic>
        <p:nvPicPr>
          <p:cNvPr id="3074" name="Picture 2" descr="Image result for hiv pr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463" y="1855058"/>
            <a:ext cx="2395058" cy="16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EA3FF69626C50F4892C21EE7314C4245@nam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2" y="6032499"/>
            <a:ext cx="803983" cy="8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hite Stick Figure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96" y="2414292"/>
            <a:ext cx="2086409" cy="41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1733" y="3551275"/>
            <a:ext cx="9685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0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505220" y="1573730"/>
            <a:ext cx="3051544" cy="2519805"/>
          </a:xfrm>
          <a:prstGeom prst="cloudCallout">
            <a:avLst>
              <a:gd name="adj1" fmla="val -76582"/>
              <a:gd name="adj2" fmla="val -67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mage result for HIV VIru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7"/>
          <a:stretch/>
        </p:blipFill>
        <p:spPr bwMode="auto">
          <a:xfrm>
            <a:off x="8133437" y="4703132"/>
            <a:ext cx="1795110" cy="181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&quot;No&quot; Symbol 7"/>
          <p:cNvSpPr/>
          <p:nvPr/>
        </p:nvSpPr>
        <p:spPr>
          <a:xfrm>
            <a:off x="7935838" y="4568357"/>
            <a:ext cx="2190307" cy="2083981"/>
          </a:xfrm>
          <a:prstGeom prst="noSmoking">
            <a:avLst>
              <a:gd name="adj" fmla="val 95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247" y="377824"/>
            <a:ext cx="8663152" cy="6188075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b="1" u="sng" dirty="0" smtClean="0"/>
              <a:t>acute</a:t>
            </a:r>
            <a:r>
              <a:rPr lang="en-US" dirty="0" smtClean="0"/>
              <a:t> HIV – a public health-centric definition</a:t>
            </a:r>
          </a:p>
          <a:p>
            <a:endParaRPr lang="en-US" sz="1500" u="sng" dirty="0" smtClean="0"/>
          </a:p>
          <a:p>
            <a:endParaRPr lang="en-US" sz="1500" u="sng" dirty="0" smtClean="0"/>
          </a:p>
          <a:p>
            <a:r>
              <a:rPr lang="en-US" dirty="0" smtClean="0"/>
              <a:t>Why is it worth the </a:t>
            </a:r>
            <a:r>
              <a:rPr lang="en-US" b="1" u="sng" dirty="0" smtClean="0"/>
              <a:t>effort</a:t>
            </a:r>
            <a:r>
              <a:rPr lang="en-US" dirty="0" smtClean="0"/>
              <a:t>? </a:t>
            </a:r>
          </a:p>
          <a:p>
            <a:r>
              <a:rPr lang="en-US" sz="2400" dirty="0" smtClean="0"/>
              <a:t>	transmission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cluster identification/intervention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PrEP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early treatment (</a:t>
            </a:r>
            <a:r>
              <a:rPr lang="en-US" sz="2400" i="1" dirty="0" smtClean="0"/>
              <a:t>not discussed here</a:t>
            </a:r>
            <a:r>
              <a:rPr lang="en-US" sz="2400" dirty="0" smtClean="0"/>
              <a:t>)</a:t>
            </a:r>
          </a:p>
          <a:p>
            <a:endParaRPr lang="en-US" sz="1500" u="sng" dirty="0" smtClean="0"/>
          </a:p>
          <a:p>
            <a:endParaRPr lang="en-US" sz="1500" u="sng" dirty="0" smtClean="0"/>
          </a:p>
          <a:p>
            <a:r>
              <a:rPr lang="en-US" dirty="0" smtClean="0"/>
              <a:t>How do we </a:t>
            </a:r>
            <a:r>
              <a:rPr lang="en-US" b="1" u="sng" dirty="0" smtClean="0"/>
              <a:t>diagnose</a:t>
            </a:r>
            <a:r>
              <a:rPr lang="en-US" dirty="0" smtClean="0"/>
              <a:t> AHI?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</a:t>
            </a:r>
            <a:r>
              <a:rPr lang="en-US" b="1" u="sng" dirty="0" smtClean="0"/>
              <a:t>miss</a:t>
            </a:r>
            <a:r>
              <a:rPr lang="en-US" dirty="0" smtClean="0"/>
              <a:t> AHI?</a:t>
            </a:r>
            <a:endParaRPr lang="en-US" dirty="0"/>
          </a:p>
        </p:txBody>
      </p:sp>
      <p:pic>
        <p:nvPicPr>
          <p:cNvPr id="4107" name="Picture 11" descr="92B5DB8CB35BCF4D8543F67456368AFD@nampr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2" y="377824"/>
            <a:ext cx="1866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EA3FF69626C50F4892C21EE7314C4245@namprd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2" y="2025674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4807B15F810C094C941D7A580C3BADB2@namprd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6" y="4165599"/>
            <a:ext cx="1577073" cy="14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ED684AF9C0A6464FADEFB531A0BA7D1D@namprd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0" y="5473700"/>
            <a:ext cx="1276324" cy="12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" y="221115"/>
            <a:ext cx="11130129" cy="37660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AHI</a:t>
            </a:r>
            <a:endParaRPr lang="en-US" dirty="0"/>
          </a:p>
        </p:txBody>
      </p:sp>
      <p:pic>
        <p:nvPicPr>
          <p:cNvPr id="7" name="Picture 14" descr="4807B15F810C094C941D7A580C3BADB2@nampr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" y="6097599"/>
            <a:ext cx="732273" cy="6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037" y="1381125"/>
            <a:ext cx="7019925" cy="5476875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519916" y="1244009"/>
            <a:ext cx="7432158" cy="2679405"/>
          </a:xfrm>
          <a:custGeom>
            <a:avLst/>
            <a:gdLst>
              <a:gd name="connsiteX0" fmla="*/ 0 w 7432158"/>
              <a:gd name="connsiteY0" fmla="*/ 116958 h 2679405"/>
              <a:gd name="connsiteX1" fmla="*/ 53163 w 7432158"/>
              <a:gd name="connsiteY1" fmla="*/ 691117 h 2679405"/>
              <a:gd name="connsiteX2" fmla="*/ 3051544 w 7432158"/>
              <a:gd name="connsiteY2" fmla="*/ 1552354 h 2679405"/>
              <a:gd name="connsiteX3" fmla="*/ 3774558 w 7432158"/>
              <a:gd name="connsiteY3" fmla="*/ 1616149 h 2679405"/>
              <a:gd name="connsiteX4" fmla="*/ 3859619 w 7432158"/>
              <a:gd name="connsiteY4" fmla="*/ 2094614 h 2679405"/>
              <a:gd name="connsiteX5" fmla="*/ 5890437 w 7432158"/>
              <a:gd name="connsiteY5" fmla="*/ 2551814 h 2679405"/>
              <a:gd name="connsiteX6" fmla="*/ 5805377 w 7432158"/>
              <a:gd name="connsiteY6" fmla="*/ 2658140 h 2679405"/>
              <a:gd name="connsiteX7" fmla="*/ 5773479 w 7432158"/>
              <a:gd name="connsiteY7" fmla="*/ 2679405 h 2679405"/>
              <a:gd name="connsiteX8" fmla="*/ 7432158 w 7432158"/>
              <a:gd name="connsiteY8" fmla="*/ 2583712 h 2679405"/>
              <a:gd name="connsiteX9" fmla="*/ 7304568 w 7432158"/>
              <a:gd name="connsiteY9" fmla="*/ 0 h 2679405"/>
              <a:gd name="connsiteX10" fmla="*/ 0 w 7432158"/>
              <a:gd name="connsiteY10" fmla="*/ 116958 h 267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2158" h="2679405">
                <a:moveTo>
                  <a:pt x="0" y="116958"/>
                </a:moveTo>
                <a:lnTo>
                  <a:pt x="53163" y="691117"/>
                </a:lnTo>
                <a:lnTo>
                  <a:pt x="3051544" y="1552354"/>
                </a:lnTo>
                <a:lnTo>
                  <a:pt x="3774558" y="1616149"/>
                </a:lnTo>
                <a:lnTo>
                  <a:pt x="3859619" y="2094614"/>
                </a:lnTo>
                <a:lnTo>
                  <a:pt x="5890437" y="2551814"/>
                </a:lnTo>
                <a:cubicBezTo>
                  <a:pt x="5860413" y="2593849"/>
                  <a:pt x="5843111" y="2626695"/>
                  <a:pt x="5805377" y="2658140"/>
                </a:cubicBezTo>
                <a:cubicBezTo>
                  <a:pt x="5795560" y="2666321"/>
                  <a:pt x="5773479" y="2679405"/>
                  <a:pt x="5773479" y="2679405"/>
                </a:cubicBezTo>
                <a:lnTo>
                  <a:pt x="7432158" y="2583712"/>
                </a:lnTo>
                <a:lnTo>
                  <a:pt x="7304568" y="0"/>
                </a:lnTo>
                <a:lnTo>
                  <a:pt x="0" y="1169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AHI</a:t>
            </a:r>
            <a:endParaRPr lang="en-US" dirty="0"/>
          </a:p>
        </p:txBody>
      </p:sp>
      <p:pic>
        <p:nvPicPr>
          <p:cNvPr id="7" name="Picture 14" descr="4807B15F810C094C941D7A580C3BADB2@nampr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" y="6097599"/>
            <a:ext cx="732273" cy="6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037" y="1381125"/>
            <a:ext cx="7019925" cy="54768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65404" y="2126512"/>
            <a:ext cx="5146158" cy="72301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vs 4</a:t>
            </a:r>
            <a:r>
              <a:rPr lang="en-US" baseline="30000" dirty="0" smtClean="0"/>
              <a:t>th</a:t>
            </a:r>
            <a:r>
              <a:rPr lang="en-US" dirty="0" smtClean="0"/>
              <a:t> generation testing/NAT</a:t>
            </a:r>
            <a:endParaRPr lang="en-US" dirty="0"/>
          </a:p>
        </p:txBody>
      </p:sp>
      <p:pic>
        <p:nvPicPr>
          <p:cNvPr id="6" name="Picture 14" descr="4807B15F810C094C941D7A580C3BADB2@nampr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" y="6097599"/>
            <a:ext cx="732273" cy="6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78" y="2371429"/>
            <a:ext cx="7329745" cy="42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22204" y="4816549"/>
            <a:ext cx="363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generation 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(POC)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115" y="4816549"/>
            <a:ext cx="363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generation/NAT 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(not POC)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58063" y="3382259"/>
            <a:ext cx="8685398" cy="369332"/>
            <a:chOff x="1458063" y="3382259"/>
            <a:chExt cx="8685398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2876806" y="3382259"/>
              <a:ext cx="2307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Lay health-worker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431" y="3382259"/>
              <a:ext cx="3351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Skilled laboratory technician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8063" y="3382259"/>
              <a:ext cx="951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07805" y="2567440"/>
            <a:ext cx="9069572" cy="369332"/>
            <a:chOff x="1307805" y="2567440"/>
            <a:chExt cx="9069572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2876806" y="2567440"/>
              <a:ext cx="2307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Field (anywhere)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92431" y="2567440"/>
              <a:ext cx="3584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Access to lab/electricity/platform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07805" y="2567440"/>
              <a:ext cx="1101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58063" y="2974849"/>
            <a:ext cx="8547180" cy="369332"/>
            <a:chOff x="1458063" y="2974849"/>
            <a:chExt cx="854718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2876806" y="2974849"/>
              <a:ext cx="2307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Fingerstick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92431" y="2974849"/>
              <a:ext cx="3212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Venipuncture/whole blood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58063" y="2974849"/>
              <a:ext cx="951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58063" y="2160031"/>
            <a:ext cx="7641633" cy="369332"/>
            <a:chOff x="1458063" y="2160031"/>
            <a:chExt cx="7641633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1458063" y="2160031"/>
              <a:ext cx="951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76806" y="2160031"/>
              <a:ext cx="2307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&lt;20 minutes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92431" y="2160031"/>
              <a:ext cx="2307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Day(s)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pipeline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332" y="1326689"/>
            <a:ext cx="11995357" cy="5545632"/>
            <a:chOff x="0" y="1326689"/>
            <a:chExt cx="11995357" cy="5545632"/>
          </a:xfrm>
        </p:grpSpPr>
        <p:pic>
          <p:nvPicPr>
            <p:cNvPr id="1026" name="Picture 2" descr="Image result for pipeline clipart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"/>
            <a:stretch/>
          </p:blipFill>
          <p:spPr bwMode="auto">
            <a:xfrm>
              <a:off x="19666" y="1326689"/>
              <a:ext cx="11975691" cy="554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0" y="2477729"/>
              <a:ext cx="7344697" cy="3706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Image result for Alereâ¢ HIV Comb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9" y="2284863"/>
            <a:ext cx="2244437" cy="13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063" y="3707653"/>
            <a:ext cx="287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Determine Ag/Ab Combo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4" descr="4807B15F810C094C941D7A580C3BADB2@namprd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" y="6097599"/>
            <a:ext cx="732273" cy="6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3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pipeline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332" y="1326689"/>
            <a:ext cx="11995357" cy="5545632"/>
            <a:chOff x="0" y="1326689"/>
            <a:chExt cx="11995357" cy="5545632"/>
          </a:xfrm>
        </p:grpSpPr>
        <p:pic>
          <p:nvPicPr>
            <p:cNvPr id="1026" name="Picture 2" descr="Image result for pipeline clipart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"/>
            <a:stretch/>
          </p:blipFill>
          <p:spPr bwMode="auto">
            <a:xfrm>
              <a:off x="19666" y="1326689"/>
              <a:ext cx="11975691" cy="554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0" y="2477729"/>
              <a:ext cx="7344697" cy="3706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Image result for Alereâ¢ HIV Comb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9" y="2284863"/>
            <a:ext cx="2244437" cy="13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063" y="3707653"/>
            <a:ext cx="287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Determine Ag/Ab Combo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4" descr="4807B15F810C094C941D7A580C3BADB2@namprd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" y="6097599"/>
            <a:ext cx="732273" cy="6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78267" y="3825485"/>
            <a:ext cx="211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POC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 HIV-1/2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Alere q hiv viral 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22" y="2277229"/>
            <a:ext cx="1971375" cy="16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247" y="377824"/>
            <a:ext cx="8663152" cy="6188075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b="1" u="sng" dirty="0" smtClean="0"/>
              <a:t>acute</a:t>
            </a:r>
            <a:r>
              <a:rPr lang="en-US" dirty="0" smtClean="0"/>
              <a:t> HIV – a public health-centric definition</a:t>
            </a:r>
          </a:p>
          <a:p>
            <a:endParaRPr lang="en-US" sz="1500" u="sng" dirty="0" smtClean="0"/>
          </a:p>
          <a:p>
            <a:endParaRPr lang="en-US" sz="1500" u="sng" dirty="0" smtClean="0"/>
          </a:p>
          <a:p>
            <a:r>
              <a:rPr lang="en-US" dirty="0" smtClean="0"/>
              <a:t>Why is it worth the </a:t>
            </a:r>
            <a:r>
              <a:rPr lang="en-US" b="1" u="sng" dirty="0" smtClean="0"/>
              <a:t>effort</a:t>
            </a:r>
            <a:r>
              <a:rPr lang="en-US" dirty="0" smtClean="0"/>
              <a:t>? </a:t>
            </a:r>
          </a:p>
          <a:p>
            <a:r>
              <a:rPr lang="en-US" sz="2400" dirty="0" smtClean="0"/>
              <a:t>	transmission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cluster identification/intervention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PrEP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early treatment (</a:t>
            </a:r>
            <a:r>
              <a:rPr lang="en-US" sz="2400" i="1" dirty="0" smtClean="0"/>
              <a:t>not discussed here</a:t>
            </a:r>
            <a:r>
              <a:rPr lang="en-US" sz="2400" dirty="0" smtClean="0"/>
              <a:t>)</a:t>
            </a:r>
          </a:p>
          <a:p>
            <a:endParaRPr lang="en-US" sz="1500" u="sng" dirty="0" smtClean="0"/>
          </a:p>
          <a:p>
            <a:endParaRPr lang="en-US" sz="1500" u="sng" dirty="0" smtClean="0"/>
          </a:p>
          <a:p>
            <a:r>
              <a:rPr lang="en-US" dirty="0" smtClean="0"/>
              <a:t>How do we </a:t>
            </a:r>
            <a:r>
              <a:rPr lang="en-US" b="1" u="sng" dirty="0" smtClean="0"/>
              <a:t>diagnose</a:t>
            </a:r>
            <a:r>
              <a:rPr lang="en-US" dirty="0" smtClean="0"/>
              <a:t> AHI?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</a:t>
            </a:r>
            <a:r>
              <a:rPr lang="en-US" b="1" u="sng" dirty="0" smtClean="0"/>
              <a:t>miss</a:t>
            </a:r>
            <a:r>
              <a:rPr lang="en-US" dirty="0" smtClean="0"/>
              <a:t> AHI?</a:t>
            </a:r>
            <a:endParaRPr lang="en-US" dirty="0"/>
          </a:p>
        </p:txBody>
      </p:sp>
      <p:pic>
        <p:nvPicPr>
          <p:cNvPr id="4107" name="Picture 11" descr="92B5DB8CB35BCF4D8543F67456368AFD@nampr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2" y="377824"/>
            <a:ext cx="1866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EA3FF69626C50F4892C21EE7314C4245@namprd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2" y="2025674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4807B15F810C094C941D7A580C3BADB2@namprd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6" y="4165599"/>
            <a:ext cx="1577073" cy="14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ED684AF9C0A6464FADEFB531A0BA7D1D@namprd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0" y="5473700"/>
            <a:ext cx="1276324" cy="12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pipeline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332" y="1326689"/>
            <a:ext cx="11995357" cy="5545632"/>
            <a:chOff x="0" y="1326689"/>
            <a:chExt cx="11995357" cy="5545632"/>
          </a:xfrm>
        </p:grpSpPr>
        <p:pic>
          <p:nvPicPr>
            <p:cNvPr id="1026" name="Picture 2" descr="Image result for pipeline clipart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"/>
            <a:stretch/>
          </p:blipFill>
          <p:spPr bwMode="auto">
            <a:xfrm>
              <a:off x="19666" y="1326689"/>
              <a:ext cx="11975691" cy="554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0" y="2477729"/>
              <a:ext cx="7344697" cy="3706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Image result for Alereâ¢ HIV Comb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9" y="2284863"/>
            <a:ext cx="2244437" cy="13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063" y="3707653"/>
            <a:ext cx="287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Determine Ag/Ab Combo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4" descr="4807B15F810C094C941D7A580C3BADB2@namprd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" y="6097599"/>
            <a:ext cx="732273" cy="6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78267" y="3825485"/>
            <a:ext cx="211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POC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 HIV-1/2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Alere q hiv viral 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22" y="2277229"/>
            <a:ext cx="1971375" cy="16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xpert HI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77" y="1968012"/>
            <a:ext cx="2550058" cy="17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296991" y="3822115"/>
            <a:ext cx="235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GeneXpert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HIV-1 Viral load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247" y="377824"/>
            <a:ext cx="8663152" cy="6188075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b="1" u="sng" dirty="0" smtClean="0"/>
              <a:t>acute</a:t>
            </a:r>
            <a:r>
              <a:rPr lang="en-US" dirty="0" smtClean="0"/>
              <a:t> HIV – a public health-centric definition</a:t>
            </a:r>
          </a:p>
          <a:p>
            <a:endParaRPr lang="en-US" sz="1500" u="sng" dirty="0" smtClean="0"/>
          </a:p>
          <a:p>
            <a:endParaRPr lang="en-US" sz="1500" u="sng" dirty="0" smtClean="0"/>
          </a:p>
          <a:p>
            <a:r>
              <a:rPr lang="en-US" dirty="0" smtClean="0"/>
              <a:t>Why is it worth the </a:t>
            </a:r>
            <a:r>
              <a:rPr lang="en-US" b="1" u="sng" dirty="0" smtClean="0"/>
              <a:t>effort</a:t>
            </a:r>
            <a:r>
              <a:rPr lang="en-US" dirty="0" smtClean="0"/>
              <a:t>? </a:t>
            </a:r>
          </a:p>
          <a:p>
            <a:r>
              <a:rPr lang="en-US" sz="2400" dirty="0" smtClean="0"/>
              <a:t>	transmission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cluster identification/intervention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PrEP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early treatment (</a:t>
            </a:r>
            <a:r>
              <a:rPr lang="en-US" sz="2400" i="1" dirty="0" smtClean="0"/>
              <a:t>not discussed here</a:t>
            </a:r>
            <a:r>
              <a:rPr lang="en-US" sz="2400" dirty="0" smtClean="0"/>
              <a:t>)</a:t>
            </a:r>
          </a:p>
          <a:p>
            <a:endParaRPr lang="en-US" sz="1500" u="sng" dirty="0" smtClean="0"/>
          </a:p>
          <a:p>
            <a:endParaRPr lang="en-US" sz="1500" u="sng" dirty="0" smtClean="0"/>
          </a:p>
          <a:p>
            <a:r>
              <a:rPr lang="en-US" dirty="0" smtClean="0"/>
              <a:t>How do we </a:t>
            </a:r>
            <a:r>
              <a:rPr lang="en-US" b="1" u="sng" dirty="0" smtClean="0"/>
              <a:t>diagnose</a:t>
            </a:r>
            <a:r>
              <a:rPr lang="en-US" dirty="0" smtClean="0"/>
              <a:t> AHI?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</a:t>
            </a:r>
            <a:r>
              <a:rPr lang="en-US" b="1" u="sng" dirty="0" smtClean="0"/>
              <a:t>miss</a:t>
            </a:r>
            <a:r>
              <a:rPr lang="en-US" dirty="0" smtClean="0"/>
              <a:t> AHI?</a:t>
            </a:r>
            <a:endParaRPr lang="en-US" dirty="0"/>
          </a:p>
        </p:txBody>
      </p:sp>
      <p:pic>
        <p:nvPicPr>
          <p:cNvPr id="4107" name="Picture 11" descr="92B5DB8CB35BCF4D8543F67456368AFD@nampr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2" y="377824"/>
            <a:ext cx="1866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EA3FF69626C50F4892C21EE7314C4245@namprd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2" y="2025674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4807B15F810C094C941D7A580C3BADB2@namprd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6" y="4165599"/>
            <a:ext cx="1577073" cy="14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ED684AF9C0A6464FADEFB531A0BA7D1D@namprd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0" y="5473700"/>
            <a:ext cx="1276324" cy="12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" y="221115"/>
            <a:ext cx="11130129" cy="516078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miss acute infection…</a:t>
            </a:r>
            <a:endParaRPr lang="en-US" dirty="0"/>
          </a:p>
        </p:txBody>
      </p:sp>
      <p:pic>
        <p:nvPicPr>
          <p:cNvPr id="4" name="Picture 15" descr="ED684AF9C0A6464FADEFB531A0BA7D1D@nampr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" y="5874811"/>
            <a:ext cx="923109" cy="9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22825" y="1741712"/>
            <a:ext cx="5608305" cy="4133097"/>
            <a:chOff x="722825" y="1741712"/>
            <a:chExt cx="5608305" cy="4133097"/>
          </a:xfrm>
        </p:grpSpPr>
        <p:sp>
          <p:nvSpPr>
            <p:cNvPr id="5" name="Isosceles Triangle 4"/>
            <p:cNvSpPr/>
            <p:nvPr/>
          </p:nvSpPr>
          <p:spPr>
            <a:xfrm rot="5400000">
              <a:off x="1491018" y="1034697"/>
              <a:ext cx="4133097" cy="5547127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5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Image result for thermometer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166" y="1741713"/>
              <a:ext cx="428751" cy="1219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691" y="3193816"/>
              <a:ext cx="1279300" cy="12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diarrhea clipart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8" r="14615" b="12791"/>
            <a:stretch/>
          </p:blipFill>
          <p:spPr bwMode="auto">
            <a:xfrm>
              <a:off x="3651726" y="4632871"/>
              <a:ext cx="1209632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22826" y="1989249"/>
              <a:ext cx="1489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Fever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2826" y="2603988"/>
              <a:ext cx="1489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Fatigue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2826" y="3218727"/>
              <a:ext cx="1489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Body pains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2826" y="3833466"/>
              <a:ext cx="1489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Sore throat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2825" y="4448205"/>
              <a:ext cx="2847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Genital ulcer disease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2826" y="5062945"/>
              <a:ext cx="1489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Diarrhea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72992" y="2603988"/>
            <a:ext cx="2956562" cy="2956562"/>
            <a:chOff x="8172992" y="2603988"/>
            <a:chExt cx="2956562" cy="2956562"/>
          </a:xfrm>
        </p:grpSpPr>
        <p:pic>
          <p:nvPicPr>
            <p:cNvPr id="18" name="Picture 15" descr="ED684AF9C0A6464FADEFB531A0BA7D1D@namprd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992" y="2603988"/>
              <a:ext cx="2956562" cy="295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263067" y="4288449"/>
              <a:ext cx="51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AHI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6714309" y="3808260"/>
            <a:ext cx="2211977" cy="39453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li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912409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AHI: more common than you’d think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179727"/>
              </p:ext>
            </p:extLst>
          </p:nvPr>
        </p:nvGraphicFramePr>
        <p:xfrm>
          <a:off x="1660537" y="1489509"/>
          <a:ext cx="8870925" cy="517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5132439" y="5102942"/>
            <a:ext cx="5122606" cy="148467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5" descr="ED684AF9C0A6464FADEFB531A0BA7D1D@nam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" y="5874811"/>
            <a:ext cx="923109" cy="9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78741" y="2190422"/>
            <a:ext cx="1350117" cy="3164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55045" y="6164826"/>
            <a:ext cx="193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Pilcher, et al.,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2004</a:t>
            </a:r>
          </a:p>
          <a:p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Fiscus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al.,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JID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2007</a:t>
            </a:r>
          </a:p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Rutstein, et al.,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JAIDS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  <a:p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iKnow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study (ongoing)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AHI: more common than you’d think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897979"/>
              </p:ext>
            </p:extLst>
          </p:nvPr>
        </p:nvGraphicFramePr>
        <p:xfrm>
          <a:off x="2571750" y="1620787"/>
          <a:ext cx="7048500" cy="493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78741" y="2190422"/>
            <a:ext cx="1350117" cy="3164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0478" y="6440129"/>
            <a:ext cx="164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Seronegatives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(n):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1110" y="6440128"/>
            <a:ext cx="48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508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912" y="6440127"/>
            <a:ext cx="48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862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4541" y="6440127"/>
            <a:ext cx="57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4255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5865" y="6443355"/>
            <a:ext cx="57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9949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19643" y="6112235"/>
            <a:ext cx="1266827" cy="4817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5" descr="ED684AF9C0A6464FADEFB531A0BA7D1D@namprd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" y="5874811"/>
            <a:ext cx="923109" cy="9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screening efforts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576599"/>
              </p:ext>
            </p:extLst>
          </p:nvPr>
        </p:nvGraphicFramePr>
        <p:xfrm>
          <a:off x="1881187" y="2093814"/>
          <a:ext cx="8429625" cy="469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890684" y="2438403"/>
            <a:ext cx="884903" cy="36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53547" y="2438402"/>
            <a:ext cx="884903" cy="36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73958" y="2438401"/>
            <a:ext cx="884903" cy="36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0595" y="1469315"/>
            <a:ext cx="9770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Testing Centers vs Sexually Transmitted Infection Clinic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(Lilongwe, Malawi,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2012-2014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1187" y="2078833"/>
            <a:ext cx="665368" cy="344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5" descr="ED684AF9C0A6464FADEFB531A0BA7D1D@nam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" y="5874811"/>
            <a:ext cx="923109" cy="9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78741" y="2190422"/>
            <a:ext cx="1350117" cy="31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diagnostics: screening for AHI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31491" cy="4575175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Many seek care during symptomatic phase </a:t>
            </a:r>
          </a:p>
          <a:p>
            <a:pPr marL="457200" indent="-457200"/>
            <a:endParaRPr lang="en-US" sz="500" dirty="0"/>
          </a:p>
          <a:p>
            <a:pPr marL="457200" indent="-457200"/>
            <a:r>
              <a:rPr lang="en-US" dirty="0"/>
              <a:t>Symptom- and risk behavior-derived risk scores concentrate scarce testing resources </a:t>
            </a:r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b="1" dirty="0" smtClean="0"/>
              <a:t>Screening </a:t>
            </a:r>
            <a:r>
              <a:rPr lang="en-US" b="1" dirty="0"/>
              <a:t>&lt;50% of patients can identify &gt;80% of persons with AHI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9691" y="1631506"/>
            <a:ext cx="5935846" cy="5332727"/>
            <a:chOff x="252662" y="1493007"/>
            <a:chExt cx="5935846" cy="5332727"/>
          </a:xfrm>
        </p:grpSpPr>
        <p:sp>
          <p:nvSpPr>
            <p:cNvPr id="5" name="TextBox 4"/>
            <p:cNvSpPr txBox="1"/>
            <p:nvPr/>
          </p:nvSpPr>
          <p:spPr>
            <a:xfrm>
              <a:off x="1264318" y="1493007"/>
              <a:ext cx="23020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Symptom-driven care seeking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1968" y="2125668"/>
              <a:ext cx="1796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AHI risk score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8684" y="2783213"/>
              <a:ext cx="898358" cy="28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Score ≥2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3610" y="2783213"/>
              <a:ext cx="898358" cy="28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Score &lt;2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662" y="3440758"/>
              <a:ext cx="1620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Offer HTC, consider alternative diagnoses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2221" y="3440758"/>
              <a:ext cx="125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HTC with rapid antibody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1989" y="4279050"/>
              <a:ext cx="898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Negative/discordant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07042" y="4369423"/>
              <a:ext cx="898358" cy="28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Positive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4010" y="5117341"/>
              <a:ext cx="16844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Link to care/start ART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7452" y="5117341"/>
              <a:ext cx="1307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AHI screening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7507" y="5778805"/>
              <a:ext cx="1287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HIV RNA*/p24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01515" y="6364069"/>
              <a:ext cx="2105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Repeat HIV rapid antibody in 2-3 weeks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2"/>
              <a:endCxn id="6" idx="0"/>
            </p:cNvCxnSpPr>
            <p:nvPr/>
          </p:nvCxnSpPr>
          <p:spPr>
            <a:xfrm flipH="1">
              <a:off x="2410326" y="1770006"/>
              <a:ext cx="5013" cy="355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2"/>
              <a:endCxn id="10" idx="0"/>
            </p:cNvCxnSpPr>
            <p:nvPr/>
          </p:nvCxnSpPr>
          <p:spPr>
            <a:xfrm>
              <a:off x="3757863" y="3064131"/>
              <a:ext cx="0" cy="3766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2"/>
              <a:endCxn id="14" idx="0"/>
            </p:cNvCxnSpPr>
            <p:nvPr/>
          </p:nvCxnSpPr>
          <p:spPr>
            <a:xfrm>
              <a:off x="2731168" y="4740715"/>
              <a:ext cx="0" cy="37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5" idx="0"/>
            </p:cNvCxnSpPr>
            <p:nvPr/>
          </p:nvCxnSpPr>
          <p:spPr>
            <a:xfrm>
              <a:off x="2731168" y="5394340"/>
              <a:ext cx="10027" cy="3844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2"/>
              <a:endCxn id="9" idx="0"/>
            </p:cNvCxnSpPr>
            <p:nvPr/>
          </p:nvCxnSpPr>
          <p:spPr>
            <a:xfrm>
              <a:off x="1062789" y="3064131"/>
              <a:ext cx="0" cy="3766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2"/>
              <a:endCxn id="13" idx="0"/>
            </p:cNvCxnSpPr>
            <p:nvPr/>
          </p:nvCxnSpPr>
          <p:spPr>
            <a:xfrm>
              <a:off x="4656221" y="4650341"/>
              <a:ext cx="0" cy="467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6" idx="2"/>
              <a:endCxn id="8" idx="0"/>
            </p:cNvCxnSpPr>
            <p:nvPr/>
          </p:nvCxnSpPr>
          <p:spPr>
            <a:xfrm rot="5400000">
              <a:off x="1546285" y="1919172"/>
              <a:ext cx="380546" cy="1347537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6" idx="2"/>
              <a:endCxn id="7" idx="0"/>
            </p:cNvCxnSpPr>
            <p:nvPr/>
          </p:nvCxnSpPr>
          <p:spPr>
            <a:xfrm rot="16200000" flipH="1">
              <a:off x="2893821" y="1919171"/>
              <a:ext cx="380546" cy="1347537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0" idx="2"/>
              <a:endCxn id="11" idx="0"/>
            </p:cNvCxnSpPr>
            <p:nvPr/>
          </p:nvCxnSpPr>
          <p:spPr>
            <a:xfrm rot="5400000">
              <a:off x="3056203" y="3577389"/>
              <a:ext cx="376627" cy="1026695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0" idx="2"/>
              <a:endCxn id="12" idx="0"/>
            </p:cNvCxnSpPr>
            <p:nvPr/>
          </p:nvCxnSpPr>
          <p:spPr>
            <a:xfrm rot="16200000" flipH="1">
              <a:off x="3973542" y="3686744"/>
              <a:ext cx="467000" cy="898358"/>
            </a:xfrm>
            <a:prstGeom prst="bentConnector3">
              <a:avLst>
                <a:gd name="adj1" fmla="val 3969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14" idx="1"/>
              <a:endCxn id="16" idx="1"/>
            </p:cNvCxnSpPr>
            <p:nvPr/>
          </p:nvCxnSpPr>
          <p:spPr>
            <a:xfrm rot="10800000" flipH="1" flipV="1">
              <a:off x="2077451" y="5255840"/>
              <a:ext cx="24063" cy="1339061"/>
            </a:xfrm>
            <a:prstGeom prst="curvedConnector3">
              <a:avLst>
                <a:gd name="adj1" fmla="val -950006"/>
              </a:avLst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33400" y="5709396"/>
              <a:ext cx="1592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 RNA/p24 available</a:t>
              </a:r>
              <a:endParaRPr lang="en-US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83505" y="6534150"/>
              <a:ext cx="1805003" cy="269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latin typeface="Arial" panose="020B0604020202020204" pitchFamily="34" charset="0"/>
                  <a:ea typeface="等线"/>
                  <a:cs typeface="Arial" panose="020B0604020202020204" pitchFamily="34" charset="0"/>
                </a:rPr>
                <a:t>Adapted from: E. Sanders</a:t>
              </a:r>
              <a:endParaRPr lang="en-US" sz="1000" dirty="0">
                <a:effectLst/>
                <a:latin typeface="Arial" panose="020B0604020202020204" pitchFamily="34" charset="0"/>
                <a:ea typeface="等线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15" descr="ED684AF9C0A6464FADEFB531A0BA7D1D@nampr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" y="5874811"/>
            <a:ext cx="923109" cy="9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53097" y="2424549"/>
            <a:ext cx="2319281" cy="4167979"/>
            <a:chOff x="253097" y="2424549"/>
            <a:chExt cx="2319281" cy="4167979"/>
          </a:xfrm>
        </p:grpSpPr>
        <p:pic>
          <p:nvPicPr>
            <p:cNvPr id="4" name="Picture 11" descr="92B5DB8CB35BCF4D8543F67456368AFD@namprd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7" y="5354278"/>
              <a:ext cx="18669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53097" y="2424549"/>
              <a:ext cx="231928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Brief period characterized by unfettered </a:t>
              </a:r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viral replication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30919" y="1986147"/>
            <a:ext cx="3303639" cy="4590721"/>
            <a:chOff x="2730919" y="2380724"/>
            <a:chExt cx="3303639" cy="4196143"/>
          </a:xfrm>
        </p:grpSpPr>
        <p:pic>
          <p:nvPicPr>
            <p:cNvPr id="5" name="Picture 13" descr="EA3FF69626C50F4892C21EE7314C4245@namprd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88" y="4709967"/>
              <a:ext cx="18669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30919" y="2380724"/>
              <a:ext cx="330363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…worth the effort given significant public health implications regarding </a:t>
              </a:r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transmission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case-finding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and safety of </a:t>
              </a:r>
              <a:r>
                <a:rPr lang="en-US" sz="2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PrEP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initiation.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93099" y="2255272"/>
            <a:ext cx="2713704" cy="4514313"/>
            <a:chOff x="6193099" y="2255272"/>
            <a:chExt cx="2713704" cy="4514313"/>
          </a:xfrm>
        </p:grpSpPr>
        <p:pic>
          <p:nvPicPr>
            <p:cNvPr id="6" name="Picture 14" descr="4807B15F810C094C941D7A580C3BADB2@namprd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414" y="5316204"/>
              <a:ext cx="1577073" cy="145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93099" y="2255272"/>
              <a:ext cx="271370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Multiple barriers to diagnosis, including need for accurate </a:t>
              </a:r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POC screening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tools…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65344" y="1747441"/>
            <a:ext cx="3028334" cy="4829426"/>
            <a:chOff x="9065344" y="1747441"/>
            <a:chExt cx="3028334" cy="4829426"/>
          </a:xfrm>
        </p:grpSpPr>
        <p:pic>
          <p:nvPicPr>
            <p:cNvPr id="7" name="Picture 15" descr="ED684AF9C0A6464FADEFB531A0BA7D1D@namprd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1349" y="5300543"/>
              <a:ext cx="1276324" cy="127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065344" y="1747441"/>
              <a:ext cx="302833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…but perhaps the most critical component to AHI diagnosis is going to be standardized, </a:t>
              </a:r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global policy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regarding, who, when, and how to test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4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HIV infection: </a:t>
            </a:r>
            <a:r>
              <a:rPr lang="en-US" dirty="0" err="1" smtClean="0"/>
              <a:t>Fiebig</a:t>
            </a:r>
            <a:r>
              <a:rPr lang="en-US" dirty="0" smtClean="0"/>
              <a:t> Stages</a:t>
            </a:r>
            <a:endParaRPr lang="en-US" dirty="0"/>
          </a:p>
        </p:txBody>
      </p:sp>
      <p:pic>
        <p:nvPicPr>
          <p:cNvPr id="12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30675"/>
            <a:ext cx="6851686" cy="51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8454391" y="6356271"/>
            <a:ext cx="3737609" cy="4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From: The Detection of Acute HIV Infection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/>
              <a:t>J Infect Dis. 2010;202(Supplement_2):S270-S277. doi:10.1086/655651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/>
              <a:t>J Infect Dis | © 2010 by the Infectious Diseases Society of America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4900" t="52139" b="40283"/>
          <a:stretch/>
        </p:blipFill>
        <p:spPr>
          <a:xfrm>
            <a:off x="9065621" y="4092445"/>
            <a:ext cx="1510937" cy="269966"/>
          </a:xfrm>
          <a:prstGeom prst="rect">
            <a:avLst/>
          </a:prstGeom>
          <a:ln>
            <a:noFill/>
          </a:ln>
        </p:spPr>
      </p:pic>
      <p:pic>
        <p:nvPicPr>
          <p:cNvPr id="7" name="Picture 11" descr="92B5DB8CB35BCF4D8543F67456368AFD@namprd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2" y="6176963"/>
            <a:ext cx="823038" cy="54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9213" y="1993692"/>
            <a:ext cx="221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Fiebig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Stages: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acute HIV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HIV-RNA+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47825"/>
            <a:ext cx="6019800" cy="3562350"/>
          </a:xfrm>
          <a:prstGeom prst="rect">
            <a:avLst/>
          </a:prstGeom>
          <a:ln>
            <a:noFill/>
          </a:ln>
        </p:spPr>
      </p:pic>
      <p:pic>
        <p:nvPicPr>
          <p:cNvPr id="10" name="Picture 11" descr="92B5DB8CB35BCF4D8543F67456368AFD@namprd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2" y="6176963"/>
            <a:ext cx="823038" cy="54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acute HIV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HIV-RNA</a:t>
            </a:r>
            <a:r>
              <a:rPr lang="en-US" dirty="0"/>
              <a:t>+ and/or p24 </a:t>
            </a:r>
            <a:r>
              <a:rPr lang="en-US" dirty="0" smtClean="0"/>
              <a:t>Ag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11" descr="92B5DB8CB35BCF4D8543F67456368AFD@nampr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2" y="6176963"/>
            <a:ext cx="823038" cy="54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0541" r="2911"/>
          <a:stretch/>
        </p:blipFill>
        <p:spPr>
          <a:xfrm>
            <a:off x="6172200" y="1647825"/>
            <a:ext cx="6019800" cy="35623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3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acute HIV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HIV-RNA</a:t>
            </a:r>
            <a:r>
              <a:rPr lang="en-US" dirty="0"/>
              <a:t>+ and/or p24 </a:t>
            </a:r>
            <a:r>
              <a:rPr lang="en-US" dirty="0" smtClean="0"/>
              <a:t>Ag</a:t>
            </a:r>
          </a:p>
          <a:p>
            <a:pPr marL="514350" indent="-514350">
              <a:buAutoNum type="arabicParenR"/>
            </a:pPr>
            <a:r>
              <a:rPr lang="en-US" dirty="0" smtClean="0"/>
              <a:t>Undetectable anti-HIV Ab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11" descr="92B5DB8CB35BCF4D8543F67456368AFD@nampr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2" y="6176963"/>
            <a:ext cx="823038" cy="54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7279"/>
          <a:stretch/>
        </p:blipFill>
        <p:spPr>
          <a:xfrm>
            <a:off x="6184900" y="1649413"/>
            <a:ext cx="6007100" cy="35591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8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t="7279"/>
          <a:stretch/>
        </p:blipFill>
        <p:spPr>
          <a:xfrm>
            <a:off x="6184900" y="1649413"/>
            <a:ext cx="6007100" cy="3559175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acute HIV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HIV-RNA</a:t>
            </a:r>
            <a:r>
              <a:rPr lang="en-US" dirty="0"/>
              <a:t>+ and/or p24 </a:t>
            </a:r>
            <a:r>
              <a:rPr lang="en-US" dirty="0" smtClean="0"/>
              <a:t>Ag</a:t>
            </a:r>
          </a:p>
          <a:p>
            <a:pPr marL="514350" indent="-514350">
              <a:buAutoNum type="arabicParenR"/>
            </a:pPr>
            <a:r>
              <a:rPr lang="en-US" dirty="0" smtClean="0"/>
              <a:t>Undetectable anti-HIV Ab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Public health implications</a:t>
            </a:r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5003800" y="2017987"/>
            <a:ext cx="3898462" cy="2081048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255" y="5474408"/>
            <a:ext cx="2962275" cy="1362075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5003800" y="4099035"/>
            <a:ext cx="3562132" cy="2148953"/>
          </a:xfrm>
          <a:custGeom>
            <a:avLst/>
            <a:gdLst>
              <a:gd name="connsiteX0" fmla="*/ 0 w 3972910"/>
              <a:gd name="connsiteY0" fmla="*/ 0 h 2106911"/>
              <a:gd name="connsiteX1" fmla="*/ 2186151 w 3972910"/>
              <a:gd name="connsiteY1" fmla="*/ 2102069 h 2106911"/>
              <a:gd name="connsiteX2" fmla="*/ 3972910 w 3972910"/>
              <a:gd name="connsiteY2" fmla="*/ 620111 h 2106911"/>
              <a:gd name="connsiteX3" fmla="*/ 3972910 w 3972910"/>
              <a:gd name="connsiteY3" fmla="*/ 620111 h 210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2910" h="2106911">
                <a:moveTo>
                  <a:pt x="0" y="0"/>
                </a:moveTo>
                <a:cubicBezTo>
                  <a:pt x="762000" y="999358"/>
                  <a:pt x="1524000" y="1998717"/>
                  <a:pt x="2186151" y="2102069"/>
                </a:cubicBezTo>
                <a:cubicBezTo>
                  <a:pt x="2848302" y="2205421"/>
                  <a:pt x="3972910" y="620111"/>
                  <a:pt x="3972910" y="620111"/>
                </a:cubicBezTo>
                <a:lnTo>
                  <a:pt x="3972910" y="620111"/>
                </a:ln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Image result for red stick 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13" y="2575608"/>
            <a:ext cx="426696" cy="8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White Stick Figur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07" y="2590093"/>
            <a:ext cx="443535" cy="8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7678209" y="3063766"/>
            <a:ext cx="339898" cy="1719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1" descr="92B5DB8CB35BCF4D8543F67456368AFD@namprd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2" y="6176963"/>
            <a:ext cx="823038" cy="54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247" y="377824"/>
            <a:ext cx="8663152" cy="6188075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b="1" u="sng" dirty="0" smtClean="0"/>
              <a:t>acute</a:t>
            </a:r>
            <a:r>
              <a:rPr lang="en-US" dirty="0" smtClean="0"/>
              <a:t> HIV – a public health-centric definition</a:t>
            </a:r>
          </a:p>
          <a:p>
            <a:endParaRPr lang="en-US" sz="1500" u="sng" dirty="0" smtClean="0"/>
          </a:p>
          <a:p>
            <a:endParaRPr lang="en-US" sz="1500" u="sng" dirty="0" smtClean="0"/>
          </a:p>
          <a:p>
            <a:r>
              <a:rPr lang="en-US" dirty="0" smtClean="0"/>
              <a:t>Why is it worth the </a:t>
            </a:r>
            <a:r>
              <a:rPr lang="en-US" b="1" u="sng" dirty="0" smtClean="0"/>
              <a:t>effort</a:t>
            </a:r>
            <a:r>
              <a:rPr lang="en-US" dirty="0" smtClean="0"/>
              <a:t>? </a:t>
            </a:r>
          </a:p>
          <a:p>
            <a:r>
              <a:rPr lang="en-US" sz="2400" dirty="0" smtClean="0"/>
              <a:t>	transmission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cluster identification/intervention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PrEP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early treatment (</a:t>
            </a:r>
            <a:r>
              <a:rPr lang="en-US" sz="2400" i="1" dirty="0" smtClean="0"/>
              <a:t>not discussed here</a:t>
            </a:r>
            <a:r>
              <a:rPr lang="en-US" sz="2400" dirty="0" smtClean="0"/>
              <a:t>)</a:t>
            </a:r>
          </a:p>
          <a:p>
            <a:endParaRPr lang="en-US" sz="1500" u="sng" dirty="0" smtClean="0"/>
          </a:p>
          <a:p>
            <a:endParaRPr lang="en-US" sz="1500" u="sng" dirty="0" smtClean="0"/>
          </a:p>
          <a:p>
            <a:r>
              <a:rPr lang="en-US" dirty="0" smtClean="0"/>
              <a:t>How do we </a:t>
            </a:r>
            <a:r>
              <a:rPr lang="en-US" b="1" u="sng" dirty="0" smtClean="0"/>
              <a:t>diagnose</a:t>
            </a:r>
            <a:r>
              <a:rPr lang="en-US" dirty="0" smtClean="0"/>
              <a:t> AHI?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</a:t>
            </a:r>
            <a:r>
              <a:rPr lang="en-US" b="1" u="sng" dirty="0" smtClean="0"/>
              <a:t>miss</a:t>
            </a:r>
            <a:r>
              <a:rPr lang="en-US" dirty="0" smtClean="0"/>
              <a:t> AHI?</a:t>
            </a:r>
            <a:endParaRPr lang="en-US" dirty="0"/>
          </a:p>
        </p:txBody>
      </p:sp>
      <p:pic>
        <p:nvPicPr>
          <p:cNvPr id="4107" name="Picture 11" descr="92B5DB8CB35BCF4D8543F67456368AFD@nampr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2" y="377824"/>
            <a:ext cx="1866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EA3FF69626C50F4892C21EE7314C4245@namprd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2" y="2025674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4807B15F810C094C941D7A580C3BADB2@namprd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6" y="4165599"/>
            <a:ext cx="1577073" cy="14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ED684AF9C0A6464FADEFB531A0BA7D1D@namprd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0" y="5473700"/>
            <a:ext cx="1276324" cy="12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" y="221115"/>
            <a:ext cx="11130129" cy="139495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 Efficient transmission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3279" y="1591681"/>
            <a:ext cx="10848695" cy="5051887"/>
            <a:chOff x="162205" y="441231"/>
            <a:chExt cx="12029795" cy="62782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205" y="441231"/>
              <a:ext cx="12029795" cy="627827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9479002" y="3358835"/>
              <a:ext cx="144856" cy="298765"/>
              <a:chOff x="1484768" y="3358835"/>
              <a:chExt cx="144856" cy="29876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557196" y="3358836"/>
                <a:ext cx="0" cy="2987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484768" y="3358835"/>
                <a:ext cx="144856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484768" y="3653072"/>
                <a:ext cx="144856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9171160" y="3974471"/>
              <a:ext cx="1267486" cy="305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Volz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et al., 2013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H="1" flipV="1">
              <a:off x="9623858" y="3720976"/>
              <a:ext cx="181046" cy="2534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3" descr="EA3FF69626C50F4892C21EE7314C4245@nam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2" y="6032499"/>
            <a:ext cx="803983" cy="8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-1198195" y="3464635"/>
            <a:ext cx="44729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 of New Infections Caused by Early Infections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60635</TotalTime>
  <Words>607</Words>
  <Application>Microsoft Office PowerPoint</Application>
  <PresentationFormat>Widescreen</PresentationFormat>
  <Paragraphs>198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等线</vt:lpstr>
      <vt:lpstr>Wingdings</vt:lpstr>
      <vt:lpstr>Office Theme</vt:lpstr>
      <vt:lpstr>Public health implications of acute HIV infection diagnostic strategies in low- &amp; middle-income countries</vt:lpstr>
      <vt:lpstr>PowerPoint Presentation</vt:lpstr>
      <vt:lpstr>Acute HIV infection: Fiebig Stages</vt:lpstr>
      <vt:lpstr>Defining acute HIV infection</vt:lpstr>
      <vt:lpstr>Defining acute HIV infection</vt:lpstr>
      <vt:lpstr>Defining acute HIV infection</vt:lpstr>
      <vt:lpstr>Defining acute HIV infection</vt:lpstr>
      <vt:lpstr>PowerPoint Presentation</vt:lpstr>
      <vt:lpstr> Efficient transmission</vt:lpstr>
      <vt:lpstr> Efficient transmission</vt:lpstr>
      <vt:lpstr>AHI: Canary in a coal mine </vt:lpstr>
      <vt:lpstr>AHI: Canary in a coal mine </vt:lpstr>
      <vt:lpstr>PrEP: can we confirm HIV negative status without AHI screening?</vt:lpstr>
      <vt:lpstr>PowerPoint Presentation</vt:lpstr>
      <vt:lpstr>Diagnosing AHI</vt:lpstr>
      <vt:lpstr>Diagnosing AHI</vt:lpstr>
      <vt:lpstr>3rd vs 4th generation testing/NAT</vt:lpstr>
      <vt:lpstr>Diagnostic pipeline</vt:lpstr>
      <vt:lpstr>Diagnostic pipeline</vt:lpstr>
      <vt:lpstr>Diagnostic pipeline</vt:lpstr>
      <vt:lpstr>PowerPoint Presentation</vt:lpstr>
      <vt:lpstr>How we miss acute infection…</vt:lpstr>
      <vt:lpstr>AHI: more common than you’d think</vt:lpstr>
      <vt:lpstr>AHI: more common than you’d think</vt:lpstr>
      <vt:lpstr>Focusing screening efforts </vt:lpstr>
      <vt:lpstr>Beyond diagnostics: screening for AHI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Rutstein, Sarah E</dc:creator>
  <cp:lastModifiedBy>Rutstein, Sarah E</cp:lastModifiedBy>
  <cp:revision>163</cp:revision>
  <dcterms:created xsi:type="dcterms:W3CDTF">2018-05-13T18:27:33Z</dcterms:created>
  <dcterms:modified xsi:type="dcterms:W3CDTF">2018-07-23T12:40:58Z</dcterms:modified>
</cp:coreProperties>
</file>