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58" r:id="rId3"/>
    <p:sldId id="260" r:id="rId4"/>
    <p:sldId id="262" r:id="rId5"/>
    <p:sldId id="264" r:id="rId6"/>
    <p:sldId id="265" r:id="rId7"/>
    <p:sldId id="278" r:id="rId8"/>
    <p:sldId id="266" r:id="rId9"/>
    <p:sldId id="279" r:id="rId10"/>
    <p:sldId id="280" r:id="rId11"/>
    <p:sldId id="286" r:id="rId12"/>
    <p:sldId id="270" r:id="rId13"/>
    <p:sldId id="271" r:id="rId14"/>
    <p:sldId id="272" r:id="rId15"/>
    <p:sldId id="273" r:id="rId16"/>
    <p:sldId id="298" r:id="rId17"/>
    <p:sldId id="299" r:id="rId18"/>
    <p:sldId id="300" r:id="rId19"/>
    <p:sldId id="30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7B8BBC-88D5-42E4-A3BC-0F3CF42C06B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67D2FDD-926F-4421-A033-DA17ECAF8CCB}">
      <dgm:prSet phldrT="[Text]"/>
      <dgm:spPr/>
      <dgm:t>
        <a:bodyPr/>
        <a:lstStyle/>
        <a:p>
          <a:r>
            <a:rPr lang="en-US" dirty="0"/>
            <a:t>Study Population (N=2,409)</a:t>
          </a:r>
        </a:p>
      </dgm:t>
    </dgm:pt>
    <dgm:pt modelId="{22E3F613-611A-4EA8-A67E-C3F49C9750CE}" type="parTrans" cxnId="{F430A4F4-2ECD-4CB9-8C9F-B280F7EE03B1}">
      <dgm:prSet/>
      <dgm:spPr/>
      <dgm:t>
        <a:bodyPr/>
        <a:lstStyle/>
        <a:p>
          <a:endParaRPr lang="en-US"/>
        </a:p>
      </dgm:t>
    </dgm:pt>
    <dgm:pt modelId="{59B0DE80-DCC3-4DD3-A3D1-4DF7FB5B4F5D}" type="sibTrans" cxnId="{F430A4F4-2ECD-4CB9-8C9F-B280F7EE03B1}">
      <dgm:prSet/>
      <dgm:spPr/>
      <dgm:t>
        <a:bodyPr/>
        <a:lstStyle/>
        <a:p>
          <a:endParaRPr lang="en-US"/>
        </a:p>
      </dgm:t>
    </dgm:pt>
    <dgm:pt modelId="{5F4E0117-EFE7-4A2B-9F86-675FBDADFBF9}">
      <dgm:prSet phldrT="[Text]"/>
      <dgm:spPr/>
      <dgm:t>
        <a:bodyPr/>
        <a:lstStyle/>
        <a:p>
          <a:r>
            <a:rPr lang="en-US" dirty="0"/>
            <a:t>Control (N=1,124)</a:t>
          </a:r>
        </a:p>
      </dgm:t>
    </dgm:pt>
    <dgm:pt modelId="{EFD88A76-8B18-4276-B452-2F434FC792E3}" type="parTrans" cxnId="{25324B73-B81F-4808-8D5D-FA52717AA4CB}">
      <dgm:prSet/>
      <dgm:spPr/>
      <dgm:t>
        <a:bodyPr/>
        <a:lstStyle/>
        <a:p>
          <a:endParaRPr lang="en-US"/>
        </a:p>
      </dgm:t>
    </dgm:pt>
    <dgm:pt modelId="{7A00BE7F-526A-4C68-B873-B2F9B8E16288}" type="sibTrans" cxnId="{25324B73-B81F-4808-8D5D-FA52717AA4CB}">
      <dgm:prSet/>
      <dgm:spPr/>
      <dgm:t>
        <a:bodyPr/>
        <a:lstStyle/>
        <a:p>
          <a:endParaRPr lang="en-US"/>
        </a:p>
      </dgm:t>
    </dgm:pt>
    <dgm:pt modelId="{18E756FD-E27C-49C0-9CB7-11B418608CA1}">
      <dgm:prSet phldrT="[Text]"/>
      <dgm:spPr/>
      <dgm:t>
        <a:bodyPr/>
        <a:lstStyle/>
        <a:p>
          <a:r>
            <a:rPr lang="en-US" dirty="0"/>
            <a:t>Treatment (N=1,285)</a:t>
          </a:r>
        </a:p>
      </dgm:t>
    </dgm:pt>
    <dgm:pt modelId="{C6AD8E61-C831-4407-8020-5FC6375A92D2}" type="parTrans" cxnId="{B38E2751-9678-479D-9DED-29F6DD3EF885}">
      <dgm:prSet/>
      <dgm:spPr/>
      <dgm:t>
        <a:bodyPr/>
        <a:lstStyle/>
        <a:p>
          <a:endParaRPr lang="en-US"/>
        </a:p>
      </dgm:t>
    </dgm:pt>
    <dgm:pt modelId="{19E599C8-3BA9-4A87-9239-FFBD80F2589B}" type="sibTrans" cxnId="{B38E2751-9678-479D-9DED-29F6DD3EF885}">
      <dgm:prSet/>
      <dgm:spPr/>
      <dgm:t>
        <a:bodyPr/>
        <a:lstStyle/>
        <a:p>
          <a:endParaRPr lang="en-US"/>
        </a:p>
      </dgm:t>
    </dgm:pt>
    <dgm:pt modelId="{5BE20D63-EA58-4FC6-887F-ECB5541C19E6}">
      <dgm:prSet/>
      <dgm:spPr/>
      <dgm:t>
        <a:bodyPr/>
        <a:lstStyle/>
        <a:p>
          <a:r>
            <a:rPr lang="en-US" dirty="0"/>
            <a:t>$20 if STI-free (N=615)</a:t>
          </a:r>
        </a:p>
      </dgm:t>
    </dgm:pt>
    <dgm:pt modelId="{F7EEB191-F24F-44FB-8F89-79B527ADB9BC}" type="parTrans" cxnId="{D480867F-83ED-4C1C-8FC4-FFAAEF6CDF0C}">
      <dgm:prSet/>
      <dgm:spPr/>
      <dgm:t>
        <a:bodyPr/>
        <a:lstStyle/>
        <a:p>
          <a:endParaRPr lang="en-US"/>
        </a:p>
      </dgm:t>
    </dgm:pt>
    <dgm:pt modelId="{77E874D1-ACC8-40E7-9A9C-DAEA6DCDD1AC}" type="sibTrans" cxnId="{D480867F-83ED-4C1C-8FC4-FFAAEF6CDF0C}">
      <dgm:prSet/>
      <dgm:spPr/>
      <dgm:t>
        <a:bodyPr/>
        <a:lstStyle/>
        <a:p>
          <a:endParaRPr lang="en-US"/>
        </a:p>
      </dgm:t>
    </dgm:pt>
    <dgm:pt modelId="{B258B92F-985D-44F5-AFEB-76264AD3E1B5}">
      <dgm:prSet/>
      <dgm:spPr/>
      <dgm:t>
        <a:bodyPr/>
        <a:lstStyle/>
        <a:p>
          <a:r>
            <a:rPr lang="en-US" dirty="0"/>
            <a:t>$10 if STI-free (N=660)</a:t>
          </a:r>
        </a:p>
      </dgm:t>
    </dgm:pt>
    <dgm:pt modelId="{ACCA4077-283A-4759-A3D5-B27003A3976D}" type="parTrans" cxnId="{056662FB-0000-4AD8-87E9-605A52588FD0}">
      <dgm:prSet/>
      <dgm:spPr/>
      <dgm:t>
        <a:bodyPr/>
        <a:lstStyle/>
        <a:p>
          <a:endParaRPr lang="en-US"/>
        </a:p>
      </dgm:t>
    </dgm:pt>
    <dgm:pt modelId="{73CF3BA7-2534-4994-A607-480A614587BA}" type="sibTrans" cxnId="{056662FB-0000-4AD8-87E9-605A52588FD0}">
      <dgm:prSet/>
      <dgm:spPr/>
      <dgm:t>
        <a:bodyPr/>
        <a:lstStyle/>
        <a:p>
          <a:endParaRPr lang="en-US"/>
        </a:p>
      </dgm:t>
    </dgm:pt>
    <dgm:pt modelId="{3F3905B5-6D1A-402F-A71D-6E59177640AB}" type="pres">
      <dgm:prSet presAssocID="{2B7B8BBC-88D5-42E4-A3BC-0F3CF42C06BE}" presName="hierChild1" presStyleCnt="0">
        <dgm:presLayoutVars>
          <dgm:chPref val="1"/>
          <dgm:dir/>
          <dgm:animOne val="branch"/>
          <dgm:animLvl val="lvl"/>
          <dgm:resizeHandles/>
        </dgm:presLayoutVars>
      </dgm:prSet>
      <dgm:spPr/>
    </dgm:pt>
    <dgm:pt modelId="{0790499C-91EF-4D68-AEFA-071F46098A57}" type="pres">
      <dgm:prSet presAssocID="{B67D2FDD-926F-4421-A033-DA17ECAF8CCB}" presName="hierRoot1" presStyleCnt="0"/>
      <dgm:spPr/>
    </dgm:pt>
    <dgm:pt modelId="{65192307-6E58-4ECF-9377-921A50B5A8B4}" type="pres">
      <dgm:prSet presAssocID="{B67D2FDD-926F-4421-A033-DA17ECAF8CCB}" presName="composite" presStyleCnt="0"/>
      <dgm:spPr/>
    </dgm:pt>
    <dgm:pt modelId="{364987B5-D7A5-468A-8EE1-3F8A2B2A3591}" type="pres">
      <dgm:prSet presAssocID="{B67D2FDD-926F-4421-A033-DA17ECAF8CCB}" presName="background" presStyleLbl="node0" presStyleIdx="0" presStyleCnt="1"/>
      <dgm:spPr/>
    </dgm:pt>
    <dgm:pt modelId="{462BC882-F937-48B8-AC92-6A50688A72F7}" type="pres">
      <dgm:prSet presAssocID="{B67D2FDD-926F-4421-A033-DA17ECAF8CCB}" presName="text" presStyleLbl="fgAcc0" presStyleIdx="0" presStyleCnt="1">
        <dgm:presLayoutVars>
          <dgm:chPref val="3"/>
        </dgm:presLayoutVars>
      </dgm:prSet>
      <dgm:spPr/>
    </dgm:pt>
    <dgm:pt modelId="{0559593F-AE89-44B5-BF90-8040B1FAB591}" type="pres">
      <dgm:prSet presAssocID="{B67D2FDD-926F-4421-A033-DA17ECAF8CCB}" presName="hierChild2" presStyleCnt="0"/>
      <dgm:spPr/>
    </dgm:pt>
    <dgm:pt modelId="{3FBFA8AC-9A0A-4FF9-99B1-0F7E6CA22DC1}" type="pres">
      <dgm:prSet presAssocID="{EFD88A76-8B18-4276-B452-2F434FC792E3}" presName="Name10" presStyleLbl="parChTrans1D2" presStyleIdx="0" presStyleCnt="2"/>
      <dgm:spPr/>
    </dgm:pt>
    <dgm:pt modelId="{FBBF7871-D325-4D19-BB6F-2BE70EBBC423}" type="pres">
      <dgm:prSet presAssocID="{5F4E0117-EFE7-4A2B-9F86-675FBDADFBF9}" presName="hierRoot2" presStyleCnt="0"/>
      <dgm:spPr/>
    </dgm:pt>
    <dgm:pt modelId="{5130BF54-03FC-47DA-B298-38972B3D5B33}" type="pres">
      <dgm:prSet presAssocID="{5F4E0117-EFE7-4A2B-9F86-675FBDADFBF9}" presName="composite2" presStyleCnt="0"/>
      <dgm:spPr/>
    </dgm:pt>
    <dgm:pt modelId="{B401F993-2D1B-47F6-A1E7-68F799AF8069}" type="pres">
      <dgm:prSet presAssocID="{5F4E0117-EFE7-4A2B-9F86-675FBDADFBF9}" presName="background2" presStyleLbl="node2" presStyleIdx="0" presStyleCnt="2"/>
      <dgm:spPr/>
    </dgm:pt>
    <dgm:pt modelId="{1C13937B-E1D2-4FE4-AAA7-55C54232C651}" type="pres">
      <dgm:prSet presAssocID="{5F4E0117-EFE7-4A2B-9F86-675FBDADFBF9}" presName="text2" presStyleLbl="fgAcc2" presStyleIdx="0" presStyleCnt="2">
        <dgm:presLayoutVars>
          <dgm:chPref val="3"/>
        </dgm:presLayoutVars>
      </dgm:prSet>
      <dgm:spPr/>
    </dgm:pt>
    <dgm:pt modelId="{CB291141-FD95-4E46-847D-92B8945AE794}" type="pres">
      <dgm:prSet presAssocID="{5F4E0117-EFE7-4A2B-9F86-675FBDADFBF9}" presName="hierChild3" presStyleCnt="0"/>
      <dgm:spPr/>
    </dgm:pt>
    <dgm:pt modelId="{8B21B238-68B4-4A70-854D-31EDDAEEFD74}" type="pres">
      <dgm:prSet presAssocID="{C6AD8E61-C831-4407-8020-5FC6375A92D2}" presName="Name10" presStyleLbl="parChTrans1D2" presStyleIdx="1" presStyleCnt="2"/>
      <dgm:spPr/>
    </dgm:pt>
    <dgm:pt modelId="{80FCE597-A5CB-4A08-924B-7EE1A37CC473}" type="pres">
      <dgm:prSet presAssocID="{18E756FD-E27C-49C0-9CB7-11B418608CA1}" presName="hierRoot2" presStyleCnt="0"/>
      <dgm:spPr/>
    </dgm:pt>
    <dgm:pt modelId="{F4C8FE2C-8D18-4C79-AF03-8E9FD2E916CC}" type="pres">
      <dgm:prSet presAssocID="{18E756FD-E27C-49C0-9CB7-11B418608CA1}" presName="composite2" presStyleCnt="0"/>
      <dgm:spPr/>
    </dgm:pt>
    <dgm:pt modelId="{D5D13CE1-4F74-48F6-B65F-93D27C08DBD4}" type="pres">
      <dgm:prSet presAssocID="{18E756FD-E27C-49C0-9CB7-11B418608CA1}" presName="background2" presStyleLbl="node2" presStyleIdx="1" presStyleCnt="2"/>
      <dgm:spPr/>
    </dgm:pt>
    <dgm:pt modelId="{EF625C9A-F5DD-4914-9EF3-64CCA0E8052F}" type="pres">
      <dgm:prSet presAssocID="{18E756FD-E27C-49C0-9CB7-11B418608CA1}" presName="text2" presStyleLbl="fgAcc2" presStyleIdx="1" presStyleCnt="2">
        <dgm:presLayoutVars>
          <dgm:chPref val="3"/>
        </dgm:presLayoutVars>
      </dgm:prSet>
      <dgm:spPr/>
    </dgm:pt>
    <dgm:pt modelId="{0A583C14-AA98-4CEC-AE71-BDABAD564CDB}" type="pres">
      <dgm:prSet presAssocID="{18E756FD-E27C-49C0-9CB7-11B418608CA1}" presName="hierChild3" presStyleCnt="0"/>
      <dgm:spPr/>
    </dgm:pt>
    <dgm:pt modelId="{9487AC00-1304-45E2-8E92-A6BAEF3D8D38}" type="pres">
      <dgm:prSet presAssocID="{ACCA4077-283A-4759-A3D5-B27003A3976D}" presName="Name17" presStyleLbl="parChTrans1D3" presStyleIdx="0" presStyleCnt="2"/>
      <dgm:spPr/>
    </dgm:pt>
    <dgm:pt modelId="{99AE9FFB-472D-4155-97E6-31DDCEE1D7A2}" type="pres">
      <dgm:prSet presAssocID="{B258B92F-985D-44F5-AFEB-76264AD3E1B5}" presName="hierRoot3" presStyleCnt="0"/>
      <dgm:spPr/>
    </dgm:pt>
    <dgm:pt modelId="{CE4BA6F3-8BF9-426D-9769-CCF12FC56132}" type="pres">
      <dgm:prSet presAssocID="{B258B92F-985D-44F5-AFEB-76264AD3E1B5}" presName="composite3" presStyleCnt="0"/>
      <dgm:spPr/>
    </dgm:pt>
    <dgm:pt modelId="{E8AAC9B6-70D6-4AAC-87C5-7C63D5F9A589}" type="pres">
      <dgm:prSet presAssocID="{B258B92F-985D-44F5-AFEB-76264AD3E1B5}" presName="background3" presStyleLbl="node3" presStyleIdx="0" presStyleCnt="2"/>
      <dgm:spPr/>
    </dgm:pt>
    <dgm:pt modelId="{7FF83831-B674-4DCE-9CE3-E1851731A161}" type="pres">
      <dgm:prSet presAssocID="{B258B92F-985D-44F5-AFEB-76264AD3E1B5}" presName="text3" presStyleLbl="fgAcc3" presStyleIdx="0" presStyleCnt="2">
        <dgm:presLayoutVars>
          <dgm:chPref val="3"/>
        </dgm:presLayoutVars>
      </dgm:prSet>
      <dgm:spPr/>
    </dgm:pt>
    <dgm:pt modelId="{835E6256-15ED-4209-9984-C6BE146038DF}" type="pres">
      <dgm:prSet presAssocID="{B258B92F-985D-44F5-AFEB-76264AD3E1B5}" presName="hierChild4" presStyleCnt="0"/>
      <dgm:spPr/>
    </dgm:pt>
    <dgm:pt modelId="{40B04B2C-36E8-4B96-B3C6-5325EA118BF9}" type="pres">
      <dgm:prSet presAssocID="{F7EEB191-F24F-44FB-8F89-79B527ADB9BC}" presName="Name17" presStyleLbl="parChTrans1D3" presStyleIdx="1" presStyleCnt="2"/>
      <dgm:spPr/>
    </dgm:pt>
    <dgm:pt modelId="{78E1BAA4-FEC4-46F3-9B37-76694B8CB07D}" type="pres">
      <dgm:prSet presAssocID="{5BE20D63-EA58-4FC6-887F-ECB5541C19E6}" presName="hierRoot3" presStyleCnt="0"/>
      <dgm:spPr/>
    </dgm:pt>
    <dgm:pt modelId="{8E94FA4F-E692-43AF-987B-7EF8FFD10DAA}" type="pres">
      <dgm:prSet presAssocID="{5BE20D63-EA58-4FC6-887F-ECB5541C19E6}" presName="composite3" presStyleCnt="0"/>
      <dgm:spPr/>
    </dgm:pt>
    <dgm:pt modelId="{40C73F43-0400-4561-939A-96EFA376EF5E}" type="pres">
      <dgm:prSet presAssocID="{5BE20D63-EA58-4FC6-887F-ECB5541C19E6}" presName="background3" presStyleLbl="node3" presStyleIdx="1" presStyleCnt="2"/>
      <dgm:spPr/>
    </dgm:pt>
    <dgm:pt modelId="{54802024-D72D-493C-AE89-95A82C84981F}" type="pres">
      <dgm:prSet presAssocID="{5BE20D63-EA58-4FC6-887F-ECB5541C19E6}" presName="text3" presStyleLbl="fgAcc3" presStyleIdx="1" presStyleCnt="2">
        <dgm:presLayoutVars>
          <dgm:chPref val="3"/>
        </dgm:presLayoutVars>
      </dgm:prSet>
      <dgm:spPr/>
    </dgm:pt>
    <dgm:pt modelId="{9121FE11-D3ED-4478-B59D-8569F512A813}" type="pres">
      <dgm:prSet presAssocID="{5BE20D63-EA58-4FC6-887F-ECB5541C19E6}" presName="hierChild4" presStyleCnt="0"/>
      <dgm:spPr/>
    </dgm:pt>
  </dgm:ptLst>
  <dgm:cxnLst>
    <dgm:cxn modelId="{E04EF419-4FC8-47E8-B7B5-779C7729172F}" type="presOf" srcId="{18E756FD-E27C-49C0-9CB7-11B418608CA1}" destId="{EF625C9A-F5DD-4914-9EF3-64CCA0E8052F}" srcOrd="0" destOrd="0" presId="urn:microsoft.com/office/officeart/2005/8/layout/hierarchy1"/>
    <dgm:cxn modelId="{38FD4028-E565-466E-8A50-D17FA5DC9B10}" type="presOf" srcId="{C6AD8E61-C831-4407-8020-5FC6375A92D2}" destId="{8B21B238-68B4-4A70-854D-31EDDAEEFD74}" srcOrd="0" destOrd="0" presId="urn:microsoft.com/office/officeart/2005/8/layout/hierarchy1"/>
    <dgm:cxn modelId="{447DA842-5E4D-4A35-AEE5-EA9F1AEB2C0D}" type="presOf" srcId="{ACCA4077-283A-4759-A3D5-B27003A3976D}" destId="{9487AC00-1304-45E2-8E92-A6BAEF3D8D38}" srcOrd="0" destOrd="0" presId="urn:microsoft.com/office/officeart/2005/8/layout/hierarchy1"/>
    <dgm:cxn modelId="{3515FA63-322F-4BF5-AD33-C4B2DC5C3512}" type="presOf" srcId="{F7EEB191-F24F-44FB-8F89-79B527ADB9BC}" destId="{40B04B2C-36E8-4B96-B3C6-5325EA118BF9}" srcOrd="0" destOrd="0" presId="urn:microsoft.com/office/officeart/2005/8/layout/hierarchy1"/>
    <dgm:cxn modelId="{4005C444-7286-4998-A0DB-344E1899F967}" type="presOf" srcId="{5F4E0117-EFE7-4A2B-9F86-675FBDADFBF9}" destId="{1C13937B-E1D2-4FE4-AAA7-55C54232C651}" srcOrd="0" destOrd="0" presId="urn:microsoft.com/office/officeart/2005/8/layout/hierarchy1"/>
    <dgm:cxn modelId="{B38E2751-9678-479D-9DED-29F6DD3EF885}" srcId="{B67D2FDD-926F-4421-A033-DA17ECAF8CCB}" destId="{18E756FD-E27C-49C0-9CB7-11B418608CA1}" srcOrd="1" destOrd="0" parTransId="{C6AD8E61-C831-4407-8020-5FC6375A92D2}" sibTransId="{19E599C8-3BA9-4A87-9239-FFBD80F2589B}"/>
    <dgm:cxn modelId="{25324B73-B81F-4808-8D5D-FA52717AA4CB}" srcId="{B67D2FDD-926F-4421-A033-DA17ECAF8CCB}" destId="{5F4E0117-EFE7-4A2B-9F86-675FBDADFBF9}" srcOrd="0" destOrd="0" parTransId="{EFD88A76-8B18-4276-B452-2F434FC792E3}" sibTransId="{7A00BE7F-526A-4C68-B873-B2F9B8E16288}"/>
    <dgm:cxn modelId="{D480867F-83ED-4C1C-8FC4-FFAAEF6CDF0C}" srcId="{18E756FD-E27C-49C0-9CB7-11B418608CA1}" destId="{5BE20D63-EA58-4FC6-887F-ECB5541C19E6}" srcOrd="1" destOrd="0" parTransId="{F7EEB191-F24F-44FB-8F89-79B527ADB9BC}" sibTransId="{77E874D1-ACC8-40E7-9A9C-DAEA6DCDD1AC}"/>
    <dgm:cxn modelId="{FC7C80C0-FBD0-438C-B86E-E0DDF61A65B0}" type="presOf" srcId="{5BE20D63-EA58-4FC6-887F-ECB5541C19E6}" destId="{54802024-D72D-493C-AE89-95A82C84981F}" srcOrd="0" destOrd="0" presId="urn:microsoft.com/office/officeart/2005/8/layout/hierarchy1"/>
    <dgm:cxn modelId="{6A6BD3C6-7401-40C7-9F71-F69668218D39}" type="presOf" srcId="{2B7B8BBC-88D5-42E4-A3BC-0F3CF42C06BE}" destId="{3F3905B5-6D1A-402F-A71D-6E59177640AB}" srcOrd="0" destOrd="0" presId="urn:microsoft.com/office/officeart/2005/8/layout/hierarchy1"/>
    <dgm:cxn modelId="{F430A4F4-2ECD-4CB9-8C9F-B280F7EE03B1}" srcId="{2B7B8BBC-88D5-42E4-A3BC-0F3CF42C06BE}" destId="{B67D2FDD-926F-4421-A033-DA17ECAF8CCB}" srcOrd="0" destOrd="0" parTransId="{22E3F613-611A-4EA8-A67E-C3F49C9750CE}" sibTransId="{59B0DE80-DCC3-4DD3-A3D1-4DF7FB5B4F5D}"/>
    <dgm:cxn modelId="{056662FB-0000-4AD8-87E9-605A52588FD0}" srcId="{18E756FD-E27C-49C0-9CB7-11B418608CA1}" destId="{B258B92F-985D-44F5-AFEB-76264AD3E1B5}" srcOrd="0" destOrd="0" parTransId="{ACCA4077-283A-4759-A3D5-B27003A3976D}" sibTransId="{73CF3BA7-2534-4994-A607-480A614587BA}"/>
    <dgm:cxn modelId="{CC6EF2FB-32F0-4C6A-B99D-23BB940906C0}" type="presOf" srcId="{B67D2FDD-926F-4421-A033-DA17ECAF8CCB}" destId="{462BC882-F937-48B8-AC92-6A50688A72F7}" srcOrd="0" destOrd="0" presId="urn:microsoft.com/office/officeart/2005/8/layout/hierarchy1"/>
    <dgm:cxn modelId="{4CBC70FE-5E4B-4321-9A25-A5A231C5BE64}" type="presOf" srcId="{EFD88A76-8B18-4276-B452-2F434FC792E3}" destId="{3FBFA8AC-9A0A-4FF9-99B1-0F7E6CA22DC1}" srcOrd="0" destOrd="0" presId="urn:microsoft.com/office/officeart/2005/8/layout/hierarchy1"/>
    <dgm:cxn modelId="{319BC8FE-41A5-4903-BB9F-AC4D16A12F1E}" type="presOf" srcId="{B258B92F-985D-44F5-AFEB-76264AD3E1B5}" destId="{7FF83831-B674-4DCE-9CE3-E1851731A161}" srcOrd="0" destOrd="0" presId="urn:microsoft.com/office/officeart/2005/8/layout/hierarchy1"/>
    <dgm:cxn modelId="{59B4AE3A-11C2-4F9B-91C8-72EA20004138}" type="presParOf" srcId="{3F3905B5-6D1A-402F-A71D-6E59177640AB}" destId="{0790499C-91EF-4D68-AEFA-071F46098A57}" srcOrd="0" destOrd="0" presId="urn:microsoft.com/office/officeart/2005/8/layout/hierarchy1"/>
    <dgm:cxn modelId="{5EA09C80-AF57-4A11-810F-588B07260716}" type="presParOf" srcId="{0790499C-91EF-4D68-AEFA-071F46098A57}" destId="{65192307-6E58-4ECF-9377-921A50B5A8B4}" srcOrd="0" destOrd="0" presId="urn:microsoft.com/office/officeart/2005/8/layout/hierarchy1"/>
    <dgm:cxn modelId="{2F7CCE52-7BEA-4CE8-ADD5-79E0A18FDF22}" type="presParOf" srcId="{65192307-6E58-4ECF-9377-921A50B5A8B4}" destId="{364987B5-D7A5-468A-8EE1-3F8A2B2A3591}" srcOrd="0" destOrd="0" presId="urn:microsoft.com/office/officeart/2005/8/layout/hierarchy1"/>
    <dgm:cxn modelId="{C25D6D4C-51A6-48E1-8470-B53AFCA3187F}" type="presParOf" srcId="{65192307-6E58-4ECF-9377-921A50B5A8B4}" destId="{462BC882-F937-48B8-AC92-6A50688A72F7}" srcOrd="1" destOrd="0" presId="urn:microsoft.com/office/officeart/2005/8/layout/hierarchy1"/>
    <dgm:cxn modelId="{62AD8911-96C1-4565-AB2F-B28E210761A4}" type="presParOf" srcId="{0790499C-91EF-4D68-AEFA-071F46098A57}" destId="{0559593F-AE89-44B5-BF90-8040B1FAB591}" srcOrd="1" destOrd="0" presId="urn:microsoft.com/office/officeart/2005/8/layout/hierarchy1"/>
    <dgm:cxn modelId="{4E316652-D780-4BA6-B64C-7EB4B32BCEEA}" type="presParOf" srcId="{0559593F-AE89-44B5-BF90-8040B1FAB591}" destId="{3FBFA8AC-9A0A-4FF9-99B1-0F7E6CA22DC1}" srcOrd="0" destOrd="0" presId="urn:microsoft.com/office/officeart/2005/8/layout/hierarchy1"/>
    <dgm:cxn modelId="{25FEA636-0A85-4C2C-A8E9-C2F859B12E51}" type="presParOf" srcId="{0559593F-AE89-44B5-BF90-8040B1FAB591}" destId="{FBBF7871-D325-4D19-BB6F-2BE70EBBC423}" srcOrd="1" destOrd="0" presId="urn:microsoft.com/office/officeart/2005/8/layout/hierarchy1"/>
    <dgm:cxn modelId="{EA5CA561-9888-4FFF-BDFA-792C39FBF3EA}" type="presParOf" srcId="{FBBF7871-D325-4D19-BB6F-2BE70EBBC423}" destId="{5130BF54-03FC-47DA-B298-38972B3D5B33}" srcOrd="0" destOrd="0" presId="urn:microsoft.com/office/officeart/2005/8/layout/hierarchy1"/>
    <dgm:cxn modelId="{7C37B01D-757E-4ABE-A0EE-AD61899E97F7}" type="presParOf" srcId="{5130BF54-03FC-47DA-B298-38972B3D5B33}" destId="{B401F993-2D1B-47F6-A1E7-68F799AF8069}" srcOrd="0" destOrd="0" presId="urn:microsoft.com/office/officeart/2005/8/layout/hierarchy1"/>
    <dgm:cxn modelId="{8428856A-E24A-4B9C-A9A7-9CC5416C032E}" type="presParOf" srcId="{5130BF54-03FC-47DA-B298-38972B3D5B33}" destId="{1C13937B-E1D2-4FE4-AAA7-55C54232C651}" srcOrd="1" destOrd="0" presId="urn:microsoft.com/office/officeart/2005/8/layout/hierarchy1"/>
    <dgm:cxn modelId="{3A06F52F-3CAB-4C50-9E2C-D48EBCEDEBD9}" type="presParOf" srcId="{FBBF7871-D325-4D19-BB6F-2BE70EBBC423}" destId="{CB291141-FD95-4E46-847D-92B8945AE794}" srcOrd="1" destOrd="0" presId="urn:microsoft.com/office/officeart/2005/8/layout/hierarchy1"/>
    <dgm:cxn modelId="{64733EE4-BD81-411C-A327-646A6BE3E9EF}" type="presParOf" srcId="{0559593F-AE89-44B5-BF90-8040B1FAB591}" destId="{8B21B238-68B4-4A70-854D-31EDDAEEFD74}" srcOrd="2" destOrd="0" presId="urn:microsoft.com/office/officeart/2005/8/layout/hierarchy1"/>
    <dgm:cxn modelId="{AADB5658-74E9-4DDC-B478-356C3F1085B0}" type="presParOf" srcId="{0559593F-AE89-44B5-BF90-8040B1FAB591}" destId="{80FCE597-A5CB-4A08-924B-7EE1A37CC473}" srcOrd="3" destOrd="0" presId="urn:microsoft.com/office/officeart/2005/8/layout/hierarchy1"/>
    <dgm:cxn modelId="{7901D2C5-AD29-4667-9C86-EE14DE919ADF}" type="presParOf" srcId="{80FCE597-A5CB-4A08-924B-7EE1A37CC473}" destId="{F4C8FE2C-8D18-4C79-AF03-8E9FD2E916CC}" srcOrd="0" destOrd="0" presId="urn:microsoft.com/office/officeart/2005/8/layout/hierarchy1"/>
    <dgm:cxn modelId="{1DC1049D-4DDE-41A8-97F0-F37CF971B069}" type="presParOf" srcId="{F4C8FE2C-8D18-4C79-AF03-8E9FD2E916CC}" destId="{D5D13CE1-4F74-48F6-B65F-93D27C08DBD4}" srcOrd="0" destOrd="0" presId="urn:microsoft.com/office/officeart/2005/8/layout/hierarchy1"/>
    <dgm:cxn modelId="{DBA1FF40-8EC3-433B-A1E4-CEFD9469E148}" type="presParOf" srcId="{F4C8FE2C-8D18-4C79-AF03-8E9FD2E916CC}" destId="{EF625C9A-F5DD-4914-9EF3-64CCA0E8052F}" srcOrd="1" destOrd="0" presId="urn:microsoft.com/office/officeart/2005/8/layout/hierarchy1"/>
    <dgm:cxn modelId="{B78DC226-CDF7-4D92-B796-83325C5C1017}" type="presParOf" srcId="{80FCE597-A5CB-4A08-924B-7EE1A37CC473}" destId="{0A583C14-AA98-4CEC-AE71-BDABAD564CDB}" srcOrd="1" destOrd="0" presId="urn:microsoft.com/office/officeart/2005/8/layout/hierarchy1"/>
    <dgm:cxn modelId="{AB9D30CC-81C5-44E9-9BB1-05E7BCA388F0}" type="presParOf" srcId="{0A583C14-AA98-4CEC-AE71-BDABAD564CDB}" destId="{9487AC00-1304-45E2-8E92-A6BAEF3D8D38}" srcOrd="0" destOrd="0" presId="urn:microsoft.com/office/officeart/2005/8/layout/hierarchy1"/>
    <dgm:cxn modelId="{2937B595-F975-4B0D-ADD4-3A0FB578CEC0}" type="presParOf" srcId="{0A583C14-AA98-4CEC-AE71-BDABAD564CDB}" destId="{99AE9FFB-472D-4155-97E6-31DDCEE1D7A2}" srcOrd="1" destOrd="0" presId="urn:microsoft.com/office/officeart/2005/8/layout/hierarchy1"/>
    <dgm:cxn modelId="{61E11B3D-BD99-425E-AC82-9E9ACC269179}" type="presParOf" srcId="{99AE9FFB-472D-4155-97E6-31DDCEE1D7A2}" destId="{CE4BA6F3-8BF9-426D-9769-CCF12FC56132}" srcOrd="0" destOrd="0" presId="urn:microsoft.com/office/officeart/2005/8/layout/hierarchy1"/>
    <dgm:cxn modelId="{BF7B6496-BD98-4783-A9BB-93A53BD65749}" type="presParOf" srcId="{CE4BA6F3-8BF9-426D-9769-CCF12FC56132}" destId="{E8AAC9B6-70D6-4AAC-87C5-7C63D5F9A589}" srcOrd="0" destOrd="0" presId="urn:microsoft.com/office/officeart/2005/8/layout/hierarchy1"/>
    <dgm:cxn modelId="{443B41FC-9F3C-4021-AF55-C89D6860FE46}" type="presParOf" srcId="{CE4BA6F3-8BF9-426D-9769-CCF12FC56132}" destId="{7FF83831-B674-4DCE-9CE3-E1851731A161}" srcOrd="1" destOrd="0" presId="urn:microsoft.com/office/officeart/2005/8/layout/hierarchy1"/>
    <dgm:cxn modelId="{D698A484-8E8B-4CC2-86F3-9CE5F251305A}" type="presParOf" srcId="{99AE9FFB-472D-4155-97E6-31DDCEE1D7A2}" destId="{835E6256-15ED-4209-9984-C6BE146038DF}" srcOrd="1" destOrd="0" presId="urn:microsoft.com/office/officeart/2005/8/layout/hierarchy1"/>
    <dgm:cxn modelId="{1562B6B4-D547-4468-80D6-EC5F4706310D}" type="presParOf" srcId="{0A583C14-AA98-4CEC-AE71-BDABAD564CDB}" destId="{40B04B2C-36E8-4B96-B3C6-5325EA118BF9}" srcOrd="2" destOrd="0" presId="urn:microsoft.com/office/officeart/2005/8/layout/hierarchy1"/>
    <dgm:cxn modelId="{BC4644BD-AA49-488E-9601-38E5D87390FD}" type="presParOf" srcId="{0A583C14-AA98-4CEC-AE71-BDABAD564CDB}" destId="{78E1BAA4-FEC4-46F3-9B37-76694B8CB07D}" srcOrd="3" destOrd="0" presId="urn:microsoft.com/office/officeart/2005/8/layout/hierarchy1"/>
    <dgm:cxn modelId="{02FE04C3-8AEA-4176-B4B9-94AD632E6211}" type="presParOf" srcId="{78E1BAA4-FEC4-46F3-9B37-76694B8CB07D}" destId="{8E94FA4F-E692-43AF-987B-7EF8FFD10DAA}" srcOrd="0" destOrd="0" presId="urn:microsoft.com/office/officeart/2005/8/layout/hierarchy1"/>
    <dgm:cxn modelId="{5819D8A3-492E-4D58-9CE1-B6DDE0A5639D}" type="presParOf" srcId="{8E94FA4F-E692-43AF-987B-7EF8FFD10DAA}" destId="{40C73F43-0400-4561-939A-96EFA376EF5E}" srcOrd="0" destOrd="0" presId="urn:microsoft.com/office/officeart/2005/8/layout/hierarchy1"/>
    <dgm:cxn modelId="{2F5ECBD2-F930-41ED-88DA-68A3D0D80579}" type="presParOf" srcId="{8E94FA4F-E692-43AF-987B-7EF8FFD10DAA}" destId="{54802024-D72D-493C-AE89-95A82C84981F}" srcOrd="1" destOrd="0" presId="urn:microsoft.com/office/officeart/2005/8/layout/hierarchy1"/>
    <dgm:cxn modelId="{7DDFE8BD-E317-41EF-BF23-5F1B5EB34E64}" type="presParOf" srcId="{78E1BAA4-FEC4-46F3-9B37-76694B8CB07D}" destId="{9121FE11-D3ED-4478-B59D-8569F512A813}" srcOrd="1" destOrd="0" presId="urn:microsoft.com/office/officeart/2005/8/layout/hierarchy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7B8BBC-88D5-42E4-A3BC-0F3CF42C06B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67D2FDD-926F-4421-A033-DA17ECAF8CCB}">
      <dgm:prSet phldrT="[Text]"/>
      <dgm:spPr/>
      <dgm:t>
        <a:bodyPr/>
        <a:lstStyle/>
        <a:p>
          <a:r>
            <a:rPr lang="en-US" dirty="0"/>
            <a:t>Study Population (N=2,409)</a:t>
          </a:r>
        </a:p>
      </dgm:t>
    </dgm:pt>
    <dgm:pt modelId="{22E3F613-611A-4EA8-A67E-C3F49C9750CE}" type="parTrans" cxnId="{F430A4F4-2ECD-4CB9-8C9F-B280F7EE03B1}">
      <dgm:prSet/>
      <dgm:spPr/>
      <dgm:t>
        <a:bodyPr/>
        <a:lstStyle/>
        <a:p>
          <a:endParaRPr lang="en-US"/>
        </a:p>
      </dgm:t>
    </dgm:pt>
    <dgm:pt modelId="{59B0DE80-DCC3-4DD3-A3D1-4DF7FB5B4F5D}" type="sibTrans" cxnId="{F430A4F4-2ECD-4CB9-8C9F-B280F7EE03B1}">
      <dgm:prSet/>
      <dgm:spPr/>
      <dgm:t>
        <a:bodyPr/>
        <a:lstStyle/>
        <a:p>
          <a:endParaRPr lang="en-US"/>
        </a:p>
      </dgm:t>
    </dgm:pt>
    <dgm:pt modelId="{5F4E0117-EFE7-4A2B-9F86-675FBDADFBF9}">
      <dgm:prSet phldrT="[Text]"/>
      <dgm:spPr/>
      <dgm:t>
        <a:bodyPr/>
        <a:lstStyle/>
        <a:p>
          <a:r>
            <a:rPr lang="en-US" dirty="0"/>
            <a:t>Control (N=1,124)</a:t>
          </a:r>
        </a:p>
      </dgm:t>
    </dgm:pt>
    <dgm:pt modelId="{EFD88A76-8B18-4276-B452-2F434FC792E3}" type="parTrans" cxnId="{25324B73-B81F-4808-8D5D-FA52717AA4CB}">
      <dgm:prSet/>
      <dgm:spPr/>
      <dgm:t>
        <a:bodyPr/>
        <a:lstStyle/>
        <a:p>
          <a:endParaRPr lang="en-US"/>
        </a:p>
      </dgm:t>
    </dgm:pt>
    <dgm:pt modelId="{7A00BE7F-526A-4C68-B873-B2F9B8E16288}" type="sibTrans" cxnId="{25324B73-B81F-4808-8D5D-FA52717AA4CB}">
      <dgm:prSet/>
      <dgm:spPr/>
      <dgm:t>
        <a:bodyPr/>
        <a:lstStyle/>
        <a:p>
          <a:endParaRPr lang="en-US"/>
        </a:p>
      </dgm:t>
    </dgm:pt>
    <dgm:pt modelId="{18E756FD-E27C-49C0-9CB7-11B418608CA1}">
      <dgm:prSet phldrT="[Text]"/>
      <dgm:spPr/>
      <dgm:t>
        <a:bodyPr/>
        <a:lstStyle/>
        <a:p>
          <a:r>
            <a:rPr lang="en-US" dirty="0"/>
            <a:t>Treatment (N=1,285)</a:t>
          </a:r>
        </a:p>
      </dgm:t>
    </dgm:pt>
    <dgm:pt modelId="{C6AD8E61-C831-4407-8020-5FC6375A92D2}" type="parTrans" cxnId="{B38E2751-9678-479D-9DED-29F6DD3EF885}">
      <dgm:prSet/>
      <dgm:spPr/>
      <dgm:t>
        <a:bodyPr/>
        <a:lstStyle/>
        <a:p>
          <a:endParaRPr lang="en-US"/>
        </a:p>
      </dgm:t>
    </dgm:pt>
    <dgm:pt modelId="{19E599C8-3BA9-4A87-9239-FFBD80F2589B}" type="sibTrans" cxnId="{B38E2751-9678-479D-9DED-29F6DD3EF885}">
      <dgm:prSet/>
      <dgm:spPr/>
      <dgm:t>
        <a:bodyPr/>
        <a:lstStyle/>
        <a:p>
          <a:endParaRPr lang="en-US"/>
        </a:p>
      </dgm:t>
    </dgm:pt>
    <dgm:pt modelId="{5BE20D63-EA58-4FC6-887F-ECB5541C19E6}">
      <dgm:prSet/>
      <dgm:spPr/>
      <dgm:t>
        <a:bodyPr/>
        <a:lstStyle/>
        <a:p>
          <a:r>
            <a:rPr lang="en-US" dirty="0"/>
            <a:t>$20 if STI-free (N=615)</a:t>
          </a:r>
        </a:p>
      </dgm:t>
    </dgm:pt>
    <dgm:pt modelId="{F7EEB191-F24F-44FB-8F89-79B527ADB9BC}" type="parTrans" cxnId="{D480867F-83ED-4C1C-8FC4-FFAAEF6CDF0C}">
      <dgm:prSet/>
      <dgm:spPr/>
      <dgm:t>
        <a:bodyPr/>
        <a:lstStyle/>
        <a:p>
          <a:endParaRPr lang="en-US"/>
        </a:p>
      </dgm:t>
    </dgm:pt>
    <dgm:pt modelId="{77E874D1-ACC8-40E7-9A9C-DAEA6DCDD1AC}" type="sibTrans" cxnId="{D480867F-83ED-4C1C-8FC4-FFAAEF6CDF0C}">
      <dgm:prSet/>
      <dgm:spPr/>
      <dgm:t>
        <a:bodyPr/>
        <a:lstStyle/>
        <a:p>
          <a:endParaRPr lang="en-US"/>
        </a:p>
      </dgm:t>
    </dgm:pt>
    <dgm:pt modelId="{B258B92F-985D-44F5-AFEB-76264AD3E1B5}">
      <dgm:prSet/>
      <dgm:spPr/>
      <dgm:t>
        <a:bodyPr/>
        <a:lstStyle/>
        <a:p>
          <a:r>
            <a:rPr lang="en-US" dirty="0"/>
            <a:t>$10 if STI-free (N=660)</a:t>
          </a:r>
        </a:p>
      </dgm:t>
    </dgm:pt>
    <dgm:pt modelId="{ACCA4077-283A-4759-A3D5-B27003A3976D}" type="parTrans" cxnId="{056662FB-0000-4AD8-87E9-605A52588FD0}">
      <dgm:prSet/>
      <dgm:spPr/>
      <dgm:t>
        <a:bodyPr/>
        <a:lstStyle/>
        <a:p>
          <a:endParaRPr lang="en-US"/>
        </a:p>
      </dgm:t>
    </dgm:pt>
    <dgm:pt modelId="{73CF3BA7-2534-4994-A607-480A614587BA}" type="sibTrans" cxnId="{056662FB-0000-4AD8-87E9-605A52588FD0}">
      <dgm:prSet/>
      <dgm:spPr/>
      <dgm:t>
        <a:bodyPr/>
        <a:lstStyle/>
        <a:p>
          <a:endParaRPr lang="en-US"/>
        </a:p>
      </dgm:t>
    </dgm:pt>
    <dgm:pt modelId="{3F3905B5-6D1A-402F-A71D-6E59177640AB}" type="pres">
      <dgm:prSet presAssocID="{2B7B8BBC-88D5-42E4-A3BC-0F3CF42C06BE}" presName="hierChild1" presStyleCnt="0">
        <dgm:presLayoutVars>
          <dgm:chPref val="1"/>
          <dgm:dir/>
          <dgm:animOne val="branch"/>
          <dgm:animLvl val="lvl"/>
          <dgm:resizeHandles/>
        </dgm:presLayoutVars>
      </dgm:prSet>
      <dgm:spPr/>
    </dgm:pt>
    <dgm:pt modelId="{0790499C-91EF-4D68-AEFA-071F46098A57}" type="pres">
      <dgm:prSet presAssocID="{B67D2FDD-926F-4421-A033-DA17ECAF8CCB}" presName="hierRoot1" presStyleCnt="0"/>
      <dgm:spPr/>
    </dgm:pt>
    <dgm:pt modelId="{65192307-6E58-4ECF-9377-921A50B5A8B4}" type="pres">
      <dgm:prSet presAssocID="{B67D2FDD-926F-4421-A033-DA17ECAF8CCB}" presName="composite" presStyleCnt="0"/>
      <dgm:spPr/>
    </dgm:pt>
    <dgm:pt modelId="{364987B5-D7A5-468A-8EE1-3F8A2B2A3591}" type="pres">
      <dgm:prSet presAssocID="{B67D2FDD-926F-4421-A033-DA17ECAF8CCB}" presName="background" presStyleLbl="node0" presStyleIdx="0" presStyleCnt="1"/>
      <dgm:spPr/>
    </dgm:pt>
    <dgm:pt modelId="{462BC882-F937-48B8-AC92-6A50688A72F7}" type="pres">
      <dgm:prSet presAssocID="{B67D2FDD-926F-4421-A033-DA17ECAF8CCB}" presName="text" presStyleLbl="fgAcc0" presStyleIdx="0" presStyleCnt="1">
        <dgm:presLayoutVars>
          <dgm:chPref val="3"/>
        </dgm:presLayoutVars>
      </dgm:prSet>
      <dgm:spPr/>
    </dgm:pt>
    <dgm:pt modelId="{0559593F-AE89-44B5-BF90-8040B1FAB591}" type="pres">
      <dgm:prSet presAssocID="{B67D2FDD-926F-4421-A033-DA17ECAF8CCB}" presName="hierChild2" presStyleCnt="0"/>
      <dgm:spPr/>
    </dgm:pt>
    <dgm:pt modelId="{3FBFA8AC-9A0A-4FF9-99B1-0F7E6CA22DC1}" type="pres">
      <dgm:prSet presAssocID="{EFD88A76-8B18-4276-B452-2F434FC792E3}" presName="Name10" presStyleLbl="parChTrans1D2" presStyleIdx="0" presStyleCnt="2"/>
      <dgm:spPr/>
    </dgm:pt>
    <dgm:pt modelId="{FBBF7871-D325-4D19-BB6F-2BE70EBBC423}" type="pres">
      <dgm:prSet presAssocID="{5F4E0117-EFE7-4A2B-9F86-675FBDADFBF9}" presName="hierRoot2" presStyleCnt="0"/>
      <dgm:spPr/>
    </dgm:pt>
    <dgm:pt modelId="{5130BF54-03FC-47DA-B298-38972B3D5B33}" type="pres">
      <dgm:prSet presAssocID="{5F4E0117-EFE7-4A2B-9F86-675FBDADFBF9}" presName="composite2" presStyleCnt="0"/>
      <dgm:spPr/>
    </dgm:pt>
    <dgm:pt modelId="{B401F993-2D1B-47F6-A1E7-68F799AF8069}" type="pres">
      <dgm:prSet presAssocID="{5F4E0117-EFE7-4A2B-9F86-675FBDADFBF9}" presName="background2" presStyleLbl="node2" presStyleIdx="0" presStyleCnt="2"/>
      <dgm:spPr/>
    </dgm:pt>
    <dgm:pt modelId="{1C13937B-E1D2-4FE4-AAA7-55C54232C651}" type="pres">
      <dgm:prSet presAssocID="{5F4E0117-EFE7-4A2B-9F86-675FBDADFBF9}" presName="text2" presStyleLbl="fgAcc2" presStyleIdx="0" presStyleCnt="2">
        <dgm:presLayoutVars>
          <dgm:chPref val="3"/>
        </dgm:presLayoutVars>
      </dgm:prSet>
      <dgm:spPr/>
    </dgm:pt>
    <dgm:pt modelId="{CB291141-FD95-4E46-847D-92B8945AE794}" type="pres">
      <dgm:prSet presAssocID="{5F4E0117-EFE7-4A2B-9F86-675FBDADFBF9}" presName="hierChild3" presStyleCnt="0"/>
      <dgm:spPr/>
    </dgm:pt>
    <dgm:pt modelId="{8B21B238-68B4-4A70-854D-31EDDAEEFD74}" type="pres">
      <dgm:prSet presAssocID="{C6AD8E61-C831-4407-8020-5FC6375A92D2}" presName="Name10" presStyleLbl="parChTrans1D2" presStyleIdx="1" presStyleCnt="2"/>
      <dgm:spPr/>
    </dgm:pt>
    <dgm:pt modelId="{80FCE597-A5CB-4A08-924B-7EE1A37CC473}" type="pres">
      <dgm:prSet presAssocID="{18E756FD-E27C-49C0-9CB7-11B418608CA1}" presName="hierRoot2" presStyleCnt="0"/>
      <dgm:spPr/>
    </dgm:pt>
    <dgm:pt modelId="{F4C8FE2C-8D18-4C79-AF03-8E9FD2E916CC}" type="pres">
      <dgm:prSet presAssocID="{18E756FD-E27C-49C0-9CB7-11B418608CA1}" presName="composite2" presStyleCnt="0"/>
      <dgm:spPr/>
    </dgm:pt>
    <dgm:pt modelId="{D5D13CE1-4F74-48F6-B65F-93D27C08DBD4}" type="pres">
      <dgm:prSet presAssocID="{18E756FD-E27C-49C0-9CB7-11B418608CA1}" presName="background2" presStyleLbl="node2" presStyleIdx="1" presStyleCnt="2"/>
      <dgm:spPr/>
    </dgm:pt>
    <dgm:pt modelId="{EF625C9A-F5DD-4914-9EF3-64CCA0E8052F}" type="pres">
      <dgm:prSet presAssocID="{18E756FD-E27C-49C0-9CB7-11B418608CA1}" presName="text2" presStyleLbl="fgAcc2" presStyleIdx="1" presStyleCnt="2">
        <dgm:presLayoutVars>
          <dgm:chPref val="3"/>
        </dgm:presLayoutVars>
      </dgm:prSet>
      <dgm:spPr/>
    </dgm:pt>
    <dgm:pt modelId="{0A583C14-AA98-4CEC-AE71-BDABAD564CDB}" type="pres">
      <dgm:prSet presAssocID="{18E756FD-E27C-49C0-9CB7-11B418608CA1}" presName="hierChild3" presStyleCnt="0"/>
      <dgm:spPr/>
    </dgm:pt>
    <dgm:pt modelId="{9487AC00-1304-45E2-8E92-A6BAEF3D8D38}" type="pres">
      <dgm:prSet presAssocID="{ACCA4077-283A-4759-A3D5-B27003A3976D}" presName="Name17" presStyleLbl="parChTrans1D3" presStyleIdx="0" presStyleCnt="2"/>
      <dgm:spPr/>
    </dgm:pt>
    <dgm:pt modelId="{99AE9FFB-472D-4155-97E6-31DDCEE1D7A2}" type="pres">
      <dgm:prSet presAssocID="{B258B92F-985D-44F5-AFEB-76264AD3E1B5}" presName="hierRoot3" presStyleCnt="0"/>
      <dgm:spPr/>
    </dgm:pt>
    <dgm:pt modelId="{CE4BA6F3-8BF9-426D-9769-CCF12FC56132}" type="pres">
      <dgm:prSet presAssocID="{B258B92F-985D-44F5-AFEB-76264AD3E1B5}" presName="composite3" presStyleCnt="0"/>
      <dgm:spPr/>
    </dgm:pt>
    <dgm:pt modelId="{E8AAC9B6-70D6-4AAC-87C5-7C63D5F9A589}" type="pres">
      <dgm:prSet presAssocID="{B258B92F-985D-44F5-AFEB-76264AD3E1B5}" presName="background3" presStyleLbl="node3" presStyleIdx="0" presStyleCnt="2"/>
      <dgm:spPr/>
    </dgm:pt>
    <dgm:pt modelId="{7FF83831-B674-4DCE-9CE3-E1851731A161}" type="pres">
      <dgm:prSet presAssocID="{B258B92F-985D-44F5-AFEB-76264AD3E1B5}" presName="text3" presStyleLbl="fgAcc3" presStyleIdx="0" presStyleCnt="2">
        <dgm:presLayoutVars>
          <dgm:chPref val="3"/>
        </dgm:presLayoutVars>
      </dgm:prSet>
      <dgm:spPr/>
    </dgm:pt>
    <dgm:pt modelId="{835E6256-15ED-4209-9984-C6BE146038DF}" type="pres">
      <dgm:prSet presAssocID="{B258B92F-985D-44F5-AFEB-76264AD3E1B5}" presName="hierChild4" presStyleCnt="0"/>
      <dgm:spPr/>
    </dgm:pt>
    <dgm:pt modelId="{40B04B2C-36E8-4B96-B3C6-5325EA118BF9}" type="pres">
      <dgm:prSet presAssocID="{F7EEB191-F24F-44FB-8F89-79B527ADB9BC}" presName="Name17" presStyleLbl="parChTrans1D3" presStyleIdx="1" presStyleCnt="2"/>
      <dgm:spPr/>
    </dgm:pt>
    <dgm:pt modelId="{78E1BAA4-FEC4-46F3-9B37-76694B8CB07D}" type="pres">
      <dgm:prSet presAssocID="{5BE20D63-EA58-4FC6-887F-ECB5541C19E6}" presName="hierRoot3" presStyleCnt="0"/>
      <dgm:spPr/>
    </dgm:pt>
    <dgm:pt modelId="{8E94FA4F-E692-43AF-987B-7EF8FFD10DAA}" type="pres">
      <dgm:prSet presAssocID="{5BE20D63-EA58-4FC6-887F-ECB5541C19E6}" presName="composite3" presStyleCnt="0"/>
      <dgm:spPr/>
    </dgm:pt>
    <dgm:pt modelId="{40C73F43-0400-4561-939A-96EFA376EF5E}" type="pres">
      <dgm:prSet presAssocID="{5BE20D63-EA58-4FC6-887F-ECB5541C19E6}" presName="background3" presStyleLbl="node3" presStyleIdx="1" presStyleCnt="2"/>
      <dgm:spPr/>
    </dgm:pt>
    <dgm:pt modelId="{54802024-D72D-493C-AE89-95A82C84981F}" type="pres">
      <dgm:prSet presAssocID="{5BE20D63-EA58-4FC6-887F-ECB5541C19E6}" presName="text3" presStyleLbl="fgAcc3" presStyleIdx="1" presStyleCnt="2">
        <dgm:presLayoutVars>
          <dgm:chPref val="3"/>
        </dgm:presLayoutVars>
      </dgm:prSet>
      <dgm:spPr/>
    </dgm:pt>
    <dgm:pt modelId="{9121FE11-D3ED-4478-B59D-8569F512A813}" type="pres">
      <dgm:prSet presAssocID="{5BE20D63-EA58-4FC6-887F-ECB5541C19E6}" presName="hierChild4" presStyleCnt="0"/>
      <dgm:spPr/>
    </dgm:pt>
  </dgm:ptLst>
  <dgm:cxnLst>
    <dgm:cxn modelId="{09D77A31-BCB7-4726-8923-60BF5AAAA4CA}" type="presOf" srcId="{18E756FD-E27C-49C0-9CB7-11B418608CA1}" destId="{EF625C9A-F5DD-4914-9EF3-64CCA0E8052F}" srcOrd="0" destOrd="0" presId="urn:microsoft.com/office/officeart/2005/8/layout/hierarchy1"/>
    <dgm:cxn modelId="{6B1A0035-EE3E-4FC9-B274-81B9E8594E0F}" type="presOf" srcId="{5F4E0117-EFE7-4A2B-9F86-675FBDADFBF9}" destId="{1C13937B-E1D2-4FE4-AAA7-55C54232C651}" srcOrd="0" destOrd="0" presId="urn:microsoft.com/office/officeart/2005/8/layout/hierarchy1"/>
    <dgm:cxn modelId="{97818F43-F54F-4BF4-8412-3F66BF702A6D}" type="presOf" srcId="{B258B92F-985D-44F5-AFEB-76264AD3E1B5}" destId="{7FF83831-B674-4DCE-9CE3-E1851731A161}" srcOrd="0" destOrd="0" presId="urn:microsoft.com/office/officeart/2005/8/layout/hierarchy1"/>
    <dgm:cxn modelId="{B38E2751-9678-479D-9DED-29F6DD3EF885}" srcId="{B67D2FDD-926F-4421-A033-DA17ECAF8CCB}" destId="{18E756FD-E27C-49C0-9CB7-11B418608CA1}" srcOrd="1" destOrd="0" parTransId="{C6AD8E61-C831-4407-8020-5FC6375A92D2}" sibTransId="{19E599C8-3BA9-4A87-9239-FFBD80F2589B}"/>
    <dgm:cxn modelId="{4E4ED552-48E6-4FFD-841E-DC58E6E6AAAD}" type="presOf" srcId="{F7EEB191-F24F-44FB-8F89-79B527ADB9BC}" destId="{40B04B2C-36E8-4B96-B3C6-5325EA118BF9}" srcOrd="0" destOrd="0" presId="urn:microsoft.com/office/officeart/2005/8/layout/hierarchy1"/>
    <dgm:cxn modelId="{25324B73-B81F-4808-8D5D-FA52717AA4CB}" srcId="{B67D2FDD-926F-4421-A033-DA17ECAF8CCB}" destId="{5F4E0117-EFE7-4A2B-9F86-675FBDADFBF9}" srcOrd="0" destOrd="0" parTransId="{EFD88A76-8B18-4276-B452-2F434FC792E3}" sibTransId="{7A00BE7F-526A-4C68-B873-B2F9B8E16288}"/>
    <dgm:cxn modelId="{D480867F-83ED-4C1C-8FC4-FFAAEF6CDF0C}" srcId="{18E756FD-E27C-49C0-9CB7-11B418608CA1}" destId="{5BE20D63-EA58-4FC6-887F-ECB5541C19E6}" srcOrd="1" destOrd="0" parTransId="{F7EEB191-F24F-44FB-8F89-79B527ADB9BC}" sibTransId="{77E874D1-ACC8-40E7-9A9C-DAEA6DCDD1AC}"/>
    <dgm:cxn modelId="{B2D13385-A411-451B-9553-C2F0020ECB46}" type="presOf" srcId="{5BE20D63-EA58-4FC6-887F-ECB5541C19E6}" destId="{54802024-D72D-493C-AE89-95A82C84981F}" srcOrd="0" destOrd="0" presId="urn:microsoft.com/office/officeart/2005/8/layout/hierarchy1"/>
    <dgm:cxn modelId="{172D1C8B-EDBF-465F-B6EA-161050A93F70}" type="presOf" srcId="{C6AD8E61-C831-4407-8020-5FC6375A92D2}" destId="{8B21B238-68B4-4A70-854D-31EDDAEEFD74}" srcOrd="0" destOrd="0" presId="urn:microsoft.com/office/officeart/2005/8/layout/hierarchy1"/>
    <dgm:cxn modelId="{95333EA0-E7C7-49F7-9142-5497CAF2EEB5}" type="presOf" srcId="{B67D2FDD-926F-4421-A033-DA17ECAF8CCB}" destId="{462BC882-F937-48B8-AC92-6A50688A72F7}" srcOrd="0" destOrd="0" presId="urn:microsoft.com/office/officeart/2005/8/layout/hierarchy1"/>
    <dgm:cxn modelId="{E2AC3AAF-BC7F-48FF-80DA-1B6DE590620E}" type="presOf" srcId="{2B7B8BBC-88D5-42E4-A3BC-0F3CF42C06BE}" destId="{3F3905B5-6D1A-402F-A71D-6E59177640AB}" srcOrd="0" destOrd="0" presId="urn:microsoft.com/office/officeart/2005/8/layout/hierarchy1"/>
    <dgm:cxn modelId="{793C6DEB-0364-4FD6-9DDB-E6868160A305}" type="presOf" srcId="{EFD88A76-8B18-4276-B452-2F434FC792E3}" destId="{3FBFA8AC-9A0A-4FF9-99B1-0F7E6CA22DC1}" srcOrd="0" destOrd="0" presId="urn:microsoft.com/office/officeart/2005/8/layout/hierarchy1"/>
    <dgm:cxn modelId="{9B4B75ED-D055-4FF8-A585-79514200B3CA}" type="presOf" srcId="{ACCA4077-283A-4759-A3D5-B27003A3976D}" destId="{9487AC00-1304-45E2-8E92-A6BAEF3D8D38}" srcOrd="0" destOrd="0" presId="urn:microsoft.com/office/officeart/2005/8/layout/hierarchy1"/>
    <dgm:cxn modelId="{F430A4F4-2ECD-4CB9-8C9F-B280F7EE03B1}" srcId="{2B7B8BBC-88D5-42E4-A3BC-0F3CF42C06BE}" destId="{B67D2FDD-926F-4421-A033-DA17ECAF8CCB}" srcOrd="0" destOrd="0" parTransId="{22E3F613-611A-4EA8-A67E-C3F49C9750CE}" sibTransId="{59B0DE80-DCC3-4DD3-A3D1-4DF7FB5B4F5D}"/>
    <dgm:cxn modelId="{056662FB-0000-4AD8-87E9-605A52588FD0}" srcId="{18E756FD-E27C-49C0-9CB7-11B418608CA1}" destId="{B258B92F-985D-44F5-AFEB-76264AD3E1B5}" srcOrd="0" destOrd="0" parTransId="{ACCA4077-283A-4759-A3D5-B27003A3976D}" sibTransId="{73CF3BA7-2534-4994-A607-480A614587BA}"/>
    <dgm:cxn modelId="{D56915E2-BED7-4DC3-ABD3-DCE655DD3F85}" type="presParOf" srcId="{3F3905B5-6D1A-402F-A71D-6E59177640AB}" destId="{0790499C-91EF-4D68-AEFA-071F46098A57}" srcOrd="0" destOrd="0" presId="urn:microsoft.com/office/officeart/2005/8/layout/hierarchy1"/>
    <dgm:cxn modelId="{4126D56D-FBDD-4100-B6D2-F8BC10E63640}" type="presParOf" srcId="{0790499C-91EF-4D68-AEFA-071F46098A57}" destId="{65192307-6E58-4ECF-9377-921A50B5A8B4}" srcOrd="0" destOrd="0" presId="urn:microsoft.com/office/officeart/2005/8/layout/hierarchy1"/>
    <dgm:cxn modelId="{53A5F2EA-6FF3-4E86-83A7-25421FD49B51}" type="presParOf" srcId="{65192307-6E58-4ECF-9377-921A50B5A8B4}" destId="{364987B5-D7A5-468A-8EE1-3F8A2B2A3591}" srcOrd="0" destOrd="0" presId="urn:microsoft.com/office/officeart/2005/8/layout/hierarchy1"/>
    <dgm:cxn modelId="{CA699663-931A-4154-901C-B614F153963F}" type="presParOf" srcId="{65192307-6E58-4ECF-9377-921A50B5A8B4}" destId="{462BC882-F937-48B8-AC92-6A50688A72F7}" srcOrd="1" destOrd="0" presId="urn:microsoft.com/office/officeart/2005/8/layout/hierarchy1"/>
    <dgm:cxn modelId="{E26A7207-3309-4C61-929C-CBCEF837DED2}" type="presParOf" srcId="{0790499C-91EF-4D68-AEFA-071F46098A57}" destId="{0559593F-AE89-44B5-BF90-8040B1FAB591}" srcOrd="1" destOrd="0" presId="urn:microsoft.com/office/officeart/2005/8/layout/hierarchy1"/>
    <dgm:cxn modelId="{16E36E86-3FE5-4DC6-8755-ED248D2477C7}" type="presParOf" srcId="{0559593F-AE89-44B5-BF90-8040B1FAB591}" destId="{3FBFA8AC-9A0A-4FF9-99B1-0F7E6CA22DC1}" srcOrd="0" destOrd="0" presId="urn:microsoft.com/office/officeart/2005/8/layout/hierarchy1"/>
    <dgm:cxn modelId="{48CAF72D-3C4E-4AB0-95E8-0A2CE863CBCA}" type="presParOf" srcId="{0559593F-AE89-44B5-BF90-8040B1FAB591}" destId="{FBBF7871-D325-4D19-BB6F-2BE70EBBC423}" srcOrd="1" destOrd="0" presId="urn:microsoft.com/office/officeart/2005/8/layout/hierarchy1"/>
    <dgm:cxn modelId="{761C5715-5C8C-4980-852F-E041234B6A61}" type="presParOf" srcId="{FBBF7871-D325-4D19-BB6F-2BE70EBBC423}" destId="{5130BF54-03FC-47DA-B298-38972B3D5B33}" srcOrd="0" destOrd="0" presId="urn:microsoft.com/office/officeart/2005/8/layout/hierarchy1"/>
    <dgm:cxn modelId="{83603538-0FF2-4B3A-BD82-F1906EAC1199}" type="presParOf" srcId="{5130BF54-03FC-47DA-B298-38972B3D5B33}" destId="{B401F993-2D1B-47F6-A1E7-68F799AF8069}" srcOrd="0" destOrd="0" presId="urn:microsoft.com/office/officeart/2005/8/layout/hierarchy1"/>
    <dgm:cxn modelId="{9C3EC450-52EE-4EE2-96D0-54C915DBC977}" type="presParOf" srcId="{5130BF54-03FC-47DA-B298-38972B3D5B33}" destId="{1C13937B-E1D2-4FE4-AAA7-55C54232C651}" srcOrd="1" destOrd="0" presId="urn:microsoft.com/office/officeart/2005/8/layout/hierarchy1"/>
    <dgm:cxn modelId="{E83E688B-7291-4C84-B568-35177E28BCC0}" type="presParOf" srcId="{FBBF7871-D325-4D19-BB6F-2BE70EBBC423}" destId="{CB291141-FD95-4E46-847D-92B8945AE794}" srcOrd="1" destOrd="0" presId="urn:microsoft.com/office/officeart/2005/8/layout/hierarchy1"/>
    <dgm:cxn modelId="{8C84B290-D536-4F69-9703-C23F71916866}" type="presParOf" srcId="{0559593F-AE89-44B5-BF90-8040B1FAB591}" destId="{8B21B238-68B4-4A70-854D-31EDDAEEFD74}" srcOrd="2" destOrd="0" presId="urn:microsoft.com/office/officeart/2005/8/layout/hierarchy1"/>
    <dgm:cxn modelId="{F0A3D511-D0F9-4C01-8604-8652D5AFC626}" type="presParOf" srcId="{0559593F-AE89-44B5-BF90-8040B1FAB591}" destId="{80FCE597-A5CB-4A08-924B-7EE1A37CC473}" srcOrd="3" destOrd="0" presId="urn:microsoft.com/office/officeart/2005/8/layout/hierarchy1"/>
    <dgm:cxn modelId="{619CCC1D-3378-454F-9626-F1DB4248C34B}" type="presParOf" srcId="{80FCE597-A5CB-4A08-924B-7EE1A37CC473}" destId="{F4C8FE2C-8D18-4C79-AF03-8E9FD2E916CC}" srcOrd="0" destOrd="0" presId="urn:microsoft.com/office/officeart/2005/8/layout/hierarchy1"/>
    <dgm:cxn modelId="{7C71C453-E214-4510-83F0-BBCB6AA334E0}" type="presParOf" srcId="{F4C8FE2C-8D18-4C79-AF03-8E9FD2E916CC}" destId="{D5D13CE1-4F74-48F6-B65F-93D27C08DBD4}" srcOrd="0" destOrd="0" presId="urn:microsoft.com/office/officeart/2005/8/layout/hierarchy1"/>
    <dgm:cxn modelId="{A835CC49-1C42-4C26-8D36-25CD433ACD02}" type="presParOf" srcId="{F4C8FE2C-8D18-4C79-AF03-8E9FD2E916CC}" destId="{EF625C9A-F5DD-4914-9EF3-64CCA0E8052F}" srcOrd="1" destOrd="0" presId="urn:microsoft.com/office/officeart/2005/8/layout/hierarchy1"/>
    <dgm:cxn modelId="{B4A387C5-A45E-4388-BEA0-A3DF0DCD53C2}" type="presParOf" srcId="{80FCE597-A5CB-4A08-924B-7EE1A37CC473}" destId="{0A583C14-AA98-4CEC-AE71-BDABAD564CDB}" srcOrd="1" destOrd="0" presId="urn:microsoft.com/office/officeart/2005/8/layout/hierarchy1"/>
    <dgm:cxn modelId="{79A09C4A-FE7F-4709-930A-8BB625F70206}" type="presParOf" srcId="{0A583C14-AA98-4CEC-AE71-BDABAD564CDB}" destId="{9487AC00-1304-45E2-8E92-A6BAEF3D8D38}" srcOrd="0" destOrd="0" presId="urn:microsoft.com/office/officeart/2005/8/layout/hierarchy1"/>
    <dgm:cxn modelId="{9BFC12DA-00C4-4F25-A9AE-0B6C93D4032A}" type="presParOf" srcId="{0A583C14-AA98-4CEC-AE71-BDABAD564CDB}" destId="{99AE9FFB-472D-4155-97E6-31DDCEE1D7A2}" srcOrd="1" destOrd="0" presId="urn:microsoft.com/office/officeart/2005/8/layout/hierarchy1"/>
    <dgm:cxn modelId="{9D015C8C-A172-4214-B99C-79348A4FFECB}" type="presParOf" srcId="{99AE9FFB-472D-4155-97E6-31DDCEE1D7A2}" destId="{CE4BA6F3-8BF9-426D-9769-CCF12FC56132}" srcOrd="0" destOrd="0" presId="urn:microsoft.com/office/officeart/2005/8/layout/hierarchy1"/>
    <dgm:cxn modelId="{04C7406B-9042-4D37-8854-818FC0E68FB9}" type="presParOf" srcId="{CE4BA6F3-8BF9-426D-9769-CCF12FC56132}" destId="{E8AAC9B6-70D6-4AAC-87C5-7C63D5F9A589}" srcOrd="0" destOrd="0" presId="urn:microsoft.com/office/officeart/2005/8/layout/hierarchy1"/>
    <dgm:cxn modelId="{072E0E5E-50E3-4063-8B82-FCBCF610B3DF}" type="presParOf" srcId="{CE4BA6F3-8BF9-426D-9769-CCF12FC56132}" destId="{7FF83831-B674-4DCE-9CE3-E1851731A161}" srcOrd="1" destOrd="0" presId="urn:microsoft.com/office/officeart/2005/8/layout/hierarchy1"/>
    <dgm:cxn modelId="{83890F15-2DBC-4C76-B99F-14EC8216CDEF}" type="presParOf" srcId="{99AE9FFB-472D-4155-97E6-31DDCEE1D7A2}" destId="{835E6256-15ED-4209-9984-C6BE146038DF}" srcOrd="1" destOrd="0" presId="urn:microsoft.com/office/officeart/2005/8/layout/hierarchy1"/>
    <dgm:cxn modelId="{F09FC197-6BDE-4142-8F8B-DC4BD65788E1}" type="presParOf" srcId="{0A583C14-AA98-4CEC-AE71-BDABAD564CDB}" destId="{40B04B2C-36E8-4B96-B3C6-5325EA118BF9}" srcOrd="2" destOrd="0" presId="urn:microsoft.com/office/officeart/2005/8/layout/hierarchy1"/>
    <dgm:cxn modelId="{BF638A0E-4C3A-438F-B191-F3BC609A9F1B}" type="presParOf" srcId="{0A583C14-AA98-4CEC-AE71-BDABAD564CDB}" destId="{78E1BAA4-FEC4-46F3-9B37-76694B8CB07D}" srcOrd="3" destOrd="0" presId="urn:microsoft.com/office/officeart/2005/8/layout/hierarchy1"/>
    <dgm:cxn modelId="{1A9D3C5F-AA75-403E-B8A9-9C72E04A35BA}" type="presParOf" srcId="{78E1BAA4-FEC4-46F3-9B37-76694B8CB07D}" destId="{8E94FA4F-E692-43AF-987B-7EF8FFD10DAA}" srcOrd="0" destOrd="0" presId="urn:microsoft.com/office/officeart/2005/8/layout/hierarchy1"/>
    <dgm:cxn modelId="{24B18A73-A17F-47D8-9FDE-4F51540C4D02}" type="presParOf" srcId="{8E94FA4F-E692-43AF-987B-7EF8FFD10DAA}" destId="{40C73F43-0400-4561-939A-96EFA376EF5E}" srcOrd="0" destOrd="0" presId="urn:microsoft.com/office/officeart/2005/8/layout/hierarchy1"/>
    <dgm:cxn modelId="{A7FFE563-0BE3-4F9B-8F15-E11C3CEA4E90}" type="presParOf" srcId="{8E94FA4F-E692-43AF-987B-7EF8FFD10DAA}" destId="{54802024-D72D-493C-AE89-95A82C84981F}" srcOrd="1" destOrd="0" presId="urn:microsoft.com/office/officeart/2005/8/layout/hierarchy1"/>
    <dgm:cxn modelId="{48229ACC-162D-4EE6-887C-A407E386FC0D}" type="presParOf" srcId="{78E1BAA4-FEC4-46F3-9B37-76694B8CB07D}" destId="{9121FE11-D3ED-4478-B59D-8569F512A813}" srcOrd="1" destOrd="0" presId="urn:microsoft.com/office/officeart/2005/8/layout/hierarchy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7B8BBC-88D5-42E4-A3BC-0F3CF42C06B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67D2FDD-926F-4421-A033-DA17ECAF8CCB}">
      <dgm:prSet phldrT="[Text]"/>
      <dgm:spPr/>
      <dgm:t>
        <a:bodyPr/>
        <a:lstStyle/>
        <a:p>
          <a:r>
            <a:rPr lang="en-US" dirty="0"/>
            <a:t>Study Population (N=2,409)</a:t>
          </a:r>
        </a:p>
      </dgm:t>
    </dgm:pt>
    <dgm:pt modelId="{22E3F613-611A-4EA8-A67E-C3F49C9750CE}" type="parTrans" cxnId="{F430A4F4-2ECD-4CB9-8C9F-B280F7EE03B1}">
      <dgm:prSet/>
      <dgm:spPr/>
      <dgm:t>
        <a:bodyPr/>
        <a:lstStyle/>
        <a:p>
          <a:endParaRPr lang="en-US"/>
        </a:p>
      </dgm:t>
    </dgm:pt>
    <dgm:pt modelId="{59B0DE80-DCC3-4DD3-A3D1-4DF7FB5B4F5D}" type="sibTrans" cxnId="{F430A4F4-2ECD-4CB9-8C9F-B280F7EE03B1}">
      <dgm:prSet/>
      <dgm:spPr/>
      <dgm:t>
        <a:bodyPr/>
        <a:lstStyle/>
        <a:p>
          <a:endParaRPr lang="en-US"/>
        </a:p>
      </dgm:t>
    </dgm:pt>
    <dgm:pt modelId="{5F4E0117-EFE7-4A2B-9F86-675FBDADFBF9}">
      <dgm:prSet phldrT="[Text]"/>
      <dgm:spPr/>
      <dgm:t>
        <a:bodyPr/>
        <a:lstStyle/>
        <a:p>
          <a:r>
            <a:rPr lang="en-US" dirty="0"/>
            <a:t>Control (N=1,124)</a:t>
          </a:r>
        </a:p>
      </dgm:t>
    </dgm:pt>
    <dgm:pt modelId="{EFD88A76-8B18-4276-B452-2F434FC792E3}" type="parTrans" cxnId="{25324B73-B81F-4808-8D5D-FA52717AA4CB}">
      <dgm:prSet/>
      <dgm:spPr/>
      <dgm:t>
        <a:bodyPr/>
        <a:lstStyle/>
        <a:p>
          <a:endParaRPr lang="en-US"/>
        </a:p>
      </dgm:t>
    </dgm:pt>
    <dgm:pt modelId="{7A00BE7F-526A-4C68-B873-B2F9B8E16288}" type="sibTrans" cxnId="{25324B73-B81F-4808-8D5D-FA52717AA4CB}">
      <dgm:prSet/>
      <dgm:spPr/>
      <dgm:t>
        <a:bodyPr/>
        <a:lstStyle/>
        <a:p>
          <a:endParaRPr lang="en-US"/>
        </a:p>
      </dgm:t>
    </dgm:pt>
    <dgm:pt modelId="{18E756FD-E27C-49C0-9CB7-11B418608CA1}">
      <dgm:prSet phldrT="[Text]"/>
      <dgm:spPr/>
      <dgm:t>
        <a:bodyPr/>
        <a:lstStyle/>
        <a:p>
          <a:r>
            <a:rPr lang="en-US" dirty="0"/>
            <a:t>Treatment (N=1,285)</a:t>
          </a:r>
        </a:p>
      </dgm:t>
    </dgm:pt>
    <dgm:pt modelId="{C6AD8E61-C831-4407-8020-5FC6375A92D2}" type="parTrans" cxnId="{B38E2751-9678-479D-9DED-29F6DD3EF885}">
      <dgm:prSet/>
      <dgm:spPr/>
      <dgm:t>
        <a:bodyPr/>
        <a:lstStyle/>
        <a:p>
          <a:endParaRPr lang="en-US"/>
        </a:p>
      </dgm:t>
    </dgm:pt>
    <dgm:pt modelId="{19E599C8-3BA9-4A87-9239-FFBD80F2589B}" type="sibTrans" cxnId="{B38E2751-9678-479D-9DED-29F6DD3EF885}">
      <dgm:prSet/>
      <dgm:spPr/>
      <dgm:t>
        <a:bodyPr/>
        <a:lstStyle/>
        <a:p>
          <a:endParaRPr lang="en-US"/>
        </a:p>
      </dgm:t>
    </dgm:pt>
    <dgm:pt modelId="{5BE20D63-EA58-4FC6-887F-ECB5541C19E6}">
      <dgm:prSet/>
      <dgm:spPr/>
      <dgm:t>
        <a:bodyPr/>
        <a:lstStyle/>
        <a:p>
          <a:r>
            <a:rPr lang="en-US" dirty="0"/>
            <a:t>$20 if STI-free (N=615)</a:t>
          </a:r>
        </a:p>
      </dgm:t>
    </dgm:pt>
    <dgm:pt modelId="{F7EEB191-F24F-44FB-8F89-79B527ADB9BC}" type="parTrans" cxnId="{D480867F-83ED-4C1C-8FC4-FFAAEF6CDF0C}">
      <dgm:prSet/>
      <dgm:spPr/>
      <dgm:t>
        <a:bodyPr/>
        <a:lstStyle/>
        <a:p>
          <a:endParaRPr lang="en-US"/>
        </a:p>
      </dgm:t>
    </dgm:pt>
    <dgm:pt modelId="{77E874D1-ACC8-40E7-9A9C-DAEA6DCDD1AC}" type="sibTrans" cxnId="{D480867F-83ED-4C1C-8FC4-FFAAEF6CDF0C}">
      <dgm:prSet/>
      <dgm:spPr/>
      <dgm:t>
        <a:bodyPr/>
        <a:lstStyle/>
        <a:p>
          <a:endParaRPr lang="en-US"/>
        </a:p>
      </dgm:t>
    </dgm:pt>
    <dgm:pt modelId="{B258B92F-985D-44F5-AFEB-76264AD3E1B5}">
      <dgm:prSet/>
      <dgm:spPr/>
      <dgm:t>
        <a:bodyPr/>
        <a:lstStyle/>
        <a:p>
          <a:r>
            <a:rPr lang="en-US" dirty="0"/>
            <a:t>$10 if STI-free (N=660)</a:t>
          </a:r>
        </a:p>
      </dgm:t>
    </dgm:pt>
    <dgm:pt modelId="{ACCA4077-283A-4759-A3D5-B27003A3976D}" type="parTrans" cxnId="{056662FB-0000-4AD8-87E9-605A52588FD0}">
      <dgm:prSet/>
      <dgm:spPr/>
      <dgm:t>
        <a:bodyPr/>
        <a:lstStyle/>
        <a:p>
          <a:endParaRPr lang="en-US"/>
        </a:p>
      </dgm:t>
    </dgm:pt>
    <dgm:pt modelId="{73CF3BA7-2534-4994-A607-480A614587BA}" type="sibTrans" cxnId="{056662FB-0000-4AD8-87E9-605A52588FD0}">
      <dgm:prSet/>
      <dgm:spPr/>
      <dgm:t>
        <a:bodyPr/>
        <a:lstStyle/>
        <a:p>
          <a:endParaRPr lang="en-US"/>
        </a:p>
      </dgm:t>
    </dgm:pt>
    <dgm:pt modelId="{3F3905B5-6D1A-402F-A71D-6E59177640AB}" type="pres">
      <dgm:prSet presAssocID="{2B7B8BBC-88D5-42E4-A3BC-0F3CF42C06BE}" presName="hierChild1" presStyleCnt="0">
        <dgm:presLayoutVars>
          <dgm:chPref val="1"/>
          <dgm:dir/>
          <dgm:animOne val="branch"/>
          <dgm:animLvl val="lvl"/>
          <dgm:resizeHandles/>
        </dgm:presLayoutVars>
      </dgm:prSet>
      <dgm:spPr/>
    </dgm:pt>
    <dgm:pt modelId="{0790499C-91EF-4D68-AEFA-071F46098A57}" type="pres">
      <dgm:prSet presAssocID="{B67D2FDD-926F-4421-A033-DA17ECAF8CCB}" presName="hierRoot1" presStyleCnt="0"/>
      <dgm:spPr/>
    </dgm:pt>
    <dgm:pt modelId="{65192307-6E58-4ECF-9377-921A50B5A8B4}" type="pres">
      <dgm:prSet presAssocID="{B67D2FDD-926F-4421-A033-DA17ECAF8CCB}" presName="composite" presStyleCnt="0"/>
      <dgm:spPr/>
    </dgm:pt>
    <dgm:pt modelId="{364987B5-D7A5-468A-8EE1-3F8A2B2A3591}" type="pres">
      <dgm:prSet presAssocID="{B67D2FDD-926F-4421-A033-DA17ECAF8CCB}" presName="background" presStyleLbl="node0" presStyleIdx="0" presStyleCnt="1"/>
      <dgm:spPr/>
    </dgm:pt>
    <dgm:pt modelId="{462BC882-F937-48B8-AC92-6A50688A72F7}" type="pres">
      <dgm:prSet presAssocID="{B67D2FDD-926F-4421-A033-DA17ECAF8CCB}" presName="text" presStyleLbl="fgAcc0" presStyleIdx="0" presStyleCnt="1">
        <dgm:presLayoutVars>
          <dgm:chPref val="3"/>
        </dgm:presLayoutVars>
      </dgm:prSet>
      <dgm:spPr/>
    </dgm:pt>
    <dgm:pt modelId="{0559593F-AE89-44B5-BF90-8040B1FAB591}" type="pres">
      <dgm:prSet presAssocID="{B67D2FDD-926F-4421-A033-DA17ECAF8CCB}" presName="hierChild2" presStyleCnt="0"/>
      <dgm:spPr/>
    </dgm:pt>
    <dgm:pt modelId="{3FBFA8AC-9A0A-4FF9-99B1-0F7E6CA22DC1}" type="pres">
      <dgm:prSet presAssocID="{EFD88A76-8B18-4276-B452-2F434FC792E3}" presName="Name10" presStyleLbl="parChTrans1D2" presStyleIdx="0" presStyleCnt="2"/>
      <dgm:spPr/>
    </dgm:pt>
    <dgm:pt modelId="{FBBF7871-D325-4D19-BB6F-2BE70EBBC423}" type="pres">
      <dgm:prSet presAssocID="{5F4E0117-EFE7-4A2B-9F86-675FBDADFBF9}" presName="hierRoot2" presStyleCnt="0"/>
      <dgm:spPr/>
    </dgm:pt>
    <dgm:pt modelId="{5130BF54-03FC-47DA-B298-38972B3D5B33}" type="pres">
      <dgm:prSet presAssocID="{5F4E0117-EFE7-4A2B-9F86-675FBDADFBF9}" presName="composite2" presStyleCnt="0"/>
      <dgm:spPr/>
    </dgm:pt>
    <dgm:pt modelId="{B401F993-2D1B-47F6-A1E7-68F799AF8069}" type="pres">
      <dgm:prSet presAssocID="{5F4E0117-EFE7-4A2B-9F86-675FBDADFBF9}" presName="background2" presStyleLbl="node2" presStyleIdx="0" presStyleCnt="2"/>
      <dgm:spPr/>
    </dgm:pt>
    <dgm:pt modelId="{1C13937B-E1D2-4FE4-AAA7-55C54232C651}" type="pres">
      <dgm:prSet presAssocID="{5F4E0117-EFE7-4A2B-9F86-675FBDADFBF9}" presName="text2" presStyleLbl="fgAcc2" presStyleIdx="0" presStyleCnt="2">
        <dgm:presLayoutVars>
          <dgm:chPref val="3"/>
        </dgm:presLayoutVars>
      </dgm:prSet>
      <dgm:spPr/>
    </dgm:pt>
    <dgm:pt modelId="{CB291141-FD95-4E46-847D-92B8945AE794}" type="pres">
      <dgm:prSet presAssocID="{5F4E0117-EFE7-4A2B-9F86-675FBDADFBF9}" presName="hierChild3" presStyleCnt="0"/>
      <dgm:spPr/>
    </dgm:pt>
    <dgm:pt modelId="{8B21B238-68B4-4A70-854D-31EDDAEEFD74}" type="pres">
      <dgm:prSet presAssocID="{C6AD8E61-C831-4407-8020-5FC6375A92D2}" presName="Name10" presStyleLbl="parChTrans1D2" presStyleIdx="1" presStyleCnt="2"/>
      <dgm:spPr/>
    </dgm:pt>
    <dgm:pt modelId="{80FCE597-A5CB-4A08-924B-7EE1A37CC473}" type="pres">
      <dgm:prSet presAssocID="{18E756FD-E27C-49C0-9CB7-11B418608CA1}" presName="hierRoot2" presStyleCnt="0"/>
      <dgm:spPr/>
    </dgm:pt>
    <dgm:pt modelId="{F4C8FE2C-8D18-4C79-AF03-8E9FD2E916CC}" type="pres">
      <dgm:prSet presAssocID="{18E756FD-E27C-49C0-9CB7-11B418608CA1}" presName="composite2" presStyleCnt="0"/>
      <dgm:spPr/>
    </dgm:pt>
    <dgm:pt modelId="{D5D13CE1-4F74-48F6-B65F-93D27C08DBD4}" type="pres">
      <dgm:prSet presAssocID="{18E756FD-E27C-49C0-9CB7-11B418608CA1}" presName="background2" presStyleLbl="node2" presStyleIdx="1" presStyleCnt="2"/>
      <dgm:spPr/>
    </dgm:pt>
    <dgm:pt modelId="{EF625C9A-F5DD-4914-9EF3-64CCA0E8052F}" type="pres">
      <dgm:prSet presAssocID="{18E756FD-E27C-49C0-9CB7-11B418608CA1}" presName="text2" presStyleLbl="fgAcc2" presStyleIdx="1" presStyleCnt="2">
        <dgm:presLayoutVars>
          <dgm:chPref val="3"/>
        </dgm:presLayoutVars>
      </dgm:prSet>
      <dgm:spPr/>
    </dgm:pt>
    <dgm:pt modelId="{0A583C14-AA98-4CEC-AE71-BDABAD564CDB}" type="pres">
      <dgm:prSet presAssocID="{18E756FD-E27C-49C0-9CB7-11B418608CA1}" presName="hierChild3" presStyleCnt="0"/>
      <dgm:spPr/>
    </dgm:pt>
    <dgm:pt modelId="{9487AC00-1304-45E2-8E92-A6BAEF3D8D38}" type="pres">
      <dgm:prSet presAssocID="{ACCA4077-283A-4759-A3D5-B27003A3976D}" presName="Name17" presStyleLbl="parChTrans1D3" presStyleIdx="0" presStyleCnt="2"/>
      <dgm:spPr/>
    </dgm:pt>
    <dgm:pt modelId="{99AE9FFB-472D-4155-97E6-31DDCEE1D7A2}" type="pres">
      <dgm:prSet presAssocID="{B258B92F-985D-44F5-AFEB-76264AD3E1B5}" presName="hierRoot3" presStyleCnt="0"/>
      <dgm:spPr/>
    </dgm:pt>
    <dgm:pt modelId="{CE4BA6F3-8BF9-426D-9769-CCF12FC56132}" type="pres">
      <dgm:prSet presAssocID="{B258B92F-985D-44F5-AFEB-76264AD3E1B5}" presName="composite3" presStyleCnt="0"/>
      <dgm:spPr/>
    </dgm:pt>
    <dgm:pt modelId="{E8AAC9B6-70D6-4AAC-87C5-7C63D5F9A589}" type="pres">
      <dgm:prSet presAssocID="{B258B92F-985D-44F5-AFEB-76264AD3E1B5}" presName="background3" presStyleLbl="node3" presStyleIdx="0" presStyleCnt="2"/>
      <dgm:spPr/>
    </dgm:pt>
    <dgm:pt modelId="{7FF83831-B674-4DCE-9CE3-E1851731A161}" type="pres">
      <dgm:prSet presAssocID="{B258B92F-985D-44F5-AFEB-76264AD3E1B5}" presName="text3" presStyleLbl="fgAcc3" presStyleIdx="0" presStyleCnt="2">
        <dgm:presLayoutVars>
          <dgm:chPref val="3"/>
        </dgm:presLayoutVars>
      </dgm:prSet>
      <dgm:spPr/>
    </dgm:pt>
    <dgm:pt modelId="{835E6256-15ED-4209-9984-C6BE146038DF}" type="pres">
      <dgm:prSet presAssocID="{B258B92F-985D-44F5-AFEB-76264AD3E1B5}" presName="hierChild4" presStyleCnt="0"/>
      <dgm:spPr/>
    </dgm:pt>
    <dgm:pt modelId="{40B04B2C-36E8-4B96-B3C6-5325EA118BF9}" type="pres">
      <dgm:prSet presAssocID="{F7EEB191-F24F-44FB-8F89-79B527ADB9BC}" presName="Name17" presStyleLbl="parChTrans1D3" presStyleIdx="1" presStyleCnt="2"/>
      <dgm:spPr/>
    </dgm:pt>
    <dgm:pt modelId="{78E1BAA4-FEC4-46F3-9B37-76694B8CB07D}" type="pres">
      <dgm:prSet presAssocID="{5BE20D63-EA58-4FC6-887F-ECB5541C19E6}" presName="hierRoot3" presStyleCnt="0"/>
      <dgm:spPr/>
    </dgm:pt>
    <dgm:pt modelId="{8E94FA4F-E692-43AF-987B-7EF8FFD10DAA}" type="pres">
      <dgm:prSet presAssocID="{5BE20D63-EA58-4FC6-887F-ECB5541C19E6}" presName="composite3" presStyleCnt="0"/>
      <dgm:spPr/>
    </dgm:pt>
    <dgm:pt modelId="{40C73F43-0400-4561-939A-96EFA376EF5E}" type="pres">
      <dgm:prSet presAssocID="{5BE20D63-EA58-4FC6-887F-ECB5541C19E6}" presName="background3" presStyleLbl="node3" presStyleIdx="1" presStyleCnt="2"/>
      <dgm:spPr/>
    </dgm:pt>
    <dgm:pt modelId="{54802024-D72D-493C-AE89-95A82C84981F}" type="pres">
      <dgm:prSet presAssocID="{5BE20D63-EA58-4FC6-887F-ECB5541C19E6}" presName="text3" presStyleLbl="fgAcc3" presStyleIdx="1" presStyleCnt="2">
        <dgm:presLayoutVars>
          <dgm:chPref val="3"/>
        </dgm:presLayoutVars>
      </dgm:prSet>
      <dgm:spPr/>
    </dgm:pt>
    <dgm:pt modelId="{9121FE11-D3ED-4478-B59D-8569F512A813}" type="pres">
      <dgm:prSet presAssocID="{5BE20D63-EA58-4FC6-887F-ECB5541C19E6}" presName="hierChild4" presStyleCnt="0"/>
      <dgm:spPr/>
    </dgm:pt>
  </dgm:ptLst>
  <dgm:cxnLst>
    <dgm:cxn modelId="{D2C8C104-C802-407A-8471-20C3FFD52129}" type="presOf" srcId="{2B7B8BBC-88D5-42E4-A3BC-0F3CF42C06BE}" destId="{3F3905B5-6D1A-402F-A71D-6E59177640AB}" srcOrd="0" destOrd="0" presId="urn:microsoft.com/office/officeart/2005/8/layout/hierarchy1"/>
    <dgm:cxn modelId="{32BF4235-9799-4A15-87DC-847B5369962D}" type="presOf" srcId="{5F4E0117-EFE7-4A2B-9F86-675FBDADFBF9}" destId="{1C13937B-E1D2-4FE4-AAA7-55C54232C651}" srcOrd="0" destOrd="0" presId="urn:microsoft.com/office/officeart/2005/8/layout/hierarchy1"/>
    <dgm:cxn modelId="{24B5A23E-A83F-480F-8D58-0B595397EDBE}" type="presOf" srcId="{B67D2FDD-926F-4421-A033-DA17ECAF8CCB}" destId="{462BC882-F937-48B8-AC92-6A50688A72F7}" srcOrd="0" destOrd="0" presId="urn:microsoft.com/office/officeart/2005/8/layout/hierarchy1"/>
    <dgm:cxn modelId="{B38E2751-9678-479D-9DED-29F6DD3EF885}" srcId="{B67D2FDD-926F-4421-A033-DA17ECAF8CCB}" destId="{18E756FD-E27C-49C0-9CB7-11B418608CA1}" srcOrd="1" destOrd="0" parTransId="{C6AD8E61-C831-4407-8020-5FC6375A92D2}" sibTransId="{19E599C8-3BA9-4A87-9239-FFBD80F2589B}"/>
    <dgm:cxn modelId="{25324B73-B81F-4808-8D5D-FA52717AA4CB}" srcId="{B67D2FDD-926F-4421-A033-DA17ECAF8CCB}" destId="{5F4E0117-EFE7-4A2B-9F86-675FBDADFBF9}" srcOrd="0" destOrd="0" parTransId="{EFD88A76-8B18-4276-B452-2F434FC792E3}" sibTransId="{7A00BE7F-526A-4C68-B873-B2F9B8E16288}"/>
    <dgm:cxn modelId="{FD7B677E-7FE6-4E7D-BC03-EB9C2C9ADB7D}" type="presOf" srcId="{C6AD8E61-C831-4407-8020-5FC6375A92D2}" destId="{8B21B238-68B4-4A70-854D-31EDDAEEFD74}" srcOrd="0" destOrd="0" presId="urn:microsoft.com/office/officeart/2005/8/layout/hierarchy1"/>
    <dgm:cxn modelId="{D480867F-83ED-4C1C-8FC4-FFAAEF6CDF0C}" srcId="{18E756FD-E27C-49C0-9CB7-11B418608CA1}" destId="{5BE20D63-EA58-4FC6-887F-ECB5541C19E6}" srcOrd="1" destOrd="0" parTransId="{F7EEB191-F24F-44FB-8F89-79B527ADB9BC}" sibTransId="{77E874D1-ACC8-40E7-9A9C-DAEA6DCDD1AC}"/>
    <dgm:cxn modelId="{68B3788E-B26A-4173-9A0D-411FEA2EF0A1}" type="presOf" srcId="{EFD88A76-8B18-4276-B452-2F434FC792E3}" destId="{3FBFA8AC-9A0A-4FF9-99B1-0F7E6CA22DC1}" srcOrd="0" destOrd="0" presId="urn:microsoft.com/office/officeart/2005/8/layout/hierarchy1"/>
    <dgm:cxn modelId="{952B329E-A387-47E8-A070-C06D95CBAA6C}" type="presOf" srcId="{18E756FD-E27C-49C0-9CB7-11B418608CA1}" destId="{EF625C9A-F5DD-4914-9EF3-64CCA0E8052F}" srcOrd="0" destOrd="0" presId="urn:microsoft.com/office/officeart/2005/8/layout/hierarchy1"/>
    <dgm:cxn modelId="{515942DE-625D-408B-B97B-F15C56B1125D}" type="presOf" srcId="{F7EEB191-F24F-44FB-8F89-79B527ADB9BC}" destId="{40B04B2C-36E8-4B96-B3C6-5325EA118BF9}" srcOrd="0" destOrd="0" presId="urn:microsoft.com/office/officeart/2005/8/layout/hierarchy1"/>
    <dgm:cxn modelId="{CED00FE8-BB47-4954-ACFD-793BA285BF69}" type="presOf" srcId="{B258B92F-985D-44F5-AFEB-76264AD3E1B5}" destId="{7FF83831-B674-4DCE-9CE3-E1851731A161}" srcOrd="0" destOrd="0" presId="urn:microsoft.com/office/officeart/2005/8/layout/hierarchy1"/>
    <dgm:cxn modelId="{85A513EE-2072-40B0-9CF2-4D7FEAA96C24}" type="presOf" srcId="{5BE20D63-EA58-4FC6-887F-ECB5541C19E6}" destId="{54802024-D72D-493C-AE89-95A82C84981F}" srcOrd="0" destOrd="0" presId="urn:microsoft.com/office/officeart/2005/8/layout/hierarchy1"/>
    <dgm:cxn modelId="{F430A4F4-2ECD-4CB9-8C9F-B280F7EE03B1}" srcId="{2B7B8BBC-88D5-42E4-A3BC-0F3CF42C06BE}" destId="{B67D2FDD-926F-4421-A033-DA17ECAF8CCB}" srcOrd="0" destOrd="0" parTransId="{22E3F613-611A-4EA8-A67E-C3F49C9750CE}" sibTransId="{59B0DE80-DCC3-4DD3-A3D1-4DF7FB5B4F5D}"/>
    <dgm:cxn modelId="{07E331F8-0BAA-47D5-AD8E-B478F00B3EF4}" type="presOf" srcId="{ACCA4077-283A-4759-A3D5-B27003A3976D}" destId="{9487AC00-1304-45E2-8E92-A6BAEF3D8D38}" srcOrd="0" destOrd="0" presId="urn:microsoft.com/office/officeart/2005/8/layout/hierarchy1"/>
    <dgm:cxn modelId="{056662FB-0000-4AD8-87E9-605A52588FD0}" srcId="{18E756FD-E27C-49C0-9CB7-11B418608CA1}" destId="{B258B92F-985D-44F5-AFEB-76264AD3E1B5}" srcOrd="0" destOrd="0" parTransId="{ACCA4077-283A-4759-A3D5-B27003A3976D}" sibTransId="{73CF3BA7-2534-4994-A607-480A614587BA}"/>
    <dgm:cxn modelId="{F2E799A4-B5EA-4CAD-AB5B-9FF2778EAA92}" type="presParOf" srcId="{3F3905B5-6D1A-402F-A71D-6E59177640AB}" destId="{0790499C-91EF-4D68-AEFA-071F46098A57}" srcOrd="0" destOrd="0" presId="urn:microsoft.com/office/officeart/2005/8/layout/hierarchy1"/>
    <dgm:cxn modelId="{55F3F7D2-0512-4C52-B95A-3F9B14881116}" type="presParOf" srcId="{0790499C-91EF-4D68-AEFA-071F46098A57}" destId="{65192307-6E58-4ECF-9377-921A50B5A8B4}" srcOrd="0" destOrd="0" presId="urn:microsoft.com/office/officeart/2005/8/layout/hierarchy1"/>
    <dgm:cxn modelId="{D9128B27-57A1-4A41-9023-4C08B919B327}" type="presParOf" srcId="{65192307-6E58-4ECF-9377-921A50B5A8B4}" destId="{364987B5-D7A5-468A-8EE1-3F8A2B2A3591}" srcOrd="0" destOrd="0" presId="urn:microsoft.com/office/officeart/2005/8/layout/hierarchy1"/>
    <dgm:cxn modelId="{DCCD4B50-5746-4F97-908A-7E3B3CEF873C}" type="presParOf" srcId="{65192307-6E58-4ECF-9377-921A50B5A8B4}" destId="{462BC882-F937-48B8-AC92-6A50688A72F7}" srcOrd="1" destOrd="0" presId="urn:microsoft.com/office/officeart/2005/8/layout/hierarchy1"/>
    <dgm:cxn modelId="{337F11B5-AE83-45C0-86B2-DFC61FFA5170}" type="presParOf" srcId="{0790499C-91EF-4D68-AEFA-071F46098A57}" destId="{0559593F-AE89-44B5-BF90-8040B1FAB591}" srcOrd="1" destOrd="0" presId="urn:microsoft.com/office/officeart/2005/8/layout/hierarchy1"/>
    <dgm:cxn modelId="{46F89960-2E85-42EB-8D1E-8B557DD0F0E4}" type="presParOf" srcId="{0559593F-AE89-44B5-BF90-8040B1FAB591}" destId="{3FBFA8AC-9A0A-4FF9-99B1-0F7E6CA22DC1}" srcOrd="0" destOrd="0" presId="urn:microsoft.com/office/officeart/2005/8/layout/hierarchy1"/>
    <dgm:cxn modelId="{29B84D22-99D0-4E97-93B2-7649A676ADF3}" type="presParOf" srcId="{0559593F-AE89-44B5-BF90-8040B1FAB591}" destId="{FBBF7871-D325-4D19-BB6F-2BE70EBBC423}" srcOrd="1" destOrd="0" presId="urn:microsoft.com/office/officeart/2005/8/layout/hierarchy1"/>
    <dgm:cxn modelId="{D12C4E49-913B-491B-951F-8956B29CC48C}" type="presParOf" srcId="{FBBF7871-D325-4D19-BB6F-2BE70EBBC423}" destId="{5130BF54-03FC-47DA-B298-38972B3D5B33}" srcOrd="0" destOrd="0" presId="urn:microsoft.com/office/officeart/2005/8/layout/hierarchy1"/>
    <dgm:cxn modelId="{85DF54CC-BE94-4C69-9527-A5344D4150C1}" type="presParOf" srcId="{5130BF54-03FC-47DA-B298-38972B3D5B33}" destId="{B401F993-2D1B-47F6-A1E7-68F799AF8069}" srcOrd="0" destOrd="0" presId="urn:microsoft.com/office/officeart/2005/8/layout/hierarchy1"/>
    <dgm:cxn modelId="{1168B59B-1388-4E9F-A872-B1D46E5912BE}" type="presParOf" srcId="{5130BF54-03FC-47DA-B298-38972B3D5B33}" destId="{1C13937B-E1D2-4FE4-AAA7-55C54232C651}" srcOrd="1" destOrd="0" presId="urn:microsoft.com/office/officeart/2005/8/layout/hierarchy1"/>
    <dgm:cxn modelId="{C20C3881-BABA-4062-A3FC-3A902F0D795F}" type="presParOf" srcId="{FBBF7871-D325-4D19-BB6F-2BE70EBBC423}" destId="{CB291141-FD95-4E46-847D-92B8945AE794}" srcOrd="1" destOrd="0" presId="urn:microsoft.com/office/officeart/2005/8/layout/hierarchy1"/>
    <dgm:cxn modelId="{59403FEB-7C9E-4552-AF74-D5F952327F74}" type="presParOf" srcId="{0559593F-AE89-44B5-BF90-8040B1FAB591}" destId="{8B21B238-68B4-4A70-854D-31EDDAEEFD74}" srcOrd="2" destOrd="0" presId="urn:microsoft.com/office/officeart/2005/8/layout/hierarchy1"/>
    <dgm:cxn modelId="{EEE70C6D-2F75-4536-BEC8-AB45FD21FD2B}" type="presParOf" srcId="{0559593F-AE89-44B5-BF90-8040B1FAB591}" destId="{80FCE597-A5CB-4A08-924B-7EE1A37CC473}" srcOrd="3" destOrd="0" presId="urn:microsoft.com/office/officeart/2005/8/layout/hierarchy1"/>
    <dgm:cxn modelId="{1663123F-77C2-4845-A8D0-AEBAA90686E1}" type="presParOf" srcId="{80FCE597-A5CB-4A08-924B-7EE1A37CC473}" destId="{F4C8FE2C-8D18-4C79-AF03-8E9FD2E916CC}" srcOrd="0" destOrd="0" presId="urn:microsoft.com/office/officeart/2005/8/layout/hierarchy1"/>
    <dgm:cxn modelId="{C9B0D033-D40D-4438-9031-BD63A41EB6E4}" type="presParOf" srcId="{F4C8FE2C-8D18-4C79-AF03-8E9FD2E916CC}" destId="{D5D13CE1-4F74-48F6-B65F-93D27C08DBD4}" srcOrd="0" destOrd="0" presId="urn:microsoft.com/office/officeart/2005/8/layout/hierarchy1"/>
    <dgm:cxn modelId="{222733A8-C353-44F0-AB83-551660473C53}" type="presParOf" srcId="{F4C8FE2C-8D18-4C79-AF03-8E9FD2E916CC}" destId="{EF625C9A-F5DD-4914-9EF3-64CCA0E8052F}" srcOrd="1" destOrd="0" presId="urn:microsoft.com/office/officeart/2005/8/layout/hierarchy1"/>
    <dgm:cxn modelId="{BD336A64-36BF-468A-A989-56C18535C224}" type="presParOf" srcId="{80FCE597-A5CB-4A08-924B-7EE1A37CC473}" destId="{0A583C14-AA98-4CEC-AE71-BDABAD564CDB}" srcOrd="1" destOrd="0" presId="urn:microsoft.com/office/officeart/2005/8/layout/hierarchy1"/>
    <dgm:cxn modelId="{D5E0F307-B794-40ED-87DF-CF4159BD3597}" type="presParOf" srcId="{0A583C14-AA98-4CEC-AE71-BDABAD564CDB}" destId="{9487AC00-1304-45E2-8E92-A6BAEF3D8D38}" srcOrd="0" destOrd="0" presId="urn:microsoft.com/office/officeart/2005/8/layout/hierarchy1"/>
    <dgm:cxn modelId="{A171C8B5-A7A0-4F5A-AE78-2835E277EBBF}" type="presParOf" srcId="{0A583C14-AA98-4CEC-AE71-BDABAD564CDB}" destId="{99AE9FFB-472D-4155-97E6-31DDCEE1D7A2}" srcOrd="1" destOrd="0" presId="urn:microsoft.com/office/officeart/2005/8/layout/hierarchy1"/>
    <dgm:cxn modelId="{E3795A6C-013C-42B1-AC59-38A4728739E2}" type="presParOf" srcId="{99AE9FFB-472D-4155-97E6-31DDCEE1D7A2}" destId="{CE4BA6F3-8BF9-426D-9769-CCF12FC56132}" srcOrd="0" destOrd="0" presId="urn:microsoft.com/office/officeart/2005/8/layout/hierarchy1"/>
    <dgm:cxn modelId="{E4F32B26-FCF9-4AE1-80C5-E6803BA38C8E}" type="presParOf" srcId="{CE4BA6F3-8BF9-426D-9769-CCF12FC56132}" destId="{E8AAC9B6-70D6-4AAC-87C5-7C63D5F9A589}" srcOrd="0" destOrd="0" presId="urn:microsoft.com/office/officeart/2005/8/layout/hierarchy1"/>
    <dgm:cxn modelId="{4F9C2C58-DDE4-4900-9EDE-9A85E7529A5E}" type="presParOf" srcId="{CE4BA6F3-8BF9-426D-9769-CCF12FC56132}" destId="{7FF83831-B674-4DCE-9CE3-E1851731A161}" srcOrd="1" destOrd="0" presId="urn:microsoft.com/office/officeart/2005/8/layout/hierarchy1"/>
    <dgm:cxn modelId="{77B38582-A439-440D-8A76-703C84901F76}" type="presParOf" srcId="{99AE9FFB-472D-4155-97E6-31DDCEE1D7A2}" destId="{835E6256-15ED-4209-9984-C6BE146038DF}" srcOrd="1" destOrd="0" presId="urn:microsoft.com/office/officeart/2005/8/layout/hierarchy1"/>
    <dgm:cxn modelId="{3438B44D-B06E-4FEC-B114-94825BF0EDD4}" type="presParOf" srcId="{0A583C14-AA98-4CEC-AE71-BDABAD564CDB}" destId="{40B04B2C-36E8-4B96-B3C6-5325EA118BF9}" srcOrd="2" destOrd="0" presId="urn:microsoft.com/office/officeart/2005/8/layout/hierarchy1"/>
    <dgm:cxn modelId="{4E7A8237-6B45-41D7-A4AE-0EECACB8369E}" type="presParOf" srcId="{0A583C14-AA98-4CEC-AE71-BDABAD564CDB}" destId="{78E1BAA4-FEC4-46F3-9B37-76694B8CB07D}" srcOrd="3" destOrd="0" presId="urn:microsoft.com/office/officeart/2005/8/layout/hierarchy1"/>
    <dgm:cxn modelId="{C6529EF0-9588-44E1-BDE2-19C48E8B0C11}" type="presParOf" srcId="{78E1BAA4-FEC4-46F3-9B37-76694B8CB07D}" destId="{8E94FA4F-E692-43AF-987B-7EF8FFD10DAA}" srcOrd="0" destOrd="0" presId="urn:microsoft.com/office/officeart/2005/8/layout/hierarchy1"/>
    <dgm:cxn modelId="{E899562D-1D80-4FA9-9B6B-BFDA1DC05A1B}" type="presParOf" srcId="{8E94FA4F-E692-43AF-987B-7EF8FFD10DAA}" destId="{40C73F43-0400-4561-939A-96EFA376EF5E}" srcOrd="0" destOrd="0" presId="urn:microsoft.com/office/officeart/2005/8/layout/hierarchy1"/>
    <dgm:cxn modelId="{1FF2D852-7D6D-4B2C-9651-2B5594AC3A36}" type="presParOf" srcId="{8E94FA4F-E692-43AF-987B-7EF8FFD10DAA}" destId="{54802024-D72D-493C-AE89-95A82C84981F}" srcOrd="1" destOrd="0" presId="urn:microsoft.com/office/officeart/2005/8/layout/hierarchy1"/>
    <dgm:cxn modelId="{29240B68-E88D-44AE-87A1-58C9085573DF}" type="presParOf" srcId="{78E1BAA4-FEC4-46F3-9B37-76694B8CB07D}" destId="{9121FE11-D3ED-4478-B59D-8569F512A813}" srcOrd="1" destOrd="0" presId="urn:microsoft.com/office/officeart/2005/8/layout/hierarchy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04B2C-36E8-4B96-B3C6-5325EA118BF9}">
      <dsp:nvSpPr>
        <dsp:cNvPr id="0" name=""/>
        <dsp:cNvSpPr/>
      </dsp:nvSpPr>
      <dsp:spPr>
        <a:xfrm>
          <a:off x="3439790" y="2446862"/>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87AC00-1304-45E2-8E92-A6BAEF3D8D38}">
      <dsp:nvSpPr>
        <dsp:cNvPr id="0" name=""/>
        <dsp:cNvSpPr/>
      </dsp:nvSpPr>
      <dsp:spPr>
        <a:xfrm>
          <a:off x="2482081"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21B238-68B4-4A70-854D-31EDDAEEFD74}">
      <dsp:nvSpPr>
        <dsp:cNvPr id="0" name=""/>
        <dsp:cNvSpPr/>
      </dsp:nvSpPr>
      <dsp:spPr>
        <a:xfrm>
          <a:off x="2482081" y="995933"/>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FA8AC-9A0A-4FF9-99B1-0F7E6CA22DC1}">
      <dsp:nvSpPr>
        <dsp:cNvPr id="0" name=""/>
        <dsp:cNvSpPr/>
      </dsp:nvSpPr>
      <dsp:spPr>
        <a:xfrm>
          <a:off x="1524372" y="995933"/>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4987B5-D7A5-468A-8EE1-3F8A2B2A3591}">
      <dsp:nvSpPr>
        <dsp:cNvPr id="0" name=""/>
        <dsp:cNvSpPr/>
      </dsp:nvSpPr>
      <dsp:spPr>
        <a:xfrm>
          <a:off x="1698500"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2BC882-F937-48B8-AC92-6A50688A72F7}">
      <dsp:nvSpPr>
        <dsp:cNvPr id="0" name=""/>
        <dsp:cNvSpPr/>
      </dsp:nvSpPr>
      <dsp:spPr>
        <a:xfrm>
          <a:off x="1872629"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Study Population (N=2,409)</a:t>
          </a:r>
        </a:p>
      </dsp:txBody>
      <dsp:txXfrm>
        <a:off x="1901776" y="195355"/>
        <a:ext cx="1508866" cy="936852"/>
      </dsp:txXfrm>
    </dsp:sp>
    <dsp:sp modelId="{B401F993-2D1B-47F6-A1E7-68F799AF8069}">
      <dsp:nvSpPr>
        <dsp:cNvPr id="0" name=""/>
        <dsp:cNvSpPr/>
      </dsp:nvSpPr>
      <dsp:spPr>
        <a:xfrm>
          <a:off x="740791"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13937B-E1D2-4FE4-AAA7-55C54232C651}">
      <dsp:nvSpPr>
        <dsp:cNvPr id="0" name=""/>
        <dsp:cNvSpPr/>
      </dsp:nvSpPr>
      <dsp:spPr>
        <a:xfrm>
          <a:off x="914920"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Control (N=1,124)</a:t>
          </a:r>
        </a:p>
      </dsp:txBody>
      <dsp:txXfrm>
        <a:off x="944067" y="1646284"/>
        <a:ext cx="1508866" cy="936852"/>
      </dsp:txXfrm>
    </dsp:sp>
    <dsp:sp modelId="{D5D13CE1-4F74-48F6-B65F-93D27C08DBD4}">
      <dsp:nvSpPr>
        <dsp:cNvPr id="0" name=""/>
        <dsp:cNvSpPr/>
      </dsp:nvSpPr>
      <dsp:spPr>
        <a:xfrm>
          <a:off x="2656209"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625C9A-F5DD-4914-9EF3-64CCA0E8052F}">
      <dsp:nvSpPr>
        <dsp:cNvPr id="0" name=""/>
        <dsp:cNvSpPr/>
      </dsp:nvSpPr>
      <dsp:spPr>
        <a:xfrm>
          <a:off x="2830338"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Treatment (N=1,285)</a:t>
          </a:r>
        </a:p>
      </dsp:txBody>
      <dsp:txXfrm>
        <a:off x="2859485" y="1646284"/>
        <a:ext cx="1508866" cy="936852"/>
      </dsp:txXfrm>
    </dsp:sp>
    <dsp:sp modelId="{E8AAC9B6-70D6-4AAC-87C5-7C63D5F9A589}">
      <dsp:nvSpPr>
        <dsp:cNvPr id="0" name=""/>
        <dsp:cNvSpPr/>
      </dsp:nvSpPr>
      <dsp:spPr>
        <a:xfrm>
          <a:off x="1698500"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F83831-B674-4DCE-9CE3-E1851731A161}">
      <dsp:nvSpPr>
        <dsp:cNvPr id="0" name=""/>
        <dsp:cNvSpPr/>
      </dsp:nvSpPr>
      <dsp:spPr>
        <a:xfrm>
          <a:off x="1872629"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$10 if STI-free (N=660)</a:t>
          </a:r>
        </a:p>
      </dsp:txBody>
      <dsp:txXfrm>
        <a:off x="1901776" y="3097213"/>
        <a:ext cx="1508866" cy="936852"/>
      </dsp:txXfrm>
    </dsp:sp>
    <dsp:sp modelId="{40C73F43-0400-4561-939A-96EFA376EF5E}">
      <dsp:nvSpPr>
        <dsp:cNvPr id="0" name=""/>
        <dsp:cNvSpPr/>
      </dsp:nvSpPr>
      <dsp:spPr>
        <a:xfrm>
          <a:off x="3613918"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802024-D72D-493C-AE89-95A82C84981F}">
      <dsp:nvSpPr>
        <dsp:cNvPr id="0" name=""/>
        <dsp:cNvSpPr/>
      </dsp:nvSpPr>
      <dsp:spPr>
        <a:xfrm>
          <a:off x="3788047"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$20 if STI-free (N=615)</a:t>
          </a:r>
        </a:p>
      </dsp:txBody>
      <dsp:txXfrm>
        <a:off x="3817194" y="3097213"/>
        <a:ext cx="1508866" cy="936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04B2C-36E8-4B96-B3C6-5325EA118BF9}">
      <dsp:nvSpPr>
        <dsp:cNvPr id="0" name=""/>
        <dsp:cNvSpPr/>
      </dsp:nvSpPr>
      <dsp:spPr>
        <a:xfrm>
          <a:off x="3439790" y="2446862"/>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87AC00-1304-45E2-8E92-A6BAEF3D8D38}">
      <dsp:nvSpPr>
        <dsp:cNvPr id="0" name=""/>
        <dsp:cNvSpPr/>
      </dsp:nvSpPr>
      <dsp:spPr>
        <a:xfrm>
          <a:off x="2482081"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21B238-68B4-4A70-854D-31EDDAEEFD74}">
      <dsp:nvSpPr>
        <dsp:cNvPr id="0" name=""/>
        <dsp:cNvSpPr/>
      </dsp:nvSpPr>
      <dsp:spPr>
        <a:xfrm>
          <a:off x="2482081" y="995933"/>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FA8AC-9A0A-4FF9-99B1-0F7E6CA22DC1}">
      <dsp:nvSpPr>
        <dsp:cNvPr id="0" name=""/>
        <dsp:cNvSpPr/>
      </dsp:nvSpPr>
      <dsp:spPr>
        <a:xfrm>
          <a:off x="1524372" y="995933"/>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4987B5-D7A5-468A-8EE1-3F8A2B2A3591}">
      <dsp:nvSpPr>
        <dsp:cNvPr id="0" name=""/>
        <dsp:cNvSpPr/>
      </dsp:nvSpPr>
      <dsp:spPr>
        <a:xfrm>
          <a:off x="1698500"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2BC882-F937-48B8-AC92-6A50688A72F7}">
      <dsp:nvSpPr>
        <dsp:cNvPr id="0" name=""/>
        <dsp:cNvSpPr/>
      </dsp:nvSpPr>
      <dsp:spPr>
        <a:xfrm>
          <a:off x="1872629"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Study Population (N=2,409)</a:t>
          </a:r>
        </a:p>
      </dsp:txBody>
      <dsp:txXfrm>
        <a:off x="1901776" y="195355"/>
        <a:ext cx="1508866" cy="936852"/>
      </dsp:txXfrm>
    </dsp:sp>
    <dsp:sp modelId="{B401F993-2D1B-47F6-A1E7-68F799AF8069}">
      <dsp:nvSpPr>
        <dsp:cNvPr id="0" name=""/>
        <dsp:cNvSpPr/>
      </dsp:nvSpPr>
      <dsp:spPr>
        <a:xfrm>
          <a:off x="740791"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13937B-E1D2-4FE4-AAA7-55C54232C651}">
      <dsp:nvSpPr>
        <dsp:cNvPr id="0" name=""/>
        <dsp:cNvSpPr/>
      </dsp:nvSpPr>
      <dsp:spPr>
        <a:xfrm>
          <a:off x="914920"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Control (N=1,124)</a:t>
          </a:r>
        </a:p>
      </dsp:txBody>
      <dsp:txXfrm>
        <a:off x="944067" y="1646284"/>
        <a:ext cx="1508866" cy="936852"/>
      </dsp:txXfrm>
    </dsp:sp>
    <dsp:sp modelId="{D5D13CE1-4F74-48F6-B65F-93D27C08DBD4}">
      <dsp:nvSpPr>
        <dsp:cNvPr id="0" name=""/>
        <dsp:cNvSpPr/>
      </dsp:nvSpPr>
      <dsp:spPr>
        <a:xfrm>
          <a:off x="2656209"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625C9A-F5DD-4914-9EF3-64CCA0E8052F}">
      <dsp:nvSpPr>
        <dsp:cNvPr id="0" name=""/>
        <dsp:cNvSpPr/>
      </dsp:nvSpPr>
      <dsp:spPr>
        <a:xfrm>
          <a:off x="2830338"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Treatment (N=1,285)</a:t>
          </a:r>
        </a:p>
      </dsp:txBody>
      <dsp:txXfrm>
        <a:off x="2859485" y="1646284"/>
        <a:ext cx="1508866" cy="936852"/>
      </dsp:txXfrm>
    </dsp:sp>
    <dsp:sp modelId="{E8AAC9B6-70D6-4AAC-87C5-7C63D5F9A589}">
      <dsp:nvSpPr>
        <dsp:cNvPr id="0" name=""/>
        <dsp:cNvSpPr/>
      </dsp:nvSpPr>
      <dsp:spPr>
        <a:xfrm>
          <a:off x="1698500"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F83831-B674-4DCE-9CE3-E1851731A161}">
      <dsp:nvSpPr>
        <dsp:cNvPr id="0" name=""/>
        <dsp:cNvSpPr/>
      </dsp:nvSpPr>
      <dsp:spPr>
        <a:xfrm>
          <a:off x="1872629"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$10 if STI-free (N=660)</a:t>
          </a:r>
        </a:p>
      </dsp:txBody>
      <dsp:txXfrm>
        <a:off x="1901776" y="3097213"/>
        <a:ext cx="1508866" cy="936852"/>
      </dsp:txXfrm>
    </dsp:sp>
    <dsp:sp modelId="{40C73F43-0400-4561-939A-96EFA376EF5E}">
      <dsp:nvSpPr>
        <dsp:cNvPr id="0" name=""/>
        <dsp:cNvSpPr/>
      </dsp:nvSpPr>
      <dsp:spPr>
        <a:xfrm>
          <a:off x="3613918"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802024-D72D-493C-AE89-95A82C84981F}">
      <dsp:nvSpPr>
        <dsp:cNvPr id="0" name=""/>
        <dsp:cNvSpPr/>
      </dsp:nvSpPr>
      <dsp:spPr>
        <a:xfrm>
          <a:off x="3788047"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$20 if STI-free (N=615)</a:t>
          </a:r>
        </a:p>
      </dsp:txBody>
      <dsp:txXfrm>
        <a:off x="3817194" y="3097213"/>
        <a:ext cx="1508866" cy="9368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04B2C-36E8-4B96-B3C6-5325EA118BF9}">
      <dsp:nvSpPr>
        <dsp:cNvPr id="0" name=""/>
        <dsp:cNvSpPr/>
      </dsp:nvSpPr>
      <dsp:spPr>
        <a:xfrm>
          <a:off x="3439790" y="2446862"/>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87AC00-1304-45E2-8E92-A6BAEF3D8D38}">
      <dsp:nvSpPr>
        <dsp:cNvPr id="0" name=""/>
        <dsp:cNvSpPr/>
      </dsp:nvSpPr>
      <dsp:spPr>
        <a:xfrm>
          <a:off x="2482081"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21B238-68B4-4A70-854D-31EDDAEEFD74}">
      <dsp:nvSpPr>
        <dsp:cNvPr id="0" name=""/>
        <dsp:cNvSpPr/>
      </dsp:nvSpPr>
      <dsp:spPr>
        <a:xfrm>
          <a:off x="2482081" y="995933"/>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FA8AC-9A0A-4FF9-99B1-0F7E6CA22DC1}">
      <dsp:nvSpPr>
        <dsp:cNvPr id="0" name=""/>
        <dsp:cNvSpPr/>
      </dsp:nvSpPr>
      <dsp:spPr>
        <a:xfrm>
          <a:off x="1524372" y="995933"/>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4987B5-D7A5-468A-8EE1-3F8A2B2A3591}">
      <dsp:nvSpPr>
        <dsp:cNvPr id="0" name=""/>
        <dsp:cNvSpPr/>
      </dsp:nvSpPr>
      <dsp:spPr>
        <a:xfrm>
          <a:off x="1698500"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2BC882-F937-48B8-AC92-6A50688A72F7}">
      <dsp:nvSpPr>
        <dsp:cNvPr id="0" name=""/>
        <dsp:cNvSpPr/>
      </dsp:nvSpPr>
      <dsp:spPr>
        <a:xfrm>
          <a:off x="1872629"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Study Population (N=2,409)</a:t>
          </a:r>
        </a:p>
      </dsp:txBody>
      <dsp:txXfrm>
        <a:off x="1901776" y="195355"/>
        <a:ext cx="1508866" cy="936852"/>
      </dsp:txXfrm>
    </dsp:sp>
    <dsp:sp modelId="{B401F993-2D1B-47F6-A1E7-68F799AF8069}">
      <dsp:nvSpPr>
        <dsp:cNvPr id="0" name=""/>
        <dsp:cNvSpPr/>
      </dsp:nvSpPr>
      <dsp:spPr>
        <a:xfrm>
          <a:off x="740791"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13937B-E1D2-4FE4-AAA7-55C54232C651}">
      <dsp:nvSpPr>
        <dsp:cNvPr id="0" name=""/>
        <dsp:cNvSpPr/>
      </dsp:nvSpPr>
      <dsp:spPr>
        <a:xfrm>
          <a:off x="914920"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Control (N=1,124)</a:t>
          </a:r>
        </a:p>
      </dsp:txBody>
      <dsp:txXfrm>
        <a:off x="944067" y="1646284"/>
        <a:ext cx="1508866" cy="936852"/>
      </dsp:txXfrm>
    </dsp:sp>
    <dsp:sp modelId="{D5D13CE1-4F74-48F6-B65F-93D27C08DBD4}">
      <dsp:nvSpPr>
        <dsp:cNvPr id="0" name=""/>
        <dsp:cNvSpPr/>
      </dsp:nvSpPr>
      <dsp:spPr>
        <a:xfrm>
          <a:off x="2656209"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625C9A-F5DD-4914-9EF3-64CCA0E8052F}">
      <dsp:nvSpPr>
        <dsp:cNvPr id="0" name=""/>
        <dsp:cNvSpPr/>
      </dsp:nvSpPr>
      <dsp:spPr>
        <a:xfrm>
          <a:off x="2830338"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Treatment (N=1,285)</a:t>
          </a:r>
        </a:p>
      </dsp:txBody>
      <dsp:txXfrm>
        <a:off x="2859485" y="1646284"/>
        <a:ext cx="1508866" cy="936852"/>
      </dsp:txXfrm>
    </dsp:sp>
    <dsp:sp modelId="{E8AAC9B6-70D6-4AAC-87C5-7C63D5F9A589}">
      <dsp:nvSpPr>
        <dsp:cNvPr id="0" name=""/>
        <dsp:cNvSpPr/>
      </dsp:nvSpPr>
      <dsp:spPr>
        <a:xfrm>
          <a:off x="1698500"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F83831-B674-4DCE-9CE3-E1851731A161}">
      <dsp:nvSpPr>
        <dsp:cNvPr id="0" name=""/>
        <dsp:cNvSpPr/>
      </dsp:nvSpPr>
      <dsp:spPr>
        <a:xfrm>
          <a:off x="1872629"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$10 if STI-free (N=660)</a:t>
          </a:r>
        </a:p>
      </dsp:txBody>
      <dsp:txXfrm>
        <a:off x="1901776" y="3097213"/>
        <a:ext cx="1508866" cy="936852"/>
      </dsp:txXfrm>
    </dsp:sp>
    <dsp:sp modelId="{40C73F43-0400-4561-939A-96EFA376EF5E}">
      <dsp:nvSpPr>
        <dsp:cNvPr id="0" name=""/>
        <dsp:cNvSpPr/>
      </dsp:nvSpPr>
      <dsp:spPr>
        <a:xfrm>
          <a:off x="3613918"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802024-D72D-493C-AE89-95A82C84981F}">
      <dsp:nvSpPr>
        <dsp:cNvPr id="0" name=""/>
        <dsp:cNvSpPr/>
      </dsp:nvSpPr>
      <dsp:spPr>
        <a:xfrm>
          <a:off x="3788047"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$20 if STI-free (N=615)</a:t>
          </a:r>
        </a:p>
      </dsp:txBody>
      <dsp:txXfrm>
        <a:off x="3817194" y="3097213"/>
        <a:ext cx="1508866" cy="9368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A442D-6E55-4345-B3FA-75D01D83CEEB}" type="datetimeFigureOut">
              <a:rPr lang="en-US" smtClean="0"/>
              <a:pPr/>
              <a:t>7/23/2018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F5E51-A928-46DE-B944-9F0C39A3F9A5}" type="slidenum">
              <a:rPr lang="en-US" smtClean="0"/>
              <a:pPr/>
              <a:t>‹#›</a:t>
            </a:fld>
            <a:endParaRPr lang="en-US"/>
          </a:p>
        </p:txBody>
      </p:sp>
    </p:spTree>
    <p:extLst>
      <p:ext uri="{BB962C8B-B14F-4D97-AF65-F5344CB8AC3E}">
        <p14:creationId xmlns:p14="http://schemas.microsoft.com/office/powerpoint/2010/main" val="469071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48">
              <a:defRPr>
                <a:solidFill>
                  <a:schemeClr val="tx1"/>
                </a:solidFill>
                <a:latin typeface="Arial" pitchFamily="34" charset="0"/>
                <a:cs typeface="Arial" pitchFamily="34" charset="0"/>
              </a:defRPr>
            </a:lvl1pPr>
            <a:lvl2pPr marL="730150" indent="-280827" defTabSz="914248">
              <a:defRPr>
                <a:solidFill>
                  <a:schemeClr val="tx1"/>
                </a:solidFill>
                <a:latin typeface="Arial" pitchFamily="34" charset="0"/>
                <a:cs typeface="Arial" pitchFamily="34" charset="0"/>
              </a:defRPr>
            </a:lvl2pPr>
            <a:lvl3pPr marL="1123309" indent="-224662" defTabSz="914248">
              <a:defRPr>
                <a:solidFill>
                  <a:schemeClr val="tx1"/>
                </a:solidFill>
                <a:latin typeface="Arial" pitchFamily="34" charset="0"/>
                <a:cs typeface="Arial" pitchFamily="34" charset="0"/>
              </a:defRPr>
            </a:lvl3pPr>
            <a:lvl4pPr marL="1572631" indent="-224662" defTabSz="914248">
              <a:defRPr>
                <a:solidFill>
                  <a:schemeClr val="tx1"/>
                </a:solidFill>
                <a:latin typeface="Arial" pitchFamily="34" charset="0"/>
                <a:cs typeface="Arial" pitchFamily="34" charset="0"/>
              </a:defRPr>
            </a:lvl4pPr>
            <a:lvl5pPr marL="2021955" indent="-224662" defTabSz="914248">
              <a:defRPr>
                <a:solidFill>
                  <a:schemeClr val="tx1"/>
                </a:solidFill>
                <a:latin typeface="Arial" pitchFamily="34" charset="0"/>
                <a:cs typeface="Arial" pitchFamily="34" charset="0"/>
              </a:defRPr>
            </a:lvl5pPr>
            <a:lvl6pPr marL="2471278" indent="-224662" defTabSz="914248" fontAlgn="base">
              <a:spcBef>
                <a:spcPct val="0"/>
              </a:spcBef>
              <a:spcAft>
                <a:spcPct val="0"/>
              </a:spcAft>
              <a:defRPr>
                <a:solidFill>
                  <a:schemeClr val="tx1"/>
                </a:solidFill>
                <a:latin typeface="Arial" pitchFamily="34" charset="0"/>
                <a:cs typeface="Arial" pitchFamily="34" charset="0"/>
              </a:defRPr>
            </a:lvl6pPr>
            <a:lvl7pPr marL="2920602" indent="-224662" defTabSz="914248" fontAlgn="base">
              <a:spcBef>
                <a:spcPct val="0"/>
              </a:spcBef>
              <a:spcAft>
                <a:spcPct val="0"/>
              </a:spcAft>
              <a:defRPr>
                <a:solidFill>
                  <a:schemeClr val="tx1"/>
                </a:solidFill>
                <a:latin typeface="Arial" pitchFamily="34" charset="0"/>
                <a:cs typeface="Arial" pitchFamily="34" charset="0"/>
              </a:defRPr>
            </a:lvl7pPr>
            <a:lvl8pPr marL="3369926" indent="-224662" defTabSz="914248" fontAlgn="base">
              <a:spcBef>
                <a:spcPct val="0"/>
              </a:spcBef>
              <a:spcAft>
                <a:spcPct val="0"/>
              </a:spcAft>
              <a:defRPr>
                <a:solidFill>
                  <a:schemeClr val="tx1"/>
                </a:solidFill>
                <a:latin typeface="Arial" pitchFamily="34" charset="0"/>
                <a:cs typeface="Arial" pitchFamily="34" charset="0"/>
              </a:defRPr>
            </a:lvl8pPr>
            <a:lvl9pPr marL="3819248" indent="-224662" defTabSz="914248" fontAlgn="base">
              <a:spcBef>
                <a:spcPct val="0"/>
              </a:spcBef>
              <a:spcAft>
                <a:spcPct val="0"/>
              </a:spcAft>
              <a:defRPr>
                <a:solidFill>
                  <a:schemeClr val="tx1"/>
                </a:solidFill>
                <a:latin typeface="Arial" pitchFamily="34" charset="0"/>
                <a:cs typeface="Arial" pitchFamily="34" charset="0"/>
              </a:defRPr>
            </a:lvl9pPr>
          </a:lstStyle>
          <a:p>
            <a:fld id="{4BA48460-3EE9-4FAE-836E-D8D915826BA0}" type="slidenum">
              <a:rPr lang="de-CH" smtClean="0"/>
              <a:pPr/>
              <a:t>1</a:t>
            </a:fld>
            <a:endParaRPr lang="de-CH"/>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atin typeface="Arial" pitchFamily="34" charset="0"/>
            </a:endParaRPr>
          </a:p>
        </p:txBody>
      </p:sp>
    </p:spTree>
    <p:extLst>
      <p:ext uri="{BB962C8B-B14F-4D97-AF65-F5344CB8AC3E}">
        <p14:creationId xmlns:p14="http://schemas.microsoft.com/office/powerpoint/2010/main" val="1272849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23104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32098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Now, those are interesting results, but the Tanzanian Minister of Finance would be</a:t>
            </a:r>
            <a:r>
              <a:rPr lang="en-US" baseline="0" dirty="0"/>
              <a:t> entitled to ask: do we need to pay people for the entire length of their sexual life in order for them to choose safe sex? I would agree this is a fair question. </a:t>
            </a:r>
            <a:r>
              <a:rPr lang="en-US" dirty="0"/>
              <a:t>That’s why we explicitly tested whether they were sustained effects after the end of the intervention. </a:t>
            </a:r>
          </a:p>
        </p:txBody>
      </p:sp>
      <p:sp>
        <p:nvSpPr>
          <p:cNvPr id="4" name="Slide Number Placeholder 3"/>
          <p:cNvSpPr>
            <a:spLocks noGrp="1"/>
          </p:cNvSpPr>
          <p:nvPr>
            <p:ph type="sldNum" sz="quarter" idx="10"/>
          </p:nvPr>
        </p:nvSpPr>
        <p:spPr/>
        <p:txBody>
          <a:bodyPr/>
          <a:lstStyle/>
          <a:p>
            <a:fld id="{2482E1E8-23E0-4064-BEF5-15A799C2C6F7}" type="slidenum">
              <a:rPr lang="en-US" smtClean="0"/>
              <a:pPr/>
              <a:t>12</a:t>
            </a:fld>
            <a:endParaRPr lang="en-US"/>
          </a:p>
        </p:txBody>
      </p:sp>
    </p:spTree>
    <p:extLst>
      <p:ext uri="{BB962C8B-B14F-4D97-AF65-F5344CB8AC3E}">
        <p14:creationId xmlns:p14="http://schemas.microsoft.com/office/powerpoint/2010/main" val="52668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r>
              <a:rPr lang="en-US" dirty="0"/>
              <a:t>What I have shown you so far was about one year with 3 rounds of</a:t>
            </a:r>
            <a:r>
              <a:rPr lang="en-US" baseline="0" dirty="0"/>
              <a:t> conditional cash transfers every 4 months. But once this was over, we left the population on its own for 1 full year, with no testing and no conditional cash transfers. And then after this full year, we came back and tested and interviewed the study participants.</a:t>
            </a:r>
            <a:endParaRPr lang="en-US" dirty="0"/>
          </a:p>
        </p:txBody>
      </p:sp>
    </p:spTree>
    <p:extLst>
      <p:ext uri="{BB962C8B-B14F-4D97-AF65-F5344CB8AC3E}">
        <p14:creationId xmlns:p14="http://schemas.microsoft.com/office/powerpoint/2010/main" val="2597892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There could be 3 outcomes when testing for sustained effects: 1) continued risk reduction implying learning; 2) zero long-run effects meaning that the incentives must be continued for a sustained effect and 3) some people have asked why should we pay people to do something that is good for them and have warned against potential adverse effects if the cash destroyed the intrinsic motivation.</a:t>
            </a:r>
            <a:endParaRPr lang="en-US" dirty="0"/>
          </a:p>
        </p:txBody>
      </p:sp>
      <p:sp>
        <p:nvSpPr>
          <p:cNvPr id="4" name="Slide Number Placeholder 3"/>
          <p:cNvSpPr>
            <a:spLocks noGrp="1"/>
          </p:cNvSpPr>
          <p:nvPr>
            <p:ph type="sldNum" sz="quarter" idx="10"/>
          </p:nvPr>
        </p:nvSpPr>
        <p:spPr/>
        <p:txBody>
          <a:bodyPr/>
          <a:lstStyle/>
          <a:p>
            <a:fld id="{2482E1E8-23E0-4064-BEF5-15A799C2C6F7}" type="slidenum">
              <a:rPr lang="en-US" smtClean="0"/>
              <a:pPr/>
              <a:t>14</a:t>
            </a:fld>
            <a:endParaRPr lang="en-US"/>
          </a:p>
        </p:txBody>
      </p:sp>
    </p:spTree>
    <p:extLst>
      <p:ext uri="{BB962C8B-B14F-4D97-AF65-F5344CB8AC3E}">
        <p14:creationId xmlns:p14="http://schemas.microsoft.com/office/powerpoint/2010/main" val="3377053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pitchFamily="34" charset="0"/>
              </a:rPr>
              <a:t>The good news is that we</a:t>
            </a:r>
            <a:r>
              <a:rPr lang="en-US" baseline="0" dirty="0">
                <a:latin typeface="Arial" pitchFamily="34" charset="0"/>
              </a:rPr>
              <a:t> did not find evidence of adverse outcomes. Another good news is that we find sustained effects, but only among men, not among women. We interpret this a evidence that women might need the cash in their pocket to be able to negotiate and refuse unsafe transactional sex.</a:t>
            </a:r>
            <a:endParaRPr lang="en-US" dirty="0">
              <a:latin typeface="Arial" pitchFamily="34" charset="0"/>
            </a:endParaRPr>
          </a:p>
        </p:txBody>
      </p:sp>
    </p:spTree>
    <p:extLst>
      <p:ext uri="{BB962C8B-B14F-4D97-AF65-F5344CB8AC3E}">
        <p14:creationId xmlns:p14="http://schemas.microsoft.com/office/powerpoint/2010/main" val="421536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3825364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1275690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Tree>
    <p:extLst>
      <p:ext uri="{BB962C8B-B14F-4D97-AF65-F5344CB8AC3E}">
        <p14:creationId xmlns:p14="http://schemas.microsoft.com/office/powerpoint/2010/main" val="37088195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15009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come up with this idea we started with the dilemma</a:t>
            </a:r>
            <a:r>
              <a:rPr lang="en-US" baseline="0" dirty="0"/>
              <a:t> faced by this young gentleman. He met this very attractive lady last night and would not mind sleeping with her tonight. But he knows that by doing so, he runs the risk of being infected by HIV or other STIs. </a:t>
            </a:r>
            <a:r>
              <a:rPr lang="en-US" dirty="0"/>
              <a:t>We think this dilemma represents one of the main challenges in HIV prevention. </a:t>
            </a:r>
          </a:p>
        </p:txBody>
      </p:sp>
      <p:sp>
        <p:nvSpPr>
          <p:cNvPr id="4" name="Slide Number Placeholder 3"/>
          <p:cNvSpPr>
            <a:spLocks noGrp="1"/>
          </p:cNvSpPr>
          <p:nvPr>
            <p:ph type="sldNum" sz="quarter" idx="10"/>
          </p:nvPr>
        </p:nvSpPr>
        <p:spPr/>
        <p:txBody>
          <a:bodyPr/>
          <a:lstStyle/>
          <a:p>
            <a:fld id="{2482E1E8-23E0-4064-BEF5-15A799C2C6F7}" type="slidenum">
              <a:rPr lang="en-US" smtClean="0"/>
              <a:pPr/>
              <a:t>2</a:t>
            </a:fld>
            <a:endParaRPr lang="en-US"/>
          </a:p>
        </p:txBody>
      </p:sp>
    </p:spTree>
    <p:extLst>
      <p:ext uri="{BB962C8B-B14F-4D97-AF65-F5344CB8AC3E}">
        <p14:creationId xmlns:p14="http://schemas.microsoft.com/office/powerpoint/2010/main" val="3167178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what we did is try to modify this dilemma</a:t>
            </a:r>
            <a:r>
              <a:rPr lang="en-US" baseline="0" dirty="0"/>
              <a:t> or this trade-off by using the mechanism of conditional cash transfers. We said to people, men and women: if you remain negative for a set of curable sexually transmitted infections, every four months we will give you a cash award. </a:t>
            </a:r>
            <a:r>
              <a:rPr lang="en-US" dirty="0"/>
              <a:t>By offering this incentive, we think we do 3 things.</a:t>
            </a:r>
            <a:r>
              <a:rPr lang="en-US" baseline="0" dirty="0"/>
              <a:t> </a:t>
            </a:r>
            <a:endParaRPr lang="en-US" dirty="0"/>
          </a:p>
        </p:txBody>
      </p:sp>
      <p:sp>
        <p:nvSpPr>
          <p:cNvPr id="4" name="Slide Number Placeholder 3"/>
          <p:cNvSpPr>
            <a:spLocks noGrp="1"/>
          </p:cNvSpPr>
          <p:nvPr>
            <p:ph type="sldNum" sz="quarter" idx="10"/>
          </p:nvPr>
        </p:nvSpPr>
        <p:spPr/>
        <p:txBody>
          <a:bodyPr/>
          <a:lstStyle/>
          <a:p>
            <a:fld id="{2482E1E8-23E0-4064-BEF5-15A799C2C6F7}" type="slidenum">
              <a:rPr lang="en-US" smtClean="0"/>
              <a:pPr/>
              <a:t>3</a:t>
            </a:fld>
            <a:endParaRPr lang="en-US"/>
          </a:p>
        </p:txBody>
      </p:sp>
    </p:spTree>
    <p:extLst>
      <p:ext uri="{BB962C8B-B14F-4D97-AF65-F5344CB8AC3E}">
        <p14:creationId xmlns:p14="http://schemas.microsoft.com/office/powerpoint/2010/main" val="467891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how did we test and</a:t>
            </a:r>
            <a:r>
              <a:rPr lang="en-US" baseline="0" dirty="0"/>
              <a:t> try </a:t>
            </a:r>
            <a:r>
              <a:rPr lang="en-US" dirty="0"/>
              <a:t>this novel idea? We ran a</a:t>
            </a:r>
            <a:r>
              <a:rPr lang="en-US" baseline="0" dirty="0"/>
              <a:t> randomized field experiment in rural villages around the town of </a:t>
            </a:r>
            <a:r>
              <a:rPr lang="en-US" baseline="0" dirty="0" err="1"/>
              <a:t>Ifakara</a:t>
            </a:r>
            <a:r>
              <a:rPr lang="en-US" baseline="0" dirty="0"/>
              <a:t> in Tanzania. This was a pilot in which about 2400 men and women, were randomly allocated between a treatment and a control group. The treatment group was eligible for the cash transfers every 4 months, and the control group was not. </a:t>
            </a:r>
            <a:endParaRPr lang="en-US" dirty="0"/>
          </a:p>
        </p:txBody>
      </p:sp>
      <p:sp>
        <p:nvSpPr>
          <p:cNvPr id="4" name="Slide Number Placeholder 3"/>
          <p:cNvSpPr>
            <a:spLocks noGrp="1"/>
          </p:cNvSpPr>
          <p:nvPr>
            <p:ph type="sldNum" sz="quarter" idx="10"/>
          </p:nvPr>
        </p:nvSpPr>
        <p:spPr/>
        <p:txBody>
          <a:bodyPr/>
          <a:lstStyle/>
          <a:p>
            <a:fld id="{2482E1E8-23E0-4064-BEF5-15A799C2C6F7}" type="slidenum">
              <a:rPr lang="en-US" smtClean="0"/>
              <a:pPr/>
              <a:t>4</a:t>
            </a:fld>
            <a:endParaRPr lang="en-US"/>
          </a:p>
        </p:txBody>
      </p:sp>
    </p:spTree>
    <p:extLst>
      <p:ext uri="{BB962C8B-B14F-4D97-AF65-F5344CB8AC3E}">
        <p14:creationId xmlns:p14="http://schemas.microsoft.com/office/powerpoint/2010/main" val="3899983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here are the results: after 12 months, we did not see any difference</a:t>
            </a:r>
            <a:r>
              <a:rPr lang="en-US" baseline="0" dirty="0"/>
              <a:t> in the prevalence of the curable STIs between the control group and the group eligible for the $10 cash transfers. But we did find a difference for the group that was eligible for the $20 cash transfers every 4 months.</a:t>
            </a:r>
            <a:endParaRPr lang="en-US" dirty="0"/>
          </a:p>
        </p:txBody>
      </p:sp>
      <p:sp>
        <p:nvSpPr>
          <p:cNvPr id="4" name="Slide Number Placeholder 3"/>
          <p:cNvSpPr>
            <a:spLocks noGrp="1"/>
          </p:cNvSpPr>
          <p:nvPr>
            <p:ph type="sldNum" sz="quarter" idx="10"/>
          </p:nvPr>
        </p:nvSpPr>
        <p:spPr/>
        <p:txBody>
          <a:bodyPr/>
          <a:lstStyle/>
          <a:p>
            <a:fld id="{2482E1E8-23E0-4064-BEF5-15A799C2C6F7}" type="slidenum">
              <a:rPr lang="en-US" smtClean="0"/>
              <a:pPr/>
              <a:t>5</a:t>
            </a:fld>
            <a:endParaRPr lang="en-US"/>
          </a:p>
        </p:txBody>
      </p:sp>
    </p:spTree>
    <p:extLst>
      <p:ext uri="{BB962C8B-B14F-4D97-AF65-F5344CB8AC3E}">
        <p14:creationId xmlns:p14="http://schemas.microsoft.com/office/powerpoint/2010/main" val="1374905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After 12 months, that group experienced a reduction of</a:t>
            </a:r>
            <a:r>
              <a:rPr lang="en-US" baseline="0" dirty="0"/>
              <a:t> 27 percent in the prevalence of those curable</a:t>
            </a:r>
            <a:r>
              <a:rPr lang="en-US" dirty="0"/>
              <a:t> STIs and that reduction in the risk of STIs is statistically significant. Those</a:t>
            </a:r>
            <a:r>
              <a:rPr lang="en-US" baseline="0" dirty="0"/>
              <a:t> results were published last year in the British Medical Journal Open.</a:t>
            </a:r>
            <a:r>
              <a:rPr lang="en-US" dirty="0"/>
              <a:t> </a:t>
            </a:r>
          </a:p>
        </p:txBody>
      </p:sp>
      <p:sp>
        <p:nvSpPr>
          <p:cNvPr id="4" name="Slide Number Placeholder 3"/>
          <p:cNvSpPr>
            <a:spLocks noGrp="1"/>
          </p:cNvSpPr>
          <p:nvPr>
            <p:ph type="sldNum" sz="quarter" idx="10"/>
          </p:nvPr>
        </p:nvSpPr>
        <p:spPr/>
        <p:txBody>
          <a:bodyPr/>
          <a:lstStyle/>
          <a:p>
            <a:fld id="{2482E1E8-23E0-4064-BEF5-15A799C2C6F7}" type="slidenum">
              <a:rPr lang="en-US" smtClean="0"/>
              <a:pPr/>
              <a:t>6</a:t>
            </a:fld>
            <a:endParaRPr lang="en-US"/>
          </a:p>
        </p:txBody>
      </p:sp>
    </p:spTree>
    <p:extLst>
      <p:ext uri="{BB962C8B-B14F-4D97-AF65-F5344CB8AC3E}">
        <p14:creationId xmlns:p14="http://schemas.microsoft.com/office/powerpoint/2010/main" val="149019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29551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r>
              <a:rPr lang="en-US" dirty="0"/>
              <a:t>So let’s leave our gentleman to his dilemma and summarize the key features of the experiment. Individuals in the intervention groups were eligible</a:t>
            </a:r>
            <a:r>
              <a:rPr lang="en-US" baseline="0" dirty="0"/>
              <a:t> for cash rewards if they tested negative for a set of curable STIs every 4 months. As I said they were 2 levels of cash awards, but only the $20 level made a difference.</a:t>
            </a:r>
            <a:endParaRPr lang="en-US" dirty="0"/>
          </a:p>
        </p:txBody>
      </p:sp>
    </p:spTree>
    <p:extLst>
      <p:ext uri="{BB962C8B-B14F-4D97-AF65-F5344CB8AC3E}">
        <p14:creationId xmlns:p14="http://schemas.microsoft.com/office/powerpoint/2010/main" val="3513812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92235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D0D86B-CC48-4456-9C9C-404E503D87C0}"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0D86B-CC48-4456-9C9C-404E503D87C0}"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0D86B-CC48-4456-9C9C-404E503D87C0}"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0D86B-CC48-4456-9C9C-404E503D87C0}"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D0D86B-CC48-4456-9C9C-404E503D87C0}"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D0D86B-CC48-4456-9C9C-404E503D87C0}"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D0D86B-CC48-4456-9C9C-404E503D87C0}" type="datetimeFigureOut">
              <a:rPr lang="en-US" smtClean="0"/>
              <a:pPr/>
              <a:t>7/23/2018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D0D86B-CC48-4456-9C9C-404E503D87C0}" type="datetimeFigureOut">
              <a:rPr lang="en-US" smtClean="0"/>
              <a:pPr/>
              <a:t>7/23/2018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0D86B-CC48-4456-9C9C-404E503D87C0}" type="datetimeFigureOut">
              <a:rPr lang="en-US" smtClean="0"/>
              <a:pPr/>
              <a:t>7/23/2018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0D86B-CC48-4456-9C9C-404E503D87C0}"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0D86B-CC48-4456-9C9C-404E503D87C0}"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F2DD3-0B92-4398-BD86-BA77533AB5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0D86B-CC48-4456-9C9C-404E503D87C0}" type="datetimeFigureOut">
              <a:rPr lang="en-US" smtClean="0"/>
              <a:pPr/>
              <a:t>7/23/2018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F2DD3-0B92-4398-BD86-BA77533AB5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Word_Document.docx"/></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www.google.com/url?sa=i&amp;rct=j&amp;q=&amp;esrc=s&amp;frm=1&amp;source=images&amp;cd=&amp;cad=rja&amp;docid=ZOtmYyXTd8dRnM&amp;tbnid=Da1VX4XrATDdKM:&amp;ved=0CAUQjRw&amp;url=http://www.financialtechnologyafrica.com/top-story/473/e-transactions-in-tanzania-hits-sh9-trillion-milestones/&amp;ei=3bxTUeDWNq3y0wGOs4GwCw&amp;bvm=bv.44342787,d.dmg&amp;psig=AFQjCNGt4xsLaind9FP3HSonV8VMdg3akg&amp;ust=1364528573370218"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jpe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image" Target="../media/image3.jpeg"/><Relationship Id="rId5" Type="http://schemas.openxmlformats.org/officeDocument/2006/relationships/image" Target="../media/image2.png"/><Relationship Id="rId10" Type="http://schemas.microsoft.com/office/2007/relationships/diagramDrawing" Target="../diagrams/drawing1.xml"/><Relationship Id="rId4" Type="http://schemas.openxmlformats.org/officeDocument/2006/relationships/image" Target="../media/image5.jpe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jpeg"/><Relationship Id="rId7" Type="http://schemas.openxmlformats.org/officeDocument/2006/relationships/diagramLayout" Target="../diagrams/layout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Data" Target="../diagrams/data2.xml"/><Relationship Id="rId11" Type="http://schemas.openxmlformats.org/officeDocument/2006/relationships/image" Target="../media/image3.jpeg"/><Relationship Id="rId5" Type="http://schemas.openxmlformats.org/officeDocument/2006/relationships/image" Target="../media/image2.png"/><Relationship Id="rId10" Type="http://schemas.microsoft.com/office/2007/relationships/diagramDrawing" Target="../diagrams/drawing2.xml"/><Relationship Id="rId4" Type="http://schemas.openxmlformats.org/officeDocument/2006/relationships/image" Target="../media/image5.jpeg"/><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13" Type="http://schemas.openxmlformats.org/officeDocument/2006/relationships/image" Target="../media/image6.gif"/><Relationship Id="rId3" Type="http://schemas.openxmlformats.org/officeDocument/2006/relationships/image" Target="../media/image1.jpeg"/><Relationship Id="rId7" Type="http://schemas.openxmlformats.org/officeDocument/2006/relationships/diagramLayout" Target="../diagrams/layout3.xml"/><Relationship Id="rId12" Type="http://schemas.openxmlformats.org/officeDocument/2006/relationships/hyperlink" Target="http://bmjopen.bmj.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Data" Target="../diagrams/data3.xml"/><Relationship Id="rId11" Type="http://schemas.openxmlformats.org/officeDocument/2006/relationships/image" Target="../media/image3.jpeg"/><Relationship Id="rId5" Type="http://schemas.openxmlformats.org/officeDocument/2006/relationships/image" Target="../media/image2.png"/><Relationship Id="rId10" Type="http://schemas.microsoft.com/office/2007/relationships/diagramDrawing" Target="../diagrams/drawing3.xml"/><Relationship Id="rId4" Type="http://schemas.openxmlformats.org/officeDocument/2006/relationships/image" Target="../media/image5.jpeg"/><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4"/>
          <p:cNvSpPr>
            <a:spLocks noGrp="1" noChangeArrowheads="1"/>
          </p:cNvSpPr>
          <p:nvPr>
            <p:ph type="ctrTitle" idx="4294967295"/>
          </p:nvPr>
        </p:nvSpPr>
        <p:spPr>
          <a:xfrm>
            <a:off x="251618" y="484188"/>
            <a:ext cx="8640763" cy="1800225"/>
          </a:xfrm>
        </p:spPr>
        <p:txBody>
          <a:bodyPr>
            <a:normAutofit fontScale="90000"/>
          </a:bodyPr>
          <a:lstStyle/>
          <a:p>
            <a:r>
              <a:rPr lang="en-US" dirty="0">
                <a:solidFill>
                  <a:schemeClr val="accent6"/>
                </a:solidFill>
              </a:rPr>
              <a:t>The post-intervention effects of conditional cash transfers for HIV/STI prevention: a randomized trial in rural Tanzania</a:t>
            </a:r>
            <a:endParaRPr lang="en-GB" sz="2800" dirty="0">
              <a:solidFill>
                <a:schemeClr val="accent6"/>
              </a:solidFill>
              <a:latin typeface="Tahoma" pitchFamily="34" charset="0"/>
              <a:cs typeface="Arial" pitchFamily="34" charset="0"/>
            </a:endParaRPr>
          </a:p>
        </p:txBody>
      </p:sp>
      <p:sp>
        <p:nvSpPr>
          <p:cNvPr id="27650" name="Rectangle 15"/>
          <p:cNvSpPr>
            <a:spLocks noGrp="1" noChangeArrowheads="1"/>
          </p:cNvSpPr>
          <p:nvPr>
            <p:ph type="subTitle" idx="4294967295"/>
          </p:nvPr>
        </p:nvSpPr>
        <p:spPr>
          <a:xfrm>
            <a:off x="357188" y="2565400"/>
            <a:ext cx="8786812" cy="3302000"/>
          </a:xfrm>
        </p:spPr>
        <p:txBody>
          <a:bodyPr>
            <a:normAutofit fontScale="92500" lnSpcReduction="10000"/>
          </a:bodyPr>
          <a:lstStyle/>
          <a:p>
            <a:pPr marL="0" indent="0" algn="ctr" eaLnBrk="1" hangingPunct="1">
              <a:buFontTx/>
              <a:buNone/>
            </a:pPr>
            <a:endParaRPr lang="de-CH" sz="2400" b="1" dirty="0">
              <a:latin typeface="Tahoma" pitchFamily="34" charset="0"/>
            </a:endParaRPr>
          </a:p>
          <a:p>
            <a:pPr marL="0" indent="0" algn="ctr" eaLnBrk="1" hangingPunct="1">
              <a:lnSpc>
                <a:spcPct val="90000"/>
              </a:lnSpc>
              <a:buFontTx/>
              <a:buNone/>
            </a:pPr>
            <a:r>
              <a:rPr lang="de-CH" sz="2400" b="1" dirty="0">
                <a:latin typeface="Tahoma" pitchFamily="34" charset="0"/>
              </a:rPr>
              <a:t>Damien de Walque (The World Bank)</a:t>
            </a:r>
          </a:p>
          <a:p>
            <a:pPr marL="0" indent="0" algn="ctr" eaLnBrk="1" hangingPunct="1">
              <a:lnSpc>
                <a:spcPct val="90000"/>
              </a:lnSpc>
              <a:buFontTx/>
              <a:buNone/>
            </a:pPr>
            <a:r>
              <a:rPr lang="de-CH" sz="2400" b="1" dirty="0">
                <a:latin typeface="Tahoma" pitchFamily="34" charset="0"/>
              </a:rPr>
              <a:t>William H Dow (University of California - Berkeley)</a:t>
            </a:r>
          </a:p>
          <a:p>
            <a:pPr marL="0" indent="0" algn="ctr" eaLnBrk="1" hangingPunct="1">
              <a:lnSpc>
                <a:spcPct val="90000"/>
              </a:lnSpc>
              <a:buFontTx/>
              <a:buNone/>
            </a:pPr>
            <a:r>
              <a:rPr lang="de-CH" sz="2400" b="1" dirty="0">
                <a:latin typeface="Tahoma" pitchFamily="34" charset="0"/>
              </a:rPr>
              <a:t>Rose Nathan (Ifakara Health Institute)</a:t>
            </a:r>
          </a:p>
          <a:p>
            <a:pPr marL="0" indent="0" algn="ctr" eaLnBrk="1" hangingPunct="1">
              <a:lnSpc>
                <a:spcPct val="90000"/>
              </a:lnSpc>
              <a:buFontTx/>
              <a:buNone/>
            </a:pPr>
            <a:r>
              <a:rPr lang="de-CH" sz="2400" b="1" dirty="0">
                <a:latin typeface="Tahoma" pitchFamily="34" charset="0"/>
              </a:rPr>
              <a:t>The RESPECT study team</a:t>
            </a:r>
          </a:p>
          <a:p>
            <a:pPr marL="0" indent="0" algn="ctr" eaLnBrk="1" hangingPunct="1">
              <a:buFontTx/>
              <a:buNone/>
            </a:pPr>
            <a:endParaRPr lang="de-CH" sz="2600" b="1" dirty="0">
              <a:latin typeface="Tahoma" pitchFamily="34" charset="0"/>
            </a:endParaRPr>
          </a:p>
          <a:p>
            <a:pPr marL="0" indent="0" algn="ctr" eaLnBrk="1" hangingPunct="1">
              <a:buFontTx/>
              <a:buNone/>
            </a:pPr>
            <a:r>
              <a:rPr lang="de-CH" sz="2400" b="1" dirty="0">
                <a:latin typeface="Tahoma" pitchFamily="34" charset="0"/>
              </a:rPr>
              <a:t>International AIDS Conference</a:t>
            </a:r>
          </a:p>
          <a:p>
            <a:pPr marL="0" indent="0" algn="ctr" eaLnBrk="1" hangingPunct="1">
              <a:buFontTx/>
              <a:buNone/>
            </a:pPr>
            <a:r>
              <a:rPr lang="de-CH" sz="2400" b="1" dirty="0">
                <a:latin typeface="Tahoma" pitchFamily="34" charset="0"/>
              </a:rPr>
              <a:t>Amsterdam</a:t>
            </a:r>
          </a:p>
          <a:p>
            <a:pPr marL="0" indent="0" algn="ctr" eaLnBrk="1" hangingPunct="1">
              <a:buFontTx/>
              <a:buNone/>
            </a:pPr>
            <a:r>
              <a:rPr lang="de-CH" sz="2400" b="1" dirty="0">
                <a:latin typeface="Tahoma" pitchFamily="34" charset="0"/>
              </a:rPr>
              <a:t>July 26, 2018</a:t>
            </a:r>
            <a:endParaRPr lang="en-GB" sz="2400" b="1" dirty="0">
              <a:latin typeface="Tahoma" pitchFamily="34" charset="0"/>
            </a:endParaRPr>
          </a:p>
        </p:txBody>
      </p:sp>
      <p:sp>
        <p:nvSpPr>
          <p:cNvPr id="27651" name="Rectangle 19"/>
          <p:cNvSpPr>
            <a:spLocks noChangeArrowheads="1"/>
          </p:cNvSpPr>
          <p:nvPr/>
        </p:nvSpPr>
        <p:spPr bwMode="auto">
          <a:xfrm>
            <a:off x="0" y="2838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112" tIns="914112" rIns="914112" bIns="914112" anchor="ctr">
            <a:spAutoFit/>
          </a:bodyPr>
          <a:lstStyle/>
          <a:p>
            <a:endParaRPr lang="en-US"/>
          </a:p>
        </p:txBody>
      </p:sp>
      <p:sp>
        <p:nvSpPr>
          <p:cNvPr id="27652" name="Rectangle 20"/>
          <p:cNvSpPr>
            <a:spLocks noChangeArrowheads="1"/>
          </p:cNvSpPr>
          <p:nvPr/>
        </p:nvSpPr>
        <p:spPr bwMode="auto">
          <a:xfrm>
            <a:off x="0" y="4019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US"/>
          </a:p>
        </p:txBody>
      </p:sp>
    </p:spTree>
    <p:extLst>
      <p:ext uri="{BB962C8B-B14F-4D97-AF65-F5344CB8AC3E}">
        <p14:creationId xmlns:p14="http://schemas.microsoft.com/office/powerpoint/2010/main" val="201134133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idx="4294967295"/>
          </p:nvPr>
        </p:nvSpPr>
        <p:spPr>
          <a:xfrm>
            <a:off x="0" y="549275"/>
            <a:ext cx="6553200" cy="576263"/>
          </a:xfrm>
        </p:spPr>
        <p:txBody>
          <a:bodyPr>
            <a:normAutofit fontScale="90000"/>
          </a:bodyPr>
          <a:lstStyle/>
          <a:p>
            <a:pPr eaLnBrk="1" fontAlgn="auto" hangingPunct="1">
              <a:spcAft>
                <a:spcPts val="0"/>
              </a:spcAft>
              <a:defRPr/>
            </a:pPr>
            <a:r>
              <a:rPr lang="en-US">
                <a:solidFill>
                  <a:srgbClr val="FF9900"/>
                </a:solidFill>
              </a:rPr>
              <a:t>Chronology and study activities</a:t>
            </a:r>
          </a:p>
        </p:txBody>
      </p:sp>
      <p:sp>
        <p:nvSpPr>
          <p:cNvPr id="35843" name="Text Box 3"/>
          <p:cNvSpPr txBox="1">
            <a:spLocks noChangeArrowheads="1"/>
          </p:cNvSpPr>
          <p:nvPr/>
        </p:nvSpPr>
        <p:spPr bwMode="auto">
          <a:xfrm>
            <a:off x="0" y="3213100"/>
            <a:ext cx="2541588" cy="1739900"/>
          </a:xfrm>
          <a:prstGeom prst="rect">
            <a:avLst/>
          </a:prstGeom>
          <a:noFill/>
          <a:ln w="9525" algn="ctr">
            <a:noFill/>
            <a:miter lim="800000"/>
            <a:headEnd/>
            <a:tailEnd/>
          </a:ln>
        </p:spPr>
        <p:txBody>
          <a:bodyPr wrap="none">
            <a:spAutoFit/>
          </a:bodyPr>
          <a:lstStyle/>
          <a:p>
            <a:pPr marL="342900" indent="-342900" algn="l">
              <a:buFontTx/>
              <a:buChar char="•"/>
            </a:pPr>
            <a:r>
              <a:rPr lang="en-US" dirty="0">
                <a:latin typeface="Verdana" pitchFamily="34" charset="0"/>
              </a:rPr>
              <a:t>Registration</a:t>
            </a:r>
          </a:p>
          <a:p>
            <a:pPr marL="342900" indent="-342900" algn="l">
              <a:buFontTx/>
              <a:buChar char="•"/>
            </a:pPr>
            <a:r>
              <a:rPr lang="en-US" dirty="0">
                <a:latin typeface="Verdana" pitchFamily="34" charset="0"/>
              </a:rPr>
              <a:t>Assignment</a:t>
            </a:r>
          </a:p>
          <a:p>
            <a:pPr marL="342900" indent="-342900" algn="l">
              <a:buFontTx/>
              <a:buChar char="•"/>
            </a:pPr>
            <a:r>
              <a:rPr lang="en-US" dirty="0">
                <a:latin typeface="Verdana" pitchFamily="34" charset="0"/>
              </a:rPr>
              <a:t>Interviews</a:t>
            </a:r>
          </a:p>
          <a:p>
            <a:pPr marL="342900" indent="-342900" algn="l">
              <a:buFontTx/>
              <a:buChar char="•"/>
            </a:pPr>
            <a:r>
              <a:rPr lang="en-US" dirty="0">
                <a:latin typeface="Verdana" pitchFamily="34" charset="0"/>
              </a:rPr>
              <a:t>Counseling*</a:t>
            </a:r>
          </a:p>
          <a:p>
            <a:pPr marL="342900" indent="-342900" algn="l">
              <a:buFontTx/>
              <a:buChar char="•"/>
            </a:pPr>
            <a:r>
              <a:rPr lang="en-US" dirty="0">
                <a:latin typeface="Verdana" pitchFamily="34" charset="0"/>
              </a:rPr>
              <a:t>Sample collection</a:t>
            </a:r>
          </a:p>
          <a:p>
            <a:pPr marL="342900" indent="-342900" algn="l">
              <a:buFontTx/>
              <a:buChar char="•"/>
            </a:pPr>
            <a:r>
              <a:rPr lang="en-US" dirty="0">
                <a:latin typeface="Verdana" pitchFamily="34" charset="0"/>
              </a:rPr>
              <a:t>Compensation</a:t>
            </a:r>
            <a:endParaRPr lang="en-US" dirty="0"/>
          </a:p>
        </p:txBody>
      </p:sp>
      <p:sp>
        <p:nvSpPr>
          <p:cNvPr id="35844" name="Text Box 4"/>
          <p:cNvSpPr txBox="1">
            <a:spLocks noChangeArrowheads="1"/>
          </p:cNvSpPr>
          <p:nvPr/>
        </p:nvSpPr>
        <p:spPr bwMode="auto">
          <a:xfrm>
            <a:off x="231775" y="5013325"/>
            <a:ext cx="8912225" cy="915988"/>
          </a:xfrm>
          <a:prstGeom prst="rect">
            <a:avLst/>
          </a:prstGeom>
          <a:noFill/>
          <a:ln w="9525" algn="ctr">
            <a:noFill/>
            <a:miter lim="800000"/>
            <a:headEnd/>
            <a:tailEnd/>
          </a:ln>
        </p:spPr>
        <p:txBody>
          <a:bodyPr>
            <a:spAutoFit/>
          </a:bodyPr>
          <a:lstStyle/>
          <a:p>
            <a:pPr algn="l"/>
            <a:r>
              <a:rPr lang="en-US" dirty="0"/>
              <a:t>* Pre and post-counseling </a:t>
            </a:r>
          </a:p>
          <a:p>
            <a:pPr algn="l"/>
            <a:r>
              <a:rPr lang="en-US" dirty="0"/>
              <a:t>The post-intervention follow-up, 12-months later (month 24) will assess long-term biological impact </a:t>
            </a:r>
          </a:p>
        </p:txBody>
      </p:sp>
      <p:sp>
        <p:nvSpPr>
          <p:cNvPr id="35845" name="Line 5"/>
          <p:cNvSpPr>
            <a:spLocks noChangeShapeType="1"/>
          </p:cNvSpPr>
          <p:nvPr/>
        </p:nvSpPr>
        <p:spPr bwMode="auto">
          <a:xfrm>
            <a:off x="2555875" y="2060575"/>
            <a:ext cx="0" cy="433388"/>
          </a:xfrm>
          <a:prstGeom prst="line">
            <a:avLst/>
          </a:prstGeom>
          <a:noFill/>
          <a:ln w="63500">
            <a:solidFill>
              <a:schemeClr val="tx1"/>
            </a:solidFill>
            <a:round/>
            <a:headEnd/>
            <a:tailEnd/>
          </a:ln>
        </p:spPr>
        <p:txBody>
          <a:bodyPr/>
          <a:lstStyle/>
          <a:p>
            <a:endParaRPr lang="en-US"/>
          </a:p>
        </p:txBody>
      </p:sp>
      <p:sp>
        <p:nvSpPr>
          <p:cNvPr id="35846" name="Text Box 6"/>
          <p:cNvSpPr txBox="1">
            <a:spLocks noChangeArrowheads="1"/>
          </p:cNvSpPr>
          <p:nvPr/>
        </p:nvSpPr>
        <p:spPr bwMode="auto">
          <a:xfrm>
            <a:off x="2411413" y="3141663"/>
            <a:ext cx="184150" cy="366712"/>
          </a:xfrm>
          <a:prstGeom prst="rect">
            <a:avLst/>
          </a:prstGeom>
          <a:noFill/>
          <a:ln w="9525" algn="ctr">
            <a:noFill/>
            <a:miter lim="800000"/>
            <a:headEnd/>
            <a:tailEnd/>
          </a:ln>
        </p:spPr>
        <p:txBody>
          <a:bodyPr wrap="none">
            <a:spAutoFit/>
          </a:bodyPr>
          <a:lstStyle/>
          <a:p>
            <a:pPr algn="l"/>
            <a:endParaRPr lang="en-US"/>
          </a:p>
        </p:txBody>
      </p:sp>
      <p:sp>
        <p:nvSpPr>
          <p:cNvPr id="35847" name="Line 7"/>
          <p:cNvSpPr>
            <a:spLocks noChangeShapeType="1"/>
          </p:cNvSpPr>
          <p:nvPr/>
        </p:nvSpPr>
        <p:spPr bwMode="auto">
          <a:xfrm>
            <a:off x="4643438" y="2060575"/>
            <a:ext cx="0" cy="433388"/>
          </a:xfrm>
          <a:prstGeom prst="line">
            <a:avLst/>
          </a:prstGeom>
          <a:noFill/>
          <a:ln w="63500">
            <a:solidFill>
              <a:schemeClr val="tx1"/>
            </a:solidFill>
            <a:round/>
            <a:headEnd/>
            <a:tailEnd/>
          </a:ln>
        </p:spPr>
        <p:txBody>
          <a:bodyPr/>
          <a:lstStyle/>
          <a:p>
            <a:endParaRPr lang="en-US"/>
          </a:p>
        </p:txBody>
      </p:sp>
      <p:sp>
        <p:nvSpPr>
          <p:cNvPr id="35848" name="Text Box 8"/>
          <p:cNvSpPr txBox="1">
            <a:spLocks noChangeArrowheads="1"/>
          </p:cNvSpPr>
          <p:nvPr/>
        </p:nvSpPr>
        <p:spPr bwMode="auto">
          <a:xfrm>
            <a:off x="4140200" y="2541588"/>
            <a:ext cx="1150938" cy="366712"/>
          </a:xfrm>
          <a:prstGeom prst="rect">
            <a:avLst/>
          </a:prstGeom>
          <a:noFill/>
          <a:ln w="9525" algn="ctr">
            <a:noFill/>
            <a:miter lim="800000"/>
            <a:headEnd/>
            <a:tailEnd/>
          </a:ln>
        </p:spPr>
        <p:txBody>
          <a:bodyPr wrap="none">
            <a:spAutoFit/>
          </a:bodyPr>
          <a:lstStyle/>
          <a:p>
            <a:pPr algn="l"/>
            <a:r>
              <a:rPr lang="en-US" sz="1600" b="1"/>
              <a:t>8 months</a:t>
            </a:r>
            <a:r>
              <a:rPr lang="en-US"/>
              <a:t> </a:t>
            </a:r>
          </a:p>
        </p:txBody>
      </p:sp>
      <p:sp>
        <p:nvSpPr>
          <p:cNvPr id="35849" name="Text Box 9"/>
          <p:cNvSpPr txBox="1">
            <a:spLocks noChangeArrowheads="1"/>
          </p:cNvSpPr>
          <p:nvPr/>
        </p:nvSpPr>
        <p:spPr bwMode="auto">
          <a:xfrm>
            <a:off x="2195513" y="2565400"/>
            <a:ext cx="1087437" cy="336550"/>
          </a:xfrm>
          <a:prstGeom prst="rect">
            <a:avLst/>
          </a:prstGeom>
          <a:noFill/>
          <a:ln w="9525" algn="ctr">
            <a:noFill/>
            <a:miter lim="800000"/>
            <a:headEnd/>
            <a:tailEnd/>
          </a:ln>
        </p:spPr>
        <p:txBody>
          <a:bodyPr wrap="none">
            <a:spAutoFit/>
          </a:bodyPr>
          <a:lstStyle/>
          <a:p>
            <a:pPr algn="l"/>
            <a:r>
              <a:rPr lang="en-US" sz="1600" b="1"/>
              <a:t>4 months</a:t>
            </a:r>
            <a:endParaRPr lang="en-US"/>
          </a:p>
        </p:txBody>
      </p:sp>
      <p:sp>
        <p:nvSpPr>
          <p:cNvPr id="35850" name="Line 10"/>
          <p:cNvSpPr>
            <a:spLocks noChangeShapeType="1"/>
          </p:cNvSpPr>
          <p:nvPr/>
        </p:nvSpPr>
        <p:spPr bwMode="auto">
          <a:xfrm>
            <a:off x="6588125" y="2060575"/>
            <a:ext cx="0" cy="433388"/>
          </a:xfrm>
          <a:prstGeom prst="line">
            <a:avLst/>
          </a:prstGeom>
          <a:noFill/>
          <a:ln w="63500">
            <a:solidFill>
              <a:schemeClr val="tx1"/>
            </a:solidFill>
            <a:round/>
            <a:headEnd/>
            <a:tailEnd/>
          </a:ln>
        </p:spPr>
        <p:txBody>
          <a:bodyPr/>
          <a:lstStyle/>
          <a:p>
            <a:endParaRPr lang="en-US"/>
          </a:p>
        </p:txBody>
      </p:sp>
      <p:sp>
        <p:nvSpPr>
          <p:cNvPr id="35851" name="Text Box 11"/>
          <p:cNvSpPr txBox="1">
            <a:spLocks noChangeArrowheads="1"/>
          </p:cNvSpPr>
          <p:nvPr/>
        </p:nvSpPr>
        <p:spPr bwMode="auto">
          <a:xfrm>
            <a:off x="6156325" y="2468563"/>
            <a:ext cx="1263650" cy="366712"/>
          </a:xfrm>
          <a:prstGeom prst="rect">
            <a:avLst/>
          </a:prstGeom>
          <a:noFill/>
          <a:ln w="9525" algn="ctr">
            <a:noFill/>
            <a:miter lim="800000"/>
            <a:headEnd/>
            <a:tailEnd/>
          </a:ln>
        </p:spPr>
        <p:txBody>
          <a:bodyPr wrap="none">
            <a:spAutoFit/>
          </a:bodyPr>
          <a:lstStyle/>
          <a:p>
            <a:pPr algn="l"/>
            <a:r>
              <a:rPr lang="en-US" sz="1600" b="1"/>
              <a:t>12 months</a:t>
            </a:r>
            <a:r>
              <a:rPr lang="en-US"/>
              <a:t> </a:t>
            </a:r>
          </a:p>
        </p:txBody>
      </p:sp>
      <p:sp>
        <p:nvSpPr>
          <p:cNvPr id="35852" name="Line 12"/>
          <p:cNvSpPr>
            <a:spLocks noChangeShapeType="1"/>
          </p:cNvSpPr>
          <p:nvPr/>
        </p:nvSpPr>
        <p:spPr bwMode="auto">
          <a:xfrm>
            <a:off x="179388" y="2276475"/>
            <a:ext cx="7416800" cy="0"/>
          </a:xfrm>
          <a:prstGeom prst="line">
            <a:avLst/>
          </a:prstGeom>
          <a:noFill/>
          <a:ln w="76200">
            <a:solidFill>
              <a:schemeClr val="tx1"/>
            </a:solidFill>
            <a:round/>
            <a:headEnd/>
            <a:tailEnd/>
          </a:ln>
        </p:spPr>
        <p:txBody>
          <a:bodyPr/>
          <a:lstStyle/>
          <a:p>
            <a:endParaRPr lang="en-US"/>
          </a:p>
        </p:txBody>
      </p:sp>
      <p:sp>
        <p:nvSpPr>
          <p:cNvPr id="35853" name="Line 13"/>
          <p:cNvSpPr>
            <a:spLocks noChangeShapeType="1"/>
          </p:cNvSpPr>
          <p:nvPr/>
        </p:nvSpPr>
        <p:spPr bwMode="auto">
          <a:xfrm>
            <a:off x="7596188" y="2276475"/>
            <a:ext cx="71437" cy="144463"/>
          </a:xfrm>
          <a:prstGeom prst="line">
            <a:avLst/>
          </a:prstGeom>
          <a:noFill/>
          <a:ln w="76200">
            <a:solidFill>
              <a:schemeClr val="tx1"/>
            </a:solidFill>
            <a:round/>
            <a:headEnd/>
            <a:tailEnd/>
          </a:ln>
        </p:spPr>
        <p:txBody>
          <a:bodyPr/>
          <a:lstStyle/>
          <a:p>
            <a:endParaRPr lang="en-US"/>
          </a:p>
        </p:txBody>
      </p:sp>
      <p:sp>
        <p:nvSpPr>
          <p:cNvPr id="35854" name="Line 14"/>
          <p:cNvSpPr>
            <a:spLocks noChangeShapeType="1"/>
          </p:cNvSpPr>
          <p:nvPr/>
        </p:nvSpPr>
        <p:spPr bwMode="auto">
          <a:xfrm flipV="1">
            <a:off x="7667625" y="2276475"/>
            <a:ext cx="73025" cy="144463"/>
          </a:xfrm>
          <a:prstGeom prst="line">
            <a:avLst/>
          </a:prstGeom>
          <a:noFill/>
          <a:ln w="76200">
            <a:solidFill>
              <a:schemeClr val="tx1"/>
            </a:solidFill>
            <a:round/>
            <a:headEnd/>
            <a:tailEnd/>
          </a:ln>
        </p:spPr>
        <p:txBody>
          <a:bodyPr/>
          <a:lstStyle/>
          <a:p>
            <a:endParaRPr lang="en-US"/>
          </a:p>
        </p:txBody>
      </p:sp>
      <p:sp>
        <p:nvSpPr>
          <p:cNvPr id="35855" name="Line 15"/>
          <p:cNvSpPr>
            <a:spLocks noChangeShapeType="1"/>
          </p:cNvSpPr>
          <p:nvPr/>
        </p:nvSpPr>
        <p:spPr bwMode="auto">
          <a:xfrm>
            <a:off x="7740650" y="2276475"/>
            <a:ext cx="71438" cy="144463"/>
          </a:xfrm>
          <a:prstGeom prst="line">
            <a:avLst/>
          </a:prstGeom>
          <a:noFill/>
          <a:ln w="63500">
            <a:solidFill>
              <a:schemeClr val="tx1"/>
            </a:solidFill>
            <a:round/>
            <a:headEnd/>
            <a:tailEnd/>
          </a:ln>
        </p:spPr>
        <p:txBody>
          <a:bodyPr/>
          <a:lstStyle/>
          <a:p>
            <a:endParaRPr lang="en-US"/>
          </a:p>
        </p:txBody>
      </p:sp>
      <p:sp>
        <p:nvSpPr>
          <p:cNvPr id="35856" name="Line 16"/>
          <p:cNvSpPr>
            <a:spLocks noChangeShapeType="1"/>
          </p:cNvSpPr>
          <p:nvPr/>
        </p:nvSpPr>
        <p:spPr bwMode="auto">
          <a:xfrm flipV="1">
            <a:off x="7812088" y="2276475"/>
            <a:ext cx="144462" cy="144463"/>
          </a:xfrm>
          <a:prstGeom prst="line">
            <a:avLst/>
          </a:prstGeom>
          <a:noFill/>
          <a:ln w="76200">
            <a:solidFill>
              <a:schemeClr val="tx1"/>
            </a:solidFill>
            <a:round/>
            <a:headEnd/>
            <a:tailEnd/>
          </a:ln>
        </p:spPr>
        <p:txBody>
          <a:bodyPr/>
          <a:lstStyle/>
          <a:p>
            <a:endParaRPr lang="en-US"/>
          </a:p>
        </p:txBody>
      </p:sp>
      <p:sp>
        <p:nvSpPr>
          <p:cNvPr id="35857" name="Line 17"/>
          <p:cNvSpPr>
            <a:spLocks noChangeShapeType="1"/>
          </p:cNvSpPr>
          <p:nvPr/>
        </p:nvSpPr>
        <p:spPr bwMode="auto">
          <a:xfrm>
            <a:off x="7956550" y="2276475"/>
            <a:ext cx="790575" cy="0"/>
          </a:xfrm>
          <a:prstGeom prst="line">
            <a:avLst/>
          </a:prstGeom>
          <a:noFill/>
          <a:ln w="63500">
            <a:solidFill>
              <a:schemeClr val="tx1"/>
            </a:solidFill>
            <a:round/>
            <a:headEnd/>
            <a:tailEnd/>
          </a:ln>
        </p:spPr>
        <p:txBody>
          <a:bodyPr/>
          <a:lstStyle/>
          <a:p>
            <a:endParaRPr lang="en-US"/>
          </a:p>
        </p:txBody>
      </p:sp>
      <p:sp>
        <p:nvSpPr>
          <p:cNvPr id="35858" name="Line 18"/>
          <p:cNvSpPr>
            <a:spLocks noChangeShapeType="1"/>
          </p:cNvSpPr>
          <p:nvPr/>
        </p:nvSpPr>
        <p:spPr bwMode="auto">
          <a:xfrm>
            <a:off x="8748713" y="2060575"/>
            <a:ext cx="0" cy="433388"/>
          </a:xfrm>
          <a:prstGeom prst="line">
            <a:avLst/>
          </a:prstGeom>
          <a:noFill/>
          <a:ln w="63500">
            <a:solidFill>
              <a:schemeClr val="tx1"/>
            </a:solidFill>
            <a:round/>
            <a:headEnd/>
            <a:tailEnd/>
          </a:ln>
        </p:spPr>
        <p:txBody>
          <a:bodyPr/>
          <a:lstStyle/>
          <a:p>
            <a:endParaRPr lang="en-US"/>
          </a:p>
        </p:txBody>
      </p:sp>
      <p:sp>
        <p:nvSpPr>
          <p:cNvPr id="35859" name="Text Box 19"/>
          <p:cNvSpPr txBox="1">
            <a:spLocks noChangeArrowheads="1"/>
          </p:cNvSpPr>
          <p:nvPr/>
        </p:nvSpPr>
        <p:spPr bwMode="auto">
          <a:xfrm>
            <a:off x="7885113" y="2565400"/>
            <a:ext cx="1365250" cy="336550"/>
          </a:xfrm>
          <a:prstGeom prst="rect">
            <a:avLst/>
          </a:prstGeom>
          <a:noFill/>
          <a:ln w="9525" algn="ctr">
            <a:noFill/>
            <a:miter lim="800000"/>
            <a:headEnd/>
            <a:tailEnd/>
          </a:ln>
        </p:spPr>
        <p:txBody>
          <a:bodyPr>
            <a:spAutoFit/>
          </a:bodyPr>
          <a:lstStyle/>
          <a:p>
            <a:pPr algn="l"/>
            <a:r>
              <a:rPr lang="en-US" sz="1600" b="1"/>
              <a:t>24 months </a:t>
            </a:r>
            <a:endParaRPr lang="en-US" b="1"/>
          </a:p>
        </p:txBody>
      </p:sp>
      <p:sp>
        <p:nvSpPr>
          <p:cNvPr id="35860" name="Text Box 20"/>
          <p:cNvSpPr txBox="1">
            <a:spLocks noChangeArrowheads="1"/>
          </p:cNvSpPr>
          <p:nvPr/>
        </p:nvSpPr>
        <p:spPr bwMode="auto">
          <a:xfrm>
            <a:off x="2339975" y="3141663"/>
            <a:ext cx="2326278" cy="1754326"/>
          </a:xfrm>
          <a:prstGeom prst="rect">
            <a:avLst/>
          </a:prstGeom>
          <a:noFill/>
          <a:ln w="9525" algn="ctr">
            <a:noFill/>
            <a:miter lim="800000"/>
            <a:headEnd/>
            <a:tailEnd/>
          </a:ln>
        </p:spPr>
        <p:txBody>
          <a:bodyPr wrap="none">
            <a:spAutoFit/>
          </a:bodyPr>
          <a:lstStyle/>
          <a:p>
            <a:pPr marL="342900" indent="-342900" algn="l"/>
            <a:r>
              <a:rPr lang="en-US" dirty="0">
                <a:latin typeface="Verdana" pitchFamily="34" charset="0"/>
              </a:rPr>
              <a:t>Registration</a:t>
            </a:r>
          </a:p>
          <a:p>
            <a:pPr marL="342900" indent="-342900" algn="l"/>
            <a:r>
              <a:rPr lang="en-US" dirty="0">
                <a:latin typeface="Verdana" pitchFamily="34" charset="0"/>
              </a:rPr>
              <a:t>Interviews</a:t>
            </a:r>
          </a:p>
          <a:p>
            <a:pPr marL="342900" indent="-342900" algn="l"/>
            <a:r>
              <a:rPr lang="en-US" dirty="0">
                <a:latin typeface="Verdana" pitchFamily="34" charset="0"/>
              </a:rPr>
              <a:t>Counseling*</a:t>
            </a:r>
          </a:p>
          <a:p>
            <a:pPr marL="342900" indent="-342900" algn="l"/>
            <a:r>
              <a:rPr lang="en-US" dirty="0">
                <a:latin typeface="Verdana" pitchFamily="34" charset="0"/>
              </a:rPr>
              <a:t>Sample collection</a:t>
            </a:r>
          </a:p>
          <a:p>
            <a:pPr marL="342900" indent="-342900" algn="l"/>
            <a:r>
              <a:rPr lang="en-US" b="1" dirty="0">
                <a:latin typeface="Verdana" pitchFamily="34" charset="0"/>
              </a:rPr>
              <a:t>Conditional cash</a:t>
            </a:r>
          </a:p>
          <a:p>
            <a:pPr marL="342900" indent="-342900" algn="l"/>
            <a:r>
              <a:rPr lang="en-US" dirty="0">
                <a:latin typeface="Verdana" pitchFamily="34" charset="0"/>
              </a:rPr>
              <a:t>Compensation</a:t>
            </a:r>
            <a:r>
              <a:rPr lang="en-US" dirty="0"/>
              <a:t> </a:t>
            </a:r>
          </a:p>
        </p:txBody>
      </p:sp>
      <p:sp>
        <p:nvSpPr>
          <p:cNvPr id="35861" name="Text Box 21"/>
          <p:cNvSpPr txBox="1">
            <a:spLocks noChangeArrowheads="1"/>
          </p:cNvSpPr>
          <p:nvPr/>
        </p:nvSpPr>
        <p:spPr bwMode="auto">
          <a:xfrm>
            <a:off x="4500563" y="3141663"/>
            <a:ext cx="2326278" cy="1754326"/>
          </a:xfrm>
          <a:prstGeom prst="rect">
            <a:avLst/>
          </a:prstGeom>
          <a:noFill/>
          <a:ln w="9525" algn="ctr">
            <a:noFill/>
            <a:miter lim="800000"/>
            <a:headEnd/>
            <a:tailEnd/>
          </a:ln>
        </p:spPr>
        <p:txBody>
          <a:bodyPr wrap="none">
            <a:spAutoFit/>
          </a:bodyPr>
          <a:lstStyle/>
          <a:p>
            <a:pPr marL="342900" indent="-342900" algn="l"/>
            <a:r>
              <a:rPr lang="en-US" dirty="0">
                <a:latin typeface="Verdana" pitchFamily="34" charset="0"/>
              </a:rPr>
              <a:t>Registration</a:t>
            </a:r>
          </a:p>
          <a:p>
            <a:pPr marL="342900" indent="-342900" algn="l"/>
            <a:r>
              <a:rPr lang="en-US" dirty="0">
                <a:latin typeface="Verdana" pitchFamily="34" charset="0"/>
              </a:rPr>
              <a:t>Interviews</a:t>
            </a:r>
          </a:p>
          <a:p>
            <a:pPr marL="342900" indent="-342900" algn="l"/>
            <a:r>
              <a:rPr lang="en-US" dirty="0">
                <a:latin typeface="Verdana" pitchFamily="34" charset="0"/>
              </a:rPr>
              <a:t>Counseling*</a:t>
            </a:r>
          </a:p>
          <a:p>
            <a:pPr marL="342900" indent="-342900" algn="l"/>
            <a:r>
              <a:rPr lang="en-US" dirty="0">
                <a:latin typeface="Verdana" pitchFamily="34" charset="0"/>
              </a:rPr>
              <a:t>Sample collection</a:t>
            </a:r>
          </a:p>
          <a:p>
            <a:pPr marL="342900" indent="-342900" algn="l"/>
            <a:r>
              <a:rPr lang="en-US" b="1" dirty="0">
                <a:latin typeface="Verdana" pitchFamily="34" charset="0"/>
              </a:rPr>
              <a:t>Conditional cash</a:t>
            </a:r>
          </a:p>
          <a:p>
            <a:pPr marL="342900" indent="-342900" algn="l"/>
            <a:r>
              <a:rPr lang="en-US" dirty="0">
                <a:latin typeface="Verdana" pitchFamily="34" charset="0"/>
              </a:rPr>
              <a:t>Compensation</a:t>
            </a:r>
            <a:endParaRPr lang="en-US" dirty="0"/>
          </a:p>
        </p:txBody>
      </p:sp>
      <p:sp>
        <p:nvSpPr>
          <p:cNvPr id="35862" name="Text Box 22"/>
          <p:cNvSpPr txBox="1">
            <a:spLocks noChangeArrowheads="1"/>
          </p:cNvSpPr>
          <p:nvPr/>
        </p:nvSpPr>
        <p:spPr bwMode="auto">
          <a:xfrm>
            <a:off x="6659563" y="3068638"/>
            <a:ext cx="2326278" cy="1754326"/>
          </a:xfrm>
          <a:prstGeom prst="rect">
            <a:avLst/>
          </a:prstGeom>
          <a:noFill/>
          <a:ln w="9525" algn="ctr">
            <a:noFill/>
            <a:miter lim="800000"/>
            <a:headEnd/>
            <a:tailEnd/>
          </a:ln>
        </p:spPr>
        <p:txBody>
          <a:bodyPr wrap="none">
            <a:spAutoFit/>
          </a:bodyPr>
          <a:lstStyle/>
          <a:p>
            <a:pPr marL="342900" indent="-342900" algn="l"/>
            <a:r>
              <a:rPr lang="en-US" dirty="0">
                <a:latin typeface="Verdana" pitchFamily="34" charset="0"/>
              </a:rPr>
              <a:t>Registration</a:t>
            </a:r>
          </a:p>
          <a:p>
            <a:pPr marL="342900" indent="-342900" algn="l"/>
            <a:r>
              <a:rPr lang="en-US" dirty="0">
                <a:latin typeface="Verdana" pitchFamily="34" charset="0"/>
              </a:rPr>
              <a:t>Interviews</a:t>
            </a:r>
          </a:p>
          <a:p>
            <a:pPr marL="342900" indent="-342900" algn="l"/>
            <a:r>
              <a:rPr lang="en-US" dirty="0">
                <a:latin typeface="Verdana" pitchFamily="34" charset="0"/>
              </a:rPr>
              <a:t>Counseling*</a:t>
            </a:r>
          </a:p>
          <a:p>
            <a:pPr marL="342900" indent="-342900" algn="l"/>
            <a:r>
              <a:rPr lang="en-US" dirty="0">
                <a:latin typeface="Verdana" pitchFamily="34" charset="0"/>
              </a:rPr>
              <a:t>Sample collection</a:t>
            </a:r>
          </a:p>
          <a:p>
            <a:pPr marL="342900" indent="-342900" algn="l"/>
            <a:r>
              <a:rPr lang="en-US" b="1" dirty="0">
                <a:latin typeface="Verdana" pitchFamily="34" charset="0"/>
              </a:rPr>
              <a:t>Conditional cash</a:t>
            </a:r>
          </a:p>
          <a:p>
            <a:pPr marL="342900" indent="-342900" algn="l"/>
            <a:r>
              <a:rPr lang="en-US" dirty="0">
                <a:latin typeface="Verdana" pitchFamily="34" charset="0"/>
              </a:rPr>
              <a:t>Compensation</a:t>
            </a:r>
            <a:r>
              <a:rPr lang="en-US" dirty="0"/>
              <a:t> </a:t>
            </a:r>
          </a:p>
        </p:txBody>
      </p:sp>
      <p:sp>
        <p:nvSpPr>
          <p:cNvPr id="35863" name="Text Box 23"/>
          <p:cNvSpPr txBox="1">
            <a:spLocks noChangeArrowheads="1"/>
          </p:cNvSpPr>
          <p:nvPr/>
        </p:nvSpPr>
        <p:spPr bwMode="auto">
          <a:xfrm>
            <a:off x="6945313" y="620713"/>
            <a:ext cx="2198687" cy="1465262"/>
          </a:xfrm>
          <a:prstGeom prst="rect">
            <a:avLst/>
          </a:prstGeom>
          <a:noFill/>
          <a:ln w="9525" algn="ctr">
            <a:noFill/>
            <a:miter lim="800000"/>
            <a:headEnd/>
            <a:tailEnd/>
          </a:ln>
        </p:spPr>
        <p:txBody>
          <a:bodyPr wrap="none">
            <a:spAutoFit/>
          </a:bodyPr>
          <a:lstStyle/>
          <a:p>
            <a:pPr marL="342900" indent="-342900" algn="l"/>
            <a:r>
              <a:rPr lang="en-US">
                <a:latin typeface="Verdana" pitchFamily="34" charset="0"/>
              </a:rPr>
              <a:t>Registration</a:t>
            </a:r>
          </a:p>
          <a:p>
            <a:pPr marL="342900" indent="-342900" algn="l"/>
            <a:r>
              <a:rPr lang="en-US">
                <a:latin typeface="Verdana" pitchFamily="34" charset="0"/>
              </a:rPr>
              <a:t>Interviews</a:t>
            </a:r>
          </a:p>
          <a:p>
            <a:pPr marL="342900" indent="-342900" algn="l"/>
            <a:r>
              <a:rPr lang="en-US">
                <a:latin typeface="Verdana" pitchFamily="34" charset="0"/>
              </a:rPr>
              <a:t>Counseling*</a:t>
            </a:r>
          </a:p>
          <a:p>
            <a:pPr marL="342900" indent="-342900" algn="l"/>
            <a:r>
              <a:rPr lang="en-US">
                <a:latin typeface="Verdana" pitchFamily="34" charset="0"/>
              </a:rPr>
              <a:t>Sample collection</a:t>
            </a:r>
          </a:p>
          <a:p>
            <a:pPr marL="342900" indent="-342900" algn="l"/>
            <a:r>
              <a:rPr lang="en-US">
                <a:latin typeface="Verdana" pitchFamily="34" charset="0"/>
              </a:rPr>
              <a:t>Compensation</a:t>
            </a:r>
          </a:p>
        </p:txBody>
      </p:sp>
      <p:sp>
        <p:nvSpPr>
          <p:cNvPr id="205848" name="AutoShape 24"/>
          <p:cNvSpPr>
            <a:spLocks noChangeArrowheads="1"/>
          </p:cNvSpPr>
          <p:nvPr/>
        </p:nvSpPr>
        <p:spPr bwMode="auto">
          <a:xfrm>
            <a:off x="179388" y="5805488"/>
            <a:ext cx="6913562" cy="719137"/>
          </a:xfrm>
          <a:prstGeom prst="rightArrow">
            <a:avLst>
              <a:gd name="adj1" fmla="val 50000"/>
              <a:gd name="adj2" fmla="val 240342"/>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p:spPr>
        <p:txBody>
          <a:bodyPr wrap="none" anchor="ctr"/>
          <a:lstStyle/>
          <a:p>
            <a:pPr>
              <a:defRPr/>
            </a:pPr>
            <a:r>
              <a:rPr lang="en-US" dirty="0"/>
              <a:t>Treatment, group counseling and relationship-skills straining </a:t>
            </a:r>
          </a:p>
        </p:txBody>
      </p:sp>
      <p:sp>
        <p:nvSpPr>
          <p:cNvPr id="35865" name="Line 25"/>
          <p:cNvSpPr>
            <a:spLocks noChangeShapeType="1"/>
          </p:cNvSpPr>
          <p:nvPr/>
        </p:nvSpPr>
        <p:spPr bwMode="auto">
          <a:xfrm>
            <a:off x="179388" y="2060575"/>
            <a:ext cx="0" cy="431800"/>
          </a:xfrm>
          <a:prstGeom prst="line">
            <a:avLst/>
          </a:prstGeom>
          <a:noFill/>
          <a:ln w="63500">
            <a:solidFill>
              <a:schemeClr val="tx1"/>
            </a:solidFill>
            <a:round/>
            <a:headEnd/>
            <a:tailEnd/>
          </a:ln>
        </p:spPr>
        <p:txBody>
          <a:bodyPr/>
          <a:lstStyle/>
          <a:p>
            <a:endParaRPr lang="en-US"/>
          </a:p>
        </p:txBody>
      </p:sp>
      <p:sp>
        <p:nvSpPr>
          <p:cNvPr id="35866" name="Text Box 26"/>
          <p:cNvSpPr txBox="1">
            <a:spLocks noChangeArrowheads="1"/>
          </p:cNvSpPr>
          <p:nvPr/>
        </p:nvSpPr>
        <p:spPr bwMode="auto">
          <a:xfrm>
            <a:off x="0" y="2565400"/>
            <a:ext cx="1187450" cy="366713"/>
          </a:xfrm>
          <a:prstGeom prst="rect">
            <a:avLst/>
          </a:prstGeom>
          <a:noFill/>
          <a:ln w="9525" algn="ctr">
            <a:noFill/>
            <a:miter lim="800000"/>
            <a:headEnd/>
            <a:tailEnd/>
          </a:ln>
        </p:spPr>
        <p:txBody>
          <a:bodyPr wrap="none">
            <a:spAutoFit/>
          </a:bodyPr>
          <a:lstStyle/>
          <a:p>
            <a:pPr algn="l"/>
            <a:r>
              <a:rPr lang="en-US" b="1"/>
              <a:t>Baseline</a:t>
            </a:r>
            <a:r>
              <a:rPr lang="en-US"/>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a:xfrm>
            <a:off x="4362450" y="1027113"/>
            <a:ext cx="457200" cy="441325"/>
          </a:xfrm>
          <a:prstGeom prst="rect">
            <a:avLst/>
          </a:prstGeom>
          <a:noFill/>
        </p:spPr>
        <p:txBody>
          <a:bodyPr lIns="45720" rIns="45720" anchor="ctr">
            <a:normAutofit/>
          </a:bodyPr>
          <a:lstStyle/>
          <a:p>
            <a:pPr>
              <a:defRPr/>
            </a:pPr>
            <a:fld id="{ABB5DB89-8DBA-438A-B251-923057FF2B99}" type="slidenum">
              <a:rPr lang="de-CH" sz="1600">
                <a:solidFill>
                  <a:schemeClr val="accent3">
                    <a:shade val="75000"/>
                  </a:schemeClr>
                </a:solidFill>
              </a:rPr>
              <a:pPr>
                <a:defRPr/>
              </a:pPr>
              <a:t>11</a:t>
            </a:fld>
            <a:endParaRPr lang="de-CH" sz="1600">
              <a:solidFill>
                <a:schemeClr val="accent3">
                  <a:shade val="75000"/>
                </a:schemeClr>
              </a:solidFill>
            </a:endParaRPr>
          </a:p>
        </p:txBody>
      </p:sp>
      <p:sp>
        <p:nvSpPr>
          <p:cNvPr id="3076" name="Rectangle 3"/>
          <p:cNvSpPr>
            <a:spLocks noGrp="1"/>
          </p:cNvSpPr>
          <p:nvPr>
            <p:ph type="title" idx="4294967295"/>
          </p:nvPr>
        </p:nvSpPr>
        <p:spPr>
          <a:xfrm>
            <a:off x="301625" y="228601"/>
            <a:ext cx="8534400" cy="1328191"/>
          </a:xfrm>
        </p:spPr>
        <p:txBody>
          <a:bodyPr>
            <a:normAutofit fontScale="90000"/>
          </a:bodyPr>
          <a:lstStyle/>
          <a:p>
            <a:r>
              <a:rPr lang="en-US" sz="2900" dirty="0"/>
              <a:t>Effects of CCT at months 4, 8 and 12.</a:t>
            </a:r>
            <a:br>
              <a:rPr lang="en-US" sz="2900" dirty="0"/>
            </a:br>
            <a:br>
              <a:rPr lang="en-US" sz="2900" dirty="0"/>
            </a:br>
            <a:r>
              <a:rPr lang="en-US" sz="2400" dirty="0"/>
              <a:t> </a:t>
            </a:r>
          </a:p>
        </p:txBody>
      </p:sp>
      <p:graphicFrame>
        <p:nvGraphicFramePr>
          <p:cNvPr id="3077" name="Object 5"/>
          <p:cNvGraphicFramePr>
            <a:graphicFrameLocks noChangeAspect="1"/>
          </p:cNvGraphicFramePr>
          <p:nvPr/>
        </p:nvGraphicFramePr>
        <p:xfrm>
          <a:off x="323528" y="1628800"/>
          <a:ext cx="8352927" cy="4680519"/>
        </p:xfrm>
        <a:graphic>
          <a:graphicData uri="http://schemas.openxmlformats.org/presentationml/2006/ole">
            <mc:AlternateContent xmlns:mc="http://schemas.openxmlformats.org/markup-compatibility/2006">
              <mc:Choice xmlns:v="urn:schemas-microsoft-com:vml" Requires="v">
                <p:oleObj spid="_x0000_s1028" name="Document" r:id="rId4" imgW="6102630" imgH="2825008" progId="Word.Document.12">
                  <p:embed/>
                </p:oleObj>
              </mc:Choice>
              <mc:Fallback>
                <p:oleObj name="Document" r:id="rId4" imgW="6102630" imgH="2825008" progId="Word.Document.12">
                  <p:embed/>
                  <p:pic>
                    <p:nvPicPr>
                      <p:cNvPr id="3077"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628800"/>
                        <a:ext cx="8352927"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3.gstatic.com/images?q=tbn:ANd9GcRE2Gq49IUbjbmtC9OnBPH440khTspTcH-8wlOtWdHM1U76hyBbng"/>
          <p:cNvPicPr>
            <a:picLocks noChangeAspect="1" noChangeArrowheads="1"/>
          </p:cNvPicPr>
          <p:nvPr/>
        </p:nvPicPr>
        <p:blipFill>
          <a:blip r:embed="rId3" cstate="print"/>
          <a:srcRect/>
          <a:stretch>
            <a:fillRect/>
          </a:stretch>
        </p:blipFill>
        <p:spPr bwMode="auto">
          <a:xfrm>
            <a:off x="381000" y="457200"/>
            <a:ext cx="6172200" cy="4953000"/>
          </a:xfrm>
          <a:prstGeom prst="rect">
            <a:avLst/>
          </a:prstGeom>
          <a:noFill/>
        </p:spPr>
      </p:pic>
      <p:pic>
        <p:nvPicPr>
          <p:cNvPr id="2052" name="Picture 4" descr="http://www.financialtechnologyafrica.com/news_caption/finTech_tanzania-coat-of-arms.jpg">
            <a:hlinkClick r:id="rId4"/>
          </p:cNvPr>
          <p:cNvPicPr>
            <a:picLocks noChangeAspect="1" noChangeArrowheads="1"/>
          </p:cNvPicPr>
          <p:nvPr/>
        </p:nvPicPr>
        <p:blipFill>
          <a:blip r:embed="rId5" cstate="print"/>
          <a:srcRect/>
          <a:stretch>
            <a:fillRect/>
          </a:stretch>
        </p:blipFill>
        <p:spPr bwMode="auto">
          <a:xfrm>
            <a:off x="5562600" y="2590800"/>
            <a:ext cx="3333750" cy="4114800"/>
          </a:xfrm>
          <a:prstGeom prst="rect">
            <a:avLst/>
          </a:prstGeom>
          <a:noFill/>
        </p:spPr>
      </p:pic>
      <p:sp>
        <p:nvSpPr>
          <p:cNvPr id="4" name="TextBox 3"/>
          <p:cNvSpPr txBox="1"/>
          <p:nvPr/>
        </p:nvSpPr>
        <p:spPr>
          <a:xfrm>
            <a:off x="381001" y="4648200"/>
            <a:ext cx="5943600" cy="1754326"/>
          </a:xfrm>
          <a:prstGeom prst="rect">
            <a:avLst/>
          </a:prstGeom>
          <a:solidFill>
            <a:schemeClr val="accent6">
              <a:lumMod val="40000"/>
              <a:lumOff val="60000"/>
            </a:schemeClr>
          </a:solidFill>
        </p:spPr>
        <p:txBody>
          <a:bodyPr wrap="square" rtlCol="0">
            <a:spAutoFit/>
          </a:bodyPr>
          <a:lstStyle/>
          <a:p>
            <a:r>
              <a:rPr lang="en-US" sz="3600" dirty="0"/>
              <a:t>Should we pay people life-long in order for them to choose safe sex?</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idx="4294967295"/>
          </p:nvPr>
        </p:nvSpPr>
        <p:spPr>
          <a:xfrm>
            <a:off x="0" y="549275"/>
            <a:ext cx="6553200" cy="576263"/>
          </a:xfrm>
        </p:spPr>
        <p:txBody>
          <a:bodyPr>
            <a:normAutofit fontScale="90000"/>
          </a:bodyPr>
          <a:lstStyle/>
          <a:p>
            <a:pPr eaLnBrk="1" fontAlgn="auto" hangingPunct="1">
              <a:spcAft>
                <a:spcPts val="0"/>
              </a:spcAft>
              <a:defRPr/>
            </a:pPr>
            <a:r>
              <a:rPr lang="en-US" dirty="0">
                <a:solidFill>
                  <a:srgbClr val="FF9900"/>
                </a:solidFill>
              </a:rPr>
              <a:t>Sustained effects after the end of the intervention?</a:t>
            </a:r>
          </a:p>
        </p:txBody>
      </p:sp>
      <p:sp>
        <p:nvSpPr>
          <p:cNvPr id="35845" name="Line 5"/>
          <p:cNvSpPr>
            <a:spLocks noChangeShapeType="1"/>
          </p:cNvSpPr>
          <p:nvPr/>
        </p:nvSpPr>
        <p:spPr bwMode="auto">
          <a:xfrm>
            <a:off x="2555875" y="2060575"/>
            <a:ext cx="0" cy="433388"/>
          </a:xfrm>
          <a:prstGeom prst="line">
            <a:avLst/>
          </a:prstGeom>
          <a:noFill/>
          <a:ln w="63500">
            <a:solidFill>
              <a:schemeClr val="tx1"/>
            </a:solidFill>
            <a:round/>
            <a:headEnd/>
            <a:tailEnd/>
          </a:ln>
        </p:spPr>
        <p:txBody>
          <a:bodyPr/>
          <a:lstStyle/>
          <a:p>
            <a:endParaRPr lang="en-US"/>
          </a:p>
        </p:txBody>
      </p:sp>
      <p:sp>
        <p:nvSpPr>
          <p:cNvPr id="35846" name="Text Box 6"/>
          <p:cNvSpPr txBox="1">
            <a:spLocks noChangeArrowheads="1"/>
          </p:cNvSpPr>
          <p:nvPr/>
        </p:nvSpPr>
        <p:spPr bwMode="auto">
          <a:xfrm>
            <a:off x="2411413" y="3141663"/>
            <a:ext cx="184150" cy="366712"/>
          </a:xfrm>
          <a:prstGeom prst="rect">
            <a:avLst/>
          </a:prstGeom>
          <a:noFill/>
          <a:ln w="9525" algn="ctr">
            <a:noFill/>
            <a:miter lim="800000"/>
            <a:headEnd/>
            <a:tailEnd/>
          </a:ln>
        </p:spPr>
        <p:txBody>
          <a:bodyPr wrap="none">
            <a:spAutoFit/>
          </a:bodyPr>
          <a:lstStyle/>
          <a:p>
            <a:pPr algn="l"/>
            <a:endParaRPr lang="en-US"/>
          </a:p>
        </p:txBody>
      </p:sp>
      <p:sp>
        <p:nvSpPr>
          <p:cNvPr id="35847" name="Line 7"/>
          <p:cNvSpPr>
            <a:spLocks noChangeShapeType="1"/>
          </p:cNvSpPr>
          <p:nvPr/>
        </p:nvSpPr>
        <p:spPr bwMode="auto">
          <a:xfrm>
            <a:off x="4643438" y="2060575"/>
            <a:ext cx="0" cy="433388"/>
          </a:xfrm>
          <a:prstGeom prst="line">
            <a:avLst/>
          </a:prstGeom>
          <a:noFill/>
          <a:ln w="63500">
            <a:solidFill>
              <a:schemeClr val="tx1"/>
            </a:solidFill>
            <a:round/>
            <a:headEnd/>
            <a:tailEnd/>
          </a:ln>
        </p:spPr>
        <p:txBody>
          <a:bodyPr/>
          <a:lstStyle/>
          <a:p>
            <a:endParaRPr lang="en-US"/>
          </a:p>
        </p:txBody>
      </p:sp>
      <p:sp>
        <p:nvSpPr>
          <p:cNvPr id="35848" name="Text Box 8"/>
          <p:cNvSpPr txBox="1">
            <a:spLocks noChangeArrowheads="1"/>
          </p:cNvSpPr>
          <p:nvPr/>
        </p:nvSpPr>
        <p:spPr bwMode="auto">
          <a:xfrm>
            <a:off x="4140200" y="2541588"/>
            <a:ext cx="1150938" cy="366712"/>
          </a:xfrm>
          <a:prstGeom prst="rect">
            <a:avLst/>
          </a:prstGeom>
          <a:noFill/>
          <a:ln w="9525" algn="ctr">
            <a:noFill/>
            <a:miter lim="800000"/>
            <a:headEnd/>
            <a:tailEnd/>
          </a:ln>
        </p:spPr>
        <p:txBody>
          <a:bodyPr wrap="none">
            <a:spAutoFit/>
          </a:bodyPr>
          <a:lstStyle/>
          <a:p>
            <a:pPr algn="l"/>
            <a:r>
              <a:rPr lang="en-US" sz="1600" b="1"/>
              <a:t>8 months</a:t>
            </a:r>
            <a:r>
              <a:rPr lang="en-US"/>
              <a:t> </a:t>
            </a:r>
          </a:p>
        </p:txBody>
      </p:sp>
      <p:sp>
        <p:nvSpPr>
          <p:cNvPr id="35849" name="Text Box 9"/>
          <p:cNvSpPr txBox="1">
            <a:spLocks noChangeArrowheads="1"/>
          </p:cNvSpPr>
          <p:nvPr/>
        </p:nvSpPr>
        <p:spPr bwMode="auto">
          <a:xfrm>
            <a:off x="2195513" y="2565400"/>
            <a:ext cx="1087437" cy="336550"/>
          </a:xfrm>
          <a:prstGeom prst="rect">
            <a:avLst/>
          </a:prstGeom>
          <a:noFill/>
          <a:ln w="9525" algn="ctr">
            <a:noFill/>
            <a:miter lim="800000"/>
            <a:headEnd/>
            <a:tailEnd/>
          </a:ln>
        </p:spPr>
        <p:txBody>
          <a:bodyPr wrap="none">
            <a:spAutoFit/>
          </a:bodyPr>
          <a:lstStyle/>
          <a:p>
            <a:pPr algn="l"/>
            <a:r>
              <a:rPr lang="en-US" sz="1600" b="1"/>
              <a:t>4 months</a:t>
            </a:r>
            <a:endParaRPr lang="en-US"/>
          </a:p>
        </p:txBody>
      </p:sp>
      <p:sp>
        <p:nvSpPr>
          <p:cNvPr id="35850" name="Line 10"/>
          <p:cNvSpPr>
            <a:spLocks noChangeShapeType="1"/>
          </p:cNvSpPr>
          <p:nvPr/>
        </p:nvSpPr>
        <p:spPr bwMode="auto">
          <a:xfrm>
            <a:off x="6588125" y="2060575"/>
            <a:ext cx="0" cy="433388"/>
          </a:xfrm>
          <a:prstGeom prst="line">
            <a:avLst/>
          </a:prstGeom>
          <a:noFill/>
          <a:ln w="63500">
            <a:solidFill>
              <a:schemeClr val="tx1"/>
            </a:solidFill>
            <a:round/>
            <a:headEnd/>
            <a:tailEnd/>
          </a:ln>
        </p:spPr>
        <p:txBody>
          <a:bodyPr/>
          <a:lstStyle/>
          <a:p>
            <a:endParaRPr lang="en-US"/>
          </a:p>
        </p:txBody>
      </p:sp>
      <p:sp>
        <p:nvSpPr>
          <p:cNvPr id="35851" name="Text Box 11"/>
          <p:cNvSpPr txBox="1">
            <a:spLocks noChangeArrowheads="1"/>
          </p:cNvSpPr>
          <p:nvPr/>
        </p:nvSpPr>
        <p:spPr bwMode="auto">
          <a:xfrm>
            <a:off x="6156325" y="2468563"/>
            <a:ext cx="1263650" cy="366712"/>
          </a:xfrm>
          <a:prstGeom prst="rect">
            <a:avLst/>
          </a:prstGeom>
          <a:noFill/>
          <a:ln w="9525" algn="ctr">
            <a:noFill/>
            <a:miter lim="800000"/>
            <a:headEnd/>
            <a:tailEnd/>
          </a:ln>
        </p:spPr>
        <p:txBody>
          <a:bodyPr wrap="none">
            <a:spAutoFit/>
          </a:bodyPr>
          <a:lstStyle/>
          <a:p>
            <a:pPr algn="l"/>
            <a:r>
              <a:rPr lang="en-US" sz="1600" b="1"/>
              <a:t>12 months</a:t>
            </a:r>
            <a:r>
              <a:rPr lang="en-US"/>
              <a:t> </a:t>
            </a:r>
          </a:p>
        </p:txBody>
      </p:sp>
      <p:sp>
        <p:nvSpPr>
          <p:cNvPr id="35852" name="Line 12"/>
          <p:cNvSpPr>
            <a:spLocks noChangeShapeType="1"/>
          </p:cNvSpPr>
          <p:nvPr/>
        </p:nvSpPr>
        <p:spPr bwMode="auto">
          <a:xfrm>
            <a:off x="179388" y="2276475"/>
            <a:ext cx="7416800" cy="0"/>
          </a:xfrm>
          <a:prstGeom prst="line">
            <a:avLst/>
          </a:prstGeom>
          <a:noFill/>
          <a:ln w="76200">
            <a:solidFill>
              <a:schemeClr val="tx1"/>
            </a:solidFill>
            <a:round/>
            <a:headEnd/>
            <a:tailEnd/>
          </a:ln>
        </p:spPr>
        <p:txBody>
          <a:bodyPr/>
          <a:lstStyle/>
          <a:p>
            <a:endParaRPr lang="en-US"/>
          </a:p>
        </p:txBody>
      </p:sp>
      <p:sp>
        <p:nvSpPr>
          <p:cNvPr id="35853" name="Line 13"/>
          <p:cNvSpPr>
            <a:spLocks noChangeShapeType="1"/>
          </p:cNvSpPr>
          <p:nvPr/>
        </p:nvSpPr>
        <p:spPr bwMode="auto">
          <a:xfrm>
            <a:off x="7596188" y="2276475"/>
            <a:ext cx="71437" cy="144463"/>
          </a:xfrm>
          <a:prstGeom prst="line">
            <a:avLst/>
          </a:prstGeom>
          <a:noFill/>
          <a:ln w="76200">
            <a:solidFill>
              <a:schemeClr val="tx1"/>
            </a:solidFill>
            <a:round/>
            <a:headEnd/>
            <a:tailEnd/>
          </a:ln>
        </p:spPr>
        <p:txBody>
          <a:bodyPr/>
          <a:lstStyle/>
          <a:p>
            <a:endParaRPr lang="en-US"/>
          </a:p>
        </p:txBody>
      </p:sp>
      <p:sp>
        <p:nvSpPr>
          <p:cNvPr id="35854" name="Line 14"/>
          <p:cNvSpPr>
            <a:spLocks noChangeShapeType="1"/>
          </p:cNvSpPr>
          <p:nvPr/>
        </p:nvSpPr>
        <p:spPr bwMode="auto">
          <a:xfrm flipV="1">
            <a:off x="7667625" y="2276475"/>
            <a:ext cx="73025" cy="144463"/>
          </a:xfrm>
          <a:prstGeom prst="line">
            <a:avLst/>
          </a:prstGeom>
          <a:noFill/>
          <a:ln w="76200">
            <a:solidFill>
              <a:schemeClr val="tx1"/>
            </a:solidFill>
            <a:round/>
            <a:headEnd/>
            <a:tailEnd/>
          </a:ln>
        </p:spPr>
        <p:txBody>
          <a:bodyPr/>
          <a:lstStyle/>
          <a:p>
            <a:endParaRPr lang="en-US"/>
          </a:p>
        </p:txBody>
      </p:sp>
      <p:sp>
        <p:nvSpPr>
          <p:cNvPr id="35855" name="Line 15"/>
          <p:cNvSpPr>
            <a:spLocks noChangeShapeType="1"/>
          </p:cNvSpPr>
          <p:nvPr/>
        </p:nvSpPr>
        <p:spPr bwMode="auto">
          <a:xfrm>
            <a:off x="7740650" y="2276475"/>
            <a:ext cx="71438" cy="144463"/>
          </a:xfrm>
          <a:prstGeom prst="line">
            <a:avLst/>
          </a:prstGeom>
          <a:noFill/>
          <a:ln w="63500">
            <a:solidFill>
              <a:schemeClr val="tx1"/>
            </a:solidFill>
            <a:round/>
            <a:headEnd/>
            <a:tailEnd/>
          </a:ln>
        </p:spPr>
        <p:txBody>
          <a:bodyPr/>
          <a:lstStyle/>
          <a:p>
            <a:endParaRPr lang="en-US"/>
          </a:p>
        </p:txBody>
      </p:sp>
      <p:sp>
        <p:nvSpPr>
          <p:cNvPr id="35856" name="Line 16"/>
          <p:cNvSpPr>
            <a:spLocks noChangeShapeType="1"/>
          </p:cNvSpPr>
          <p:nvPr/>
        </p:nvSpPr>
        <p:spPr bwMode="auto">
          <a:xfrm flipV="1">
            <a:off x="7812088" y="2276475"/>
            <a:ext cx="144462" cy="144463"/>
          </a:xfrm>
          <a:prstGeom prst="line">
            <a:avLst/>
          </a:prstGeom>
          <a:noFill/>
          <a:ln w="76200">
            <a:solidFill>
              <a:schemeClr val="tx1"/>
            </a:solidFill>
            <a:round/>
            <a:headEnd/>
            <a:tailEnd/>
          </a:ln>
        </p:spPr>
        <p:txBody>
          <a:bodyPr/>
          <a:lstStyle/>
          <a:p>
            <a:endParaRPr lang="en-US"/>
          </a:p>
        </p:txBody>
      </p:sp>
      <p:sp>
        <p:nvSpPr>
          <p:cNvPr id="35857" name="Line 17"/>
          <p:cNvSpPr>
            <a:spLocks noChangeShapeType="1"/>
          </p:cNvSpPr>
          <p:nvPr/>
        </p:nvSpPr>
        <p:spPr bwMode="auto">
          <a:xfrm>
            <a:off x="7956550" y="2276475"/>
            <a:ext cx="790575" cy="0"/>
          </a:xfrm>
          <a:prstGeom prst="line">
            <a:avLst/>
          </a:prstGeom>
          <a:noFill/>
          <a:ln w="63500">
            <a:solidFill>
              <a:schemeClr val="tx1"/>
            </a:solidFill>
            <a:round/>
            <a:headEnd/>
            <a:tailEnd/>
          </a:ln>
        </p:spPr>
        <p:txBody>
          <a:bodyPr/>
          <a:lstStyle/>
          <a:p>
            <a:endParaRPr lang="en-US"/>
          </a:p>
        </p:txBody>
      </p:sp>
      <p:sp>
        <p:nvSpPr>
          <p:cNvPr id="35858" name="Line 18"/>
          <p:cNvSpPr>
            <a:spLocks noChangeShapeType="1"/>
          </p:cNvSpPr>
          <p:nvPr/>
        </p:nvSpPr>
        <p:spPr bwMode="auto">
          <a:xfrm>
            <a:off x="8748713" y="2060575"/>
            <a:ext cx="0" cy="433388"/>
          </a:xfrm>
          <a:prstGeom prst="line">
            <a:avLst/>
          </a:prstGeom>
          <a:noFill/>
          <a:ln w="63500">
            <a:solidFill>
              <a:schemeClr val="tx1"/>
            </a:solidFill>
            <a:round/>
            <a:headEnd/>
            <a:tailEnd/>
          </a:ln>
        </p:spPr>
        <p:txBody>
          <a:bodyPr/>
          <a:lstStyle/>
          <a:p>
            <a:endParaRPr lang="en-US"/>
          </a:p>
        </p:txBody>
      </p:sp>
      <p:sp>
        <p:nvSpPr>
          <p:cNvPr id="35859" name="Text Box 19"/>
          <p:cNvSpPr txBox="1">
            <a:spLocks noChangeArrowheads="1"/>
          </p:cNvSpPr>
          <p:nvPr/>
        </p:nvSpPr>
        <p:spPr bwMode="auto">
          <a:xfrm>
            <a:off x="7885113" y="2565400"/>
            <a:ext cx="1365250" cy="336550"/>
          </a:xfrm>
          <a:prstGeom prst="rect">
            <a:avLst/>
          </a:prstGeom>
          <a:noFill/>
          <a:ln w="9525" algn="ctr">
            <a:noFill/>
            <a:miter lim="800000"/>
            <a:headEnd/>
            <a:tailEnd/>
          </a:ln>
        </p:spPr>
        <p:txBody>
          <a:bodyPr>
            <a:spAutoFit/>
          </a:bodyPr>
          <a:lstStyle/>
          <a:p>
            <a:pPr algn="l"/>
            <a:r>
              <a:rPr lang="en-US" sz="1600" b="1"/>
              <a:t>24 months </a:t>
            </a:r>
            <a:endParaRPr lang="en-US" b="1"/>
          </a:p>
        </p:txBody>
      </p:sp>
      <p:sp>
        <p:nvSpPr>
          <p:cNvPr id="35865" name="Line 25"/>
          <p:cNvSpPr>
            <a:spLocks noChangeShapeType="1"/>
          </p:cNvSpPr>
          <p:nvPr/>
        </p:nvSpPr>
        <p:spPr bwMode="auto">
          <a:xfrm>
            <a:off x="179388" y="2060575"/>
            <a:ext cx="0" cy="431800"/>
          </a:xfrm>
          <a:prstGeom prst="line">
            <a:avLst/>
          </a:prstGeom>
          <a:noFill/>
          <a:ln w="63500">
            <a:solidFill>
              <a:schemeClr val="tx1"/>
            </a:solidFill>
            <a:round/>
            <a:headEnd/>
            <a:tailEnd/>
          </a:ln>
        </p:spPr>
        <p:txBody>
          <a:bodyPr/>
          <a:lstStyle/>
          <a:p>
            <a:endParaRPr lang="en-US"/>
          </a:p>
        </p:txBody>
      </p:sp>
      <p:sp>
        <p:nvSpPr>
          <p:cNvPr id="35866" name="Text Box 26"/>
          <p:cNvSpPr txBox="1">
            <a:spLocks noChangeArrowheads="1"/>
          </p:cNvSpPr>
          <p:nvPr/>
        </p:nvSpPr>
        <p:spPr bwMode="auto">
          <a:xfrm>
            <a:off x="0" y="2565400"/>
            <a:ext cx="1187450" cy="366713"/>
          </a:xfrm>
          <a:prstGeom prst="rect">
            <a:avLst/>
          </a:prstGeom>
          <a:noFill/>
          <a:ln w="9525" algn="ctr">
            <a:noFill/>
            <a:miter lim="800000"/>
            <a:headEnd/>
            <a:tailEnd/>
          </a:ln>
        </p:spPr>
        <p:txBody>
          <a:bodyPr wrap="none">
            <a:spAutoFit/>
          </a:bodyPr>
          <a:lstStyle/>
          <a:p>
            <a:pPr algn="l"/>
            <a:r>
              <a:rPr lang="en-US" b="1"/>
              <a:t>Baseline</a:t>
            </a:r>
            <a:r>
              <a:rPr lang="en-US"/>
              <a:t> </a:t>
            </a:r>
          </a:p>
        </p:txBody>
      </p:sp>
      <p:sp>
        <p:nvSpPr>
          <p:cNvPr id="27" name="TextBox 26"/>
          <p:cNvSpPr txBox="1"/>
          <p:nvPr/>
        </p:nvSpPr>
        <p:spPr>
          <a:xfrm>
            <a:off x="2362200" y="3200400"/>
            <a:ext cx="4945551" cy="1384995"/>
          </a:xfrm>
          <a:prstGeom prst="rect">
            <a:avLst/>
          </a:prstGeom>
          <a:noFill/>
        </p:spPr>
        <p:txBody>
          <a:bodyPr wrap="square" rtlCol="0">
            <a:spAutoFit/>
          </a:bodyPr>
          <a:lstStyle/>
          <a:p>
            <a:r>
              <a:rPr lang="en-US" sz="2800" dirty="0"/>
              <a:t>Conditional cash transfers and  STI testing every 4 months for 1 year</a:t>
            </a:r>
          </a:p>
        </p:txBody>
      </p:sp>
      <p:sp>
        <p:nvSpPr>
          <p:cNvPr id="29" name="TextBox 28"/>
          <p:cNvSpPr txBox="1"/>
          <p:nvPr/>
        </p:nvSpPr>
        <p:spPr>
          <a:xfrm>
            <a:off x="7086600" y="4267200"/>
            <a:ext cx="1752601" cy="1661993"/>
          </a:xfrm>
          <a:prstGeom prst="rect">
            <a:avLst/>
          </a:prstGeom>
          <a:noFill/>
        </p:spPr>
        <p:txBody>
          <a:bodyPr wrap="square" rtlCol="0">
            <a:spAutoFit/>
          </a:bodyPr>
          <a:lstStyle/>
          <a:p>
            <a:r>
              <a:rPr lang="en-US" sz="2800" dirty="0"/>
              <a:t>No CCTs,</a:t>
            </a:r>
          </a:p>
          <a:p>
            <a:r>
              <a:rPr lang="en-US" sz="2800" dirty="0"/>
              <a:t>No testing</a:t>
            </a:r>
          </a:p>
          <a:p>
            <a:r>
              <a:rPr lang="en-US" sz="2800" dirty="0"/>
              <a:t>For 1 year</a:t>
            </a:r>
          </a:p>
          <a:p>
            <a:endParaRPr lang="en-US" dirty="0"/>
          </a:p>
        </p:txBody>
      </p:sp>
      <p:cxnSp>
        <p:nvCxnSpPr>
          <p:cNvPr id="32" name="Straight Arrow Connector 31"/>
          <p:cNvCxnSpPr/>
          <p:nvPr/>
        </p:nvCxnSpPr>
        <p:spPr>
          <a:xfrm flipV="1">
            <a:off x="8001000" y="2971800"/>
            <a:ext cx="0" cy="1143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2590800" y="2819400"/>
            <a:ext cx="0" cy="381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648200" y="2819400"/>
            <a:ext cx="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705600" y="2819400"/>
            <a:ext cx="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323850" y="333375"/>
            <a:ext cx="8534400" cy="758825"/>
          </a:xfrm>
        </p:spPr>
        <p:txBody>
          <a:bodyPr>
            <a:noAutofit/>
          </a:bodyPr>
          <a:lstStyle/>
          <a:p>
            <a:r>
              <a:rPr lang="en-US" sz="3600" dirty="0">
                <a:solidFill>
                  <a:srgbClr val="FFC000"/>
                </a:solidFill>
              </a:rPr>
              <a:t>1-Year Post-intervention Follow-Up:</a:t>
            </a:r>
            <a:br>
              <a:rPr lang="en-US" sz="3600" dirty="0">
                <a:solidFill>
                  <a:srgbClr val="FFC000"/>
                </a:solidFill>
              </a:rPr>
            </a:br>
            <a:r>
              <a:rPr lang="en-US" sz="3600" dirty="0">
                <a:solidFill>
                  <a:srgbClr val="FFC000"/>
                </a:solidFill>
              </a:rPr>
              <a:t>Hypotheses</a:t>
            </a:r>
          </a:p>
        </p:txBody>
      </p:sp>
      <p:sp>
        <p:nvSpPr>
          <p:cNvPr id="33795" name="Rectangle 3"/>
          <p:cNvSpPr>
            <a:spLocks noGrp="1"/>
          </p:cNvSpPr>
          <p:nvPr>
            <p:ph type="body" idx="4294967295"/>
          </p:nvPr>
        </p:nvSpPr>
        <p:spPr/>
        <p:txBody>
          <a:bodyPr/>
          <a:lstStyle/>
          <a:p>
            <a:pPr marL="514350" indent="-514350">
              <a:buFont typeface="Wingdings 2" pitchFamily="18" charset="2"/>
              <a:buAutoNum type="arabicParenBoth"/>
            </a:pPr>
            <a:r>
              <a:rPr lang="en-US" dirty="0"/>
              <a:t>Positive sustained risk reduction: Learning</a:t>
            </a:r>
          </a:p>
          <a:p>
            <a:pPr marL="514350" indent="-514350">
              <a:buFont typeface="Wingdings 2" pitchFamily="18" charset="2"/>
              <a:buAutoNum type="arabicParenBoth"/>
            </a:pPr>
            <a:endParaRPr lang="en-US" dirty="0"/>
          </a:p>
          <a:p>
            <a:pPr marL="514350" indent="-514350">
              <a:buFont typeface="Wingdings 2" pitchFamily="18" charset="2"/>
              <a:buAutoNum type="arabicParenBoth"/>
            </a:pPr>
            <a:r>
              <a:rPr lang="en-US" dirty="0"/>
              <a:t>Zero long-run effect: Incentives must be continued for sustained effect</a:t>
            </a:r>
          </a:p>
          <a:p>
            <a:pPr marL="514350" indent="-514350">
              <a:buFont typeface="Wingdings 2" pitchFamily="18" charset="2"/>
              <a:buAutoNum type="arabicParenBoth"/>
            </a:pPr>
            <a:endParaRPr lang="en-US" dirty="0"/>
          </a:p>
          <a:p>
            <a:pPr marL="514350" indent="-514350">
              <a:buFont typeface="Wingdings 2" pitchFamily="18" charset="2"/>
              <a:buAutoNum type="arabicParenBoth"/>
            </a:pPr>
            <a:r>
              <a:rPr lang="en-US" dirty="0"/>
              <a:t>Adverse long-run effect: The cash transfers destroyed the intrinsic motivation </a:t>
            </a:r>
          </a:p>
        </p:txBody>
      </p:sp>
    </p:spTree>
    <p:extLst>
      <p:ext uri="{BB962C8B-B14F-4D97-AF65-F5344CB8AC3E}">
        <p14:creationId xmlns:p14="http://schemas.microsoft.com/office/powerpoint/2010/main" val="65335806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dirty="0">
                <a:solidFill>
                  <a:srgbClr val="FF9900"/>
                </a:solidFill>
              </a:rPr>
              <a:t>Results of 1 year post-intervention follow-up</a:t>
            </a:r>
          </a:p>
        </p:txBody>
      </p:sp>
      <p:sp>
        <p:nvSpPr>
          <p:cNvPr id="35843" name="Rectangle 3"/>
          <p:cNvSpPr>
            <a:spLocks noGrp="1" noChangeArrowheads="1"/>
          </p:cNvSpPr>
          <p:nvPr>
            <p:ph sz="quarter" idx="1"/>
          </p:nvPr>
        </p:nvSpPr>
        <p:spPr>
          <a:xfrm>
            <a:off x="301625" y="1527175"/>
            <a:ext cx="8504238" cy="4572000"/>
          </a:xfrm>
        </p:spPr>
        <p:txBody>
          <a:bodyPr>
            <a:normAutofit/>
          </a:bodyPr>
          <a:lstStyle/>
          <a:p>
            <a:pPr eaLnBrk="1" hangingPunct="1"/>
            <a:r>
              <a:rPr lang="en-US" dirty="0"/>
              <a:t> </a:t>
            </a:r>
            <a:r>
              <a:rPr lang="en-US" sz="3200" dirty="0"/>
              <a:t>There were no adverse effects 1-year later </a:t>
            </a:r>
          </a:p>
          <a:p>
            <a:pPr eaLnBrk="1" hangingPunct="1">
              <a:buNone/>
            </a:pPr>
            <a:r>
              <a:rPr lang="en-US" sz="3200" dirty="0"/>
              <a:t>(e.g. from destroyed intrinsic motivation).</a:t>
            </a:r>
          </a:p>
          <a:p>
            <a:r>
              <a:rPr lang="en-US" dirty="0"/>
              <a:t>But gender differences:</a:t>
            </a:r>
            <a:endParaRPr lang="en-US" sz="3200" dirty="0"/>
          </a:p>
          <a:p>
            <a:pPr lvl="2"/>
            <a:r>
              <a:rPr lang="en-US" sz="3200" dirty="0"/>
              <a:t>Effect sustained among men.   </a:t>
            </a:r>
          </a:p>
          <a:p>
            <a:pPr lvl="2"/>
            <a:r>
              <a:rPr lang="en-US" sz="3200" dirty="0"/>
              <a:t>Effect disappeared for women.    .</a:t>
            </a:r>
          </a:p>
          <a:p>
            <a:pPr eaLnBrk="1" hangingPunct="1">
              <a:buNone/>
            </a:pPr>
            <a:endParaRPr lang="en-US" sz="3200" dirty="0"/>
          </a:p>
          <a:p>
            <a:pPr eaLnBrk="1" hangingPunct="1">
              <a:buNone/>
            </a:pPr>
            <a:endParaRPr lang="en-US" sz="3200" dirty="0"/>
          </a:p>
        </p:txBody>
      </p:sp>
      <p:pic>
        <p:nvPicPr>
          <p:cNvPr id="14338" name="Picture 2" descr="https://encrypted-tbn2.gstatic.com/images?q=tbn:ANd9GcQWp924TB14K_cbJzaQREWD_fD5xDK0bvjCJTFDVAir4JqXHnAjDw"/>
          <p:cNvPicPr>
            <a:picLocks noChangeAspect="1" noChangeArrowheads="1"/>
          </p:cNvPicPr>
          <p:nvPr/>
        </p:nvPicPr>
        <p:blipFill>
          <a:blip r:embed="rId3" cstate="print"/>
          <a:srcRect/>
          <a:stretch>
            <a:fillRect/>
          </a:stretch>
        </p:blipFill>
        <p:spPr bwMode="auto">
          <a:xfrm>
            <a:off x="152400" y="4419600"/>
            <a:ext cx="4191000" cy="2209800"/>
          </a:xfrm>
          <a:prstGeom prst="rect">
            <a:avLst/>
          </a:prstGeom>
          <a:noFill/>
        </p:spPr>
      </p:pic>
      <p:pic>
        <p:nvPicPr>
          <p:cNvPr id="14340" name="Picture 4" descr="https://encrypted-tbn2.gstatic.com/images?q=tbn:ANd9GcTov9FLI7fpR__mx-5zJNBrPiIrnWVKgiNtI0unZswMnNjIxnw9"/>
          <p:cNvPicPr>
            <a:picLocks noChangeAspect="1" noChangeArrowheads="1"/>
          </p:cNvPicPr>
          <p:nvPr/>
        </p:nvPicPr>
        <p:blipFill>
          <a:blip r:embed="rId4" cstate="print"/>
          <a:srcRect/>
          <a:stretch>
            <a:fillRect/>
          </a:stretch>
        </p:blipFill>
        <p:spPr bwMode="auto">
          <a:xfrm>
            <a:off x="5029200" y="4419600"/>
            <a:ext cx="3886200" cy="2209800"/>
          </a:xfrm>
          <a:prstGeom prst="rect">
            <a:avLst/>
          </a:prstGeom>
          <a:noFill/>
        </p:spPr>
      </p:pic>
    </p:spTree>
    <p:extLst>
      <p:ext uri="{BB962C8B-B14F-4D97-AF65-F5344CB8AC3E}">
        <p14:creationId xmlns:p14="http://schemas.microsoft.com/office/powerpoint/2010/main" val="211796576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a:xfrm>
            <a:off x="4362450" y="1027113"/>
            <a:ext cx="457200" cy="441325"/>
          </a:xfrm>
          <a:prstGeom prst="rect">
            <a:avLst/>
          </a:prstGeom>
          <a:noFill/>
        </p:spPr>
        <p:txBody>
          <a:bodyPr lIns="45720" rIns="45720" anchor="ctr">
            <a:normAutofit/>
          </a:bodyPr>
          <a:lstStyle/>
          <a:p>
            <a:pPr>
              <a:defRPr/>
            </a:pPr>
            <a:fld id="{C3D40838-C9E4-4291-AA4D-E371A19BEEC3}" type="slidenum">
              <a:rPr lang="de-CH" sz="1600">
                <a:solidFill>
                  <a:srgbClr val="9BBB59">
                    <a:shade val="75000"/>
                  </a:srgbClr>
                </a:solidFill>
                <a:cs typeface="Arial" pitchFamily="34" charset="0"/>
              </a:rPr>
              <a:pPr>
                <a:defRPr/>
              </a:pPr>
              <a:t>16</a:t>
            </a:fld>
            <a:endParaRPr lang="de-CH" sz="1600">
              <a:solidFill>
                <a:srgbClr val="9BBB59">
                  <a:shade val="75000"/>
                </a:srgbClr>
              </a:solidFill>
              <a:cs typeface="Arial" pitchFamily="34" charset="0"/>
            </a:endParaRPr>
          </a:p>
        </p:txBody>
      </p:sp>
      <p:sp>
        <p:nvSpPr>
          <p:cNvPr id="34819" name="Rectangle 3"/>
          <p:cNvSpPr>
            <a:spLocks noGrp="1"/>
          </p:cNvSpPr>
          <p:nvPr>
            <p:ph type="title" idx="4294967295"/>
          </p:nvPr>
        </p:nvSpPr>
        <p:spPr>
          <a:xfrm>
            <a:off x="250825" y="333375"/>
            <a:ext cx="8534400" cy="758825"/>
          </a:xfrm>
        </p:spPr>
        <p:txBody>
          <a:bodyPr>
            <a:normAutofit fontScale="90000"/>
          </a:bodyPr>
          <a:lstStyle/>
          <a:p>
            <a:r>
              <a:rPr lang="en-US" sz="2900"/>
              <a:t>1-Year Post-Intervention Treatment Effects: </a:t>
            </a:r>
            <a:br>
              <a:rPr lang="en-US" sz="2900"/>
            </a:br>
            <a:r>
              <a:rPr lang="en-US" sz="2900"/>
              <a:t>by gender and SES</a:t>
            </a:r>
          </a:p>
        </p:txBody>
      </p:sp>
      <p:pic>
        <p:nvPicPr>
          <p:cNvPr id="34820" name="Picture 17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1773238"/>
            <a:ext cx="11017250" cy="421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0954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solidFill>
                  <a:srgbClr val="FF9900"/>
                </a:solidFill>
              </a:rPr>
              <a:t>Discussion</a:t>
            </a:r>
          </a:p>
        </p:txBody>
      </p:sp>
      <p:sp>
        <p:nvSpPr>
          <p:cNvPr id="35843" name="Rectangle 3"/>
          <p:cNvSpPr>
            <a:spLocks noGrp="1" noChangeArrowheads="1"/>
          </p:cNvSpPr>
          <p:nvPr>
            <p:ph sz="quarter" idx="1"/>
          </p:nvPr>
        </p:nvSpPr>
        <p:spPr>
          <a:xfrm>
            <a:off x="301625" y="1527175"/>
            <a:ext cx="8504238" cy="4572000"/>
          </a:xfrm>
        </p:spPr>
        <p:txBody>
          <a:bodyPr/>
          <a:lstStyle/>
          <a:p>
            <a:pPr eaLnBrk="1" hangingPunct="1"/>
            <a:r>
              <a:rPr lang="en-US" sz="2400"/>
              <a:t>Cash incentives significantly reduced STIs after 1 year trial.</a:t>
            </a:r>
          </a:p>
          <a:p>
            <a:pPr lvl="1" eaLnBrk="1" hangingPunct="1"/>
            <a:r>
              <a:rPr lang="en-US" sz="2000"/>
              <a:t>Effects not evident at early study rounds.</a:t>
            </a:r>
          </a:p>
          <a:p>
            <a:pPr lvl="1" eaLnBrk="1" hangingPunct="1"/>
            <a:r>
              <a:rPr lang="en-US" sz="2000"/>
              <a:t>But they were sustained 1-year post-intervention in some groups, implying a learning model.</a:t>
            </a:r>
          </a:p>
          <a:p>
            <a:pPr lvl="1" eaLnBrk="1" hangingPunct="1"/>
            <a:r>
              <a:rPr lang="en-US" sz="2000"/>
              <a:t>There were no adverse effects 1-year later (e.g. from destroyed intrinsic motivation).</a:t>
            </a:r>
          </a:p>
          <a:p>
            <a:pPr eaLnBrk="1" hangingPunct="1"/>
            <a:r>
              <a:rPr lang="en-US" sz="2400"/>
              <a:t>Gender differentials:</a:t>
            </a:r>
          </a:p>
          <a:p>
            <a:pPr lvl="1" eaLnBrk="1" hangingPunct="1"/>
            <a:r>
              <a:rPr lang="en-US" sz="2000"/>
              <a:t>Not evident in first year.  Suggests income effects did not cause adverse effects on net.</a:t>
            </a:r>
          </a:p>
          <a:p>
            <a:pPr lvl="1" eaLnBrk="1" hangingPunct="1"/>
            <a:r>
              <a:rPr lang="en-US" sz="2000"/>
              <a:t>1-year post-intervention: </a:t>
            </a:r>
          </a:p>
          <a:p>
            <a:pPr marL="1143000" lvl="2" eaLnBrk="1" hangingPunct="1"/>
            <a:r>
              <a:rPr lang="en-US" sz="1800"/>
              <a:t>Effect sustained among men.  Suggests learning important for men.</a:t>
            </a:r>
          </a:p>
          <a:p>
            <a:pPr marL="1143000" lvl="2" eaLnBrk="1" hangingPunct="1"/>
            <a:r>
              <a:rPr lang="en-US" sz="1800"/>
              <a:t>Effect disappeared for women.   Suggests cash incentives help women at risk.</a:t>
            </a:r>
          </a:p>
        </p:txBody>
      </p:sp>
    </p:spTree>
    <p:extLst>
      <p:ext uri="{BB962C8B-B14F-4D97-AF65-F5344CB8AC3E}">
        <p14:creationId xmlns:p14="http://schemas.microsoft.com/office/powerpoint/2010/main" val="211796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solidFill>
                  <a:srgbClr val="FF9900"/>
                </a:solidFill>
              </a:rPr>
              <a:t>Future Possibilities?</a:t>
            </a:r>
          </a:p>
        </p:txBody>
      </p:sp>
      <p:sp>
        <p:nvSpPr>
          <p:cNvPr id="36867" name="Rectangle 3"/>
          <p:cNvSpPr>
            <a:spLocks noGrp="1" noChangeArrowheads="1"/>
          </p:cNvSpPr>
          <p:nvPr>
            <p:ph sz="quarter" idx="4294967295"/>
          </p:nvPr>
        </p:nvSpPr>
        <p:spPr>
          <a:xfrm>
            <a:off x="301625" y="1527175"/>
            <a:ext cx="8504238" cy="4572000"/>
          </a:xfrm>
        </p:spPr>
        <p:txBody>
          <a:bodyPr/>
          <a:lstStyle/>
          <a:p>
            <a:pPr eaLnBrk="1" hangingPunct="1"/>
            <a:r>
              <a:rPr lang="en-US" sz="2400" dirty="0"/>
              <a:t>CCTs are becoming more common in Africa, but CCTs for STI prevention have never been scaled-up anywhere. This study provides a proof of concept, but needs replication.</a:t>
            </a:r>
          </a:p>
          <a:p>
            <a:pPr eaLnBrk="1" hangingPunct="1"/>
            <a:endParaRPr lang="en-US" sz="2400" dirty="0"/>
          </a:p>
          <a:p>
            <a:pPr eaLnBrk="1" hangingPunct="1"/>
            <a:r>
              <a:rPr lang="en-US" sz="2400" dirty="0"/>
              <a:t>1-Year post-intervention results suggest targeting both men and women initially, then may be reasonable to phase out incentives for men but sustain them for women.</a:t>
            </a:r>
          </a:p>
          <a:p>
            <a:pPr eaLnBrk="1" hangingPunct="1"/>
            <a:endParaRPr lang="en-US" sz="2400" dirty="0"/>
          </a:p>
          <a:p>
            <a:pPr eaLnBrk="1" hangingPunct="1"/>
            <a:r>
              <a:rPr lang="en-US" sz="2400" dirty="0"/>
              <a:t>RESPECT not designed for scale-up.  Lottery-based and/or employer-based designs may be more feasible.</a:t>
            </a:r>
          </a:p>
          <a:p>
            <a:pPr eaLnBrk="1" hangingPunct="1">
              <a:buFont typeface="Wingdings 2" pitchFamily="18" charset="2"/>
              <a:buNone/>
            </a:pPr>
            <a:endParaRPr lang="en-US" sz="2400" dirty="0"/>
          </a:p>
        </p:txBody>
      </p:sp>
    </p:spTree>
    <p:extLst>
      <p:ext uri="{BB962C8B-B14F-4D97-AF65-F5344CB8AC3E}">
        <p14:creationId xmlns:p14="http://schemas.microsoft.com/office/powerpoint/2010/main" val="1173067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a:xfrm>
            <a:off x="1116013" y="2492375"/>
            <a:ext cx="7643812" cy="1368425"/>
          </a:xfrm>
        </p:spPr>
        <p:txBody>
          <a:bodyPr/>
          <a:lstStyle/>
          <a:p>
            <a:pPr eaLnBrk="1" hangingPunct="1"/>
            <a:r>
              <a:rPr lang="en-US" sz="3600" i="1">
                <a:solidFill>
                  <a:srgbClr val="FF9900"/>
                </a:solidFill>
                <a:latin typeface="Tahoma" pitchFamily="34" charset="0"/>
              </a:rPr>
              <a:t>Thank you</a:t>
            </a:r>
            <a:r>
              <a:rPr lang="en-US" sz="24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4" name="Picture 18" descr="http://imgc.artprintimages.com/images/art-print/yadid-levy-vegetable-market-stone-town-zanzibar-tanzania-east-africa-africa_i-G-21-2169-XFXCD00Z.jpg"/>
          <p:cNvPicPr>
            <a:picLocks noChangeAspect="1" noChangeArrowheads="1"/>
          </p:cNvPicPr>
          <p:nvPr/>
        </p:nvPicPr>
        <p:blipFill>
          <a:blip r:embed="rId3" cstate="print"/>
          <a:srcRect/>
          <a:stretch>
            <a:fillRect/>
          </a:stretch>
        </p:blipFill>
        <p:spPr bwMode="auto">
          <a:xfrm>
            <a:off x="1" y="1"/>
            <a:ext cx="9144000" cy="6858000"/>
          </a:xfrm>
          <a:prstGeom prst="rect">
            <a:avLst/>
          </a:prstGeom>
          <a:noFill/>
        </p:spPr>
      </p:pic>
      <p:sp>
        <p:nvSpPr>
          <p:cNvPr id="4" name="Cloud Callout 3"/>
          <p:cNvSpPr/>
          <p:nvPr/>
        </p:nvSpPr>
        <p:spPr>
          <a:xfrm>
            <a:off x="0" y="685800"/>
            <a:ext cx="2590800" cy="2133600"/>
          </a:xfrm>
          <a:prstGeom prst="cloudCallout">
            <a:avLst>
              <a:gd name="adj1" fmla="val 66684"/>
              <a:gd name="adj2" fmla="val 502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loud Callout 2"/>
          <p:cNvSpPr/>
          <p:nvPr/>
        </p:nvSpPr>
        <p:spPr>
          <a:xfrm>
            <a:off x="6019800" y="1066800"/>
            <a:ext cx="2438400" cy="1905000"/>
          </a:xfrm>
          <a:prstGeom prst="cloudCallout">
            <a:avLst>
              <a:gd name="adj1" fmla="val -89942"/>
              <a:gd name="adj2" fmla="val 49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10" name="Picture 14" descr="http://4d7bfd9a04fdbc9e4d63-c2d0169f63ec56d3b3479f6b06f302aa.r2.cf2.rackcdn.com/images/articles/kiss-dating-goodbye/thinking-african-man.png"/>
          <p:cNvPicPr>
            <a:picLocks noChangeAspect="1" noChangeArrowheads="1"/>
          </p:cNvPicPr>
          <p:nvPr/>
        </p:nvPicPr>
        <p:blipFill>
          <a:blip r:embed="rId4" cstate="print"/>
          <a:srcRect/>
          <a:stretch>
            <a:fillRect/>
          </a:stretch>
        </p:blipFill>
        <p:spPr bwMode="auto">
          <a:xfrm>
            <a:off x="2667000" y="2503860"/>
            <a:ext cx="2908300" cy="4354140"/>
          </a:xfrm>
          <a:prstGeom prst="rect">
            <a:avLst/>
          </a:prstGeom>
          <a:noFill/>
        </p:spPr>
      </p:pic>
      <p:sp>
        <p:nvSpPr>
          <p:cNvPr id="13" name="TextBox 12"/>
          <p:cNvSpPr txBox="1"/>
          <p:nvPr/>
        </p:nvSpPr>
        <p:spPr>
          <a:xfrm>
            <a:off x="1524000" y="914400"/>
            <a:ext cx="914400" cy="707886"/>
          </a:xfrm>
          <a:prstGeom prst="rect">
            <a:avLst/>
          </a:prstGeom>
          <a:noFill/>
        </p:spPr>
        <p:txBody>
          <a:bodyPr wrap="square" rtlCol="0">
            <a:spAutoFit/>
          </a:bodyPr>
          <a:lstStyle/>
          <a:p>
            <a:r>
              <a:rPr lang="en-US" sz="2000" b="1" dirty="0">
                <a:solidFill>
                  <a:schemeClr val="bg1"/>
                </a:solidFill>
              </a:rPr>
              <a:t>STIs?</a:t>
            </a:r>
          </a:p>
          <a:p>
            <a:r>
              <a:rPr lang="en-US" sz="2000" b="1" dirty="0">
                <a:solidFill>
                  <a:schemeClr val="bg1"/>
                </a:solidFill>
              </a:rPr>
              <a:t>HIV?</a:t>
            </a:r>
            <a:endParaRPr lang="en-US" sz="1200" b="1" dirty="0">
              <a:solidFill>
                <a:schemeClr val="bg1"/>
              </a:solidFill>
            </a:endParaRPr>
          </a:p>
        </p:txBody>
      </p:sp>
      <p:pic>
        <p:nvPicPr>
          <p:cNvPr id="18" name="Picture 17" descr="woman damiens project.jpg"/>
          <p:cNvPicPr>
            <a:picLocks noChangeAspect="1"/>
          </p:cNvPicPr>
          <p:nvPr/>
        </p:nvPicPr>
        <p:blipFill>
          <a:blip r:embed="rId5" cstate="print"/>
          <a:stretch>
            <a:fillRect/>
          </a:stretch>
        </p:blipFill>
        <p:spPr>
          <a:xfrm>
            <a:off x="457200" y="1447800"/>
            <a:ext cx="1124565" cy="1040642"/>
          </a:xfrm>
          <a:prstGeom prst="rect">
            <a:avLst/>
          </a:prstGeom>
        </p:spPr>
      </p:pic>
      <p:sp>
        <p:nvSpPr>
          <p:cNvPr id="23" name="TextBox 22"/>
          <p:cNvSpPr txBox="1"/>
          <p:nvPr/>
        </p:nvSpPr>
        <p:spPr>
          <a:xfrm>
            <a:off x="6781800" y="1371600"/>
            <a:ext cx="850682" cy="1077218"/>
          </a:xfrm>
          <a:prstGeom prst="rect">
            <a:avLst/>
          </a:prstGeom>
          <a:noFill/>
        </p:spPr>
        <p:txBody>
          <a:bodyPr wrap="none" rtlCol="0">
            <a:spAutoFit/>
          </a:bodyPr>
          <a:lstStyle/>
          <a:p>
            <a:r>
              <a:rPr lang="en-US" sz="3200" b="1" strike="dblStrike" dirty="0">
                <a:solidFill>
                  <a:srgbClr val="FF0000"/>
                </a:solidFill>
              </a:rPr>
              <a:t>STIs</a:t>
            </a:r>
          </a:p>
          <a:p>
            <a:r>
              <a:rPr lang="en-US" sz="3200" b="1" strike="dblStrike" dirty="0">
                <a:solidFill>
                  <a:srgbClr val="FF0000"/>
                </a:solidFill>
              </a:rPr>
              <a:t>HIV</a:t>
            </a:r>
            <a:endParaRPr lang="en-US" b="1" strike="dblStrike" dirty="0">
              <a:solidFill>
                <a:srgbClr val="FF0000"/>
              </a:solidFill>
            </a:endParaRPr>
          </a:p>
        </p:txBody>
      </p:sp>
      <p:sp>
        <p:nvSpPr>
          <p:cNvPr id="28" name="Rectangle 27"/>
          <p:cNvSpPr/>
          <p:nvPr/>
        </p:nvSpPr>
        <p:spPr>
          <a:xfrm>
            <a:off x="2819400" y="0"/>
            <a:ext cx="3297699" cy="923330"/>
          </a:xfrm>
          <a:prstGeom prst="rect">
            <a:avLst/>
          </a:prstGeom>
          <a:solidFill>
            <a:srgbClr val="FFFF00"/>
          </a:solidFill>
        </p:spPr>
        <p:txBody>
          <a:bodyPr wrap="none" lIns="91440" tIns="45720" rIns="91440" bIns="45720">
            <a:spAutoFit/>
          </a:bodyPr>
          <a:lstStyle/>
          <a:p>
            <a:pPr algn="ct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→↓HIV?</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4" name="Picture 18" descr="http://imgc.artprintimages.com/images/art-print/yadid-levy-vegetable-market-stone-town-zanzibar-tanzania-east-africa-africa_i-G-21-2169-XFXCD00Z.jpg"/>
          <p:cNvPicPr>
            <a:picLocks noChangeAspect="1" noChangeArrowheads="1"/>
          </p:cNvPicPr>
          <p:nvPr/>
        </p:nvPicPr>
        <p:blipFill>
          <a:blip r:embed="rId3" cstate="print"/>
          <a:srcRect/>
          <a:stretch>
            <a:fillRect/>
          </a:stretch>
        </p:blipFill>
        <p:spPr bwMode="auto">
          <a:xfrm>
            <a:off x="1" y="1"/>
            <a:ext cx="9144000" cy="6858000"/>
          </a:xfrm>
          <a:prstGeom prst="rect">
            <a:avLst/>
          </a:prstGeom>
          <a:noFill/>
        </p:spPr>
      </p:pic>
      <p:sp>
        <p:nvSpPr>
          <p:cNvPr id="4" name="Cloud Callout 3"/>
          <p:cNvSpPr/>
          <p:nvPr/>
        </p:nvSpPr>
        <p:spPr>
          <a:xfrm>
            <a:off x="0" y="685800"/>
            <a:ext cx="2590800" cy="2133600"/>
          </a:xfrm>
          <a:prstGeom prst="cloudCallout">
            <a:avLst>
              <a:gd name="adj1" fmla="val 66684"/>
              <a:gd name="adj2" fmla="val 502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loud Callout 2"/>
          <p:cNvSpPr/>
          <p:nvPr/>
        </p:nvSpPr>
        <p:spPr>
          <a:xfrm>
            <a:off x="6019800" y="1066800"/>
            <a:ext cx="2438400" cy="1905000"/>
          </a:xfrm>
          <a:prstGeom prst="cloudCallout">
            <a:avLst>
              <a:gd name="adj1" fmla="val -89942"/>
              <a:gd name="adj2" fmla="val 49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loud Callout 18"/>
          <p:cNvSpPr/>
          <p:nvPr/>
        </p:nvSpPr>
        <p:spPr>
          <a:xfrm>
            <a:off x="6172200" y="3657600"/>
            <a:ext cx="2971800" cy="2743200"/>
          </a:xfrm>
          <a:prstGeom prst="cloudCallout">
            <a:avLst>
              <a:gd name="adj1" fmla="val -96009"/>
              <a:gd name="adj2" fmla="val -61686"/>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2" name="Picture 6" descr="http://chumplady.com/wp-content/uploads/2013/01/chump-money.jpg"/>
          <p:cNvPicPr>
            <a:picLocks noChangeAspect="1" noChangeArrowheads="1"/>
          </p:cNvPicPr>
          <p:nvPr/>
        </p:nvPicPr>
        <p:blipFill>
          <a:blip r:embed="rId4" cstate="print"/>
          <a:srcRect/>
          <a:stretch>
            <a:fillRect/>
          </a:stretch>
        </p:blipFill>
        <p:spPr bwMode="auto">
          <a:xfrm>
            <a:off x="6629400" y="4038600"/>
            <a:ext cx="1143000" cy="1143000"/>
          </a:xfrm>
          <a:prstGeom prst="rect">
            <a:avLst/>
          </a:prstGeom>
          <a:noFill/>
        </p:spPr>
      </p:pic>
      <p:pic>
        <p:nvPicPr>
          <p:cNvPr id="4110" name="Picture 14" descr="http://4d7bfd9a04fdbc9e4d63-c2d0169f63ec56d3b3479f6b06f302aa.r2.cf2.rackcdn.com/images/articles/kiss-dating-goodbye/thinking-african-man.png"/>
          <p:cNvPicPr>
            <a:picLocks noChangeAspect="1" noChangeArrowheads="1"/>
          </p:cNvPicPr>
          <p:nvPr/>
        </p:nvPicPr>
        <p:blipFill>
          <a:blip r:embed="rId5" cstate="print"/>
          <a:srcRect/>
          <a:stretch>
            <a:fillRect/>
          </a:stretch>
        </p:blipFill>
        <p:spPr bwMode="auto">
          <a:xfrm>
            <a:off x="2667000" y="2503860"/>
            <a:ext cx="2908300" cy="4354140"/>
          </a:xfrm>
          <a:prstGeom prst="rect">
            <a:avLst/>
          </a:prstGeom>
          <a:noFill/>
        </p:spPr>
      </p:pic>
      <p:sp>
        <p:nvSpPr>
          <p:cNvPr id="13" name="TextBox 12"/>
          <p:cNvSpPr txBox="1"/>
          <p:nvPr/>
        </p:nvSpPr>
        <p:spPr>
          <a:xfrm>
            <a:off x="1524000" y="914400"/>
            <a:ext cx="914400" cy="707886"/>
          </a:xfrm>
          <a:prstGeom prst="rect">
            <a:avLst/>
          </a:prstGeom>
          <a:noFill/>
        </p:spPr>
        <p:txBody>
          <a:bodyPr wrap="square" rtlCol="0">
            <a:spAutoFit/>
          </a:bodyPr>
          <a:lstStyle/>
          <a:p>
            <a:r>
              <a:rPr lang="en-US" sz="2000" b="1" dirty="0">
                <a:solidFill>
                  <a:schemeClr val="bg1"/>
                </a:solidFill>
              </a:rPr>
              <a:t>STIs?</a:t>
            </a:r>
          </a:p>
          <a:p>
            <a:r>
              <a:rPr lang="en-US" sz="2000" b="1" dirty="0">
                <a:solidFill>
                  <a:schemeClr val="bg1"/>
                </a:solidFill>
              </a:rPr>
              <a:t>HIV?</a:t>
            </a:r>
            <a:endParaRPr lang="en-US" sz="1200" b="1" dirty="0">
              <a:solidFill>
                <a:schemeClr val="bg1"/>
              </a:solidFill>
            </a:endParaRPr>
          </a:p>
        </p:txBody>
      </p:sp>
      <p:sp>
        <p:nvSpPr>
          <p:cNvPr id="15" name="TextBox 14"/>
          <p:cNvSpPr txBox="1"/>
          <p:nvPr/>
        </p:nvSpPr>
        <p:spPr>
          <a:xfrm>
            <a:off x="7772400" y="4495800"/>
            <a:ext cx="850682" cy="1077218"/>
          </a:xfrm>
          <a:prstGeom prst="rect">
            <a:avLst/>
          </a:prstGeom>
          <a:noFill/>
        </p:spPr>
        <p:txBody>
          <a:bodyPr wrap="none" rtlCol="0">
            <a:spAutoFit/>
          </a:bodyPr>
          <a:lstStyle/>
          <a:p>
            <a:r>
              <a:rPr lang="en-US" sz="3200" b="1" strike="dblStrike" dirty="0">
                <a:solidFill>
                  <a:srgbClr val="FF0000"/>
                </a:solidFill>
              </a:rPr>
              <a:t>STIs</a:t>
            </a:r>
          </a:p>
          <a:p>
            <a:r>
              <a:rPr lang="en-US" sz="3200" b="1" strike="dblStrike" dirty="0">
                <a:solidFill>
                  <a:srgbClr val="FF0000"/>
                </a:solidFill>
              </a:rPr>
              <a:t>HIV</a:t>
            </a:r>
            <a:endParaRPr lang="en-US" b="1" strike="dblStrike" dirty="0">
              <a:solidFill>
                <a:srgbClr val="FF0000"/>
              </a:solidFill>
            </a:endParaRPr>
          </a:p>
        </p:txBody>
      </p:sp>
      <p:pic>
        <p:nvPicPr>
          <p:cNvPr id="18" name="Picture 17" descr="woman damiens project.jpg"/>
          <p:cNvPicPr>
            <a:picLocks noChangeAspect="1"/>
          </p:cNvPicPr>
          <p:nvPr/>
        </p:nvPicPr>
        <p:blipFill>
          <a:blip r:embed="rId6" cstate="print"/>
          <a:stretch>
            <a:fillRect/>
          </a:stretch>
        </p:blipFill>
        <p:spPr>
          <a:xfrm>
            <a:off x="457200" y="1447800"/>
            <a:ext cx="1124565" cy="1040642"/>
          </a:xfrm>
          <a:prstGeom prst="rect">
            <a:avLst/>
          </a:prstGeom>
        </p:spPr>
      </p:pic>
      <p:sp>
        <p:nvSpPr>
          <p:cNvPr id="22" name="Cloud Callout 21"/>
          <p:cNvSpPr/>
          <p:nvPr/>
        </p:nvSpPr>
        <p:spPr>
          <a:xfrm>
            <a:off x="381000" y="3429000"/>
            <a:ext cx="2895600" cy="2438400"/>
          </a:xfrm>
          <a:prstGeom prst="cloudCallout">
            <a:avLst>
              <a:gd name="adj1" fmla="val 60788"/>
              <a:gd name="adj2" fmla="val -6483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6781800" y="1371600"/>
            <a:ext cx="850682" cy="1077218"/>
          </a:xfrm>
          <a:prstGeom prst="rect">
            <a:avLst/>
          </a:prstGeom>
          <a:noFill/>
        </p:spPr>
        <p:txBody>
          <a:bodyPr wrap="none" rtlCol="0">
            <a:spAutoFit/>
          </a:bodyPr>
          <a:lstStyle/>
          <a:p>
            <a:r>
              <a:rPr lang="en-US" sz="3200" b="1" strike="dblStrike" dirty="0">
                <a:solidFill>
                  <a:srgbClr val="FF0000"/>
                </a:solidFill>
              </a:rPr>
              <a:t>STIs</a:t>
            </a:r>
          </a:p>
          <a:p>
            <a:r>
              <a:rPr lang="en-US" sz="3200" b="1" strike="dblStrike" dirty="0">
                <a:solidFill>
                  <a:srgbClr val="FF0000"/>
                </a:solidFill>
              </a:rPr>
              <a:t>HIV</a:t>
            </a:r>
            <a:endParaRPr lang="en-US" b="1" strike="dblStrike" dirty="0">
              <a:solidFill>
                <a:srgbClr val="FF0000"/>
              </a:solidFill>
            </a:endParaRPr>
          </a:p>
        </p:txBody>
      </p:sp>
      <p:sp>
        <p:nvSpPr>
          <p:cNvPr id="26" name="Circular Arrow 25"/>
          <p:cNvSpPr/>
          <p:nvPr/>
        </p:nvSpPr>
        <p:spPr>
          <a:xfrm rot="5400000" flipV="1">
            <a:off x="76200" y="2362200"/>
            <a:ext cx="1219200" cy="1524000"/>
          </a:xfrm>
          <a:prstGeom prst="circular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ircular Arrow 26"/>
          <p:cNvSpPr/>
          <p:nvPr/>
        </p:nvSpPr>
        <p:spPr>
          <a:xfrm rot="5400000">
            <a:off x="7848600" y="2362200"/>
            <a:ext cx="1219200" cy="1371600"/>
          </a:xfrm>
          <a:prstGeom prst="circular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p:cNvSpPr/>
          <p:nvPr/>
        </p:nvSpPr>
        <p:spPr>
          <a:xfrm>
            <a:off x="2819400" y="0"/>
            <a:ext cx="3297699" cy="923330"/>
          </a:xfrm>
          <a:prstGeom prst="rect">
            <a:avLst/>
          </a:prstGeom>
          <a:solidFill>
            <a:srgbClr val="FFFF00"/>
          </a:solidFill>
        </p:spPr>
        <p:txBody>
          <a:bodyPr wrap="none" lIns="91440" tIns="45720" rIns="91440" bIns="45720">
            <a:spAutoFit/>
          </a:bodyPr>
          <a:lstStyle/>
          <a:p>
            <a:pPr algn="ct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→↓HIV?</a:t>
            </a:r>
          </a:p>
        </p:txBody>
      </p:sp>
      <p:sp>
        <p:nvSpPr>
          <p:cNvPr id="29" name="TextBox 28"/>
          <p:cNvSpPr txBox="1"/>
          <p:nvPr/>
        </p:nvSpPr>
        <p:spPr>
          <a:xfrm>
            <a:off x="1905000" y="3810000"/>
            <a:ext cx="914400" cy="707886"/>
          </a:xfrm>
          <a:prstGeom prst="rect">
            <a:avLst/>
          </a:prstGeom>
          <a:noFill/>
        </p:spPr>
        <p:txBody>
          <a:bodyPr wrap="square" rtlCol="0">
            <a:spAutoFit/>
          </a:bodyPr>
          <a:lstStyle/>
          <a:p>
            <a:r>
              <a:rPr lang="en-US" sz="2000" b="1" dirty="0">
                <a:solidFill>
                  <a:schemeClr val="bg1"/>
                </a:solidFill>
              </a:rPr>
              <a:t>STIs?</a:t>
            </a:r>
          </a:p>
          <a:p>
            <a:r>
              <a:rPr lang="en-US" sz="2000" b="1" dirty="0">
                <a:solidFill>
                  <a:schemeClr val="bg1"/>
                </a:solidFill>
              </a:rPr>
              <a:t>HIV?</a:t>
            </a:r>
            <a:endParaRPr lang="en-US" sz="1200" b="1" dirty="0">
              <a:solidFill>
                <a:schemeClr val="bg1"/>
              </a:solidFill>
            </a:endParaRPr>
          </a:p>
        </p:txBody>
      </p:sp>
      <p:pic>
        <p:nvPicPr>
          <p:cNvPr id="30" name="Picture 29" descr="woman damiens project.jpg"/>
          <p:cNvPicPr>
            <a:picLocks noChangeAspect="1"/>
          </p:cNvPicPr>
          <p:nvPr/>
        </p:nvPicPr>
        <p:blipFill>
          <a:blip r:embed="rId6" cstate="print"/>
          <a:stretch>
            <a:fillRect/>
          </a:stretch>
        </p:blipFill>
        <p:spPr>
          <a:xfrm>
            <a:off x="838200" y="4343400"/>
            <a:ext cx="1124565" cy="1040642"/>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8" descr="http://imgc.artprintimages.com/images/art-print/yadid-levy-vegetable-market-stone-town-zanzibar-tanzania-east-africa-africa_i-G-21-2169-XFXCD00Z.jpg"/>
          <p:cNvPicPr>
            <a:picLocks noChangeAspect="1" noChangeArrowheads="1"/>
          </p:cNvPicPr>
          <p:nvPr/>
        </p:nvPicPr>
        <p:blipFill>
          <a:blip r:embed="rId3" cstate="print"/>
          <a:srcRect/>
          <a:stretch>
            <a:fillRect/>
          </a:stretch>
        </p:blipFill>
        <p:spPr bwMode="auto">
          <a:xfrm>
            <a:off x="1" y="1"/>
            <a:ext cx="9144000" cy="6858000"/>
          </a:xfrm>
          <a:prstGeom prst="rect">
            <a:avLst/>
          </a:prstGeom>
          <a:noFill/>
        </p:spPr>
      </p:pic>
      <p:pic>
        <p:nvPicPr>
          <p:cNvPr id="19460" name="Picture 4" descr="http://www.clinicaltrial-portal.com/blog/wp-content/uploads/2010/07/services_trialportal1.jpg"/>
          <p:cNvPicPr>
            <a:picLocks noChangeAspect="1" noChangeArrowheads="1"/>
          </p:cNvPicPr>
          <p:nvPr/>
        </p:nvPicPr>
        <p:blipFill>
          <a:blip r:embed="rId4" cstate="print"/>
          <a:srcRect/>
          <a:stretch>
            <a:fillRect/>
          </a:stretch>
        </p:blipFill>
        <p:spPr bwMode="auto">
          <a:xfrm>
            <a:off x="6847191" y="0"/>
            <a:ext cx="2296809" cy="1524000"/>
          </a:xfrm>
          <a:prstGeom prst="rect">
            <a:avLst/>
          </a:prstGeom>
          <a:noFill/>
        </p:spPr>
      </p:pic>
      <p:pic>
        <p:nvPicPr>
          <p:cNvPr id="15" name="Picture 14" descr="http://4d7bfd9a04fdbc9e4d63-c2d0169f63ec56d3b3479f6b06f302aa.r2.cf2.rackcdn.com/images/articles/kiss-dating-goodbye/thinking-african-man.png"/>
          <p:cNvPicPr>
            <a:picLocks noChangeAspect="1" noChangeArrowheads="1"/>
          </p:cNvPicPr>
          <p:nvPr/>
        </p:nvPicPr>
        <p:blipFill>
          <a:blip r:embed="rId5" cstate="print"/>
          <a:srcRect/>
          <a:stretch>
            <a:fillRect/>
          </a:stretch>
        </p:blipFill>
        <p:spPr bwMode="auto">
          <a:xfrm>
            <a:off x="-228600" y="2503860"/>
            <a:ext cx="2908300" cy="4354140"/>
          </a:xfrm>
          <a:prstGeom prst="rect">
            <a:avLst/>
          </a:prstGeom>
          <a:noFill/>
        </p:spPr>
      </p:pic>
      <p:graphicFrame>
        <p:nvGraphicFramePr>
          <p:cNvPr id="4" name="Diagram 3"/>
          <p:cNvGraphicFramePr/>
          <p:nvPr/>
        </p:nvGraphicFramePr>
        <p:xfrm>
          <a:off x="2514600" y="596205"/>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6" name="Cloud Callout 15"/>
          <p:cNvSpPr/>
          <p:nvPr/>
        </p:nvSpPr>
        <p:spPr>
          <a:xfrm>
            <a:off x="0" y="1295400"/>
            <a:ext cx="1447800" cy="914400"/>
          </a:xfrm>
          <a:prstGeom prst="cloudCallout">
            <a:avLst>
              <a:gd name="adj1" fmla="val 19538"/>
              <a:gd name="adj2" fmla="val 1023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woman damiens project.jpg"/>
          <p:cNvPicPr>
            <a:picLocks noChangeAspect="1"/>
          </p:cNvPicPr>
          <p:nvPr/>
        </p:nvPicPr>
        <p:blipFill>
          <a:blip r:embed="rId11" cstate="print"/>
          <a:stretch>
            <a:fillRect/>
          </a:stretch>
        </p:blipFill>
        <p:spPr>
          <a:xfrm>
            <a:off x="381000" y="1447800"/>
            <a:ext cx="685800" cy="634621"/>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8" descr="http://imgc.artprintimages.com/images/art-print/yadid-levy-vegetable-market-stone-town-zanzibar-tanzania-east-africa-africa_i-G-21-2169-XFXCD00Z.jpg"/>
          <p:cNvPicPr>
            <a:picLocks noChangeAspect="1" noChangeArrowheads="1"/>
          </p:cNvPicPr>
          <p:nvPr/>
        </p:nvPicPr>
        <p:blipFill>
          <a:blip r:embed="rId3" cstate="print"/>
          <a:srcRect/>
          <a:stretch>
            <a:fillRect/>
          </a:stretch>
        </p:blipFill>
        <p:spPr bwMode="auto">
          <a:xfrm>
            <a:off x="1" y="1"/>
            <a:ext cx="9144000" cy="6858000"/>
          </a:xfrm>
          <a:prstGeom prst="rect">
            <a:avLst/>
          </a:prstGeom>
          <a:noFill/>
        </p:spPr>
      </p:pic>
      <p:pic>
        <p:nvPicPr>
          <p:cNvPr id="19460" name="Picture 4" descr="http://www.clinicaltrial-portal.com/blog/wp-content/uploads/2010/07/services_trialportal1.jpg"/>
          <p:cNvPicPr>
            <a:picLocks noChangeAspect="1" noChangeArrowheads="1"/>
          </p:cNvPicPr>
          <p:nvPr/>
        </p:nvPicPr>
        <p:blipFill>
          <a:blip r:embed="rId4" cstate="print"/>
          <a:srcRect/>
          <a:stretch>
            <a:fillRect/>
          </a:stretch>
        </p:blipFill>
        <p:spPr bwMode="auto">
          <a:xfrm>
            <a:off x="6847191" y="0"/>
            <a:ext cx="2296809" cy="1524000"/>
          </a:xfrm>
          <a:prstGeom prst="rect">
            <a:avLst/>
          </a:prstGeom>
          <a:noFill/>
        </p:spPr>
      </p:pic>
      <p:pic>
        <p:nvPicPr>
          <p:cNvPr id="15" name="Picture 14" descr="http://4d7bfd9a04fdbc9e4d63-c2d0169f63ec56d3b3479f6b06f302aa.r2.cf2.rackcdn.com/images/articles/kiss-dating-goodbye/thinking-african-man.png"/>
          <p:cNvPicPr>
            <a:picLocks noChangeAspect="1" noChangeArrowheads="1"/>
          </p:cNvPicPr>
          <p:nvPr/>
        </p:nvPicPr>
        <p:blipFill>
          <a:blip r:embed="rId5" cstate="print"/>
          <a:srcRect/>
          <a:stretch>
            <a:fillRect/>
          </a:stretch>
        </p:blipFill>
        <p:spPr bwMode="auto">
          <a:xfrm>
            <a:off x="-228600" y="2503860"/>
            <a:ext cx="2908300" cy="4354140"/>
          </a:xfrm>
          <a:prstGeom prst="rect">
            <a:avLst/>
          </a:prstGeom>
          <a:noFill/>
        </p:spPr>
      </p:pic>
      <p:graphicFrame>
        <p:nvGraphicFramePr>
          <p:cNvPr id="4" name="Diagram 3"/>
          <p:cNvGraphicFramePr/>
          <p:nvPr/>
        </p:nvGraphicFramePr>
        <p:xfrm>
          <a:off x="2514600" y="596205"/>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p:cNvSpPr txBox="1"/>
          <p:nvPr/>
        </p:nvSpPr>
        <p:spPr>
          <a:xfrm>
            <a:off x="3581400" y="5486400"/>
            <a:ext cx="2362201" cy="923330"/>
          </a:xfrm>
          <a:prstGeom prst="rect">
            <a:avLst/>
          </a:prstGeom>
          <a:solidFill>
            <a:srgbClr val="FFC000"/>
          </a:solidFill>
        </p:spPr>
        <p:txBody>
          <a:bodyPr wrap="square" rtlCol="0">
            <a:spAutoFit/>
          </a:bodyPr>
          <a:lstStyle/>
          <a:p>
            <a:pPr algn="ctr"/>
            <a:r>
              <a:rPr lang="en-US" dirty="0"/>
              <a:t>Relative risk (compared to control, adjusted)</a:t>
            </a:r>
            <a:br>
              <a:rPr lang="en-US" dirty="0"/>
            </a:br>
            <a:r>
              <a:rPr lang="en-US" dirty="0"/>
              <a:t>4 STIs : 1.06</a:t>
            </a:r>
          </a:p>
        </p:txBody>
      </p:sp>
      <p:cxnSp>
        <p:nvCxnSpPr>
          <p:cNvPr id="8" name="Straight Arrow Connector 7"/>
          <p:cNvCxnSpPr/>
          <p:nvPr/>
        </p:nvCxnSpPr>
        <p:spPr>
          <a:xfrm flipV="1">
            <a:off x="4724400" y="4724400"/>
            <a:ext cx="381000" cy="685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968698" y="4711007"/>
            <a:ext cx="270302" cy="622993"/>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6" name="Cloud Callout 15"/>
          <p:cNvSpPr/>
          <p:nvPr/>
        </p:nvSpPr>
        <p:spPr>
          <a:xfrm>
            <a:off x="0" y="1295400"/>
            <a:ext cx="1447800" cy="914400"/>
          </a:xfrm>
          <a:prstGeom prst="cloudCallout">
            <a:avLst>
              <a:gd name="adj1" fmla="val 19538"/>
              <a:gd name="adj2" fmla="val 1023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woman damiens project.jpg"/>
          <p:cNvPicPr>
            <a:picLocks noChangeAspect="1"/>
          </p:cNvPicPr>
          <p:nvPr/>
        </p:nvPicPr>
        <p:blipFill>
          <a:blip r:embed="rId11" cstate="print"/>
          <a:stretch>
            <a:fillRect/>
          </a:stretch>
        </p:blipFill>
        <p:spPr>
          <a:xfrm>
            <a:off x="381000" y="1447800"/>
            <a:ext cx="685800" cy="634621"/>
          </a:xfrm>
          <a:prstGeom prst="rect">
            <a:avLst/>
          </a:prstGeom>
        </p:spPr>
      </p:pic>
      <p:sp>
        <p:nvSpPr>
          <p:cNvPr id="14" name="TextBox 13"/>
          <p:cNvSpPr txBox="1"/>
          <p:nvPr/>
        </p:nvSpPr>
        <p:spPr>
          <a:xfrm>
            <a:off x="6324600" y="5486400"/>
            <a:ext cx="2362200" cy="923330"/>
          </a:xfrm>
          <a:prstGeom prst="rect">
            <a:avLst/>
          </a:prstGeom>
          <a:solidFill>
            <a:srgbClr val="92D050"/>
          </a:solidFill>
        </p:spPr>
        <p:txBody>
          <a:bodyPr wrap="square" rtlCol="0">
            <a:spAutoFit/>
          </a:bodyPr>
          <a:lstStyle/>
          <a:p>
            <a:pPr algn="ctr"/>
            <a:r>
              <a:rPr lang="en-US" dirty="0"/>
              <a:t>Relative risk (compared to control, adjusted)</a:t>
            </a:r>
            <a:br>
              <a:rPr lang="en-US" dirty="0"/>
            </a:br>
            <a:r>
              <a:rPr lang="en-US" dirty="0"/>
              <a:t>4 STIs : 0.73 (p&lt;0.05)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8" descr="http://imgc.artprintimages.com/images/art-print/yadid-levy-vegetable-market-stone-town-zanzibar-tanzania-east-africa-africa_i-G-21-2169-XFXCD00Z.jpg"/>
          <p:cNvPicPr>
            <a:picLocks noChangeAspect="1" noChangeArrowheads="1"/>
          </p:cNvPicPr>
          <p:nvPr/>
        </p:nvPicPr>
        <p:blipFill>
          <a:blip r:embed="rId3" cstate="print"/>
          <a:srcRect/>
          <a:stretch>
            <a:fillRect/>
          </a:stretch>
        </p:blipFill>
        <p:spPr bwMode="auto">
          <a:xfrm>
            <a:off x="1" y="1"/>
            <a:ext cx="9144000" cy="6858000"/>
          </a:xfrm>
          <a:prstGeom prst="rect">
            <a:avLst/>
          </a:prstGeom>
          <a:noFill/>
        </p:spPr>
      </p:pic>
      <p:pic>
        <p:nvPicPr>
          <p:cNvPr id="19460" name="Picture 4" descr="http://www.clinicaltrial-portal.com/blog/wp-content/uploads/2010/07/services_trialportal1.jpg"/>
          <p:cNvPicPr>
            <a:picLocks noChangeAspect="1" noChangeArrowheads="1"/>
          </p:cNvPicPr>
          <p:nvPr/>
        </p:nvPicPr>
        <p:blipFill>
          <a:blip r:embed="rId4" cstate="print"/>
          <a:srcRect/>
          <a:stretch>
            <a:fillRect/>
          </a:stretch>
        </p:blipFill>
        <p:spPr bwMode="auto">
          <a:xfrm>
            <a:off x="6847191" y="0"/>
            <a:ext cx="2296809" cy="1524000"/>
          </a:xfrm>
          <a:prstGeom prst="rect">
            <a:avLst/>
          </a:prstGeom>
          <a:noFill/>
        </p:spPr>
      </p:pic>
      <p:pic>
        <p:nvPicPr>
          <p:cNvPr id="15" name="Picture 14" descr="http://4d7bfd9a04fdbc9e4d63-c2d0169f63ec56d3b3479f6b06f302aa.r2.cf2.rackcdn.com/images/articles/kiss-dating-goodbye/thinking-african-man.png"/>
          <p:cNvPicPr>
            <a:picLocks noChangeAspect="1" noChangeArrowheads="1"/>
          </p:cNvPicPr>
          <p:nvPr/>
        </p:nvPicPr>
        <p:blipFill>
          <a:blip r:embed="rId5" cstate="print"/>
          <a:srcRect/>
          <a:stretch>
            <a:fillRect/>
          </a:stretch>
        </p:blipFill>
        <p:spPr bwMode="auto">
          <a:xfrm>
            <a:off x="-228600" y="2503860"/>
            <a:ext cx="2908300" cy="4354140"/>
          </a:xfrm>
          <a:prstGeom prst="rect">
            <a:avLst/>
          </a:prstGeom>
          <a:noFill/>
        </p:spPr>
      </p:pic>
      <p:graphicFrame>
        <p:nvGraphicFramePr>
          <p:cNvPr id="4" name="Diagram 3"/>
          <p:cNvGraphicFramePr/>
          <p:nvPr/>
        </p:nvGraphicFramePr>
        <p:xfrm>
          <a:off x="2514600" y="596205"/>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p:cNvSpPr txBox="1"/>
          <p:nvPr/>
        </p:nvSpPr>
        <p:spPr>
          <a:xfrm>
            <a:off x="3581400" y="5486400"/>
            <a:ext cx="2362201" cy="923330"/>
          </a:xfrm>
          <a:prstGeom prst="rect">
            <a:avLst/>
          </a:prstGeom>
          <a:solidFill>
            <a:schemeClr val="accent6">
              <a:lumMod val="60000"/>
              <a:lumOff val="40000"/>
            </a:schemeClr>
          </a:solidFill>
        </p:spPr>
        <p:txBody>
          <a:bodyPr wrap="square" rtlCol="0">
            <a:spAutoFit/>
          </a:bodyPr>
          <a:lstStyle/>
          <a:p>
            <a:pPr algn="ctr"/>
            <a:r>
              <a:rPr lang="en-US" dirty="0"/>
              <a:t>Relative risk (compared to control, adjusted)</a:t>
            </a:r>
            <a:br>
              <a:rPr lang="en-US" dirty="0"/>
            </a:br>
            <a:r>
              <a:rPr lang="en-US" dirty="0"/>
              <a:t>4 STIs : 1.06</a:t>
            </a:r>
          </a:p>
        </p:txBody>
      </p:sp>
      <p:cxnSp>
        <p:nvCxnSpPr>
          <p:cNvPr id="8" name="Straight Arrow Connector 7"/>
          <p:cNvCxnSpPr/>
          <p:nvPr/>
        </p:nvCxnSpPr>
        <p:spPr>
          <a:xfrm flipV="1">
            <a:off x="4724400" y="4724400"/>
            <a:ext cx="381000" cy="685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968698" y="4711007"/>
            <a:ext cx="270302" cy="622993"/>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6" name="Cloud Callout 15"/>
          <p:cNvSpPr/>
          <p:nvPr/>
        </p:nvSpPr>
        <p:spPr>
          <a:xfrm>
            <a:off x="0" y="1295400"/>
            <a:ext cx="1447800" cy="914400"/>
          </a:xfrm>
          <a:prstGeom prst="cloudCallout">
            <a:avLst>
              <a:gd name="adj1" fmla="val 19538"/>
              <a:gd name="adj2" fmla="val 1023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woman damiens project.jpg"/>
          <p:cNvPicPr>
            <a:picLocks noChangeAspect="1"/>
          </p:cNvPicPr>
          <p:nvPr/>
        </p:nvPicPr>
        <p:blipFill>
          <a:blip r:embed="rId11" cstate="print"/>
          <a:stretch>
            <a:fillRect/>
          </a:stretch>
        </p:blipFill>
        <p:spPr>
          <a:xfrm>
            <a:off x="381000" y="1447800"/>
            <a:ext cx="685800" cy="634621"/>
          </a:xfrm>
          <a:prstGeom prst="rect">
            <a:avLst/>
          </a:prstGeom>
        </p:spPr>
      </p:pic>
      <p:sp>
        <p:nvSpPr>
          <p:cNvPr id="14" name="TextBox 13"/>
          <p:cNvSpPr txBox="1"/>
          <p:nvPr/>
        </p:nvSpPr>
        <p:spPr>
          <a:xfrm>
            <a:off x="6324600" y="5486400"/>
            <a:ext cx="2362200" cy="923330"/>
          </a:xfrm>
          <a:prstGeom prst="rect">
            <a:avLst/>
          </a:prstGeom>
          <a:solidFill>
            <a:srgbClr val="92D050"/>
          </a:solidFill>
        </p:spPr>
        <p:txBody>
          <a:bodyPr wrap="square" rtlCol="0">
            <a:spAutoFit/>
          </a:bodyPr>
          <a:lstStyle/>
          <a:p>
            <a:pPr algn="ctr"/>
            <a:r>
              <a:rPr lang="en-US" dirty="0"/>
              <a:t>Relative risk (compared to control, adjusted)</a:t>
            </a:r>
            <a:br>
              <a:rPr lang="en-US" dirty="0"/>
            </a:br>
            <a:r>
              <a:rPr lang="en-US" dirty="0"/>
              <a:t>4 STIs : 0.73 (p&lt;0.05)</a:t>
            </a:r>
          </a:p>
        </p:txBody>
      </p:sp>
      <p:pic>
        <p:nvPicPr>
          <p:cNvPr id="18434" name="Picture 2" descr="BMJ Open">
            <a:hlinkClick r:id="rId12"/>
          </p:cNvPr>
          <p:cNvPicPr>
            <a:picLocks noChangeAspect="1" noChangeArrowheads="1"/>
          </p:cNvPicPr>
          <p:nvPr/>
        </p:nvPicPr>
        <p:blipFill>
          <a:blip r:embed="rId13" cstate="print"/>
          <a:srcRect/>
          <a:stretch>
            <a:fillRect/>
          </a:stretch>
        </p:blipFill>
        <p:spPr bwMode="auto">
          <a:xfrm>
            <a:off x="1295400" y="5791200"/>
            <a:ext cx="2095500" cy="857250"/>
          </a:xfrm>
          <a:prstGeom prst="rect">
            <a:avLst/>
          </a:prstGeom>
          <a:noFill/>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611188" y="620713"/>
            <a:ext cx="7643812" cy="576262"/>
          </a:xfrm>
        </p:spPr>
        <p:txBody>
          <a:bodyPr>
            <a:normAutofit fontScale="90000"/>
          </a:bodyPr>
          <a:lstStyle/>
          <a:p>
            <a:pPr eaLnBrk="1" fontAlgn="auto" hangingPunct="1">
              <a:spcAft>
                <a:spcPts val="0"/>
              </a:spcAft>
              <a:defRPr/>
            </a:pPr>
            <a:r>
              <a:rPr lang="en-US">
                <a:solidFill>
                  <a:srgbClr val="FF9900"/>
                </a:solidFill>
                <a:latin typeface="Tahoma" pitchFamily="34" charset="0"/>
              </a:rPr>
              <a:t>OVERVIEW</a:t>
            </a:r>
          </a:p>
        </p:txBody>
      </p:sp>
      <p:sp>
        <p:nvSpPr>
          <p:cNvPr id="267267" name="Rectangle 3"/>
          <p:cNvSpPr>
            <a:spLocks noGrp="1" noChangeArrowheads="1"/>
          </p:cNvSpPr>
          <p:nvPr>
            <p:ph sz="quarter" idx="1"/>
          </p:nvPr>
        </p:nvSpPr>
        <p:spPr>
          <a:xfrm>
            <a:off x="457200" y="1600200"/>
            <a:ext cx="8229600" cy="4876800"/>
          </a:xfrm>
        </p:spPr>
        <p:txBody>
          <a:bodyPr>
            <a:normAutofit fontScale="85000" lnSpcReduction="20000"/>
          </a:bodyPr>
          <a:lstStyle/>
          <a:p>
            <a:pPr marL="274320" indent="-274320" eaLnBrk="1" fontAlgn="auto" hangingPunct="1">
              <a:spcAft>
                <a:spcPts val="0"/>
              </a:spcAft>
              <a:buFont typeface="Wingdings 2"/>
              <a:buChar char=""/>
              <a:defRPr/>
            </a:pPr>
            <a:r>
              <a:rPr lang="en-US" u="sng" dirty="0">
                <a:latin typeface="Tahoma" pitchFamily="34" charset="0"/>
              </a:rPr>
              <a:t>What</a:t>
            </a:r>
            <a:r>
              <a:rPr lang="en-US" dirty="0">
                <a:latin typeface="Tahoma" pitchFamily="34" charset="0"/>
              </a:rPr>
              <a:t>: “Proof of concept” evaluation of randomized CCT to incentivize reduction in risky sex. </a:t>
            </a:r>
          </a:p>
          <a:p>
            <a:pPr marL="274320" indent="-274320" eaLnBrk="1" fontAlgn="auto" hangingPunct="1">
              <a:spcAft>
                <a:spcPts val="0"/>
              </a:spcAft>
              <a:buFont typeface="Wingdings 2"/>
              <a:buChar char=""/>
              <a:defRPr/>
            </a:pPr>
            <a:endParaRPr lang="en-US" dirty="0">
              <a:latin typeface="Tahoma" pitchFamily="34" charset="0"/>
            </a:endParaRPr>
          </a:p>
          <a:p>
            <a:pPr marL="274320" indent="-274320" eaLnBrk="1" fontAlgn="auto" hangingPunct="1">
              <a:spcAft>
                <a:spcPts val="0"/>
              </a:spcAft>
              <a:buFont typeface="Wingdings 2"/>
              <a:buChar char=""/>
              <a:defRPr/>
            </a:pPr>
            <a:r>
              <a:rPr lang="en-US" u="sng" dirty="0">
                <a:latin typeface="Tahoma" pitchFamily="34" charset="0"/>
              </a:rPr>
              <a:t>Why</a:t>
            </a:r>
            <a:r>
              <a:rPr lang="en-US" dirty="0">
                <a:latin typeface="Tahoma" pitchFamily="34" charset="0"/>
              </a:rPr>
              <a:t>: Goal is to decrease STI incidence, with potential subsequent long-run health and economic benefits.</a:t>
            </a:r>
          </a:p>
          <a:p>
            <a:pPr marL="742950" lvl="1" indent="-285750" eaLnBrk="1" hangingPunct="1">
              <a:buClr>
                <a:srgbClr val="C0504D"/>
              </a:buClr>
            </a:pPr>
            <a:r>
              <a:rPr lang="en-US" sz="2100" dirty="0">
                <a:solidFill>
                  <a:srgbClr val="1F497D"/>
                </a:solidFill>
                <a:latin typeface="Tahoma" pitchFamily="34" charset="0"/>
              </a:rPr>
              <a:t>including 1-year post-intervention health follow-up</a:t>
            </a:r>
          </a:p>
          <a:p>
            <a:pPr marL="274320" indent="-274320" eaLnBrk="1" fontAlgn="auto" hangingPunct="1">
              <a:spcAft>
                <a:spcPts val="0"/>
              </a:spcAft>
              <a:buFont typeface="Wingdings 2"/>
              <a:buChar char=""/>
              <a:defRPr/>
            </a:pPr>
            <a:endParaRPr lang="en-US" dirty="0">
              <a:latin typeface="Tahoma" pitchFamily="34" charset="0"/>
            </a:endParaRPr>
          </a:p>
          <a:p>
            <a:pPr marL="274320" indent="-274320" eaLnBrk="1" fontAlgn="auto" hangingPunct="1">
              <a:spcAft>
                <a:spcPts val="0"/>
              </a:spcAft>
              <a:buFont typeface="Wingdings 2"/>
              <a:buChar char=""/>
              <a:defRPr/>
            </a:pPr>
            <a:r>
              <a:rPr lang="en-US" u="sng" dirty="0">
                <a:latin typeface="Tahoma" pitchFamily="34" charset="0"/>
              </a:rPr>
              <a:t>How</a:t>
            </a:r>
            <a:r>
              <a:rPr lang="en-US" dirty="0">
                <a:latin typeface="Tahoma" pitchFamily="34" charset="0"/>
              </a:rPr>
              <a:t>: Condition cash incentives on periodic negative STI tests.</a:t>
            </a:r>
          </a:p>
          <a:p>
            <a:pPr marL="274320" indent="-274320" eaLnBrk="1" fontAlgn="auto" hangingPunct="1">
              <a:spcAft>
                <a:spcPts val="0"/>
              </a:spcAft>
              <a:buFont typeface="Wingdings 2"/>
              <a:buChar char=""/>
              <a:defRPr/>
            </a:pPr>
            <a:endParaRPr lang="en-US" dirty="0">
              <a:latin typeface="Tahoma" pitchFamily="34" charset="0"/>
            </a:endParaRPr>
          </a:p>
          <a:p>
            <a:pPr marL="274320" indent="-274320" eaLnBrk="1" fontAlgn="auto" hangingPunct="1">
              <a:spcAft>
                <a:spcPts val="0"/>
              </a:spcAft>
              <a:buFont typeface="Wingdings 2"/>
              <a:buChar char=""/>
              <a:defRPr/>
            </a:pPr>
            <a:r>
              <a:rPr lang="en-US" u="sng" dirty="0">
                <a:latin typeface="Tahoma" pitchFamily="34" charset="0"/>
              </a:rPr>
              <a:t>Where</a:t>
            </a:r>
            <a:r>
              <a:rPr lang="en-US" dirty="0">
                <a:latin typeface="Tahoma" pitchFamily="34" charset="0"/>
              </a:rPr>
              <a:t>: </a:t>
            </a:r>
            <a:r>
              <a:rPr lang="en-US" dirty="0" err="1">
                <a:latin typeface="Tahoma" pitchFamily="34" charset="0"/>
              </a:rPr>
              <a:t>Ifakara</a:t>
            </a:r>
            <a:r>
              <a:rPr lang="en-US" dirty="0">
                <a:latin typeface="Tahoma" pitchFamily="34" charset="0"/>
              </a:rPr>
              <a:t> Health and Demographic Surveillance Site in rural Tanzania.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1625" y="285750"/>
            <a:ext cx="8534400" cy="701675"/>
          </a:xfrm>
        </p:spPr>
        <p:txBody>
          <a:bodyPr>
            <a:normAutofit fontScale="90000"/>
          </a:bodyPr>
          <a:lstStyle/>
          <a:p>
            <a:pPr eaLnBrk="1" hangingPunct="1"/>
            <a:r>
              <a:rPr lang="en-US">
                <a:solidFill>
                  <a:srgbClr val="FF9900"/>
                </a:solidFill>
                <a:latin typeface="Tahoma" pitchFamily="34" charset="0"/>
              </a:rPr>
              <a:t>INTERVENTION ARMS</a:t>
            </a:r>
            <a:endParaRPr lang="en-US">
              <a:solidFill>
                <a:srgbClr val="FF9900"/>
              </a:solidFill>
            </a:endParaRPr>
          </a:p>
        </p:txBody>
      </p:sp>
      <p:sp>
        <p:nvSpPr>
          <p:cNvPr id="31747" name="Rectangle 3"/>
          <p:cNvSpPr>
            <a:spLocks noGrp="1" noChangeArrowheads="1"/>
          </p:cNvSpPr>
          <p:nvPr>
            <p:ph sz="quarter" idx="1"/>
          </p:nvPr>
        </p:nvSpPr>
        <p:spPr>
          <a:xfrm>
            <a:off x="301625" y="1527175"/>
            <a:ext cx="8504238" cy="4572000"/>
          </a:xfrm>
        </p:spPr>
        <p:txBody>
          <a:bodyPr/>
          <a:lstStyle/>
          <a:p>
            <a:pPr marL="457200" indent="-457200" eaLnBrk="1" hangingPunct="1">
              <a:lnSpc>
                <a:spcPct val="80000"/>
              </a:lnSpc>
            </a:pPr>
            <a:r>
              <a:rPr lang="en-US" sz="2600" dirty="0">
                <a:latin typeface="Tahoma" pitchFamily="34" charset="0"/>
              </a:rPr>
              <a:t>Conditionality</a:t>
            </a:r>
          </a:p>
          <a:p>
            <a:pPr marL="457200" indent="-457200" eaLnBrk="1" hangingPunct="1">
              <a:lnSpc>
                <a:spcPct val="80000"/>
              </a:lnSpc>
              <a:buFont typeface="Wingdings 2" pitchFamily="18" charset="2"/>
              <a:buNone/>
            </a:pPr>
            <a:endParaRPr lang="en-US" sz="2600" dirty="0">
              <a:latin typeface="Tahoma" pitchFamily="34" charset="0"/>
            </a:endParaRPr>
          </a:p>
          <a:p>
            <a:pPr marL="857250" lvl="1" indent="-400050" eaLnBrk="1" hangingPunct="1">
              <a:lnSpc>
                <a:spcPct val="80000"/>
              </a:lnSpc>
            </a:pPr>
            <a:r>
              <a:rPr lang="en-US" sz="2600" dirty="0">
                <a:latin typeface="Tahoma" pitchFamily="34" charset="0"/>
              </a:rPr>
              <a:t>Testing negative for the set of curable STIs tested every 4 months. </a:t>
            </a:r>
          </a:p>
          <a:p>
            <a:pPr marL="857250" lvl="1" indent="-400050" eaLnBrk="1" hangingPunct="1">
              <a:lnSpc>
                <a:spcPct val="80000"/>
              </a:lnSpc>
              <a:buFont typeface="Wingdings" pitchFamily="2" charset="2"/>
              <a:buNone/>
            </a:pPr>
            <a:endParaRPr lang="en-US" sz="2600" dirty="0">
              <a:latin typeface="Tahoma" pitchFamily="34" charset="0"/>
            </a:endParaRPr>
          </a:p>
          <a:p>
            <a:pPr marL="457200" indent="-457200" eaLnBrk="1" hangingPunct="1">
              <a:lnSpc>
                <a:spcPct val="80000"/>
              </a:lnSpc>
            </a:pPr>
            <a:r>
              <a:rPr lang="en-US" sz="2600" dirty="0">
                <a:latin typeface="Tahoma" pitchFamily="34" charset="0"/>
              </a:rPr>
              <a:t>Rewards (every 4 months)</a:t>
            </a:r>
          </a:p>
          <a:p>
            <a:pPr marL="457200" indent="-457200" eaLnBrk="1" hangingPunct="1">
              <a:lnSpc>
                <a:spcPct val="80000"/>
              </a:lnSpc>
              <a:buFont typeface="Wingdings 2" pitchFamily="18" charset="2"/>
              <a:buNone/>
            </a:pPr>
            <a:endParaRPr lang="en-US" sz="2600" dirty="0">
              <a:latin typeface="Tahoma" pitchFamily="34" charset="0"/>
            </a:endParaRPr>
          </a:p>
          <a:p>
            <a:pPr marL="857250" lvl="1" indent="-400050" eaLnBrk="1" hangingPunct="1">
              <a:lnSpc>
                <a:spcPct val="80000"/>
              </a:lnSpc>
            </a:pPr>
            <a:r>
              <a:rPr lang="en-US" sz="2600" dirty="0">
                <a:latin typeface="Tahoma" pitchFamily="34" charset="0"/>
              </a:rPr>
              <a:t>High-value: 20,000 TZ Shillings or ~= USD 20 </a:t>
            </a:r>
          </a:p>
          <a:p>
            <a:pPr marL="857250" lvl="1" indent="-400050" eaLnBrk="1" hangingPunct="1">
              <a:lnSpc>
                <a:spcPct val="80000"/>
              </a:lnSpc>
              <a:buFont typeface="Wingdings" pitchFamily="2" charset="2"/>
              <a:buNone/>
            </a:pPr>
            <a:endParaRPr lang="en-US" sz="2600" dirty="0">
              <a:latin typeface="Tahoma" pitchFamily="34" charset="0"/>
            </a:endParaRPr>
          </a:p>
          <a:p>
            <a:pPr marL="857250" lvl="1" indent="-400050" eaLnBrk="1" hangingPunct="1">
              <a:lnSpc>
                <a:spcPct val="80000"/>
              </a:lnSpc>
            </a:pPr>
            <a:r>
              <a:rPr lang="en-US" sz="2600" dirty="0">
                <a:latin typeface="Tahoma" pitchFamily="34" charset="0"/>
              </a:rPr>
              <a:t>Low-value: 10,000 TZ Shillings or ~= USD 10 </a:t>
            </a:r>
          </a:p>
        </p:txBody>
      </p:sp>
      <p:sp>
        <p:nvSpPr>
          <p:cNvPr id="31748" name="Line 4"/>
          <p:cNvSpPr>
            <a:spLocks noChangeShapeType="1"/>
          </p:cNvSpPr>
          <p:nvPr/>
        </p:nvSpPr>
        <p:spPr bwMode="auto">
          <a:xfrm>
            <a:off x="971550" y="1125538"/>
            <a:ext cx="6913563" cy="0"/>
          </a:xfrm>
          <a:prstGeom prst="line">
            <a:avLst/>
          </a:prstGeom>
          <a:noFill/>
          <a:ln w="38100">
            <a:solidFill>
              <a:schemeClr val="folHlink"/>
            </a:solidFill>
            <a:round/>
            <a:headEnd/>
            <a:tailEnd/>
          </a:ln>
        </p:spPr>
        <p:txBody>
          <a:bodyPr wrap="none" anchor="ct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301625" y="228600"/>
            <a:ext cx="8534400" cy="758825"/>
          </a:xfrm>
        </p:spPr>
        <p:txBody>
          <a:bodyPr>
            <a:normAutofit fontScale="90000"/>
          </a:bodyPr>
          <a:lstStyle/>
          <a:p>
            <a:pPr eaLnBrk="1" fontAlgn="auto" hangingPunct="1">
              <a:spcAft>
                <a:spcPts val="0"/>
              </a:spcAft>
              <a:defRPr/>
            </a:pPr>
            <a:r>
              <a:rPr lang="en-US" sz="2400">
                <a:solidFill>
                  <a:srgbClr val="FF9900"/>
                </a:solidFill>
                <a:latin typeface="Tahoma" pitchFamily="34" charset="0"/>
              </a:rPr>
              <a:t>WHAT IS OFFERED TO THE PARTICIPANTS?</a:t>
            </a:r>
            <a:br>
              <a:rPr lang="en-US" sz="2400">
                <a:solidFill>
                  <a:srgbClr val="FF9900"/>
                </a:solidFill>
                <a:latin typeface="Tahoma" pitchFamily="34" charset="0"/>
              </a:rPr>
            </a:br>
            <a:endParaRPr lang="en-US" sz="2400">
              <a:solidFill>
                <a:srgbClr val="FF9900"/>
              </a:solidFill>
              <a:latin typeface="Tahoma" pitchFamily="34" charset="0"/>
            </a:endParaRPr>
          </a:p>
        </p:txBody>
      </p:sp>
      <p:sp>
        <p:nvSpPr>
          <p:cNvPr id="34819" name="Rectangle 3"/>
          <p:cNvSpPr>
            <a:spLocks noGrp="1" noChangeArrowheads="1"/>
          </p:cNvSpPr>
          <p:nvPr>
            <p:ph sz="half" idx="1"/>
          </p:nvPr>
        </p:nvSpPr>
        <p:spPr>
          <a:xfrm>
            <a:off x="301625" y="1371600"/>
            <a:ext cx="4038600" cy="4681538"/>
          </a:xfrm>
        </p:spPr>
        <p:txBody>
          <a:bodyPr>
            <a:normAutofit lnSpcReduction="10000"/>
          </a:bodyPr>
          <a:lstStyle/>
          <a:p>
            <a:pPr eaLnBrk="1" hangingPunct="1">
              <a:buFontTx/>
              <a:buNone/>
            </a:pPr>
            <a:r>
              <a:rPr lang="en-US" sz="2400" b="1" dirty="0">
                <a:latin typeface="Tahoma" pitchFamily="34" charset="0"/>
              </a:rPr>
              <a:t>Intervention group</a:t>
            </a:r>
          </a:p>
          <a:p>
            <a:pPr eaLnBrk="1" hangingPunct="1">
              <a:buFontTx/>
              <a:buNone/>
            </a:pPr>
            <a:endParaRPr lang="en-US" sz="2400" b="1" dirty="0">
              <a:latin typeface="Tahoma" pitchFamily="34" charset="0"/>
            </a:endParaRPr>
          </a:p>
          <a:p>
            <a:pPr eaLnBrk="1" hangingPunct="1"/>
            <a:r>
              <a:rPr lang="en-US" sz="2400" dirty="0">
                <a:latin typeface="Tahoma" pitchFamily="34" charset="0"/>
              </a:rPr>
              <a:t>Pre and post-test counseling</a:t>
            </a:r>
          </a:p>
          <a:p>
            <a:pPr eaLnBrk="1" hangingPunct="1"/>
            <a:r>
              <a:rPr lang="en-US" sz="2400" dirty="0">
                <a:latin typeface="Tahoma" pitchFamily="34" charset="0"/>
              </a:rPr>
              <a:t>Group counseling </a:t>
            </a:r>
          </a:p>
          <a:p>
            <a:pPr eaLnBrk="1" hangingPunct="1"/>
            <a:r>
              <a:rPr lang="en-US" sz="2400" dirty="0">
                <a:latin typeface="Tahoma" pitchFamily="34" charset="0"/>
              </a:rPr>
              <a:t>Relationship-skills training</a:t>
            </a:r>
          </a:p>
          <a:p>
            <a:pPr eaLnBrk="1" hangingPunct="1"/>
            <a:r>
              <a:rPr lang="en-US" sz="2400" dirty="0">
                <a:latin typeface="Tahoma" pitchFamily="34" charset="0"/>
              </a:rPr>
              <a:t>STI testing</a:t>
            </a:r>
          </a:p>
          <a:p>
            <a:pPr eaLnBrk="1" hangingPunct="1"/>
            <a:r>
              <a:rPr lang="en-US" sz="2400" dirty="0">
                <a:latin typeface="Tahoma" pitchFamily="34" charset="0"/>
              </a:rPr>
              <a:t>Inconvenience fee</a:t>
            </a:r>
          </a:p>
          <a:p>
            <a:pPr eaLnBrk="1" hangingPunct="1"/>
            <a:r>
              <a:rPr lang="en-US" sz="2400" dirty="0">
                <a:latin typeface="Tahoma" pitchFamily="34" charset="0"/>
              </a:rPr>
              <a:t>Free treatment for STIs </a:t>
            </a:r>
          </a:p>
          <a:p>
            <a:pPr eaLnBrk="1" hangingPunct="1"/>
            <a:r>
              <a:rPr lang="en-US" sz="2400" b="1" dirty="0">
                <a:solidFill>
                  <a:srgbClr val="FF0000"/>
                </a:solidFill>
                <a:latin typeface="Tahoma" pitchFamily="34" charset="0"/>
              </a:rPr>
              <a:t>Conditional cash transfers</a:t>
            </a:r>
          </a:p>
          <a:p>
            <a:pPr eaLnBrk="1" hangingPunct="1">
              <a:buFontTx/>
              <a:buNone/>
            </a:pPr>
            <a:endParaRPr lang="en-US" sz="2400" b="1" dirty="0">
              <a:latin typeface="Tahoma" pitchFamily="34" charset="0"/>
            </a:endParaRPr>
          </a:p>
        </p:txBody>
      </p:sp>
      <p:sp>
        <p:nvSpPr>
          <p:cNvPr id="34820" name="Rectangle 4"/>
          <p:cNvSpPr>
            <a:spLocks noGrp="1" noChangeArrowheads="1"/>
          </p:cNvSpPr>
          <p:nvPr>
            <p:ph sz="half" idx="2"/>
          </p:nvPr>
        </p:nvSpPr>
        <p:spPr>
          <a:xfrm>
            <a:off x="4800600" y="1371600"/>
            <a:ext cx="4038600" cy="4681538"/>
          </a:xfrm>
        </p:spPr>
        <p:txBody>
          <a:bodyPr>
            <a:normAutofit lnSpcReduction="10000"/>
          </a:bodyPr>
          <a:lstStyle/>
          <a:p>
            <a:pPr eaLnBrk="1" hangingPunct="1">
              <a:buFontTx/>
              <a:buNone/>
            </a:pPr>
            <a:r>
              <a:rPr lang="en-US" sz="2400" b="1">
                <a:latin typeface="Tahoma" pitchFamily="34" charset="0"/>
              </a:rPr>
              <a:t>Control group </a:t>
            </a:r>
          </a:p>
          <a:p>
            <a:pPr eaLnBrk="1" hangingPunct="1"/>
            <a:endParaRPr lang="en-US" sz="2400">
              <a:latin typeface="Tahoma" pitchFamily="34" charset="0"/>
            </a:endParaRPr>
          </a:p>
          <a:p>
            <a:pPr eaLnBrk="1" hangingPunct="1"/>
            <a:r>
              <a:rPr lang="en-US" sz="2400">
                <a:latin typeface="Tahoma" pitchFamily="34" charset="0"/>
              </a:rPr>
              <a:t>Pre and post-test counseling</a:t>
            </a:r>
          </a:p>
          <a:p>
            <a:pPr eaLnBrk="1" hangingPunct="1"/>
            <a:r>
              <a:rPr lang="en-US" sz="2400">
                <a:latin typeface="Tahoma" pitchFamily="34" charset="0"/>
              </a:rPr>
              <a:t>Group counseling</a:t>
            </a:r>
          </a:p>
          <a:p>
            <a:pPr eaLnBrk="1" hangingPunct="1"/>
            <a:r>
              <a:rPr lang="en-US" sz="2400">
                <a:latin typeface="Tahoma" pitchFamily="34" charset="0"/>
              </a:rPr>
              <a:t>Relationship-skills training</a:t>
            </a:r>
          </a:p>
          <a:p>
            <a:pPr eaLnBrk="1" hangingPunct="1"/>
            <a:r>
              <a:rPr lang="en-US" sz="2400">
                <a:latin typeface="Tahoma" pitchFamily="34" charset="0"/>
              </a:rPr>
              <a:t>STI testing</a:t>
            </a:r>
          </a:p>
          <a:p>
            <a:pPr eaLnBrk="1" hangingPunct="1"/>
            <a:r>
              <a:rPr lang="en-US" sz="2400">
                <a:latin typeface="Tahoma" pitchFamily="34" charset="0"/>
              </a:rPr>
              <a:t>Inconvenience fee</a:t>
            </a:r>
          </a:p>
          <a:p>
            <a:pPr eaLnBrk="1" hangingPunct="1"/>
            <a:r>
              <a:rPr lang="en-US" sz="2400">
                <a:latin typeface="Tahoma" pitchFamily="34" charset="0"/>
              </a:rPr>
              <a:t>Free treatment for STIs</a:t>
            </a:r>
            <a:r>
              <a:rPr lang="en-US" sz="2000"/>
              <a:t> </a:t>
            </a:r>
          </a:p>
        </p:txBody>
      </p:sp>
      <p:sp>
        <p:nvSpPr>
          <p:cNvPr id="34821" name="Line 5"/>
          <p:cNvSpPr>
            <a:spLocks noChangeShapeType="1"/>
          </p:cNvSpPr>
          <p:nvPr/>
        </p:nvSpPr>
        <p:spPr bwMode="auto">
          <a:xfrm>
            <a:off x="1692275" y="1052513"/>
            <a:ext cx="6119813" cy="0"/>
          </a:xfrm>
          <a:prstGeom prst="line">
            <a:avLst/>
          </a:prstGeom>
          <a:noFill/>
          <a:ln w="38100">
            <a:solidFill>
              <a:schemeClr val="folHlink"/>
            </a:solidFill>
            <a:round/>
            <a:headEnd/>
            <a:tailEnd/>
          </a:ln>
        </p:spPr>
        <p:txBody>
          <a:bodyPr wrap="none" anchor="ct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2969</TotalTime>
  <Words>1426</Words>
  <Application>Microsoft Office PowerPoint</Application>
  <PresentationFormat>On-screen Show (4:3)</PresentationFormat>
  <Paragraphs>180</Paragraphs>
  <Slides>19</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Tahoma</vt:lpstr>
      <vt:lpstr>Verdana</vt:lpstr>
      <vt:lpstr>Wingdings</vt:lpstr>
      <vt:lpstr>Wingdings 2</vt:lpstr>
      <vt:lpstr>Office Theme</vt:lpstr>
      <vt:lpstr>Document</vt:lpstr>
      <vt:lpstr>The post-intervention effects of conditional cash transfers for HIV/STI prevention: a randomized trial in rural Tanzania</vt:lpstr>
      <vt:lpstr>PowerPoint Presentation</vt:lpstr>
      <vt:lpstr>PowerPoint Presentation</vt:lpstr>
      <vt:lpstr>PowerPoint Presentation</vt:lpstr>
      <vt:lpstr>PowerPoint Presentation</vt:lpstr>
      <vt:lpstr>PowerPoint Presentation</vt:lpstr>
      <vt:lpstr>OVERVIEW</vt:lpstr>
      <vt:lpstr>INTERVENTION ARMS</vt:lpstr>
      <vt:lpstr>WHAT IS OFFERED TO THE PARTICIPANTS? </vt:lpstr>
      <vt:lpstr>Chronology and study activities</vt:lpstr>
      <vt:lpstr>Effects of CCT at months 4, 8 and 12.   </vt:lpstr>
      <vt:lpstr>PowerPoint Presentation</vt:lpstr>
      <vt:lpstr>Sustained effects after the end of the intervention?</vt:lpstr>
      <vt:lpstr>1-Year Post-intervention Follow-Up: Hypotheses</vt:lpstr>
      <vt:lpstr>Results of 1 year post-intervention follow-up</vt:lpstr>
      <vt:lpstr>1-Year Post-Intervention Treatment Effects:  by gender and SES</vt:lpstr>
      <vt:lpstr>Discussion</vt:lpstr>
      <vt:lpstr>Future Possibilities?</vt:lpstr>
      <vt:lpstr>Thank you </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Conditional Cash Transfers to prevent HIV and Other Sexually Transmitted Infections (STIs) in Tanzania</dc:title>
  <dc:creator>wb253548</dc:creator>
  <cp:lastModifiedBy>Damien de Walque</cp:lastModifiedBy>
  <cp:revision>13</cp:revision>
  <dcterms:created xsi:type="dcterms:W3CDTF">2013-04-23T07:49:44Z</dcterms:created>
  <dcterms:modified xsi:type="dcterms:W3CDTF">2018-07-23T08:18:05Z</dcterms:modified>
</cp:coreProperties>
</file>