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6" r:id="rId3"/>
    <p:sldId id="301" r:id="rId4"/>
    <p:sldId id="322" r:id="rId5"/>
    <p:sldId id="302" r:id="rId6"/>
    <p:sldId id="327" r:id="rId7"/>
    <p:sldId id="308" r:id="rId8"/>
    <p:sldId id="314" r:id="rId9"/>
    <p:sldId id="329" r:id="rId10"/>
    <p:sldId id="330" r:id="rId11"/>
    <p:sldId id="318" r:id="rId12"/>
    <p:sldId id="315" r:id="rId13"/>
    <p:sldId id="320" r:id="rId14"/>
    <p:sldId id="325" r:id="rId15"/>
    <p:sldId id="323" r:id="rId16"/>
    <p:sldId id="332" r:id="rId17"/>
    <p:sldId id="333" r:id="rId18"/>
    <p:sldId id="334" r:id="rId19"/>
    <p:sldId id="335" r:id="rId20"/>
    <p:sldId id="336" r:id="rId21"/>
  </p:sldIdLst>
  <p:sldSz cx="9144000" cy="5143500" type="screen16x9"/>
  <p:notesSz cx="68580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Myriad Web Pro" panose="020B0604020202020204" charset="0"/>
      <p:regular r:id="rId29"/>
      <p:bold r:id="rId30"/>
      <p:italic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gpen, Michael C. (CDC/OID/NCHHSTP)" initials="TMC(" lastIdx="12" clrIdx="0">
    <p:extLst>
      <p:ext uri="{19B8F6BF-5375-455C-9EA6-DF929625EA0E}">
        <p15:presenceInfo xmlns:p15="http://schemas.microsoft.com/office/powerpoint/2012/main" userId="S-1-5-21-1207783550-2075000910-922709458-177408" providerId="AD"/>
      </p:ext>
    </p:extLst>
  </p:cmAuthor>
  <p:cmAuthor id="2" name="Pattanasin, Sarika (CDC/OID/NCHHSTP)" initials="PS(" lastIdx="12" clrIdx="1">
    <p:extLst>
      <p:ext uri="{19B8F6BF-5375-455C-9EA6-DF929625EA0E}">
        <p15:presenceInfo xmlns:p15="http://schemas.microsoft.com/office/powerpoint/2012/main" userId="S-1-5-21-1207783550-2075000910-922709458-349339" providerId="AD"/>
      </p:ext>
    </p:extLst>
  </p:cmAuthor>
  <p:cmAuthor id="3" name="Dunne, Eileen (CDC/OID/NCHHSTP)" initials="DE(" lastIdx="17" clrIdx="2">
    <p:extLst>
      <p:ext uri="{19B8F6BF-5375-455C-9EA6-DF929625EA0E}">
        <p15:presenceInfo xmlns:p15="http://schemas.microsoft.com/office/powerpoint/2012/main" userId="S-1-5-21-1207783550-2075000910-922709458-178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A71"/>
    <a:srgbClr val="006166"/>
    <a:srgbClr val="E25423"/>
    <a:srgbClr val="618E7C"/>
    <a:srgbClr val="9A4E9E"/>
    <a:srgbClr val="FFFFFF"/>
    <a:srgbClr val="5A4099"/>
    <a:srgbClr val="B45340"/>
    <a:srgbClr val="8D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0361" autoAdjust="0"/>
  </p:normalViewPr>
  <p:slideViewPr>
    <p:cSldViewPr snapToGrid="0">
      <p:cViewPr varScale="1">
        <p:scale>
          <a:sx n="91" d="100"/>
          <a:sy n="91" d="100"/>
        </p:scale>
        <p:origin x="9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2098" cy="465743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2"/>
            <a:ext cx="2972098" cy="465743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58"/>
            <a:ext cx="2972098" cy="465742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30658"/>
            <a:ext cx="2972098" cy="465742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2098" cy="464205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2"/>
            <a:ext cx="2972098" cy="464205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10" tIns="43905" rIns="87810" bIns="4390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00" y="4416100"/>
            <a:ext cx="5485804" cy="4182457"/>
          </a:xfrm>
          <a:prstGeom prst="rect">
            <a:avLst/>
          </a:prstGeom>
        </p:spPr>
        <p:txBody>
          <a:bodyPr vert="horz" lIns="87810" tIns="43905" rIns="87810" bIns="4390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660"/>
            <a:ext cx="2972098" cy="464205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30660"/>
            <a:ext cx="2972098" cy="464205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400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13455" indent="-274406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097623" indent="-219525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36672" indent="-219525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75721" indent="-219525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14770" indent="-21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53820" indent="-21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292869" indent="-21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731918" indent="-21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32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47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08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4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88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90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77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89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03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5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0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7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3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6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79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3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0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74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 smtClean="0"/>
          </a:p>
          <a:p>
            <a:r>
              <a:rPr lang="en-US" sz="2400" baseline="0" dirty="0" smtClean="0"/>
              <a:t> </a:t>
            </a:r>
          </a:p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4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HST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1"/>
          <a:stretch/>
        </p:blipFill>
        <p:spPr>
          <a:xfrm>
            <a:off x="0" y="0"/>
            <a:ext cx="9144000" cy="90796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1039553"/>
            <a:ext cx="8408977" cy="885728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788A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HIV/AIDS, Viral Hepatitis, STD, and TB Prevention</a:t>
            </a:r>
          </a:p>
        </p:txBody>
      </p:sp>
    </p:spTree>
    <p:extLst>
      <p:ext uri="{BB962C8B-B14F-4D97-AF65-F5344CB8AC3E}">
        <p14:creationId xmlns:p14="http://schemas.microsoft.com/office/powerpoint/2010/main" val="6609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NCHHSTP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3"/>
          <a:stretch/>
        </p:blipFill>
        <p:spPr>
          <a:xfrm>
            <a:off x="0" y="5015564"/>
            <a:ext cx="9144000" cy="134374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9A4E9E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3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16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5029200"/>
            <a:ext cx="9143196" cy="12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4259855"/>
            <a:ext cx="9148928" cy="8836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74693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2" r:id="rId3"/>
    <p:sldLayoutId id="2147483823" r:id="rId4"/>
    <p:sldLayoutId id="2147483857" r:id="rId5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w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HIV Combination Prevention in Men who have Sex with Men, Bangkok, Thailand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8484" y="4535905"/>
            <a:ext cx="6821905" cy="493295"/>
          </a:xfrm>
        </p:spPr>
        <p:txBody>
          <a:bodyPr/>
          <a:lstStyle/>
          <a:p>
            <a:pPr marL="0" indent="0"/>
            <a:r>
              <a:rPr lang="en-US" sz="1600" dirty="0" smtClean="0"/>
              <a:t>22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International AIDS Conference, Amsterdam, Netherlands, 23-27 July, 2018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965303"/>
            <a:ext cx="8408976" cy="592853"/>
          </a:xfrm>
        </p:spPr>
        <p:txBody>
          <a:bodyPr/>
          <a:lstStyle/>
          <a:p>
            <a:r>
              <a:rPr lang="en-US" sz="1600" u="sng" dirty="0" smtClean="0"/>
              <a:t>Pattanasin S</a:t>
            </a:r>
            <a:r>
              <a:rPr lang="en-US" sz="1600" b="0" baseline="30000" dirty="0"/>
              <a:t> 1</a:t>
            </a:r>
            <a:r>
              <a:rPr lang="en-US" sz="1600" dirty="0" smtClean="0"/>
              <a:t>,</a:t>
            </a:r>
            <a:r>
              <a:rPr lang="en-US" sz="1600" baseline="30000" dirty="0" smtClean="0"/>
              <a:t> </a:t>
            </a:r>
            <a:r>
              <a:rPr lang="en-US" sz="1600" dirty="0" err="1" smtClean="0"/>
              <a:t>Cadwell</a:t>
            </a:r>
            <a:r>
              <a:rPr lang="en-US" sz="1600" dirty="0" smtClean="0"/>
              <a:t> B</a:t>
            </a:r>
            <a:r>
              <a:rPr lang="en-US" sz="1600" baseline="30000" dirty="0"/>
              <a:t>3</a:t>
            </a:r>
            <a:r>
              <a:rPr lang="en-US" sz="1600" dirty="0" smtClean="0"/>
              <a:t>, Smith DK</a:t>
            </a:r>
            <a:r>
              <a:rPr lang="en-US" sz="1600" baseline="30000" dirty="0" smtClean="0"/>
              <a:t>3</a:t>
            </a:r>
            <a:r>
              <a:rPr lang="en-US" sz="1600" dirty="0"/>
              <a:t>, </a:t>
            </a:r>
            <a:r>
              <a:rPr lang="en-US" sz="1600" dirty="0" smtClean="0"/>
              <a:t>Sukwicha W</a:t>
            </a:r>
            <a:r>
              <a:rPr lang="en-US" sz="1600" b="0" baseline="30000" dirty="0"/>
              <a:t> 1</a:t>
            </a:r>
            <a:r>
              <a:rPr lang="en-US" sz="1600" dirty="0" smtClean="0"/>
              <a:t>, Mock PA</a:t>
            </a:r>
            <a:r>
              <a:rPr lang="en-US" sz="1600" b="0" baseline="30000" dirty="0"/>
              <a:t> 1</a:t>
            </a:r>
            <a:r>
              <a:rPr lang="en-US" sz="1600" dirty="0" smtClean="0"/>
              <a:t>, Wimonsate W</a:t>
            </a:r>
            <a:r>
              <a:rPr lang="en-US" sz="1600" b="0" baseline="30000" dirty="0"/>
              <a:t> 1</a:t>
            </a:r>
            <a:r>
              <a:rPr lang="en-US" sz="1600" dirty="0" smtClean="0"/>
              <a:t>, Ungsedhapand C</a:t>
            </a:r>
            <a:r>
              <a:rPr lang="en-US" sz="1600" b="0" baseline="30000" dirty="0"/>
              <a:t> 1</a:t>
            </a:r>
            <a:r>
              <a:rPr lang="en-US" sz="1600" dirty="0" smtClean="0"/>
              <a:t>, </a:t>
            </a:r>
            <a:r>
              <a:rPr lang="en-US" sz="1600" dirty="0" err="1" smtClean="0"/>
              <a:t>Sirivongrangson</a:t>
            </a:r>
            <a:r>
              <a:rPr lang="en-US" sz="1600" dirty="0" smtClean="0"/>
              <a:t> P</a:t>
            </a:r>
            <a:r>
              <a:rPr lang="en-US" sz="1600" b="0" baseline="30000" dirty="0"/>
              <a:t> </a:t>
            </a:r>
            <a:r>
              <a:rPr lang="en-US" sz="1600" b="0" baseline="30000" dirty="0" smtClean="0"/>
              <a:t>2</a:t>
            </a:r>
            <a:r>
              <a:rPr lang="en-US" sz="1600" dirty="0" smtClean="0"/>
              <a:t>, Thigpen MC</a:t>
            </a:r>
            <a:r>
              <a:rPr lang="en-US" sz="1600" b="0" baseline="30000" dirty="0"/>
              <a:t> </a:t>
            </a:r>
            <a:r>
              <a:rPr lang="en-US" sz="1600" b="0" baseline="30000" dirty="0" smtClean="0"/>
              <a:t>1,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, Dunne EF</a:t>
            </a:r>
            <a:r>
              <a:rPr lang="en-US" sz="1600" b="0" baseline="30000" dirty="0"/>
              <a:t> </a:t>
            </a:r>
            <a:r>
              <a:rPr lang="en-US" sz="1600" b="0" baseline="30000" dirty="0" smtClean="0"/>
              <a:t>1,</a:t>
            </a:r>
            <a:r>
              <a:rPr lang="en-US" sz="1600" baseline="30000" dirty="0" smtClean="0"/>
              <a:t>3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57199" y="2855328"/>
            <a:ext cx="8408976" cy="143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 baseline="0">
                <a:solidFill>
                  <a:srgbClr val="00788A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0" baseline="30000" dirty="0"/>
              <a:t>1</a:t>
            </a:r>
            <a:r>
              <a:rPr lang="en-US" sz="1400" b="0" dirty="0"/>
              <a:t> Thailand Ministry of Public Health – U.S. Centers for Disease Control and Prevention </a:t>
            </a:r>
          </a:p>
          <a:p>
            <a:pPr>
              <a:defRPr/>
            </a:pPr>
            <a:r>
              <a:rPr lang="en-US" sz="1400" b="0" dirty="0"/>
              <a:t>   Collaboration, Nonthaburi, </a:t>
            </a:r>
            <a:r>
              <a:rPr lang="en-US" sz="1400" b="0" dirty="0" smtClean="0"/>
              <a:t>Thailand </a:t>
            </a:r>
            <a:endParaRPr lang="en-US" sz="1400" b="0" dirty="0"/>
          </a:p>
          <a:p>
            <a:pPr>
              <a:defRPr/>
            </a:pPr>
            <a:r>
              <a:rPr lang="en-US" sz="1400" b="0" baseline="30000" dirty="0"/>
              <a:t>2</a:t>
            </a:r>
            <a:r>
              <a:rPr lang="en-US" sz="1400" b="0" dirty="0"/>
              <a:t> Department of Disease Control, Ministry of Public Health, Nonthaburi, Thailand</a:t>
            </a:r>
          </a:p>
          <a:p>
            <a:pPr>
              <a:defRPr/>
            </a:pPr>
            <a:r>
              <a:rPr lang="en-US" sz="1400" b="0" baseline="30000" dirty="0"/>
              <a:t>3</a:t>
            </a:r>
            <a:r>
              <a:rPr lang="en-US" sz="1400" b="0" dirty="0"/>
              <a:t> Division of HIV/AIDS Prevention, U.S. Centers for Disease Control and </a:t>
            </a:r>
            <a:r>
              <a:rPr lang="en-US" sz="1400" b="0" dirty="0" smtClean="0"/>
              <a:t>Prevention </a:t>
            </a:r>
            <a:endParaRPr lang="en-US" sz="1400" b="0" dirty="0"/>
          </a:p>
          <a:p>
            <a:pPr>
              <a:defRPr/>
            </a:pPr>
            <a:r>
              <a:rPr lang="en-US" sz="1400" b="0" dirty="0"/>
              <a:t>  Georgia, U.S.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972" y="4357687"/>
            <a:ext cx="1810203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5" y="639271"/>
            <a:ext cx="8915186" cy="40116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513" y="0"/>
            <a:ext cx="8973238" cy="49459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Averted</a:t>
            </a:r>
            <a:r>
              <a:rPr lang="en-US" dirty="0" smtClean="0"/>
              <a:t> </a:t>
            </a:r>
            <a:r>
              <a:rPr lang="en-US" sz="2000" dirty="0" smtClean="0"/>
              <a:t>HIV </a:t>
            </a:r>
            <a:r>
              <a:rPr lang="en-US" sz="2000" dirty="0"/>
              <a:t>infection </a:t>
            </a:r>
            <a:r>
              <a:rPr lang="en-US" sz="2000" dirty="0" smtClean="0"/>
              <a:t>per </a:t>
            </a:r>
            <a:r>
              <a:rPr lang="en-US" sz="2000" dirty="0"/>
              <a:t>10000 </a:t>
            </a:r>
            <a:r>
              <a:rPr lang="en-US" sz="2000" dirty="0" smtClean="0"/>
              <a:t>sexually active Bangkok MSM </a:t>
            </a:r>
            <a:endParaRPr lang="en-US" sz="2000" dirty="0">
              <a:solidFill>
                <a:srgbClr val="0061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0070" y="2064922"/>
            <a:ext cx="2584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PrEP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≥90% &amp; never condom 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4444710" y="3919586"/>
            <a:ext cx="430887" cy="18935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Number of infections</a:t>
            </a:r>
          </a:p>
        </p:txBody>
      </p:sp>
    </p:spTree>
    <p:extLst>
      <p:ext uri="{BB962C8B-B14F-4D97-AF65-F5344CB8AC3E}">
        <p14:creationId xmlns:p14="http://schemas.microsoft.com/office/powerpoint/2010/main" val="8156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68250" y="413488"/>
            <a:ext cx="2943730" cy="548367"/>
          </a:xfrm>
        </p:spPr>
        <p:txBody>
          <a:bodyPr/>
          <a:lstStyle/>
          <a:p>
            <a:pPr algn="ctr"/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94593" y="1229710"/>
            <a:ext cx="9049407" cy="4185745"/>
          </a:xfrm>
        </p:spPr>
        <p:txBody>
          <a:bodyPr/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1800" b="1" dirty="0" smtClean="0"/>
              <a:t>We did not include impact of treatment as prevention in the model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1800" b="1" dirty="0" smtClean="0"/>
              <a:t>Our model had independent assumptions of </a:t>
            </a:r>
            <a:r>
              <a:rPr lang="en-US" sz="1800" b="1" dirty="0" err="1"/>
              <a:t>PrEP</a:t>
            </a:r>
            <a:r>
              <a:rPr lang="en-US" sz="1800" b="1" dirty="0"/>
              <a:t> </a:t>
            </a:r>
            <a:r>
              <a:rPr lang="en-US" sz="1800" b="1" dirty="0" smtClean="0"/>
              <a:t>and condom use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1800" b="1" dirty="0" smtClean="0"/>
              <a:t>Baseline incidence rate of 5.9 per 100 PY from BMCS may be an underestimate as some participants in BMCS  may have been condom users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1800" b="1" dirty="0" smtClean="0"/>
              <a:t>Calculations of reduction in HIV infection had high variability </a:t>
            </a:r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662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76758" y="317639"/>
            <a:ext cx="2943730" cy="54836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166"/>
                </a:solidFill>
              </a:rPr>
              <a:t>Summary</a:t>
            </a:r>
            <a:endParaRPr lang="en-US" dirty="0">
              <a:solidFill>
                <a:srgbClr val="0061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72563" y="987468"/>
            <a:ext cx="8094428" cy="3066641"/>
          </a:xfrm>
        </p:spPr>
        <p:txBody>
          <a:bodyPr/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1800" b="1" dirty="0" smtClean="0"/>
              <a:t>Our results show the impact of </a:t>
            </a:r>
            <a:r>
              <a:rPr lang="en-US" sz="1800" b="1" dirty="0" err="1" smtClean="0"/>
              <a:t>PrEP</a:t>
            </a:r>
            <a:r>
              <a:rPr lang="en-US" sz="1800" b="1" dirty="0" smtClean="0"/>
              <a:t> and condoms on reductions in HIV infection</a:t>
            </a:r>
          </a:p>
          <a:p>
            <a:pPr lvl="1">
              <a:lnSpc>
                <a:spcPct val="200000"/>
              </a:lnSpc>
              <a:buFontTx/>
              <a:buChar char="-"/>
            </a:pPr>
            <a:r>
              <a:rPr lang="en-US" sz="1800" b="1" dirty="0"/>
              <a:t>A</a:t>
            </a:r>
            <a:r>
              <a:rPr lang="en-US" sz="1800" b="1" dirty="0" smtClean="0"/>
              <a:t>dherence for prevention strategies is critical</a:t>
            </a:r>
            <a:endParaRPr lang="en-US" sz="1800" b="1" dirty="0"/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1800" b="1" dirty="0" smtClean="0"/>
              <a:t>We demonstrate particular risk groups among MSM that would most benefit from these combination prevention strategies</a:t>
            </a:r>
          </a:p>
          <a:p>
            <a:pPr>
              <a:lnSpc>
                <a:spcPct val="200000"/>
              </a:lnSpc>
              <a:buFontTx/>
              <a:buChar char="-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333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695903" y="270343"/>
            <a:ext cx="3736702" cy="548367"/>
          </a:xfrm>
        </p:spPr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01736" y="270343"/>
            <a:ext cx="8097202" cy="428629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1600" dirty="0" smtClean="0"/>
              <a:t>                                                    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1600" dirty="0" smtClean="0"/>
              <a:t>                                      Participants of </a:t>
            </a:r>
            <a:r>
              <a:rPr lang="en-US" sz="1600" dirty="0"/>
              <a:t>the </a:t>
            </a:r>
            <a:r>
              <a:rPr lang="en-US" sz="1600" dirty="0" smtClean="0"/>
              <a:t>BMCS, </a:t>
            </a:r>
            <a:r>
              <a:rPr lang="en-US" sz="1600" dirty="0" err="1" smtClean="0"/>
              <a:t>iPrEX</a:t>
            </a:r>
            <a:r>
              <a:rPr lang="en-US" sz="1600" dirty="0" smtClean="0"/>
              <a:t>, EXPLORE, and VAX 004 studies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1600" dirty="0" err="1"/>
              <a:t>Supaporn</a:t>
            </a:r>
            <a:r>
              <a:rPr lang="en-US" sz="1600" dirty="0"/>
              <a:t> </a:t>
            </a:r>
            <a:r>
              <a:rPr lang="en-US" sz="1600" dirty="0" err="1"/>
              <a:t>Chaikummao</a:t>
            </a:r>
            <a:r>
              <a:rPr lang="en-US" sz="1600" dirty="0"/>
              <a:t> </a:t>
            </a:r>
            <a:r>
              <a:rPr lang="en-US" sz="1600" dirty="0" smtClean="0"/>
              <a:t>RA                                                                      Patrick J. Flaherty MBA, MPP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245" y="4232701"/>
            <a:ext cx="1761140" cy="76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684" y="4222588"/>
            <a:ext cx="1908502" cy="771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724" y="4222588"/>
            <a:ext cx="2003059" cy="771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5862" y="2289367"/>
            <a:ext cx="1127657" cy="665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194" y="2242588"/>
            <a:ext cx="2060190" cy="766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452" y="2126591"/>
            <a:ext cx="1153853" cy="1092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384" y="4222588"/>
            <a:ext cx="1828615" cy="771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222588"/>
            <a:ext cx="1631146" cy="771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22" y="2037938"/>
            <a:ext cx="954437" cy="12696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5903" y="2037805"/>
            <a:ext cx="25622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4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225" y="1597368"/>
            <a:ext cx="241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vpv6@cdc.gov</a:t>
            </a:r>
          </a:p>
        </p:txBody>
      </p:sp>
    </p:spTree>
    <p:extLst>
      <p:ext uri="{BB962C8B-B14F-4D97-AF65-F5344CB8AC3E}">
        <p14:creationId xmlns:p14="http://schemas.microsoft.com/office/powerpoint/2010/main" val="991342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552793" cy="3341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dirty="0">
                <a:solidFill>
                  <a:schemeClr val="tx1"/>
                </a:solidFill>
              </a:rPr>
              <a:t>Drug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use for sexual pleasure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Cannabis, 3,4-methylenedioxy-N-methylamphetamine (ecstasy), amphetamine, methamphetamine, ketamine, cocaine, and gamma hydroxyl butyrate (GHB)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dirty="0" smtClean="0">
                <a:solidFill>
                  <a:schemeClr val="tx1"/>
                </a:solidFill>
              </a:rPr>
              <a:t>Group sex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Ever had group sex in past 4 months? “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Seks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moo” in Thai colloquial language.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7662"/>
            <a:ext cx="8103474" cy="586151"/>
          </a:xfrm>
        </p:spPr>
        <p:txBody>
          <a:bodyPr/>
          <a:lstStyle/>
          <a:p>
            <a:r>
              <a:rPr lang="en-US" dirty="0"/>
              <a:t>Incidence </a:t>
            </a:r>
            <a:r>
              <a:rPr lang="en-US" dirty="0" smtClean="0"/>
              <a:t>matrix (independent assumption)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1" y="893933"/>
              <a:ext cx="8103474" cy="33999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207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5053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86640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3376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62069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655091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PrEP</a:t>
                          </a:r>
                          <a:r>
                            <a:rPr lang="en-US" dirty="0" smtClean="0"/>
                            <a:t> use self-report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8621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Always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(≥90%)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Sometimes (&lt;50%)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Never</a:t>
                          </a:r>
                        </a:p>
                        <a:p>
                          <a:r>
                            <a:rPr lang="en-US" dirty="0" smtClean="0"/>
                            <a:t>(0%)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686219"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Condom use (self-report)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Always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𝑅𝑅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𝑅𝑅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en-US" sz="1600" dirty="0" smtClean="0"/>
                                  <m:t> </m:t>
                                </m:r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solidFill>
                              <a:srgbClr val="9A4E9E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8621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Sometimes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 </a:t>
                          </a:r>
                        </a:p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 </a:t>
                          </a:r>
                        </a:p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solidFill>
                              <a:srgbClr val="9A4E9E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68621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Never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 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 </a:t>
                          </a:r>
                        </a:p>
                        <a:p>
                          <a:pPr algn="ctr"/>
                          <a:endParaRPr lang="en-US" sz="16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𝑅𝑅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𝑅𝑅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endParaRPr lang="en-US" sz="1600" dirty="0" smtClean="0"/>
                        </a:p>
                        <a:p>
                          <a:pPr algn="ctr"/>
                          <a:endParaRPr lang="en-US" sz="16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019553"/>
                  </p:ext>
                </p:extLst>
              </p:nvPr>
            </p:nvGraphicFramePr>
            <p:xfrm>
              <a:off x="457201" y="893933"/>
              <a:ext cx="8103474" cy="33999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2079"/>
                    <a:gridCol w="1350534"/>
                    <a:gridCol w="1866405"/>
                    <a:gridCol w="1833761"/>
                    <a:gridCol w="1620695"/>
                  </a:tblGrid>
                  <a:tr h="655091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PrEP</a:t>
                          </a:r>
                          <a:r>
                            <a:rPr lang="en-US" dirty="0" smtClean="0"/>
                            <a:t> use self-report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8621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Always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(≥90%)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Sometimes (&lt;50%)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Never</a:t>
                          </a:r>
                        </a:p>
                        <a:p>
                          <a:r>
                            <a:rPr lang="en-US" dirty="0" smtClean="0"/>
                            <a:t>(0%)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86219"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Condom use (self-report)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Always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0000" t="-201786" r="-186601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solidFill>
                              <a:srgbClr val="9A4E9E"/>
                            </a:solidFill>
                          </a:endParaRPr>
                        </a:p>
                      </a:txBody>
                      <a:tcPr/>
                    </a:tc>
                  </a:tr>
                  <a:tr h="68621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Sometimes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 </a:t>
                          </a:r>
                          <a:endParaRPr lang="en-US" sz="1600" dirty="0" smtClean="0"/>
                        </a:p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 </a:t>
                          </a:r>
                          <a:endParaRPr lang="en-US" sz="1600" dirty="0" smtClean="0"/>
                        </a:p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solidFill>
                              <a:srgbClr val="9A4E9E"/>
                            </a:solidFill>
                          </a:endParaRPr>
                        </a:p>
                      </a:txBody>
                      <a:tcPr/>
                    </a:tc>
                  </a:tr>
                  <a:tr h="68621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Never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 </a:t>
                          </a:r>
                          <a:endParaRPr lang="en-US" sz="1600" dirty="0" smtClean="0"/>
                        </a:p>
                        <a:p>
                          <a:pPr algn="ctr"/>
                          <a:endParaRPr lang="en-US" sz="16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 </a:t>
                          </a:r>
                          <a:endParaRPr lang="en-US" sz="1600" dirty="0" smtClean="0"/>
                        </a:p>
                        <a:p>
                          <a:pPr algn="ctr"/>
                          <a:endParaRPr lang="en-US" sz="16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752" t="-399115" r="-1504" b="-17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75900" y="4293898"/>
                <a:ext cx="1704377" cy="418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00" y="4293898"/>
                <a:ext cx="1704377" cy="418256"/>
              </a:xfrm>
              <a:prstGeom prst="rect">
                <a:avLst/>
              </a:prstGeom>
              <a:blipFill rotWithShape="0">
                <a:blip r:embed="rId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22939" y="2558412"/>
            <a:ext cx="2963916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(5.9/100)*(0.29*0.27)*10000</a:t>
            </a:r>
          </a:p>
        </p:txBody>
      </p:sp>
    </p:spTree>
    <p:extLst>
      <p:ext uri="{BB962C8B-B14F-4D97-AF65-F5344CB8AC3E}">
        <p14:creationId xmlns:p14="http://schemas.microsoft.com/office/powerpoint/2010/main" val="42357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7913"/>
            <a:ext cx="9144000" cy="825194"/>
          </a:xfrm>
        </p:spPr>
        <p:txBody>
          <a:bodyPr/>
          <a:lstStyle/>
          <a:p>
            <a:pPr algn="ctr"/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Estimated number of annual HIV infections among 10,000 sexually active MSM, Bangkok, </a:t>
            </a:r>
            <a:r>
              <a:rPr lang="en-US" sz="2000" dirty="0"/>
              <a:t>Thailand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13846" y="1821697"/>
          <a:ext cx="8103474" cy="2742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0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0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6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37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6502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PrEP</a:t>
                      </a:r>
                      <a:r>
                        <a:rPr lang="en-US" dirty="0" smtClean="0"/>
                        <a:t> use self-report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6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Always </a:t>
                      </a:r>
                    </a:p>
                    <a:p>
                      <a:r>
                        <a:rPr lang="en-US" dirty="0" smtClean="0"/>
                        <a:t>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(95% 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83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Condom use (self-report)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 (19-110)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116 (52-260)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171 (121-242)</a:t>
                      </a:r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83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Sometimes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 (62-344)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369 (168-811)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543 (400-736)</a:t>
                      </a:r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17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159 (72-353)</a:t>
                      </a:r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401 (194-829)</a:t>
                      </a:r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590 (520-680)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686503" y="78829"/>
            <a:ext cx="1558159" cy="993226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6166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/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Results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3981" y="4655546"/>
            <a:ext cx="402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PrEP</a:t>
            </a:r>
            <a:r>
              <a:rPr lang="en-US" sz="1100" dirty="0" smtClean="0">
                <a:latin typeface="Calibri" panose="020F0502020204030204" pitchFamily="34" charset="0"/>
              </a:rPr>
              <a:t> use self-report = Always </a:t>
            </a:r>
            <a:r>
              <a:rPr lang="en-US" sz="1100" dirty="0"/>
              <a:t>≥90</a:t>
            </a:r>
            <a:r>
              <a:rPr lang="en-US" sz="1100" dirty="0" smtClean="0"/>
              <a:t>%, Sometimes 1-49%, Never 0%</a:t>
            </a:r>
            <a:r>
              <a:rPr lang="en-US" sz="11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4037" y="4655546"/>
            <a:ext cx="402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Condom self-report = Always 100</a:t>
            </a:r>
            <a:r>
              <a:rPr lang="en-US" sz="1100" dirty="0" smtClean="0"/>
              <a:t>%, Sometimes 1-99%, Never 0%</a:t>
            </a:r>
            <a:r>
              <a:rPr lang="en-US" sz="1100" dirty="0" smtClean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56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334"/>
            <a:ext cx="8229600" cy="857250"/>
          </a:xfrm>
        </p:spPr>
        <p:txBody>
          <a:bodyPr/>
          <a:lstStyle/>
          <a:p>
            <a:r>
              <a:rPr lang="en-US" dirty="0" err="1" smtClean="0"/>
              <a:t>iPrEX</a:t>
            </a:r>
            <a:r>
              <a:rPr lang="en-US" dirty="0" smtClean="0"/>
              <a:t>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64" y="900746"/>
            <a:ext cx="8656455" cy="3143250"/>
          </a:xfrm>
        </p:spPr>
        <p:txBody>
          <a:bodyPr/>
          <a:lstStyle/>
          <a:p>
            <a:r>
              <a:rPr lang="en-US" dirty="0">
                <a:solidFill>
                  <a:srgbClr val="006A71"/>
                </a:solidFill>
              </a:rPr>
              <a:t>Background</a:t>
            </a:r>
            <a:r>
              <a:rPr lang="en-US" b="0" dirty="0">
                <a:solidFill>
                  <a:srgbClr val="006A71"/>
                </a:solidFill>
              </a:rPr>
              <a:t>: </a:t>
            </a:r>
            <a:r>
              <a:rPr lang="en-US" b="0" dirty="0" smtClean="0">
                <a:solidFill>
                  <a:srgbClr val="006A71"/>
                </a:solidFill>
              </a:rPr>
              <a:t>Multinational efficacy study of FTC/TDF in MSM in Peru, Ecuador, SA, Brazil and Thailand. </a:t>
            </a:r>
            <a:endParaRPr lang="en-US" b="0" dirty="0">
              <a:solidFill>
                <a:srgbClr val="006A71"/>
              </a:solidFill>
            </a:endParaRPr>
          </a:p>
          <a:p>
            <a:r>
              <a:rPr lang="en-US" dirty="0" smtClean="0">
                <a:solidFill>
                  <a:srgbClr val="006A71"/>
                </a:solidFill>
              </a:rPr>
              <a:t>As-treated</a:t>
            </a:r>
            <a:r>
              <a:rPr lang="en-US" b="0" dirty="0" smtClean="0">
                <a:solidFill>
                  <a:srgbClr val="006A71"/>
                </a:solidFill>
              </a:rPr>
              <a:t>: Time dependent covariate indication as to whether the subject was known to fall below the </a:t>
            </a:r>
            <a:r>
              <a:rPr lang="en-US" dirty="0" smtClean="0">
                <a:solidFill>
                  <a:srgbClr val="006A71"/>
                </a:solidFill>
              </a:rPr>
              <a:t>pre-specified</a:t>
            </a:r>
            <a:r>
              <a:rPr lang="en-US" b="0" dirty="0" smtClean="0">
                <a:solidFill>
                  <a:srgbClr val="006A71"/>
                </a:solidFill>
              </a:rPr>
              <a:t> level of study-drug compliance (50%) on any of the following: </a:t>
            </a:r>
            <a:r>
              <a:rPr lang="en-US" b="0" i="1" dirty="0" smtClean="0">
                <a:solidFill>
                  <a:srgbClr val="006A71"/>
                </a:solidFill>
              </a:rPr>
              <a:t>records of study-drug dispensation, pill count and self-report</a:t>
            </a:r>
            <a:r>
              <a:rPr lang="en-US" b="0" dirty="0" smtClean="0">
                <a:solidFill>
                  <a:srgbClr val="006A71"/>
                </a:solidFill>
              </a:rPr>
              <a:t>. </a:t>
            </a:r>
            <a:endParaRPr lang="en-US" b="0" dirty="0">
              <a:solidFill>
                <a:srgbClr val="006A71"/>
              </a:solidFill>
            </a:endParaRPr>
          </a:p>
          <a:p>
            <a:r>
              <a:rPr lang="en-US" dirty="0" smtClean="0">
                <a:solidFill>
                  <a:srgbClr val="006A71"/>
                </a:solidFill>
              </a:rPr>
              <a:t>Pill use</a:t>
            </a:r>
            <a:r>
              <a:rPr lang="en-US" b="0" dirty="0" smtClean="0">
                <a:solidFill>
                  <a:srgbClr val="006A71"/>
                </a:solidFill>
              </a:rPr>
              <a:t>: The rate (%) of self-report pill use. The rate of pill use decreased during the first year, from 90% to 91%, a trend that contrasted with pill counts and self-report, which indicated an increased rate of use.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7363"/>
          </a:xfrm>
        </p:spPr>
        <p:txBody>
          <a:bodyPr/>
          <a:lstStyle/>
          <a:p>
            <a:r>
              <a:rPr lang="en-US" dirty="0" smtClean="0"/>
              <a:t>Combination VAX004 &amp; EXPLORE (Smith DK,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7363"/>
            <a:ext cx="8452131" cy="3143250"/>
          </a:xfrm>
        </p:spPr>
        <p:txBody>
          <a:bodyPr/>
          <a:lstStyle/>
          <a:p>
            <a:r>
              <a:rPr lang="en-US" dirty="0" smtClean="0">
                <a:solidFill>
                  <a:srgbClr val="006A71"/>
                </a:solidFill>
              </a:rPr>
              <a:t>Background</a:t>
            </a:r>
            <a:r>
              <a:rPr lang="en-US" b="0" dirty="0" smtClean="0">
                <a:solidFill>
                  <a:srgbClr val="006A71"/>
                </a:solidFill>
              </a:rPr>
              <a:t>: Condom effectiveness in heterosexual discordant partner = 80%, how about MSM?  </a:t>
            </a:r>
          </a:p>
          <a:p>
            <a:r>
              <a:rPr lang="en-US" dirty="0" smtClean="0">
                <a:solidFill>
                  <a:srgbClr val="006A71"/>
                </a:solidFill>
              </a:rPr>
              <a:t>Objectives</a:t>
            </a:r>
            <a:r>
              <a:rPr lang="en-US" b="0" dirty="0" smtClean="0">
                <a:solidFill>
                  <a:srgbClr val="006A71"/>
                </a:solidFill>
              </a:rPr>
              <a:t>: 1) To calculate condom </a:t>
            </a:r>
            <a:r>
              <a:rPr lang="en-US" b="0" dirty="0">
                <a:solidFill>
                  <a:srgbClr val="006A71"/>
                </a:solidFill>
              </a:rPr>
              <a:t>effectiveness </a:t>
            </a:r>
            <a:r>
              <a:rPr lang="en-US" b="0" dirty="0" smtClean="0">
                <a:solidFill>
                  <a:srgbClr val="006A71"/>
                </a:solidFill>
              </a:rPr>
              <a:t>in MSM, 2) To compare with existing data from Cochrane review</a:t>
            </a:r>
          </a:p>
          <a:p>
            <a:r>
              <a:rPr lang="en-US" dirty="0" smtClean="0">
                <a:solidFill>
                  <a:srgbClr val="006A71"/>
                </a:solidFill>
              </a:rPr>
              <a:t>Methods</a:t>
            </a:r>
            <a:r>
              <a:rPr lang="en-US" b="0" dirty="0" smtClean="0">
                <a:solidFill>
                  <a:srgbClr val="006A71"/>
                </a:solidFill>
              </a:rPr>
              <a:t>: Combined </a:t>
            </a:r>
            <a:r>
              <a:rPr lang="en-US" b="0" dirty="0">
                <a:solidFill>
                  <a:srgbClr val="006A71"/>
                </a:solidFill>
              </a:rPr>
              <a:t>trial longitudinal data </a:t>
            </a:r>
            <a:r>
              <a:rPr lang="en-US" b="0" dirty="0" smtClean="0">
                <a:solidFill>
                  <a:srgbClr val="006A71"/>
                </a:solidFill>
              </a:rPr>
              <a:t>sets, calculate effectiveness from PY and HR [100*(1-HR)], risk per sex act, condom were grouped as always/sometimes/never.</a:t>
            </a:r>
          </a:p>
          <a:p>
            <a:r>
              <a:rPr lang="en-US" dirty="0" smtClean="0">
                <a:solidFill>
                  <a:srgbClr val="006A71"/>
                </a:solidFill>
              </a:rPr>
              <a:t>Results</a:t>
            </a:r>
            <a:r>
              <a:rPr lang="en-US" b="0" dirty="0" smtClean="0">
                <a:solidFill>
                  <a:srgbClr val="006A71"/>
                </a:solidFill>
              </a:rPr>
              <a:t>: Overall condom effective among MSM = 70% (Always/never). No significant different with Cochrane review.</a:t>
            </a:r>
          </a:p>
          <a:p>
            <a:r>
              <a:rPr lang="en-US" dirty="0" smtClean="0">
                <a:solidFill>
                  <a:srgbClr val="006A71"/>
                </a:solidFill>
              </a:rPr>
              <a:t>Limitations</a:t>
            </a:r>
            <a:r>
              <a:rPr lang="en-US" b="0" dirty="0" smtClean="0">
                <a:solidFill>
                  <a:srgbClr val="006A71"/>
                </a:solidFill>
              </a:rPr>
              <a:t>: Unknown treatment VL status, multiple sex partners not accounted for.</a:t>
            </a:r>
            <a:endParaRPr lang="en-US" b="0" dirty="0">
              <a:solidFill>
                <a:srgbClr val="006A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24" y="857754"/>
            <a:ext cx="2228876" cy="41513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72489" y="197178"/>
            <a:ext cx="8229600" cy="480847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6166"/>
                </a:solidFill>
              </a:rPr>
              <a:t>PrEP</a:t>
            </a:r>
            <a:r>
              <a:rPr lang="en-US" dirty="0" smtClean="0">
                <a:solidFill>
                  <a:srgbClr val="006166"/>
                </a:solidFill>
              </a:rPr>
              <a:t> in Thailand</a:t>
            </a:r>
            <a:endParaRPr lang="en-US" dirty="0">
              <a:solidFill>
                <a:srgbClr val="0061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-26469" y="928310"/>
            <a:ext cx="6960417" cy="4080757"/>
          </a:xfrm>
        </p:spPr>
        <p:txBody>
          <a:bodyPr/>
          <a:lstStyle/>
          <a:p>
            <a:r>
              <a:rPr lang="en-US" sz="1400" dirty="0" smtClean="0"/>
              <a:t>2014</a:t>
            </a:r>
          </a:p>
          <a:p>
            <a:pPr lvl="1"/>
            <a:r>
              <a:rPr lang="en-US" sz="1400" dirty="0" smtClean="0"/>
              <a:t>Thai National Guidelines for HIV/AIDS recommend </a:t>
            </a:r>
            <a:r>
              <a:rPr lang="en-US" sz="1400" dirty="0" err="1" smtClean="0"/>
              <a:t>PrEP</a:t>
            </a:r>
            <a:r>
              <a:rPr lang="en-US" sz="1400" dirty="0" smtClean="0"/>
              <a:t> for HIV prevention </a:t>
            </a:r>
          </a:p>
          <a:p>
            <a:pPr lvl="1"/>
            <a:r>
              <a:rPr lang="en-US" sz="1400" dirty="0" smtClean="0"/>
              <a:t>Thai Government Pharmaceutical Organization produced TENO-EM, a locally made TDF/FTC combination pill at a low price ~ </a:t>
            </a:r>
            <a:r>
              <a:rPr lang="th-TH" sz="1400" dirty="0" smtClean="0"/>
              <a:t>20</a:t>
            </a:r>
            <a:r>
              <a:rPr lang="en-US" sz="1400" dirty="0" smtClean="0"/>
              <a:t> USD per 30 pills</a:t>
            </a:r>
          </a:p>
          <a:p>
            <a:r>
              <a:rPr lang="en-US" sz="1400" dirty="0" smtClean="0"/>
              <a:t>2017</a:t>
            </a:r>
            <a:endParaRPr lang="en-US" sz="1400" dirty="0"/>
          </a:p>
          <a:p>
            <a:pPr lvl="1"/>
            <a:r>
              <a:rPr lang="en-US" sz="1400" dirty="0" smtClean="0"/>
              <a:t>National strategies to end the AIDS epidemic by 2030 launched</a:t>
            </a:r>
          </a:p>
          <a:p>
            <a:pPr lvl="1"/>
            <a:r>
              <a:rPr lang="en-US" sz="1400" dirty="0" smtClean="0"/>
              <a:t>Target to reduce new HIV infection to &lt; 1000 infections/year  </a:t>
            </a:r>
          </a:p>
          <a:p>
            <a:r>
              <a:rPr lang="en-US" sz="1400" dirty="0" smtClean="0"/>
              <a:t>2018</a:t>
            </a:r>
            <a:endParaRPr lang="en-US" sz="1400" dirty="0"/>
          </a:p>
          <a:p>
            <a:pPr lvl="1"/>
            <a:r>
              <a:rPr lang="en-US" sz="1400" dirty="0" smtClean="0"/>
              <a:t>Ministry of Public Health launched </a:t>
            </a:r>
            <a:r>
              <a:rPr lang="en-US" sz="1400" dirty="0" err="1" smtClean="0"/>
              <a:t>PrEP</a:t>
            </a:r>
            <a:r>
              <a:rPr lang="en-US" sz="1400" dirty="0" smtClean="0"/>
              <a:t> projects for Men who have Sex with men (MSM), Transgender Women (TGW), and Person Who Inject Drug in many provinces</a:t>
            </a:r>
          </a:p>
          <a:p>
            <a:r>
              <a:rPr lang="en-US" sz="1400" dirty="0" smtClean="0"/>
              <a:t>Planned</a:t>
            </a:r>
          </a:p>
          <a:p>
            <a:pPr lvl="1"/>
            <a:r>
              <a:rPr lang="en-US" sz="1400" dirty="0" smtClean="0"/>
              <a:t>MSM and TGW, and discordant </a:t>
            </a:r>
            <a:r>
              <a:rPr lang="en-US" sz="1400" dirty="0"/>
              <a:t>partner </a:t>
            </a:r>
            <a:r>
              <a:rPr lang="en-US" sz="1400" dirty="0" smtClean="0"/>
              <a:t>access to </a:t>
            </a:r>
            <a:r>
              <a:rPr lang="en-US" sz="1400" dirty="0" err="1" smtClean="0"/>
              <a:t>PrEP</a:t>
            </a:r>
            <a:r>
              <a:rPr lang="en-US" sz="1400" dirty="0" smtClean="0"/>
              <a:t> under </a:t>
            </a:r>
            <a:r>
              <a:rPr lang="en-US" sz="1400" dirty="0"/>
              <a:t>Universal </a:t>
            </a:r>
            <a:r>
              <a:rPr lang="en-US" sz="1400" dirty="0" smtClean="0"/>
              <a:t>Insurance Coverage in 2019</a:t>
            </a:r>
            <a:endParaRPr lang="en-US" sz="1400" dirty="0"/>
          </a:p>
        </p:txBody>
      </p:sp>
      <p:sp>
        <p:nvSpPr>
          <p:cNvPr id="6" name="Flowchart: Connector 5"/>
          <p:cNvSpPr/>
          <p:nvPr/>
        </p:nvSpPr>
        <p:spPr>
          <a:xfrm flipV="1">
            <a:off x="7722619" y="2699277"/>
            <a:ext cx="45719" cy="716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24143" y="2756887"/>
            <a:ext cx="679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Bangkok</a:t>
            </a:r>
          </a:p>
        </p:txBody>
      </p:sp>
      <p:sp>
        <p:nvSpPr>
          <p:cNvPr id="9" name="Flowchart: Connector 8"/>
          <p:cNvSpPr/>
          <p:nvPr/>
        </p:nvSpPr>
        <p:spPr>
          <a:xfrm flipH="1" flipV="1">
            <a:off x="7325282" y="1288727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24143" y="776842"/>
            <a:ext cx="915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Chiang Mai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7500" y="4186251"/>
            <a:ext cx="684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Phuket</a:t>
            </a:r>
          </a:p>
        </p:txBody>
      </p:sp>
      <p:sp>
        <p:nvSpPr>
          <p:cNvPr id="8" name="Flowchart: Connector 7"/>
          <p:cNvSpPr/>
          <p:nvPr/>
        </p:nvSpPr>
        <p:spPr>
          <a:xfrm flipV="1">
            <a:off x="7290922" y="4437010"/>
            <a:ext cx="48554" cy="6085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 flipH="1">
            <a:off x="7884263" y="2841973"/>
            <a:ext cx="55348" cy="4571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17148" y="2879851"/>
            <a:ext cx="684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Pattaya</a:t>
            </a:r>
            <a:endParaRPr lang="en-US" sz="1100" b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0525" y="1219115"/>
            <a:ext cx="2723475" cy="1621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5" y="0"/>
            <a:ext cx="9144000" cy="1162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5" y="1219115"/>
            <a:ext cx="6353175" cy="1200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32" y="2419265"/>
            <a:ext cx="6248400" cy="19716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015376" y="3172078"/>
            <a:ext cx="1287052" cy="647363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6166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TUPEC315</a:t>
            </a:r>
          </a:p>
          <a:p>
            <a:pPr>
              <a:lnSpc>
                <a:spcPct val="150000"/>
              </a:lnSpc>
            </a:pP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</a:rPr>
              <a:t>Piyaraj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 P et al.,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488875" y="270343"/>
            <a:ext cx="2166250" cy="548367"/>
          </a:xfrm>
        </p:spPr>
        <p:txBody>
          <a:bodyPr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8013" y="968073"/>
            <a:ext cx="8765627" cy="404385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To assess the impact of </a:t>
            </a:r>
            <a:r>
              <a:rPr lang="en-US" sz="1600" dirty="0" err="1" smtClean="0"/>
              <a:t>PrEP</a:t>
            </a:r>
            <a:r>
              <a:rPr lang="en-US" sz="1600" dirty="0" smtClean="0"/>
              <a:t> and condom use in Thailand by describing the estimated number of HIV infections among Thai MSM in Bangkok using different attributes  of adherence and stratified by risk behaviors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4" name="Picture 3" descr="C:\Users\Administrator\Desktop\ยา TENO EM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21767" t="5369" r="20095"/>
          <a:stretch/>
        </p:blipFill>
        <p:spPr bwMode="auto">
          <a:xfrm>
            <a:off x="4157411" y="2441110"/>
            <a:ext cx="1976361" cy="1939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509" y="2441110"/>
            <a:ext cx="1738902" cy="1939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63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488875" y="270343"/>
            <a:ext cx="2166250" cy="548367"/>
          </a:xfrm>
        </p:spPr>
        <p:txBody>
          <a:bodyPr/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" y="968073"/>
            <a:ext cx="9033640" cy="4043854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6166"/>
                </a:solidFill>
              </a:rPr>
              <a:t>Statistical analysis</a:t>
            </a:r>
            <a:r>
              <a:rPr lang="th-TH" sz="1600" b="1" dirty="0" smtClean="0"/>
              <a:t> </a:t>
            </a:r>
            <a:endParaRPr lang="en-US" sz="1600" b="1" dirty="0" smtClean="0"/>
          </a:p>
          <a:p>
            <a:pPr>
              <a:buFontTx/>
              <a:buChar char="-"/>
            </a:pPr>
            <a:r>
              <a:rPr lang="en-US" sz="1600" dirty="0" smtClean="0"/>
              <a:t>Deterministic model </a:t>
            </a:r>
          </a:p>
          <a:p>
            <a:pPr marL="0" indent="0">
              <a:buNone/>
            </a:pPr>
            <a:r>
              <a:rPr lang="en-US" sz="1600" dirty="0" smtClean="0"/>
              <a:t>        Previously presented by Smith DK, 2015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6166"/>
                </a:solidFill>
              </a:rPr>
              <a:t>Parameters</a:t>
            </a:r>
            <a:r>
              <a:rPr lang="th-TH" sz="1600" b="1" dirty="0" smtClean="0"/>
              <a:t> 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/>
              <a:t>3 parameters from published data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 smtClean="0"/>
              <a:t>PrEP</a:t>
            </a:r>
            <a:r>
              <a:rPr lang="en-US" sz="1600" dirty="0" smtClean="0"/>
              <a:t> effectiveness based on self-reported medication adherence and pills counts (</a:t>
            </a:r>
            <a:r>
              <a:rPr lang="en-US" sz="1600" dirty="0" err="1" smtClean="0"/>
              <a:t>iPrEX</a:t>
            </a:r>
            <a:r>
              <a:rPr lang="en-US" sz="1600" dirty="0" smtClean="0"/>
              <a:t>)</a:t>
            </a:r>
            <a:r>
              <a:rPr lang="en-US" sz="1600" b="1" baseline="30000" dirty="0" smtClean="0">
                <a:solidFill>
                  <a:srgbClr val="006A71"/>
                </a:solidFill>
              </a:rPr>
              <a:t>1</a:t>
            </a:r>
            <a:endParaRPr lang="en-US" sz="1600" baseline="30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Condom effectiveness based on self-reported use during anal sex among MSM reporting ≥ 1 HIV-positive partner in 2 HIV prevention </a:t>
            </a:r>
            <a:r>
              <a:rPr lang="en-US" sz="1600" dirty="0" smtClean="0"/>
              <a:t>trials</a:t>
            </a:r>
            <a:r>
              <a:rPr lang="en-US" sz="1600" b="1" baseline="30000" dirty="0">
                <a:solidFill>
                  <a:srgbClr val="006A71"/>
                </a:solidFill>
              </a:rPr>
              <a:t> 2 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HIV </a:t>
            </a:r>
            <a:r>
              <a:rPr lang="en-US" sz="1600" dirty="0"/>
              <a:t>incidence among Bangkok MSM Cohort </a:t>
            </a:r>
            <a:r>
              <a:rPr lang="en-US" sz="1600" dirty="0" smtClean="0"/>
              <a:t>Study (BMCS)</a:t>
            </a:r>
            <a:r>
              <a:rPr lang="en-US" sz="1600" b="1" baseline="30000" dirty="0">
                <a:solidFill>
                  <a:srgbClr val="006A71"/>
                </a:solidFill>
              </a:rPr>
              <a:t> 3 </a:t>
            </a:r>
            <a:endParaRPr lang="en-US" sz="1600" baseline="30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baseline="30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baseline="30000" dirty="0" smtClean="0"/>
          </a:p>
          <a:p>
            <a:pPr marL="457200" lvl="1" indent="0">
              <a:buNone/>
            </a:pPr>
            <a:r>
              <a:rPr lang="en-US" sz="1200" b="1" baseline="30000" dirty="0" smtClean="0">
                <a:solidFill>
                  <a:srgbClr val="006A71"/>
                </a:solidFill>
              </a:rPr>
              <a:t>1 </a:t>
            </a:r>
            <a:r>
              <a:rPr lang="en-US" sz="1200" b="1" dirty="0" smtClean="0">
                <a:solidFill>
                  <a:srgbClr val="006A71"/>
                </a:solidFill>
              </a:rPr>
              <a:t>Grant RM,2010                                            </a:t>
            </a:r>
            <a:r>
              <a:rPr lang="en-US" sz="1200" b="1" baseline="30000" dirty="0" smtClean="0">
                <a:solidFill>
                  <a:srgbClr val="006A71"/>
                </a:solidFill>
              </a:rPr>
              <a:t>2 </a:t>
            </a:r>
            <a:r>
              <a:rPr lang="en-US" sz="1200" b="1" dirty="0" smtClean="0">
                <a:solidFill>
                  <a:srgbClr val="006A71"/>
                </a:solidFill>
              </a:rPr>
              <a:t>Smith </a:t>
            </a:r>
            <a:r>
              <a:rPr lang="en-US" sz="1200" b="1" dirty="0">
                <a:solidFill>
                  <a:srgbClr val="006A71"/>
                </a:solidFill>
              </a:rPr>
              <a:t>DK, </a:t>
            </a:r>
            <a:r>
              <a:rPr lang="en-US" sz="1200" b="1" dirty="0" err="1">
                <a:solidFill>
                  <a:srgbClr val="006A71"/>
                </a:solidFill>
              </a:rPr>
              <a:t>Herbst</a:t>
            </a:r>
            <a:r>
              <a:rPr lang="en-US" sz="1200" b="1" dirty="0">
                <a:solidFill>
                  <a:srgbClr val="006A71"/>
                </a:solidFill>
              </a:rPr>
              <a:t> JH and Rose </a:t>
            </a:r>
            <a:r>
              <a:rPr lang="en-US" sz="1200" b="1" dirty="0" smtClean="0">
                <a:solidFill>
                  <a:srgbClr val="006A71"/>
                </a:solidFill>
              </a:rPr>
              <a:t>CE, 2015                                              </a:t>
            </a:r>
            <a:r>
              <a:rPr lang="en-US" sz="1200" b="1" baseline="30000" dirty="0" smtClean="0">
                <a:solidFill>
                  <a:srgbClr val="006A71"/>
                </a:solidFill>
              </a:rPr>
              <a:t>3 </a:t>
            </a:r>
            <a:r>
              <a:rPr lang="en-US" sz="1200" b="1" dirty="0">
                <a:solidFill>
                  <a:srgbClr val="006A71"/>
                </a:solidFill>
              </a:rPr>
              <a:t>van </a:t>
            </a:r>
            <a:r>
              <a:rPr lang="en-US" sz="1200" b="1" dirty="0" err="1">
                <a:solidFill>
                  <a:srgbClr val="006A71"/>
                </a:solidFill>
              </a:rPr>
              <a:t>Griensven</a:t>
            </a:r>
            <a:r>
              <a:rPr lang="en-US" sz="1200" b="1" dirty="0">
                <a:solidFill>
                  <a:srgbClr val="006A71"/>
                </a:solidFill>
              </a:rPr>
              <a:t> F, 2013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383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244364"/>
            <a:ext cx="9144000" cy="859221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6166"/>
                </a:solidFill>
              </a:rPr>
              <a:t>PrEP</a:t>
            </a:r>
            <a:r>
              <a:rPr lang="en-US" dirty="0" smtClean="0">
                <a:solidFill>
                  <a:srgbClr val="006166"/>
                </a:solidFill>
              </a:rPr>
              <a:t> </a:t>
            </a:r>
            <a:r>
              <a:rPr lang="en-US" dirty="0">
                <a:solidFill>
                  <a:srgbClr val="006166"/>
                </a:solidFill>
              </a:rPr>
              <a:t>effectiveness </a:t>
            </a:r>
            <a:r>
              <a:rPr lang="en-US" dirty="0" smtClean="0">
                <a:solidFill>
                  <a:srgbClr val="006166"/>
                </a:solidFill>
              </a:rPr>
              <a:t>(</a:t>
            </a:r>
            <a:r>
              <a:rPr lang="en-US" dirty="0" err="1" smtClean="0">
                <a:solidFill>
                  <a:srgbClr val="006166"/>
                </a:solidFill>
              </a:rPr>
              <a:t>iPrEX</a:t>
            </a:r>
            <a:r>
              <a:rPr lang="en-US" dirty="0" smtClean="0">
                <a:solidFill>
                  <a:srgbClr val="006166"/>
                </a:solidFill>
              </a:rPr>
              <a:t>)</a:t>
            </a:r>
            <a:endParaRPr lang="en-US" sz="2400" dirty="0">
              <a:solidFill>
                <a:srgbClr val="006166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39057" y="3824735"/>
            <a:ext cx="1379484" cy="376928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6166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Grant RM, 2010.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0312"/>
              </p:ext>
            </p:extLst>
          </p:nvPr>
        </p:nvGraphicFramePr>
        <p:xfrm>
          <a:off x="2339057" y="1248038"/>
          <a:ext cx="4465886" cy="301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3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15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1491">
                <a:tc>
                  <a:txBody>
                    <a:bodyPr/>
                    <a:lstStyle/>
                    <a:p>
                      <a:r>
                        <a:rPr lang="en-US" dirty="0" smtClean="0"/>
                        <a:t>Subgroup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Hazard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 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356">
                <a:tc>
                  <a:txBody>
                    <a:bodyPr/>
                    <a:lstStyle/>
                    <a:p>
                      <a:r>
                        <a:rPr lang="en-US" dirty="0" smtClean="0"/>
                        <a:t>Pill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≥90% Pill use vs. placebo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0.12, 0.59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7730025"/>
                  </a:ext>
                </a:extLst>
              </a:tr>
              <a:tr h="4643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 treated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256762"/>
                  </a:ext>
                </a:extLst>
              </a:tr>
              <a:tr h="4643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&lt;50% Pill use vs. placebo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0.33, 1.41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3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244364"/>
            <a:ext cx="9144000" cy="8592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166"/>
                </a:solidFill>
              </a:rPr>
              <a:t>Condom effectiveness </a:t>
            </a:r>
            <a:r>
              <a:rPr lang="en-US" sz="2400" dirty="0" smtClean="0">
                <a:solidFill>
                  <a:srgbClr val="006166"/>
                </a:solidFill>
              </a:rPr>
              <a:t>(Combined EXPLORE and VAX 004)</a:t>
            </a:r>
            <a:endParaRPr lang="en-US" sz="2400" dirty="0">
              <a:solidFill>
                <a:srgbClr val="006166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10209"/>
              </p:ext>
            </p:extLst>
          </p:nvPr>
        </p:nvGraphicFramePr>
        <p:xfrm>
          <a:off x="2524297" y="1284670"/>
          <a:ext cx="443010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5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1339">
                <a:tc>
                  <a:txBody>
                    <a:bodyPr/>
                    <a:lstStyle/>
                    <a:p>
                      <a:r>
                        <a:rPr lang="en-US" dirty="0" smtClean="0"/>
                        <a:t>Receptive + </a:t>
                      </a:r>
                      <a:r>
                        <a:rPr lang="en-US" dirty="0" err="1" smtClean="0"/>
                        <a:t>insertive</a:t>
                      </a:r>
                      <a:r>
                        <a:rPr lang="en-US" dirty="0" smtClean="0"/>
                        <a:t> anal intercourse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Hazard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 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937">
                <a:tc>
                  <a:txBody>
                    <a:bodyPr/>
                    <a:lstStyle/>
                    <a:p>
                      <a:r>
                        <a:rPr lang="en-US" dirty="0" smtClean="0"/>
                        <a:t>Always vs. never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0.21, 0.42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937"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Sometimes vs. never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0.68, 1.25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524297" y="3765513"/>
            <a:ext cx="1198179" cy="393772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6166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Smith DK, 2015.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6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303"/>
            <a:ext cx="8836503" cy="717879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HIV incidence among MSM in BMCS, Thailand, 2006-2012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025740"/>
              </p:ext>
            </p:extLst>
          </p:nvPr>
        </p:nvGraphicFramePr>
        <p:xfrm>
          <a:off x="717331" y="725182"/>
          <a:ext cx="7725103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66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09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9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 per 100 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5.2, 6.8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18-21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6.6, 11.6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22-29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5.3, 7.6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≥30 years</a:t>
                      </a:r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3.7</a:t>
                      </a:r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2.6, 5.0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Drug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use for sexual pleasure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16.2</a:t>
                      </a:r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11.0, 29.0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Group sex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10.0</a:t>
                      </a:r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7.5, 13.0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Receptive anal intercourse (RAI)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7.2</a:t>
                      </a:r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6.2, 8.4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Living with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Partner</a:t>
                      </a:r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6.0</a:t>
                      </a:r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4.1, 8.5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Roommate/alone</a:t>
                      </a:r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7.3</a:t>
                      </a:r>
                      <a:endParaRPr lang="en-US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6.0, 8.7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46386" y="4571998"/>
            <a:ext cx="1671145" cy="31484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6166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 smtClean="0"/>
              <a:t>van Griensven F, 2013.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104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66" y="303713"/>
            <a:ext cx="8261969" cy="44621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577" y="303712"/>
            <a:ext cx="8969754" cy="476907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Results: 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6166"/>
                </a:solidFill>
              </a:rPr>
              <a:t>HIV infection </a:t>
            </a:r>
            <a:r>
              <a:rPr lang="en-US" sz="2000" dirty="0" smtClean="0"/>
              <a:t>per 10000 sexually active Bangkok MSM by level of </a:t>
            </a:r>
            <a:r>
              <a:rPr lang="en-US" sz="2000" dirty="0" err="1" smtClean="0"/>
              <a:t>PrEP</a:t>
            </a:r>
            <a:r>
              <a:rPr lang="en-US" sz="2000" dirty="0" smtClean="0"/>
              <a:t> adherence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47960" y="970608"/>
            <a:ext cx="98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always condom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77943" y="930366"/>
            <a:ext cx="124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sometimes condom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5670" y="954424"/>
            <a:ext cx="96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never condom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" y="4797457"/>
            <a:ext cx="4144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PrEP</a:t>
            </a:r>
            <a:r>
              <a:rPr lang="en-US" sz="1100" dirty="0" smtClean="0">
                <a:latin typeface="Calibri" panose="020F0502020204030204" pitchFamily="34" charset="0"/>
              </a:rPr>
              <a:t> use self-report: A= Always </a:t>
            </a:r>
            <a:r>
              <a:rPr lang="en-US" sz="1100" dirty="0"/>
              <a:t>≥90</a:t>
            </a:r>
            <a:r>
              <a:rPr lang="en-US" sz="1100" dirty="0" smtClean="0"/>
              <a:t>%, &lt;50% = 1-49%, Never =  0%</a:t>
            </a:r>
            <a:r>
              <a:rPr lang="en-US" sz="11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0916" y="4784375"/>
            <a:ext cx="4276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Condom self-report: Always = 100</a:t>
            </a:r>
            <a:r>
              <a:rPr lang="en-US" sz="1100" dirty="0" smtClean="0"/>
              <a:t>%, Sometimes =1-99%, Never = 0%</a:t>
            </a:r>
            <a:r>
              <a:rPr lang="en-US" sz="11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35" y="1648572"/>
            <a:ext cx="430887" cy="18935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Number of infections</a:t>
            </a:r>
          </a:p>
        </p:txBody>
      </p:sp>
    </p:spTree>
    <p:extLst>
      <p:ext uri="{BB962C8B-B14F-4D97-AF65-F5344CB8AC3E}">
        <p14:creationId xmlns:p14="http://schemas.microsoft.com/office/powerpoint/2010/main" val="24108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4" y="494595"/>
            <a:ext cx="8599907" cy="436532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513" y="0"/>
            <a:ext cx="8973238" cy="49459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HIV </a:t>
            </a:r>
            <a:r>
              <a:rPr lang="en-US" sz="2000" dirty="0"/>
              <a:t>infection </a:t>
            </a:r>
            <a:r>
              <a:rPr lang="en-US" sz="2000" dirty="0" smtClean="0"/>
              <a:t>per </a:t>
            </a:r>
            <a:r>
              <a:rPr lang="en-US" sz="2000" dirty="0"/>
              <a:t>10000 </a:t>
            </a:r>
            <a:r>
              <a:rPr lang="en-US" sz="2000" dirty="0" smtClean="0"/>
              <a:t>sexually active Bangkok MSM </a:t>
            </a:r>
            <a:endParaRPr lang="en-US" sz="2000" dirty="0">
              <a:solidFill>
                <a:srgbClr val="0061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816" y="4608729"/>
            <a:ext cx="2584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never </a:t>
            </a:r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PrEP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&amp; never condom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2844" y="3424102"/>
            <a:ext cx="4608401" cy="19321"/>
          </a:xfrm>
          <a:prstGeom prst="line">
            <a:avLst/>
          </a:prstGeom>
          <a:ln w="34925" cmpd="sng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3387" y="2939572"/>
            <a:ext cx="334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Overall baseline HIV rate from BMCS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93032" y="4696088"/>
            <a:ext cx="2584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PrEP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≥90% &amp; never condom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35" y="1648572"/>
            <a:ext cx="430887" cy="18935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Number of infections</a:t>
            </a:r>
          </a:p>
        </p:txBody>
      </p:sp>
    </p:spTree>
    <p:extLst>
      <p:ext uri="{BB962C8B-B14F-4D97-AF65-F5344CB8AC3E}">
        <p14:creationId xmlns:p14="http://schemas.microsoft.com/office/powerpoint/2010/main" val="25984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EH_ATSDR_combined">
  <a:themeElements>
    <a:clrScheme name="Custom 13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7401</TotalTime>
  <Words>1134</Words>
  <Application>Microsoft Office PowerPoint</Application>
  <PresentationFormat>On-screen Show (16:9)</PresentationFormat>
  <Paragraphs>210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Cambria Math</vt:lpstr>
      <vt:lpstr>Myriad Web Pro</vt:lpstr>
      <vt:lpstr>Arial</vt:lpstr>
      <vt:lpstr>Wingdings</vt:lpstr>
      <vt:lpstr>Courier New</vt:lpstr>
      <vt:lpstr>NCEH_ATSDR_combined</vt:lpstr>
      <vt:lpstr>Impact of HIV Combination Prevention in Men who have Sex with Men, Bangkok, Thailand</vt:lpstr>
      <vt:lpstr>PrEP in Thailand</vt:lpstr>
      <vt:lpstr>Objective</vt:lpstr>
      <vt:lpstr>Methods</vt:lpstr>
      <vt:lpstr>PrEP effectiveness (iPrEX)</vt:lpstr>
      <vt:lpstr>Condom effectiveness (Combined EXPLORE and VAX 004)</vt:lpstr>
      <vt:lpstr>   HIV incidence among MSM in BMCS, Thailand, 2006-2012</vt:lpstr>
      <vt:lpstr>     Results:  HIV infection per 10000 sexually active Bangkok MSM by level of PrEP adherence</vt:lpstr>
      <vt:lpstr>   HIV infection per 10000 sexually active Bangkok MSM </vt:lpstr>
      <vt:lpstr>   Averted HIV infection per 10000 sexually active Bangkok MSM </vt:lpstr>
      <vt:lpstr>Limitations</vt:lpstr>
      <vt:lpstr>Summary</vt:lpstr>
      <vt:lpstr>Acknowledgements</vt:lpstr>
      <vt:lpstr>PowerPoint Presentation</vt:lpstr>
      <vt:lpstr>Definition</vt:lpstr>
      <vt:lpstr>Incidence matrix (independent assumption)</vt:lpstr>
      <vt:lpstr>     Estimated number of annual HIV infections among 10,000 sexually active MSM, Bangkok, Thailand</vt:lpstr>
      <vt:lpstr>iPrEX note</vt:lpstr>
      <vt:lpstr>Combination VAX004 &amp; EXPLORE (Smith DK, 2015)</vt:lpstr>
      <vt:lpstr>PowerPoint Presentation</vt:lpstr>
    </vt:vector>
  </TitlesOfParts>
  <Company>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Saal</cp:lastModifiedBy>
  <cp:revision>598</cp:revision>
  <cp:lastPrinted>2018-07-19T10:38:18Z</cp:lastPrinted>
  <dcterms:created xsi:type="dcterms:W3CDTF">2011-03-17T17:43:16Z</dcterms:created>
  <dcterms:modified xsi:type="dcterms:W3CDTF">2018-07-23T10:22:53Z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