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56" r:id="rId3"/>
    <p:sldId id="628" r:id="rId4"/>
    <p:sldId id="282" r:id="rId5"/>
    <p:sldId id="258" r:id="rId6"/>
    <p:sldId id="637" r:id="rId7"/>
    <p:sldId id="274" r:id="rId8"/>
    <p:sldId id="638" r:id="rId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Sheet1!$I$26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94444444444444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4C-4A8F-BE09-F75CFAA6B1EA}"/>
                </c:ext>
              </c:extLst>
            </c:dLbl>
            <c:dLbl>
              <c:idx val="1"/>
              <c:layout>
                <c:manualLayout>
                  <c:x val="-5.0925337632079971E-17"/>
                  <c:y val="0.180555555555555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4C-4A8F-BE09-F75CFAA6B1EA}"/>
                </c:ext>
              </c:extLst>
            </c:dLbl>
            <c:dLbl>
              <c:idx val="2"/>
              <c:layout>
                <c:manualLayout>
                  <c:x val="-1.0185067526415994E-16"/>
                  <c:y val="0.20833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4C-4A8F-BE09-F75CFAA6B1EA}"/>
                </c:ext>
              </c:extLst>
            </c:dLbl>
            <c:dLbl>
              <c:idx val="3"/>
              <c:layout>
                <c:manualLayout>
                  <c:x val="0"/>
                  <c:y val="0.20370370370370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4C-4A8F-BE09-F75CFAA6B1E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highlight>
                      <a:srgbClr val="FFFF00"/>
                    </a:highligh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Sheet1!$H$27:$H$30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Sheet1!$I$27:$I$30</c:f>
              <c:numCache>
                <c:formatCode>General</c:formatCode>
                <c:ptCount val="4"/>
                <c:pt idx="0">
                  <c:v>51.7</c:v>
                </c:pt>
                <c:pt idx="1">
                  <c:v>54.8</c:v>
                </c:pt>
                <c:pt idx="2">
                  <c:v>61.9</c:v>
                </c:pt>
                <c:pt idx="3">
                  <c:v>75.599999999999994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4C-4A8F-BE09-F75CFAA6B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741392"/>
        <c:axId val="194741952"/>
      </c:barChart>
      <c:catAx>
        <c:axId val="19474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4741952"/>
        <c:crosses val="autoZero"/>
        <c:auto val="1"/>
        <c:lblAlgn val="ctr"/>
        <c:lblOffset val="100"/>
        <c:noMultiLvlLbl val="0"/>
      </c:catAx>
      <c:valAx>
        <c:axId val="194741952"/>
        <c:scaling>
          <c:orientation val="minMax"/>
          <c:max val="10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4741392"/>
        <c:crosses val="autoZero"/>
        <c:crossBetween val="between"/>
        <c:dispUnits>
          <c:builtInUnit val="hundreds"/>
        </c:dispUnits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E467C-C30C-4440-9F2B-0E074171849B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3C13E-9293-4FC2-8997-4D01644588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430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3C13E-9293-4FC2-8997-4D016445889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477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BB24-A04F-4DC6-940F-58A04E5CF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2A973-769F-4335-9C46-83443F013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D12B3-BBE9-4970-9363-65C0B29B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C5967-AFA3-4F70-8FBB-92C3309A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DB1EE-5B49-4A44-B86C-83D6EC41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85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C535-25DC-4A8E-A1C6-A4379EB4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E021E-5AFA-43ED-A7F9-FE3353D09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07C79-61AE-4AC2-9E02-7AEDF2D0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65889-1F1C-426C-8499-4443204D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479C0-D70A-4DBD-BA53-EF780495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48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3D2BEE-FA58-48E8-A406-236982162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148F1-9C63-47AF-B37D-0A243F1EA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424CB-AD20-4B46-8B9A-0F94D748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F601D-C16C-4DAD-B955-49CFB831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3EA1C-A94B-43D3-A389-01FAEB35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50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08E72-35DD-4475-9A90-3571B7005FC8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DF99-085A-4CF4-87B3-42786172C2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80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68ED-6ED1-4DBE-826D-A19AA2540E18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8DD0-BFFA-408D-A24D-4E545EC59F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87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5C9A6-FD84-4D20-9BC1-7B267515E5FC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FD39D-CA43-47F7-A910-9C6472322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69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BCE6-F3DF-428F-BF17-E913FB30E703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B028A-8651-4414-B308-AAB80DF5D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871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FD66-F64A-4021-BBF9-0E188C6EB1D8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A651-B1A5-4C83-AC85-B4B8B4C2CF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222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E50DA-C7FC-48B9-8C55-F3F87BF25460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A106-D263-4D50-B037-4008BE88C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63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7108-CD05-4EDF-B0F9-473823D37796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1E455-9A8A-4BD0-BC04-2DE6588557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616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0E434-01C6-45DC-8502-1805E01A59DA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091E-78C3-4228-B776-AF1D8BBD1A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8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8223-B805-4AF1-972A-A191D767E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15EC7-8CB2-49E9-8973-93B13F8C7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EFCD1-E055-4106-AD6B-180DC24F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E7071-3082-4803-BD10-226FEA77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2C1FF-4C85-4C7E-9BC7-1B449B3A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485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2577-6A34-4A87-9EDF-2EB088B08C80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99103-0DAF-484F-B226-849F94E4C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37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1137C-B06B-4900-9C1B-40AA74A630F2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574C9-1632-447F-AB55-4DB14FEF7A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83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E231-BEA1-46C7-BB38-756CC25D9009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50C1F-F17A-4240-939E-E8B51A63F2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26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6197600" y="1219200"/>
            <a:ext cx="5562600" cy="240823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sz="quarter" idx="2"/>
          </p:nvPr>
        </p:nvSpPr>
        <p:spPr>
          <a:xfrm>
            <a:off x="6197600" y="3779839"/>
            <a:ext cx="5562600" cy="24098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508000" y="1219201"/>
            <a:ext cx="5562600" cy="49704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176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58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D719-65E4-4520-9A67-B72EB885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7F04B-4867-4F2C-A4DF-908DB5330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3A1A5-D1DE-467C-976E-28DA7D61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B72F2-1E8E-4541-BE95-C5201BF7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07C85-CB28-4165-9CAB-1C53C40EA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63C5-1162-45F2-8E63-0F039B6E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4554-27DD-4BD2-A2DB-87084EC0C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C6B58-38C9-471E-B9C7-835B2DBCF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2F63A-AA84-4CEE-A802-A8337B71B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7CB27-1743-43DB-95DD-A3D197C8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6E165-13BA-402B-B4C4-24509D1F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837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90A0-16C7-460F-A22D-07FFF4BF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86078-51FE-4F87-A159-BA286872E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F8822-069C-43FE-95BD-4FB0FF625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F1F84A-15D0-482C-BDDB-3EAC2861D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EB044-5C65-468C-B427-D1AB55CDB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C770E-2F2C-4387-A2DB-A4260481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F78F1D-4CB2-4B4B-8E1B-52E0AC22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A5E5B-986B-4A2D-A3FE-01D35C533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60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E27B-391B-42C1-B42D-9BFF1D95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C51FA-AE02-4DA1-8D0B-79E2DB653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7BC9E4-6C26-4EEC-A5B8-921A8EDF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7C71C-2BE7-4A53-96D0-A7A3DEE0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59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02FC0A-A01F-4C5D-9A0C-7A3AEFB0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16744-E31F-4DC7-BEAB-06C9F445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E3E18-9C49-473E-BB19-DCB6F0E0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009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F093-6E89-404A-A945-A1294EA6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1966B-3B77-442A-972A-57EB82400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F98B9-D0A3-4642-86BB-D2AF9B7CB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16938-6232-4DA0-96A3-FD255E42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27A85-61ED-4FEC-9934-A5CFF34E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F6990-7D72-4036-88BB-4412D046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279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8A5F2-9A4F-4E67-8E62-5397E44ED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2DECE6-845C-440D-9B6F-074D3C552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1538A-EA5C-4A58-B469-72FC93179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66B27-B41E-49D8-8563-19B52520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40A2C-CE97-4B3C-8572-155E522F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6D812-DB5F-4FAB-86CD-385C418F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203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542B7A-0DFC-4685-ADAB-B6D0DCC00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57079-0D99-483E-9DC8-A0D9F80D1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AF442-6970-4A2B-A042-F648048E5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3819-D1C0-4C4D-829F-1E3AAB849D85}" type="datetimeFigureOut">
              <a:rPr lang="en-IN" smtClean="0"/>
              <a:t>25-07-2018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FBEB7-611A-40D5-8511-AA01794D5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7FB28-8BD1-4FF3-A14B-1BF1961EB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8C46E-DDCC-4F5F-A24C-EDDBA3D5F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39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think-cell Slide" r:id="rId16" imgW="504" imgH="484" progId="TCLayout.ActiveDocument.1">
                  <p:embed/>
                </p:oleObj>
              </mc:Choice>
              <mc:Fallback>
                <p:oleObj name="think-cell Slide" r:id="rId16" imgW="504" imgH="484" progId="TCLayout.ActiveDocument.1">
                  <p:embed/>
                  <p:pic>
                    <p:nvPicPr>
                      <p:cNvPr id="1026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41BF46-742C-4D6C-ABE3-86B234BBB119}" type="datetimeFigureOut">
              <a:rPr lang="en-GB"/>
              <a:pPr>
                <a:defRPr/>
              </a:pPr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6982A4-1446-4967-AB63-2E2FD06F36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9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B626D9-8F45-43E4-976C-A05A7839C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209" y="3602038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br>
              <a:rPr lang="en-IN" sz="2400" dirty="0">
                <a:solidFill>
                  <a:srgbClr val="0070C0"/>
                </a:solidFill>
                <a:latin typeface="Franklin Gothic Medium" panose="020B0603020102020204" pitchFamily="34" charset="0"/>
              </a:rPr>
            </a:br>
            <a:r>
              <a:rPr lang="en-IN" sz="2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Association between syndemics (of alcohol and drug use, and violence) and HIV-related sexual risk among MSM in India: Findings from a large-scale national bio-behavioural survey</a:t>
            </a:r>
            <a:br>
              <a:rPr lang="en-IN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br>
              <a:rPr lang="en-IN" sz="1800" b="1" i="1" dirty="0">
                <a:solidFill>
                  <a:srgbClr val="0070C0"/>
                </a:solidFill>
              </a:rPr>
            </a:br>
            <a:br>
              <a:rPr lang="en-IN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Venkatesan </a:t>
            </a:r>
            <a:r>
              <a:rPr lang="en-US" sz="20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Chakrapani</a:t>
            </a:r>
            <a:r>
              <a:rPr lang="en-US" sz="2000" i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br>
              <a:rPr lang="en-US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PVM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Lakshmi</a:t>
            </a:r>
            <a:r>
              <a:rPr lang="en-US" sz="2000" i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, Pradeep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Kumar</a:t>
            </a:r>
            <a:r>
              <a:rPr lang="en-US" sz="2000" i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, Venkatesh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Srinivas</a:t>
            </a:r>
            <a:r>
              <a:rPr lang="en-US" sz="2000" i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b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/>
              <a:t> </a:t>
            </a:r>
            <a:br>
              <a:rPr lang="en-IN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600" i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Postgraduate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 of Medical Education and Research (PGIMER), India</a:t>
            </a:r>
            <a:b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i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AIDS Control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(NACO), India</a:t>
            </a:r>
            <a:b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Oral Poster: </a:t>
            </a:r>
            <a:r>
              <a:rPr lang="en-IN" sz="1400" dirty="0">
                <a:latin typeface="Arial" pitchFamily="34" charset="0"/>
                <a:cs typeface="Arial" pitchFamily="34" charset="0"/>
              </a:rPr>
              <a:t>WEPDC02. July 25, 2018. Session Room: G102-103</a:t>
            </a:r>
            <a:endParaRPr lang="en-IN" sz="1400" i="1" dirty="0"/>
          </a:p>
        </p:txBody>
      </p:sp>
    </p:spTree>
    <p:extLst>
      <p:ext uri="{BB962C8B-B14F-4D97-AF65-F5344CB8AC3E}">
        <p14:creationId xmlns:p14="http://schemas.microsoft.com/office/powerpoint/2010/main" val="258404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7711E-393D-48D8-A11A-2F8EF1854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461" y="854766"/>
            <a:ext cx="10515600" cy="5550798"/>
          </a:xfrm>
        </p:spPr>
        <p:txBody>
          <a:bodyPr/>
          <a:lstStyle/>
          <a:p>
            <a:r>
              <a:rPr lang="en-IN" b="1" dirty="0">
                <a:solidFill>
                  <a:srgbClr val="C00000"/>
                </a:solidFill>
                <a:cs typeface="Arial" panose="020B0604020202020204" pitchFamily="34" charset="0"/>
              </a:rPr>
              <a:t>HIV</a:t>
            </a:r>
            <a:r>
              <a:rPr lang="en-IN" b="1" dirty="0">
                <a:cs typeface="Arial" panose="020B0604020202020204" pitchFamily="34" charset="0"/>
              </a:rPr>
              <a:t> prevalence among </a:t>
            </a:r>
            <a:r>
              <a:rPr lang="en-IN" b="1" dirty="0">
                <a:solidFill>
                  <a:srgbClr val="0070C0"/>
                </a:solidFill>
                <a:cs typeface="Arial" panose="020B0604020202020204" pitchFamily="34" charset="0"/>
              </a:rPr>
              <a:t>MSM</a:t>
            </a:r>
            <a:r>
              <a:rPr lang="en-IN" dirty="0">
                <a:cs typeface="Arial" panose="020B0604020202020204" pitchFamily="34" charset="0"/>
              </a:rPr>
              <a:t> in India </a:t>
            </a:r>
            <a:r>
              <a:rPr lang="en-IN" b="1" dirty="0">
                <a:solidFill>
                  <a:srgbClr val="C00000"/>
                </a:solidFill>
                <a:cs typeface="Arial" panose="020B0604020202020204" pitchFamily="34" charset="0"/>
              </a:rPr>
              <a:t>- 4.3% to 7%</a:t>
            </a:r>
          </a:p>
          <a:p>
            <a:r>
              <a:rPr lang="en-IN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Consistent condom use </a:t>
            </a:r>
            <a:r>
              <a:rPr lang="en-I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male partners):  </a:t>
            </a:r>
            <a:r>
              <a:rPr lang="en-IN" sz="2400" i="1" dirty="0">
                <a:latin typeface="Arial" panose="020B0604020202020204" pitchFamily="34" charset="0"/>
                <a:cs typeface="Arial" panose="020B0604020202020204" pitchFamily="34" charset="0"/>
              </a:rPr>
              <a:t>48% to 55% </a:t>
            </a:r>
            <a:r>
              <a:rPr lang="en-IN" sz="1600" i="1" dirty="0">
                <a:latin typeface="Arial" panose="020B0604020202020204" pitchFamily="34" charset="0"/>
                <a:cs typeface="Arial" panose="020B0604020202020204" pitchFamily="34" charset="0"/>
              </a:rPr>
              <a:t>(IBBS, 2015)</a:t>
            </a:r>
          </a:p>
          <a:p>
            <a:pPr>
              <a:buNone/>
              <a:defRPr/>
            </a:pPr>
            <a:endParaRPr lang="en-GB" sz="2400" b="1" dirty="0"/>
          </a:p>
          <a:p>
            <a:pPr>
              <a:buNone/>
              <a:defRPr/>
            </a:pPr>
            <a:r>
              <a:rPr lang="en-GB" sz="3200" b="1" i="1" dirty="0" err="1">
                <a:solidFill>
                  <a:srgbClr val="C00000"/>
                </a:solidFill>
                <a:highlight>
                  <a:srgbClr val="FFFF00"/>
                </a:highlight>
              </a:rPr>
              <a:t>SYN</a:t>
            </a:r>
            <a:r>
              <a:rPr lang="en-GB" sz="3200" i="1" dirty="0" err="1"/>
              <a:t>ergistic</a:t>
            </a:r>
            <a:r>
              <a:rPr lang="en-GB" sz="3200" i="1" dirty="0"/>
              <a:t> </a:t>
            </a:r>
            <a:r>
              <a:rPr lang="en-GB" sz="3200" i="1" dirty="0" err="1"/>
              <a:t>epi</a:t>
            </a:r>
            <a:r>
              <a:rPr lang="en-GB" sz="3200" b="1" i="1" dirty="0" err="1">
                <a:solidFill>
                  <a:srgbClr val="C00000"/>
                </a:solidFill>
                <a:highlight>
                  <a:srgbClr val="FFFF00"/>
                </a:highlight>
              </a:rPr>
              <a:t>DEMICS</a:t>
            </a:r>
            <a:r>
              <a:rPr lang="en-GB" sz="3200" b="1" i="1" dirty="0">
                <a:solidFill>
                  <a:srgbClr val="C00000"/>
                </a:solidFill>
              </a:rPr>
              <a:t> </a:t>
            </a:r>
            <a:r>
              <a:rPr lang="en-GB" sz="2000" dirty="0"/>
              <a:t>(Singer, 1996 &amp; 2013)</a:t>
            </a:r>
            <a:r>
              <a:rPr lang="en-GB" sz="2400" dirty="0"/>
              <a:t>:</a:t>
            </a:r>
            <a:endParaRPr lang="en-GB" sz="2400" b="1" i="1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en-GB" sz="2400" b="1" dirty="0"/>
              <a:t>1. Co-occurrence </a:t>
            </a:r>
            <a:r>
              <a:rPr lang="en-GB" sz="2400" dirty="0"/>
              <a:t>of psychosocial conditions </a:t>
            </a:r>
          </a:p>
          <a:p>
            <a:pPr marL="0" indent="0">
              <a:buNone/>
              <a:defRPr/>
            </a:pPr>
            <a:r>
              <a:rPr lang="en-GB" sz="2400" dirty="0"/>
              <a:t>2. </a:t>
            </a:r>
            <a:r>
              <a:rPr lang="en-GB" sz="2400" b="1" dirty="0"/>
              <a:t>Synergy</a:t>
            </a:r>
            <a:r>
              <a:rPr lang="en-GB" sz="2400" dirty="0"/>
              <a:t> in increasing a negative outcome (e.g., sexual risk or HIV)</a:t>
            </a:r>
          </a:p>
          <a:p>
            <a:pPr marL="0" indent="0">
              <a:buNone/>
              <a:defRPr/>
            </a:pPr>
            <a:r>
              <a:rPr lang="en-GB" sz="2400" dirty="0"/>
              <a:t>3. </a:t>
            </a:r>
            <a:r>
              <a:rPr lang="en-GB" sz="2400" b="1" dirty="0"/>
              <a:t>Social forces </a:t>
            </a:r>
            <a:r>
              <a:rPr lang="en-GB" sz="2400" i="1" dirty="0"/>
              <a:t>(e.g., Stigma) </a:t>
            </a:r>
            <a:r>
              <a:rPr lang="en-GB" sz="2400" dirty="0"/>
              <a:t>lead to syndemic conditions</a:t>
            </a:r>
          </a:p>
          <a:p>
            <a:pPr marL="0" indent="0">
              <a:buNone/>
              <a:defRPr/>
            </a:pPr>
            <a:endParaRPr lang="en-GB" sz="2400" dirty="0"/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Objective: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Whether psychosocial health conditions co-occur?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Whether they synergistically </a:t>
            </a:r>
            <a:r>
              <a:rPr lang="en-IN" dirty="0" err="1">
                <a:solidFill>
                  <a:srgbClr val="0070C0"/>
                </a:solidFill>
              </a:rPr>
              <a:t>increas</a:t>
            </a:r>
            <a:r>
              <a:rPr lang="en-GB" dirty="0">
                <a:solidFill>
                  <a:srgbClr val="0070C0"/>
                </a:solidFill>
              </a:rPr>
              <a:t>e sexual risk?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endParaRPr lang="en-IN" sz="2000" i="1" dirty="0">
              <a:cs typeface="Arial" panose="020B0604020202020204" pitchFamily="34" charset="0"/>
            </a:endParaRPr>
          </a:p>
          <a:p>
            <a:endParaRPr lang="en-IN" sz="2000" dirty="0">
              <a:cs typeface="Arial" panose="020B0604020202020204" pitchFamily="34" charset="0"/>
            </a:endParaRPr>
          </a:p>
          <a:p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254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A11BF90-B160-4AD3-B68D-EF299ACE9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135" y="446798"/>
            <a:ext cx="831990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Co-occurrence of three psychosocial health conditions</a:t>
            </a:r>
            <a:r>
              <a:rPr lang="en-US" alt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(N=22,297 HIV-neg MSM)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ABA6B0-0BB9-493C-B4D3-EF202CC48A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87217" y="1307836"/>
            <a:ext cx="8398566" cy="7694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54878B-8DAB-408B-943A-DA94DE29CA7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619046" y="1868720"/>
            <a:ext cx="5212080" cy="47440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037275-DE02-4230-B2CC-18FB850CBA93}"/>
              </a:ext>
            </a:extLst>
          </p:cNvPr>
          <p:cNvSpPr txBox="1"/>
          <p:nvPr/>
        </p:nvSpPr>
        <p:spPr>
          <a:xfrm>
            <a:off x="4833257" y="2472613"/>
            <a:ext cx="42672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V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CF0DDC-D03D-4CB5-88E1-8FE39BB92419}"/>
              </a:ext>
            </a:extLst>
          </p:cNvPr>
          <p:cNvSpPr txBox="1"/>
          <p:nvPr/>
        </p:nvSpPr>
        <p:spPr>
          <a:xfrm>
            <a:off x="7038392" y="2472613"/>
            <a:ext cx="44275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D18700-B4DF-4186-89F7-91BF446E11C8}"/>
              </a:ext>
            </a:extLst>
          </p:cNvPr>
          <p:cNvSpPr txBox="1"/>
          <p:nvPr/>
        </p:nvSpPr>
        <p:spPr>
          <a:xfrm>
            <a:off x="6008520" y="4659087"/>
            <a:ext cx="43313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A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57AB58-45F2-4205-989A-08F4C99710BF}"/>
              </a:ext>
            </a:extLst>
          </p:cNvPr>
          <p:cNvSpPr txBox="1"/>
          <p:nvPr/>
        </p:nvSpPr>
        <p:spPr>
          <a:xfrm flipH="1">
            <a:off x="1304215" y="2765000"/>
            <a:ext cx="173338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V</a:t>
            </a:r>
            <a:r>
              <a:rPr lang="en-GB" sz="2400" dirty="0"/>
              <a:t>  = </a:t>
            </a:r>
            <a:r>
              <a:rPr lang="en-GB" sz="2400" b="1" dirty="0">
                <a:solidFill>
                  <a:srgbClr val="0070C0"/>
                </a:solidFill>
              </a:rPr>
              <a:t>24%</a:t>
            </a:r>
          </a:p>
          <a:p>
            <a:r>
              <a:rPr lang="en-GB" sz="3200" b="1" dirty="0">
                <a:solidFill>
                  <a:srgbClr val="C00000"/>
                </a:solidFill>
              </a:rPr>
              <a:t>A </a:t>
            </a:r>
            <a:r>
              <a:rPr lang="en-GB" sz="2400" dirty="0"/>
              <a:t> = </a:t>
            </a:r>
            <a:r>
              <a:rPr lang="en-GB" sz="2400" b="1" dirty="0">
                <a:solidFill>
                  <a:srgbClr val="0070C0"/>
                </a:solidFill>
              </a:rPr>
              <a:t>27%</a:t>
            </a:r>
          </a:p>
          <a:p>
            <a:r>
              <a:rPr lang="en-GB" sz="3200" b="1" dirty="0">
                <a:solidFill>
                  <a:srgbClr val="C00000"/>
                </a:solidFill>
              </a:rPr>
              <a:t>D </a:t>
            </a:r>
            <a:r>
              <a:rPr lang="en-GB" sz="2400" dirty="0"/>
              <a:t>= </a:t>
            </a:r>
            <a:r>
              <a:rPr lang="en-GB" sz="2400" b="1" dirty="0">
                <a:solidFill>
                  <a:srgbClr val="0070C0"/>
                </a:solidFill>
              </a:rPr>
              <a:t>11%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23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>
                <a:solidFill>
                  <a:srgbClr val="0070C0"/>
                </a:solidFill>
              </a:rPr>
              <a:t>As the number of conditions increases, sexual risk increases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331566"/>
              </p:ext>
            </p:extLst>
          </p:nvPr>
        </p:nvGraphicFramePr>
        <p:xfrm>
          <a:off x="3438514" y="1517291"/>
          <a:ext cx="704791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5DE99C-A076-40B9-9DE3-B1A000D1D382}"/>
              </a:ext>
            </a:extLst>
          </p:cNvPr>
          <p:cNvSpPr txBox="1"/>
          <p:nvPr/>
        </p:nvSpPr>
        <p:spPr>
          <a:xfrm>
            <a:off x="946645" y="2828835"/>
            <a:ext cx="270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Inconsistent condom use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dirty="0">
                <a:solidFill>
                  <a:srgbClr val="FF0000"/>
                </a:solidFill>
                <a:latin typeface="Calibri" panose="020F0502020204030204"/>
              </a:rPr>
              <a:t>with male partners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37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A3E427-9952-41D4-B9C2-19B4D739D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606" y="215005"/>
            <a:ext cx="6821976" cy="66340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B0E9F8-54D8-4DC6-923D-0B7649E950FF}"/>
              </a:ext>
            </a:extLst>
          </p:cNvPr>
          <p:cNvSpPr txBox="1"/>
          <p:nvPr/>
        </p:nvSpPr>
        <p:spPr>
          <a:xfrm>
            <a:off x="137025" y="2833581"/>
            <a:ext cx="46987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 of psychosocial conditions on </a:t>
            </a: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inconsistent condom use (male partners)</a:t>
            </a:r>
          </a:p>
          <a:p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8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E3AA4-9325-43C7-8ED0-DB626102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052" y="646043"/>
            <a:ext cx="10515600" cy="57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sz="36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IN" sz="3600" b="1" dirty="0">
                <a:solidFill>
                  <a:srgbClr val="C00000"/>
                </a:solidFill>
              </a:rPr>
              <a:t>ASSOCIATIONS WITH SEXUAL RISK</a:t>
            </a:r>
          </a:p>
          <a:p>
            <a:pPr marL="0" indent="0" algn="ctr">
              <a:buNone/>
            </a:pPr>
            <a:endParaRPr lang="en-IN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Independent effects: </a:t>
            </a:r>
            <a:r>
              <a:rPr lang="en-GB" sz="3600" b="1" dirty="0">
                <a:solidFill>
                  <a:srgbClr val="C00000"/>
                </a:solidFill>
              </a:rPr>
              <a:t>V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dirty="0"/>
              <a:t>(</a:t>
            </a:r>
            <a:r>
              <a:rPr lang="en-GB" sz="3600" dirty="0" err="1"/>
              <a:t>aOR</a:t>
            </a:r>
            <a:r>
              <a:rPr lang="en-GB" sz="3600" dirty="0"/>
              <a:t>=1.51, p &lt; .001); </a:t>
            </a:r>
            <a:r>
              <a:rPr lang="en-GB" sz="3600" b="1" dirty="0">
                <a:solidFill>
                  <a:srgbClr val="C00000"/>
                </a:solidFill>
              </a:rPr>
              <a:t>D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dirty="0"/>
              <a:t>(</a:t>
            </a:r>
            <a:r>
              <a:rPr lang="en-GB" sz="3600" dirty="0" err="1"/>
              <a:t>aOR</a:t>
            </a:r>
            <a:r>
              <a:rPr lang="en-GB" sz="3600" dirty="0"/>
              <a:t>=1.38, p &lt; .001)</a:t>
            </a:r>
          </a:p>
          <a:p>
            <a:endParaRPr lang="en-GB" sz="3600" dirty="0"/>
          </a:p>
          <a:p>
            <a:pPr marL="0" indent="0">
              <a:buNone/>
            </a:pP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</a:rPr>
              <a:t>Evidence for Synergy</a:t>
            </a:r>
          </a:p>
          <a:p>
            <a:pPr lvl="1"/>
            <a:r>
              <a:rPr lang="en-GB" sz="3600" dirty="0">
                <a:solidFill>
                  <a:schemeClr val="accent5">
                    <a:lumMod val="75000"/>
                  </a:schemeClr>
                </a:solidFill>
              </a:rPr>
              <a:t>Significant three-way interaction:  </a:t>
            </a:r>
            <a:r>
              <a:rPr lang="en-GB" sz="3600" b="1" dirty="0">
                <a:solidFill>
                  <a:srgbClr val="C00000"/>
                </a:solidFill>
              </a:rPr>
              <a:t>V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dirty="0">
                <a:solidFill>
                  <a:srgbClr val="0070C0"/>
                </a:solidFill>
              </a:rPr>
              <a:t>x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>
                <a:solidFill>
                  <a:srgbClr val="C00000"/>
                </a:solidFill>
              </a:rPr>
              <a:t>D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dirty="0">
                <a:solidFill>
                  <a:srgbClr val="0070C0"/>
                </a:solidFill>
              </a:rPr>
              <a:t>x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>
                <a:solidFill>
                  <a:srgbClr val="C00000"/>
                </a:solidFill>
              </a:rPr>
              <a:t>A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100" dirty="0"/>
              <a:t>(</a:t>
            </a:r>
            <a:r>
              <a:rPr lang="en-GB" sz="3100" dirty="0" err="1"/>
              <a:t>aOR</a:t>
            </a:r>
            <a:r>
              <a:rPr lang="en-GB" sz="3100" dirty="0"/>
              <a:t> = 1.56, p=.03) </a:t>
            </a:r>
            <a:endParaRPr lang="en-GB" sz="3600" dirty="0"/>
          </a:p>
          <a:p>
            <a:pPr lvl="1"/>
            <a:r>
              <a:rPr lang="en-GB" sz="3600" dirty="0">
                <a:solidFill>
                  <a:schemeClr val="accent5">
                    <a:lumMod val="75000"/>
                  </a:schemeClr>
                </a:solidFill>
              </a:rPr>
              <a:t>Significant</a:t>
            </a:r>
            <a:r>
              <a:rPr lang="en-GB" sz="3600" dirty="0">
                <a:solidFill>
                  <a:srgbClr val="0070C0"/>
                </a:solidFill>
              </a:rPr>
              <a:t> two-way interaction:  </a:t>
            </a:r>
            <a:r>
              <a:rPr lang="en-GB" sz="3600" b="1" dirty="0">
                <a:solidFill>
                  <a:srgbClr val="C00000"/>
                </a:solidFill>
              </a:rPr>
              <a:t>V </a:t>
            </a:r>
            <a:r>
              <a:rPr lang="en-GB" sz="3600" dirty="0">
                <a:solidFill>
                  <a:srgbClr val="0070C0"/>
                </a:solidFill>
              </a:rPr>
              <a:t>x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>
                <a:solidFill>
                  <a:srgbClr val="C00000"/>
                </a:solidFill>
              </a:rPr>
              <a:t>A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100" dirty="0"/>
              <a:t>(</a:t>
            </a:r>
            <a:r>
              <a:rPr lang="en-GB" sz="3100" dirty="0" err="1"/>
              <a:t>aOR</a:t>
            </a:r>
            <a:r>
              <a:rPr lang="en-GB" sz="3100" dirty="0"/>
              <a:t> = 1.18, p=.03).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86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F816-E89B-4345-9D1D-7560FF11D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IMPLICATIONS</a:t>
            </a:r>
            <a:br>
              <a:rPr lang="en-GB" b="1" dirty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E224-A25C-403C-9A75-ADDE7786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92500"/>
          </a:bodyPr>
          <a:lstStyle/>
          <a:p>
            <a:r>
              <a:rPr lang="en-GB" sz="3400" b="1" dirty="0">
                <a:solidFill>
                  <a:srgbClr val="0070C0"/>
                </a:solidFill>
              </a:rPr>
              <a:t>Need to address </a:t>
            </a:r>
            <a:r>
              <a:rPr lang="en-GB" sz="3400" b="1" dirty="0">
                <a:solidFill>
                  <a:srgbClr val="C00000"/>
                </a:solidFill>
              </a:rPr>
              <a:t>Violence victimisation, and alcohol and drug use</a:t>
            </a:r>
            <a:r>
              <a:rPr lang="en-GB" sz="3400" b="1" dirty="0">
                <a:solidFill>
                  <a:srgbClr val="0070C0"/>
                </a:solidFill>
              </a:rPr>
              <a:t> to substantially reduce HIV risk among MSM</a:t>
            </a:r>
          </a:p>
          <a:p>
            <a:endParaRPr lang="en-GB" sz="3400" dirty="0">
              <a:highlight>
                <a:srgbClr val="FFFF00"/>
              </a:highlight>
            </a:endParaRPr>
          </a:p>
          <a:p>
            <a:r>
              <a:rPr lang="en-GB" sz="3400" dirty="0"/>
              <a:t>What can be done?</a:t>
            </a:r>
          </a:p>
          <a:p>
            <a:pPr lvl="1"/>
            <a:r>
              <a:rPr lang="en-GB" sz="3400" dirty="0">
                <a:solidFill>
                  <a:srgbClr val="0070C0"/>
                </a:solidFill>
              </a:rPr>
              <a:t>Screen and manage syndemic conditions</a:t>
            </a:r>
          </a:p>
          <a:p>
            <a:pPr lvl="1"/>
            <a:r>
              <a:rPr lang="en-GB" sz="3400" dirty="0">
                <a:solidFill>
                  <a:srgbClr val="0070C0"/>
                </a:solidFill>
              </a:rPr>
              <a:t>Prevent syndemics (e.g., Stigma reduction programmes)</a:t>
            </a:r>
          </a:p>
          <a:p>
            <a:pPr marL="0" indent="0">
              <a:buNone/>
            </a:pPr>
            <a:endParaRPr lang="en-GB" sz="31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sz="3100" i="1" dirty="0">
                <a:solidFill>
                  <a:srgbClr val="0070C0"/>
                </a:solidFill>
              </a:rPr>
              <a:t>Future: </a:t>
            </a:r>
            <a:r>
              <a:rPr lang="en-IN" sz="3100" dirty="0"/>
              <a:t>1) Identify other syndemic conditions; 2) Test and evaluate syndemically oriented HIV interventions</a:t>
            </a:r>
            <a:endParaRPr lang="en-GB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5337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278</Words>
  <Application>Microsoft Office PowerPoint</Application>
  <PresentationFormat>Widescreen</PresentationFormat>
  <Paragraphs>50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Franklin Gothic Medium</vt:lpstr>
      <vt:lpstr>Office Theme</vt:lpstr>
      <vt:lpstr>1_Office Theme</vt:lpstr>
      <vt:lpstr>think-cell Slide</vt:lpstr>
      <vt:lpstr> Association between syndemics (of alcohol and drug use, and violence) and HIV-related sexual risk among MSM in India: Findings from a large-scale national bio-behavioural survey   Venkatesan Chakrapania* PVM Lakshmia, Pradeep Kumarb, Venkatesh Srinivasb   aPostgraduate Institute of Medical Education and Research (PGIMER), India bNational AIDS Control Organisation (NACO), India  Oral Poster: WEPDC02. July 25, 2018. Session Room: G102-103</vt:lpstr>
      <vt:lpstr>PowerPoint Presentation</vt:lpstr>
      <vt:lpstr>PowerPoint Presentation</vt:lpstr>
      <vt:lpstr>As the number of conditions increases, sexual risk increases</vt:lpstr>
      <vt:lpstr>PowerPoint Presentation</vt:lpstr>
      <vt:lpstr>PowerPoint Presentation</vt:lpstr>
      <vt:lpstr>IMPLICATIONS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syndemic of violence victimisation, drug use and alcohol use, and HIV-related sexual risk among MSM in India  Dr. Venkatesan Chakrapani, M.D.</dc:title>
  <dc:creator>Dr. Venkatesan Chakrapani</dc:creator>
  <cp:lastModifiedBy>Dr. Venkatesan Chakrapani</cp:lastModifiedBy>
  <cp:revision>121</cp:revision>
  <cp:lastPrinted>2018-07-17T14:51:18Z</cp:lastPrinted>
  <dcterms:created xsi:type="dcterms:W3CDTF">2018-07-15T11:15:01Z</dcterms:created>
  <dcterms:modified xsi:type="dcterms:W3CDTF">2018-07-25T07:00:17Z</dcterms:modified>
</cp:coreProperties>
</file>