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6"/>
  </p:notesMasterIdLst>
  <p:handoutMasterIdLst>
    <p:handoutMasterId r:id="rId7"/>
  </p:handoutMasterIdLst>
  <p:sldIdLst>
    <p:sldId id="256" r:id="rId2"/>
    <p:sldId id="275" r:id="rId3"/>
    <p:sldId id="272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5313"/>
  </p:normalViewPr>
  <p:slideViewPr>
    <p:cSldViewPr snapToGrid="0" snapToObjects="1">
      <p:cViewPr varScale="1">
        <p:scale>
          <a:sx n="101" d="100"/>
          <a:sy n="101" d="100"/>
        </p:scale>
        <p:origin x="-100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28527-49BD-064C-8ED6-E573F8B8AA3C}" type="datetimeFigureOut">
              <a:rPr lang="ru-RU" smtClean="0"/>
              <a:t>23.07.18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18014-679C-A640-8B99-6DA9A8D9C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8260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88B1D-3063-0448-BC92-E1DE7D8BD895}" type="datetimeFigureOut">
              <a:rPr lang="ru-RU" smtClean="0"/>
              <a:t>23.07.18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2A1D3-4287-9748-8DCB-B33D39F42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6225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2A1D3-4287-9748-8DCB-B33D39F42A0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4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9B8D-9D87-9146-9CBA-0CCBA0C0143E}" type="datetime1">
              <a:rPr lang="ru-RU" smtClean="0"/>
              <a:t>23.07.18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72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1A12-2B48-1B4C-A771-64A25AC9D7AF}" type="datetime1">
              <a:rPr lang="ru-RU" smtClean="0"/>
              <a:t>23.07.18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674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BE72-5093-9B4D-B675-4F371479733E}" type="datetime1">
              <a:rPr lang="ru-RU" smtClean="0"/>
              <a:t>23.07.18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8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3771174"/>
            <a:ext cx="5459737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49312-E5E5-4642-9E36-661E2DA828F0}" type="datetime1">
              <a:rPr lang="ru-RU" smtClean="0"/>
              <a:t>23.07.18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0782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4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4A5D-5DBA-B347-924E-D3183F7381D0}" type="datetime1">
              <a:rPr lang="ru-RU" smtClean="0"/>
              <a:t>23.07.18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742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CA01-500B-6A4B-82BE-A9FD1AC8204C}" type="datetime1">
              <a:rPr lang="ru-RU" smtClean="0"/>
              <a:t>23.07.18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903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6F21-665D-8A46-9A06-036E98E00416}" type="datetime1">
              <a:rPr lang="ru-RU" smtClean="0"/>
              <a:t>23.07.18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3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6F88-D55B-A24F-A3B2-F9969142E81A}" type="datetime1">
              <a:rPr lang="ru-RU" smtClean="0"/>
              <a:t>23.07.18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52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4F1F-2E81-7447-9DAD-D4BC6A50FA5C}" type="datetime1">
              <a:rPr lang="ru-RU" smtClean="0"/>
              <a:t>23.07.18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5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5A49-1787-7E48-A94D-DCCD25BEE55F}" type="datetime1">
              <a:rPr lang="ru-RU" smtClean="0"/>
              <a:t>23.07.18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97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EF37-C5F4-3C4B-B00B-B8517DAA5D2C}" type="datetime1">
              <a:rPr lang="ru-RU" smtClean="0"/>
              <a:t>23.07.18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7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633C-4E80-6D49-9F73-D8295A7DB0A1}" type="datetime1">
              <a:rPr lang="ru-RU" smtClean="0"/>
              <a:t>23.07.18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98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C4B5-EAF0-8940-ABC0-FDE35CBA5FD1}" type="datetime1">
              <a:rPr lang="ru-RU" smtClean="0"/>
              <a:t>23.07.18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14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A071-1948-D341-BF23-5BB2B7A7107E}" type="datetime1">
              <a:rPr lang="ru-RU" smtClean="0"/>
              <a:t>23.07.18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03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E5C0-ACBC-EA47-8B93-8E2AC3D9F910}" type="datetime1">
              <a:rPr lang="ru-RU" smtClean="0"/>
              <a:t>23.07.18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74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2550797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70AC-1745-B140-8B0A-6BE7868546CF}" type="datetime1">
              <a:rPr lang="ru-RU" smtClean="0"/>
              <a:t>23.07.18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24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1483-4DA0-524C-9228-42A8528BFA97}" type="datetime1">
              <a:rPr lang="ru-RU" smtClean="0"/>
              <a:t>23.07.18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55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6"/>
            <a:ext cx="302675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8A213F0-C4F0-C240-8D11-07A05FE89540}" type="datetime1">
              <a:rPr lang="ru-RU" smtClean="0"/>
              <a:t>23.07.18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2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40" y="5771806"/>
            <a:ext cx="1528795" cy="8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eliza@harmreductioneurasia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7658036" cy="3329581"/>
          </a:xfrm>
        </p:spPr>
        <p:txBody>
          <a:bodyPr/>
          <a:lstStyle/>
          <a:p>
            <a:r>
              <a:rPr lang="en-US" sz="4000" b="1" dirty="0" smtClean="0">
                <a:latin typeface="Helvetica"/>
                <a:cs typeface="Helvetica"/>
              </a:rPr>
              <a:t>WOMEN WHO USE DRUGS IN ESTONIA: </a:t>
            </a:r>
            <a:br>
              <a:rPr lang="en-US" sz="4000" b="1" dirty="0" smtClean="0">
                <a:latin typeface="Helvetica"/>
                <a:cs typeface="Helvetica"/>
              </a:rPr>
            </a:br>
            <a:r>
              <a:rPr lang="en-US" sz="4000" dirty="0" smtClean="0">
                <a:latin typeface="Helvetica"/>
                <a:cs typeface="Helvetica"/>
              </a:rPr>
              <a:t>HUMAN RIGHTS VIOLATIONS AS DETERRENTS FROM </a:t>
            </a:r>
            <a:r>
              <a:rPr lang="en-US" sz="4000" b="1" dirty="0" smtClean="0">
                <a:latin typeface="Helvetica"/>
                <a:cs typeface="Helvetica"/>
              </a:rPr>
              <a:t>HIV</a:t>
            </a:r>
            <a:r>
              <a:rPr lang="en-US" sz="4000" dirty="0" smtClean="0">
                <a:latin typeface="Helvetica"/>
                <a:cs typeface="Helvetica"/>
              </a:rPr>
              <a:t> TREATMENT</a:t>
            </a:r>
            <a:endParaRPr lang="ru-RU" sz="4000" dirty="0">
              <a:latin typeface="Helvetica"/>
              <a:cs typeface="Helvetic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6216" y="5125249"/>
            <a:ext cx="6619244" cy="86142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Maria </a:t>
            </a:r>
            <a:r>
              <a:rPr lang="en-GB" dirty="0" err="1" smtClean="0"/>
              <a:t>plotko</a:t>
            </a:r>
            <a:r>
              <a:rPr lang="ru-RU" dirty="0" smtClean="0"/>
              <a:t>, </a:t>
            </a:r>
            <a:r>
              <a:rPr lang="en-GB" dirty="0"/>
              <a:t>Eurasian Harm Reduction Association, </a:t>
            </a:r>
            <a:r>
              <a:rPr lang="en-GB" dirty="0" smtClean="0"/>
              <a:t>Program </a:t>
            </a:r>
            <a:r>
              <a:rPr lang="en-GB" dirty="0"/>
              <a:t>Officer</a:t>
            </a:r>
          </a:p>
          <a:p>
            <a:r>
              <a:rPr lang="en-GB" dirty="0" smtClean="0">
                <a:hlinkClick r:id="rId2"/>
              </a:rPr>
              <a:t>maria@</a:t>
            </a:r>
            <a:r>
              <a:rPr lang="en-GB" dirty="0">
                <a:hlinkClick r:id="rId2"/>
              </a:rPr>
              <a:t>harmreductioneurasia.org</a:t>
            </a:r>
            <a:r>
              <a:rPr lang="en-GB" dirty="0"/>
              <a:t> 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5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24F16A-6F41-48BF-B2F5-0C33A913D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713644"/>
            <a:ext cx="7053542" cy="1008467"/>
          </a:xfrm>
        </p:spPr>
        <p:txBody>
          <a:bodyPr/>
          <a:lstStyle/>
          <a:p>
            <a:pPr algn="ctr"/>
            <a:r>
              <a:rPr lang="en-US" b="1" dirty="0">
                <a:latin typeface="Helvetica"/>
                <a:cs typeface="Helvetica"/>
              </a:rPr>
              <a:t>About the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B4A681-EAEE-4B74-884F-291506C9A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411" y="1722111"/>
            <a:ext cx="7583419" cy="4621045"/>
          </a:xfrm>
        </p:spPr>
        <p:txBody>
          <a:bodyPr>
            <a:normAutofit fontScale="70000" lnSpcReduction="20000"/>
          </a:bodyPr>
          <a:lstStyle/>
          <a:p>
            <a:pPr marL="435609" indent="-435609" defTabSz="572516">
              <a:spcBef>
                <a:spcPts val="4100"/>
              </a:spcBef>
              <a:defRPr sz="3528"/>
            </a:pPr>
            <a:r>
              <a:rPr lang="en-US" dirty="0">
                <a:latin typeface="Helvetica"/>
                <a:cs typeface="Helvetica"/>
              </a:rPr>
              <a:t>August 2017,Tallinn and </a:t>
            </a:r>
            <a:r>
              <a:rPr lang="en-US" dirty="0" err="1">
                <a:latin typeface="Helvetica"/>
                <a:cs typeface="Helvetica"/>
              </a:rPr>
              <a:t>Idu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Viruma</a:t>
            </a:r>
            <a:r>
              <a:rPr lang="en-US" dirty="0">
                <a:latin typeface="Helvetica"/>
                <a:cs typeface="Helvetica"/>
              </a:rPr>
              <a:t> region, Estonia</a:t>
            </a:r>
          </a:p>
          <a:p>
            <a:pPr marL="435609" indent="-435609" defTabSz="572516">
              <a:spcBef>
                <a:spcPts val="4100"/>
              </a:spcBef>
              <a:defRPr sz="3528"/>
            </a:pPr>
            <a:r>
              <a:rPr lang="en-US" dirty="0">
                <a:latin typeface="Helvetica"/>
                <a:cs typeface="Helvetica"/>
              </a:rPr>
              <a:t>EHRN, Canadian HIV Legal Network &amp; LUNEST</a:t>
            </a:r>
          </a:p>
          <a:p>
            <a:pPr marL="435609" indent="-435609" defTabSz="572516">
              <a:spcBef>
                <a:spcPts val="4100"/>
              </a:spcBef>
              <a:defRPr sz="3528"/>
            </a:pPr>
            <a:r>
              <a:rPr lang="en-US" dirty="0">
                <a:latin typeface="Helvetica"/>
                <a:cs typeface="Helvetica"/>
              </a:rPr>
              <a:t>38 in-depth interviews with women who use drugs</a:t>
            </a:r>
          </a:p>
          <a:p>
            <a:pPr marL="435609" indent="-435609" defTabSz="572516">
              <a:spcBef>
                <a:spcPts val="4100"/>
              </a:spcBef>
              <a:defRPr sz="3528"/>
            </a:pPr>
            <a:r>
              <a:rPr lang="en-US" dirty="0">
                <a:latin typeface="Helvetica"/>
                <a:cs typeface="Helvetica"/>
              </a:rPr>
              <a:t>One of first systematic attempts in EECA to </a:t>
            </a:r>
            <a:r>
              <a:rPr lang="en-US" dirty="0" err="1">
                <a:latin typeface="Helvetica"/>
                <a:cs typeface="Helvetica"/>
              </a:rPr>
              <a:t>analyse</a:t>
            </a:r>
            <a:r>
              <a:rPr lang="en-US" dirty="0">
                <a:latin typeface="Helvetica"/>
                <a:cs typeface="Helvetica"/>
              </a:rPr>
              <a:t> the impact of drug policy on the human rights of women who use drugs </a:t>
            </a:r>
            <a:r>
              <a:rPr lang="en-US" i="1" dirty="0">
                <a:latin typeface="Helvetica"/>
                <a:cs typeface="Helvetica"/>
              </a:rPr>
              <a:t>in a specific geographic area</a:t>
            </a:r>
            <a:endParaRPr lang="ru-RU" dirty="0">
              <a:latin typeface="Helvetica"/>
              <a:cs typeface="Helvetic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2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751835-F6CB-4823-8165-C971F2600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26" y="800618"/>
            <a:ext cx="8248426" cy="782331"/>
          </a:xfrm>
        </p:spPr>
        <p:txBody>
          <a:bodyPr/>
          <a:lstStyle/>
          <a:p>
            <a:r>
              <a:rPr lang="en-US" sz="3600" b="1" dirty="0" smtClean="0"/>
              <a:t>Revealed human rights violations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F6462D-DD4B-4675-89A6-4598B3ECA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40" y="1826481"/>
            <a:ext cx="8285712" cy="45458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Disclosure of HIV and drug dependence status</a:t>
            </a:r>
          </a:p>
          <a:p>
            <a:r>
              <a:rPr lang="en-US" sz="2400" dirty="0">
                <a:latin typeface="Helvetica"/>
                <a:cs typeface="Helvetica"/>
              </a:rPr>
              <a:t>In 25 cases drug use became the grounds for the limitation/deprivation of child custody</a:t>
            </a:r>
          </a:p>
          <a:p>
            <a:r>
              <a:rPr lang="en-US" sz="2400" dirty="0" err="1" smtClean="0">
                <a:latin typeface="Helvetica"/>
                <a:cs typeface="Helvetica"/>
              </a:rPr>
              <a:t>Normalisation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"/>
                <a:cs typeface="Helvetica"/>
              </a:rPr>
              <a:t>of domestic violence, no shelters accepting women who use drugs</a:t>
            </a:r>
          </a:p>
          <a:p>
            <a:r>
              <a:rPr lang="en-US" sz="2400" dirty="0">
                <a:latin typeface="Helvetica"/>
                <a:cs typeface="Helvetica"/>
              </a:rPr>
              <a:t>Police abuse, street drug testing and arbitrary </a:t>
            </a:r>
            <a:r>
              <a:rPr lang="en-US" sz="2400" dirty="0" smtClean="0">
                <a:latin typeface="Helvetica"/>
                <a:cs typeface="Helvetica"/>
              </a:rPr>
              <a:t>arrest</a:t>
            </a:r>
            <a:endParaRPr lang="en-US" sz="2400" dirty="0">
              <a:latin typeface="Helvetica"/>
              <a:cs typeface="Helvetica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tx2"/>
                </a:solidFill>
                <a:latin typeface="Helvetica"/>
                <a:cs typeface="Helvetica"/>
              </a:rPr>
              <a:t>Systematic human rights violations drive women away from health services, including HIV and drug treatment, and create mistrust to social protection services and the police</a:t>
            </a:r>
            <a:r>
              <a:rPr lang="en-US" sz="2400" dirty="0" smtClean="0">
                <a:solidFill>
                  <a:schemeClr val="tx2"/>
                </a:solidFill>
                <a:latin typeface="Helvetica"/>
                <a:cs typeface="Helvetica"/>
              </a:rPr>
              <a:t>.</a:t>
            </a:r>
            <a:endParaRPr lang="ru-RU" sz="240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2139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FDCE7219-AC0C-4C3D-9515-484287E60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336" r="6336"/>
          <a:stretch>
            <a:fillRect/>
          </a:stretch>
        </p:blipFill>
        <p:spPr>
          <a:xfrm>
            <a:off x="0" y="1444092"/>
            <a:ext cx="9157446" cy="521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60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</TotalTime>
  <Words>156</Words>
  <Application>Microsoft Macintosh PowerPoint</Application>
  <PresentationFormat>Экран (4:3)</PresentationFormat>
  <Paragraphs>15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Ион</vt:lpstr>
      <vt:lpstr>WOMEN WHO USE DRUGS IN ESTONIA:  HUMAN RIGHTS VIOLATIONS AS DETERRENTS FROM HIV TREATMENT</vt:lpstr>
      <vt:lpstr>About the survey</vt:lpstr>
      <vt:lpstr>Revealed human rights violations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Maria Plotko</cp:lastModifiedBy>
  <cp:revision>43</cp:revision>
  <dcterms:created xsi:type="dcterms:W3CDTF">2018-02-02T12:03:45Z</dcterms:created>
  <dcterms:modified xsi:type="dcterms:W3CDTF">2018-07-23T16:38:06Z</dcterms:modified>
</cp:coreProperties>
</file>