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63" r:id="rId2"/>
    <p:sldId id="258" r:id="rId3"/>
    <p:sldId id="261" r:id="rId4"/>
    <p:sldId id="260" r:id="rId5"/>
    <p:sldId id="266" r:id="rId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66161" autoAdjust="0"/>
  </p:normalViewPr>
  <p:slideViewPr>
    <p:cSldViewPr snapToGrid="0" snapToObjects="1">
      <p:cViewPr varScale="1">
        <p:scale>
          <a:sx n="68" d="100"/>
          <a:sy n="68" d="100"/>
        </p:scale>
        <p:origin x="1782" y="4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effectLst/>
              </a:rPr>
              <a:t>Adjusted and Unadjusted Probabilities of Injection Risk Behavior by Stable  vs. Unstable Housing</a:t>
            </a:r>
            <a:endParaRPr lang="en-US" dirty="0">
              <a:effectLst/>
            </a:endParaRPr>
          </a:p>
        </c:rich>
      </c:tx>
      <c:layout>
        <c:manualLayout>
          <c:xMode val="edge"/>
          <c:yMode val="edge"/>
          <c:x val="0.14305227687143185"/>
          <c:y val="2.2337363219376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Stable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Unadjusted</c:v>
                </c:pt>
                <c:pt idx="1">
                  <c:v>Adjusted </c:v>
                </c:pt>
              </c:strCache>
            </c:strRef>
          </c:cat>
          <c:val>
            <c:numRef>
              <c:f>Sheet1!$B$2:$B$3</c:f>
              <c:numCache>
                <c:formatCode>General</c:formatCode>
                <c:ptCount val="2"/>
                <c:pt idx="0">
                  <c:v>0.22</c:v>
                </c:pt>
                <c:pt idx="1">
                  <c:v>0.23</c:v>
                </c:pt>
              </c:numCache>
            </c:numRef>
          </c:val>
          <c:extLst>
            <c:ext xmlns:c16="http://schemas.microsoft.com/office/drawing/2014/chart" uri="{C3380CC4-5D6E-409C-BE32-E72D297353CC}">
              <c16:uniqueId val="{00000000-EC5B-4BF1-8EE0-E33EFF419022}"/>
            </c:ext>
          </c:extLst>
        </c:ser>
        <c:ser>
          <c:idx val="1"/>
          <c:order val="1"/>
          <c:tx>
            <c:strRef>
              <c:f>Sheet1!$C$1</c:f>
              <c:strCache>
                <c:ptCount val="1"/>
                <c:pt idx="0">
                  <c:v>Unstable </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EC5B-4BF1-8EE0-E33EFF419022}"/>
                </c:ext>
              </c:extLst>
            </c:dLbl>
            <c:dLbl>
              <c:idx val="1"/>
              <c:layout>
                <c:manualLayout>
                  <c:x val="-5.4148623047417608E-3"/>
                  <c:y val="8.3765112072663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5B-4BF1-8EE0-E33EFF41902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Unadjusted</c:v>
                </c:pt>
                <c:pt idx="1">
                  <c:v>Adjusted </c:v>
                </c:pt>
              </c:strCache>
            </c:strRef>
          </c:cat>
          <c:val>
            <c:numRef>
              <c:f>Sheet1!$C$2:$C$3</c:f>
              <c:numCache>
                <c:formatCode>General</c:formatCode>
                <c:ptCount val="2"/>
                <c:pt idx="0">
                  <c:v>0.25</c:v>
                </c:pt>
                <c:pt idx="1">
                  <c:v>0.45</c:v>
                </c:pt>
              </c:numCache>
            </c:numRef>
          </c:val>
          <c:extLst>
            <c:ext xmlns:c16="http://schemas.microsoft.com/office/drawing/2014/chart" uri="{C3380CC4-5D6E-409C-BE32-E72D297353CC}">
              <c16:uniqueId val="{00000001-EC5B-4BF1-8EE0-E33EFF419022}"/>
            </c:ext>
          </c:extLst>
        </c:ser>
        <c:dLbls>
          <c:dLblPos val="outEnd"/>
          <c:showLegendKey val="0"/>
          <c:showVal val="1"/>
          <c:showCatName val="0"/>
          <c:showSerName val="0"/>
          <c:showPercent val="0"/>
          <c:showBubbleSize val="0"/>
        </c:dLbls>
        <c:gapWidth val="219"/>
        <c:overlap val="-27"/>
        <c:axId val="299476936"/>
        <c:axId val="299471360"/>
      </c:barChart>
      <c:catAx>
        <c:axId val="29947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471360"/>
        <c:crosses val="autoZero"/>
        <c:auto val="1"/>
        <c:lblAlgn val="ctr"/>
        <c:lblOffset val="100"/>
        <c:noMultiLvlLbl val="0"/>
      </c:catAx>
      <c:valAx>
        <c:axId val="299471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Probabilities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9476936"/>
        <c:crosses val="autoZero"/>
        <c:crossBetween val="between"/>
        <c:majorUnit val="0.1"/>
      </c:valAx>
      <c:spPr>
        <a:noFill/>
        <a:ln>
          <a:noFill/>
        </a:ln>
        <a:effectLst/>
      </c:spPr>
    </c:plotArea>
    <c:legend>
      <c:legendPos val="b"/>
      <c:layout>
        <c:manualLayout>
          <c:xMode val="edge"/>
          <c:yMode val="edge"/>
          <c:x val="0.38593215930780722"/>
          <c:y val="0.9261081783550511"/>
          <c:w val="0.30033370332523712"/>
          <c:h val="5.71387992304162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25/07/2018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73E232C-49E2-4D27-A170-74DC2D4FC007}" type="datetimeFigureOut">
              <a:rPr lang="en-US" smtClean="0"/>
              <a:t>7/25/2018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23DD9F0-B791-436E-9771-BEA676B4FB10}" type="slidenum">
              <a:rPr lang="en-US" smtClean="0"/>
              <a:t>‹#›</a:t>
            </a:fld>
            <a:endParaRPr lang="en-US"/>
          </a:p>
        </p:txBody>
      </p:sp>
    </p:spTree>
    <p:extLst>
      <p:ext uri="{BB962C8B-B14F-4D97-AF65-F5344CB8AC3E}">
        <p14:creationId xmlns:p14="http://schemas.microsoft.com/office/powerpoint/2010/main" val="209775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t>
            </a:r>
          </a:p>
          <a:p>
            <a:endParaRPr lang="en-US" dirty="0"/>
          </a:p>
          <a:p>
            <a:r>
              <a:rPr lang="en-US" dirty="0"/>
              <a:t>I am thankful to be able to present results of the study that has focused on the association between unstable housing and injection risk behaviors among people who inject drugs in Ukraine.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was motivated by the understanding that in other settings </a:t>
            </a:r>
            <a:r>
              <a:rPr lang="en-US" dirty="0">
                <a:solidFill>
                  <a:srgbClr val="000000"/>
                </a:solidFill>
              </a:rPr>
              <a:t>h</a:t>
            </a:r>
            <a:r>
              <a:rPr lang="en-US" altLang="en-US" dirty="0">
                <a:solidFill>
                  <a:srgbClr val="000000"/>
                </a:solidFill>
              </a:rPr>
              <a:t>omelessness and housing instability were among the structural vulnerabilities that expose people who use drugs to HIV and HCV risk. </a:t>
            </a:r>
          </a:p>
          <a:p>
            <a:endParaRPr lang="en-US" dirty="0"/>
          </a:p>
        </p:txBody>
      </p:sp>
      <p:sp>
        <p:nvSpPr>
          <p:cNvPr id="4" name="Slide Number Placeholder 3"/>
          <p:cNvSpPr>
            <a:spLocks noGrp="1"/>
          </p:cNvSpPr>
          <p:nvPr>
            <p:ph type="sldNum" sz="quarter" idx="10"/>
          </p:nvPr>
        </p:nvSpPr>
        <p:spPr/>
        <p:txBody>
          <a:bodyPr/>
          <a:lstStyle/>
          <a:p>
            <a:fld id="{B23DD9F0-B791-436E-9771-BEA676B4FB10}" type="slidenum">
              <a:rPr lang="en-US" smtClean="0"/>
              <a:t>1</a:t>
            </a:fld>
            <a:endParaRPr lang="en-US"/>
          </a:p>
        </p:txBody>
      </p:sp>
    </p:spTree>
    <p:extLst>
      <p:ext uri="{BB962C8B-B14F-4D97-AF65-F5344CB8AC3E}">
        <p14:creationId xmlns:p14="http://schemas.microsoft.com/office/powerpoint/2010/main" val="57356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556241" eaLnBrk="0" fontAlgn="base" hangingPunct="0">
              <a:spcBef>
                <a:spcPct val="0"/>
              </a:spcBef>
              <a:spcAft>
                <a:spcPct val="0"/>
              </a:spcAft>
            </a:pPr>
            <a:r>
              <a:rPr lang="en-US" sz="1200" b="1" dirty="0">
                <a:solidFill>
                  <a:srgbClr val="000000"/>
                </a:solidFill>
                <a:latin typeface="Raleway" panose="020B0503030101060003" pitchFamily="34" charset="0"/>
              </a:rPr>
              <a:t>Setting and sample </a:t>
            </a:r>
          </a:p>
          <a:p>
            <a:pPr algn="just" defTabSz="556241" eaLnBrk="0" fontAlgn="base" hangingPunct="0">
              <a:spcBef>
                <a:spcPct val="0"/>
              </a:spcBef>
              <a:spcAft>
                <a:spcPct val="0"/>
              </a:spcAft>
            </a:pPr>
            <a:r>
              <a:rPr lang="en-US" altLang="en-US" sz="1200" dirty="0">
                <a:solidFill>
                  <a:srgbClr val="000000"/>
                </a:solidFill>
                <a:latin typeface="Raleway" panose="020B0503030101060003" pitchFamily="34" charset="0"/>
              </a:rPr>
              <a:t>Data for the current study comes from a baseline survey of N=684 participants who were recruited from 4 sites as part of a study to develop and assess the effectiveness of HIV prevention interventions for PWID in Ukraine </a:t>
            </a:r>
          </a:p>
          <a:p>
            <a:pPr algn="just" defTabSz="556241" eaLnBrk="0" fontAlgn="base" hangingPunct="0">
              <a:spcBef>
                <a:spcPct val="0"/>
              </a:spcBef>
              <a:spcAft>
                <a:spcPct val="0"/>
              </a:spcAft>
            </a:pPr>
            <a:endParaRPr lang="en-US" altLang="en-US" sz="1200" dirty="0">
              <a:solidFill>
                <a:srgbClr val="000000"/>
              </a:solidFill>
              <a:latin typeface="Raleway" panose="020B0503030101060003" pitchFamily="34" charset="0"/>
            </a:endParaRPr>
          </a:p>
          <a:p>
            <a:pPr algn="just" defTabSz="556241" eaLnBrk="0" fontAlgn="base" hangingPunct="0">
              <a:spcBef>
                <a:spcPct val="0"/>
              </a:spcBef>
              <a:spcAft>
                <a:spcPct val="0"/>
              </a:spcAft>
            </a:pPr>
            <a:r>
              <a:rPr lang="en-US" altLang="en-US" sz="1200" dirty="0">
                <a:solidFill>
                  <a:srgbClr val="000000"/>
                </a:solidFill>
                <a:latin typeface="Raleway" panose="020B0503030101060003" pitchFamily="34" charset="0"/>
              </a:rPr>
              <a:t>The assessment instrument was based on the Risk Behavior Assessment (RBA) and included basic sociodemographic characteristics (age, sex, education, marital status, income, housing situation), health history, drug use, injection and sex-related risk behaviors. The instrument was self-administered in Russian through the web-based online platform Qualtrics at the agency venue in a private environment. </a:t>
            </a:r>
          </a:p>
          <a:p>
            <a:pPr algn="just" defTabSz="556241" eaLnBrk="0" fontAlgn="base" hangingPunct="0">
              <a:spcBef>
                <a:spcPct val="0"/>
              </a:spcBef>
              <a:spcAft>
                <a:spcPct val="0"/>
              </a:spcAft>
            </a:pPr>
            <a:endParaRPr lang="en-US" altLang="en-US" sz="1200" dirty="0">
              <a:solidFill>
                <a:srgbClr val="000000"/>
              </a:solidFill>
              <a:latin typeface="Raleway" panose="020B0503030101060003" pitchFamily="34" charset="0"/>
            </a:endParaRPr>
          </a:p>
          <a:p>
            <a:pPr algn="just" defTabSz="556241" eaLnBrk="0" fontAlgn="base" hangingPunct="0">
              <a:spcBef>
                <a:spcPct val="0"/>
              </a:spcBef>
              <a:spcAft>
                <a:spcPct val="0"/>
              </a:spcAft>
            </a:pPr>
            <a:r>
              <a:rPr lang="en-US" altLang="en-US" sz="1200" dirty="0">
                <a:solidFill>
                  <a:srgbClr val="000000"/>
                </a:solidFill>
                <a:latin typeface="Raleway" panose="020B0503030101060003" pitchFamily="34" charset="0"/>
              </a:rPr>
              <a:t>Study protocol and materials were reviewed and approved by the Institutional Review Board at the Johns Hopkins Bloomberg School of Public Health and the ethics committee of the Sociological Association of Ukraine.</a:t>
            </a:r>
          </a:p>
          <a:p>
            <a:pPr algn="just" defTabSz="556241" eaLnBrk="0" fontAlgn="base" hangingPunct="0">
              <a:spcBef>
                <a:spcPct val="0"/>
              </a:spcBef>
              <a:spcAft>
                <a:spcPct val="0"/>
              </a:spcAft>
            </a:pPr>
            <a:endParaRPr lang="en-US" altLang="en-US" sz="1200" dirty="0">
              <a:solidFill>
                <a:srgbClr val="000000"/>
              </a:solidFill>
              <a:latin typeface="Raleway" panose="020B0503030101060003" pitchFamily="34" charset="0"/>
            </a:endParaRPr>
          </a:p>
          <a:p>
            <a:pPr algn="just" defTabSz="556241" eaLnBrk="0" fontAlgn="base" hangingPunct="0">
              <a:spcBef>
                <a:spcPct val="0"/>
              </a:spcBef>
              <a:spcAft>
                <a:spcPct val="0"/>
              </a:spcAft>
            </a:pPr>
            <a:r>
              <a:rPr lang="en-US" altLang="en-US" sz="1200" b="1" dirty="0">
                <a:solidFill>
                  <a:srgbClr val="000000"/>
                </a:solidFill>
                <a:latin typeface="Raleway" panose="020B0503030101060003" pitchFamily="34" charset="0"/>
              </a:rPr>
              <a:t>Measures</a:t>
            </a:r>
          </a:p>
          <a:p>
            <a:pPr algn="just" defTabSz="556241" eaLnBrk="0" fontAlgn="base" hangingPunct="0">
              <a:spcBef>
                <a:spcPct val="0"/>
              </a:spcBef>
              <a:spcAft>
                <a:spcPct val="0"/>
              </a:spcAft>
            </a:pPr>
            <a:r>
              <a:rPr lang="en-US" altLang="en-US" sz="1200" dirty="0">
                <a:solidFill>
                  <a:srgbClr val="000000"/>
                </a:solidFill>
                <a:latin typeface="Raleway" panose="020B0503030101060003" pitchFamily="34" charset="0"/>
              </a:rPr>
              <a:t>The </a:t>
            </a:r>
            <a:r>
              <a:rPr lang="en-US" altLang="en-US" sz="1200" b="1" dirty="0">
                <a:solidFill>
                  <a:srgbClr val="000000"/>
                </a:solidFill>
                <a:latin typeface="Raleway" panose="020B0503030101060003" pitchFamily="34" charset="0"/>
              </a:rPr>
              <a:t>outcome measure</a:t>
            </a:r>
            <a:r>
              <a:rPr lang="en-US" altLang="en-US" sz="1200" dirty="0">
                <a:solidFill>
                  <a:srgbClr val="000000"/>
                </a:solidFill>
                <a:latin typeface="Raleway" panose="020B0503030101060003" pitchFamily="34" charset="0"/>
              </a:rPr>
              <a:t> </a:t>
            </a:r>
            <a:r>
              <a:rPr lang="en-US" sz="1200" dirty="0">
                <a:solidFill>
                  <a:srgbClr val="000000"/>
                </a:solidFill>
                <a:latin typeface="Raleway" panose="020B0503030101060003" pitchFamily="34" charset="0"/>
              </a:rPr>
              <a:t>is HIV/HCV injection risk behaviors defined as reporting using needles/syringes after someone or sharing injecting equipment (cooker, cotton, water) within last 30 days.</a:t>
            </a:r>
            <a:r>
              <a:rPr lang="en-US" altLang="en-US" sz="1200" dirty="0">
                <a:solidFill>
                  <a:srgbClr val="000000"/>
                </a:solidFill>
                <a:latin typeface="Raleway" panose="020B0503030101060003" pitchFamily="34" charset="0"/>
              </a:rPr>
              <a:t> </a:t>
            </a:r>
          </a:p>
          <a:p>
            <a:pPr algn="just" defTabSz="556241" eaLnBrk="0" fontAlgn="base" hangingPunct="0">
              <a:spcBef>
                <a:spcPct val="0"/>
              </a:spcBef>
              <a:spcAft>
                <a:spcPct val="0"/>
              </a:spcAft>
            </a:pPr>
            <a:r>
              <a:rPr lang="en-US" altLang="en-US" sz="1200" dirty="0">
                <a:solidFill>
                  <a:srgbClr val="000000"/>
                </a:solidFill>
                <a:latin typeface="Raleway" panose="020B0503030101060003" pitchFamily="34" charset="0"/>
              </a:rPr>
              <a:t>The  </a:t>
            </a:r>
            <a:r>
              <a:rPr lang="en-US" altLang="en-US" sz="1200" b="1" dirty="0">
                <a:solidFill>
                  <a:srgbClr val="000000"/>
                </a:solidFill>
                <a:latin typeface="Raleway" panose="020B0503030101060003" pitchFamily="34" charset="0"/>
              </a:rPr>
              <a:t>main exposure of interest </a:t>
            </a:r>
            <a:r>
              <a:rPr lang="en-US" altLang="en-US" sz="1200" dirty="0">
                <a:solidFill>
                  <a:srgbClr val="000000"/>
                </a:solidFill>
                <a:latin typeface="Raleway" panose="020B0503030101060003" pitchFamily="34" charset="0"/>
              </a:rPr>
              <a:t>is, unstable housing defined as living on the street, in abandoned or vacant building, staying in shelter or multiple places vs. stable housing defined as living with family, sex partner, with acquaintances or in own apartment.</a:t>
            </a:r>
          </a:p>
          <a:p>
            <a:pPr algn="just" defTabSz="556241" eaLnBrk="0" fontAlgn="base" hangingPunct="0">
              <a:spcBef>
                <a:spcPct val="0"/>
              </a:spcBef>
              <a:spcAft>
                <a:spcPct val="0"/>
              </a:spcAft>
            </a:pPr>
            <a:endParaRPr lang="en-US" altLang="en-US" sz="1200" dirty="0">
              <a:solidFill>
                <a:srgbClr val="000000"/>
              </a:solidFill>
              <a:latin typeface="Raleway" panose="020B0503030101060003" pitchFamily="34" charset="0"/>
            </a:endParaRPr>
          </a:p>
          <a:p>
            <a:pPr algn="just" defTabSz="556241" eaLnBrk="0" fontAlgn="base" hangingPunct="0">
              <a:spcBef>
                <a:spcPct val="0"/>
              </a:spcBef>
              <a:spcAft>
                <a:spcPct val="0"/>
              </a:spcAft>
            </a:pPr>
            <a:endParaRPr lang="en-US" altLang="en-US" sz="1200" dirty="0">
              <a:solidFill>
                <a:srgbClr val="000000"/>
              </a:solidFill>
              <a:latin typeface="Raleway" panose="020B05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rPr>
              <a:t>ADDDITIONAL INFORMATION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Ukraine, a country of 42 million people 1.1% of adult population are estimated to inject drugs. Among PWID in Ukraine, HIV prevalence is estimated to range from 21% to 42%, while HCV prevalence estimated to be as high as 60%. </a:t>
            </a:r>
            <a:endParaRPr lang="en-US" altLang="en-US" dirty="0">
              <a:solidFill>
                <a:srgbClr val="000000"/>
              </a:solidFill>
            </a:endParaRPr>
          </a:p>
          <a:p>
            <a:endParaRPr lang="en-US" dirty="0"/>
          </a:p>
          <a:p>
            <a:pPr marL="0" indent="0" algn="just" defTabSz="556241" eaLnBrk="0" fontAlgn="base" hangingPunct="0">
              <a:spcBef>
                <a:spcPct val="0"/>
              </a:spcBef>
              <a:spcAft>
                <a:spcPct val="0"/>
              </a:spcAft>
              <a:buNone/>
            </a:pPr>
            <a:r>
              <a:rPr lang="en-US" altLang="en-US" dirty="0">
                <a:solidFill>
                  <a:srgbClr val="000000"/>
                </a:solidFill>
              </a:rPr>
              <a:t>Previously injection risk behavior has been addressed through increasing coverage of harm reduction programs such as:</a:t>
            </a:r>
          </a:p>
          <a:p>
            <a:pPr algn="just" defTabSz="556241" eaLnBrk="0" fontAlgn="base" hangingPunct="0">
              <a:spcBef>
                <a:spcPct val="0"/>
              </a:spcBef>
              <a:spcAft>
                <a:spcPct val="0"/>
              </a:spcAft>
            </a:pPr>
            <a:r>
              <a:rPr lang="en-US" altLang="en-US" dirty="0">
                <a:solidFill>
                  <a:srgbClr val="000000"/>
                </a:solidFill>
              </a:rPr>
              <a:t>  -  needle/syringe distribution programs</a:t>
            </a:r>
          </a:p>
          <a:p>
            <a:pPr algn="just" defTabSz="556241" eaLnBrk="0" fontAlgn="base" hangingPunct="0">
              <a:spcBef>
                <a:spcPct val="0"/>
              </a:spcBef>
              <a:spcAft>
                <a:spcPct val="0"/>
              </a:spcAft>
            </a:pPr>
            <a:r>
              <a:rPr lang="en-US" altLang="en-US" dirty="0">
                <a:solidFill>
                  <a:srgbClr val="000000"/>
                </a:solidFill>
              </a:rPr>
              <a:t>  - consultations, peer-based behavior change interventions ,and  </a:t>
            </a:r>
          </a:p>
          <a:p>
            <a:pPr algn="just" defTabSz="556241" eaLnBrk="0" fontAlgn="base" hangingPunct="0">
              <a:spcBef>
                <a:spcPct val="0"/>
              </a:spcBef>
              <a:spcAft>
                <a:spcPct val="0"/>
              </a:spcAft>
            </a:pPr>
            <a:r>
              <a:rPr lang="en-US" altLang="en-US" dirty="0">
                <a:solidFill>
                  <a:srgbClr val="000000"/>
                </a:solidFill>
              </a:rPr>
              <a:t>  -  group-level interventions </a:t>
            </a:r>
          </a:p>
          <a:p>
            <a:pPr algn="just" defTabSz="556241" eaLnBrk="0" fontAlgn="base" hangingPunct="0">
              <a:spcBef>
                <a:spcPct val="0"/>
              </a:spcBef>
              <a:spcAft>
                <a:spcPct val="0"/>
              </a:spcAft>
            </a:pPr>
            <a:endParaRPr lang="en-US" altLang="en-US" dirty="0">
              <a:solidFill>
                <a:srgbClr val="000000"/>
              </a:solidFill>
            </a:endParaRPr>
          </a:p>
          <a:p>
            <a:pPr algn="just" defTabSz="556241" eaLnBrk="0" fontAlgn="base" hangingPunct="0">
              <a:spcBef>
                <a:spcPct val="0"/>
              </a:spcBef>
              <a:spcAft>
                <a:spcPct val="0"/>
              </a:spcAft>
            </a:pPr>
            <a:r>
              <a:rPr lang="en-US" altLang="en-US" dirty="0">
                <a:solidFill>
                  <a:srgbClr val="000000"/>
                </a:solidFill>
              </a:rPr>
              <a:t>Despite the fact that Ukrainian response to HIV/AIDS is often set as an example, few interventions address issues related to the role that structural determinants play in the production of risk. </a:t>
            </a:r>
          </a:p>
          <a:p>
            <a:pPr algn="just" defTabSz="556241" eaLnBrk="0" fontAlgn="base" hangingPunct="0">
              <a:spcBef>
                <a:spcPct val="0"/>
              </a:spcBef>
              <a:spcAft>
                <a:spcPct val="0"/>
              </a:spcAft>
            </a:pPr>
            <a:endParaRPr lang="en-US" altLang="en-US" dirty="0">
              <a:solidFill>
                <a:srgbClr val="000000"/>
              </a:solidFill>
            </a:endParaRPr>
          </a:p>
          <a:p>
            <a:pPr algn="just" defTabSz="556241" eaLnBrk="0" fontAlgn="base" hangingPunct="0">
              <a:spcBef>
                <a:spcPct val="0"/>
              </a:spcBef>
              <a:spcAft>
                <a:spcPct val="0"/>
              </a:spcAft>
            </a:pPr>
            <a:r>
              <a:rPr lang="en-US" altLang="en-US" dirty="0">
                <a:solidFill>
                  <a:srgbClr val="000000"/>
                </a:solidFill>
              </a:rPr>
              <a:t>Therefore, this study aimed to address this gap by exploring the association between unstable housing and injection risk behaviors </a:t>
            </a:r>
          </a:p>
          <a:p>
            <a:endParaRPr lang="en-US" dirty="0"/>
          </a:p>
        </p:txBody>
      </p:sp>
      <p:sp>
        <p:nvSpPr>
          <p:cNvPr id="4" name="Slide Number Placeholder 3"/>
          <p:cNvSpPr>
            <a:spLocks noGrp="1"/>
          </p:cNvSpPr>
          <p:nvPr>
            <p:ph type="sldNum" sz="quarter" idx="10"/>
          </p:nvPr>
        </p:nvSpPr>
        <p:spPr/>
        <p:txBody>
          <a:bodyPr/>
          <a:lstStyle/>
          <a:p>
            <a:fld id="{B23DD9F0-B791-436E-9771-BEA676B4FB10}" type="slidenum">
              <a:rPr lang="en-US" smtClean="0"/>
              <a:t>2</a:t>
            </a:fld>
            <a:endParaRPr lang="en-US"/>
          </a:p>
        </p:txBody>
      </p:sp>
    </p:spTree>
    <p:extLst>
      <p:ext uri="{BB962C8B-B14F-4D97-AF65-F5344CB8AC3E}">
        <p14:creationId xmlns:p14="http://schemas.microsoft.com/office/powerpoint/2010/main" val="176560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556241" eaLnBrk="0" fontAlgn="base" hangingPunct="0">
              <a:spcBef>
                <a:spcPct val="0"/>
              </a:spcBef>
              <a:spcAft>
                <a:spcPct val="0"/>
              </a:spcAft>
            </a:pPr>
            <a:r>
              <a:rPr lang="en-US" altLang="en-US" sz="1200" b="1" dirty="0">
                <a:solidFill>
                  <a:srgbClr val="000000"/>
                </a:solidFill>
                <a:latin typeface="Raleway" panose="020B0503030101060003" pitchFamily="34" charset="0"/>
              </a:rPr>
              <a:t>Statistical analysis </a:t>
            </a:r>
          </a:p>
          <a:p>
            <a:pPr algn="just" defTabSz="556241" eaLnBrk="0" fontAlgn="base" hangingPunct="0">
              <a:spcBef>
                <a:spcPct val="0"/>
              </a:spcBef>
              <a:spcAft>
                <a:spcPct val="0"/>
              </a:spcAft>
            </a:pPr>
            <a:r>
              <a:rPr lang="en-US" altLang="en-US" sz="1200" dirty="0">
                <a:solidFill>
                  <a:srgbClr val="000000"/>
                </a:solidFill>
                <a:latin typeface="Raleway" panose="020B0503030101060003" pitchFamily="34" charset="0"/>
              </a:rPr>
              <a:t>We used multivariable regression to examine independent associations with injection risk behavior. The final model was selected based on the best subset variable selection according to the Akaike information criterion (AIC).</a:t>
            </a:r>
          </a:p>
          <a:p>
            <a:pPr algn="just" defTabSz="556241" eaLnBrk="0" fontAlgn="base" hangingPunct="0">
              <a:spcBef>
                <a:spcPct val="0"/>
              </a:spcBef>
              <a:spcAft>
                <a:spcPct val="0"/>
              </a:spcAft>
            </a:pPr>
            <a:endParaRPr lang="en-US" altLang="en-US" sz="1200" dirty="0">
              <a:solidFill>
                <a:srgbClr val="000000"/>
              </a:solidFill>
              <a:latin typeface="Raleway" panose="020B0503030101060003" pitchFamily="34" charset="0"/>
            </a:endParaRPr>
          </a:p>
          <a:p>
            <a:pPr algn="just" defTabSz="556241" eaLnBrk="0" fontAlgn="base" hangingPunct="0">
              <a:spcBef>
                <a:spcPct val="0"/>
              </a:spcBef>
              <a:spcAft>
                <a:spcPct val="0"/>
              </a:spcAft>
            </a:pPr>
            <a:r>
              <a:rPr lang="en-US" altLang="en-US" sz="1200" dirty="0">
                <a:solidFill>
                  <a:srgbClr val="000000"/>
                </a:solidFill>
                <a:latin typeface="Raleway" panose="020B0503030101060003" pitchFamily="34" charset="0"/>
              </a:rPr>
              <a:t>We used the results of crude and adjusted regressions to calculate probabilities of injection risk behavior by stable vs unstable housing </a:t>
            </a:r>
            <a:endParaRPr lang="en-US" dirty="0"/>
          </a:p>
          <a:p>
            <a:pPr marL="0" marR="0" lvl="0" indent="0" algn="just" defTabSz="556241"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556241"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55624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We found that unstable housing is  independently associated with the increased prevalence of risky behavior, as figure on the slide shows the prevalence of risky behavior among unstably housed is two times the prevalence of risk behavior among those who reported stable housing. </a:t>
            </a:r>
          </a:p>
          <a:p>
            <a:pPr marL="0" marR="0" lvl="0" indent="0" algn="just" defTabSz="556241"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556241"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55624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These results is adjusted for </a:t>
            </a:r>
            <a:r>
              <a:rPr lang="en-US" sz="1200" dirty="0"/>
              <a:t>education, sex, site, type of primary drug</a:t>
            </a:r>
            <a:endParaRPr lang="en-US" dirty="0"/>
          </a:p>
        </p:txBody>
      </p:sp>
      <p:sp>
        <p:nvSpPr>
          <p:cNvPr id="4" name="Slide Number Placeholder 3"/>
          <p:cNvSpPr>
            <a:spLocks noGrp="1"/>
          </p:cNvSpPr>
          <p:nvPr>
            <p:ph type="sldNum" sz="quarter" idx="10"/>
          </p:nvPr>
        </p:nvSpPr>
        <p:spPr/>
        <p:txBody>
          <a:bodyPr/>
          <a:lstStyle/>
          <a:p>
            <a:fld id="{B23DD9F0-B791-436E-9771-BEA676B4FB10}" type="slidenum">
              <a:rPr lang="en-US" smtClean="0"/>
              <a:t>3</a:t>
            </a:fld>
            <a:endParaRPr lang="en-US"/>
          </a:p>
        </p:txBody>
      </p:sp>
    </p:spTree>
    <p:extLst>
      <p:ext uri="{BB962C8B-B14F-4D97-AF65-F5344CB8AC3E}">
        <p14:creationId xmlns:p14="http://schemas.microsoft.com/office/powerpoint/2010/main" val="419572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55624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Housing situation is part of the risk environment concept widely discussed  in the literature.  People who report being homeless are likely to represent one of the most marginalized population whose vulnerability to HIV and HCV risk are substantially higher.</a:t>
            </a:r>
          </a:p>
          <a:p>
            <a:pPr algn="just" defTabSz="556241" eaLnBrk="0" fontAlgn="base" hangingPunct="0">
              <a:spcBef>
                <a:spcPct val="0"/>
              </a:spcBef>
              <a:spcAft>
                <a:spcPct val="0"/>
              </a:spcAft>
            </a:pPr>
            <a:endParaRPr lang="en-US" altLang="en-US" sz="1200" dirty="0">
              <a:solidFill>
                <a:srgbClr val="000000"/>
              </a:solidFill>
              <a:latin typeface="Raleway" panose="020B05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this study highlights that among population of PWID there are important sub-groups that have increased prevention needs which include assistance with obtaining stable housing and additional psychosocial support.</a:t>
            </a:r>
          </a:p>
          <a:p>
            <a:endParaRPr lang="en-US" sz="1200" kern="1200" dirty="0">
              <a:solidFill>
                <a:schemeClr val="tx1"/>
              </a:solidFill>
              <a:effectLst/>
              <a:latin typeface="+mn-lt"/>
              <a:ea typeface="+mn-ea"/>
              <a:cs typeface="+mn-cs"/>
            </a:endParaRPr>
          </a:p>
          <a:p>
            <a:pPr marL="0" marR="0" lvl="0" indent="0" algn="just" defTabSz="55624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 </a:t>
            </a:r>
          </a:p>
          <a:p>
            <a:pPr marL="0" marR="0" lvl="0" indent="0" algn="just" defTabSz="55624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 Despite abundant evidence on the role of socioeconomic precarity for health outcomes, this avenue of research has not been fully explored with regard to HIV/HCV risk in EECA. Therefore, our findings bring attention to the importance of socio-economic factors in addressing HIV and HCV risk in Ukraine and EECA by addressing structural determinants of health in programming and implementation. </a:t>
            </a:r>
          </a:p>
          <a:p>
            <a:endParaRPr lang="en-US" sz="1200" kern="1200" dirty="0">
              <a:solidFill>
                <a:schemeClr val="tx1"/>
              </a:solidFill>
              <a:effectLst/>
              <a:latin typeface="+mn-lt"/>
              <a:ea typeface="+mn-ea"/>
              <a:cs typeface="+mn-cs"/>
            </a:endParaRPr>
          </a:p>
          <a:p>
            <a:pPr algn="just" defTabSz="556241" eaLnBrk="0" fontAlgn="base" hangingPunct="0">
              <a:spcBef>
                <a:spcPct val="0"/>
              </a:spcBef>
              <a:spcAft>
                <a:spcPct val="0"/>
              </a:spcAft>
            </a:pPr>
            <a:endParaRPr lang="en-US" dirty="0"/>
          </a:p>
        </p:txBody>
      </p:sp>
      <p:sp>
        <p:nvSpPr>
          <p:cNvPr id="4" name="Slide Number Placeholder 3"/>
          <p:cNvSpPr>
            <a:spLocks noGrp="1"/>
          </p:cNvSpPr>
          <p:nvPr>
            <p:ph type="sldNum" sz="quarter" idx="10"/>
          </p:nvPr>
        </p:nvSpPr>
        <p:spPr/>
        <p:txBody>
          <a:bodyPr/>
          <a:lstStyle/>
          <a:p>
            <a:fld id="{B23DD9F0-B791-436E-9771-BEA676B4FB10}" type="slidenum">
              <a:rPr lang="en-US" smtClean="0"/>
              <a:t>4</a:t>
            </a:fld>
            <a:endParaRPr lang="en-US"/>
          </a:p>
        </p:txBody>
      </p:sp>
    </p:spTree>
    <p:extLst>
      <p:ext uri="{BB962C8B-B14F-4D97-AF65-F5344CB8AC3E}">
        <p14:creationId xmlns:p14="http://schemas.microsoft.com/office/powerpoint/2010/main" val="3581725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azhna1@jhmi.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2E55-0267-41B9-8378-7C61FB27DC36}"/>
              </a:ext>
            </a:extLst>
          </p:cNvPr>
          <p:cNvSpPr>
            <a:spLocks noGrp="1"/>
          </p:cNvSpPr>
          <p:nvPr>
            <p:ph type="ctrTitle"/>
          </p:nvPr>
        </p:nvSpPr>
        <p:spPr/>
        <p:txBody>
          <a:bodyPr>
            <a:normAutofit fontScale="90000"/>
          </a:bodyPr>
          <a:lstStyle/>
          <a:p>
            <a:r>
              <a:rPr lang="en-US" dirty="0"/>
              <a:t>Unstable housing associated with injection risk behaviors among PWID in Ukraine</a:t>
            </a:r>
          </a:p>
        </p:txBody>
      </p:sp>
      <p:sp>
        <p:nvSpPr>
          <p:cNvPr id="3" name="Subtitle 2">
            <a:extLst>
              <a:ext uri="{FF2B5EF4-FFF2-40B4-BE49-F238E27FC236}">
                <a16:creationId xmlns:a16="http://schemas.microsoft.com/office/drawing/2014/main" id="{EBB02B25-1563-48DB-8351-6A8976458887}"/>
              </a:ext>
            </a:extLst>
          </p:cNvPr>
          <p:cNvSpPr>
            <a:spLocks noGrp="1"/>
          </p:cNvSpPr>
          <p:nvPr>
            <p:ph type="subTitle" idx="1"/>
          </p:nvPr>
        </p:nvSpPr>
        <p:spPr/>
        <p:txBody>
          <a:bodyPr>
            <a:normAutofit fontScale="92500" lnSpcReduction="10000"/>
          </a:bodyPr>
          <a:lstStyle/>
          <a:p>
            <a:r>
              <a:rPr lang="en-US" dirty="0"/>
              <a:t>Alyona Mazhnaya, Jill Owczarzak</a:t>
            </a:r>
          </a:p>
          <a:p>
            <a:endParaRPr lang="en-US" sz="1200" dirty="0"/>
          </a:p>
          <a:p>
            <a:endParaRPr lang="en-US" sz="1200" dirty="0"/>
          </a:p>
          <a:p>
            <a:endParaRPr lang="en-US" sz="1200" dirty="0"/>
          </a:p>
          <a:p>
            <a:r>
              <a:rPr lang="en-US" sz="1200" dirty="0">
                <a:solidFill>
                  <a:srgbClr val="0099D2"/>
                </a:solidFill>
              </a:rPr>
              <a:t>Department of Health, Behavior, and Society, Johns Hopkins School of Public Health, Baltimore, MD 21205, USA</a:t>
            </a:r>
          </a:p>
          <a:p>
            <a:r>
              <a:rPr lang="en-US" sz="1200" dirty="0"/>
              <a:t> </a:t>
            </a:r>
            <a:r>
              <a:rPr lang="en-US" sz="2000" dirty="0">
                <a:hlinkClick r:id="rId3"/>
              </a:rPr>
              <a:t>amazhna1@jhmi.edu</a:t>
            </a:r>
            <a:r>
              <a:rPr lang="en-US" sz="2000" dirty="0"/>
              <a:t> </a:t>
            </a:r>
          </a:p>
          <a:p>
            <a:endParaRPr lang="en-US" sz="1200" dirty="0"/>
          </a:p>
          <a:p>
            <a:endParaRPr lang="en-US" dirty="0"/>
          </a:p>
        </p:txBody>
      </p:sp>
    </p:spTree>
    <p:extLst>
      <p:ext uri="{BB962C8B-B14F-4D97-AF65-F5344CB8AC3E}">
        <p14:creationId xmlns:p14="http://schemas.microsoft.com/office/powerpoint/2010/main" val="1110744"/>
      </p:ext>
    </p:extLst>
  </p:cSld>
  <p:clrMapOvr>
    <a:masterClrMapping/>
  </p:clrMapOvr>
  <mc:AlternateContent xmlns:mc="http://schemas.openxmlformats.org/markup-compatibility/2006" xmlns:p14="http://schemas.microsoft.com/office/powerpoint/2010/main">
    <mc:Choice Requires="p14">
      <p:transition spd="slow" p14:dur="2000" advTm="28408"/>
    </mc:Choice>
    <mc:Fallback xmlns="">
      <p:transition spd="slow" advTm="284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45" y="236698"/>
            <a:ext cx="8802710" cy="797277"/>
          </a:xfrm>
        </p:spPr>
        <p:txBody>
          <a:bodyPr>
            <a:normAutofit fontScale="90000"/>
          </a:bodyPr>
          <a:lstStyle/>
          <a:p>
            <a:r>
              <a:rPr lang="en-US" sz="3100" dirty="0"/>
              <a:t>Setting and sample </a:t>
            </a:r>
            <a:br>
              <a:rPr lang="en-US" dirty="0"/>
            </a:br>
            <a:endParaRPr lang="en-US" altLang="en-US" sz="2400" dirty="0">
              <a:latin typeface="Gill Sans MT" panose="020B0502020104020203" pitchFamily="34" charset="0"/>
            </a:endParaRPr>
          </a:p>
        </p:txBody>
      </p:sp>
      <p:sp>
        <p:nvSpPr>
          <p:cNvPr id="3" name="Content Placeholder 2"/>
          <p:cNvSpPr>
            <a:spLocks noGrp="1"/>
          </p:cNvSpPr>
          <p:nvPr>
            <p:ph idx="1"/>
          </p:nvPr>
        </p:nvSpPr>
        <p:spPr>
          <a:xfrm>
            <a:off x="560231" y="1455580"/>
            <a:ext cx="8229600" cy="4525963"/>
          </a:xfrm>
        </p:spPr>
        <p:txBody>
          <a:bodyPr>
            <a:normAutofit lnSpcReduction="10000"/>
          </a:bodyPr>
          <a:lstStyle/>
          <a:p>
            <a:r>
              <a:rPr lang="en-US" dirty="0"/>
              <a:t>Survey of N=684 PWID </a:t>
            </a:r>
          </a:p>
          <a:p>
            <a:r>
              <a:rPr lang="en-US" dirty="0"/>
              <a:t>4 sites </a:t>
            </a:r>
          </a:p>
          <a:p>
            <a:r>
              <a:rPr lang="en-US" b="1" dirty="0"/>
              <a:t>Injection risk: </a:t>
            </a:r>
          </a:p>
          <a:p>
            <a:pPr lvl="1"/>
            <a:r>
              <a:rPr lang="en-US" dirty="0">
                <a:solidFill>
                  <a:srgbClr val="000000"/>
                </a:solidFill>
              </a:rPr>
              <a:t>using needles/syringes after someone/ sharing injecting equipment within last 30 days</a:t>
            </a:r>
          </a:p>
          <a:p>
            <a:r>
              <a:rPr lang="en-US" b="1" dirty="0">
                <a:solidFill>
                  <a:srgbClr val="000000"/>
                </a:solidFill>
              </a:rPr>
              <a:t>Unstable housing: </a:t>
            </a:r>
          </a:p>
          <a:p>
            <a:pPr lvl="1"/>
            <a:r>
              <a:rPr lang="en-US" altLang="en-US" dirty="0">
                <a:solidFill>
                  <a:srgbClr val="000000"/>
                </a:solidFill>
              </a:rPr>
              <a:t>living on the street, in abandoned or vacant building, staying in shelter or multiple places</a:t>
            </a:r>
            <a:endParaRPr lang="en-US" dirty="0"/>
          </a:p>
          <a:p>
            <a:pPr marL="0" indent="0" algn="just" defTabSz="556241" eaLnBrk="0" fontAlgn="base" hangingPunct="0">
              <a:spcBef>
                <a:spcPct val="0"/>
              </a:spcBef>
              <a:spcAft>
                <a:spcPct val="0"/>
              </a:spcAft>
              <a:buNone/>
            </a:pPr>
            <a:endParaRPr lang="en-US" altLang="en-US" dirty="0">
              <a:solidFill>
                <a:srgbClr val="000000"/>
              </a:solidFill>
            </a:endParaRPr>
          </a:p>
          <a:p>
            <a:pPr algn="just" defTabSz="556241" eaLnBrk="0" fontAlgn="base" hangingPunct="0">
              <a:spcBef>
                <a:spcPct val="0"/>
              </a:spcBef>
              <a:spcAft>
                <a:spcPct val="0"/>
              </a:spcAft>
            </a:pPr>
            <a:endParaRPr lang="en-US" altLang="en-US" dirty="0">
              <a:solidFill>
                <a:srgbClr val="000000"/>
              </a:solidFill>
            </a:endParaRPr>
          </a:p>
          <a:p>
            <a:pPr algn="just" defTabSz="556241" eaLnBrk="0" fontAlgn="base" hangingPunct="0">
              <a:spcBef>
                <a:spcPct val="0"/>
              </a:spcBef>
              <a:spcAft>
                <a:spcPct val="0"/>
              </a:spcAft>
            </a:pPr>
            <a:endParaRPr lang="uk-UA" altLang="en-US" dirty="0">
              <a:solidFill>
                <a:srgbClr val="000000"/>
              </a:solidFill>
            </a:endParaRPr>
          </a:p>
          <a:p>
            <a:pPr algn="just" defTabSz="556241" eaLnBrk="0" fontAlgn="base" hangingPunct="0">
              <a:spcBef>
                <a:spcPct val="0"/>
              </a:spcBef>
              <a:spcAft>
                <a:spcPct val="0"/>
              </a:spcAft>
            </a:pPr>
            <a:endParaRPr lang="en-US" altLang="en-US" dirty="0">
              <a:solidFill>
                <a:srgbClr val="000000"/>
              </a:solidFill>
            </a:endParaRPr>
          </a:p>
        </p:txBody>
      </p:sp>
      <p:pic>
        <p:nvPicPr>
          <p:cNvPr id="6" name="Picture 5">
            <a:extLst>
              <a:ext uri="{FF2B5EF4-FFF2-40B4-BE49-F238E27FC236}">
                <a16:creationId xmlns:a16="http://schemas.microsoft.com/office/drawing/2014/main" id="{A72A01A7-B378-404A-AECD-6B6D324816F8}"/>
              </a:ext>
            </a:extLst>
          </p:cNvPr>
          <p:cNvPicPr>
            <a:picLocks noChangeAspect="1"/>
          </p:cNvPicPr>
          <p:nvPr/>
        </p:nvPicPr>
        <p:blipFill>
          <a:blip r:embed="rId3"/>
          <a:stretch>
            <a:fillRect/>
          </a:stretch>
        </p:blipFill>
        <p:spPr>
          <a:xfrm>
            <a:off x="5226148" y="1076731"/>
            <a:ext cx="3507412" cy="2002854"/>
          </a:xfrm>
          <a:prstGeom prst="rect">
            <a:avLst/>
          </a:prstGeom>
        </p:spPr>
      </p:pic>
    </p:spTree>
    <p:extLst>
      <p:ext uri="{BB962C8B-B14F-4D97-AF65-F5344CB8AC3E}">
        <p14:creationId xmlns:p14="http://schemas.microsoft.com/office/powerpoint/2010/main" val="662151757"/>
      </p:ext>
    </p:extLst>
  </p:cSld>
  <p:clrMapOvr>
    <a:masterClrMapping/>
  </p:clrMapOvr>
  <mc:AlternateContent xmlns:mc="http://schemas.openxmlformats.org/markup-compatibility/2006" xmlns:p14="http://schemas.microsoft.com/office/powerpoint/2010/main">
    <mc:Choice Requires="p14">
      <p:transition spd="slow" p14:dur="2000" advTm="68952"/>
    </mc:Choice>
    <mc:Fallback xmlns="">
      <p:transition spd="slow" advTm="689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46795"/>
          </a:xfrm>
        </p:spPr>
        <p:txBody>
          <a:bodyPr>
            <a:normAutofit fontScale="90000"/>
          </a:bodyPr>
          <a:lstStyle/>
          <a:p>
            <a:r>
              <a:rPr lang="en-US" dirty="0"/>
              <a:t>Main results </a:t>
            </a:r>
          </a:p>
        </p:txBody>
      </p:sp>
      <p:sp>
        <p:nvSpPr>
          <p:cNvPr id="9" name="Rectangle 8">
            <a:extLst>
              <a:ext uri="{FF2B5EF4-FFF2-40B4-BE49-F238E27FC236}">
                <a16:creationId xmlns:a16="http://schemas.microsoft.com/office/drawing/2014/main" id="{EE22E99F-0FCA-470D-B889-AE58BF3B0F76}"/>
              </a:ext>
            </a:extLst>
          </p:cNvPr>
          <p:cNvSpPr/>
          <p:nvPr/>
        </p:nvSpPr>
        <p:spPr>
          <a:xfrm>
            <a:off x="1563396" y="5832429"/>
            <a:ext cx="6546629" cy="246221"/>
          </a:xfrm>
          <a:prstGeom prst="rect">
            <a:avLst/>
          </a:prstGeom>
        </p:spPr>
        <p:txBody>
          <a:bodyPr wrap="square">
            <a:spAutoFit/>
          </a:bodyPr>
          <a:lstStyle/>
          <a:p>
            <a:pPr algn="just" defTabSz="556241" eaLnBrk="0" fontAlgn="base" hangingPunct="0">
              <a:spcBef>
                <a:spcPct val="0"/>
              </a:spcBef>
              <a:spcAft>
                <a:spcPct val="0"/>
              </a:spcAft>
            </a:pPr>
            <a:r>
              <a:rPr lang="en-US" sz="1000" dirty="0"/>
              <a:t>Probabilities adjusted for education, sex, site, type of primary drug using Poisson regression with robust variance estimate </a:t>
            </a:r>
          </a:p>
        </p:txBody>
      </p:sp>
      <p:graphicFrame>
        <p:nvGraphicFramePr>
          <p:cNvPr id="5" name="Chart 4">
            <a:extLst>
              <a:ext uri="{FF2B5EF4-FFF2-40B4-BE49-F238E27FC236}">
                <a16:creationId xmlns:a16="http://schemas.microsoft.com/office/drawing/2014/main" id="{70A69AB0-7DB4-4148-BCB3-D736ABBB552D}"/>
              </a:ext>
            </a:extLst>
          </p:cNvPr>
          <p:cNvGraphicFramePr/>
          <p:nvPr>
            <p:extLst>
              <p:ext uri="{D42A27DB-BD31-4B8C-83A1-F6EECF244321}">
                <p14:modId xmlns:p14="http://schemas.microsoft.com/office/powerpoint/2010/main" val="3053179544"/>
              </p:ext>
            </p:extLst>
          </p:nvPr>
        </p:nvGraphicFramePr>
        <p:xfrm>
          <a:off x="1242647" y="1283995"/>
          <a:ext cx="7036190" cy="4548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1194279"/>
      </p:ext>
    </p:extLst>
  </p:cSld>
  <p:clrMapOvr>
    <a:masterClrMapping/>
  </p:clrMapOvr>
  <mc:AlternateContent xmlns:mc="http://schemas.openxmlformats.org/markup-compatibility/2006" xmlns:p14="http://schemas.microsoft.com/office/powerpoint/2010/main">
    <mc:Choice Requires="p14">
      <p:transition spd="slow" p14:dur="2000" advTm="28416"/>
    </mc:Choice>
    <mc:Fallback xmlns="">
      <p:transition spd="slow" advTm="2841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 </a:t>
            </a:r>
          </a:p>
        </p:txBody>
      </p:sp>
      <p:sp>
        <p:nvSpPr>
          <p:cNvPr id="3" name="Content Placeholder 2"/>
          <p:cNvSpPr>
            <a:spLocks noGrp="1"/>
          </p:cNvSpPr>
          <p:nvPr>
            <p:ph idx="1"/>
          </p:nvPr>
        </p:nvSpPr>
        <p:spPr>
          <a:xfrm>
            <a:off x="457200" y="1600201"/>
            <a:ext cx="8229600" cy="4525963"/>
          </a:xfrm>
        </p:spPr>
        <p:txBody>
          <a:bodyPr>
            <a:normAutofit fontScale="92500" lnSpcReduction="10000"/>
          </a:bodyPr>
          <a:lstStyle/>
          <a:p>
            <a:r>
              <a:rPr lang="en-US" dirty="0"/>
              <a:t>Unstable housing contributes to HIV/HCV vulnerability among PWID in Ukraine. </a:t>
            </a:r>
          </a:p>
          <a:p>
            <a:pPr marL="0" indent="0">
              <a:buNone/>
            </a:pPr>
            <a:r>
              <a:rPr lang="en-US" dirty="0"/>
              <a:t> </a:t>
            </a:r>
          </a:p>
          <a:p>
            <a:r>
              <a:rPr lang="en-US" dirty="0"/>
              <a:t>Assistance with obtaining stable housing and additional psychosocial support.</a:t>
            </a:r>
          </a:p>
          <a:p>
            <a:endParaRPr lang="en-US" dirty="0"/>
          </a:p>
          <a:p>
            <a:r>
              <a:rPr lang="en-US" dirty="0"/>
              <a:t>Need to address structural determinants of health in HIV and HCV prevention programs in Ukraine and EECA.</a:t>
            </a:r>
          </a:p>
          <a:p>
            <a:endParaRPr lang="en-US" dirty="0"/>
          </a:p>
        </p:txBody>
      </p:sp>
    </p:spTree>
    <p:extLst>
      <p:ext uri="{BB962C8B-B14F-4D97-AF65-F5344CB8AC3E}">
        <p14:creationId xmlns:p14="http://schemas.microsoft.com/office/powerpoint/2010/main" val="2221229481"/>
      </p:ext>
    </p:extLst>
  </p:cSld>
  <p:clrMapOvr>
    <a:masterClrMapping/>
  </p:clrMapOvr>
  <mc:AlternateContent xmlns:mc="http://schemas.openxmlformats.org/markup-compatibility/2006" xmlns:p14="http://schemas.microsoft.com/office/powerpoint/2010/main">
    <mc:Choice Requires="p14">
      <p:transition spd="slow" p14:dur="2000" advTm="62322"/>
    </mc:Choice>
    <mc:Fallback xmlns="">
      <p:transition spd="slow" advTm="623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3D2C-8707-466C-9D58-E6C3908169AB}"/>
              </a:ext>
            </a:extLst>
          </p:cNvPr>
          <p:cNvSpPr>
            <a:spLocks noGrp="1"/>
          </p:cNvSpPr>
          <p:nvPr>
            <p:ph type="ctrTitle"/>
          </p:nvPr>
        </p:nvSpPr>
        <p:spPr>
          <a:xfrm>
            <a:off x="742071" y="1652125"/>
            <a:ext cx="7772400" cy="1470025"/>
          </a:xfrm>
        </p:spPr>
        <p:txBody>
          <a:bodyPr/>
          <a:lstStyle/>
          <a:p>
            <a:r>
              <a:rPr lang="en-US" dirty="0"/>
              <a:t>Acknowledgements </a:t>
            </a:r>
          </a:p>
        </p:txBody>
      </p:sp>
      <p:sp>
        <p:nvSpPr>
          <p:cNvPr id="3" name="Subtitle 2">
            <a:extLst>
              <a:ext uri="{FF2B5EF4-FFF2-40B4-BE49-F238E27FC236}">
                <a16:creationId xmlns:a16="http://schemas.microsoft.com/office/drawing/2014/main" id="{7193D7CF-7D0B-4C45-ADCA-DFF6BCB29C5D}"/>
              </a:ext>
            </a:extLst>
          </p:cNvPr>
          <p:cNvSpPr>
            <a:spLocks noGrp="1"/>
          </p:cNvSpPr>
          <p:nvPr>
            <p:ph type="subTitle" idx="1"/>
          </p:nvPr>
        </p:nvSpPr>
        <p:spPr>
          <a:xfrm>
            <a:off x="858129" y="3010485"/>
            <a:ext cx="7656342" cy="3038622"/>
          </a:xfrm>
        </p:spPr>
        <p:txBody>
          <a:bodyPr>
            <a:normAutofit fontScale="55000" lnSpcReduction="20000"/>
          </a:bodyPr>
          <a:lstStyle/>
          <a:p>
            <a:pPr algn="l"/>
            <a:r>
              <a:rPr lang="en-US" dirty="0"/>
              <a:t>We thank the members of the MICT research team who are key contributors to the parent project: </a:t>
            </a:r>
          </a:p>
          <a:p>
            <a:pPr algn="l"/>
            <a:endParaRPr lang="en-US" dirty="0"/>
          </a:p>
          <a:p>
            <a:pPr algn="l"/>
            <a:r>
              <a:rPr lang="en-US" u="sng" dirty="0" err="1"/>
              <a:t>Ruzanna</a:t>
            </a:r>
            <a:r>
              <a:rPr lang="en-US" u="sng" dirty="0"/>
              <a:t> </a:t>
            </a:r>
            <a:r>
              <a:rPr lang="en-US" u="sng" dirty="0" err="1"/>
              <a:t>Aleksanyan</a:t>
            </a:r>
            <a:r>
              <a:rPr lang="en-US" u="sng" dirty="0"/>
              <a:t>, Polina </a:t>
            </a:r>
            <a:r>
              <a:rPr lang="en-US" u="sng" dirty="0" err="1"/>
              <a:t>Alpatova</a:t>
            </a:r>
            <a:r>
              <a:rPr lang="en-US" u="sng" dirty="0"/>
              <a:t>, </a:t>
            </a:r>
            <a:r>
              <a:rPr lang="en-US" u="sng" dirty="0" err="1"/>
              <a:t>Tetyana</a:t>
            </a:r>
            <a:r>
              <a:rPr lang="en-US" u="sng" dirty="0"/>
              <a:t> Zub, and Olga </a:t>
            </a:r>
            <a:r>
              <a:rPr lang="en-US" u="sng" dirty="0" err="1"/>
              <a:t>Filippova</a:t>
            </a:r>
            <a:r>
              <a:rPr lang="en-US" u="sng" dirty="0"/>
              <a:t>, Sarah D. Philips at Indiana University, Bloomington</a:t>
            </a:r>
            <a:r>
              <a:rPr lang="en-US" dirty="0"/>
              <a:t>. </a:t>
            </a:r>
          </a:p>
          <a:p>
            <a:pPr algn="l"/>
            <a:endParaRPr lang="en-US" dirty="0"/>
          </a:p>
          <a:p>
            <a:pPr algn="l"/>
            <a:r>
              <a:rPr lang="en-US" dirty="0"/>
              <a:t>We also extend our gratitude to the staff in agencies participating in the project whose input in data collection was vital.  </a:t>
            </a:r>
          </a:p>
          <a:p>
            <a:pPr algn="l"/>
            <a:endParaRPr lang="en-US" dirty="0"/>
          </a:p>
          <a:p>
            <a:pPr algn="just"/>
            <a:r>
              <a:rPr lang="en-US" sz="3100" dirty="0"/>
              <a:t>Funding for this study was provided by the National Institute on Drug Abuse (</a:t>
            </a:r>
            <a:r>
              <a:rPr lang="en-US" sz="3100" u="sng" dirty="0"/>
              <a:t>R01DA033644</a:t>
            </a:r>
            <a:r>
              <a:rPr lang="en-US" sz="3100" dirty="0"/>
              <a:t>).</a:t>
            </a:r>
            <a:endParaRPr lang="en-US" dirty="0"/>
          </a:p>
        </p:txBody>
      </p:sp>
      <p:pic>
        <p:nvPicPr>
          <p:cNvPr id="4" name="Picture 3">
            <a:extLst>
              <a:ext uri="{FF2B5EF4-FFF2-40B4-BE49-F238E27FC236}">
                <a16:creationId xmlns:a16="http://schemas.microsoft.com/office/drawing/2014/main" id="{832F1070-DFBF-4A7F-AE12-F2553942843D}"/>
              </a:ext>
            </a:extLst>
          </p:cNvPr>
          <p:cNvPicPr>
            <a:picLocks noChangeAspect="1"/>
          </p:cNvPicPr>
          <p:nvPr/>
        </p:nvPicPr>
        <p:blipFill>
          <a:blip r:embed="rId2"/>
          <a:stretch>
            <a:fillRect/>
          </a:stretch>
        </p:blipFill>
        <p:spPr>
          <a:xfrm>
            <a:off x="382403" y="918375"/>
            <a:ext cx="1467499" cy="1467499"/>
          </a:xfrm>
          <a:prstGeom prst="rect">
            <a:avLst/>
          </a:prstGeom>
        </p:spPr>
      </p:pic>
      <p:pic>
        <p:nvPicPr>
          <p:cNvPr id="5" name="Picture 4">
            <a:extLst>
              <a:ext uri="{FF2B5EF4-FFF2-40B4-BE49-F238E27FC236}">
                <a16:creationId xmlns:a16="http://schemas.microsoft.com/office/drawing/2014/main" id="{5E9A3FBD-5E15-4DF8-ABF6-D2595E70EC23}"/>
              </a:ext>
            </a:extLst>
          </p:cNvPr>
          <p:cNvPicPr>
            <a:picLocks noChangeAspect="1"/>
          </p:cNvPicPr>
          <p:nvPr/>
        </p:nvPicPr>
        <p:blipFill>
          <a:blip r:embed="rId3"/>
          <a:stretch>
            <a:fillRect/>
          </a:stretch>
        </p:blipFill>
        <p:spPr>
          <a:xfrm>
            <a:off x="6639853" y="918375"/>
            <a:ext cx="2425395" cy="1100339"/>
          </a:xfrm>
          <a:prstGeom prst="rect">
            <a:avLst/>
          </a:prstGeom>
        </p:spPr>
      </p:pic>
    </p:spTree>
    <p:extLst>
      <p:ext uri="{BB962C8B-B14F-4D97-AF65-F5344CB8AC3E}">
        <p14:creationId xmlns:p14="http://schemas.microsoft.com/office/powerpoint/2010/main" val="2179342700"/>
      </p:ext>
    </p:extLst>
  </p:cSld>
  <p:clrMapOvr>
    <a:masterClrMapping/>
  </p:clrMapOvr>
  <mc:AlternateContent xmlns:mc="http://schemas.openxmlformats.org/markup-compatibility/2006" xmlns:p14="http://schemas.microsoft.com/office/powerpoint/2010/main">
    <mc:Choice Requires="p14">
      <p:transition spd="slow" p14:dur="2000" advTm="19740"/>
    </mc:Choice>
    <mc:Fallback xmlns="">
      <p:transition spd="slow" advTm="19740"/>
    </mc:Fallback>
  </mc:AlternateContent>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6958</TotalTime>
  <Words>883</Words>
  <Application>Microsoft Office PowerPoint</Application>
  <PresentationFormat>On-screen Show (4:3)</PresentationFormat>
  <Paragraphs>84</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Gill Sans MT</vt:lpstr>
      <vt:lpstr>Raleway</vt:lpstr>
      <vt:lpstr>Roboto</vt:lpstr>
      <vt:lpstr>AIDS 2016_Template</vt:lpstr>
      <vt:lpstr>Unstable housing associated with injection risk behaviors among PWID in Ukraine</vt:lpstr>
      <vt:lpstr>Setting and sample  </vt:lpstr>
      <vt:lpstr>Main results </vt:lpstr>
      <vt:lpstr>Takeaway </vt:lpstr>
      <vt:lpstr>Acknowledgements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Alyona Mazhnaya</cp:lastModifiedBy>
  <cp:revision>45</cp:revision>
  <cp:lastPrinted>2017-01-16T15:31:13Z</cp:lastPrinted>
  <dcterms:created xsi:type="dcterms:W3CDTF">2017-01-13T09:09:35Z</dcterms:created>
  <dcterms:modified xsi:type="dcterms:W3CDTF">2018-07-25T07:20:24Z</dcterms:modified>
</cp:coreProperties>
</file>