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8" r:id="rId10"/>
    <p:sldId id="264" r:id="rId11"/>
    <p:sldId id="269" r:id="rId12"/>
    <p:sldId id="270" r:id="rId13"/>
    <p:sldId id="266" r:id="rId14"/>
    <p:sldId id="271" r:id="rId15"/>
    <p:sldId id="272" r:id="rId16"/>
    <p:sldId id="267" r:id="rId17"/>
    <p:sldId id="273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1328912833264"/>
          <c:y val="5.4237489167950903E-2"/>
          <c:w val="0.65597077069911702"/>
          <c:h val="0.8522152871135010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Single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BB-E544-93FF-A7F2666FB56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Less</a:t>
                    </a:r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 than BA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BB-E544-93FF-A7F2666FB56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Less than 20k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5BB-E544-93FF-A7F2666FB56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Full-time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BB-E544-93FF-A7F2666FB56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Gay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BB-E544-93FF-A7F2666FB56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Black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BB-E544-93FF-A7F2666FB56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00"/>
                      <a:t>White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BB-E544-93FF-A7F2666FB56C}"/>
                </c:ext>
              </c:extLst>
            </c:dLbl>
            <c:numFmt formatCode="General" sourceLinked="0"/>
            <c:spPr>
              <a:noFill/>
            </c:spPr>
            <c:txPr>
              <a:bodyPr/>
              <a:lstStyle/>
              <a:p>
                <a:pPr>
                  <a:defRPr sz="15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Relationship Status</c:v>
                </c:pt>
                <c:pt idx="1">
                  <c:v>Education</c:v>
                </c:pt>
                <c:pt idx="2">
                  <c:v>Income</c:v>
                </c:pt>
                <c:pt idx="3">
                  <c:v>Employment Status</c:v>
                </c:pt>
                <c:pt idx="4">
                  <c:v>Sexual Orientation</c:v>
                </c:pt>
                <c:pt idx="5">
                  <c:v>Race/Ethnicity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51.3</c:v>
                </c:pt>
                <c:pt idx="1">
                  <c:v>44.3</c:v>
                </c:pt>
                <c:pt idx="2">
                  <c:v>19.899999999999999</c:v>
                </c:pt>
                <c:pt idx="3">
                  <c:v>67.2</c:v>
                </c:pt>
                <c:pt idx="4">
                  <c:v>95</c:v>
                </c:pt>
                <c:pt idx="5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5BB-E544-93FF-A7F2666FB5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In</a:t>
                    </a:r>
                    <a:r>
                      <a:rPr lang="en-US" sz="1500" baseline="0" dirty="0">
                        <a:solidFill>
                          <a:schemeClr val="tx1"/>
                        </a:solidFill>
                      </a:rPr>
                      <a:t> a Relationship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BB-E544-93FF-A7F2666FB56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BA or higher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BB-E544-93FF-A7F2666FB56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20-49k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BB-E544-93FF-A7F2666FB56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Part-time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5BB-E544-93FF-A7F2666FB56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Bi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5BB-E544-93FF-A7F2666FB56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Latino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5BB-E544-93FF-A7F2666FB56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00" dirty="0" err="1"/>
                      <a:t>Blk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5BB-E544-93FF-A7F2666FB5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Relationship Status</c:v>
                </c:pt>
                <c:pt idx="1">
                  <c:v>Education</c:v>
                </c:pt>
                <c:pt idx="2">
                  <c:v>Income</c:v>
                </c:pt>
                <c:pt idx="3">
                  <c:v>Employment Status</c:v>
                </c:pt>
                <c:pt idx="4">
                  <c:v>Sexual Orientation</c:v>
                </c:pt>
                <c:pt idx="5">
                  <c:v>Race/Ethnicity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48.7</c:v>
                </c:pt>
                <c:pt idx="1">
                  <c:v>55.7</c:v>
                </c:pt>
                <c:pt idx="2">
                  <c:v>33.799999999999997</c:v>
                </c:pt>
                <c:pt idx="3">
                  <c:v>16.399999999999999</c:v>
                </c:pt>
                <c:pt idx="4">
                  <c:v>5</c:v>
                </c:pt>
                <c:pt idx="5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5BB-E544-93FF-A7F2666FB5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00" dirty="0"/>
                      <a:t>West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5BB-E544-93FF-A7F2666FB56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500" dirty="0"/>
                      <a:t>South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5BB-E544-93FF-A7F2666FB56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500" dirty="0"/>
                      <a:t>49-74k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5BB-E544-93FF-A7F2666FB56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tx1"/>
                        </a:solidFill>
                      </a:rPr>
                      <a:t>Unemployed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5BB-E544-93FF-A7F2666FB56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00" dirty="0"/>
                      <a:t>As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5BB-E544-93FF-A7F2666FB56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500">
                        <a:solidFill>
                          <a:schemeClr val="bg1"/>
                        </a:solidFill>
                      </a:defRPr>
                    </a:pPr>
                    <a:r>
                      <a:rPr lang="en-US" sz="1500" dirty="0">
                        <a:solidFill>
                          <a:schemeClr val="bg1"/>
                        </a:solidFill>
                      </a:rPr>
                      <a:t>White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5BB-E544-93FF-A7F2666FB56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00" dirty="0"/>
                      <a:t>Latino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5BB-E544-93FF-A7F2666FB5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Relationship Status</c:v>
                </c:pt>
                <c:pt idx="1">
                  <c:v>Education</c:v>
                </c:pt>
                <c:pt idx="2">
                  <c:v>Income</c:v>
                </c:pt>
                <c:pt idx="3">
                  <c:v>Employment Status</c:v>
                </c:pt>
                <c:pt idx="4">
                  <c:v>Sexual Orientation</c:v>
                </c:pt>
                <c:pt idx="5">
                  <c:v>Race/Ethnicity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2">
                  <c:v>18.8</c:v>
                </c:pt>
                <c:pt idx="3">
                  <c:v>16.399999999999999</c:v>
                </c:pt>
                <c:pt idx="5">
                  <c:v>71.2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5BB-E544-93FF-A7F2666FB56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bg2"/>
                        </a:solidFill>
                      </a:rPr>
                      <a:t>6-10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5BB-E544-93FF-A7F2666FB56C}"/>
                </c:ext>
              </c:extLst>
            </c:dLbl>
            <c:dLbl>
              <c:idx val="1"/>
              <c:layout>
                <c:manualLayout>
                  <c:x val="1.4367816091953999E-3"/>
                  <c:y val="3.0487804878048799E-3"/>
                </c:manualLayout>
              </c:layout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bg2"/>
                        </a:solidFill>
                      </a:rPr>
                      <a:t>West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5BB-E544-93FF-A7F2666FB56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74+k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5BB-E544-93FF-A7F2666FB56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bg2"/>
                        </a:solidFill>
                      </a:rPr>
                      <a:t>50+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5BB-E544-93FF-A7F2666FB56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bg2"/>
                        </a:solidFill>
                      </a:rPr>
                      <a:t>PI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5BB-E544-93FF-A7F2666FB56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500" dirty="0" err="1">
                        <a:solidFill>
                          <a:schemeClr val="bg2"/>
                        </a:solidFill>
                      </a:rPr>
                      <a:t>Oth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5BB-E544-93FF-A7F2666FB56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00" dirty="0">
                        <a:solidFill>
                          <a:schemeClr val="bg2"/>
                        </a:solidFill>
                      </a:rPr>
                      <a:t>Other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5BB-E544-93FF-A7F2666FB5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solidFill>
                      <a:schemeClr val="bg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Relationship Status</c:v>
                </c:pt>
                <c:pt idx="1">
                  <c:v>Education</c:v>
                </c:pt>
                <c:pt idx="2">
                  <c:v>Income</c:v>
                </c:pt>
                <c:pt idx="3">
                  <c:v>Employment Status</c:v>
                </c:pt>
                <c:pt idx="4">
                  <c:v>Sexual Orientation</c:v>
                </c:pt>
                <c:pt idx="5">
                  <c:v>Race/Ethnicity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2">
                  <c:v>27.5</c:v>
                </c:pt>
                <c:pt idx="5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45BB-E544-93FF-A7F2666FB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4846208"/>
        <c:axId val="145089664"/>
      </c:barChart>
      <c:catAx>
        <c:axId val="144846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45089664"/>
        <c:crosses val="autoZero"/>
        <c:auto val="1"/>
        <c:lblAlgn val="ctr"/>
        <c:lblOffset val="100"/>
        <c:noMultiLvlLbl val="0"/>
      </c:catAx>
      <c:valAx>
        <c:axId val="145089664"/>
        <c:scaling>
          <c:orientation val="minMax"/>
        </c:scaling>
        <c:delete val="0"/>
        <c:axPos val="b"/>
        <c:majorGridlines>
          <c:spPr>
            <a:effectLst>
              <a:outerShdw blurRad="50800" dist="50800" dir="5400000" algn="ctr" rotWithShape="0">
                <a:schemeClr val="bg1"/>
              </a:outerShdw>
            </a:effectLst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448462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305308995466476"/>
          <c:y val="4.1805555555555554E-2"/>
          <c:w val="0.70141601049868751"/>
          <c:h val="0.779138888888888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 on PrEP</c:v>
                </c:pt>
              </c:strCache>
            </c:strRef>
          </c:tx>
          <c:spPr>
            <a:ln w="76200">
              <a:solidFill>
                <a:srgbClr val="CC0000"/>
              </a:solidFill>
            </a:ln>
          </c:spPr>
          <c:marker>
            <c:spPr>
              <a:solidFill>
                <a:srgbClr val="CC0000"/>
              </a:solidFill>
              <a:ln w="76200">
                <a:solidFill>
                  <a:srgbClr val="CC0000"/>
                </a:solidFill>
              </a:ln>
            </c:spPr>
          </c:marker>
          <c:dLbls>
            <c:dLbl>
              <c:idx val="0"/>
              <c:layout>
                <c:manualLayout>
                  <c:x val="-4.6969696969696995E-2"/>
                  <c:y val="9.7222222222222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58-9D4F-BDF0-1986714FA1E5}"/>
                </c:ext>
              </c:extLst>
            </c:dLbl>
            <c:dLbl>
              <c:idx val="1"/>
              <c:layout>
                <c:manualLayout>
                  <c:x val="-5.5554913780450882E-17"/>
                  <c:y val="-3.6111111111111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58-9D4F-BDF0-1986714FA1E5}"/>
                </c:ext>
              </c:extLst>
            </c:dLbl>
            <c:dLbl>
              <c:idx val="2"/>
              <c:layout>
                <c:manualLayout>
                  <c:x val="6.0606060606059496E-3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058-9D4F-BDF0-1986714FA1E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BL
('14-'15)</c:v>
                </c:pt>
                <c:pt idx="1">
                  <c:v>12M
('15-'16)</c:v>
                </c:pt>
                <c:pt idx="2">
                  <c:v>24M
('16-'17)</c:v>
                </c:pt>
                <c:pt idx="3">
                  <c:v>36M
('17-'18)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0.96499999999999997</c:v>
                </c:pt>
                <c:pt idx="1">
                  <c:v>0.90099999999999991</c:v>
                </c:pt>
                <c:pt idx="2">
                  <c:v>0.82499999999999996</c:v>
                </c:pt>
                <c:pt idx="3">
                  <c:v>0.73799999999999999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58-9D4F-BDF0-1986714FA1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 PrEP</c:v>
                </c:pt>
              </c:strCache>
            </c:strRef>
          </c:tx>
          <c:spPr>
            <a:ln w="76200">
              <a:solidFill>
                <a:srgbClr val="FF6600"/>
              </a:solidFill>
            </a:ln>
          </c:spPr>
          <c:marker>
            <c:spPr>
              <a:solidFill>
                <a:srgbClr val="FF6600"/>
              </a:solidFill>
              <a:ln w="76200">
                <a:solidFill>
                  <a:srgbClr val="FF6600"/>
                </a:solidFill>
              </a:ln>
            </c:spPr>
          </c:marker>
          <c:dLbls>
            <c:dLbl>
              <c:idx val="0"/>
              <c:layout>
                <c:manualLayout>
                  <c:x val="-3.9393939393939419E-2"/>
                  <c:y val="-8.6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058-9D4F-BDF0-1986714FA1E5}"/>
                </c:ext>
              </c:extLst>
            </c:dLbl>
            <c:dLbl>
              <c:idx val="1"/>
              <c:layout>
                <c:manualLayout>
                  <c:x val="-5.5554913780450882E-17"/>
                  <c:y val="-5.2777777777777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58-9D4F-BDF0-1986714FA1E5}"/>
                </c:ext>
              </c:extLst>
            </c:dLbl>
            <c:dLbl>
              <c:idx val="2"/>
              <c:layout>
                <c:manualLayout>
                  <c:x val="-3.1818181818181815E-2"/>
                  <c:y val="-8.888888888888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058-9D4F-BDF0-1986714FA1E5}"/>
                </c:ext>
              </c:extLst>
            </c:dLbl>
            <c:dLbl>
              <c:idx val="3"/>
              <c:layout>
                <c:manualLayout>
                  <c:x val="-1.1110982756090176E-16"/>
                  <c:y val="-1.9444444444444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058-9D4F-BDF0-1986714FA1E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BL
('14-'15)</c:v>
                </c:pt>
                <c:pt idx="1">
                  <c:v>12M
('15-'16)</c:v>
                </c:pt>
                <c:pt idx="2">
                  <c:v>24M
('16-'17)</c:v>
                </c:pt>
                <c:pt idx="3">
                  <c:v>36M
('17-'18)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2.8999999999999998E-2</c:v>
                </c:pt>
                <c:pt idx="1">
                  <c:v>8.1000000000000003E-2</c:v>
                </c:pt>
                <c:pt idx="2">
                  <c:v>0.14400000000000002</c:v>
                </c:pt>
                <c:pt idx="3">
                  <c:v>0.21299999999999999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058-9D4F-BDF0-1986714FA1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Previously on PrEP</c:v>
                </c:pt>
              </c:strCache>
            </c:strRef>
          </c:tx>
          <c:spPr>
            <a:ln w="762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 w="76200"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3.0303030303030025E-3"/>
                  <c:y val="3.3333333333333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58-9D4F-BDF0-1986714FA1E5}"/>
                </c:ext>
              </c:extLst>
            </c:dLbl>
            <c:dLbl>
              <c:idx val="1"/>
              <c:layout>
                <c:manualLayout>
                  <c:x val="2.7272727272727216E-2"/>
                  <c:y val="4.722222222222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58-9D4F-BDF0-1986714FA1E5}"/>
                </c:ext>
              </c:extLst>
            </c:dLbl>
            <c:dLbl>
              <c:idx val="2"/>
              <c:layout>
                <c:manualLayout>
                  <c:x val="2.4242424242424242E-2"/>
                  <c:y val="7.2222222222222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58-9D4F-BDF0-1986714FA1E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BL
('14-'15)</c:v>
                </c:pt>
                <c:pt idx="1">
                  <c:v>12M
('15-'16)</c:v>
                </c:pt>
                <c:pt idx="2">
                  <c:v>24M
('16-'17)</c:v>
                </c:pt>
                <c:pt idx="3">
                  <c:v>36M
('17-'18)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1E-4</c:v>
                </c:pt>
                <c:pt idx="1">
                  <c:v>1.8000000000000002E-2</c:v>
                </c:pt>
                <c:pt idx="2">
                  <c:v>3.2000000000000001E-2</c:v>
                </c:pt>
                <c:pt idx="3">
                  <c:v>4.9000000000000002E-2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58-9D4F-BDF0-1986714FA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266944"/>
        <c:axId val="145277312"/>
      </c:lineChart>
      <c:catAx>
        <c:axId val="145266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en-US"/>
          </a:p>
        </c:txPr>
        <c:crossAx val="145277312"/>
        <c:crosses val="autoZero"/>
        <c:auto val="1"/>
        <c:lblAlgn val="ctr"/>
        <c:lblOffset val="100"/>
        <c:noMultiLvlLbl val="0"/>
      </c:catAx>
      <c:valAx>
        <c:axId val="14527731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452669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b="0" i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b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b="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</c:legendEntry>
      <c:layout>
        <c:manualLayout>
          <c:xMode val="edge"/>
          <c:yMode val="edge"/>
          <c:x val="0.80901455499880681"/>
          <c:y val="0.28649059492563422"/>
          <c:w val="0.18189453591028393"/>
          <c:h val="0.44924081364829399"/>
        </c:manualLayout>
      </c:layout>
      <c:overlay val="0"/>
      <c:spPr>
        <a:ln>
          <a:noFill/>
        </a:ln>
      </c:spPr>
      <c:txPr>
        <a:bodyPr/>
        <a:lstStyle/>
        <a:p>
          <a:pPr>
            <a:defRPr b="0" baseline="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>
      <a:noFill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 PrEP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611111111111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13-C342-BB54-B084BEC346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13-C342-BB54-B084BEC34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 PrEP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554913780450882E-17"/>
                  <c:y val="7.7777777777777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609-144A-BDCD-B53B09E4D2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13-C342-BB54-B084BEC34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After PrEP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151515151515152E-3"/>
                  <c:y val="7.7777777777777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609-144A-BDCD-B53B09E4D2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13-C342-BB54-B084BEC34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438943"/>
        <c:axId val="636782303"/>
      </c:barChart>
      <c:catAx>
        <c:axId val="6584389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6782303"/>
        <c:crosses val="autoZero"/>
        <c:auto val="1"/>
        <c:lblAlgn val="ctr"/>
        <c:lblOffset val="100"/>
        <c:noMultiLvlLbl val="0"/>
      </c:catAx>
      <c:valAx>
        <c:axId val="636782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438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 PrEP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8.0555555555555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13-C342-BB54-B084BEC346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13-C342-BB54-B084BEC34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 PrEP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7.4999999999999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1C-C04E-BE71-F5C40E88F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0.94399999999999995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13-C342-BB54-B084BEC34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After PrEP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151515151515152E-3"/>
                  <c:y val="7.50000000000001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B7-8D41-9E09-01772B2F11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13-C342-BB54-B084BEC34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438943"/>
        <c:axId val="636782303"/>
      </c:barChart>
      <c:catAx>
        <c:axId val="6584389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6782303"/>
        <c:crosses val="autoZero"/>
        <c:auto val="1"/>
        <c:lblAlgn val="ctr"/>
        <c:lblOffset val="100"/>
        <c:noMultiLvlLbl val="0"/>
      </c:catAx>
      <c:valAx>
        <c:axId val="636782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438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Before PrEP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554913780450882E-17"/>
                  <c:y val="7.22222222222221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113-C342-BB54-B084BEC346C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13-C342-BB54-B084BEC346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On PrEP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10982756090176E-16"/>
                  <c:y val="7.7777777777777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1C-C04E-BE71-F5C40E88FF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0.00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13-C342-BB54-B084BEC346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After PrEP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0303030303031413E-3"/>
                  <c:y val="8.05555555555555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C84-3947-89E4-EB9C544E14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13-C342-BB54-B084BEC34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58438943"/>
        <c:axId val="636782303"/>
      </c:barChart>
      <c:catAx>
        <c:axId val="65843894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36782303"/>
        <c:crosses val="autoZero"/>
        <c:auto val="1"/>
        <c:lblAlgn val="ctr"/>
        <c:lblOffset val="100"/>
        <c:noMultiLvlLbl val="0"/>
      </c:catAx>
      <c:valAx>
        <c:axId val="636782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8438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0.84756</cdr:y>
    </cdr:from>
    <cdr:to>
      <cdr:x>0.18966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52400" y="3530600"/>
          <a:ext cx="16764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13CB3-884C-1340-AAE4-126CC8D72AD4}" type="datetimeFigureOut">
              <a:rPr lang="en-US" smtClean="0"/>
              <a:t>7/24/18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EA96-28B7-1943-8121-27D04F2F9E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CMI - panel of over 22,000 gay and bisexual men throughout the United States. CMI draws panelists from a variety of sources ranging from LGBT events to social media and email broadcasts distributed by LGBT organizations, and includes non-gay identified venues/mediums such to maintain a robust and diverse panel of participants from across the U.S.. Using their own algorithms, CMI is able to target specific individuals based on pre-specified characteristics and invite them to participate in research studies.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9CCC-2626-4F68-AC32-8EB5F450350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04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39CCC-2626-4F68-AC32-8EB5F45035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60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7772400" cy="16764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26" name="Picture 2" descr="http://roosevelthouse.hunter.cuny.edu/ike/wp-content/uploads/2013/02/HUNTER-LOG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105400"/>
            <a:ext cx="1752600" cy="48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ehance.vo.llnwd.net/profiles5/144852/projects/2072060/hd_0bd2afe0469a92d085cf11652eeec840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726" t="9614" r="33099" b="13190"/>
          <a:stretch/>
        </p:blipFill>
        <p:spPr bwMode="auto">
          <a:xfrm rot="5400000">
            <a:off x="4976926" y="5205526"/>
            <a:ext cx="1056355" cy="1791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0" t="12877" r="10190" b="25920"/>
          <a:stretch/>
        </p:blipFill>
        <p:spPr bwMode="auto">
          <a:xfrm>
            <a:off x="2795547" y="4874746"/>
            <a:ext cx="1776453" cy="183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63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24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6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6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125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9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74682"/>
            <a:ext cx="9144000" cy="483317"/>
          </a:xfrm>
          <a:prstGeom prst="rect">
            <a:avLst/>
          </a:prstGeom>
          <a:gradFill flip="none" rotWithShape="1">
            <a:gsLst>
              <a:gs pos="10000">
                <a:srgbClr val="E14906"/>
              </a:gs>
              <a:gs pos="0">
                <a:schemeClr val="accent4"/>
              </a:gs>
              <a:gs pos="100000">
                <a:schemeClr val="bg2"/>
              </a:gs>
              <a:gs pos="90000">
                <a:schemeClr val="accent1"/>
              </a:gs>
              <a:gs pos="20000">
                <a:schemeClr val="accent2"/>
              </a:gs>
              <a:gs pos="8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03"/>
            <a:ext cx="78486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572000"/>
          </a:xfrm>
        </p:spPr>
        <p:txBody>
          <a:bodyPr>
            <a:normAutofit/>
          </a:bodyPr>
          <a:lstStyle>
            <a:lvl1pPr marL="228600" indent="-182880">
              <a:buFont typeface="Wingdings" panose="05000000000000000000" pitchFamily="2" charset="2"/>
              <a:buChar char="§"/>
              <a:defRPr sz="2400"/>
            </a:lvl1pPr>
            <a:lvl2pPr marL="502920" indent="-182880">
              <a:buFont typeface="Arial" panose="020B0604020202020204" pitchFamily="34" charset="0"/>
              <a:buChar char="•"/>
              <a:defRPr sz="2000"/>
            </a:lvl2pPr>
            <a:lvl3pPr marL="685800" indent="-182880">
              <a:buFont typeface="Arial" panose="020B0604020202020204" pitchFamily="34" charset="0"/>
              <a:buChar char="▫"/>
              <a:defRPr sz="1800"/>
            </a:lvl3pPr>
            <a:lvl4pPr marL="914400" indent="-182880">
              <a:buFont typeface="Arial" panose="020B0604020202020204" pitchFamily="34" charset="0"/>
              <a:buChar char="◦"/>
              <a:defRPr sz="1600"/>
            </a:lvl4pPr>
            <a:lvl5pPr marL="1143000" indent="-182880">
              <a:buSzPct val="50000"/>
              <a:buFont typeface="Arial" panose="020B0604020202020204" pitchFamily="34" charset="0"/>
              <a:buChar char="►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85800"/>
            <a:ext cx="533400" cy="301752"/>
          </a:xfrm>
        </p:spPr>
        <p:txBody>
          <a:bodyPr/>
          <a:lstStyle>
            <a:lvl1pPr algn="ctr"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74683"/>
            <a:ext cx="3276600" cy="4833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524000"/>
            <a:ext cx="9144000" cy="45719"/>
          </a:xfrm>
          <a:prstGeom prst="rect">
            <a:avLst/>
          </a:prstGeom>
          <a:gradFill flip="none" rotWithShape="1">
            <a:gsLst>
              <a:gs pos="10000">
                <a:srgbClr val="E14906"/>
              </a:gs>
              <a:gs pos="0">
                <a:schemeClr val="accent4"/>
              </a:gs>
              <a:gs pos="100000">
                <a:schemeClr val="bg2"/>
              </a:gs>
              <a:gs pos="90000">
                <a:schemeClr val="accent1"/>
              </a:gs>
              <a:gs pos="20000">
                <a:schemeClr val="accent2"/>
              </a:gs>
              <a:gs pos="8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8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Aut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74682"/>
            <a:ext cx="9144000" cy="483317"/>
          </a:xfrm>
          <a:prstGeom prst="rect">
            <a:avLst/>
          </a:prstGeom>
          <a:gradFill flip="none" rotWithShape="1">
            <a:gsLst>
              <a:gs pos="10000">
                <a:srgbClr val="E14906"/>
              </a:gs>
              <a:gs pos="0">
                <a:schemeClr val="accent4"/>
              </a:gs>
              <a:gs pos="100000">
                <a:schemeClr val="bg2"/>
              </a:gs>
              <a:gs pos="90000">
                <a:schemeClr val="accent1"/>
              </a:gs>
              <a:gs pos="20000">
                <a:schemeClr val="accent2"/>
              </a:gs>
              <a:gs pos="8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03"/>
            <a:ext cx="78486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572000"/>
          </a:xfrm>
        </p:spPr>
        <p:txBody>
          <a:bodyPr>
            <a:normAutofit/>
          </a:bodyPr>
          <a:lstStyle>
            <a:lvl1pPr marL="228600" indent="-182880">
              <a:buFont typeface="Wingdings" panose="05000000000000000000" pitchFamily="2" charset="2"/>
              <a:buChar char="§"/>
              <a:defRPr sz="2400"/>
            </a:lvl1pPr>
            <a:lvl2pPr marL="502920" indent="-182880">
              <a:buFont typeface="Arial" panose="020B0604020202020204" pitchFamily="34" charset="0"/>
              <a:buChar char="•"/>
              <a:defRPr sz="2000"/>
            </a:lvl2pPr>
            <a:lvl3pPr marL="685800" indent="-182880">
              <a:buFont typeface="Arial" panose="020B0604020202020204" pitchFamily="34" charset="0"/>
              <a:buChar char="▫"/>
              <a:defRPr sz="1800"/>
            </a:lvl3pPr>
            <a:lvl4pPr marL="914400" indent="-182880">
              <a:buFont typeface="Arial" panose="020B0604020202020204" pitchFamily="34" charset="0"/>
              <a:buChar char="◦"/>
              <a:defRPr sz="1600"/>
            </a:lvl4pPr>
            <a:lvl5pPr marL="1143000" indent="-182880">
              <a:buSzPct val="50000"/>
              <a:buFont typeface="Arial" panose="020B0604020202020204" pitchFamily="34" charset="0"/>
              <a:buChar char="►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85800"/>
            <a:ext cx="533400" cy="301752"/>
          </a:xfrm>
        </p:spPr>
        <p:txBody>
          <a:bodyPr/>
          <a:lstStyle>
            <a:lvl1pPr algn="ctr"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74683"/>
            <a:ext cx="3276600" cy="48331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524000"/>
            <a:ext cx="9144000" cy="45719"/>
          </a:xfrm>
          <a:prstGeom prst="rect">
            <a:avLst/>
          </a:prstGeom>
          <a:gradFill flip="none" rotWithShape="1">
            <a:gsLst>
              <a:gs pos="10000">
                <a:srgbClr val="E14906"/>
              </a:gs>
              <a:gs pos="0">
                <a:schemeClr val="accent4"/>
              </a:gs>
              <a:gs pos="100000">
                <a:schemeClr val="bg2"/>
              </a:gs>
              <a:gs pos="90000">
                <a:schemeClr val="accent1"/>
              </a:gs>
              <a:gs pos="20000">
                <a:schemeClr val="accent2"/>
              </a:gs>
              <a:gs pos="8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1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4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74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74682"/>
            <a:ext cx="9144000" cy="483317"/>
          </a:xfrm>
          <a:prstGeom prst="rect">
            <a:avLst/>
          </a:prstGeom>
          <a:gradFill flip="none" rotWithShape="1">
            <a:gsLst>
              <a:gs pos="10000">
                <a:srgbClr val="E14906"/>
              </a:gs>
              <a:gs pos="0">
                <a:schemeClr val="accent4"/>
              </a:gs>
              <a:gs pos="100000">
                <a:schemeClr val="bg2"/>
              </a:gs>
              <a:gs pos="90000">
                <a:schemeClr val="accent1"/>
              </a:gs>
              <a:gs pos="20000">
                <a:schemeClr val="accent2"/>
              </a:gs>
              <a:gs pos="8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382000" cy="1981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85800"/>
            <a:ext cx="533400" cy="301752"/>
          </a:xfrm>
        </p:spPr>
        <p:txBody>
          <a:bodyPr/>
          <a:lstStyle>
            <a:lvl1pPr algn="ctr"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6374683"/>
            <a:ext cx="3276600" cy="48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25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03"/>
            <a:ext cx="78486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572000"/>
          </a:xfrm>
        </p:spPr>
        <p:txBody>
          <a:bodyPr>
            <a:normAutofit/>
          </a:bodyPr>
          <a:lstStyle>
            <a:lvl1pPr marL="228600" indent="-182880">
              <a:buFont typeface="Wingdings" panose="05000000000000000000" pitchFamily="2" charset="2"/>
              <a:buChar char="§"/>
              <a:defRPr sz="2400"/>
            </a:lvl1pPr>
            <a:lvl2pPr marL="502920" indent="-182880">
              <a:buFont typeface="Arial" panose="020B0604020202020204" pitchFamily="34" charset="0"/>
              <a:buChar char="•"/>
              <a:defRPr sz="2000"/>
            </a:lvl2pPr>
            <a:lvl3pPr marL="685800" indent="-182880">
              <a:buFont typeface="Arial" panose="020B0604020202020204" pitchFamily="34" charset="0"/>
              <a:buChar char="▫"/>
              <a:defRPr sz="1800"/>
            </a:lvl3pPr>
            <a:lvl4pPr marL="914400" indent="-182880">
              <a:buFont typeface="Arial" panose="020B0604020202020204" pitchFamily="34" charset="0"/>
              <a:buChar char="◦"/>
              <a:defRPr sz="1600"/>
            </a:lvl4pPr>
            <a:lvl5pPr marL="1143000" indent="-182880">
              <a:buSzPct val="50000"/>
              <a:buFont typeface="Arial" panose="020B0604020202020204" pitchFamily="34" charset="0"/>
              <a:buChar char="►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85800"/>
            <a:ext cx="533400" cy="301752"/>
          </a:xfrm>
        </p:spPr>
        <p:txBody>
          <a:bodyPr/>
          <a:lstStyle>
            <a:lvl1pPr algn="ctr"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7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03"/>
            <a:ext cx="78486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572000"/>
          </a:xfrm>
        </p:spPr>
        <p:txBody>
          <a:bodyPr>
            <a:normAutofit/>
          </a:bodyPr>
          <a:lstStyle>
            <a:lvl1pPr marL="228600" indent="-182880">
              <a:buFont typeface="Wingdings" panose="05000000000000000000" pitchFamily="2" charset="2"/>
              <a:buChar char="§"/>
              <a:defRPr sz="2400"/>
            </a:lvl1pPr>
            <a:lvl2pPr marL="502920" indent="-182880">
              <a:buFont typeface="Arial" panose="020B0604020202020204" pitchFamily="34" charset="0"/>
              <a:buChar char="•"/>
              <a:defRPr sz="2000"/>
            </a:lvl2pPr>
            <a:lvl3pPr marL="685800" indent="-182880">
              <a:buFont typeface="Arial" panose="020B0604020202020204" pitchFamily="34" charset="0"/>
              <a:buChar char="▫"/>
              <a:defRPr sz="1800"/>
            </a:lvl3pPr>
            <a:lvl4pPr marL="914400" indent="-182880">
              <a:buFont typeface="Arial" panose="020B0604020202020204" pitchFamily="34" charset="0"/>
              <a:buChar char="◦"/>
              <a:defRPr sz="1600"/>
            </a:lvl4pPr>
            <a:lvl5pPr marL="1143000" indent="-182880">
              <a:buSzPct val="50000"/>
              <a:buFont typeface="Arial" panose="020B0604020202020204" pitchFamily="34" charset="0"/>
              <a:buChar char="►"/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6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8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9940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80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8CCCD7D-B3BA-5241-B635-CAD7A3A5614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29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hrendina@hunter.cuny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77E5-6E82-B44B-A20C-675507386C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Differences in biological and behavioral HIV risk before, during, and after PrEP use among a national sample of gay and bisexual men in the United States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1E234-78AD-4E4D-99B6-65675177C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2600" dirty="0"/>
              <a:t>H. Jonathon Rendina (Presenting)</a:t>
            </a:r>
          </a:p>
          <a:p>
            <a:pPr algn="ctr"/>
            <a:r>
              <a:rPr lang="en-US" dirty="0"/>
              <a:t>Jeffrey T. Parsons, Thomas H. F. Whitfield, Christian </a:t>
            </a:r>
            <a:r>
              <a:rPr lang="en-US" dirty="0" err="1"/>
              <a:t>Grov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Presented at the 22</a:t>
            </a:r>
            <a:r>
              <a:rPr lang="en-US" baseline="30000" dirty="0"/>
              <a:t>nd</a:t>
            </a:r>
            <a:r>
              <a:rPr lang="en-US" dirty="0"/>
              <a:t> Annual International AIDS Conference</a:t>
            </a:r>
          </a:p>
          <a:p>
            <a:pPr algn="ctr"/>
            <a:r>
              <a:rPr lang="en-US" dirty="0"/>
              <a:t>July 24, 2018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5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795C9-2370-F64B-9591-783A2A24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status and number of CAS acts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6C5FC9-C14F-F84A-8D15-619430697A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04286"/>
              </p:ext>
            </p:extLst>
          </p:nvPr>
        </p:nvGraphicFramePr>
        <p:xfrm>
          <a:off x="381000" y="16764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73978-9DCD-1944-BE86-64B6291A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10</a:t>
            </a:fld>
            <a:endParaRPr lang="en-US"/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13CC4287-A28B-ED42-B29E-EDFC5BAAB48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843716" y="2107662"/>
            <a:ext cx="1977962" cy="1731525"/>
          </a:xfrm>
          <a:prstGeom prst="bentConnector3">
            <a:avLst>
              <a:gd name="adj1" fmla="val 108525"/>
            </a:avLst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CF75BF-E2CC-DE45-93E6-4D54F521E50C}"/>
              </a:ext>
            </a:extLst>
          </p:cNvPr>
          <p:cNvSpPr txBox="1"/>
          <p:nvPr/>
        </p:nvSpPr>
        <p:spPr>
          <a:xfrm>
            <a:off x="3317133" y="1637488"/>
            <a:ext cx="10700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 &lt; 0.001</a:t>
            </a:r>
            <a:endParaRPr lang="en-US" i="1" dirty="0"/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C0E3EB2C-2422-7E4C-A4FE-97741A7936E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447006" y="2255349"/>
            <a:ext cx="2282762" cy="1740940"/>
          </a:xfrm>
          <a:prstGeom prst="bentConnector3">
            <a:avLst>
              <a:gd name="adj1" fmla="val 107224"/>
            </a:avLst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403E6DA-0ADC-9F4B-97B7-A8719B9B0E0A}"/>
              </a:ext>
            </a:extLst>
          </p:cNvPr>
          <p:cNvSpPr txBox="1"/>
          <p:nvPr/>
        </p:nvSpPr>
        <p:spPr>
          <a:xfrm>
            <a:off x="5029205" y="1632617"/>
            <a:ext cx="10700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 &lt; 0.001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85057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795C9-2370-F64B-9591-783A2A24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 status and number of serodiscordant receptive CAS acts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6C5FC9-C14F-F84A-8D15-619430697A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347093"/>
              </p:ext>
            </p:extLst>
          </p:nvPr>
        </p:nvGraphicFramePr>
        <p:xfrm>
          <a:off x="381000" y="16764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73978-9DCD-1944-BE86-64B6291A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11</a:t>
            </a:fld>
            <a:endParaRPr lang="en-US"/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13CC4287-A28B-ED42-B29E-EDFC5BAAB48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572967" y="2514603"/>
            <a:ext cx="2655650" cy="1595333"/>
          </a:xfrm>
          <a:prstGeom prst="bentConnector3">
            <a:avLst>
              <a:gd name="adj1" fmla="val 106410"/>
            </a:avLst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CF75BF-E2CC-DE45-93E6-4D54F521E50C}"/>
              </a:ext>
            </a:extLst>
          </p:cNvPr>
          <p:cNvSpPr txBox="1"/>
          <p:nvPr/>
        </p:nvSpPr>
        <p:spPr>
          <a:xfrm>
            <a:off x="3317133" y="1637488"/>
            <a:ext cx="10700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 = 0.001</a:t>
            </a:r>
            <a:endParaRPr lang="en-US" i="1" dirty="0"/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C0E3EB2C-2422-7E4C-A4FE-97741A7936E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109936" y="2592420"/>
            <a:ext cx="2966941" cy="1750977"/>
          </a:xfrm>
          <a:prstGeom prst="bentConnector3">
            <a:avLst>
              <a:gd name="adj1" fmla="val 105738"/>
            </a:avLst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403E6DA-0ADC-9F4B-97B7-A8719B9B0E0A}"/>
              </a:ext>
            </a:extLst>
          </p:cNvPr>
          <p:cNvSpPr txBox="1"/>
          <p:nvPr/>
        </p:nvSpPr>
        <p:spPr>
          <a:xfrm>
            <a:off x="5029205" y="1632617"/>
            <a:ext cx="10700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 = 0.001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9755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275B6135-F449-9D4E-8DB7-358B5E9DC27C}"/>
              </a:ext>
            </a:extLst>
          </p:cNvPr>
          <p:cNvCxnSpPr>
            <a:cxnSpLocks/>
          </p:cNvCxnSpPr>
          <p:nvPr/>
        </p:nvCxnSpPr>
        <p:spPr>
          <a:xfrm rot="5400000">
            <a:off x="3040237" y="2152589"/>
            <a:ext cx="1940794" cy="1678833"/>
          </a:xfrm>
          <a:prstGeom prst="bentConnector3">
            <a:avLst>
              <a:gd name="adj1" fmla="val -11149"/>
            </a:avLst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CC795C9-2370-F64B-9591-783A2A24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 status and probability of rectal STI diagnosis (GC/CT)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46C5FC9-C14F-F84A-8D15-619430697A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372200"/>
              </p:ext>
            </p:extLst>
          </p:nvPr>
        </p:nvGraphicFramePr>
        <p:xfrm>
          <a:off x="381000" y="16764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73978-9DCD-1944-BE86-64B6291A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12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CF75BF-E2CC-DE45-93E6-4D54F521E50C}"/>
              </a:ext>
            </a:extLst>
          </p:cNvPr>
          <p:cNvSpPr txBox="1"/>
          <p:nvPr/>
        </p:nvSpPr>
        <p:spPr>
          <a:xfrm>
            <a:off x="3317133" y="1637488"/>
            <a:ext cx="10700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p </a:t>
            </a:r>
            <a:r>
              <a:rPr lang="en-US" dirty="0"/>
              <a:t>= 0.22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C0E3EB2C-2422-7E4C-A4FE-97741A7936E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362856" y="2650787"/>
            <a:ext cx="2626469" cy="1643975"/>
          </a:xfrm>
          <a:prstGeom prst="bentConnector3">
            <a:avLst>
              <a:gd name="adj1" fmla="val 113333"/>
            </a:avLst>
          </a:prstGeom>
          <a:ln w="5715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403E6DA-0ADC-9F4B-97B7-A8719B9B0E0A}"/>
              </a:ext>
            </a:extLst>
          </p:cNvPr>
          <p:cNvSpPr txBox="1"/>
          <p:nvPr/>
        </p:nvSpPr>
        <p:spPr>
          <a:xfrm>
            <a:off x="5029205" y="1632617"/>
            <a:ext cx="10700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dirty="0"/>
              <a:t> &lt; 0.001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94911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72D60-BF36-A74B-BA3F-8509A65B9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A6FB8-09DA-D24E-B878-3C40959D2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seen a substantial increase in PrEP use over the past 3 years, from 3% to 21% in this observational cohort</a:t>
            </a:r>
          </a:p>
          <a:p>
            <a:pPr lvl="1"/>
            <a:r>
              <a:rPr lang="en-US" dirty="0"/>
              <a:t>PrEP discontinuation is also rising, with 5% former users at the final visit</a:t>
            </a:r>
          </a:p>
          <a:p>
            <a:r>
              <a:rPr lang="en-US" dirty="0"/>
              <a:t>Within-person analyses with multiple observations before, during, and after PrEP use support prior research regarding an increase in CAS, including receptive CAS with serodiscordant partners</a:t>
            </a:r>
          </a:p>
          <a:p>
            <a:r>
              <a:rPr lang="en-US" dirty="0"/>
              <a:t>However, we did not observe a significant increase in rectal STI infections in this study with multiple time points after uptake</a:t>
            </a:r>
          </a:p>
          <a:p>
            <a:r>
              <a:rPr lang="en-US" dirty="0"/>
              <a:t>The data suggest that </a:t>
            </a:r>
            <a:r>
              <a:rPr lang="en-US" i="1" dirty="0"/>
              <a:t>after</a:t>
            </a:r>
            <a:r>
              <a:rPr lang="en-US" dirty="0"/>
              <a:t> using PrEP, all forms of risk studied had decreased even below the levels prior to </a:t>
            </a:r>
            <a:r>
              <a:rPr lang="en-US" dirty="0" err="1"/>
              <a:t>PrEP</a:t>
            </a:r>
            <a:r>
              <a:rPr lang="en-US" dirty="0"/>
              <a:t> initiation (with significant decreases in rectal STIs compared to pre-</a:t>
            </a:r>
            <a:r>
              <a:rPr lang="en-US" dirty="0" err="1"/>
              <a:t>PrEP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EAE9D-3342-D947-8805-51D2AAD15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FAB9-EE86-C347-869A-DF6A0049A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6C769-CB64-394B-BE6F-2F55CACC2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Self-reported data on PrEP use and sexual behavior</a:t>
            </a:r>
          </a:p>
          <a:p>
            <a:r>
              <a:rPr lang="en-US" dirty="0"/>
              <a:t>STI samples were self-collected – while on PrEP, people may have been getting tested more regularly and treated before our annual test kit was sent (practically, this is a </a:t>
            </a:r>
            <a:r>
              <a:rPr lang="en-US" i="1" dirty="0"/>
              <a:t>good</a:t>
            </a:r>
            <a:r>
              <a:rPr lang="en-US" dirty="0"/>
              <a:t> thing!)</a:t>
            </a:r>
          </a:p>
          <a:p>
            <a:r>
              <a:rPr lang="en-US" dirty="0"/>
              <a:t>Motivations for both initiating and discontinuing PrEP were not examined, and these may help explain some of the differences observed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A26F3-FA93-DF47-9B9B-52339AA24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2" descr="File:Caution sign used on roads pn.svg">
            <a:extLst>
              <a:ext uri="{FF2B5EF4-FFF2-40B4-BE49-F238E27FC236}">
                <a16:creationId xmlns:a16="http://schemas.microsoft.com/office/drawing/2014/main" id="{FF4604DF-878D-F24F-8BB6-A832539BD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20" y="4305300"/>
            <a:ext cx="224028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3297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0A60E-A949-0E4D-9269-45AC85FB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and Future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8F527-5CF6-244E-857A-52F02F6EA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Prior studies using only 1 Pre-PrEP and 1 Post-PrEP data point may have inflated estimates of the risk of PrEP for STI infection due to potential spikes in risk immediately after initiation</a:t>
            </a:r>
          </a:p>
          <a:p>
            <a:r>
              <a:rPr lang="en-US" dirty="0"/>
              <a:t>Research is needed to explore the mechanisms through which CAS might change substantially without concomitant changes in STI incidence (increased testing and treatment? network/partner features?)</a:t>
            </a:r>
          </a:p>
          <a:p>
            <a:r>
              <a:rPr lang="en-US" dirty="0"/>
              <a:t>PrEP appears to be serving its exact purpose for those GBMSM who use it – uptake occurs during times of higher (potential) risk behavior and is discontinued once that risk subsides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BE9A8-CF80-5849-9147-2811A743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8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9A47-1E66-E24B-B57E-426FF11B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CC7E5-32D2-9B4A-A6FF-5BD7577BA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HIV field is at an important decision point in ongoing debates about biomedical prevention</a:t>
            </a:r>
          </a:p>
          <a:p>
            <a:pPr lvl="1"/>
            <a:r>
              <a:rPr lang="en-US" dirty="0"/>
              <a:t>Is it worthwhile to continue debating about risk compensation if what that means is a jump from 7% incidence to 10% in STIs?</a:t>
            </a:r>
          </a:p>
          <a:p>
            <a:pPr lvl="1"/>
            <a:r>
              <a:rPr lang="en-US" dirty="0"/>
              <a:t>STIs are always important to consider and keep in mind, but the promise of PrEP for reducing HIV transmission seems far greater than the </a:t>
            </a:r>
            <a:r>
              <a:rPr lang="en-US" i="1" dirty="0"/>
              <a:t>potential</a:t>
            </a:r>
            <a:r>
              <a:rPr lang="en-US" dirty="0"/>
              <a:t> for increases in STI incidence</a:t>
            </a:r>
          </a:p>
          <a:p>
            <a:r>
              <a:rPr lang="en-US" dirty="0"/>
              <a:t>Critical to stop focusing on “use a condom every time” and use the multitude of options available in the “prevention toolkit” that can be tailored to each individual’s needs and desires for </a:t>
            </a:r>
            <a:r>
              <a:rPr lang="en-US" b="1" dirty="0"/>
              <a:t>sexual health</a:t>
            </a:r>
          </a:p>
          <a:p>
            <a:pPr lvl="1"/>
            <a:r>
              <a:rPr lang="en-US" dirty="0"/>
              <a:t>A one-size-fits-all approach hasn’t worked</a:t>
            </a:r>
          </a:p>
          <a:p>
            <a:pPr lvl="1"/>
            <a:r>
              <a:rPr lang="en-US" dirty="0"/>
              <a:t>We need to meet people where they are to get them safely through periods of risk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67ECF-F4FC-AD48-B3EC-C5A7C8B08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7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entire team of CHEST staff and interns, with special thanks to Demetria Cain, Mark Pawson, Ruben Jimenez, and Chloe </a:t>
            </a:r>
            <a:r>
              <a:rPr lang="en-US" sz="2000" dirty="0" err="1"/>
              <a:t>Mirzayi</a:t>
            </a:r>
            <a:endParaRPr lang="en-US" sz="2000" dirty="0"/>
          </a:p>
          <a:p>
            <a:r>
              <a:rPr lang="en-US" sz="2000" dirty="0"/>
              <a:t>Consultants - Patrick Sullivan, Steven Kurtz, Beryl </a:t>
            </a:r>
            <a:r>
              <a:rPr lang="en-US" sz="2000" dirty="0" err="1"/>
              <a:t>Koblin</a:t>
            </a:r>
            <a:r>
              <a:rPr lang="en-US" sz="2000" dirty="0"/>
              <a:t>, and Victoria Frye</a:t>
            </a:r>
          </a:p>
          <a:p>
            <a:r>
              <a:rPr lang="en-US" sz="2000" dirty="0"/>
              <a:t>National Institute on Drug Abuse, particularly Jeffrey </a:t>
            </a:r>
            <a:r>
              <a:rPr lang="en-US" sz="2000" dirty="0" err="1"/>
              <a:t>Schulden</a:t>
            </a:r>
            <a:r>
              <a:rPr lang="en-US" sz="2000" dirty="0"/>
              <a:t> and Will Aklin</a:t>
            </a:r>
            <a:endParaRPr lang="en-US" sz="2000" u="sng" dirty="0"/>
          </a:p>
          <a:p>
            <a:pPr lvl="1"/>
            <a:r>
              <a:rPr lang="en-US" sz="1800" dirty="0"/>
              <a:t>Syndemics &amp; Resilience for HIV Transmission in a National Sample of Vulnerable Men (R01-DA036466; MPI: Parsons &amp; Grov)</a:t>
            </a:r>
          </a:p>
          <a:p>
            <a:pPr lvl="1"/>
            <a:r>
              <a:rPr lang="en-US" sz="1800" dirty="0"/>
              <a:t>Developing a mobile emotion regulation intervention for HIV-positive men (K01-DA039030; PI: </a:t>
            </a:r>
            <a:r>
              <a:rPr lang="en-US" sz="1800" dirty="0" err="1"/>
              <a:t>Rendina</a:t>
            </a:r>
            <a:r>
              <a:rPr lang="en-US" sz="1800" dirty="0"/>
              <a:t>)</a:t>
            </a:r>
          </a:p>
          <a:p>
            <a:r>
              <a:rPr lang="en-US" sz="2000" dirty="0"/>
              <a:t>Emory CFAR, UIC Public Health Laboratory, and Alameda County Public Health Laboratory and Community Marketing &amp; Insights (CMI)</a:t>
            </a:r>
          </a:p>
          <a:p>
            <a:r>
              <a:rPr lang="en-US" sz="2000" dirty="0"/>
              <a:t>Our participants who volunteered their time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7BDB8-AD8D-4914-B50B-BC348538D9D2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2" descr="http://roosevelthouse.hunter.cuny.edu/ike/wp-content/uploads/2013/02/HUNTER-LOG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2" y="5743577"/>
            <a:ext cx="1752600" cy="48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upload.wikimedia.org/wikipedia/commons/thumb/6/6a/US-NIH-NIDA-Logo.svg/720px-US-NIH-NIDA-Logo.svg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166" y="5497512"/>
            <a:ext cx="1143000" cy="75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behance.vo.llnwd.net/profiles5/144852/projects/2072060/hd_0bd2afe0469a92d085cf11652eeec840.jpg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726" t="9614" r="33099" b="13190"/>
          <a:stretch/>
        </p:blipFill>
        <p:spPr bwMode="auto">
          <a:xfrm>
            <a:off x="7848600" y="4690752"/>
            <a:ext cx="918519" cy="1557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2" y="5801680"/>
            <a:ext cx="3090868" cy="2847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3200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45720" indent="0" algn="ctr">
              <a:buNone/>
            </a:pPr>
            <a:r>
              <a:rPr lang="en-US" dirty="0"/>
              <a:t>For inquiries or a copy of the slides, please contact me via:</a:t>
            </a:r>
          </a:p>
          <a:p>
            <a:endParaRPr lang="en-US" dirty="0"/>
          </a:p>
          <a:p>
            <a:pPr marL="45720" indent="0" algn="ctr">
              <a:buNone/>
            </a:pPr>
            <a:r>
              <a:rPr lang="en-US" dirty="0">
                <a:hlinkClick r:id="rId2"/>
              </a:rPr>
              <a:t>hrendina@hunter.cuny.edu</a:t>
            </a:r>
            <a:endParaRPr lang="en-US" dirty="0"/>
          </a:p>
          <a:p>
            <a:pPr marL="45720" indent="0" algn="ctr">
              <a:buNone/>
            </a:pPr>
            <a:r>
              <a:rPr lang="en-US" dirty="0"/>
              <a:t>    @</a:t>
            </a:r>
            <a:r>
              <a:rPr lang="en-US" dirty="0" err="1"/>
              <a:t>ProfRendina</a:t>
            </a:r>
            <a:endParaRPr lang="en-US" dirty="0"/>
          </a:p>
        </p:txBody>
      </p:sp>
      <p:pic>
        <p:nvPicPr>
          <p:cNvPr id="2050" name="Picture 2" descr="Image result for twitt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417" y="3824817"/>
            <a:ext cx="594783" cy="59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B3097-E0B4-45A8-A3DD-14F2CD5AC72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7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70072-18A1-E446-BFB3-888A34A23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C2FE-A0EC-AA4D-95B5-667FDB740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Despite high efficacy in preventing HIV transmission, PrEP provides no protection against other sexually transmitted infections (STIs)</a:t>
            </a:r>
          </a:p>
          <a:p>
            <a:r>
              <a:rPr lang="en-US" dirty="0"/>
              <a:t>Debates about risk compensation continue, with concerns about increased rates of non-use of condoms during anal sex and increased incidence of STIs, particularly among gay, bisexual, and other men who have sex with men (GBMSM)</a:t>
            </a:r>
          </a:p>
          <a:p>
            <a:r>
              <a:rPr lang="en-US" dirty="0"/>
              <a:t>Research on actual changes in both behavioral and biological risk indicators has been equivocal</a:t>
            </a:r>
          </a:p>
          <a:p>
            <a:pPr lvl="1"/>
            <a:r>
              <a:rPr lang="en-US" dirty="0"/>
              <a:t>The majority of research showing increased STI incidence was done in a pre-post fashion</a:t>
            </a:r>
          </a:p>
          <a:p>
            <a:pPr lvl="1"/>
            <a:r>
              <a:rPr lang="en-US" dirty="0"/>
              <a:t>Modeling studies suggest the more frequent testing may ultimately decrease STI incidence even in the face of some increase in infection rates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22A90-C006-8D49-B0F4-8298066A9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2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931B-857D-2849-A183-83E20871C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931BC-1B0C-3744-ACBD-713D1495C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Relying on an observational cohort enrolled shortly after US FDA approval of PrEP and followed for 4 years, conduct within-person analyses of those who initiated PrEP use at some point during the study to:</a:t>
            </a:r>
          </a:p>
          <a:p>
            <a:pPr lvl="1"/>
            <a:r>
              <a:rPr lang="en-US" dirty="0"/>
              <a:t>Examine changes in condomless sexual behavior prior to PrEP initiation, during PrEP use, and following PrEP discontinuation</a:t>
            </a:r>
          </a:p>
          <a:p>
            <a:pPr lvl="1"/>
            <a:r>
              <a:rPr lang="en-US" dirty="0"/>
              <a:t>Examine changes in rectal STI incidence (GC/CT) prior to PrEP initiation, during PrEP use, and following PrEP discontinuation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157D4-95DF-6647-A549-5445533F6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5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64BC-245F-4DA0-A024-602652B0D2A1}" type="slidenum">
              <a:rPr lang="en-US" smtClean="0">
                <a:solidFill>
                  <a:srgbClr val="3F1A5A">
                    <a:lumMod val="50000"/>
                  </a:srgbClr>
                </a:solidFill>
              </a:rPr>
              <a:pPr/>
              <a:t>4</a:t>
            </a:fld>
            <a:endParaRPr lang="en-US">
              <a:solidFill>
                <a:srgbClr val="3F1A5A">
                  <a:lumMod val="50000"/>
                </a:srgb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54097"/>
          </a:xfrm>
        </p:spPr>
        <p:txBody>
          <a:bodyPr>
            <a:noAutofit/>
          </a:bodyPr>
          <a:lstStyle/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Thousand Strong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2800" dirty="0"/>
            </a:br>
            <a:r>
              <a:rPr lang="en-US" sz="1800" dirty="0" err="1"/>
              <a:t>Syndemics</a:t>
            </a:r>
            <a:r>
              <a:rPr lang="en-US" sz="1800" dirty="0"/>
              <a:t> &amp; Resilience for HIV Transmission in a National Sample of Vulnerable Men</a:t>
            </a:r>
            <a:endParaRPr lang="en-US" sz="1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SzPct val="85000"/>
              <a:buNone/>
              <a:tabLst>
                <a:tab pos="2854325" algn="l"/>
              </a:tabLst>
            </a:pPr>
            <a:r>
              <a:rPr lang="en-US" sz="1800" dirty="0">
                <a:cs typeface="Trebuchet MS"/>
              </a:rPr>
              <a:t>Principal Investigators:  		Jeffrey T. Parsons, PhD</a:t>
            </a:r>
          </a:p>
          <a:p>
            <a:pPr marL="0" indent="0">
              <a:lnSpc>
                <a:spcPct val="80000"/>
              </a:lnSpc>
              <a:buSzPct val="85000"/>
              <a:buNone/>
              <a:tabLst>
                <a:tab pos="2854325" algn="l"/>
              </a:tabLst>
            </a:pPr>
            <a:r>
              <a:rPr lang="en-US" sz="1800" dirty="0">
                <a:cs typeface="Trebuchet MS"/>
              </a:rPr>
              <a:t>		Christian Grov, PhD, MPH</a:t>
            </a:r>
          </a:p>
          <a:p>
            <a:pPr marL="0" indent="0">
              <a:lnSpc>
                <a:spcPct val="80000"/>
              </a:lnSpc>
              <a:buSzPct val="85000"/>
              <a:buNone/>
              <a:tabLst>
                <a:tab pos="2854325" algn="l"/>
              </a:tabLst>
            </a:pPr>
            <a:r>
              <a:rPr lang="en-US" sz="1800" dirty="0">
                <a:cs typeface="Trebuchet MS"/>
              </a:rPr>
              <a:t>Co-I &amp; Senior Research Scientist:	Ana Ventuneac, PhD</a:t>
            </a:r>
          </a:p>
          <a:p>
            <a:pPr marL="0" indent="0">
              <a:lnSpc>
                <a:spcPct val="80000"/>
              </a:lnSpc>
              <a:buSzPct val="85000"/>
              <a:buNone/>
              <a:tabLst>
                <a:tab pos="2854325" algn="l"/>
              </a:tabLst>
            </a:pPr>
            <a:r>
              <a:rPr lang="en-US" sz="1800" dirty="0">
                <a:cs typeface="Trebuchet MS"/>
              </a:rPr>
              <a:t>Co-I &amp; Clinical Director:  		Tyrel J. Starks, PhD</a:t>
            </a:r>
          </a:p>
          <a:p>
            <a:pPr marL="0" indent="0">
              <a:lnSpc>
                <a:spcPct val="80000"/>
              </a:lnSpc>
              <a:buSzPct val="85000"/>
              <a:buNone/>
              <a:tabLst>
                <a:tab pos="2854325" algn="l"/>
              </a:tabLst>
            </a:pPr>
            <a:r>
              <a:rPr lang="en-US" sz="1800" dirty="0">
                <a:cs typeface="Trebuchet MS"/>
              </a:rPr>
              <a:t>Senior Data Analyst: 		H. Jonathon Rendina, PhD, MPH</a:t>
            </a:r>
          </a:p>
          <a:p>
            <a:pPr marL="0" indent="0">
              <a:lnSpc>
                <a:spcPct val="80000"/>
              </a:lnSpc>
              <a:buSzPct val="85000"/>
              <a:buNone/>
              <a:tabLst>
                <a:tab pos="2854325" algn="l"/>
              </a:tabLst>
            </a:pPr>
            <a:r>
              <a:rPr lang="en-US" sz="1800" dirty="0">
                <a:cs typeface="Trebuchet MS"/>
              </a:rPr>
              <a:t>Research Scientist:		Demetria Cain, MPH</a:t>
            </a:r>
          </a:p>
          <a:p>
            <a:pPr marL="0" indent="0">
              <a:lnSpc>
                <a:spcPct val="80000"/>
              </a:lnSpc>
              <a:buSzPct val="85000"/>
              <a:buNone/>
              <a:tabLst>
                <a:tab pos="2854325" algn="l"/>
              </a:tabLst>
            </a:pPr>
            <a:r>
              <a:rPr lang="en-US" sz="1800" dirty="0">
                <a:cs typeface="Trebuchet MS"/>
              </a:rPr>
              <a:t>Project Director:		Mark Pawson, MA</a:t>
            </a:r>
          </a:p>
          <a:p>
            <a:pPr marL="0" indent="0">
              <a:lnSpc>
                <a:spcPct val="80000"/>
              </a:lnSpc>
              <a:buSzPct val="85000"/>
              <a:buNone/>
              <a:tabLst>
                <a:tab pos="2854325" algn="l"/>
              </a:tabLst>
            </a:pPr>
            <a:r>
              <a:rPr lang="en-US" sz="1800" dirty="0">
                <a:cs typeface="Trebuchet MS"/>
              </a:rPr>
              <a:t>Recruitment Director:		Ruben Jimenez</a:t>
            </a:r>
          </a:p>
          <a:p>
            <a:pPr marL="0" indent="0">
              <a:lnSpc>
                <a:spcPct val="80000"/>
              </a:lnSpc>
              <a:buSzPct val="85000"/>
              <a:buNone/>
              <a:tabLst>
                <a:tab pos="2854325" algn="l"/>
              </a:tabLst>
            </a:pPr>
            <a:r>
              <a:rPr lang="en-US" sz="1800" dirty="0">
                <a:cs typeface="Trebuchet MS"/>
              </a:rPr>
              <a:t>Graphic Designer:		Chris </a:t>
            </a:r>
            <a:r>
              <a:rPr lang="en-US" sz="1800" dirty="0" err="1">
                <a:cs typeface="Trebuchet MS"/>
              </a:rPr>
              <a:t>Hietikko</a:t>
            </a:r>
            <a:r>
              <a:rPr lang="en-US" sz="1800" dirty="0">
                <a:cs typeface="Trebuchet MS"/>
              </a:rPr>
              <a:t>, MFA</a:t>
            </a:r>
          </a:p>
          <a:p>
            <a:pPr marL="45720" indent="0" algn="r">
              <a:buNone/>
            </a:pPr>
            <a:endParaRPr lang="en-US" sz="1800" dirty="0"/>
          </a:p>
          <a:p>
            <a:pPr marL="45720" indent="0" algn="r">
              <a:buNone/>
            </a:pPr>
            <a:endParaRPr lang="en-US" sz="1800" dirty="0"/>
          </a:p>
          <a:p>
            <a:pPr marL="45720" indent="0" algn="r">
              <a:buNone/>
            </a:pPr>
            <a:endParaRPr lang="en-US" sz="1800" dirty="0"/>
          </a:p>
          <a:p>
            <a:pPr marL="45720" indent="0">
              <a:buNone/>
            </a:pPr>
            <a:r>
              <a:rPr lang="en-US" sz="1800" dirty="0"/>
              <a:t>Funded by the National Institute of Drug Abuse: </a:t>
            </a:r>
          </a:p>
          <a:p>
            <a:pPr marL="45720" indent="0">
              <a:buNone/>
            </a:pPr>
            <a:r>
              <a:rPr lang="en-US" sz="1800" dirty="0"/>
              <a:t>R01 DA03646</a:t>
            </a:r>
          </a:p>
        </p:txBody>
      </p:sp>
      <p:pic>
        <p:nvPicPr>
          <p:cNvPr id="7" name="Picture 3" descr="S:\One Thousand Strong\Photos\Strong Logo BLUE 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8200"/>
            <a:ext cx="3425552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56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61D89A-C0F9-FE44-B303-2B5FF539C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 participants were screened by Community Marketing Insights, Inc. (CMI) from over 22K GBM across the US.</a:t>
            </a:r>
          </a:p>
          <a:p>
            <a:r>
              <a:rPr lang="en-US" dirty="0"/>
              <a:t>Eligibility</a:t>
            </a:r>
          </a:p>
          <a:p>
            <a:pPr lvl="1"/>
            <a:r>
              <a:rPr lang="en-US" dirty="0"/>
              <a:t>Live in U.S. with permanent mailing address </a:t>
            </a:r>
          </a:p>
          <a:p>
            <a:pPr lvl="1"/>
            <a:r>
              <a:rPr lang="en-US" dirty="0"/>
              <a:t>18 years or older</a:t>
            </a:r>
          </a:p>
          <a:p>
            <a:pPr lvl="1"/>
            <a:r>
              <a:rPr lang="en-US" dirty="0"/>
              <a:t>Biologically male and identify as male</a:t>
            </a:r>
          </a:p>
          <a:p>
            <a:pPr lvl="1"/>
            <a:r>
              <a:rPr lang="en-US" dirty="0"/>
              <a:t>Self-identify as HIV-negative and willing to complete at-home self-administered rapid HIV antibody testing and testing for urethral and rectal chlamydia and gonorrhea</a:t>
            </a:r>
          </a:p>
          <a:p>
            <a:pPr lvl="1"/>
            <a:r>
              <a:rPr lang="en-US" dirty="0"/>
              <a:t>Report having sex with another man in the past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AFB5-1C7A-47DB-B616-B290BB37D17F}" type="slidenum">
              <a:rPr lang="en-US" smtClean="0">
                <a:solidFill>
                  <a:srgbClr val="3F1A5A">
                    <a:lumMod val="50000"/>
                  </a:srgbClr>
                </a:solidFill>
              </a:rPr>
              <a:pPr/>
              <a:t>5</a:t>
            </a:fld>
            <a:endParaRPr lang="en-US">
              <a:solidFill>
                <a:srgbClr val="3F1A5A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09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0591-CEC6-AC45-A716-1ABA89EB4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3AD49-9490-FA41-858C-65BE6FB0D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PrEP status (never used, currently using, previously used) was assessed via self-report at every study assessment, which occurred annually</a:t>
            </a:r>
          </a:p>
          <a:p>
            <a:r>
              <a:rPr lang="en-US" dirty="0"/>
              <a:t>A detailed measure of self-reported sexual behavior was provided </a:t>
            </a:r>
          </a:p>
          <a:p>
            <a:r>
              <a:rPr lang="en-US" dirty="0"/>
              <a:t>Participants also completed a rectal swab from home that was assayed for GC/CT</a:t>
            </a:r>
          </a:p>
          <a:p>
            <a:r>
              <a:rPr lang="en-US" dirty="0"/>
              <a:t>Self-report data and biological samples were collected at up to four time points: </a:t>
            </a:r>
          </a:p>
          <a:p>
            <a:pPr lvl="1"/>
            <a:r>
              <a:rPr lang="en-US" dirty="0"/>
              <a:t>Baseline (</a:t>
            </a:r>
            <a:r>
              <a:rPr lang="en-US" i="1" dirty="0"/>
              <a:t>N</a:t>
            </a:r>
            <a:r>
              <a:rPr lang="en-US" dirty="0"/>
              <a:t> = 1071)</a:t>
            </a:r>
          </a:p>
          <a:p>
            <a:pPr lvl="1"/>
            <a:r>
              <a:rPr lang="en-US" dirty="0"/>
              <a:t>12M (94.9% retention)</a:t>
            </a:r>
          </a:p>
          <a:p>
            <a:pPr lvl="1"/>
            <a:r>
              <a:rPr lang="en-US" dirty="0"/>
              <a:t>24M (91.7% retention) </a:t>
            </a:r>
          </a:p>
          <a:p>
            <a:pPr lvl="1"/>
            <a:r>
              <a:rPr lang="en-US" dirty="0"/>
              <a:t>36M (88.1% retention)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45764-677E-FE45-B1BE-A501DF115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6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4B3DE-B794-2D4A-B062-79FAAD75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Sample characteristics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9989147F-EF58-F343-95EF-0A9CF0E96C7B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8837"/>
              </p:ext>
            </p:extLst>
          </p:nvPr>
        </p:nvGraphicFramePr>
        <p:xfrm>
          <a:off x="381000" y="1676400"/>
          <a:ext cx="8382000" cy="4062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4F40DAB-7AAC-1C48-81D4-16E9B8A9A41B}"/>
              </a:ext>
            </a:extLst>
          </p:cNvPr>
          <p:cNvSpPr txBox="1"/>
          <p:nvPr/>
        </p:nvSpPr>
        <p:spPr>
          <a:xfrm>
            <a:off x="130628" y="5606379"/>
            <a:ext cx="2155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Mean Age = 37  </a:t>
            </a:r>
          </a:p>
          <a:p>
            <a:r>
              <a:rPr lang="en-US" dirty="0">
                <a:solidFill>
                  <a:srgbClr val="FFC000"/>
                </a:solidFill>
              </a:rPr>
              <a:t>Age Range = 18-81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19D54-04B9-584F-8AAC-C89E19BA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9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2721-6E67-2747-93E4-97F256206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use over time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0AAA28-02BE-D94F-B4DA-20BEF65125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71347"/>
              </p:ext>
            </p:extLst>
          </p:nvPr>
        </p:nvGraphicFramePr>
        <p:xfrm>
          <a:off x="381000" y="1676400"/>
          <a:ext cx="8382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43E30-A03D-4B47-87B3-3CB59D35D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05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3658C-88B3-6E43-B23B-88C584F24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2EC02-B31C-544C-9520-5FA1F3F6A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present analyses focus on those who:</a:t>
            </a:r>
          </a:p>
          <a:p>
            <a:pPr lvl="1"/>
            <a:r>
              <a:rPr lang="en-US" dirty="0"/>
              <a:t>Reported PrEP use during at least one assessment (</a:t>
            </a:r>
            <a:r>
              <a:rPr lang="en-US" i="1" dirty="0"/>
              <a:t>n</a:t>
            </a:r>
            <a:r>
              <a:rPr lang="en-US" dirty="0"/>
              <a:t> = 313, </a:t>
            </a:r>
            <a:r>
              <a:rPr lang="en-US" i="1" dirty="0" err="1"/>
              <a:t>n</a:t>
            </a:r>
            <a:r>
              <a:rPr lang="en-US" i="1" baseline="-25000" dirty="0" err="1"/>
              <a:t>visits</a:t>
            </a:r>
            <a:r>
              <a:rPr lang="en-US" dirty="0"/>
              <a:t> = 1098)</a:t>
            </a:r>
          </a:p>
          <a:p>
            <a:r>
              <a:rPr lang="en-US" dirty="0"/>
              <a:t>GEE models adjusted for race, partner status, and time:</a:t>
            </a:r>
          </a:p>
          <a:p>
            <a:pPr lvl="1"/>
            <a:r>
              <a:rPr lang="en-US" dirty="0"/>
              <a:t>Number of condomless anal sex (CAS) acts with a casual male partner</a:t>
            </a:r>
          </a:p>
          <a:p>
            <a:pPr lvl="1"/>
            <a:r>
              <a:rPr lang="en-US" dirty="0"/>
              <a:t>Number of receptive CAS acts with a serodiscordant casual male partner (i.e., HIV-positive or status-unknown)</a:t>
            </a:r>
          </a:p>
          <a:p>
            <a:pPr lvl="1"/>
            <a:r>
              <a:rPr lang="en-US" dirty="0"/>
              <a:t>Probability of a rectal STI diagnosis</a:t>
            </a:r>
          </a:p>
          <a:p>
            <a:r>
              <a:rPr lang="en-US" dirty="0"/>
              <a:t>Presentation will focus on estimated marginal means (adjusted for covariates)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D6BC0-6898-E24A-9C71-9B161F58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CCD7D-B3BA-5241-B635-CAD7A3A561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3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ample CHEST PowerPoint Presentation">
  <a:themeElements>
    <a:clrScheme name="Custom 3">
      <a:dk1>
        <a:srgbClr val="3F1A5A"/>
      </a:dk1>
      <a:lt1>
        <a:srgbClr val="FFC000"/>
      </a:lt1>
      <a:dk2>
        <a:srgbClr val="3F1A5A"/>
      </a:dk2>
      <a:lt2>
        <a:srgbClr val="FFC000"/>
      </a:lt2>
      <a:accent1>
        <a:srgbClr val="224FB6"/>
      </a:accent1>
      <a:accent2>
        <a:srgbClr val="BB260D"/>
      </a:accent2>
      <a:accent3>
        <a:srgbClr val="FF6600"/>
      </a:accent3>
      <a:accent4>
        <a:srgbClr val="FFC000"/>
      </a:accent4>
      <a:accent5>
        <a:srgbClr val="00B0F0"/>
      </a:accent5>
      <a:accent6>
        <a:srgbClr val="CEACE7"/>
      </a:accent6>
      <a:hlink>
        <a:srgbClr val="FFFFFF"/>
      </a:hlink>
      <a:folHlink>
        <a:srgbClr val="BFCFF3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">
    <a:dk1>
      <a:srgbClr val="3F1A5A"/>
    </a:dk1>
    <a:lt1>
      <a:srgbClr val="FFC000"/>
    </a:lt1>
    <a:dk2>
      <a:srgbClr val="3F1A5A"/>
    </a:dk2>
    <a:lt2>
      <a:srgbClr val="FFC000"/>
    </a:lt2>
    <a:accent1>
      <a:srgbClr val="224FB6"/>
    </a:accent1>
    <a:accent2>
      <a:srgbClr val="BB260D"/>
    </a:accent2>
    <a:accent3>
      <a:srgbClr val="FF6600"/>
    </a:accent3>
    <a:accent4>
      <a:srgbClr val="FFC000"/>
    </a:accent4>
    <a:accent5>
      <a:srgbClr val="00B0F0"/>
    </a:accent5>
    <a:accent6>
      <a:srgbClr val="CEACE7"/>
    </a:accent6>
    <a:hlink>
      <a:srgbClr val="FFFFFF"/>
    </a:hlink>
    <a:folHlink>
      <a:srgbClr val="BFCFF3"/>
    </a:folHlink>
  </a:clrScheme>
  <a:fontScheme name="Composit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erspective">
    <a:fillStyleLst>
      <a:solidFill>
        <a:schemeClr val="phClr"/>
      </a:solidFill>
      <a:gradFill rotWithShape="1">
        <a:gsLst>
          <a:gs pos="0">
            <a:schemeClr val="phClr">
              <a:tint val="50000"/>
              <a:alpha val="100000"/>
              <a:satMod val="160000"/>
              <a:lumMod val="105000"/>
            </a:schemeClr>
          </a:gs>
          <a:gs pos="41000">
            <a:schemeClr val="phClr">
              <a:tint val="57000"/>
              <a:satMod val="180000"/>
              <a:lumMod val="99000"/>
            </a:schemeClr>
          </a:gs>
          <a:gs pos="100000">
            <a:schemeClr val="phClr">
              <a:tint val="80000"/>
              <a:satMod val="200000"/>
              <a:lumMod val="104000"/>
            </a:schemeClr>
          </a:gs>
        </a:gsLst>
        <a:lin ang="5400000" scaled="1"/>
      </a:gradFill>
      <a:gradFill rotWithShape="1">
        <a:gsLst>
          <a:gs pos="0">
            <a:schemeClr val="phClr">
              <a:tint val="96000"/>
              <a:satMod val="130000"/>
              <a:lumMod val="114000"/>
            </a:schemeClr>
          </a:gs>
          <a:gs pos="60000">
            <a:schemeClr val="phClr">
              <a:tint val="100000"/>
              <a:satMod val="106000"/>
              <a:lumMod val="110000"/>
            </a:schemeClr>
          </a:gs>
          <a:gs pos="100000">
            <a:schemeClr val="phClr"/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857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28000"/>
            </a:srgbClr>
          </a:outerShdw>
        </a:effectLst>
      </a:effectStyle>
      <a:effectStyle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a:effectStyle>
      <a:effectStyle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80000"/>
              <a:satMod val="100000"/>
              <a:lumMod val="100000"/>
            </a:schemeClr>
          </a:gs>
          <a:gs pos="65000">
            <a:schemeClr val="phClr">
              <a:tint val="100000"/>
              <a:shade val="95000"/>
              <a:satMod val="100000"/>
              <a:lumMod val="100000"/>
            </a:schemeClr>
          </a:gs>
          <a:gs pos="100000">
            <a:schemeClr val="phClr">
              <a:tint val="88000"/>
              <a:shade val="100000"/>
              <a:satMod val="400000"/>
              <a:lumMod val="1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95000"/>
              <a:satMod val="90000"/>
            </a:schemeClr>
            <a:schemeClr val="phClr">
              <a:shade val="92000"/>
            </a:schemeClr>
          </a:duotone>
        </a:blip>
        <a:tile tx="0" ty="0" sx="100000" sy="10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Perspective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erspective">
    <a:fillStyleLst>
      <a:solidFill>
        <a:schemeClr val="phClr"/>
      </a:solidFill>
      <a:gradFill rotWithShape="1">
        <a:gsLst>
          <a:gs pos="0">
            <a:schemeClr val="phClr">
              <a:tint val="50000"/>
              <a:alpha val="100000"/>
              <a:satMod val="160000"/>
              <a:lumMod val="105000"/>
            </a:schemeClr>
          </a:gs>
          <a:gs pos="41000">
            <a:schemeClr val="phClr">
              <a:tint val="57000"/>
              <a:satMod val="180000"/>
              <a:lumMod val="99000"/>
            </a:schemeClr>
          </a:gs>
          <a:gs pos="100000">
            <a:schemeClr val="phClr">
              <a:tint val="80000"/>
              <a:satMod val="200000"/>
              <a:lumMod val="104000"/>
            </a:schemeClr>
          </a:gs>
        </a:gsLst>
        <a:lin ang="5400000" scaled="1"/>
      </a:gradFill>
      <a:gradFill rotWithShape="1">
        <a:gsLst>
          <a:gs pos="0">
            <a:schemeClr val="phClr">
              <a:tint val="96000"/>
              <a:satMod val="130000"/>
              <a:lumMod val="114000"/>
            </a:schemeClr>
          </a:gs>
          <a:gs pos="60000">
            <a:schemeClr val="phClr">
              <a:tint val="100000"/>
              <a:satMod val="106000"/>
              <a:lumMod val="110000"/>
            </a:schemeClr>
          </a:gs>
          <a:gs pos="100000">
            <a:schemeClr val="phClr"/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2857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38100" dir="5400000" rotWithShape="0">
            <a:srgbClr val="000000">
              <a:alpha val="28000"/>
            </a:srgbClr>
          </a:outerShdw>
        </a:effectLst>
      </a:effectStyle>
      <a:effectStyle>
        <a:effectLst>
          <a:outerShdw blurRad="47625" dist="38100" dir="5400000" sy="98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twoPt" dir="br">
            <a:rot lat="0" lon="0" rev="8700000"/>
          </a:lightRig>
        </a:scene3d>
        <a:sp3d prstMaterial="matte">
          <a:bevelT w="25400" h="53975"/>
        </a:sp3d>
      </a:effectStyle>
      <a:effectStyle>
        <a:effectLst>
          <a:reflection blurRad="12700" stA="24000" endPos="28000" dist="50800" dir="5400000" sy="-100000" rotWithShape="0"/>
        </a:effectLst>
        <a:scene3d>
          <a:camera prst="orthographicFront">
            <a:rot lat="0" lon="0" rev="0"/>
          </a:camera>
          <a:lightRig rig="threePt" dir="t">
            <a:rot lat="0" lon="0" rev="4800000"/>
          </a:lightRig>
        </a:scene3d>
        <a:sp3d>
          <a:bevelT w="69850" h="3175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shade val="80000"/>
              <a:satMod val="100000"/>
              <a:lumMod val="100000"/>
            </a:schemeClr>
          </a:gs>
          <a:gs pos="65000">
            <a:schemeClr val="phClr">
              <a:tint val="100000"/>
              <a:shade val="95000"/>
              <a:satMod val="100000"/>
              <a:lumMod val="100000"/>
            </a:schemeClr>
          </a:gs>
          <a:gs pos="100000">
            <a:schemeClr val="phClr">
              <a:tint val="88000"/>
              <a:shade val="100000"/>
              <a:satMod val="400000"/>
              <a:lumMod val="100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95000"/>
              <a:satMod val="90000"/>
            </a:schemeClr>
            <a:schemeClr val="phClr">
              <a:shade val="92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CHEST Presentation Template</Template>
  <TotalTime>445</TotalTime>
  <Words>1309</Words>
  <Application>Microsoft Macintosh PowerPoint</Application>
  <PresentationFormat>On-screen Show (4:3)</PresentationFormat>
  <Paragraphs>172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Example CHEST PowerPoint Presentation</vt:lpstr>
      <vt:lpstr>Differences in biological and behavioral HIV risk before, during, and after PrEP use among a national sample of gay and bisexual men in the United States</vt:lpstr>
      <vt:lpstr>Background</vt:lpstr>
      <vt:lpstr>Study aims</vt:lpstr>
      <vt:lpstr>One Thousand Strong:  Syndemics &amp; Resilience for HIV Transmission in a National Sample of Vulnerable Men</vt:lpstr>
      <vt:lpstr>Participants</vt:lpstr>
      <vt:lpstr>Relevant Procedures</vt:lpstr>
      <vt:lpstr>Sample characteristics</vt:lpstr>
      <vt:lpstr>PrEP use over time</vt:lpstr>
      <vt:lpstr>Statistical Analyses</vt:lpstr>
      <vt:lpstr>PrEP status and number of CAS acts</vt:lpstr>
      <vt:lpstr>PrEP status and number of serodiscordant receptive CAS acts</vt:lpstr>
      <vt:lpstr>PrEP status and probability of rectal STI diagnosis (GC/CT)</vt:lpstr>
      <vt:lpstr>Summary of findings</vt:lpstr>
      <vt:lpstr>Limitations</vt:lpstr>
      <vt:lpstr>Implications and Future Directions</vt:lpstr>
      <vt:lpstr>Conclusions </vt:lpstr>
      <vt:lpstr>Acknowledgements</vt:lpstr>
      <vt:lpstr>Thank you!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biological and behavioral HIV risk before, during, and after PrEP use among a national sample of gay and bisexual men in the United States</dc:title>
  <dc:creator>H.Jonathon.Rendina29</dc:creator>
  <cp:lastModifiedBy>Microsoft Office User</cp:lastModifiedBy>
  <cp:revision>32</cp:revision>
  <dcterms:created xsi:type="dcterms:W3CDTF">2018-07-21T12:43:19Z</dcterms:created>
  <dcterms:modified xsi:type="dcterms:W3CDTF">2018-07-24T08:49:46Z</dcterms:modified>
</cp:coreProperties>
</file>