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303" r:id="rId3"/>
    <p:sldId id="332" r:id="rId4"/>
    <p:sldId id="299" r:id="rId5"/>
    <p:sldId id="306" r:id="rId6"/>
    <p:sldId id="307" r:id="rId7"/>
    <p:sldId id="308" r:id="rId8"/>
    <p:sldId id="309" r:id="rId9"/>
    <p:sldId id="312" r:id="rId10"/>
    <p:sldId id="315" r:id="rId11"/>
    <p:sldId id="316" r:id="rId12"/>
    <p:sldId id="333" r:id="rId13"/>
    <p:sldId id="314" r:id="rId14"/>
    <p:sldId id="317" r:id="rId15"/>
    <p:sldId id="325" r:id="rId16"/>
    <p:sldId id="319" r:id="rId17"/>
    <p:sldId id="321" r:id="rId18"/>
    <p:sldId id="322" r:id="rId19"/>
    <p:sldId id="323" r:id="rId20"/>
    <p:sldId id="326" r:id="rId21"/>
    <p:sldId id="328" r:id="rId22"/>
    <p:sldId id="330" r:id="rId23"/>
    <p:sldId id="329" r:id="rId24"/>
    <p:sldId id="334"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4F1A"/>
    <a:srgbClr val="002F5F"/>
    <a:srgbClr val="404040"/>
    <a:srgbClr val="10245C"/>
    <a:srgbClr val="002F5C"/>
    <a:srgbClr val="FF0000"/>
    <a:srgbClr val="19305C"/>
    <a:srgbClr val="151C35"/>
    <a:srgbClr val="1930C5"/>
    <a:srgbClr val="FFFF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58" autoAdjust="0"/>
    <p:restoredTop sz="93979" autoAdjust="0"/>
  </p:normalViewPr>
  <p:slideViewPr>
    <p:cSldViewPr snapToGrid="0" snapToObjects="1">
      <p:cViewPr varScale="1">
        <p:scale>
          <a:sx n="66" d="100"/>
          <a:sy n="66" d="100"/>
        </p:scale>
        <p:origin x="1372" y="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rk.stoove\Desktop\IAS%20Presentation\2018%20Bangkok%20FTC%20Presentation\Updated%20cascade\Vic%20Cascade%202012-201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ark.stoove\Desktop\IAS%20Presentation\2018%20Bangkok%20FTC%20Presentation\Updated%20cascade\Vic%20Cascade%202012-2016.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mark.stoove\Desktop\IAS%20Presentation\2018%20Bangkok%20FTC%20Presentation\Updated%20cascade\Vic%20Cascade%202012-2016.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ark.stoove\Desktop\IAS%20Presentation\2018%20Bangkok%20FTC%20Presentation\Updated%20cascade\Vic%20Cascade%202012-2016.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ark.stoove\Desktop\IAS%20Presentation\2018%20Bangkok%20FTC%20Presentation\Updated%20cascade\Vic%20Cascade%202012-2016.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ark.stoove\Desktop\IAS%20Presentation\2018%20Bangkok%20FTC%20Presentation\Updated%20cascade\Vic%20Cascade%202012-2016.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ark.stoove\Desktop\IAS%20Presentation\2018%20Bangkok%20FTC%20Presentation\Updated%20cascade\Vic%20Cascade%202012-2016.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552695090490998E-2"/>
          <c:y val="5.8443155131924301E-2"/>
          <c:w val="0.74628788695933546"/>
          <c:h val="0.780299074457798"/>
        </c:manualLayout>
      </c:layout>
      <c:barChart>
        <c:barDir val="col"/>
        <c:grouping val="clustered"/>
        <c:varyColors val="0"/>
        <c:ser>
          <c:idx val="1"/>
          <c:order val="1"/>
          <c:tx>
            <c:strRef>
              <c:f>'Sheet1 (3)'!$A$12</c:f>
              <c:strCache>
                <c:ptCount val="1"/>
                <c:pt idx="0">
                  <c:v>Diagnosed</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 (3)'!$B$10:$F$10</c:f>
              <c:numCache>
                <c:formatCode>General</c:formatCode>
                <c:ptCount val="5"/>
                <c:pt idx="0">
                  <c:v>2012</c:v>
                </c:pt>
                <c:pt idx="1">
                  <c:v>2013</c:v>
                </c:pt>
                <c:pt idx="2">
                  <c:v>2014</c:v>
                </c:pt>
                <c:pt idx="3">
                  <c:v>2015</c:v>
                </c:pt>
                <c:pt idx="4">
                  <c:v>2016</c:v>
                </c:pt>
              </c:numCache>
            </c:numRef>
          </c:cat>
          <c:val>
            <c:numRef>
              <c:f>'Sheet1 (3)'!$B$12:$F$12</c:f>
              <c:numCache>
                <c:formatCode>0</c:formatCode>
                <c:ptCount val="5"/>
                <c:pt idx="0">
                  <c:v>87.770560226574403</c:v>
                </c:pt>
                <c:pt idx="1">
                  <c:v>88.054204943330845</c:v>
                </c:pt>
                <c:pt idx="2">
                  <c:v>88.222400804026591</c:v>
                </c:pt>
                <c:pt idx="3">
                  <c:v>88.308778052103122</c:v>
                </c:pt>
                <c:pt idx="4">
                  <c:v>88.426090936610464</c:v>
                </c:pt>
              </c:numCache>
            </c:numRef>
          </c:val>
          <c:extLst>
            <c:ext xmlns:c16="http://schemas.microsoft.com/office/drawing/2014/chart" uri="{C3380CC4-5D6E-409C-BE32-E72D297353CC}">
              <c16:uniqueId val="{00000000-FBBC-4B61-9808-8265729EF774}"/>
            </c:ext>
          </c:extLst>
        </c:ser>
        <c:ser>
          <c:idx val="2"/>
          <c:order val="2"/>
          <c:tx>
            <c:strRef>
              <c:f>'Sheet1 (3)'!$A$13</c:f>
              <c:strCache>
                <c:ptCount val="1"/>
                <c:pt idx="0">
                  <c:v>Receiving ART</c:v>
                </c:pt>
              </c:strCache>
            </c:strRef>
          </c:tx>
          <c:spPr>
            <a:noFill/>
            <a:ln>
              <a:noFill/>
            </a:ln>
            <a:effectLst>
              <a:outerShdw blurRad="40000" dist="23000" dir="5400000" rotWithShape="0">
                <a:srgbClr val="000000">
                  <a:alpha val="35000"/>
                </a:srgbClr>
              </a:outerShdw>
            </a:effectLst>
          </c:spPr>
          <c:invertIfNegative val="0"/>
          <c:dLbls>
            <c:delete val="1"/>
          </c:dLbls>
          <c:cat>
            <c:numRef>
              <c:f>'Sheet1 (3)'!$B$10:$F$10</c:f>
              <c:numCache>
                <c:formatCode>General</c:formatCode>
                <c:ptCount val="5"/>
                <c:pt idx="0">
                  <c:v>2012</c:v>
                </c:pt>
                <c:pt idx="1">
                  <c:v>2013</c:v>
                </c:pt>
                <c:pt idx="2">
                  <c:v>2014</c:v>
                </c:pt>
                <c:pt idx="3">
                  <c:v>2015</c:v>
                </c:pt>
                <c:pt idx="4">
                  <c:v>2016</c:v>
                </c:pt>
              </c:numCache>
            </c:numRef>
          </c:cat>
          <c:val>
            <c:numRef>
              <c:f>'Sheet1 (3)'!$B$13:$F$13</c:f>
              <c:numCache>
                <c:formatCode>0</c:formatCode>
                <c:ptCount val="5"/>
                <c:pt idx="0">
                  <c:v>82.160082354600249</c:v>
                </c:pt>
                <c:pt idx="1">
                  <c:v>85.74194756172281</c:v>
                </c:pt>
                <c:pt idx="2">
                  <c:v>88.659263269885784</c:v>
                </c:pt>
                <c:pt idx="3">
                  <c:v>91.793886206619661</c:v>
                </c:pt>
                <c:pt idx="4">
                  <c:v>95.152549358308463</c:v>
                </c:pt>
              </c:numCache>
            </c:numRef>
          </c:val>
          <c:extLst>
            <c:ext xmlns:c16="http://schemas.microsoft.com/office/drawing/2014/chart" uri="{C3380CC4-5D6E-409C-BE32-E72D297353CC}">
              <c16:uniqueId val="{00000001-FBBC-4B61-9808-8265729EF774}"/>
            </c:ext>
          </c:extLst>
        </c:ser>
        <c:ser>
          <c:idx val="3"/>
          <c:order val="3"/>
          <c:tx>
            <c:strRef>
              <c:f>'Sheet1 (3)'!$A$14</c:f>
              <c:strCache>
                <c:ptCount val="1"/>
                <c:pt idx="0">
                  <c:v>Virally supressed</c:v>
                </c:pt>
              </c:strCache>
            </c:strRef>
          </c:tx>
          <c:spPr>
            <a:noFill/>
            <a:ln>
              <a:noFill/>
            </a:ln>
            <a:effectLst>
              <a:outerShdw blurRad="40000" dist="23000" dir="5400000" rotWithShape="0">
                <a:srgbClr val="000000">
                  <a:alpha val="35000"/>
                </a:srgbClr>
              </a:outerShdw>
            </a:effectLst>
          </c:spPr>
          <c:invertIfNegative val="0"/>
          <c:dLbls>
            <c:delete val="1"/>
          </c:dLbls>
          <c:cat>
            <c:numRef>
              <c:f>'Sheet1 (3)'!$B$10:$F$10</c:f>
              <c:numCache>
                <c:formatCode>General</c:formatCode>
                <c:ptCount val="5"/>
                <c:pt idx="0">
                  <c:v>2012</c:v>
                </c:pt>
                <c:pt idx="1">
                  <c:v>2013</c:v>
                </c:pt>
                <c:pt idx="2">
                  <c:v>2014</c:v>
                </c:pt>
                <c:pt idx="3">
                  <c:v>2015</c:v>
                </c:pt>
                <c:pt idx="4">
                  <c:v>2016</c:v>
                </c:pt>
              </c:numCache>
            </c:numRef>
          </c:cat>
          <c:val>
            <c:numRef>
              <c:f>'Sheet1 (3)'!$B$14:$F$14</c:f>
              <c:numCache>
                <c:formatCode>0</c:formatCode>
                <c:ptCount val="5"/>
                <c:pt idx="0">
                  <c:v>87.719298238747783</c:v>
                </c:pt>
                <c:pt idx="1">
                  <c:v>89.649272902705576</c:v>
                </c:pt>
                <c:pt idx="2">
                  <c:v>89.377448842789377</c:v>
                </c:pt>
                <c:pt idx="3">
                  <c:v>91.696588882491781</c:v>
                </c:pt>
                <c:pt idx="4">
                  <c:v>93.884071194148461</c:v>
                </c:pt>
              </c:numCache>
            </c:numRef>
          </c:val>
          <c:extLst>
            <c:ext xmlns:c16="http://schemas.microsoft.com/office/drawing/2014/chart" uri="{C3380CC4-5D6E-409C-BE32-E72D297353CC}">
              <c16:uniqueId val="{00000002-FBBC-4B61-9808-8265729EF774}"/>
            </c:ext>
          </c:extLst>
        </c:ser>
        <c:dLbls>
          <c:dLblPos val="inEnd"/>
          <c:showLegendKey val="0"/>
          <c:showVal val="1"/>
          <c:showCatName val="0"/>
          <c:showSerName val="0"/>
          <c:showPercent val="0"/>
          <c:showBubbleSize val="0"/>
        </c:dLbls>
        <c:gapWidth val="100"/>
        <c:overlap val="-24"/>
        <c:axId val="152416256"/>
        <c:axId val="152417792"/>
        <c:extLst>
          <c:ext xmlns:c15="http://schemas.microsoft.com/office/drawing/2012/chart" uri="{02D57815-91ED-43cb-92C2-25804820EDAC}">
            <c15:filteredBarSeries>
              <c15:ser>
                <c:idx val="0"/>
                <c:order val="0"/>
                <c:tx>
                  <c:strRef>
                    <c:extLst>
                      <c:ext uri="{02D57815-91ED-43cb-92C2-25804820EDAC}">
                        <c15:formulaRef>
                          <c15:sqref>'Sheet1 (3)'!$A$11</c15:sqref>
                        </c15:formulaRef>
                      </c:ext>
                    </c:extLst>
                    <c:strCache>
                      <c:ptCount val="1"/>
                      <c:pt idx="0">
                        <c:v>PLHIV</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numRef>
                    <c:extLst>
                      <c:ext uri="{02D57815-91ED-43cb-92C2-25804820EDAC}">
                        <c15:formulaRef>
                          <c15:sqref>'Sheet1 (3)'!$B$10:$F$10</c15:sqref>
                        </c15:formulaRef>
                      </c:ext>
                    </c:extLst>
                    <c:numCache>
                      <c:formatCode>General</c:formatCode>
                      <c:ptCount val="5"/>
                      <c:pt idx="0">
                        <c:v>2012</c:v>
                      </c:pt>
                      <c:pt idx="1">
                        <c:v>2013</c:v>
                      </c:pt>
                      <c:pt idx="2">
                        <c:v>2014</c:v>
                      </c:pt>
                      <c:pt idx="3">
                        <c:v>2015</c:v>
                      </c:pt>
                      <c:pt idx="4">
                        <c:v>2016</c:v>
                      </c:pt>
                    </c:numCache>
                  </c:numRef>
                </c:cat>
                <c:val>
                  <c:numRef>
                    <c:extLst>
                      <c:ext uri="{02D57815-91ED-43cb-92C2-25804820EDAC}">
                        <c15:formulaRef>
                          <c15:sqref>'Sheet1 (3)'!$B$11:$F$11</c15:sqref>
                        </c15:formulaRef>
                      </c:ext>
                    </c:extLst>
                    <c:numCache>
                      <c:formatCode>General</c:formatCode>
                      <c:ptCount val="5"/>
                    </c:numCache>
                  </c:numRef>
                </c:val>
                <c:extLst>
                  <c:ext xmlns:c16="http://schemas.microsoft.com/office/drawing/2014/chart" uri="{C3380CC4-5D6E-409C-BE32-E72D297353CC}">
                    <c16:uniqueId val="{00000003-FBBC-4B61-9808-8265729EF774}"/>
                  </c:ext>
                </c:extLst>
              </c15:ser>
            </c15:filteredBarSeries>
          </c:ext>
        </c:extLst>
      </c:barChart>
      <c:catAx>
        <c:axId val="152416256"/>
        <c:scaling>
          <c:orientation val="minMax"/>
        </c:scaling>
        <c:delete val="0"/>
        <c:axPos val="b"/>
        <c:title>
          <c:tx>
            <c:rich>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sz="1200"/>
                  <a:t>yEAR</a:t>
                </a:r>
              </a:p>
            </c:rich>
          </c:tx>
          <c:overlay val="0"/>
          <c:spPr>
            <a:noFill/>
            <a:ln>
              <a:noFill/>
            </a:ln>
            <a:effectLst/>
          </c:sp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152417792"/>
        <c:crosses val="autoZero"/>
        <c:auto val="1"/>
        <c:lblAlgn val="ctr"/>
        <c:lblOffset val="100"/>
        <c:noMultiLvlLbl val="0"/>
      </c:catAx>
      <c:valAx>
        <c:axId val="152417792"/>
        <c:scaling>
          <c:orientation val="minMax"/>
          <c:min val="0"/>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00" b="1" i="0" u="none" strike="noStrike" kern="1200" cap="all" baseline="0">
                    <a:solidFill>
                      <a:schemeClr val="lt1">
                        <a:lumMod val="85000"/>
                      </a:schemeClr>
                    </a:solidFill>
                    <a:latin typeface="+mn-lt"/>
                    <a:ea typeface="+mn-ea"/>
                    <a:cs typeface="+mn-cs"/>
                  </a:defRPr>
                </a:pPr>
                <a:r>
                  <a:rPr lang="en-US" sz="1100"/>
                  <a:t>PECENTAGe</a:t>
                </a:r>
              </a:p>
            </c:rich>
          </c:tx>
          <c:overlay val="0"/>
          <c:spPr>
            <a:noFill/>
            <a:ln>
              <a:noFill/>
            </a:ln>
            <a:effectLst/>
          </c:sp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152416256"/>
        <c:crosses val="autoZero"/>
        <c:crossBetween val="between"/>
        <c:majorUnit val="20"/>
      </c:valAx>
      <c:spPr>
        <a:noFill/>
        <a:ln>
          <a:noFill/>
        </a:ln>
        <a:effectLst/>
      </c:spPr>
    </c:plotArea>
    <c:legend>
      <c:legendPos val="r"/>
      <c:legendEntry>
        <c:idx val="1"/>
        <c:delete val="1"/>
      </c:legendEntry>
      <c:legendEntry>
        <c:idx val="2"/>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552695090490998E-2"/>
          <c:y val="5.8443155131924301E-2"/>
          <c:w val="0.74628788695933546"/>
          <c:h val="0.780299074457798"/>
        </c:manualLayout>
      </c:layout>
      <c:barChart>
        <c:barDir val="col"/>
        <c:grouping val="clustered"/>
        <c:varyColors val="0"/>
        <c:ser>
          <c:idx val="1"/>
          <c:order val="1"/>
          <c:tx>
            <c:strRef>
              <c:f>'Sheet1 (4)'!$A$12</c:f>
              <c:strCache>
                <c:ptCount val="1"/>
                <c:pt idx="0">
                  <c:v>Diagnosed</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 (4)'!$B$10:$F$10</c:f>
              <c:numCache>
                <c:formatCode>General</c:formatCode>
                <c:ptCount val="5"/>
                <c:pt idx="0">
                  <c:v>2012</c:v>
                </c:pt>
                <c:pt idx="1">
                  <c:v>2013</c:v>
                </c:pt>
                <c:pt idx="2">
                  <c:v>2014</c:v>
                </c:pt>
                <c:pt idx="3">
                  <c:v>2015</c:v>
                </c:pt>
                <c:pt idx="4">
                  <c:v>2016</c:v>
                </c:pt>
              </c:numCache>
            </c:numRef>
          </c:cat>
          <c:val>
            <c:numRef>
              <c:f>'Sheet1 (4)'!$B$12:$F$12</c:f>
              <c:numCache>
                <c:formatCode>0</c:formatCode>
                <c:ptCount val="5"/>
                <c:pt idx="0">
                  <c:v>87.770560226574403</c:v>
                </c:pt>
                <c:pt idx="1">
                  <c:v>88.054204943330845</c:v>
                </c:pt>
                <c:pt idx="2">
                  <c:v>88.222400804026591</c:v>
                </c:pt>
                <c:pt idx="3">
                  <c:v>88.308778052103122</c:v>
                </c:pt>
                <c:pt idx="4">
                  <c:v>88.426090936610464</c:v>
                </c:pt>
              </c:numCache>
            </c:numRef>
          </c:val>
          <c:extLst>
            <c:ext xmlns:c16="http://schemas.microsoft.com/office/drawing/2014/chart" uri="{C3380CC4-5D6E-409C-BE32-E72D297353CC}">
              <c16:uniqueId val="{00000000-B321-4CED-9417-A2224D857C7B}"/>
            </c:ext>
          </c:extLst>
        </c:ser>
        <c:ser>
          <c:idx val="2"/>
          <c:order val="2"/>
          <c:tx>
            <c:strRef>
              <c:f>'Sheet1 (4)'!$A$13</c:f>
              <c:strCache>
                <c:ptCount val="1"/>
                <c:pt idx="0">
                  <c:v>Receiving ART</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 (4)'!$B$10:$F$10</c:f>
              <c:numCache>
                <c:formatCode>General</c:formatCode>
                <c:ptCount val="5"/>
                <c:pt idx="0">
                  <c:v>2012</c:v>
                </c:pt>
                <c:pt idx="1">
                  <c:v>2013</c:v>
                </c:pt>
                <c:pt idx="2">
                  <c:v>2014</c:v>
                </c:pt>
                <c:pt idx="3">
                  <c:v>2015</c:v>
                </c:pt>
                <c:pt idx="4">
                  <c:v>2016</c:v>
                </c:pt>
              </c:numCache>
            </c:numRef>
          </c:cat>
          <c:val>
            <c:numRef>
              <c:f>'Sheet1 (4)'!$B$13:$F$13</c:f>
              <c:numCache>
                <c:formatCode>0</c:formatCode>
                <c:ptCount val="5"/>
                <c:pt idx="0">
                  <c:v>82.160082354600249</c:v>
                </c:pt>
                <c:pt idx="1">
                  <c:v>85.74194756172281</c:v>
                </c:pt>
                <c:pt idx="2">
                  <c:v>88.659263269885784</c:v>
                </c:pt>
                <c:pt idx="3">
                  <c:v>91.793886206619661</c:v>
                </c:pt>
                <c:pt idx="4">
                  <c:v>95.152549358308463</c:v>
                </c:pt>
              </c:numCache>
            </c:numRef>
          </c:val>
          <c:extLst>
            <c:ext xmlns:c16="http://schemas.microsoft.com/office/drawing/2014/chart" uri="{C3380CC4-5D6E-409C-BE32-E72D297353CC}">
              <c16:uniqueId val="{00000001-B321-4CED-9417-A2224D857C7B}"/>
            </c:ext>
          </c:extLst>
        </c:ser>
        <c:ser>
          <c:idx val="3"/>
          <c:order val="3"/>
          <c:tx>
            <c:strRef>
              <c:f>'Sheet1 (4)'!$A$14</c:f>
              <c:strCache>
                <c:ptCount val="1"/>
                <c:pt idx="0">
                  <c:v>Virally supressed</c:v>
                </c:pt>
              </c:strCache>
            </c:strRef>
          </c:tx>
          <c:spPr>
            <a:noFill/>
            <a:ln>
              <a:noFill/>
            </a:ln>
            <a:effectLst>
              <a:outerShdw blurRad="40000" dist="23000" dir="5400000" rotWithShape="0">
                <a:srgbClr val="000000">
                  <a:alpha val="35000"/>
                </a:srgbClr>
              </a:outerShdw>
            </a:effectLst>
          </c:spPr>
          <c:invertIfNegative val="0"/>
          <c:dLbls>
            <c:delete val="1"/>
          </c:dLbls>
          <c:cat>
            <c:numRef>
              <c:f>'Sheet1 (4)'!$B$10:$F$10</c:f>
              <c:numCache>
                <c:formatCode>General</c:formatCode>
                <c:ptCount val="5"/>
                <c:pt idx="0">
                  <c:v>2012</c:v>
                </c:pt>
                <c:pt idx="1">
                  <c:v>2013</c:v>
                </c:pt>
                <c:pt idx="2">
                  <c:v>2014</c:v>
                </c:pt>
                <c:pt idx="3">
                  <c:v>2015</c:v>
                </c:pt>
                <c:pt idx="4">
                  <c:v>2016</c:v>
                </c:pt>
              </c:numCache>
            </c:numRef>
          </c:cat>
          <c:val>
            <c:numRef>
              <c:f>'Sheet1 (4)'!$B$14:$F$14</c:f>
              <c:numCache>
                <c:formatCode>0</c:formatCode>
                <c:ptCount val="5"/>
                <c:pt idx="0">
                  <c:v>87.719298238747783</c:v>
                </c:pt>
                <c:pt idx="1">
                  <c:v>89.649272902705576</c:v>
                </c:pt>
                <c:pt idx="2">
                  <c:v>89.377448842789377</c:v>
                </c:pt>
                <c:pt idx="3">
                  <c:v>91.696588882491781</c:v>
                </c:pt>
                <c:pt idx="4">
                  <c:v>93.884071194148461</c:v>
                </c:pt>
              </c:numCache>
            </c:numRef>
          </c:val>
          <c:extLst>
            <c:ext xmlns:c16="http://schemas.microsoft.com/office/drawing/2014/chart" uri="{C3380CC4-5D6E-409C-BE32-E72D297353CC}">
              <c16:uniqueId val="{00000002-B321-4CED-9417-A2224D857C7B}"/>
            </c:ext>
          </c:extLst>
        </c:ser>
        <c:dLbls>
          <c:dLblPos val="inEnd"/>
          <c:showLegendKey val="0"/>
          <c:showVal val="1"/>
          <c:showCatName val="0"/>
          <c:showSerName val="0"/>
          <c:showPercent val="0"/>
          <c:showBubbleSize val="0"/>
        </c:dLbls>
        <c:gapWidth val="100"/>
        <c:overlap val="-24"/>
        <c:axId val="152416256"/>
        <c:axId val="152417792"/>
        <c:extLst>
          <c:ext xmlns:c15="http://schemas.microsoft.com/office/drawing/2012/chart" uri="{02D57815-91ED-43cb-92C2-25804820EDAC}">
            <c15:filteredBarSeries>
              <c15:ser>
                <c:idx val="0"/>
                <c:order val="0"/>
                <c:tx>
                  <c:strRef>
                    <c:extLst>
                      <c:ext uri="{02D57815-91ED-43cb-92C2-25804820EDAC}">
                        <c15:formulaRef>
                          <c15:sqref>'Sheet1 (4)'!$A$11</c15:sqref>
                        </c15:formulaRef>
                      </c:ext>
                    </c:extLst>
                    <c:strCache>
                      <c:ptCount val="1"/>
                      <c:pt idx="0">
                        <c:v>PLHIV</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numRef>
                    <c:extLst>
                      <c:ext uri="{02D57815-91ED-43cb-92C2-25804820EDAC}">
                        <c15:formulaRef>
                          <c15:sqref>'Sheet1 (4)'!$B$10:$F$10</c15:sqref>
                        </c15:formulaRef>
                      </c:ext>
                    </c:extLst>
                    <c:numCache>
                      <c:formatCode>General</c:formatCode>
                      <c:ptCount val="5"/>
                      <c:pt idx="0">
                        <c:v>2012</c:v>
                      </c:pt>
                      <c:pt idx="1">
                        <c:v>2013</c:v>
                      </c:pt>
                      <c:pt idx="2">
                        <c:v>2014</c:v>
                      </c:pt>
                      <c:pt idx="3">
                        <c:v>2015</c:v>
                      </c:pt>
                      <c:pt idx="4">
                        <c:v>2016</c:v>
                      </c:pt>
                    </c:numCache>
                  </c:numRef>
                </c:cat>
                <c:val>
                  <c:numRef>
                    <c:extLst>
                      <c:ext uri="{02D57815-91ED-43cb-92C2-25804820EDAC}">
                        <c15:formulaRef>
                          <c15:sqref>'Sheet1 (4)'!$B$11:$F$11</c15:sqref>
                        </c15:formulaRef>
                      </c:ext>
                    </c:extLst>
                    <c:numCache>
                      <c:formatCode>General</c:formatCode>
                      <c:ptCount val="5"/>
                    </c:numCache>
                  </c:numRef>
                </c:val>
                <c:extLst>
                  <c:ext xmlns:c16="http://schemas.microsoft.com/office/drawing/2014/chart" uri="{C3380CC4-5D6E-409C-BE32-E72D297353CC}">
                    <c16:uniqueId val="{00000003-B321-4CED-9417-A2224D857C7B}"/>
                  </c:ext>
                </c:extLst>
              </c15:ser>
            </c15:filteredBarSeries>
          </c:ext>
        </c:extLst>
      </c:barChart>
      <c:catAx>
        <c:axId val="152416256"/>
        <c:scaling>
          <c:orientation val="minMax"/>
        </c:scaling>
        <c:delete val="0"/>
        <c:axPos val="b"/>
        <c:title>
          <c:tx>
            <c:rich>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sz="1200"/>
                  <a:t>yEAR</a:t>
                </a:r>
              </a:p>
            </c:rich>
          </c:tx>
          <c:overlay val="0"/>
          <c:spPr>
            <a:noFill/>
            <a:ln>
              <a:noFill/>
            </a:ln>
            <a:effectLst/>
          </c:sp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152417792"/>
        <c:crosses val="autoZero"/>
        <c:auto val="1"/>
        <c:lblAlgn val="ctr"/>
        <c:lblOffset val="100"/>
        <c:noMultiLvlLbl val="0"/>
      </c:catAx>
      <c:valAx>
        <c:axId val="152417792"/>
        <c:scaling>
          <c:orientation val="minMax"/>
          <c:min val="0"/>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00" b="1" i="0" u="none" strike="noStrike" kern="1200" cap="all" baseline="0">
                    <a:solidFill>
                      <a:schemeClr val="lt1">
                        <a:lumMod val="85000"/>
                      </a:schemeClr>
                    </a:solidFill>
                    <a:latin typeface="+mn-lt"/>
                    <a:ea typeface="+mn-ea"/>
                    <a:cs typeface="+mn-cs"/>
                  </a:defRPr>
                </a:pPr>
                <a:r>
                  <a:rPr lang="en-US" sz="1100"/>
                  <a:t>PECENTAGe</a:t>
                </a:r>
              </a:p>
            </c:rich>
          </c:tx>
          <c:overlay val="0"/>
          <c:spPr>
            <a:noFill/>
            <a:ln>
              <a:noFill/>
            </a:ln>
            <a:effectLst/>
          </c:sp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152416256"/>
        <c:crosses val="autoZero"/>
        <c:crossBetween val="between"/>
        <c:majorUnit val="20"/>
      </c:valAx>
      <c:spPr>
        <a:noFill/>
        <a:ln>
          <a:noFill/>
        </a:ln>
        <a:effectLst/>
      </c:spPr>
    </c:plotArea>
    <c:legend>
      <c:legendPos val="r"/>
      <c:legendEntry>
        <c:idx val="2"/>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552695090490998E-2"/>
          <c:y val="5.8443155131924301E-2"/>
          <c:w val="0.74628788695933546"/>
          <c:h val="0.780299074457798"/>
        </c:manualLayout>
      </c:layout>
      <c:barChart>
        <c:barDir val="col"/>
        <c:grouping val="clustered"/>
        <c:varyColors val="0"/>
        <c:ser>
          <c:idx val="1"/>
          <c:order val="1"/>
          <c:tx>
            <c:strRef>
              <c:f>'Sheet1 (5)'!$A$12</c:f>
              <c:strCache>
                <c:ptCount val="1"/>
                <c:pt idx="0">
                  <c:v>Diagnosed</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 (5)'!$B$10:$F$10</c:f>
              <c:numCache>
                <c:formatCode>General</c:formatCode>
                <c:ptCount val="5"/>
                <c:pt idx="0">
                  <c:v>2012</c:v>
                </c:pt>
                <c:pt idx="1">
                  <c:v>2013</c:v>
                </c:pt>
                <c:pt idx="2">
                  <c:v>2014</c:v>
                </c:pt>
                <c:pt idx="3">
                  <c:v>2015</c:v>
                </c:pt>
                <c:pt idx="4">
                  <c:v>2016</c:v>
                </c:pt>
              </c:numCache>
            </c:numRef>
          </c:cat>
          <c:val>
            <c:numRef>
              <c:f>'Sheet1 (5)'!$B$12:$F$12</c:f>
              <c:numCache>
                <c:formatCode>0</c:formatCode>
                <c:ptCount val="5"/>
                <c:pt idx="0">
                  <c:v>87.770560226574403</c:v>
                </c:pt>
                <c:pt idx="1">
                  <c:v>88.054204943330845</c:v>
                </c:pt>
                <c:pt idx="2">
                  <c:v>88.222400804026591</c:v>
                </c:pt>
                <c:pt idx="3">
                  <c:v>88.308778052103122</c:v>
                </c:pt>
                <c:pt idx="4">
                  <c:v>88.426090936610464</c:v>
                </c:pt>
              </c:numCache>
            </c:numRef>
          </c:val>
          <c:extLst>
            <c:ext xmlns:c16="http://schemas.microsoft.com/office/drawing/2014/chart" uri="{C3380CC4-5D6E-409C-BE32-E72D297353CC}">
              <c16:uniqueId val="{00000000-236A-4B6D-AD0D-D7845770B782}"/>
            </c:ext>
          </c:extLst>
        </c:ser>
        <c:ser>
          <c:idx val="2"/>
          <c:order val="2"/>
          <c:tx>
            <c:strRef>
              <c:f>'Sheet1 (5)'!$A$13</c:f>
              <c:strCache>
                <c:ptCount val="1"/>
                <c:pt idx="0">
                  <c:v>Receiving ART</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 (5)'!$B$10:$F$10</c:f>
              <c:numCache>
                <c:formatCode>General</c:formatCode>
                <c:ptCount val="5"/>
                <c:pt idx="0">
                  <c:v>2012</c:v>
                </c:pt>
                <c:pt idx="1">
                  <c:v>2013</c:v>
                </c:pt>
                <c:pt idx="2">
                  <c:v>2014</c:v>
                </c:pt>
                <c:pt idx="3">
                  <c:v>2015</c:v>
                </c:pt>
                <c:pt idx="4">
                  <c:v>2016</c:v>
                </c:pt>
              </c:numCache>
            </c:numRef>
          </c:cat>
          <c:val>
            <c:numRef>
              <c:f>'Sheet1 (5)'!$B$13:$F$13</c:f>
              <c:numCache>
                <c:formatCode>0</c:formatCode>
                <c:ptCount val="5"/>
                <c:pt idx="0">
                  <c:v>82.160082354600249</c:v>
                </c:pt>
                <c:pt idx="1">
                  <c:v>85.74194756172281</c:v>
                </c:pt>
                <c:pt idx="2">
                  <c:v>88.659263269885784</c:v>
                </c:pt>
                <c:pt idx="3">
                  <c:v>91.793886206619661</c:v>
                </c:pt>
                <c:pt idx="4">
                  <c:v>95.152549358308463</c:v>
                </c:pt>
              </c:numCache>
            </c:numRef>
          </c:val>
          <c:extLst>
            <c:ext xmlns:c16="http://schemas.microsoft.com/office/drawing/2014/chart" uri="{C3380CC4-5D6E-409C-BE32-E72D297353CC}">
              <c16:uniqueId val="{00000001-236A-4B6D-AD0D-D7845770B782}"/>
            </c:ext>
          </c:extLst>
        </c:ser>
        <c:ser>
          <c:idx val="3"/>
          <c:order val="3"/>
          <c:tx>
            <c:strRef>
              <c:f>'Sheet1 (5)'!$A$14</c:f>
              <c:strCache>
                <c:ptCount val="1"/>
                <c:pt idx="0">
                  <c:v>Virally supressed</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 (5)'!$B$10:$F$10</c:f>
              <c:numCache>
                <c:formatCode>General</c:formatCode>
                <c:ptCount val="5"/>
                <c:pt idx="0">
                  <c:v>2012</c:v>
                </c:pt>
                <c:pt idx="1">
                  <c:v>2013</c:v>
                </c:pt>
                <c:pt idx="2">
                  <c:v>2014</c:v>
                </c:pt>
                <c:pt idx="3">
                  <c:v>2015</c:v>
                </c:pt>
                <c:pt idx="4">
                  <c:v>2016</c:v>
                </c:pt>
              </c:numCache>
            </c:numRef>
          </c:cat>
          <c:val>
            <c:numRef>
              <c:f>'Sheet1 (5)'!$B$14:$F$14</c:f>
              <c:numCache>
                <c:formatCode>0</c:formatCode>
                <c:ptCount val="5"/>
                <c:pt idx="0">
                  <c:v>87.719298238747783</c:v>
                </c:pt>
                <c:pt idx="1">
                  <c:v>89.649272902705576</c:v>
                </c:pt>
                <c:pt idx="2">
                  <c:v>89.377448842789377</c:v>
                </c:pt>
                <c:pt idx="3">
                  <c:v>91.696588882491781</c:v>
                </c:pt>
                <c:pt idx="4">
                  <c:v>93.884071194148461</c:v>
                </c:pt>
              </c:numCache>
            </c:numRef>
          </c:val>
          <c:extLst>
            <c:ext xmlns:c16="http://schemas.microsoft.com/office/drawing/2014/chart" uri="{C3380CC4-5D6E-409C-BE32-E72D297353CC}">
              <c16:uniqueId val="{00000002-236A-4B6D-AD0D-D7845770B782}"/>
            </c:ext>
          </c:extLst>
        </c:ser>
        <c:dLbls>
          <c:dLblPos val="inEnd"/>
          <c:showLegendKey val="0"/>
          <c:showVal val="1"/>
          <c:showCatName val="0"/>
          <c:showSerName val="0"/>
          <c:showPercent val="0"/>
          <c:showBubbleSize val="0"/>
        </c:dLbls>
        <c:gapWidth val="100"/>
        <c:overlap val="-24"/>
        <c:axId val="152416256"/>
        <c:axId val="152417792"/>
        <c:extLst>
          <c:ext xmlns:c15="http://schemas.microsoft.com/office/drawing/2012/chart" uri="{02D57815-91ED-43cb-92C2-25804820EDAC}">
            <c15:filteredBarSeries>
              <c15:ser>
                <c:idx val="0"/>
                <c:order val="0"/>
                <c:tx>
                  <c:strRef>
                    <c:extLst>
                      <c:ext uri="{02D57815-91ED-43cb-92C2-25804820EDAC}">
                        <c15:formulaRef>
                          <c15:sqref>'Sheet1 (5)'!$A$11</c15:sqref>
                        </c15:formulaRef>
                      </c:ext>
                    </c:extLst>
                    <c:strCache>
                      <c:ptCount val="1"/>
                      <c:pt idx="0">
                        <c:v>PLHIV</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numRef>
                    <c:extLst>
                      <c:ext uri="{02D57815-91ED-43cb-92C2-25804820EDAC}">
                        <c15:formulaRef>
                          <c15:sqref>'Sheet1 (5)'!$B$10:$F$10</c15:sqref>
                        </c15:formulaRef>
                      </c:ext>
                    </c:extLst>
                    <c:numCache>
                      <c:formatCode>General</c:formatCode>
                      <c:ptCount val="5"/>
                      <c:pt idx="0">
                        <c:v>2012</c:v>
                      </c:pt>
                      <c:pt idx="1">
                        <c:v>2013</c:v>
                      </c:pt>
                      <c:pt idx="2">
                        <c:v>2014</c:v>
                      </c:pt>
                      <c:pt idx="3">
                        <c:v>2015</c:v>
                      </c:pt>
                      <c:pt idx="4">
                        <c:v>2016</c:v>
                      </c:pt>
                    </c:numCache>
                  </c:numRef>
                </c:cat>
                <c:val>
                  <c:numRef>
                    <c:extLst>
                      <c:ext uri="{02D57815-91ED-43cb-92C2-25804820EDAC}">
                        <c15:formulaRef>
                          <c15:sqref>'Sheet1 (5)'!$B$11:$F$11</c15:sqref>
                        </c15:formulaRef>
                      </c:ext>
                    </c:extLst>
                    <c:numCache>
                      <c:formatCode>General</c:formatCode>
                      <c:ptCount val="5"/>
                    </c:numCache>
                  </c:numRef>
                </c:val>
                <c:extLst>
                  <c:ext xmlns:c16="http://schemas.microsoft.com/office/drawing/2014/chart" uri="{C3380CC4-5D6E-409C-BE32-E72D297353CC}">
                    <c16:uniqueId val="{00000003-236A-4B6D-AD0D-D7845770B782}"/>
                  </c:ext>
                </c:extLst>
              </c15:ser>
            </c15:filteredBarSeries>
          </c:ext>
        </c:extLst>
      </c:barChart>
      <c:catAx>
        <c:axId val="152416256"/>
        <c:scaling>
          <c:orientation val="minMax"/>
        </c:scaling>
        <c:delete val="0"/>
        <c:axPos val="b"/>
        <c:title>
          <c:tx>
            <c:rich>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sz="1200"/>
                  <a:t>yEAR</a:t>
                </a:r>
              </a:p>
            </c:rich>
          </c:tx>
          <c:overlay val="0"/>
          <c:spPr>
            <a:noFill/>
            <a:ln>
              <a:noFill/>
            </a:ln>
            <a:effectLst/>
          </c:spPr>
          <c:txPr>
            <a:bodyPr rot="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152417792"/>
        <c:crosses val="autoZero"/>
        <c:auto val="1"/>
        <c:lblAlgn val="ctr"/>
        <c:lblOffset val="100"/>
        <c:noMultiLvlLbl val="0"/>
      </c:catAx>
      <c:valAx>
        <c:axId val="152417792"/>
        <c:scaling>
          <c:orientation val="minMax"/>
          <c:min val="0"/>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00" b="1" i="0" u="none" strike="noStrike" kern="1200" cap="all" baseline="0">
                    <a:solidFill>
                      <a:schemeClr val="lt1">
                        <a:lumMod val="85000"/>
                      </a:schemeClr>
                    </a:solidFill>
                    <a:latin typeface="+mn-lt"/>
                    <a:ea typeface="+mn-ea"/>
                    <a:cs typeface="+mn-cs"/>
                  </a:defRPr>
                </a:pPr>
                <a:r>
                  <a:rPr lang="en-US" sz="1100"/>
                  <a:t>PECENTAGe</a:t>
                </a:r>
              </a:p>
            </c:rich>
          </c:tx>
          <c:overlay val="0"/>
          <c:spPr>
            <a:noFill/>
            <a:ln>
              <a:noFill/>
            </a:ln>
            <a:effectLst/>
          </c:spPr>
          <c:txPr>
            <a:bodyPr rot="-5400000" spcFirstLastPara="1" vertOverflow="ellipsis" vert="horz" wrap="square" anchor="ctr" anchorCtr="1"/>
            <a:lstStyle/>
            <a:p>
              <a:pPr>
                <a:defRPr sz="1100" b="1" i="0" u="none" strike="noStrike" kern="1200" cap="all" baseline="0">
                  <a:solidFill>
                    <a:schemeClr val="lt1">
                      <a:lumMod val="8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152416256"/>
        <c:crosses val="autoZero"/>
        <c:crossBetween val="between"/>
        <c:majorUnit val="20"/>
      </c:valAx>
      <c:spPr>
        <a:noFill/>
        <a:ln>
          <a:noFill/>
        </a:ln>
        <a:effectLst/>
      </c:spPr>
    </c:plotArea>
    <c:legend>
      <c:legendPos val="r"/>
      <c:layout>
        <c:manualLayout>
          <c:xMode val="edge"/>
          <c:yMode val="edge"/>
          <c:x val="0.79584736197980299"/>
          <c:y val="0.38842889631427158"/>
          <c:w val="0.20415263802019701"/>
          <c:h val="0.2473449669034036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552664221766796E-2"/>
          <c:y val="5.40571902196436E-2"/>
          <c:w val="0.74628788695933546"/>
          <c:h val="0.780299074457798"/>
        </c:manualLayout>
      </c:layout>
      <c:barChart>
        <c:barDir val="col"/>
        <c:grouping val="clustered"/>
        <c:varyColors val="0"/>
        <c:ser>
          <c:idx val="1"/>
          <c:order val="1"/>
          <c:tx>
            <c:strRef>
              <c:f>'Sheet1 (6)'!$A$12</c:f>
              <c:strCache>
                <c:ptCount val="1"/>
                <c:pt idx="0">
                  <c:v>Diagnosed</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 (6)'!$B$10:$F$10</c:f>
              <c:numCache>
                <c:formatCode>General</c:formatCode>
                <c:ptCount val="1"/>
                <c:pt idx="0">
                  <c:v>2016</c:v>
                </c:pt>
              </c:numCache>
            </c:numRef>
          </c:cat>
          <c:val>
            <c:numRef>
              <c:f>'Sheet1 (6)'!$B$12:$F$12</c:f>
              <c:numCache>
                <c:formatCode>0</c:formatCode>
                <c:ptCount val="1"/>
                <c:pt idx="0">
                  <c:v>88.426090936610464</c:v>
                </c:pt>
              </c:numCache>
            </c:numRef>
          </c:val>
          <c:extLst>
            <c:ext xmlns:c16="http://schemas.microsoft.com/office/drawing/2014/chart" uri="{C3380CC4-5D6E-409C-BE32-E72D297353CC}">
              <c16:uniqueId val="{00000000-2957-497E-AF96-CF83C097ACA0}"/>
            </c:ext>
          </c:extLst>
        </c:ser>
        <c:ser>
          <c:idx val="2"/>
          <c:order val="2"/>
          <c:tx>
            <c:strRef>
              <c:f>'Sheet1 (6)'!$A$13</c:f>
              <c:strCache>
                <c:ptCount val="1"/>
                <c:pt idx="0">
                  <c:v>Receiving ART</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 (6)'!$B$10:$F$10</c:f>
              <c:numCache>
                <c:formatCode>General</c:formatCode>
                <c:ptCount val="1"/>
                <c:pt idx="0">
                  <c:v>2016</c:v>
                </c:pt>
              </c:numCache>
            </c:numRef>
          </c:cat>
          <c:val>
            <c:numRef>
              <c:f>'Sheet1 (6)'!$B$13:$F$13</c:f>
              <c:numCache>
                <c:formatCode>0</c:formatCode>
                <c:ptCount val="1"/>
                <c:pt idx="0">
                  <c:v>95.152549358308463</c:v>
                </c:pt>
              </c:numCache>
            </c:numRef>
          </c:val>
          <c:extLst>
            <c:ext xmlns:c16="http://schemas.microsoft.com/office/drawing/2014/chart" uri="{C3380CC4-5D6E-409C-BE32-E72D297353CC}">
              <c16:uniqueId val="{00000001-2957-497E-AF96-CF83C097ACA0}"/>
            </c:ext>
          </c:extLst>
        </c:ser>
        <c:ser>
          <c:idx val="3"/>
          <c:order val="3"/>
          <c:tx>
            <c:strRef>
              <c:f>'Sheet1 (6)'!$A$14</c:f>
              <c:strCache>
                <c:ptCount val="1"/>
                <c:pt idx="0">
                  <c:v>Virally supressed</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 (6)'!$B$10:$F$10</c:f>
              <c:numCache>
                <c:formatCode>General</c:formatCode>
                <c:ptCount val="1"/>
                <c:pt idx="0">
                  <c:v>2016</c:v>
                </c:pt>
              </c:numCache>
            </c:numRef>
          </c:cat>
          <c:val>
            <c:numRef>
              <c:f>'Sheet1 (6)'!$B$14:$F$14</c:f>
              <c:numCache>
                <c:formatCode>0</c:formatCode>
                <c:ptCount val="1"/>
                <c:pt idx="0">
                  <c:v>93.884071194148461</c:v>
                </c:pt>
              </c:numCache>
            </c:numRef>
          </c:val>
          <c:extLst>
            <c:ext xmlns:c16="http://schemas.microsoft.com/office/drawing/2014/chart" uri="{C3380CC4-5D6E-409C-BE32-E72D297353CC}">
              <c16:uniqueId val="{00000002-2957-497E-AF96-CF83C097ACA0}"/>
            </c:ext>
          </c:extLst>
        </c:ser>
        <c:dLbls>
          <c:dLblPos val="inEnd"/>
          <c:showLegendKey val="0"/>
          <c:showVal val="1"/>
          <c:showCatName val="0"/>
          <c:showSerName val="0"/>
          <c:showPercent val="0"/>
          <c:showBubbleSize val="0"/>
        </c:dLbls>
        <c:gapWidth val="100"/>
        <c:overlap val="-24"/>
        <c:axId val="152416256"/>
        <c:axId val="152417792"/>
        <c:extLst>
          <c:ext xmlns:c15="http://schemas.microsoft.com/office/drawing/2012/chart" uri="{02D57815-91ED-43cb-92C2-25804820EDAC}">
            <c15:filteredBarSeries>
              <c15:ser>
                <c:idx val="0"/>
                <c:order val="0"/>
                <c:tx>
                  <c:strRef>
                    <c:extLst>
                      <c:ext uri="{02D57815-91ED-43cb-92C2-25804820EDAC}">
                        <c15:formulaRef>
                          <c15:sqref>'Sheet1 (6)'!$A$11</c15:sqref>
                        </c15:formulaRef>
                      </c:ext>
                    </c:extLst>
                    <c:strCache>
                      <c:ptCount val="1"/>
                      <c:pt idx="0">
                        <c:v>PLHIV</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numRef>
                    <c:extLst>
                      <c:ext uri="{02D57815-91ED-43cb-92C2-25804820EDAC}">
                        <c15:formulaRef>
                          <c15:sqref>'Sheet1 (6)'!$B$10:$F$10</c15:sqref>
                        </c15:formulaRef>
                      </c:ext>
                    </c:extLst>
                    <c:numCache>
                      <c:formatCode>General</c:formatCode>
                      <c:ptCount val="1"/>
                      <c:pt idx="0">
                        <c:v>2016</c:v>
                      </c:pt>
                    </c:numCache>
                  </c:numRef>
                </c:cat>
                <c:val>
                  <c:numRef>
                    <c:extLst>
                      <c:ext uri="{02D57815-91ED-43cb-92C2-25804820EDAC}">
                        <c15:formulaRef>
                          <c15:sqref>'Sheet1 (6)'!$B$11:$F$11</c15:sqref>
                        </c15:formulaRef>
                      </c:ext>
                    </c:extLst>
                    <c:numCache>
                      <c:formatCode>0</c:formatCode>
                      <c:ptCount val="1"/>
                      <c:pt idx="0">
                        <c:v>100</c:v>
                      </c:pt>
                    </c:numCache>
                  </c:numRef>
                </c:val>
                <c:extLst>
                  <c:ext xmlns:c16="http://schemas.microsoft.com/office/drawing/2014/chart" uri="{C3380CC4-5D6E-409C-BE32-E72D297353CC}">
                    <c16:uniqueId val="{00000003-2957-497E-AF96-CF83C097ACA0}"/>
                  </c:ext>
                </c:extLst>
              </c15:ser>
            </c15:filteredBarSeries>
          </c:ext>
        </c:extLst>
      </c:barChart>
      <c:catAx>
        <c:axId val="152416256"/>
        <c:scaling>
          <c:orientation val="minMax"/>
        </c:scaling>
        <c:delete val="1"/>
        <c:axPos val="b"/>
        <c:numFmt formatCode="General" sourceLinked="1"/>
        <c:majorTickMark val="none"/>
        <c:minorTickMark val="none"/>
        <c:tickLblPos val="nextTo"/>
        <c:crossAx val="152417792"/>
        <c:crosses val="autoZero"/>
        <c:auto val="1"/>
        <c:lblAlgn val="ctr"/>
        <c:lblOffset val="100"/>
        <c:noMultiLvlLbl val="0"/>
      </c:catAx>
      <c:valAx>
        <c:axId val="152417792"/>
        <c:scaling>
          <c:orientation val="minMax"/>
          <c:min val="0"/>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00" b="1" i="0" u="none" strike="noStrike" kern="1200" cap="all" baseline="0">
                    <a:solidFill>
                      <a:schemeClr val="lt1">
                        <a:lumMod val="85000"/>
                      </a:schemeClr>
                    </a:solidFill>
                    <a:latin typeface="+mn-lt"/>
                    <a:ea typeface="+mn-ea"/>
                    <a:cs typeface="+mn-cs"/>
                  </a:defRPr>
                </a:pPr>
                <a:r>
                  <a:rPr lang="en-US" sz="1100"/>
                  <a:t>PECENTAGe</a:t>
                </a:r>
              </a:p>
            </c:rich>
          </c:tx>
          <c:overlay val="0"/>
          <c:spPr>
            <a:noFill/>
            <a:ln>
              <a:noFill/>
            </a:ln>
            <a:effectLst/>
          </c:spPr>
          <c:txPr>
            <a:bodyPr rot="-5400000" spcFirstLastPara="1" vertOverflow="ellipsis" vert="horz" wrap="square" anchor="ctr" anchorCtr="1"/>
            <a:lstStyle/>
            <a:p>
              <a:pPr>
                <a:defRPr sz="1100" b="1" i="0" u="none" strike="noStrike" kern="1200" cap="all" baseline="0">
                  <a:solidFill>
                    <a:schemeClr val="lt1">
                      <a:lumMod val="8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152416256"/>
        <c:crosses val="autoZero"/>
        <c:crossBetween val="between"/>
        <c:majorUnit val="20"/>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552664221766796E-2"/>
          <c:y val="5.40571902196436E-2"/>
          <c:w val="0.74628788695933546"/>
          <c:h val="0.780299074457798"/>
        </c:manualLayout>
      </c:layout>
      <c:barChart>
        <c:barDir val="col"/>
        <c:grouping val="clustered"/>
        <c:varyColors val="0"/>
        <c:ser>
          <c:idx val="1"/>
          <c:order val="1"/>
          <c:tx>
            <c:strRef>
              <c:f>'Sheet1 (6)'!$A$12</c:f>
              <c:strCache>
                <c:ptCount val="1"/>
                <c:pt idx="0">
                  <c:v>Diagnosed</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 (6)'!$B$10:$F$10</c:f>
              <c:numCache>
                <c:formatCode>General</c:formatCode>
                <c:ptCount val="1"/>
                <c:pt idx="0">
                  <c:v>2016</c:v>
                </c:pt>
              </c:numCache>
            </c:numRef>
          </c:cat>
          <c:val>
            <c:numRef>
              <c:f>'Sheet1 (6)'!$B$12:$F$12</c:f>
              <c:numCache>
                <c:formatCode>0</c:formatCode>
                <c:ptCount val="1"/>
                <c:pt idx="0">
                  <c:v>88.426090936610464</c:v>
                </c:pt>
              </c:numCache>
            </c:numRef>
          </c:val>
          <c:extLst>
            <c:ext xmlns:c16="http://schemas.microsoft.com/office/drawing/2014/chart" uri="{C3380CC4-5D6E-409C-BE32-E72D297353CC}">
              <c16:uniqueId val="{00000000-8A8F-4A55-8D77-CE204198DF98}"/>
            </c:ext>
          </c:extLst>
        </c:ser>
        <c:ser>
          <c:idx val="2"/>
          <c:order val="2"/>
          <c:tx>
            <c:strRef>
              <c:f>'Sheet1 (6)'!$A$13</c:f>
              <c:strCache>
                <c:ptCount val="1"/>
                <c:pt idx="0">
                  <c:v>Receiving ART</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 (6)'!$B$10:$F$10</c:f>
              <c:numCache>
                <c:formatCode>General</c:formatCode>
                <c:ptCount val="1"/>
                <c:pt idx="0">
                  <c:v>2016</c:v>
                </c:pt>
              </c:numCache>
            </c:numRef>
          </c:cat>
          <c:val>
            <c:numRef>
              <c:f>'Sheet1 (6)'!$B$13:$F$13</c:f>
              <c:numCache>
                <c:formatCode>0</c:formatCode>
                <c:ptCount val="1"/>
                <c:pt idx="0">
                  <c:v>95.152549358308463</c:v>
                </c:pt>
              </c:numCache>
            </c:numRef>
          </c:val>
          <c:extLst>
            <c:ext xmlns:c16="http://schemas.microsoft.com/office/drawing/2014/chart" uri="{C3380CC4-5D6E-409C-BE32-E72D297353CC}">
              <c16:uniqueId val="{00000001-8A8F-4A55-8D77-CE204198DF98}"/>
            </c:ext>
          </c:extLst>
        </c:ser>
        <c:ser>
          <c:idx val="3"/>
          <c:order val="3"/>
          <c:tx>
            <c:strRef>
              <c:f>'Sheet1 (6)'!$A$14</c:f>
              <c:strCache>
                <c:ptCount val="1"/>
                <c:pt idx="0">
                  <c:v>Virally supressed</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 (6)'!$B$10:$F$10</c:f>
              <c:numCache>
                <c:formatCode>General</c:formatCode>
                <c:ptCount val="1"/>
                <c:pt idx="0">
                  <c:v>2016</c:v>
                </c:pt>
              </c:numCache>
            </c:numRef>
          </c:cat>
          <c:val>
            <c:numRef>
              <c:f>'Sheet1 (6)'!$B$14:$F$14</c:f>
              <c:numCache>
                <c:formatCode>0</c:formatCode>
                <c:ptCount val="1"/>
                <c:pt idx="0">
                  <c:v>93.884071194148461</c:v>
                </c:pt>
              </c:numCache>
            </c:numRef>
          </c:val>
          <c:extLst>
            <c:ext xmlns:c16="http://schemas.microsoft.com/office/drawing/2014/chart" uri="{C3380CC4-5D6E-409C-BE32-E72D297353CC}">
              <c16:uniqueId val="{00000002-8A8F-4A55-8D77-CE204198DF98}"/>
            </c:ext>
          </c:extLst>
        </c:ser>
        <c:dLbls>
          <c:dLblPos val="inEnd"/>
          <c:showLegendKey val="0"/>
          <c:showVal val="1"/>
          <c:showCatName val="0"/>
          <c:showSerName val="0"/>
          <c:showPercent val="0"/>
          <c:showBubbleSize val="0"/>
        </c:dLbls>
        <c:gapWidth val="100"/>
        <c:overlap val="-24"/>
        <c:axId val="152416256"/>
        <c:axId val="152417792"/>
        <c:extLst>
          <c:ext xmlns:c15="http://schemas.microsoft.com/office/drawing/2012/chart" uri="{02D57815-91ED-43cb-92C2-25804820EDAC}">
            <c15:filteredBarSeries>
              <c15:ser>
                <c:idx val="0"/>
                <c:order val="0"/>
                <c:tx>
                  <c:strRef>
                    <c:extLst>
                      <c:ext uri="{02D57815-91ED-43cb-92C2-25804820EDAC}">
                        <c15:formulaRef>
                          <c15:sqref>'Sheet1 (6)'!$A$11</c15:sqref>
                        </c15:formulaRef>
                      </c:ext>
                    </c:extLst>
                    <c:strCache>
                      <c:ptCount val="1"/>
                      <c:pt idx="0">
                        <c:v>PLHIV</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numRef>
                    <c:extLst>
                      <c:ext uri="{02D57815-91ED-43cb-92C2-25804820EDAC}">
                        <c15:formulaRef>
                          <c15:sqref>'Sheet1 (6)'!$B$10:$F$10</c15:sqref>
                        </c15:formulaRef>
                      </c:ext>
                    </c:extLst>
                    <c:numCache>
                      <c:formatCode>General</c:formatCode>
                      <c:ptCount val="1"/>
                      <c:pt idx="0">
                        <c:v>2016</c:v>
                      </c:pt>
                    </c:numCache>
                  </c:numRef>
                </c:cat>
                <c:val>
                  <c:numRef>
                    <c:extLst>
                      <c:ext uri="{02D57815-91ED-43cb-92C2-25804820EDAC}">
                        <c15:formulaRef>
                          <c15:sqref>'Sheet1 (6)'!$B$11:$F$11</c15:sqref>
                        </c15:formulaRef>
                      </c:ext>
                    </c:extLst>
                    <c:numCache>
                      <c:formatCode>0</c:formatCode>
                      <c:ptCount val="1"/>
                      <c:pt idx="0">
                        <c:v>100</c:v>
                      </c:pt>
                    </c:numCache>
                  </c:numRef>
                </c:val>
                <c:extLst>
                  <c:ext xmlns:c16="http://schemas.microsoft.com/office/drawing/2014/chart" uri="{C3380CC4-5D6E-409C-BE32-E72D297353CC}">
                    <c16:uniqueId val="{00000003-8A8F-4A55-8D77-CE204198DF98}"/>
                  </c:ext>
                </c:extLst>
              </c15:ser>
            </c15:filteredBarSeries>
          </c:ext>
        </c:extLst>
      </c:barChart>
      <c:catAx>
        <c:axId val="152416256"/>
        <c:scaling>
          <c:orientation val="minMax"/>
        </c:scaling>
        <c:delete val="1"/>
        <c:axPos val="b"/>
        <c:numFmt formatCode="General" sourceLinked="1"/>
        <c:majorTickMark val="none"/>
        <c:minorTickMark val="none"/>
        <c:tickLblPos val="nextTo"/>
        <c:crossAx val="152417792"/>
        <c:crosses val="autoZero"/>
        <c:auto val="1"/>
        <c:lblAlgn val="ctr"/>
        <c:lblOffset val="100"/>
        <c:noMultiLvlLbl val="0"/>
      </c:catAx>
      <c:valAx>
        <c:axId val="152417792"/>
        <c:scaling>
          <c:orientation val="minMax"/>
          <c:min val="0"/>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00" b="1" i="0" u="none" strike="noStrike" kern="1200" cap="all" baseline="0">
                    <a:solidFill>
                      <a:schemeClr val="lt1">
                        <a:lumMod val="85000"/>
                      </a:schemeClr>
                    </a:solidFill>
                    <a:latin typeface="+mn-lt"/>
                    <a:ea typeface="+mn-ea"/>
                    <a:cs typeface="+mn-cs"/>
                  </a:defRPr>
                </a:pPr>
                <a:r>
                  <a:rPr lang="en-US" sz="1100"/>
                  <a:t>PECENTAGe</a:t>
                </a:r>
              </a:p>
            </c:rich>
          </c:tx>
          <c:overlay val="0"/>
          <c:spPr>
            <a:noFill/>
            <a:ln>
              <a:noFill/>
            </a:ln>
            <a:effectLst/>
          </c:spPr>
          <c:txPr>
            <a:bodyPr rot="-5400000" spcFirstLastPara="1" vertOverflow="ellipsis" vert="horz" wrap="square" anchor="ctr" anchorCtr="1"/>
            <a:lstStyle/>
            <a:p>
              <a:pPr>
                <a:defRPr sz="1100" b="1" i="0" u="none" strike="noStrike" kern="1200" cap="all" baseline="0">
                  <a:solidFill>
                    <a:schemeClr val="lt1">
                      <a:lumMod val="8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152416256"/>
        <c:crosses val="autoZero"/>
        <c:crossBetween val="between"/>
        <c:majorUnit val="20"/>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552664221766796E-2"/>
          <c:y val="5.40571902196436E-2"/>
          <c:w val="0.74628788695933546"/>
          <c:h val="0.780299074457798"/>
        </c:manualLayout>
      </c:layout>
      <c:barChart>
        <c:barDir val="col"/>
        <c:grouping val="clustered"/>
        <c:varyColors val="0"/>
        <c:ser>
          <c:idx val="1"/>
          <c:order val="1"/>
          <c:tx>
            <c:strRef>
              <c:f>'Sheet1 (6)'!$A$12</c:f>
              <c:strCache>
                <c:ptCount val="1"/>
                <c:pt idx="0">
                  <c:v>Diagnosed</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 (6)'!$B$10:$F$10</c:f>
              <c:numCache>
                <c:formatCode>General</c:formatCode>
                <c:ptCount val="1"/>
                <c:pt idx="0">
                  <c:v>2016</c:v>
                </c:pt>
              </c:numCache>
            </c:numRef>
          </c:cat>
          <c:val>
            <c:numRef>
              <c:f>'Sheet1 (6)'!$B$12:$F$12</c:f>
              <c:numCache>
                <c:formatCode>0</c:formatCode>
                <c:ptCount val="1"/>
                <c:pt idx="0">
                  <c:v>88.426090936610464</c:v>
                </c:pt>
              </c:numCache>
            </c:numRef>
          </c:val>
          <c:extLst>
            <c:ext xmlns:c16="http://schemas.microsoft.com/office/drawing/2014/chart" uri="{C3380CC4-5D6E-409C-BE32-E72D297353CC}">
              <c16:uniqueId val="{00000000-D206-42D2-A9E6-E91D610E37BE}"/>
            </c:ext>
          </c:extLst>
        </c:ser>
        <c:ser>
          <c:idx val="2"/>
          <c:order val="2"/>
          <c:tx>
            <c:strRef>
              <c:f>'Sheet1 (6)'!$A$13</c:f>
              <c:strCache>
                <c:ptCount val="1"/>
                <c:pt idx="0">
                  <c:v>Receiving ART</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 (6)'!$B$10:$F$10</c:f>
              <c:numCache>
                <c:formatCode>General</c:formatCode>
                <c:ptCount val="1"/>
                <c:pt idx="0">
                  <c:v>2016</c:v>
                </c:pt>
              </c:numCache>
            </c:numRef>
          </c:cat>
          <c:val>
            <c:numRef>
              <c:f>'Sheet1 (6)'!$B$13:$F$13</c:f>
              <c:numCache>
                <c:formatCode>0</c:formatCode>
                <c:ptCount val="1"/>
                <c:pt idx="0">
                  <c:v>95.152549358308463</c:v>
                </c:pt>
              </c:numCache>
            </c:numRef>
          </c:val>
          <c:extLst>
            <c:ext xmlns:c16="http://schemas.microsoft.com/office/drawing/2014/chart" uri="{C3380CC4-5D6E-409C-BE32-E72D297353CC}">
              <c16:uniqueId val="{00000001-D206-42D2-A9E6-E91D610E37BE}"/>
            </c:ext>
          </c:extLst>
        </c:ser>
        <c:ser>
          <c:idx val="3"/>
          <c:order val="3"/>
          <c:tx>
            <c:strRef>
              <c:f>'Sheet1 (6)'!$A$14</c:f>
              <c:strCache>
                <c:ptCount val="1"/>
                <c:pt idx="0">
                  <c:v>Virally supressed</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 (6)'!$B$10:$F$10</c:f>
              <c:numCache>
                <c:formatCode>General</c:formatCode>
                <c:ptCount val="1"/>
                <c:pt idx="0">
                  <c:v>2016</c:v>
                </c:pt>
              </c:numCache>
            </c:numRef>
          </c:cat>
          <c:val>
            <c:numRef>
              <c:f>'Sheet1 (6)'!$B$14:$F$14</c:f>
              <c:numCache>
                <c:formatCode>0</c:formatCode>
                <c:ptCount val="1"/>
                <c:pt idx="0">
                  <c:v>93.884071194148461</c:v>
                </c:pt>
              </c:numCache>
            </c:numRef>
          </c:val>
          <c:extLst>
            <c:ext xmlns:c16="http://schemas.microsoft.com/office/drawing/2014/chart" uri="{C3380CC4-5D6E-409C-BE32-E72D297353CC}">
              <c16:uniqueId val="{00000002-D206-42D2-A9E6-E91D610E37BE}"/>
            </c:ext>
          </c:extLst>
        </c:ser>
        <c:dLbls>
          <c:dLblPos val="inEnd"/>
          <c:showLegendKey val="0"/>
          <c:showVal val="1"/>
          <c:showCatName val="0"/>
          <c:showSerName val="0"/>
          <c:showPercent val="0"/>
          <c:showBubbleSize val="0"/>
        </c:dLbls>
        <c:gapWidth val="100"/>
        <c:overlap val="-24"/>
        <c:axId val="152416256"/>
        <c:axId val="152417792"/>
        <c:extLst>
          <c:ext xmlns:c15="http://schemas.microsoft.com/office/drawing/2012/chart" uri="{02D57815-91ED-43cb-92C2-25804820EDAC}">
            <c15:filteredBarSeries>
              <c15:ser>
                <c:idx val="0"/>
                <c:order val="0"/>
                <c:tx>
                  <c:strRef>
                    <c:extLst>
                      <c:ext uri="{02D57815-91ED-43cb-92C2-25804820EDAC}">
                        <c15:formulaRef>
                          <c15:sqref>'Sheet1 (6)'!$A$11</c15:sqref>
                        </c15:formulaRef>
                      </c:ext>
                    </c:extLst>
                    <c:strCache>
                      <c:ptCount val="1"/>
                      <c:pt idx="0">
                        <c:v>PLHIV</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numRef>
                    <c:extLst>
                      <c:ext uri="{02D57815-91ED-43cb-92C2-25804820EDAC}">
                        <c15:formulaRef>
                          <c15:sqref>'Sheet1 (6)'!$B$10:$F$10</c15:sqref>
                        </c15:formulaRef>
                      </c:ext>
                    </c:extLst>
                    <c:numCache>
                      <c:formatCode>General</c:formatCode>
                      <c:ptCount val="1"/>
                      <c:pt idx="0">
                        <c:v>2016</c:v>
                      </c:pt>
                    </c:numCache>
                  </c:numRef>
                </c:cat>
                <c:val>
                  <c:numRef>
                    <c:extLst>
                      <c:ext uri="{02D57815-91ED-43cb-92C2-25804820EDAC}">
                        <c15:formulaRef>
                          <c15:sqref>'Sheet1 (6)'!$B$11:$F$11</c15:sqref>
                        </c15:formulaRef>
                      </c:ext>
                    </c:extLst>
                    <c:numCache>
                      <c:formatCode>0</c:formatCode>
                      <c:ptCount val="1"/>
                      <c:pt idx="0">
                        <c:v>100</c:v>
                      </c:pt>
                    </c:numCache>
                  </c:numRef>
                </c:val>
                <c:extLst>
                  <c:ext xmlns:c16="http://schemas.microsoft.com/office/drawing/2014/chart" uri="{C3380CC4-5D6E-409C-BE32-E72D297353CC}">
                    <c16:uniqueId val="{00000003-D206-42D2-A9E6-E91D610E37BE}"/>
                  </c:ext>
                </c:extLst>
              </c15:ser>
            </c15:filteredBarSeries>
          </c:ext>
        </c:extLst>
      </c:barChart>
      <c:catAx>
        <c:axId val="152416256"/>
        <c:scaling>
          <c:orientation val="minMax"/>
        </c:scaling>
        <c:delete val="1"/>
        <c:axPos val="b"/>
        <c:numFmt formatCode="General" sourceLinked="1"/>
        <c:majorTickMark val="none"/>
        <c:minorTickMark val="none"/>
        <c:tickLblPos val="nextTo"/>
        <c:crossAx val="152417792"/>
        <c:crosses val="autoZero"/>
        <c:auto val="1"/>
        <c:lblAlgn val="ctr"/>
        <c:lblOffset val="100"/>
        <c:noMultiLvlLbl val="0"/>
      </c:catAx>
      <c:valAx>
        <c:axId val="152417792"/>
        <c:scaling>
          <c:orientation val="minMax"/>
          <c:min val="0"/>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00" b="1" i="0" u="none" strike="noStrike" kern="1200" cap="all" baseline="0">
                    <a:solidFill>
                      <a:schemeClr val="lt1">
                        <a:lumMod val="85000"/>
                      </a:schemeClr>
                    </a:solidFill>
                    <a:latin typeface="+mn-lt"/>
                    <a:ea typeface="+mn-ea"/>
                    <a:cs typeface="+mn-cs"/>
                  </a:defRPr>
                </a:pPr>
                <a:r>
                  <a:rPr lang="en-US" sz="1100"/>
                  <a:t>PECENTAGe</a:t>
                </a:r>
              </a:p>
            </c:rich>
          </c:tx>
          <c:overlay val="0"/>
          <c:spPr>
            <a:noFill/>
            <a:ln>
              <a:noFill/>
            </a:ln>
            <a:effectLst/>
          </c:spPr>
          <c:txPr>
            <a:bodyPr rot="-5400000" spcFirstLastPara="1" vertOverflow="ellipsis" vert="horz" wrap="square" anchor="ctr" anchorCtr="1"/>
            <a:lstStyle/>
            <a:p>
              <a:pPr>
                <a:defRPr sz="1100" b="1" i="0" u="none" strike="noStrike" kern="1200" cap="all" baseline="0">
                  <a:solidFill>
                    <a:schemeClr val="lt1">
                      <a:lumMod val="8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152416256"/>
        <c:crosses val="autoZero"/>
        <c:crossBetween val="between"/>
        <c:majorUnit val="20"/>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552664221766796E-2"/>
          <c:y val="5.40571902196436E-2"/>
          <c:w val="0.74628788695933546"/>
          <c:h val="0.780299074457798"/>
        </c:manualLayout>
      </c:layout>
      <c:barChart>
        <c:barDir val="col"/>
        <c:grouping val="clustered"/>
        <c:varyColors val="0"/>
        <c:ser>
          <c:idx val="1"/>
          <c:order val="1"/>
          <c:tx>
            <c:strRef>
              <c:f>'Sheet1 (6)'!$A$12</c:f>
              <c:strCache>
                <c:ptCount val="1"/>
                <c:pt idx="0">
                  <c:v>Diagnosed</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 (6)'!$B$10:$F$10</c:f>
              <c:numCache>
                <c:formatCode>General</c:formatCode>
                <c:ptCount val="1"/>
                <c:pt idx="0">
                  <c:v>2016</c:v>
                </c:pt>
              </c:numCache>
            </c:numRef>
          </c:cat>
          <c:val>
            <c:numRef>
              <c:f>'Sheet1 (6)'!$B$12:$F$12</c:f>
              <c:numCache>
                <c:formatCode>0</c:formatCode>
                <c:ptCount val="1"/>
                <c:pt idx="0">
                  <c:v>88.426090936610464</c:v>
                </c:pt>
              </c:numCache>
            </c:numRef>
          </c:val>
          <c:extLst>
            <c:ext xmlns:c16="http://schemas.microsoft.com/office/drawing/2014/chart" uri="{C3380CC4-5D6E-409C-BE32-E72D297353CC}">
              <c16:uniqueId val="{00000000-D206-42D2-A9E6-E91D610E37BE}"/>
            </c:ext>
          </c:extLst>
        </c:ser>
        <c:ser>
          <c:idx val="2"/>
          <c:order val="2"/>
          <c:tx>
            <c:strRef>
              <c:f>'Sheet1 (6)'!$A$13</c:f>
              <c:strCache>
                <c:ptCount val="1"/>
                <c:pt idx="0">
                  <c:v>Receiving ART</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 (6)'!$B$10:$F$10</c:f>
              <c:numCache>
                <c:formatCode>General</c:formatCode>
                <c:ptCount val="1"/>
                <c:pt idx="0">
                  <c:v>2016</c:v>
                </c:pt>
              </c:numCache>
            </c:numRef>
          </c:cat>
          <c:val>
            <c:numRef>
              <c:f>'Sheet1 (6)'!$B$13:$F$13</c:f>
              <c:numCache>
                <c:formatCode>0</c:formatCode>
                <c:ptCount val="1"/>
                <c:pt idx="0">
                  <c:v>95.152549358308463</c:v>
                </c:pt>
              </c:numCache>
            </c:numRef>
          </c:val>
          <c:extLst>
            <c:ext xmlns:c16="http://schemas.microsoft.com/office/drawing/2014/chart" uri="{C3380CC4-5D6E-409C-BE32-E72D297353CC}">
              <c16:uniqueId val="{00000001-D206-42D2-A9E6-E91D610E37BE}"/>
            </c:ext>
          </c:extLst>
        </c:ser>
        <c:ser>
          <c:idx val="3"/>
          <c:order val="3"/>
          <c:tx>
            <c:strRef>
              <c:f>'Sheet1 (6)'!$A$14</c:f>
              <c:strCache>
                <c:ptCount val="1"/>
                <c:pt idx="0">
                  <c:v>Virally supressed</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 (6)'!$B$10:$F$10</c:f>
              <c:numCache>
                <c:formatCode>General</c:formatCode>
                <c:ptCount val="1"/>
                <c:pt idx="0">
                  <c:v>2016</c:v>
                </c:pt>
              </c:numCache>
            </c:numRef>
          </c:cat>
          <c:val>
            <c:numRef>
              <c:f>'Sheet1 (6)'!$B$14:$F$14</c:f>
              <c:numCache>
                <c:formatCode>0</c:formatCode>
                <c:ptCount val="1"/>
                <c:pt idx="0">
                  <c:v>93.884071194148461</c:v>
                </c:pt>
              </c:numCache>
            </c:numRef>
          </c:val>
          <c:extLst>
            <c:ext xmlns:c16="http://schemas.microsoft.com/office/drawing/2014/chart" uri="{C3380CC4-5D6E-409C-BE32-E72D297353CC}">
              <c16:uniqueId val="{00000002-D206-42D2-A9E6-E91D610E37BE}"/>
            </c:ext>
          </c:extLst>
        </c:ser>
        <c:dLbls>
          <c:dLblPos val="inEnd"/>
          <c:showLegendKey val="0"/>
          <c:showVal val="1"/>
          <c:showCatName val="0"/>
          <c:showSerName val="0"/>
          <c:showPercent val="0"/>
          <c:showBubbleSize val="0"/>
        </c:dLbls>
        <c:gapWidth val="100"/>
        <c:overlap val="-24"/>
        <c:axId val="152416256"/>
        <c:axId val="152417792"/>
        <c:extLst>
          <c:ext xmlns:c15="http://schemas.microsoft.com/office/drawing/2012/chart" uri="{02D57815-91ED-43cb-92C2-25804820EDAC}">
            <c15:filteredBarSeries>
              <c15:ser>
                <c:idx val="0"/>
                <c:order val="0"/>
                <c:tx>
                  <c:strRef>
                    <c:extLst>
                      <c:ext uri="{02D57815-91ED-43cb-92C2-25804820EDAC}">
                        <c15:formulaRef>
                          <c15:sqref>'Sheet1 (6)'!$A$11</c15:sqref>
                        </c15:formulaRef>
                      </c:ext>
                    </c:extLst>
                    <c:strCache>
                      <c:ptCount val="1"/>
                      <c:pt idx="0">
                        <c:v>PLHIV</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numRef>
                    <c:extLst>
                      <c:ext uri="{02D57815-91ED-43cb-92C2-25804820EDAC}">
                        <c15:formulaRef>
                          <c15:sqref>'Sheet1 (6)'!$B$10:$F$10</c15:sqref>
                        </c15:formulaRef>
                      </c:ext>
                    </c:extLst>
                    <c:numCache>
                      <c:formatCode>General</c:formatCode>
                      <c:ptCount val="1"/>
                      <c:pt idx="0">
                        <c:v>2016</c:v>
                      </c:pt>
                    </c:numCache>
                  </c:numRef>
                </c:cat>
                <c:val>
                  <c:numRef>
                    <c:extLst>
                      <c:ext uri="{02D57815-91ED-43cb-92C2-25804820EDAC}">
                        <c15:formulaRef>
                          <c15:sqref>'Sheet1 (6)'!$B$11:$F$11</c15:sqref>
                        </c15:formulaRef>
                      </c:ext>
                    </c:extLst>
                    <c:numCache>
                      <c:formatCode>0</c:formatCode>
                      <c:ptCount val="1"/>
                      <c:pt idx="0">
                        <c:v>100</c:v>
                      </c:pt>
                    </c:numCache>
                  </c:numRef>
                </c:val>
                <c:extLst>
                  <c:ext xmlns:c16="http://schemas.microsoft.com/office/drawing/2014/chart" uri="{C3380CC4-5D6E-409C-BE32-E72D297353CC}">
                    <c16:uniqueId val="{00000003-D206-42D2-A9E6-E91D610E37BE}"/>
                  </c:ext>
                </c:extLst>
              </c15:ser>
            </c15:filteredBarSeries>
          </c:ext>
        </c:extLst>
      </c:barChart>
      <c:catAx>
        <c:axId val="152416256"/>
        <c:scaling>
          <c:orientation val="minMax"/>
        </c:scaling>
        <c:delete val="1"/>
        <c:axPos val="b"/>
        <c:numFmt formatCode="General" sourceLinked="1"/>
        <c:majorTickMark val="none"/>
        <c:minorTickMark val="none"/>
        <c:tickLblPos val="nextTo"/>
        <c:crossAx val="152417792"/>
        <c:crosses val="autoZero"/>
        <c:auto val="1"/>
        <c:lblAlgn val="ctr"/>
        <c:lblOffset val="100"/>
        <c:noMultiLvlLbl val="0"/>
      </c:catAx>
      <c:valAx>
        <c:axId val="152417792"/>
        <c:scaling>
          <c:orientation val="minMax"/>
          <c:min val="0"/>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00" b="1" i="0" u="none" strike="noStrike" kern="1200" cap="all" baseline="0">
                    <a:solidFill>
                      <a:schemeClr val="lt1">
                        <a:lumMod val="85000"/>
                      </a:schemeClr>
                    </a:solidFill>
                    <a:latin typeface="+mn-lt"/>
                    <a:ea typeface="+mn-ea"/>
                    <a:cs typeface="+mn-cs"/>
                  </a:defRPr>
                </a:pPr>
                <a:r>
                  <a:rPr lang="en-US" sz="1100"/>
                  <a:t>PECENTAGe</a:t>
                </a:r>
              </a:p>
            </c:rich>
          </c:tx>
          <c:overlay val="0"/>
          <c:spPr>
            <a:noFill/>
            <a:ln>
              <a:noFill/>
            </a:ln>
            <a:effectLst/>
          </c:spPr>
          <c:txPr>
            <a:bodyPr rot="-5400000" spcFirstLastPara="1" vertOverflow="ellipsis" vert="horz" wrap="square" anchor="ctr" anchorCtr="1"/>
            <a:lstStyle/>
            <a:p>
              <a:pPr>
                <a:defRPr sz="1100" b="1" i="0" u="none" strike="noStrike" kern="1200" cap="all" baseline="0">
                  <a:solidFill>
                    <a:schemeClr val="lt1">
                      <a:lumMod val="8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152416256"/>
        <c:crosses val="autoZero"/>
        <c:crossBetween val="between"/>
        <c:majorUnit val="20"/>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38050F-BB5E-A543-AFC6-D8C7DF5263F7}" type="datetimeFigureOut">
              <a:rPr lang="en-US" smtClean="0"/>
              <a:pPr/>
              <a:t>7/24/2018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64766C-4964-2345-BDFD-87F669288FA9}" type="slidenum">
              <a:rPr lang="en-US" smtClean="0"/>
              <a:pPr/>
              <a:t>‹#›</a:t>
            </a:fld>
            <a:endParaRPr lang="en-US"/>
          </a:p>
        </p:txBody>
      </p:sp>
    </p:spTree>
    <p:extLst>
      <p:ext uri="{BB962C8B-B14F-4D97-AF65-F5344CB8AC3E}">
        <p14:creationId xmlns:p14="http://schemas.microsoft.com/office/powerpoint/2010/main" val="546604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42B974-3902-4761-B142-201259ECFDBE}" type="datetimeFigureOut">
              <a:rPr lang="en-AU" smtClean="0"/>
              <a:t>24/07/2018</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B0E13F-2713-4DA4-A929-0E27D7806F74}" type="slidenum">
              <a:rPr lang="en-AU" smtClean="0"/>
              <a:t>‹#›</a:t>
            </a:fld>
            <a:endParaRPr lang="en-AU"/>
          </a:p>
        </p:txBody>
      </p:sp>
    </p:spTree>
    <p:extLst>
      <p:ext uri="{BB962C8B-B14F-4D97-AF65-F5344CB8AC3E}">
        <p14:creationId xmlns:p14="http://schemas.microsoft.com/office/powerpoint/2010/main" val="1281058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6B0E13F-2713-4DA4-A929-0E27D7806F74}" type="slidenum">
              <a:rPr lang="en-AU" smtClean="0"/>
              <a:t>2</a:t>
            </a:fld>
            <a:endParaRPr lang="en-AU"/>
          </a:p>
        </p:txBody>
      </p:sp>
    </p:spTree>
    <p:extLst>
      <p:ext uri="{BB962C8B-B14F-4D97-AF65-F5344CB8AC3E}">
        <p14:creationId xmlns:p14="http://schemas.microsoft.com/office/powerpoint/2010/main" val="1870468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6B0E13F-2713-4DA4-A929-0E27D7806F74}" type="slidenum">
              <a:rPr lang="en-AU" smtClean="0"/>
              <a:t>11</a:t>
            </a:fld>
            <a:endParaRPr lang="en-AU"/>
          </a:p>
        </p:txBody>
      </p:sp>
    </p:spTree>
    <p:extLst>
      <p:ext uri="{BB962C8B-B14F-4D97-AF65-F5344CB8AC3E}">
        <p14:creationId xmlns:p14="http://schemas.microsoft.com/office/powerpoint/2010/main" val="3959768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6B0E13F-2713-4DA4-A929-0E27D7806F74}" type="slidenum">
              <a:rPr lang="en-AU" smtClean="0"/>
              <a:t>12</a:t>
            </a:fld>
            <a:endParaRPr lang="en-AU"/>
          </a:p>
        </p:txBody>
      </p:sp>
    </p:spTree>
    <p:extLst>
      <p:ext uri="{BB962C8B-B14F-4D97-AF65-F5344CB8AC3E}">
        <p14:creationId xmlns:p14="http://schemas.microsoft.com/office/powerpoint/2010/main" val="2523832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6B0E13F-2713-4DA4-A929-0E27D7806F74}" type="slidenum">
              <a:rPr lang="en-AU" smtClean="0"/>
              <a:t>13</a:t>
            </a:fld>
            <a:endParaRPr lang="en-AU"/>
          </a:p>
        </p:txBody>
      </p:sp>
    </p:spTree>
    <p:extLst>
      <p:ext uri="{BB962C8B-B14F-4D97-AF65-F5344CB8AC3E}">
        <p14:creationId xmlns:p14="http://schemas.microsoft.com/office/powerpoint/2010/main" val="2740253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6B0E13F-2713-4DA4-A929-0E27D7806F74}" type="slidenum">
              <a:rPr lang="en-AU" smtClean="0"/>
              <a:t>14</a:t>
            </a:fld>
            <a:endParaRPr lang="en-AU"/>
          </a:p>
        </p:txBody>
      </p:sp>
    </p:spTree>
    <p:extLst>
      <p:ext uri="{BB962C8B-B14F-4D97-AF65-F5344CB8AC3E}">
        <p14:creationId xmlns:p14="http://schemas.microsoft.com/office/powerpoint/2010/main" val="3842706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6B0E13F-2713-4DA4-A929-0E27D7806F74}" type="slidenum">
              <a:rPr lang="en-AU" smtClean="0"/>
              <a:t>15</a:t>
            </a:fld>
            <a:endParaRPr lang="en-AU"/>
          </a:p>
        </p:txBody>
      </p:sp>
    </p:spTree>
    <p:extLst>
      <p:ext uri="{BB962C8B-B14F-4D97-AF65-F5344CB8AC3E}">
        <p14:creationId xmlns:p14="http://schemas.microsoft.com/office/powerpoint/2010/main" val="1956039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6B0E13F-2713-4DA4-A929-0E27D7806F74}" type="slidenum">
              <a:rPr lang="en-AU" smtClean="0"/>
              <a:t>16</a:t>
            </a:fld>
            <a:endParaRPr lang="en-AU"/>
          </a:p>
        </p:txBody>
      </p:sp>
    </p:spTree>
    <p:extLst>
      <p:ext uri="{BB962C8B-B14F-4D97-AF65-F5344CB8AC3E}">
        <p14:creationId xmlns:p14="http://schemas.microsoft.com/office/powerpoint/2010/main" val="539640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6B0E13F-2713-4DA4-A929-0E27D7806F74}" type="slidenum">
              <a:rPr lang="en-AU" smtClean="0"/>
              <a:t>17</a:t>
            </a:fld>
            <a:endParaRPr lang="en-AU"/>
          </a:p>
        </p:txBody>
      </p:sp>
    </p:spTree>
    <p:extLst>
      <p:ext uri="{BB962C8B-B14F-4D97-AF65-F5344CB8AC3E}">
        <p14:creationId xmlns:p14="http://schemas.microsoft.com/office/powerpoint/2010/main" val="4074088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6B0E13F-2713-4DA4-A929-0E27D7806F74}" type="slidenum">
              <a:rPr lang="en-AU" smtClean="0"/>
              <a:t>18</a:t>
            </a:fld>
            <a:endParaRPr lang="en-AU"/>
          </a:p>
        </p:txBody>
      </p:sp>
    </p:spTree>
    <p:extLst>
      <p:ext uri="{BB962C8B-B14F-4D97-AF65-F5344CB8AC3E}">
        <p14:creationId xmlns:p14="http://schemas.microsoft.com/office/powerpoint/2010/main" val="2328924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6B0E13F-2713-4DA4-A929-0E27D7806F74}" type="slidenum">
              <a:rPr lang="en-AU" smtClean="0"/>
              <a:t>19</a:t>
            </a:fld>
            <a:endParaRPr lang="en-AU"/>
          </a:p>
        </p:txBody>
      </p:sp>
    </p:spTree>
    <p:extLst>
      <p:ext uri="{BB962C8B-B14F-4D97-AF65-F5344CB8AC3E}">
        <p14:creationId xmlns:p14="http://schemas.microsoft.com/office/powerpoint/2010/main" val="3267047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6B0E13F-2713-4DA4-A929-0E27D7806F74}" type="slidenum">
              <a:rPr lang="en-AU" smtClean="0"/>
              <a:t>20</a:t>
            </a:fld>
            <a:endParaRPr lang="en-AU"/>
          </a:p>
        </p:txBody>
      </p:sp>
    </p:spTree>
    <p:extLst>
      <p:ext uri="{BB962C8B-B14F-4D97-AF65-F5344CB8AC3E}">
        <p14:creationId xmlns:p14="http://schemas.microsoft.com/office/powerpoint/2010/main" val="875694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6B0E13F-2713-4DA4-A929-0E27D7806F74}" type="slidenum">
              <a:rPr lang="en-AU" smtClean="0"/>
              <a:t>3</a:t>
            </a:fld>
            <a:endParaRPr lang="en-AU"/>
          </a:p>
        </p:txBody>
      </p:sp>
    </p:spTree>
    <p:extLst>
      <p:ext uri="{BB962C8B-B14F-4D97-AF65-F5344CB8AC3E}">
        <p14:creationId xmlns:p14="http://schemas.microsoft.com/office/powerpoint/2010/main" val="357633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6B0E13F-2713-4DA4-A929-0E27D7806F74}" type="slidenum">
              <a:rPr lang="en-AU" smtClean="0"/>
              <a:t>21</a:t>
            </a:fld>
            <a:endParaRPr lang="en-AU"/>
          </a:p>
        </p:txBody>
      </p:sp>
    </p:spTree>
    <p:extLst>
      <p:ext uri="{BB962C8B-B14F-4D97-AF65-F5344CB8AC3E}">
        <p14:creationId xmlns:p14="http://schemas.microsoft.com/office/powerpoint/2010/main" val="3008963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6B0E13F-2713-4DA4-A929-0E27D7806F74}" type="slidenum">
              <a:rPr lang="en-AU" smtClean="0"/>
              <a:t>22</a:t>
            </a:fld>
            <a:endParaRPr lang="en-AU"/>
          </a:p>
        </p:txBody>
      </p:sp>
    </p:spTree>
    <p:extLst>
      <p:ext uri="{BB962C8B-B14F-4D97-AF65-F5344CB8AC3E}">
        <p14:creationId xmlns:p14="http://schemas.microsoft.com/office/powerpoint/2010/main" val="2073976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6B0E13F-2713-4DA4-A929-0E27D7806F74}" type="slidenum">
              <a:rPr lang="en-AU" smtClean="0"/>
              <a:t>23</a:t>
            </a:fld>
            <a:endParaRPr lang="en-AU"/>
          </a:p>
        </p:txBody>
      </p:sp>
    </p:spTree>
    <p:extLst>
      <p:ext uri="{BB962C8B-B14F-4D97-AF65-F5344CB8AC3E}">
        <p14:creationId xmlns:p14="http://schemas.microsoft.com/office/powerpoint/2010/main" val="4082222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6B0E13F-2713-4DA4-A929-0E27D7806F74}" type="slidenum">
              <a:rPr lang="en-AU" smtClean="0"/>
              <a:t>24</a:t>
            </a:fld>
            <a:endParaRPr lang="en-AU"/>
          </a:p>
        </p:txBody>
      </p:sp>
    </p:spTree>
    <p:extLst>
      <p:ext uri="{BB962C8B-B14F-4D97-AF65-F5344CB8AC3E}">
        <p14:creationId xmlns:p14="http://schemas.microsoft.com/office/powerpoint/2010/main" val="4046590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6B0E13F-2713-4DA4-A929-0E27D7806F74}" type="slidenum">
              <a:rPr lang="en-AU" smtClean="0"/>
              <a:t>4</a:t>
            </a:fld>
            <a:endParaRPr lang="en-AU"/>
          </a:p>
        </p:txBody>
      </p:sp>
    </p:spTree>
    <p:extLst>
      <p:ext uri="{BB962C8B-B14F-4D97-AF65-F5344CB8AC3E}">
        <p14:creationId xmlns:p14="http://schemas.microsoft.com/office/powerpoint/2010/main" val="1988606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6B0E13F-2713-4DA4-A929-0E27D7806F74}" type="slidenum">
              <a:rPr lang="en-AU" smtClean="0"/>
              <a:t>5</a:t>
            </a:fld>
            <a:endParaRPr lang="en-AU"/>
          </a:p>
        </p:txBody>
      </p:sp>
    </p:spTree>
    <p:extLst>
      <p:ext uri="{BB962C8B-B14F-4D97-AF65-F5344CB8AC3E}">
        <p14:creationId xmlns:p14="http://schemas.microsoft.com/office/powerpoint/2010/main" val="1492874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6B0E13F-2713-4DA4-A929-0E27D7806F74}" type="slidenum">
              <a:rPr lang="en-AU" smtClean="0"/>
              <a:t>6</a:t>
            </a:fld>
            <a:endParaRPr lang="en-AU"/>
          </a:p>
        </p:txBody>
      </p:sp>
    </p:spTree>
    <p:extLst>
      <p:ext uri="{BB962C8B-B14F-4D97-AF65-F5344CB8AC3E}">
        <p14:creationId xmlns:p14="http://schemas.microsoft.com/office/powerpoint/2010/main" val="3357351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6B0E13F-2713-4DA4-A929-0E27D7806F74}" type="slidenum">
              <a:rPr lang="en-AU" smtClean="0"/>
              <a:t>7</a:t>
            </a:fld>
            <a:endParaRPr lang="en-AU"/>
          </a:p>
        </p:txBody>
      </p:sp>
    </p:spTree>
    <p:extLst>
      <p:ext uri="{BB962C8B-B14F-4D97-AF65-F5344CB8AC3E}">
        <p14:creationId xmlns:p14="http://schemas.microsoft.com/office/powerpoint/2010/main" val="3422453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6B0E13F-2713-4DA4-A929-0E27D7806F74}" type="slidenum">
              <a:rPr lang="en-AU" smtClean="0"/>
              <a:t>8</a:t>
            </a:fld>
            <a:endParaRPr lang="en-AU"/>
          </a:p>
        </p:txBody>
      </p:sp>
    </p:spTree>
    <p:extLst>
      <p:ext uri="{BB962C8B-B14F-4D97-AF65-F5344CB8AC3E}">
        <p14:creationId xmlns:p14="http://schemas.microsoft.com/office/powerpoint/2010/main" val="3180673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6B0E13F-2713-4DA4-A929-0E27D7806F74}" type="slidenum">
              <a:rPr lang="en-AU" smtClean="0"/>
              <a:t>9</a:t>
            </a:fld>
            <a:endParaRPr lang="en-AU"/>
          </a:p>
        </p:txBody>
      </p:sp>
    </p:spTree>
    <p:extLst>
      <p:ext uri="{BB962C8B-B14F-4D97-AF65-F5344CB8AC3E}">
        <p14:creationId xmlns:p14="http://schemas.microsoft.com/office/powerpoint/2010/main" val="3950784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6B0E13F-2713-4DA4-A929-0E27D7806F74}" type="slidenum">
              <a:rPr lang="en-AU" smtClean="0"/>
              <a:t>10</a:t>
            </a:fld>
            <a:endParaRPr lang="en-AU"/>
          </a:p>
        </p:txBody>
      </p:sp>
    </p:spTree>
    <p:extLst>
      <p:ext uri="{BB962C8B-B14F-4D97-AF65-F5344CB8AC3E}">
        <p14:creationId xmlns:p14="http://schemas.microsoft.com/office/powerpoint/2010/main" val="329109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9FAE5F01-2F36-D740-A99A-13C5F44534DC}" type="datetimeFigureOut">
              <a:rPr lang="en-US" smtClean="0"/>
              <a:pPr/>
              <a:t>7/24/2018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33239A1-AE5E-7D4A-982D-28C01011875E}" type="slidenum">
              <a:rPr lang="en-US" smtClean="0"/>
              <a:pPr/>
              <a:t>‹#›</a:t>
            </a:fld>
            <a:endParaRPr lang="en-US"/>
          </a:p>
        </p:txBody>
      </p:sp>
      <p:pic>
        <p:nvPicPr>
          <p:cNvPr id="7" name="Picture 6" descr="Burnet Institute Standard Size Slides copy.jpg"/>
          <p:cNvPicPr>
            <a:picLocks noChangeAspect="1"/>
          </p:cNvPicPr>
          <p:nvPr userDrawn="1"/>
        </p:nvPicPr>
        <p:blipFill>
          <a:blip r:embed="rId2"/>
          <a:stretch>
            <a:fillRect/>
          </a:stretch>
        </p:blipFill>
        <p:spPr>
          <a:xfrm>
            <a:off x="0" y="-280793"/>
            <a:ext cx="9144000" cy="7138793"/>
          </a:xfrm>
          <a:prstGeom prst="rect">
            <a:avLst/>
          </a:prstGeom>
        </p:spPr>
      </p:pic>
      <p:sp>
        <p:nvSpPr>
          <p:cNvPr id="13" name="Text Placeholder 12"/>
          <p:cNvSpPr>
            <a:spLocks noGrp="1"/>
          </p:cNvSpPr>
          <p:nvPr>
            <p:ph type="body" sz="quarter" idx="13" hasCustomPrompt="1"/>
          </p:nvPr>
        </p:nvSpPr>
        <p:spPr>
          <a:xfrm>
            <a:off x="685800" y="2810943"/>
            <a:ext cx="7772400" cy="635507"/>
          </a:xfrm>
          <a:prstGeom prst="rect">
            <a:avLst/>
          </a:prstGeom>
        </p:spPr>
        <p:txBody>
          <a:bodyPr vert="horz"/>
          <a:lstStyle>
            <a:lvl1pPr algn="ctr">
              <a:buNone/>
              <a:defRPr sz="2000" b="1">
                <a:solidFill>
                  <a:srgbClr val="002F5C"/>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AU" dirty="0" smtClean="0"/>
              <a:t>Click to add title</a:t>
            </a:r>
          </a:p>
        </p:txBody>
      </p:sp>
      <p:sp>
        <p:nvSpPr>
          <p:cNvPr id="17" name="Text Placeholder 16"/>
          <p:cNvSpPr>
            <a:spLocks noGrp="1"/>
          </p:cNvSpPr>
          <p:nvPr>
            <p:ph type="body" sz="quarter" idx="14" hasCustomPrompt="1"/>
          </p:nvPr>
        </p:nvSpPr>
        <p:spPr>
          <a:xfrm>
            <a:off x="1371600" y="3522650"/>
            <a:ext cx="6400800" cy="1031875"/>
          </a:xfrm>
          <a:prstGeom prst="rect">
            <a:avLst/>
          </a:prstGeom>
        </p:spPr>
        <p:txBody>
          <a:bodyPr vert="horz"/>
          <a:lstStyle>
            <a:lvl1pPr algn="ctr">
              <a:buNone/>
              <a:defRPr sz="1600" baseline="0">
                <a:solidFill>
                  <a:srgbClr val="FF0000"/>
                </a:solidFill>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US" dirty="0" smtClean="0"/>
              <a:t>Click here to add subheading</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Burnet Institute Standard Size Slides2.jpg"/>
          <p:cNvPicPr>
            <a:picLocks noChangeAspect="1"/>
          </p:cNvPicPr>
          <p:nvPr userDrawn="1"/>
        </p:nvPicPr>
        <p:blipFill>
          <a:blip r:embed="rId2"/>
          <a:stretch>
            <a:fillRect/>
          </a:stretch>
        </p:blipFill>
        <p:spPr>
          <a:xfrm>
            <a:off x="-1" y="-355886"/>
            <a:ext cx="9240187" cy="7213886"/>
          </a:xfrm>
          <a:prstGeom prst="rect">
            <a:avLst/>
          </a:prstGeom>
        </p:spPr>
      </p:pic>
      <p:sp>
        <p:nvSpPr>
          <p:cNvPr id="7" name="Text Placeholder 12"/>
          <p:cNvSpPr>
            <a:spLocks noGrp="1"/>
          </p:cNvSpPr>
          <p:nvPr>
            <p:ph type="body" sz="quarter" idx="13" hasCustomPrompt="1"/>
          </p:nvPr>
        </p:nvSpPr>
        <p:spPr>
          <a:xfrm>
            <a:off x="685800" y="2810943"/>
            <a:ext cx="7772400" cy="635507"/>
          </a:xfrm>
          <a:prstGeom prst="rect">
            <a:avLst/>
          </a:prstGeom>
        </p:spPr>
        <p:txBody>
          <a:bodyPr vert="horz"/>
          <a:lstStyle>
            <a:lvl1pPr algn="ctr">
              <a:buNone/>
              <a:defRPr sz="2000" b="1">
                <a:solidFill>
                  <a:schemeClr val="bg1"/>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AU" dirty="0" smtClean="0"/>
              <a:t>Click to add title</a:t>
            </a:r>
          </a:p>
        </p:txBody>
      </p:sp>
      <p:sp>
        <p:nvSpPr>
          <p:cNvPr id="8" name="Text Placeholder 16"/>
          <p:cNvSpPr>
            <a:spLocks noGrp="1"/>
          </p:cNvSpPr>
          <p:nvPr>
            <p:ph type="body" sz="quarter" idx="14" hasCustomPrompt="1"/>
          </p:nvPr>
        </p:nvSpPr>
        <p:spPr>
          <a:xfrm>
            <a:off x="1371600" y="3535350"/>
            <a:ext cx="6400800" cy="1031875"/>
          </a:xfrm>
          <a:prstGeom prst="rect">
            <a:avLst/>
          </a:prstGeom>
        </p:spPr>
        <p:txBody>
          <a:bodyPr vert="horz"/>
          <a:lstStyle>
            <a:lvl1pPr algn="ctr">
              <a:buNone/>
              <a:defRPr sz="1600" baseline="0">
                <a:solidFill>
                  <a:schemeClr val="bg1"/>
                </a:solidFill>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US" dirty="0" smtClean="0"/>
              <a:t>Click here to add subheading</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Burnet Institute Standard Size Slides3.jpg"/>
          <p:cNvPicPr>
            <a:picLocks noChangeAspect="1"/>
          </p:cNvPicPr>
          <p:nvPr userDrawn="1"/>
        </p:nvPicPr>
        <p:blipFill>
          <a:blip r:embed="rId2"/>
          <a:stretch>
            <a:fillRect/>
          </a:stretch>
        </p:blipFill>
        <p:spPr>
          <a:xfrm>
            <a:off x="-1" y="0"/>
            <a:ext cx="9144001" cy="7138793"/>
          </a:xfrm>
          <a:prstGeom prst="rect">
            <a:avLst/>
          </a:prstGeom>
        </p:spPr>
      </p:pic>
      <p:sp>
        <p:nvSpPr>
          <p:cNvPr id="6" name="Text Placeholder 5"/>
          <p:cNvSpPr>
            <a:spLocks noGrp="1"/>
          </p:cNvSpPr>
          <p:nvPr>
            <p:ph type="body" sz="quarter" idx="10"/>
          </p:nvPr>
        </p:nvSpPr>
        <p:spPr>
          <a:xfrm>
            <a:off x="296863" y="918630"/>
            <a:ext cx="8516937" cy="732369"/>
          </a:xfrm>
          <a:prstGeom prst="rect">
            <a:avLst/>
          </a:prstGeom>
        </p:spPr>
        <p:txBody>
          <a:bodyPr vert="horz"/>
          <a:lstStyle>
            <a:lvl1pPr>
              <a:buNone/>
              <a:defRPr sz="2000" b="1">
                <a:solidFill>
                  <a:srgbClr val="002F5F"/>
                </a:solidFill>
              </a:defRPr>
            </a:lvl1pPr>
            <a:lvl2pPr>
              <a:buNone/>
              <a:defRPr/>
            </a:lvl2pPr>
            <a:lvl3pPr>
              <a:buNone/>
              <a:defRPr/>
            </a:lvl3pPr>
            <a:lvl4pPr>
              <a:buNone/>
              <a:defRPr/>
            </a:lvl4pPr>
            <a:lvl5pPr>
              <a:buNone/>
              <a:defRPr/>
            </a:lvl5pPr>
          </a:lstStyle>
          <a:p>
            <a:pPr lvl="0"/>
            <a:r>
              <a:rPr lang="en-AU" dirty="0" smtClean="0"/>
              <a:t>Click to edit Master text styles</a:t>
            </a:r>
          </a:p>
          <a:p>
            <a:pPr lvl="0"/>
            <a:endParaRPr lang="en-AU" dirty="0" smtClean="0"/>
          </a:p>
        </p:txBody>
      </p:sp>
      <p:sp>
        <p:nvSpPr>
          <p:cNvPr id="8" name="Text Placeholder 7"/>
          <p:cNvSpPr>
            <a:spLocks noGrp="1"/>
          </p:cNvSpPr>
          <p:nvPr>
            <p:ph type="body" sz="quarter" idx="11" hasCustomPrompt="1"/>
          </p:nvPr>
        </p:nvSpPr>
        <p:spPr>
          <a:xfrm>
            <a:off x="296863" y="1778000"/>
            <a:ext cx="8516937" cy="5080000"/>
          </a:xfrm>
          <a:prstGeom prst="rect">
            <a:avLst/>
          </a:prstGeom>
        </p:spPr>
        <p:txBody>
          <a:bodyPr vert="horz"/>
          <a:lstStyle>
            <a:lvl1pPr marL="342900" marR="0" indent="-342900" algn="l" defTabSz="457200" rtl="0" eaLnBrk="1" fontAlgn="auto" latinLnBrk="0" hangingPunct="1">
              <a:lnSpc>
                <a:spcPct val="100000"/>
              </a:lnSpc>
              <a:spcBef>
                <a:spcPct val="20000"/>
              </a:spcBef>
              <a:spcAft>
                <a:spcPts val="0"/>
              </a:spcAft>
              <a:buClr>
                <a:srgbClr val="FF0000"/>
              </a:buClr>
              <a:buSzTx/>
              <a:buFont typeface="Arial"/>
              <a:buChar char="•"/>
              <a:tabLst/>
              <a:defRPr sz="1600">
                <a:solidFill>
                  <a:schemeClr val="tx1">
                    <a:lumMod val="75000"/>
                    <a:lumOff val="25000"/>
                  </a:schemeClr>
                </a:solidFill>
              </a:defRPr>
            </a:lvl1pPr>
            <a:lvl2pPr marL="400050" indent="0">
              <a:buClr>
                <a:srgbClr val="404040"/>
              </a:buClr>
              <a:buNone/>
              <a:defRPr sz="1600"/>
            </a:lvl2pPr>
            <a:lvl3pPr marL="1143000" indent="-698500">
              <a:tabLst/>
              <a:defRPr sz="1600">
                <a:solidFill>
                  <a:srgbClr val="404040"/>
                </a:solidFill>
              </a:defRPr>
            </a:lvl3pPr>
          </a:lstStyle>
          <a:p>
            <a:pPr lvl="0"/>
            <a:r>
              <a:rPr lang="en-AU" dirty="0" smtClean="0"/>
              <a:t>Click to edit bullet</a:t>
            </a:r>
          </a:p>
          <a:p>
            <a:pPr marL="342900" marR="0" lvl="0" indent="-342900" algn="l" defTabSz="457200" rtl="0" eaLnBrk="1" fontAlgn="auto" latinLnBrk="0" hangingPunct="1">
              <a:lnSpc>
                <a:spcPct val="100000"/>
              </a:lnSpc>
              <a:spcBef>
                <a:spcPct val="20000"/>
              </a:spcBef>
              <a:spcAft>
                <a:spcPts val="0"/>
              </a:spcAft>
              <a:buClr>
                <a:srgbClr val="FF0000"/>
              </a:buClr>
              <a:buSzTx/>
              <a:buFont typeface="Arial"/>
              <a:buChar char="•"/>
              <a:tabLst/>
              <a:defRPr/>
            </a:pPr>
            <a:r>
              <a:rPr lang="en-AU" dirty="0" smtClean="0"/>
              <a:t>Click to edit bullet</a:t>
            </a:r>
            <a:endParaRPr lang="en-US" dirty="0" smtClean="0"/>
          </a:p>
          <a:p>
            <a:pPr marL="342900" marR="0" lvl="0" indent="-342900" algn="l" defTabSz="457200" rtl="0" eaLnBrk="1" fontAlgn="auto" latinLnBrk="0" hangingPunct="1">
              <a:lnSpc>
                <a:spcPct val="100000"/>
              </a:lnSpc>
              <a:spcBef>
                <a:spcPct val="20000"/>
              </a:spcBef>
              <a:spcAft>
                <a:spcPts val="0"/>
              </a:spcAft>
              <a:buClr>
                <a:srgbClr val="FF0000"/>
              </a:buClr>
              <a:buSzTx/>
              <a:buFont typeface="Arial"/>
              <a:buChar char="•"/>
              <a:tabLst/>
              <a:defRPr/>
            </a:pPr>
            <a:r>
              <a:rPr lang="en-AU" dirty="0" smtClean="0"/>
              <a:t>Click to edit bullet</a:t>
            </a:r>
          </a:p>
          <a:p>
            <a:pPr marL="1143000" marR="0" lvl="2" indent="-342900" algn="l" defTabSz="457200" rtl="0" eaLnBrk="1" fontAlgn="auto" latinLnBrk="0" hangingPunct="1">
              <a:lnSpc>
                <a:spcPct val="100000"/>
              </a:lnSpc>
              <a:spcBef>
                <a:spcPct val="20000"/>
              </a:spcBef>
              <a:spcAft>
                <a:spcPts val="0"/>
              </a:spcAft>
              <a:buClr>
                <a:srgbClr val="FF0000"/>
              </a:buClr>
              <a:buSzTx/>
              <a:buFont typeface="Arial"/>
              <a:buChar char="•"/>
              <a:tabLst/>
              <a:defRPr/>
            </a:pPr>
            <a:endParaRPr lang="en-AU" dirty="0" smtClean="0"/>
          </a:p>
          <a:p>
            <a:pPr marL="742950" marR="0" lvl="1" indent="-342900" algn="l" defTabSz="457200" rtl="0" eaLnBrk="1" fontAlgn="auto" latinLnBrk="0" hangingPunct="1">
              <a:lnSpc>
                <a:spcPct val="100000"/>
              </a:lnSpc>
              <a:spcBef>
                <a:spcPct val="20000"/>
              </a:spcBef>
              <a:spcAft>
                <a:spcPts val="0"/>
              </a:spcAft>
              <a:buClr>
                <a:srgbClr val="FF0000"/>
              </a:buClr>
              <a:buSzTx/>
              <a:buFont typeface="Arial"/>
              <a:buChar char="•"/>
              <a:tabLst/>
              <a:defRPr/>
            </a:pPr>
            <a:endParaRPr lang="en-US" dirty="0" smtClean="0"/>
          </a:p>
          <a:p>
            <a:pPr marL="742950" marR="0" lvl="1" indent="-342900" algn="l" defTabSz="457200" rtl="0" eaLnBrk="1" fontAlgn="auto" latinLnBrk="0" hangingPunct="1">
              <a:lnSpc>
                <a:spcPct val="100000"/>
              </a:lnSpc>
              <a:spcBef>
                <a:spcPct val="20000"/>
              </a:spcBef>
              <a:spcAft>
                <a:spcPts val="0"/>
              </a:spcAft>
              <a:buClr>
                <a:srgbClr val="FF0000"/>
              </a:buClr>
              <a:buSzTx/>
              <a:buFont typeface="Arial"/>
              <a:buChar char="•"/>
              <a:tabLst/>
              <a:defRPr/>
            </a:pPr>
            <a:endParaRPr lang="en-US" dirty="0" smtClean="0"/>
          </a:p>
          <a:p>
            <a:pPr lvl="1"/>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descr="Burnet Institute Standard Size Slides4.jpg"/>
          <p:cNvPicPr>
            <a:picLocks noChangeAspect="1"/>
          </p:cNvPicPr>
          <p:nvPr userDrawn="1"/>
        </p:nvPicPr>
        <p:blipFill>
          <a:blip r:embed="rId2"/>
          <a:stretch>
            <a:fillRect/>
          </a:stretch>
        </p:blipFill>
        <p:spPr>
          <a:xfrm>
            <a:off x="0" y="0"/>
            <a:ext cx="9144001" cy="6858000"/>
          </a:xfrm>
          <a:prstGeom prst="rect">
            <a:avLst/>
          </a:prstGeom>
        </p:spPr>
      </p:pic>
      <p:sp>
        <p:nvSpPr>
          <p:cNvPr id="7" name="Text Placeholder 5"/>
          <p:cNvSpPr>
            <a:spLocks noGrp="1"/>
          </p:cNvSpPr>
          <p:nvPr>
            <p:ph type="body" sz="quarter" idx="10"/>
          </p:nvPr>
        </p:nvSpPr>
        <p:spPr>
          <a:xfrm>
            <a:off x="296863" y="186261"/>
            <a:ext cx="8516937" cy="732369"/>
          </a:xfrm>
          <a:prstGeom prst="rect">
            <a:avLst/>
          </a:prstGeom>
        </p:spPr>
        <p:txBody>
          <a:bodyPr vert="horz"/>
          <a:lstStyle>
            <a:lvl1pPr>
              <a:buNone/>
              <a:defRPr sz="2000" b="1">
                <a:solidFill>
                  <a:srgbClr val="002F5F"/>
                </a:solidFill>
              </a:defRPr>
            </a:lvl1pPr>
            <a:lvl2pPr>
              <a:buNone/>
              <a:defRPr/>
            </a:lvl2pPr>
            <a:lvl3pPr>
              <a:buNone/>
              <a:defRPr/>
            </a:lvl3pPr>
            <a:lvl4pPr>
              <a:buNone/>
              <a:defRPr/>
            </a:lvl4pPr>
            <a:lvl5pPr>
              <a:buNone/>
              <a:defRPr/>
            </a:lvl5pPr>
          </a:lstStyle>
          <a:p>
            <a:pPr lvl="0"/>
            <a:r>
              <a:rPr lang="en-AU" dirty="0" smtClean="0"/>
              <a:t>Click to edit Master text styles</a:t>
            </a:r>
          </a:p>
          <a:p>
            <a:pPr lvl="0"/>
            <a:endParaRPr lang="en-AU" dirty="0" smtClean="0"/>
          </a:p>
        </p:txBody>
      </p:sp>
      <p:sp>
        <p:nvSpPr>
          <p:cNvPr id="8" name="Text Placeholder 7"/>
          <p:cNvSpPr>
            <a:spLocks noGrp="1"/>
          </p:cNvSpPr>
          <p:nvPr>
            <p:ph type="body" sz="quarter" idx="11" hasCustomPrompt="1"/>
          </p:nvPr>
        </p:nvSpPr>
        <p:spPr>
          <a:xfrm>
            <a:off x="296863" y="1045631"/>
            <a:ext cx="8516937" cy="5080000"/>
          </a:xfrm>
          <a:prstGeom prst="rect">
            <a:avLst/>
          </a:prstGeom>
        </p:spPr>
        <p:txBody>
          <a:bodyPr vert="horz"/>
          <a:lstStyle>
            <a:lvl1pPr marL="342900" marR="0" indent="-342900" algn="l" defTabSz="457200" rtl="0" eaLnBrk="1" fontAlgn="auto" latinLnBrk="0" hangingPunct="1">
              <a:lnSpc>
                <a:spcPct val="100000"/>
              </a:lnSpc>
              <a:spcBef>
                <a:spcPct val="20000"/>
              </a:spcBef>
              <a:spcAft>
                <a:spcPts val="0"/>
              </a:spcAft>
              <a:buClr>
                <a:srgbClr val="FF0000"/>
              </a:buClr>
              <a:buSzTx/>
              <a:buFont typeface="Arial"/>
              <a:buChar char="•"/>
              <a:tabLst/>
              <a:defRPr sz="1600">
                <a:solidFill>
                  <a:schemeClr val="tx1">
                    <a:lumMod val="75000"/>
                    <a:lumOff val="25000"/>
                  </a:schemeClr>
                </a:solidFill>
              </a:defRPr>
            </a:lvl1pPr>
            <a:lvl2pPr marL="400050" indent="0">
              <a:buNone/>
              <a:defRPr sz="1600">
                <a:solidFill>
                  <a:srgbClr val="404040"/>
                </a:solidFill>
              </a:defRPr>
            </a:lvl2pPr>
            <a:lvl3pPr marL="342900" indent="-342900">
              <a:tabLst>
                <a:tab pos="622300" algn="l"/>
              </a:tabLst>
              <a:defRPr sz="1600">
                <a:solidFill>
                  <a:srgbClr val="404040"/>
                </a:solidFill>
              </a:defRPr>
            </a:lvl3pPr>
          </a:lstStyle>
          <a:p>
            <a:pPr lvl="0"/>
            <a:r>
              <a:rPr lang="en-AU" dirty="0" smtClean="0"/>
              <a:t>Click to edit bullet</a:t>
            </a:r>
          </a:p>
          <a:p>
            <a:pPr marL="342900" marR="0" lvl="0" indent="-342900" algn="l" defTabSz="457200" rtl="0" eaLnBrk="1" fontAlgn="auto" latinLnBrk="0" hangingPunct="1">
              <a:lnSpc>
                <a:spcPct val="100000"/>
              </a:lnSpc>
              <a:spcBef>
                <a:spcPct val="20000"/>
              </a:spcBef>
              <a:spcAft>
                <a:spcPts val="0"/>
              </a:spcAft>
              <a:buClr>
                <a:srgbClr val="FF0000"/>
              </a:buClr>
              <a:buSzTx/>
              <a:buFont typeface="Arial"/>
              <a:buChar char="•"/>
              <a:tabLst/>
              <a:defRPr/>
            </a:pPr>
            <a:r>
              <a:rPr lang="en-AU" dirty="0" smtClean="0"/>
              <a:t>Click to edit bullet</a:t>
            </a:r>
            <a:endParaRPr lang="en-US" dirty="0" smtClean="0"/>
          </a:p>
          <a:p>
            <a:pPr marL="342900" marR="0" lvl="0" indent="-342900" algn="l" defTabSz="457200" rtl="0" eaLnBrk="1" fontAlgn="auto" latinLnBrk="0" hangingPunct="1">
              <a:lnSpc>
                <a:spcPct val="100000"/>
              </a:lnSpc>
              <a:spcBef>
                <a:spcPct val="20000"/>
              </a:spcBef>
              <a:spcAft>
                <a:spcPts val="0"/>
              </a:spcAft>
              <a:buClr>
                <a:srgbClr val="FF0000"/>
              </a:buClr>
              <a:buSzTx/>
              <a:buFont typeface="Arial"/>
              <a:buChar char="•"/>
              <a:tabLst/>
              <a:defRPr/>
            </a:pPr>
            <a:r>
              <a:rPr lang="en-AU" dirty="0" smtClean="0"/>
              <a:t>Click to edit bullet</a:t>
            </a:r>
          </a:p>
          <a:p>
            <a:pPr marL="1143000" marR="0" lvl="0" indent="-342900" algn="l" defTabSz="457200" rtl="0" eaLnBrk="1" fontAlgn="auto" latinLnBrk="0" hangingPunct="1">
              <a:lnSpc>
                <a:spcPct val="100000"/>
              </a:lnSpc>
              <a:spcBef>
                <a:spcPct val="20000"/>
              </a:spcBef>
              <a:spcAft>
                <a:spcPts val="0"/>
              </a:spcAft>
              <a:buClr>
                <a:srgbClr val="FF0000"/>
              </a:buClr>
              <a:buSzTx/>
              <a:buFont typeface="Arial"/>
              <a:buChar char="•"/>
              <a:tabLst/>
              <a:defRPr/>
            </a:pPr>
            <a:r>
              <a:rPr lang="en-AU" dirty="0" smtClean="0"/>
              <a:t>indent</a:t>
            </a:r>
          </a:p>
          <a:p>
            <a:pPr marL="742950" marR="0" lvl="1" indent="-342900" algn="l" defTabSz="457200" rtl="0" eaLnBrk="1" fontAlgn="auto" latinLnBrk="0" hangingPunct="1">
              <a:lnSpc>
                <a:spcPct val="100000"/>
              </a:lnSpc>
              <a:spcBef>
                <a:spcPct val="20000"/>
              </a:spcBef>
              <a:spcAft>
                <a:spcPts val="0"/>
              </a:spcAft>
              <a:buClr>
                <a:srgbClr val="FF0000"/>
              </a:buClr>
              <a:buSzTx/>
              <a:buFont typeface="Arial"/>
              <a:buChar char="•"/>
              <a:tabLst/>
              <a:defRPr/>
            </a:pPr>
            <a:endParaRPr lang="en-US" dirty="0" smtClean="0"/>
          </a:p>
          <a:p>
            <a:pPr marL="742950" marR="0" lvl="1" indent="-342900" algn="l" defTabSz="457200" rtl="0" eaLnBrk="1" fontAlgn="auto" latinLnBrk="0" hangingPunct="1">
              <a:lnSpc>
                <a:spcPct val="100000"/>
              </a:lnSpc>
              <a:spcBef>
                <a:spcPct val="20000"/>
              </a:spcBef>
              <a:spcAft>
                <a:spcPts val="0"/>
              </a:spcAft>
              <a:buClr>
                <a:srgbClr val="FF0000"/>
              </a:buClr>
              <a:buSzTx/>
              <a:buFont typeface="Arial"/>
              <a:buChar char="•"/>
              <a:tabLst/>
              <a:defRPr/>
            </a:pPr>
            <a:endParaRPr lang="en-US" dirty="0" smtClean="0"/>
          </a:p>
          <a:p>
            <a:pPr lvl="0"/>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descr="Burnet Institute Standard Size Slides6.jpg"/>
          <p:cNvPicPr>
            <a:picLocks noChangeAspect="1"/>
          </p:cNvPicPr>
          <p:nvPr userDrawn="1"/>
        </p:nvPicPr>
        <p:blipFill rotWithShape="1">
          <a:blip r:embed="rId2"/>
          <a:srcRect t="5842"/>
          <a:stretch/>
        </p:blipFill>
        <p:spPr>
          <a:xfrm>
            <a:off x="-95435" y="0"/>
            <a:ext cx="9329366" cy="6858000"/>
          </a:xfrm>
          <a:prstGeom prst="rect">
            <a:avLst/>
          </a:prstGeom>
        </p:spPr>
      </p:pic>
      <p:sp>
        <p:nvSpPr>
          <p:cNvPr id="7" name="Text Placeholder 5"/>
          <p:cNvSpPr>
            <a:spLocks noGrp="1"/>
          </p:cNvSpPr>
          <p:nvPr>
            <p:ph type="body" sz="quarter" idx="10"/>
          </p:nvPr>
        </p:nvSpPr>
        <p:spPr>
          <a:xfrm>
            <a:off x="296863" y="321730"/>
            <a:ext cx="8516937" cy="732369"/>
          </a:xfrm>
          <a:prstGeom prst="rect">
            <a:avLst/>
          </a:prstGeom>
        </p:spPr>
        <p:txBody>
          <a:bodyPr vert="horz"/>
          <a:lstStyle>
            <a:lvl1pPr>
              <a:buNone/>
              <a:defRPr sz="2000" b="1">
                <a:solidFill>
                  <a:srgbClr val="002F5F"/>
                </a:solidFill>
              </a:defRPr>
            </a:lvl1pPr>
            <a:lvl2pPr>
              <a:buNone/>
              <a:defRPr/>
            </a:lvl2pPr>
            <a:lvl3pPr>
              <a:buNone/>
              <a:defRPr/>
            </a:lvl3pPr>
            <a:lvl4pPr>
              <a:buNone/>
              <a:defRPr/>
            </a:lvl4pPr>
            <a:lvl5pPr>
              <a:buNone/>
              <a:defRPr/>
            </a:lvl5pPr>
          </a:lstStyle>
          <a:p>
            <a:pPr lvl="0"/>
            <a:r>
              <a:rPr lang="en-AU" dirty="0" smtClean="0"/>
              <a:t>Click to edit Master text styles</a:t>
            </a:r>
          </a:p>
          <a:p>
            <a:pPr lvl="0"/>
            <a:endParaRPr lang="en-AU" dirty="0" smtClean="0"/>
          </a:p>
        </p:txBody>
      </p:sp>
      <p:sp>
        <p:nvSpPr>
          <p:cNvPr id="8" name="Text Placeholder 7"/>
          <p:cNvSpPr>
            <a:spLocks noGrp="1"/>
          </p:cNvSpPr>
          <p:nvPr>
            <p:ph type="body" sz="quarter" idx="11" hasCustomPrompt="1"/>
          </p:nvPr>
        </p:nvSpPr>
        <p:spPr>
          <a:xfrm>
            <a:off x="296863" y="1181100"/>
            <a:ext cx="8516937" cy="4013200"/>
          </a:xfrm>
          <a:prstGeom prst="rect">
            <a:avLst/>
          </a:prstGeom>
        </p:spPr>
        <p:txBody>
          <a:bodyPr vert="horz"/>
          <a:lstStyle>
            <a:lvl1pPr marL="342900" marR="0" indent="-342900" algn="l" defTabSz="457200" rtl="0" eaLnBrk="1" fontAlgn="auto" latinLnBrk="0" hangingPunct="1">
              <a:lnSpc>
                <a:spcPct val="100000"/>
              </a:lnSpc>
              <a:spcBef>
                <a:spcPct val="20000"/>
              </a:spcBef>
              <a:spcAft>
                <a:spcPts val="0"/>
              </a:spcAft>
              <a:buClr>
                <a:srgbClr val="FF0000"/>
              </a:buClr>
              <a:buSzTx/>
              <a:buFont typeface="Arial"/>
              <a:buChar char="•"/>
              <a:tabLst/>
              <a:defRPr sz="1600">
                <a:solidFill>
                  <a:schemeClr val="tx1">
                    <a:lumMod val="75000"/>
                    <a:lumOff val="25000"/>
                  </a:schemeClr>
                </a:solidFill>
              </a:defRPr>
            </a:lvl1pPr>
            <a:lvl2pPr marL="57150" indent="0">
              <a:buFont typeface="Lucida Grande"/>
              <a:buNone/>
              <a:defRPr sz="1600">
                <a:solidFill>
                  <a:srgbClr val="404040"/>
                </a:solidFill>
              </a:defRPr>
            </a:lvl2pPr>
            <a:lvl3pPr marL="800100" indent="0">
              <a:buNone/>
              <a:defRPr sz="1600" baseline="0">
                <a:solidFill>
                  <a:srgbClr val="404040"/>
                </a:solidFill>
              </a:defRPr>
            </a:lvl3pPr>
          </a:lstStyle>
          <a:p>
            <a:pPr lvl="0"/>
            <a:r>
              <a:rPr lang="en-AU" dirty="0" smtClean="0"/>
              <a:t>Click to edit bullet</a:t>
            </a:r>
          </a:p>
          <a:p>
            <a:pPr marL="342900" marR="0" lvl="0" indent="-342900" algn="l" defTabSz="457200" rtl="0" eaLnBrk="1" fontAlgn="auto" latinLnBrk="0" hangingPunct="1">
              <a:lnSpc>
                <a:spcPct val="100000"/>
              </a:lnSpc>
              <a:spcBef>
                <a:spcPct val="20000"/>
              </a:spcBef>
              <a:spcAft>
                <a:spcPts val="0"/>
              </a:spcAft>
              <a:buClr>
                <a:srgbClr val="FF0000"/>
              </a:buClr>
              <a:buSzTx/>
              <a:buFont typeface="Arial"/>
              <a:buChar char="•"/>
              <a:tabLst/>
              <a:defRPr/>
            </a:pPr>
            <a:r>
              <a:rPr lang="en-AU" dirty="0" smtClean="0"/>
              <a:t>Click to edit bullet</a:t>
            </a:r>
            <a:endParaRPr lang="en-US" dirty="0" smtClean="0"/>
          </a:p>
          <a:p>
            <a:pPr marL="342900" marR="0" lvl="0" indent="-342900" algn="l" defTabSz="457200" rtl="0" eaLnBrk="1" fontAlgn="auto" latinLnBrk="0" hangingPunct="1">
              <a:lnSpc>
                <a:spcPct val="100000"/>
              </a:lnSpc>
              <a:spcBef>
                <a:spcPct val="20000"/>
              </a:spcBef>
              <a:spcAft>
                <a:spcPts val="0"/>
              </a:spcAft>
              <a:buClr>
                <a:srgbClr val="FF0000"/>
              </a:buClr>
              <a:buSzTx/>
              <a:buFont typeface="Arial"/>
              <a:buChar char="•"/>
              <a:tabLst/>
              <a:defRPr/>
            </a:pPr>
            <a:r>
              <a:rPr lang="en-AU" dirty="0" smtClean="0"/>
              <a:t>Click to edit bullet</a:t>
            </a:r>
          </a:p>
          <a:p>
            <a:pPr marL="1143000" marR="0" lvl="2" indent="-342900" algn="l" defTabSz="457200" rtl="0" eaLnBrk="1" fontAlgn="auto" latinLnBrk="0" hangingPunct="1">
              <a:lnSpc>
                <a:spcPct val="100000"/>
              </a:lnSpc>
              <a:spcBef>
                <a:spcPct val="20000"/>
              </a:spcBef>
              <a:spcAft>
                <a:spcPts val="0"/>
              </a:spcAft>
              <a:buClr>
                <a:srgbClr val="FF0000"/>
              </a:buClr>
              <a:buSzTx/>
              <a:buFont typeface="Arial"/>
              <a:buChar char="•"/>
              <a:tabLst/>
              <a:defRPr/>
            </a:pPr>
            <a:r>
              <a:rPr lang="en-AU" dirty="0" smtClean="0"/>
              <a:t>Indent </a:t>
            </a:r>
            <a:endParaRPr lang="en-US" dirty="0" smtClean="0"/>
          </a:p>
          <a:p>
            <a:pPr lvl="0"/>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descr="Burnet Institute Standard Size Slides6.jpg"/>
          <p:cNvPicPr>
            <a:picLocks noChangeAspect="1"/>
          </p:cNvPicPr>
          <p:nvPr userDrawn="1"/>
        </p:nvPicPr>
        <p:blipFill rotWithShape="1">
          <a:blip r:embed="rId2"/>
          <a:srcRect t="5842"/>
          <a:stretch/>
        </p:blipFill>
        <p:spPr>
          <a:xfrm>
            <a:off x="-95435" y="0"/>
            <a:ext cx="9329366" cy="6858000"/>
          </a:xfrm>
          <a:prstGeom prst="rect">
            <a:avLst/>
          </a:prstGeom>
        </p:spPr>
      </p:pic>
      <p:sp>
        <p:nvSpPr>
          <p:cNvPr id="3" name="Text Placeholder 5"/>
          <p:cNvSpPr>
            <a:spLocks noGrp="1"/>
          </p:cNvSpPr>
          <p:nvPr>
            <p:ph type="body" sz="quarter" idx="10" hasCustomPrompt="1"/>
          </p:nvPr>
        </p:nvSpPr>
        <p:spPr>
          <a:xfrm>
            <a:off x="296863" y="347130"/>
            <a:ext cx="8516937" cy="732369"/>
          </a:xfrm>
          <a:prstGeom prst="rect">
            <a:avLst/>
          </a:prstGeom>
        </p:spPr>
        <p:txBody>
          <a:bodyPr vert="horz"/>
          <a:lstStyle>
            <a:lvl1pPr>
              <a:buNone/>
              <a:defRPr sz="2000" b="1">
                <a:solidFill>
                  <a:srgbClr val="002F5F"/>
                </a:solidFill>
              </a:defRPr>
            </a:lvl1pPr>
            <a:lvl2pPr>
              <a:buNone/>
              <a:defRPr/>
            </a:lvl2pPr>
            <a:lvl3pPr>
              <a:buNone/>
              <a:defRPr/>
            </a:lvl3pPr>
            <a:lvl4pPr>
              <a:buNone/>
              <a:defRPr/>
            </a:lvl4pPr>
            <a:lvl5pPr>
              <a:buNone/>
              <a:defRPr/>
            </a:lvl5pPr>
          </a:lstStyle>
          <a:p>
            <a:pPr lvl="0"/>
            <a:r>
              <a:rPr lang="en-AU" dirty="0" smtClean="0"/>
              <a:t>Acknowledgements</a:t>
            </a:r>
          </a:p>
          <a:p>
            <a:pPr lvl="0"/>
            <a:endParaRPr lang="en-AU" dirty="0" smtClean="0"/>
          </a:p>
        </p:txBody>
      </p:sp>
      <p:sp>
        <p:nvSpPr>
          <p:cNvPr id="4" name="Text Placeholder 7"/>
          <p:cNvSpPr>
            <a:spLocks noGrp="1"/>
          </p:cNvSpPr>
          <p:nvPr>
            <p:ph type="body" sz="quarter" idx="11" hasCustomPrompt="1"/>
          </p:nvPr>
        </p:nvSpPr>
        <p:spPr>
          <a:xfrm>
            <a:off x="296863" y="1206500"/>
            <a:ext cx="8516937" cy="5080000"/>
          </a:xfrm>
          <a:prstGeom prst="rect">
            <a:avLst/>
          </a:prstGeom>
        </p:spPr>
        <p:txBody>
          <a:bodyPr vert="horz"/>
          <a:lstStyle>
            <a:lvl1pPr marL="342900" marR="0" indent="-342900" algn="l" defTabSz="457200" rtl="0" eaLnBrk="1" fontAlgn="auto" latinLnBrk="0" hangingPunct="1">
              <a:lnSpc>
                <a:spcPct val="100000"/>
              </a:lnSpc>
              <a:spcBef>
                <a:spcPct val="20000"/>
              </a:spcBef>
              <a:spcAft>
                <a:spcPts val="0"/>
              </a:spcAft>
              <a:buClr>
                <a:srgbClr val="FF0000"/>
              </a:buClr>
              <a:buSzTx/>
              <a:buFont typeface="Arial"/>
              <a:buChar char="•"/>
              <a:tabLst/>
              <a:defRPr sz="1600" baseline="0">
                <a:solidFill>
                  <a:schemeClr val="tx1">
                    <a:lumMod val="75000"/>
                    <a:lumOff val="25000"/>
                  </a:schemeClr>
                </a:solidFill>
              </a:defRPr>
            </a:lvl1pPr>
          </a:lstStyle>
          <a:p>
            <a:pPr lvl="0"/>
            <a:r>
              <a:rPr lang="en-AU" dirty="0" smtClean="0"/>
              <a:t>Insert logos (please do not cover red branding strip)</a:t>
            </a:r>
          </a:p>
          <a:p>
            <a:pPr lvl="0"/>
            <a:endParaRPr lang="en-US" dirty="0"/>
          </a:p>
        </p:txBody>
      </p:sp>
    </p:spTree>
    <p:extLst>
      <p:ext uri="{BB962C8B-B14F-4D97-AF65-F5344CB8AC3E}">
        <p14:creationId xmlns:p14="http://schemas.microsoft.com/office/powerpoint/2010/main" val="3230266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descr="Burnet Institute Standard Size Slides7.jpg"/>
          <p:cNvPicPr>
            <a:picLocks noChangeAspect="1"/>
          </p:cNvPicPr>
          <p:nvPr userDrawn="1"/>
        </p:nvPicPr>
        <p:blipFill>
          <a:blip r:embed="rId2"/>
          <a:stretch>
            <a:fillRect/>
          </a:stretch>
        </p:blipFill>
        <p:spPr>
          <a:xfrm>
            <a:off x="0" y="-280793"/>
            <a:ext cx="9144000" cy="7138793"/>
          </a:xfrm>
          <a:prstGeom prst="rect">
            <a:avLst/>
          </a:prstGeom>
        </p:spPr>
      </p:pic>
      <p:sp>
        <p:nvSpPr>
          <p:cNvPr id="5" name="Text Placeholder 5"/>
          <p:cNvSpPr>
            <a:spLocks noGrp="1"/>
          </p:cNvSpPr>
          <p:nvPr>
            <p:ph type="body" sz="quarter" idx="10" hasCustomPrompt="1"/>
          </p:nvPr>
        </p:nvSpPr>
        <p:spPr>
          <a:xfrm>
            <a:off x="2024063" y="2806700"/>
            <a:ext cx="6853237" cy="381000"/>
          </a:xfrm>
          <a:prstGeom prst="rect">
            <a:avLst/>
          </a:prstGeom>
        </p:spPr>
        <p:txBody>
          <a:bodyPr vert="horz"/>
          <a:lstStyle>
            <a:lvl1pPr>
              <a:buNone/>
              <a:defRPr sz="1500" b="1">
                <a:solidFill>
                  <a:srgbClr val="002F5C"/>
                </a:solidFill>
              </a:defRPr>
            </a:lvl1pPr>
          </a:lstStyle>
          <a:p>
            <a:pPr lvl="0"/>
            <a:r>
              <a:rPr lang="en-AU" dirty="0" smtClean="0"/>
              <a:t>Presenter’s Name</a:t>
            </a:r>
            <a:endParaRPr lang="en-US" dirty="0"/>
          </a:p>
        </p:txBody>
      </p:sp>
      <p:sp>
        <p:nvSpPr>
          <p:cNvPr id="6" name="Text Placeholder 7"/>
          <p:cNvSpPr>
            <a:spLocks noGrp="1"/>
          </p:cNvSpPr>
          <p:nvPr>
            <p:ph type="body" sz="quarter" idx="11" hasCustomPrompt="1"/>
          </p:nvPr>
        </p:nvSpPr>
        <p:spPr>
          <a:xfrm>
            <a:off x="2024063" y="3187700"/>
            <a:ext cx="6853237" cy="838200"/>
          </a:xfrm>
          <a:prstGeom prst="rect">
            <a:avLst/>
          </a:prstGeom>
        </p:spPr>
        <p:txBody>
          <a:bodyPr vert="horz"/>
          <a:lstStyle>
            <a:lvl1pPr>
              <a:buNone/>
              <a:defRPr sz="1200" baseline="0">
                <a:solidFill>
                  <a:srgbClr val="002F5F"/>
                </a:solidFill>
              </a:defRPr>
            </a:lvl1pPr>
          </a:lstStyle>
          <a:p>
            <a:pPr lvl="0"/>
            <a:r>
              <a:rPr lang="en-US" dirty="0" smtClean="0"/>
              <a:t>Position, Burnet Institute  E: </a:t>
            </a:r>
            <a:r>
              <a:rPr lang="en-US" dirty="0" err="1" smtClean="0"/>
              <a:t>firstname.lastname@burnet.edu.au</a:t>
            </a:r>
            <a:r>
              <a:rPr lang="en-US" dirty="0" smtClean="0"/>
              <a:t>  T: +61x </a:t>
            </a:r>
            <a:r>
              <a:rPr lang="en-US" dirty="0" err="1" smtClean="0"/>
              <a:t>xxxx</a:t>
            </a:r>
            <a:r>
              <a:rPr lang="en-US" dirty="0" smtClean="0"/>
              <a:t> </a:t>
            </a:r>
            <a:r>
              <a:rPr lang="en-US" dirty="0" err="1" smtClean="0"/>
              <a:t>xxxx</a:t>
            </a:r>
            <a:endParaRPr lang="en-US" dirty="0"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 name="Picture 2" descr="Burnet Institute Standard Size Slides8.jpg"/>
          <p:cNvPicPr>
            <a:picLocks noChangeAspect="1"/>
          </p:cNvPicPr>
          <p:nvPr userDrawn="1"/>
        </p:nvPicPr>
        <p:blipFill>
          <a:blip r:embed="rId2"/>
          <a:stretch>
            <a:fillRect/>
          </a:stretch>
        </p:blipFill>
        <p:spPr>
          <a:xfrm>
            <a:off x="0" y="-280793"/>
            <a:ext cx="9144000" cy="7138793"/>
          </a:xfrm>
          <a:prstGeom prst="rect">
            <a:avLst/>
          </a:prstGeom>
        </p:spPr>
      </p:pic>
      <p:sp>
        <p:nvSpPr>
          <p:cNvPr id="5" name="Text Placeholder 5"/>
          <p:cNvSpPr>
            <a:spLocks noGrp="1"/>
          </p:cNvSpPr>
          <p:nvPr>
            <p:ph type="body" sz="quarter" idx="10" hasCustomPrompt="1"/>
          </p:nvPr>
        </p:nvSpPr>
        <p:spPr>
          <a:xfrm>
            <a:off x="2024063" y="2806700"/>
            <a:ext cx="6916737" cy="381000"/>
          </a:xfrm>
          <a:prstGeom prst="rect">
            <a:avLst/>
          </a:prstGeom>
        </p:spPr>
        <p:txBody>
          <a:bodyPr vert="horz"/>
          <a:lstStyle>
            <a:lvl1pPr>
              <a:buNone/>
              <a:defRPr sz="1500" b="1">
                <a:solidFill>
                  <a:srgbClr val="002F5C"/>
                </a:solidFill>
              </a:defRPr>
            </a:lvl1pPr>
          </a:lstStyle>
          <a:p>
            <a:pPr lvl="0"/>
            <a:r>
              <a:rPr lang="en-AU" dirty="0" smtClean="0"/>
              <a:t>Presenter’s Name</a:t>
            </a:r>
            <a:endParaRPr lang="en-US" dirty="0"/>
          </a:p>
        </p:txBody>
      </p:sp>
      <p:sp>
        <p:nvSpPr>
          <p:cNvPr id="6" name="Text Placeholder 7"/>
          <p:cNvSpPr>
            <a:spLocks noGrp="1"/>
          </p:cNvSpPr>
          <p:nvPr>
            <p:ph type="body" sz="quarter" idx="11" hasCustomPrompt="1"/>
          </p:nvPr>
        </p:nvSpPr>
        <p:spPr>
          <a:xfrm>
            <a:off x="2024063" y="3187700"/>
            <a:ext cx="6916737" cy="838200"/>
          </a:xfrm>
          <a:prstGeom prst="rect">
            <a:avLst/>
          </a:prstGeom>
        </p:spPr>
        <p:txBody>
          <a:bodyPr vert="horz"/>
          <a:lstStyle>
            <a:lvl1pPr>
              <a:buNone/>
              <a:defRPr sz="1200" baseline="0">
                <a:solidFill>
                  <a:srgbClr val="002F5F"/>
                </a:solidFill>
              </a:defRPr>
            </a:lvl1pPr>
          </a:lstStyle>
          <a:p>
            <a:pPr lvl="0"/>
            <a:r>
              <a:rPr lang="en-US" dirty="0" smtClean="0"/>
              <a:t>Position, Burnet Institute  E: </a:t>
            </a:r>
            <a:r>
              <a:rPr lang="en-US" dirty="0" err="1" smtClean="0"/>
              <a:t>firstname.lastname@burnet.edu.au</a:t>
            </a:r>
            <a:r>
              <a:rPr lang="en-US" dirty="0" smtClean="0"/>
              <a:t>  T: +61x </a:t>
            </a:r>
            <a:r>
              <a:rPr lang="en-US" dirty="0" err="1" smtClean="0"/>
              <a:t>xxxx</a:t>
            </a:r>
            <a:r>
              <a:rPr lang="en-US" dirty="0" smtClean="0"/>
              <a:t> </a:t>
            </a:r>
            <a:r>
              <a:rPr lang="en-US" dirty="0" err="1" smtClean="0"/>
              <a:t>xxxx</a:t>
            </a:r>
            <a:endParaRPr lang="en-US" dirty="0" smtClean="0"/>
          </a:p>
          <a:p>
            <a:pPr lvl="0"/>
            <a:endParaRPr lang="en-US" dirty="0" smtClean="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5" r:id="rId5"/>
    <p:sldLayoutId id="2147483658" r:id="rId6"/>
    <p:sldLayoutId id="2147483656" r:id="rId7"/>
    <p:sldLayoutId id="2147483657"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www.grhanite.com/" TargetMode="External"/><Relationship Id="rId4" Type="http://schemas.openxmlformats.org/officeDocument/2006/relationships/hyperlink" Target="http://accessproject.org.a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chart" Target="../charts/char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685800" y="2061446"/>
            <a:ext cx="7772400" cy="635507"/>
          </a:xfrm>
        </p:spPr>
        <p:txBody>
          <a:bodyPr/>
          <a:lstStyle/>
          <a:p>
            <a:r>
              <a:rPr lang="en-US" sz="2800" dirty="0"/>
              <a:t>HIV prevention in a Fast Track </a:t>
            </a:r>
            <a:r>
              <a:rPr lang="en-US" sz="2800" dirty="0" smtClean="0"/>
              <a:t>City</a:t>
            </a:r>
          </a:p>
          <a:p>
            <a:r>
              <a:rPr lang="en-US" dirty="0" smtClean="0"/>
              <a:t>Trends </a:t>
            </a:r>
            <a:r>
              <a:rPr lang="en-US" dirty="0"/>
              <a:t>in time-dependent HIV cascade indicators among gay and bisexual men attending high HIV caseload testing services in Melbourne, Australia.</a:t>
            </a:r>
            <a:endParaRPr lang="en-AU" dirty="0"/>
          </a:p>
        </p:txBody>
      </p:sp>
      <p:sp>
        <p:nvSpPr>
          <p:cNvPr id="7" name="Text Placeholder 6"/>
          <p:cNvSpPr>
            <a:spLocks noGrp="1"/>
          </p:cNvSpPr>
          <p:nvPr>
            <p:ph type="body" sz="quarter" idx="14"/>
          </p:nvPr>
        </p:nvSpPr>
        <p:spPr>
          <a:xfrm>
            <a:off x="685800" y="3768746"/>
            <a:ext cx="7617372" cy="429418"/>
          </a:xfrm>
        </p:spPr>
        <p:txBody>
          <a:bodyPr/>
          <a:lstStyle/>
          <a:p>
            <a:r>
              <a:rPr lang="en-US" sz="1400" dirty="0" smtClean="0"/>
              <a:t>Mark </a:t>
            </a:r>
            <a:r>
              <a:rPr lang="en-US" sz="1400" dirty="0"/>
              <a:t>Stoove, Jason Asselin, Carol- El Hayek, Sharon Lewin, Brent Allan, Jenny Hoy, Edwina Wright, Simon Ruth, John Mills, Christopher Carter, Michael West, John Mainwaring, Andrea Fischer, Anna Wilkinson, Rebecca Guy, Basil Donovan, Denton Calendar, Nasra Higgins, Peter Locke, Norm Roth, BK Tee, Jeff Wilcox, Long Nguyen, Kathleen Ryan, Margaret </a:t>
            </a:r>
            <a:r>
              <a:rPr lang="en-US" sz="1400" dirty="0" err="1"/>
              <a:t>Hellard</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E4ABA3A-41A8-44D9-AE58-3874BF214678}"/>
              </a:ext>
            </a:extLst>
          </p:cNvPr>
          <p:cNvSpPr txBox="1">
            <a:spLocks/>
          </p:cNvSpPr>
          <p:nvPr/>
        </p:nvSpPr>
        <p:spPr>
          <a:xfrm>
            <a:off x="98945" y="1606927"/>
            <a:ext cx="7563096" cy="270867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altLang="en-US" sz="2400" dirty="0" smtClean="0"/>
              <a:t>HIV cascade as </a:t>
            </a:r>
            <a:r>
              <a:rPr lang="en-AU" altLang="en-US" sz="2400" b="1" dirty="0" smtClean="0">
                <a:solidFill>
                  <a:srgbClr val="C00000"/>
                </a:solidFill>
              </a:rPr>
              <a:t>a prevention metric </a:t>
            </a:r>
            <a:r>
              <a:rPr lang="en-AU" altLang="en-US" sz="2400" dirty="0" smtClean="0"/>
              <a:t>is about measuring community HIV viremia</a:t>
            </a:r>
          </a:p>
          <a:p>
            <a:endParaRPr lang="en-AU" altLang="en-US" sz="800" dirty="0"/>
          </a:p>
          <a:p>
            <a:pPr lvl="1"/>
            <a:r>
              <a:rPr lang="en-AU" altLang="en-US" sz="2000" b="1" dirty="0" smtClean="0">
                <a:solidFill>
                  <a:srgbClr val="C00000"/>
                </a:solidFill>
              </a:rPr>
              <a:t>How many</a:t>
            </a:r>
            <a:r>
              <a:rPr lang="en-AU" altLang="en-US" sz="2000" dirty="0" smtClean="0"/>
              <a:t> people are </a:t>
            </a:r>
            <a:r>
              <a:rPr lang="en-AU" altLang="en-US" sz="2000" dirty="0" err="1" smtClean="0"/>
              <a:t>viremic</a:t>
            </a:r>
            <a:r>
              <a:rPr lang="en-AU" altLang="en-US" sz="2000" dirty="0" smtClean="0"/>
              <a:t>?</a:t>
            </a:r>
            <a:r>
              <a:rPr lang="en-AU" altLang="en-US" sz="2000" b="1" dirty="0">
                <a:solidFill>
                  <a:srgbClr val="C00000"/>
                </a:solidFill>
              </a:rPr>
              <a:t> </a:t>
            </a:r>
            <a:endParaRPr lang="en-AU" altLang="en-US" sz="2000" b="1" dirty="0" smtClean="0">
              <a:solidFill>
                <a:srgbClr val="C00000"/>
              </a:solidFill>
            </a:endParaRPr>
          </a:p>
          <a:p>
            <a:pPr lvl="1"/>
            <a:endParaRPr lang="en-AU" altLang="en-US" sz="2000" dirty="0" smtClean="0"/>
          </a:p>
        </p:txBody>
      </p:sp>
      <p:sp>
        <p:nvSpPr>
          <p:cNvPr id="12" name="Text Placeholder 4"/>
          <p:cNvSpPr>
            <a:spLocks noGrp="1"/>
          </p:cNvSpPr>
          <p:nvPr>
            <p:ph type="body" sz="quarter" idx="10"/>
          </p:nvPr>
        </p:nvSpPr>
        <p:spPr>
          <a:xfrm>
            <a:off x="296863" y="918630"/>
            <a:ext cx="8516937" cy="732369"/>
          </a:xfrm>
        </p:spPr>
        <p:txBody>
          <a:bodyPr/>
          <a:lstStyle/>
          <a:p>
            <a:r>
              <a:rPr lang="en-US" sz="2800" dirty="0" smtClean="0">
                <a:solidFill>
                  <a:srgbClr val="A64F1A"/>
                </a:solidFill>
              </a:rPr>
              <a:t>Measuring the HIV cascade of care </a:t>
            </a:r>
            <a:endParaRPr lang="en-AU" sz="2800" dirty="0">
              <a:solidFill>
                <a:srgbClr val="A64F1A"/>
              </a:solidFill>
            </a:endParaRPr>
          </a:p>
        </p:txBody>
      </p:sp>
      <p:graphicFrame>
        <p:nvGraphicFramePr>
          <p:cNvPr id="7" name="Chart 6"/>
          <p:cNvGraphicFramePr>
            <a:graphicFrameLocks/>
          </p:cNvGraphicFramePr>
          <p:nvPr>
            <p:extLst>
              <p:ext uri="{D42A27DB-BD31-4B8C-83A1-F6EECF244321}">
                <p14:modId xmlns:p14="http://schemas.microsoft.com/office/powerpoint/2010/main" val="93712975"/>
              </p:ext>
            </p:extLst>
          </p:nvPr>
        </p:nvGraphicFramePr>
        <p:xfrm>
          <a:off x="719773" y="3975234"/>
          <a:ext cx="7230694" cy="26673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247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483565258"/>
              </p:ext>
            </p:extLst>
          </p:nvPr>
        </p:nvGraphicFramePr>
        <p:xfrm>
          <a:off x="719773" y="3975234"/>
          <a:ext cx="7230694" cy="2667301"/>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2">
            <a:extLst>
              <a:ext uri="{FF2B5EF4-FFF2-40B4-BE49-F238E27FC236}">
                <a16:creationId xmlns:a16="http://schemas.microsoft.com/office/drawing/2014/main" id="{1E4ABA3A-41A8-44D9-AE58-3874BF214678}"/>
              </a:ext>
            </a:extLst>
          </p:cNvPr>
          <p:cNvSpPr txBox="1">
            <a:spLocks/>
          </p:cNvSpPr>
          <p:nvPr/>
        </p:nvSpPr>
        <p:spPr>
          <a:xfrm>
            <a:off x="98944" y="1606927"/>
            <a:ext cx="7572391" cy="270867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altLang="en-US" sz="2400" dirty="0"/>
              <a:t>HIV cascade as </a:t>
            </a:r>
            <a:r>
              <a:rPr lang="en-AU" altLang="en-US" sz="2400" b="1" dirty="0">
                <a:solidFill>
                  <a:srgbClr val="C00000"/>
                </a:solidFill>
              </a:rPr>
              <a:t>a prevention metric </a:t>
            </a:r>
            <a:r>
              <a:rPr lang="en-AU" altLang="en-US" sz="2400" dirty="0"/>
              <a:t>is about measuring community HIV viremia</a:t>
            </a:r>
          </a:p>
          <a:p>
            <a:endParaRPr lang="en-AU" altLang="en-US" sz="800" dirty="0"/>
          </a:p>
          <a:p>
            <a:pPr lvl="1"/>
            <a:r>
              <a:rPr lang="en-AU" altLang="en-US" sz="2000" b="1" dirty="0" smtClean="0">
                <a:solidFill>
                  <a:srgbClr val="C00000"/>
                </a:solidFill>
              </a:rPr>
              <a:t>How </a:t>
            </a:r>
            <a:r>
              <a:rPr lang="en-AU" altLang="en-US" sz="2000" b="1" dirty="0">
                <a:solidFill>
                  <a:srgbClr val="C00000"/>
                </a:solidFill>
              </a:rPr>
              <a:t>many</a:t>
            </a:r>
            <a:r>
              <a:rPr lang="en-AU" altLang="en-US" sz="2000" dirty="0"/>
              <a:t> people are </a:t>
            </a:r>
            <a:r>
              <a:rPr lang="en-AU" altLang="en-US" sz="2000" dirty="0" err="1"/>
              <a:t>viremic</a:t>
            </a:r>
            <a:r>
              <a:rPr lang="en-AU" altLang="en-US" sz="2000" dirty="0"/>
              <a:t>?</a:t>
            </a:r>
            <a:r>
              <a:rPr lang="en-AU" altLang="en-US" sz="2000" b="1" dirty="0">
                <a:solidFill>
                  <a:srgbClr val="C00000"/>
                </a:solidFill>
              </a:rPr>
              <a:t> </a:t>
            </a:r>
            <a:endParaRPr lang="en-AU" altLang="en-US" sz="2000" b="1" dirty="0" smtClean="0">
              <a:solidFill>
                <a:srgbClr val="C00000"/>
              </a:solidFill>
            </a:endParaRPr>
          </a:p>
          <a:p>
            <a:pPr lvl="1"/>
            <a:r>
              <a:rPr lang="en-AU" altLang="en-US" sz="2000" b="1" dirty="0" smtClean="0">
                <a:solidFill>
                  <a:srgbClr val="C00000"/>
                </a:solidFill>
              </a:rPr>
              <a:t>How </a:t>
            </a:r>
            <a:r>
              <a:rPr lang="en-AU" altLang="en-US" sz="2000" b="1" dirty="0">
                <a:solidFill>
                  <a:srgbClr val="C00000"/>
                </a:solidFill>
              </a:rPr>
              <a:t>long </a:t>
            </a:r>
            <a:r>
              <a:rPr lang="en-AU" altLang="en-US" sz="2000" dirty="0"/>
              <a:t>are people are </a:t>
            </a:r>
            <a:r>
              <a:rPr lang="en-AU" altLang="en-US" sz="2000" dirty="0" err="1"/>
              <a:t>viremic</a:t>
            </a:r>
            <a:r>
              <a:rPr lang="en-AU" altLang="en-US" sz="2000" dirty="0" smtClean="0"/>
              <a:t>?</a:t>
            </a:r>
          </a:p>
          <a:p>
            <a:pPr lvl="1"/>
            <a:endParaRPr lang="en-AU" altLang="en-US" sz="800" dirty="0"/>
          </a:p>
        </p:txBody>
      </p:sp>
      <p:sp>
        <p:nvSpPr>
          <p:cNvPr id="12" name="Text Placeholder 4"/>
          <p:cNvSpPr>
            <a:spLocks noGrp="1"/>
          </p:cNvSpPr>
          <p:nvPr>
            <p:ph type="body" sz="quarter" idx="10"/>
          </p:nvPr>
        </p:nvSpPr>
        <p:spPr>
          <a:xfrm>
            <a:off x="296863" y="918630"/>
            <a:ext cx="8516937" cy="732369"/>
          </a:xfrm>
        </p:spPr>
        <p:txBody>
          <a:bodyPr/>
          <a:lstStyle/>
          <a:p>
            <a:r>
              <a:rPr lang="en-US" sz="2800" dirty="0" smtClean="0">
                <a:solidFill>
                  <a:srgbClr val="A64F1A"/>
                </a:solidFill>
              </a:rPr>
              <a:t>Measuring the HIV cascade of care </a:t>
            </a:r>
            <a:endParaRPr lang="en-AU" sz="2800" dirty="0">
              <a:solidFill>
                <a:srgbClr val="A64F1A"/>
              </a:solidFill>
            </a:endParaRPr>
          </a:p>
        </p:txBody>
      </p:sp>
      <p:sp>
        <p:nvSpPr>
          <p:cNvPr id="2" name="TextBox 1"/>
          <p:cNvSpPr txBox="1"/>
          <p:nvPr/>
        </p:nvSpPr>
        <p:spPr>
          <a:xfrm>
            <a:off x="2776654" y="6091661"/>
            <a:ext cx="2776654" cy="461665"/>
          </a:xfrm>
          <a:prstGeom prst="rect">
            <a:avLst/>
          </a:prstGeom>
          <a:noFill/>
        </p:spPr>
        <p:txBody>
          <a:bodyPr wrap="square" rtlCol="0">
            <a:spAutoFit/>
          </a:bodyPr>
          <a:lstStyle/>
          <a:p>
            <a:pPr algn="ctr"/>
            <a:r>
              <a:rPr lang="en-AU" sz="2400" b="1" dirty="0" smtClean="0">
                <a:solidFill>
                  <a:schemeClr val="bg1"/>
                </a:solidFill>
              </a:rPr>
              <a:t>TIME</a:t>
            </a:r>
            <a:endParaRPr lang="en-AU" sz="2400" b="1" dirty="0">
              <a:solidFill>
                <a:schemeClr val="bg1"/>
              </a:solidFill>
            </a:endParaRPr>
          </a:p>
        </p:txBody>
      </p:sp>
      <p:cxnSp>
        <p:nvCxnSpPr>
          <p:cNvPr id="4" name="Straight Arrow Connector 3"/>
          <p:cNvCxnSpPr/>
          <p:nvPr/>
        </p:nvCxnSpPr>
        <p:spPr>
          <a:xfrm>
            <a:off x="2152185" y="5754029"/>
            <a:ext cx="3679903" cy="0"/>
          </a:xfrm>
          <a:prstGeom prst="straightConnector1">
            <a:avLst/>
          </a:prstGeom>
          <a:ln w="38100">
            <a:solidFill>
              <a:schemeClr val="bg1"/>
            </a:solidFill>
            <a:tailEnd type="stealth"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1264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483565258"/>
              </p:ext>
            </p:extLst>
          </p:nvPr>
        </p:nvGraphicFramePr>
        <p:xfrm>
          <a:off x="719773" y="3975234"/>
          <a:ext cx="7230694" cy="2667301"/>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2">
            <a:extLst>
              <a:ext uri="{FF2B5EF4-FFF2-40B4-BE49-F238E27FC236}">
                <a16:creationId xmlns:a16="http://schemas.microsoft.com/office/drawing/2014/main" id="{1E4ABA3A-41A8-44D9-AE58-3874BF214678}"/>
              </a:ext>
            </a:extLst>
          </p:cNvPr>
          <p:cNvSpPr txBox="1">
            <a:spLocks/>
          </p:cNvSpPr>
          <p:nvPr/>
        </p:nvSpPr>
        <p:spPr>
          <a:xfrm>
            <a:off x="517642" y="2170920"/>
            <a:ext cx="7432825" cy="147980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AU" altLang="en-US" sz="2400" dirty="0" smtClean="0"/>
              <a:t>The key metric becomes </a:t>
            </a:r>
          </a:p>
          <a:p>
            <a:pPr marL="0" indent="0" algn="ctr">
              <a:buNone/>
            </a:pPr>
            <a:r>
              <a:rPr lang="en-AU" altLang="en-US" sz="2400" b="1" dirty="0" smtClean="0">
                <a:solidFill>
                  <a:srgbClr val="C00000"/>
                </a:solidFill>
              </a:rPr>
              <a:t>cumulative </a:t>
            </a:r>
            <a:r>
              <a:rPr lang="en-AU" altLang="en-US" sz="2400" b="1" dirty="0">
                <a:solidFill>
                  <a:srgbClr val="C00000"/>
                </a:solidFill>
              </a:rPr>
              <a:t>time people are </a:t>
            </a:r>
            <a:r>
              <a:rPr lang="en-AU" altLang="en-US" sz="2400" b="1" dirty="0" err="1" smtClean="0">
                <a:solidFill>
                  <a:srgbClr val="C00000"/>
                </a:solidFill>
              </a:rPr>
              <a:t>viremic</a:t>
            </a:r>
            <a:r>
              <a:rPr lang="en-AU" altLang="en-US" sz="2400" b="1" dirty="0" smtClean="0">
                <a:solidFill>
                  <a:srgbClr val="C00000"/>
                </a:solidFill>
              </a:rPr>
              <a:t> </a:t>
            </a:r>
            <a:r>
              <a:rPr lang="en-AU" altLang="en-US" sz="2400" dirty="0" smtClean="0"/>
              <a:t>(cumulative time for onward transmission risk) </a:t>
            </a:r>
            <a:endParaRPr lang="en-US" altLang="en-US" sz="2400" dirty="0"/>
          </a:p>
        </p:txBody>
      </p:sp>
      <p:sp>
        <p:nvSpPr>
          <p:cNvPr id="12" name="Text Placeholder 4"/>
          <p:cNvSpPr>
            <a:spLocks noGrp="1"/>
          </p:cNvSpPr>
          <p:nvPr>
            <p:ph type="body" sz="quarter" idx="10"/>
          </p:nvPr>
        </p:nvSpPr>
        <p:spPr>
          <a:xfrm>
            <a:off x="296863" y="918630"/>
            <a:ext cx="8516937" cy="732369"/>
          </a:xfrm>
        </p:spPr>
        <p:txBody>
          <a:bodyPr/>
          <a:lstStyle/>
          <a:p>
            <a:r>
              <a:rPr lang="en-US" sz="2800" dirty="0" smtClean="0">
                <a:solidFill>
                  <a:srgbClr val="A64F1A"/>
                </a:solidFill>
              </a:rPr>
              <a:t>Measuring the HIV cascade of care </a:t>
            </a:r>
            <a:endParaRPr lang="en-AU" sz="2800" dirty="0">
              <a:solidFill>
                <a:srgbClr val="A64F1A"/>
              </a:solidFill>
            </a:endParaRPr>
          </a:p>
        </p:txBody>
      </p:sp>
      <p:sp>
        <p:nvSpPr>
          <p:cNvPr id="2" name="TextBox 1"/>
          <p:cNvSpPr txBox="1"/>
          <p:nvPr/>
        </p:nvSpPr>
        <p:spPr>
          <a:xfrm>
            <a:off x="2776654" y="6091661"/>
            <a:ext cx="2776654" cy="461665"/>
          </a:xfrm>
          <a:prstGeom prst="rect">
            <a:avLst/>
          </a:prstGeom>
          <a:noFill/>
        </p:spPr>
        <p:txBody>
          <a:bodyPr wrap="square" rtlCol="0">
            <a:spAutoFit/>
          </a:bodyPr>
          <a:lstStyle/>
          <a:p>
            <a:pPr algn="ctr"/>
            <a:r>
              <a:rPr lang="en-AU" sz="2400" b="1" dirty="0" smtClean="0">
                <a:solidFill>
                  <a:schemeClr val="bg1"/>
                </a:solidFill>
              </a:rPr>
              <a:t>TIME</a:t>
            </a:r>
            <a:endParaRPr lang="en-AU" sz="2400" b="1" dirty="0">
              <a:solidFill>
                <a:schemeClr val="bg1"/>
              </a:solidFill>
            </a:endParaRPr>
          </a:p>
        </p:txBody>
      </p:sp>
      <p:cxnSp>
        <p:nvCxnSpPr>
          <p:cNvPr id="4" name="Straight Arrow Connector 3"/>
          <p:cNvCxnSpPr/>
          <p:nvPr/>
        </p:nvCxnSpPr>
        <p:spPr>
          <a:xfrm>
            <a:off x="2152185" y="5754029"/>
            <a:ext cx="3679903" cy="0"/>
          </a:xfrm>
          <a:prstGeom prst="straightConnector1">
            <a:avLst/>
          </a:prstGeom>
          <a:ln w="38100">
            <a:solidFill>
              <a:schemeClr val="bg1"/>
            </a:solidFill>
            <a:tailEnd type="stealth"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1643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E4ABA3A-41A8-44D9-AE58-3874BF214678}"/>
              </a:ext>
            </a:extLst>
          </p:cNvPr>
          <p:cNvSpPr txBox="1">
            <a:spLocks/>
          </p:cNvSpPr>
          <p:nvPr/>
        </p:nvSpPr>
        <p:spPr>
          <a:xfrm>
            <a:off x="193094" y="2889317"/>
            <a:ext cx="8724474" cy="534028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altLang="en-US" sz="2400" dirty="0" smtClean="0"/>
              <a:t>Sentinel </a:t>
            </a:r>
            <a:r>
              <a:rPr lang="en-AU" altLang="en-US" sz="2400" dirty="0"/>
              <a:t>surveillance </a:t>
            </a:r>
            <a:r>
              <a:rPr lang="en-AU" altLang="en-US" sz="2400" dirty="0" smtClean="0"/>
              <a:t>system that links </a:t>
            </a:r>
            <a:r>
              <a:rPr lang="en-AU" altLang="en-US" sz="2400" dirty="0"/>
              <a:t>individuals’ episodes of care over </a:t>
            </a:r>
            <a:r>
              <a:rPr lang="en-AU" altLang="en-US" sz="2400" dirty="0" smtClean="0"/>
              <a:t>time</a:t>
            </a:r>
            <a:endParaRPr lang="en-AU" altLang="en-US" sz="2000" dirty="0" smtClean="0"/>
          </a:p>
          <a:p>
            <a:pPr marL="1489075" lvl="2" indent="-457200">
              <a:buClr>
                <a:srgbClr val="C00000"/>
              </a:buClr>
              <a:buFont typeface="+mj-lt"/>
              <a:buAutoNum type="arabicPeriod"/>
            </a:pPr>
            <a:r>
              <a:rPr lang="en-AU" altLang="en-US" sz="2000" dirty="0"/>
              <a:t>T</a:t>
            </a:r>
            <a:r>
              <a:rPr lang="en-AU" altLang="en-US" sz="2000" dirty="0" smtClean="0"/>
              <a:t>esting services</a:t>
            </a:r>
            <a:endParaRPr lang="en-AU" altLang="en-US" sz="2000" dirty="0"/>
          </a:p>
          <a:p>
            <a:pPr marL="1489075" lvl="2" indent="-457200">
              <a:buClr>
                <a:srgbClr val="C00000"/>
              </a:buClr>
              <a:buFont typeface="+mj-lt"/>
              <a:buAutoNum type="arabicPeriod"/>
            </a:pPr>
            <a:r>
              <a:rPr lang="en-AU" altLang="en-US" sz="2000" dirty="0" smtClean="0"/>
              <a:t>HIV </a:t>
            </a:r>
            <a:r>
              <a:rPr lang="en-AU" altLang="en-US" sz="2000" dirty="0"/>
              <a:t>care </a:t>
            </a:r>
            <a:r>
              <a:rPr lang="en-AU" altLang="en-US" sz="2000" dirty="0" smtClean="0"/>
              <a:t>services</a:t>
            </a:r>
            <a:endParaRPr lang="en-AU" altLang="en-US" sz="2000" dirty="0"/>
          </a:p>
          <a:p>
            <a:pPr marL="1489075" lvl="2" indent="-457200">
              <a:buClr>
                <a:srgbClr val="C00000"/>
              </a:buClr>
              <a:buFont typeface="+mj-lt"/>
              <a:buAutoNum type="arabicPeriod"/>
            </a:pPr>
            <a:r>
              <a:rPr lang="en-AU" altLang="en-US" sz="2000" dirty="0" smtClean="0"/>
              <a:t>Laboratories</a:t>
            </a:r>
          </a:p>
          <a:p>
            <a:pPr marL="714375" lvl="1" indent="-268288"/>
            <a:endParaRPr lang="en-AU" altLang="en-US" sz="800" dirty="0" smtClean="0"/>
          </a:p>
          <a:p>
            <a:pPr marL="714375" lvl="1" indent="-268288"/>
            <a:r>
              <a:rPr lang="en-AU" altLang="en-US" sz="2000" dirty="0"/>
              <a:t>GRHANITE</a:t>
            </a:r>
            <a:r>
              <a:rPr lang="en-AU" altLang="en-US" sz="2000" dirty="0" smtClean="0"/>
              <a:t>™ software </a:t>
            </a:r>
            <a:r>
              <a:rPr lang="en-AU" altLang="en-US" sz="2000" dirty="0"/>
              <a:t>a</a:t>
            </a:r>
            <a:r>
              <a:rPr lang="en-AU" altLang="en-US" sz="2000" dirty="0" smtClean="0"/>
              <a:t>nonymously links data using encrypted and non-reversible hash codes</a:t>
            </a:r>
          </a:p>
          <a:p>
            <a:pPr marL="714375" lvl="1" indent="-268288"/>
            <a:r>
              <a:rPr lang="en-AU" altLang="en-US" sz="2000" dirty="0" smtClean="0"/>
              <a:t>Able to accurately monitor the timing of individuals movement through the cascade following diagnosis.</a:t>
            </a:r>
            <a:endParaRPr lang="en-AU" altLang="en-US" sz="2000" dirty="0"/>
          </a:p>
          <a:p>
            <a:pPr lvl="1"/>
            <a:endParaRPr lang="en-AU" altLang="en-US" sz="2000" b="1" u="sng" dirty="0">
              <a:solidFill>
                <a:srgbClr val="C00000"/>
              </a:solidFill>
            </a:endParaRP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926" y="1517717"/>
            <a:ext cx="2831553" cy="1135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55790" y="6414318"/>
            <a:ext cx="3057823" cy="307777"/>
          </a:xfrm>
          <a:prstGeom prst="rect">
            <a:avLst/>
          </a:prstGeom>
        </p:spPr>
        <p:txBody>
          <a:bodyPr wrap="square">
            <a:spAutoFit/>
          </a:bodyPr>
          <a:lstStyle/>
          <a:p>
            <a:pPr algn="ctr"/>
            <a:r>
              <a:rPr lang="en-AU" sz="1400" dirty="0">
                <a:hlinkClick r:id="rId4"/>
              </a:rPr>
              <a:t>http://accessproject.org.au</a:t>
            </a:r>
            <a:r>
              <a:rPr lang="en-AU" sz="1400" dirty="0" smtClean="0">
                <a:hlinkClick r:id="rId4"/>
              </a:rPr>
              <a:t>/</a:t>
            </a:r>
            <a:endParaRPr lang="en-AU" sz="1400" dirty="0"/>
          </a:p>
        </p:txBody>
      </p:sp>
      <p:sp>
        <p:nvSpPr>
          <p:cNvPr id="9" name="Text Placeholder 4"/>
          <p:cNvSpPr>
            <a:spLocks noGrp="1"/>
          </p:cNvSpPr>
          <p:nvPr>
            <p:ph type="body" sz="quarter" idx="10"/>
          </p:nvPr>
        </p:nvSpPr>
        <p:spPr>
          <a:xfrm>
            <a:off x="296863" y="918630"/>
            <a:ext cx="8516937" cy="732369"/>
          </a:xfrm>
        </p:spPr>
        <p:txBody>
          <a:bodyPr/>
          <a:lstStyle/>
          <a:p>
            <a:r>
              <a:rPr lang="en-US" sz="2800" dirty="0" smtClean="0">
                <a:solidFill>
                  <a:srgbClr val="A64F1A"/>
                </a:solidFill>
              </a:rPr>
              <a:t>Measuring the HIV cascade of care </a:t>
            </a:r>
            <a:endParaRPr lang="en-AU" sz="2800" dirty="0">
              <a:solidFill>
                <a:srgbClr val="A64F1A"/>
              </a:solidFill>
            </a:endParaRPr>
          </a:p>
        </p:txBody>
      </p:sp>
      <p:sp>
        <p:nvSpPr>
          <p:cNvPr id="10" name="Rectangle 9"/>
          <p:cNvSpPr/>
          <p:nvPr/>
        </p:nvSpPr>
        <p:spPr>
          <a:xfrm>
            <a:off x="3250917" y="6418095"/>
            <a:ext cx="3057823" cy="307777"/>
          </a:xfrm>
          <a:prstGeom prst="rect">
            <a:avLst/>
          </a:prstGeom>
        </p:spPr>
        <p:txBody>
          <a:bodyPr wrap="square">
            <a:spAutoFit/>
          </a:bodyPr>
          <a:lstStyle/>
          <a:p>
            <a:pPr algn="ctr"/>
            <a:r>
              <a:rPr lang="en-AU" sz="1400" dirty="0">
                <a:hlinkClick r:id="rId5"/>
              </a:rPr>
              <a:t>http</a:t>
            </a:r>
            <a:r>
              <a:rPr lang="en-AU" sz="1400" dirty="0" smtClean="0">
                <a:hlinkClick r:id="rId5"/>
              </a:rPr>
              <a:t>://www.grhanite.com</a:t>
            </a:r>
            <a:r>
              <a:rPr lang="en-AU" sz="1400" dirty="0" smtClean="0"/>
              <a:t>   </a:t>
            </a:r>
            <a:endParaRPr lang="en-AU" sz="1400" dirty="0"/>
          </a:p>
        </p:txBody>
      </p:sp>
    </p:spTree>
    <p:extLst>
      <p:ext uri="{BB962C8B-B14F-4D97-AF65-F5344CB8AC3E}">
        <p14:creationId xmlns:p14="http://schemas.microsoft.com/office/powerpoint/2010/main" val="1949860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E4ABA3A-41A8-44D9-AE58-3874BF214678}"/>
              </a:ext>
            </a:extLst>
          </p:cNvPr>
          <p:cNvSpPr txBox="1">
            <a:spLocks/>
          </p:cNvSpPr>
          <p:nvPr/>
        </p:nvSpPr>
        <p:spPr>
          <a:xfrm>
            <a:off x="304605" y="2230244"/>
            <a:ext cx="8404497" cy="393748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400" dirty="0" smtClean="0"/>
              <a:t>ACCESS </a:t>
            </a:r>
            <a:r>
              <a:rPr lang="en-US" altLang="en-US" sz="2400" dirty="0"/>
              <a:t>data </a:t>
            </a:r>
            <a:r>
              <a:rPr lang="en-US" altLang="en-US" sz="2400" dirty="0" smtClean="0"/>
              <a:t>for HIV </a:t>
            </a:r>
            <a:r>
              <a:rPr lang="en-US" altLang="en-US" sz="2400" dirty="0"/>
              <a:t>diagnostic </a:t>
            </a:r>
            <a:r>
              <a:rPr lang="en-US" altLang="en-US" sz="2400" dirty="0" smtClean="0"/>
              <a:t>and </a:t>
            </a:r>
            <a:r>
              <a:rPr lang="en-US" altLang="en-US" sz="2400" dirty="0"/>
              <a:t>viral load </a:t>
            </a:r>
            <a:r>
              <a:rPr lang="en-US" altLang="en-US" sz="2400" dirty="0" smtClean="0"/>
              <a:t>monitoring tests among GBM were </a:t>
            </a:r>
            <a:r>
              <a:rPr lang="en-US" altLang="en-US" sz="2400" dirty="0"/>
              <a:t>extracted </a:t>
            </a:r>
            <a:r>
              <a:rPr lang="en-US" altLang="en-US" sz="2400" dirty="0" smtClean="0"/>
              <a:t>between 2012 and 2017</a:t>
            </a:r>
            <a:endParaRPr lang="en-US" altLang="en-US" sz="2400" dirty="0"/>
          </a:p>
          <a:p>
            <a:endParaRPr lang="en-AU" altLang="en-US" sz="2400" dirty="0" smtClean="0"/>
          </a:p>
          <a:p>
            <a:endParaRPr lang="en-AU" altLang="en-US" sz="2400" dirty="0" smtClean="0"/>
          </a:p>
          <a:p>
            <a:r>
              <a:rPr lang="en-AU" altLang="en-US" sz="2400" dirty="0" smtClean="0"/>
              <a:t>4 sexual health specialist clinics (3 GP clinics; 1 peer-led HIV/STI testing service) that see </a:t>
            </a:r>
            <a:r>
              <a:rPr lang="en-AU" altLang="en-US" sz="2400" dirty="0"/>
              <a:t>high caseloads of </a:t>
            </a:r>
            <a:r>
              <a:rPr lang="en-AU" altLang="en-US" sz="2400" dirty="0" smtClean="0"/>
              <a:t>GBM</a:t>
            </a:r>
          </a:p>
          <a:p>
            <a:pPr lvl="1"/>
            <a:r>
              <a:rPr lang="en-US" altLang="en-US" sz="2000" dirty="0" smtClean="0"/>
              <a:t>Settings diagnose ~25% of all HIV in Victoria</a:t>
            </a:r>
          </a:p>
        </p:txBody>
      </p:sp>
      <p:sp>
        <p:nvSpPr>
          <p:cNvPr id="9" name="Text Placeholder 4"/>
          <p:cNvSpPr>
            <a:spLocks noGrp="1"/>
          </p:cNvSpPr>
          <p:nvPr>
            <p:ph type="body" sz="quarter" idx="10"/>
          </p:nvPr>
        </p:nvSpPr>
        <p:spPr>
          <a:xfrm>
            <a:off x="296863" y="918630"/>
            <a:ext cx="8516937" cy="732369"/>
          </a:xfrm>
        </p:spPr>
        <p:txBody>
          <a:bodyPr/>
          <a:lstStyle/>
          <a:p>
            <a:r>
              <a:rPr lang="en-US" sz="2800" dirty="0" smtClean="0">
                <a:solidFill>
                  <a:srgbClr val="A64F1A"/>
                </a:solidFill>
              </a:rPr>
              <a:t>Methods</a:t>
            </a:r>
            <a:endParaRPr lang="en-AU" sz="2800" dirty="0">
              <a:solidFill>
                <a:srgbClr val="A64F1A"/>
              </a:solidFill>
            </a:endParaRP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8727" y="6012027"/>
            <a:ext cx="2109658" cy="845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0728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E4ABA3A-41A8-44D9-AE58-3874BF214678}"/>
              </a:ext>
            </a:extLst>
          </p:cNvPr>
          <p:cNvSpPr txBox="1">
            <a:spLocks/>
          </p:cNvSpPr>
          <p:nvPr/>
        </p:nvSpPr>
        <p:spPr>
          <a:xfrm>
            <a:off x="193092" y="2054083"/>
            <a:ext cx="8839395" cy="534028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en-US" sz="2400" dirty="0" smtClean="0"/>
              <a:t>Calculated </a:t>
            </a:r>
            <a:r>
              <a:rPr lang="en-US" altLang="en-US" sz="2400" dirty="0" err="1"/>
              <a:t>annualised</a:t>
            </a:r>
            <a:r>
              <a:rPr lang="en-US" altLang="en-US" sz="2400" dirty="0"/>
              <a:t> </a:t>
            </a:r>
            <a:r>
              <a:rPr lang="en-US" altLang="en-US" sz="2400" dirty="0" smtClean="0"/>
              <a:t>trends:</a:t>
            </a:r>
          </a:p>
          <a:p>
            <a:pPr marL="0" indent="0">
              <a:buNone/>
            </a:pPr>
            <a:endParaRPr lang="en-US" altLang="en-US" sz="2400" dirty="0" smtClean="0"/>
          </a:p>
          <a:p>
            <a:pPr marL="914400" lvl="1" indent="-457200">
              <a:buClr>
                <a:srgbClr val="C00000"/>
              </a:buClr>
              <a:buFont typeface="+mj-lt"/>
              <a:buAutoNum type="arabicParenR"/>
            </a:pPr>
            <a:r>
              <a:rPr lang="en-US" altLang="en-US" sz="2000" dirty="0"/>
              <a:t>R</a:t>
            </a:r>
            <a:r>
              <a:rPr lang="en-US" altLang="en-US" sz="2000" dirty="0" smtClean="0"/>
              <a:t>ate of return testing (testing frequency) – diagnostic tests occurring within 3, 6 </a:t>
            </a:r>
            <a:r>
              <a:rPr lang="en-US" altLang="en-US" sz="2000" dirty="0"/>
              <a:t>and </a:t>
            </a:r>
            <a:r>
              <a:rPr lang="en-US" altLang="en-US" sz="2000" dirty="0" smtClean="0"/>
              <a:t>12-months of a previous negative test;</a:t>
            </a:r>
          </a:p>
          <a:p>
            <a:pPr marL="914400" lvl="1" indent="-457200">
              <a:buClr>
                <a:srgbClr val="C00000"/>
              </a:buClr>
              <a:buFont typeface="+mj-lt"/>
              <a:buAutoNum type="arabicParenR"/>
            </a:pPr>
            <a:endParaRPr lang="en-US" altLang="en-US" sz="800" dirty="0" smtClean="0"/>
          </a:p>
          <a:p>
            <a:pPr marL="914400" lvl="1" indent="-457200">
              <a:buClr>
                <a:srgbClr val="C00000"/>
              </a:buClr>
              <a:buFont typeface="+mj-lt"/>
              <a:buAutoNum type="arabicParenR"/>
            </a:pPr>
            <a:r>
              <a:rPr lang="en-US" altLang="en-US" sz="2000" dirty="0" smtClean="0"/>
              <a:t>Proportion of HIV tests returning positive results;</a:t>
            </a:r>
          </a:p>
          <a:p>
            <a:pPr marL="914400" lvl="1" indent="-457200">
              <a:buClr>
                <a:srgbClr val="C00000"/>
              </a:buClr>
              <a:buFont typeface="+mj-lt"/>
              <a:buAutoNum type="arabicParenR"/>
            </a:pPr>
            <a:endParaRPr lang="en-US" altLang="en-US" sz="800" dirty="0" smtClean="0"/>
          </a:p>
          <a:p>
            <a:pPr marL="914400" lvl="1" indent="-457200">
              <a:buClr>
                <a:srgbClr val="C00000"/>
              </a:buClr>
              <a:buFont typeface="+mj-lt"/>
              <a:buAutoNum type="arabicParenR"/>
            </a:pPr>
            <a:r>
              <a:rPr lang="en-US" altLang="en-US" sz="2000" dirty="0" smtClean="0"/>
              <a:t>Time to viral suppression:</a:t>
            </a:r>
          </a:p>
          <a:p>
            <a:pPr marL="1314450" lvl="2" indent="-457200">
              <a:buClr>
                <a:srgbClr val="C00000"/>
              </a:buClr>
              <a:buFont typeface="+mj-lt"/>
              <a:buAutoNum type="alphaLcPeriod"/>
            </a:pPr>
            <a:r>
              <a:rPr lang="en-US" altLang="en-US" sz="1800" dirty="0" smtClean="0"/>
              <a:t>Proportion achieving undetectable </a:t>
            </a:r>
            <a:r>
              <a:rPr lang="en-US" altLang="en-US" sz="1800" dirty="0"/>
              <a:t>viral </a:t>
            </a:r>
            <a:r>
              <a:rPr lang="en-US" altLang="en-US" sz="1800" dirty="0" smtClean="0"/>
              <a:t>load (&lt;200 copies/ml) ≤12 </a:t>
            </a:r>
            <a:r>
              <a:rPr lang="en-US" altLang="en-US" sz="1800" dirty="0"/>
              <a:t>months of </a:t>
            </a:r>
            <a:r>
              <a:rPr lang="en-US" altLang="en-US" sz="1800" dirty="0" smtClean="0"/>
              <a:t>diagnosis</a:t>
            </a:r>
          </a:p>
          <a:p>
            <a:pPr marL="1314450" lvl="2" indent="-457200">
              <a:buClr>
                <a:srgbClr val="C00000"/>
              </a:buClr>
              <a:buFont typeface="+mj-lt"/>
              <a:buAutoNum type="alphaLcPeriod"/>
            </a:pPr>
            <a:r>
              <a:rPr lang="en-US" altLang="en-US" sz="1800" dirty="0"/>
              <a:t>M</a:t>
            </a:r>
            <a:r>
              <a:rPr lang="en-US" altLang="en-US" sz="1800" dirty="0" smtClean="0"/>
              <a:t>edian </a:t>
            </a:r>
            <a:r>
              <a:rPr lang="en-US" altLang="en-US" sz="1800" dirty="0"/>
              <a:t>ti</a:t>
            </a:r>
            <a:r>
              <a:rPr lang="en-US" altLang="en-US" sz="1600" dirty="0"/>
              <a:t>me </a:t>
            </a:r>
            <a:r>
              <a:rPr lang="en-US" altLang="en-US" sz="1600" dirty="0" smtClean="0"/>
              <a:t>to undetectable </a:t>
            </a:r>
            <a:r>
              <a:rPr lang="en-US" altLang="en-US" sz="1600" dirty="0"/>
              <a:t>viral </a:t>
            </a:r>
            <a:r>
              <a:rPr lang="en-US" altLang="en-US" sz="1600" dirty="0" smtClean="0"/>
              <a:t>load</a:t>
            </a:r>
          </a:p>
          <a:p>
            <a:pPr marL="914400" lvl="1" indent="-457200">
              <a:buClr>
                <a:srgbClr val="C00000"/>
              </a:buClr>
              <a:buFont typeface="+mj-lt"/>
              <a:buAutoNum type="arabicParenR"/>
            </a:pPr>
            <a:endParaRPr lang="en-US" altLang="en-US" sz="800" dirty="0" smtClean="0"/>
          </a:p>
          <a:p>
            <a:pPr marL="914400" lvl="1" indent="-457200">
              <a:buClr>
                <a:srgbClr val="C00000"/>
              </a:buClr>
              <a:buFont typeface="+mj-lt"/>
              <a:buAutoNum type="arabicParenR"/>
            </a:pPr>
            <a:r>
              <a:rPr lang="en-US" altLang="en-US" sz="2000" dirty="0"/>
              <a:t>HIV incidence (≥2 tests</a:t>
            </a:r>
            <a:r>
              <a:rPr lang="en-US" altLang="en-US" sz="2000" dirty="0" smtClean="0"/>
              <a:t>)</a:t>
            </a:r>
            <a:endParaRPr lang="en-US" altLang="en-US" sz="2000" dirty="0"/>
          </a:p>
        </p:txBody>
      </p:sp>
      <p:sp>
        <p:nvSpPr>
          <p:cNvPr id="9" name="Text Placeholder 4"/>
          <p:cNvSpPr>
            <a:spLocks noGrp="1"/>
          </p:cNvSpPr>
          <p:nvPr>
            <p:ph type="body" sz="quarter" idx="10"/>
          </p:nvPr>
        </p:nvSpPr>
        <p:spPr>
          <a:xfrm>
            <a:off x="296863" y="928255"/>
            <a:ext cx="8516937" cy="732369"/>
          </a:xfrm>
        </p:spPr>
        <p:txBody>
          <a:bodyPr/>
          <a:lstStyle/>
          <a:p>
            <a:r>
              <a:rPr lang="en-US" sz="2800" dirty="0" smtClean="0">
                <a:solidFill>
                  <a:srgbClr val="A64F1A"/>
                </a:solidFill>
              </a:rPr>
              <a:t>Methods</a:t>
            </a:r>
            <a:endParaRPr lang="en-AU" sz="2800" dirty="0">
              <a:solidFill>
                <a:srgbClr val="A64F1A"/>
              </a:solidFill>
            </a:endParaRP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8727" y="6012027"/>
            <a:ext cx="2109658" cy="845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2914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a:spLocks noGrp="1"/>
          </p:cNvSpPr>
          <p:nvPr>
            <p:ph type="body" sz="quarter" idx="10"/>
          </p:nvPr>
        </p:nvSpPr>
        <p:spPr>
          <a:xfrm>
            <a:off x="296863" y="918630"/>
            <a:ext cx="8516937" cy="732369"/>
          </a:xfrm>
        </p:spPr>
        <p:txBody>
          <a:bodyPr/>
          <a:lstStyle/>
          <a:p>
            <a:pPr algn="ctr"/>
            <a:r>
              <a:rPr lang="en-US" sz="2800" dirty="0" smtClean="0">
                <a:solidFill>
                  <a:srgbClr val="A64F1A"/>
                </a:solidFill>
              </a:rPr>
              <a:t>Results [1]</a:t>
            </a:r>
          </a:p>
          <a:p>
            <a:pPr algn="ctr"/>
            <a:r>
              <a:rPr lang="en-US" sz="2800" dirty="0" smtClean="0">
                <a:solidFill>
                  <a:srgbClr val="A64F1A"/>
                </a:solidFill>
              </a:rPr>
              <a:t>3</a:t>
            </a:r>
            <a:r>
              <a:rPr lang="en-US" sz="2800" dirty="0">
                <a:solidFill>
                  <a:srgbClr val="A64F1A"/>
                </a:solidFill>
              </a:rPr>
              <a:t>, 6 and 12-month </a:t>
            </a:r>
            <a:r>
              <a:rPr lang="en-US" sz="2800" dirty="0" smtClean="0">
                <a:solidFill>
                  <a:srgbClr val="A64F1A"/>
                </a:solidFill>
              </a:rPr>
              <a:t>return </a:t>
            </a:r>
            <a:r>
              <a:rPr lang="en-US" sz="2800" dirty="0">
                <a:solidFill>
                  <a:srgbClr val="A64F1A"/>
                </a:solidFill>
              </a:rPr>
              <a:t>testing</a:t>
            </a:r>
            <a:endParaRPr lang="en-AU" sz="2800" dirty="0">
              <a:solidFill>
                <a:srgbClr val="A64F1A"/>
              </a:solidFill>
            </a:endParaRPr>
          </a:p>
        </p:txBody>
      </p:sp>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8727" y="6012027"/>
            <a:ext cx="2109658" cy="845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468351" y="2709967"/>
            <a:ext cx="8105068" cy="3189028"/>
          </a:xfrm>
          <a:prstGeom prst="rect">
            <a:avLst/>
          </a:prstGeom>
        </p:spPr>
      </p:pic>
      <p:sp>
        <p:nvSpPr>
          <p:cNvPr id="7" name="Content Placeholder 2">
            <a:extLst>
              <a:ext uri="{FF2B5EF4-FFF2-40B4-BE49-F238E27FC236}">
                <a16:creationId xmlns:a16="http://schemas.microsoft.com/office/drawing/2014/main" id="{1E4ABA3A-41A8-44D9-AE58-3874BF214678}"/>
              </a:ext>
            </a:extLst>
          </p:cNvPr>
          <p:cNvSpPr txBox="1">
            <a:spLocks/>
          </p:cNvSpPr>
          <p:nvPr/>
        </p:nvSpPr>
        <p:spPr>
          <a:xfrm>
            <a:off x="1831844" y="2370324"/>
            <a:ext cx="6886541" cy="56952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altLang="en-US" sz="1600" dirty="0" smtClean="0"/>
              <a:t>Proportion of GBM retesting HIV re-testing among MSM</a:t>
            </a:r>
            <a:endParaRPr lang="en-AU" altLang="en-US" sz="1600" b="1" dirty="0">
              <a:solidFill>
                <a:srgbClr val="C00000"/>
              </a:solidFill>
            </a:endParaRPr>
          </a:p>
        </p:txBody>
      </p:sp>
      <p:sp>
        <p:nvSpPr>
          <p:cNvPr id="3" name="Rectangle 2"/>
          <p:cNvSpPr/>
          <p:nvPr/>
        </p:nvSpPr>
        <p:spPr>
          <a:xfrm>
            <a:off x="5932449" y="5352585"/>
            <a:ext cx="2408663" cy="546410"/>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36751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68351" y="2709967"/>
            <a:ext cx="8105068" cy="3189028"/>
          </a:xfrm>
          <a:prstGeom prst="rect">
            <a:avLst/>
          </a:prstGeom>
        </p:spPr>
      </p:pic>
      <p:sp>
        <p:nvSpPr>
          <p:cNvPr id="7" name="Content Placeholder 2">
            <a:extLst>
              <a:ext uri="{FF2B5EF4-FFF2-40B4-BE49-F238E27FC236}">
                <a16:creationId xmlns:a16="http://schemas.microsoft.com/office/drawing/2014/main" id="{1E4ABA3A-41A8-44D9-AE58-3874BF214678}"/>
              </a:ext>
            </a:extLst>
          </p:cNvPr>
          <p:cNvSpPr txBox="1">
            <a:spLocks/>
          </p:cNvSpPr>
          <p:nvPr/>
        </p:nvSpPr>
        <p:spPr>
          <a:xfrm>
            <a:off x="1416205" y="2370324"/>
            <a:ext cx="7397595" cy="56952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altLang="en-US" sz="1600" dirty="0" smtClean="0"/>
              <a:t>Proportion of GBM retesting HIV re-testing among MSM </a:t>
            </a:r>
            <a:r>
              <a:rPr lang="en-AU" altLang="en-US" sz="1600" b="1" dirty="0" smtClean="0">
                <a:solidFill>
                  <a:srgbClr val="A64F1A"/>
                </a:solidFill>
              </a:rPr>
              <a:t>not on </a:t>
            </a:r>
            <a:r>
              <a:rPr lang="en-AU" altLang="en-US" sz="1600" b="1" dirty="0" err="1" smtClean="0">
                <a:solidFill>
                  <a:srgbClr val="A64F1A"/>
                </a:solidFill>
              </a:rPr>
              <a:t>PrEP</a:t>
            </a:r>
            <a:endParaRPr lang="en-AU" altLang="en-US" sz="1600" b="1" dirty="0">
              <a:solidFill>
                <a:srgbClr val="A64F1A"/>
              </a:solidFill>
            </a:endParaRPr>
          </a:p>
        </p:txBody>
      </p:sp>
      <p:sp>
        <p:nvSpPr>
          <p:cNvPr id="8" name="Rectangle 7"/>
          <p:cNvSpPr/>
          <p:nvPr/>
        </p:nvSpPr>
        <p:spPr>
          <a:xfrm>
            <a:off x="5932449" y="5352585"/>
            <a:ext cx="2408663" cy="546410"/>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0" name="Text Placeholder 4"/>
          <p:cNvSpPr>
            <a:spLocks noGrp="1"/>
          </p:cNvSpPr>
          <p:nvPr>
            <p:ph type="body" sz="quarter" idx="10"/>
          </p:nvPr>
        </p:nvSpPr>
        <p:spPr>
          <a:xfrm>
            <a:off x="296863" y="918630"/>
            <a:ext cx="8516937" cy="732369"/>
          </a:xfrm>
        </p:spPr>
        <p:txBody>
          <a:bodyPr/>
          <a:lstStyle/>
          <a:p>
            <a:pPr algn="ctr"/>
            <a:r>
              <a:rPr lang="en-US" sz="2800" dirty="0" smtClean="0">
                <a:solidFill>
                  <a:srgbClr val="A64F1A"/>
                </a:solidFill>
              </a:rPr>
              <a:t>Results [1]</a:t>
            </a:r>
          </a:p>
          <a:p>
            <a:pPr algn="ctr"/>
            <a:r>
              <a:rPr lang="en-US" sz="2800" dirty="0" smtClean="0">
                <a:solidFill>
                  <a:srgbClr val="A64F1A"/>
                </a:solidFill>
              </a:rPr>
              <a:t>3</a:t>
            </a:r>
            <a:r>
              <a:rPr lang="en-US" sz="2800" dirty="0">
                <a:solidFill>
                  <a:srgbClr val="A64F1A"/>
                </a:solidFill>
              </a:rPr>
              <a:t>, 6 and 12-month </a:t>
            </a:r>
            <a:r>
              <a:rPr lang="en-US" sz="2800" dirty="0" smtClean="0">
                <a:solidFill>
                  <a:srgbClr val="A64F1A"/>
                </a:solidFill>
              </a:rPr>
              <a:t>return </a:t>
            </a:r>
            <a:r>
              <a:rPr lang="en-US" sz="2800" dirty="0">
                <a:solidFill>
                  <a:srgbClr val="A64F1A"/>
                </a:solidFill>
              </a:rPr>
              <a:t>testing</a:t>
            </a:r>
            <a:endParaRPr lang="en-AU" sz="2800" dirty="0">
              <a:solidFill>
                <a:srgbClr val="A64F1A"/>
              </a:solidFill>
            </a:endParaRPr>
          </a:p>
        </p:txBody>
      </p:sp>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8727" y="6012027"/>
            <a:ext cx="2109658" cy="845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61468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91737" y="2637080"/>
            <a:ext cx="8022063" cy="3334801"/>
          </a:xfrm>
          <a:prstGeom prst="rect">
            <a:avLst/>
          </a:prstGeom>
        </p:spPr>
      </p:pic>
      <p:sp>
        <p:nvSpPr>
          <p:cNvPr id="9" name="Text Placeholder 4"/>
          <p:cNvSpPr>
            <a:spLocks noGrp="1"/>
          </p:cNvSpPr>
          <p:nvPr>
            <p:ph type="body" sz="quarter" idx="10"/>
          </p:nvPr>
        </p:nvSpPr>
        <p:spPr>
          <a:xfrm>
            <a:off x="296863" y="918630"/>
            <a:ext cx="8679869" cy="732369"/>
          </a:xfrm>
        </p:spPr>
        <p:txBody>
          <a:bodyPr/>
          <a:lstStyle/>
          <a:p>
            <a:pPr algn="ctr"/>
            <a:r>
              <a:rPr lang="en-US" sz="2800" dirty="0" smtClean="0">
                <a:solidFill>
                  <a:srgbClr val="A64F1A"/>
                </a:solidFill>
              </a:rPr>
              <a:t>Results [2]</a:t>
            </a:r>
          </a:p>
          <a:p>
            <a:pPr algn="ctr"/>
            <a:r>
              <a:rPr lang="en-US" sz="2800" dirty="0" smtClean="0">
                <a:solidFill>
                  <a:srgbClr val="A64F1A"/>
                </a:solidFill>
              </a:rPr>
              <a:t>HIV </a:t>
            </a:r>
            <a:r>
              <a:rPr lang="en-US" sz="2800" dirty="0">
                <a:solidFill>
                  <a:srgbClr val="A64F1A"/>
                </a:solidFill>
              </a:rPr>
              <a:t>tests proportion positive</a:t>
            </a:r>
            <a:endParaRPr lang="en-AU" sz="2800" dirty="0">
              <a:solidFill>
                <a:srgbClr val="A64F1A"/>
              </a:solidFill>
            </a:endParaRPr>
          </a:p>
        </p:txBody>
      </p:sp>
      <p:sp>
        <p:nvSpPr>
          <p:cNvPr id="7" name="Content Placeholder 2">
            <a:extLst>
              <a:ext uri="{FF2B5EF4-FFF2-40B4-BE49-F238E27FC236}">
                <a16:creationId xmlns:a16="http://schemas.microsoft.com/office/drawing/2014/main" id="{1E4ABA3A-41A8-44D9-AE58-3874BF214678}"/>
              </a:ext>
            </a:extLst>
          </p:cNvPr>
          <p:cNvSpPr txBox="1">
            <a:spLocks/>
          </p:cNvSpPr>
          <p:nvPr/>
        </p:nvSpPr>
        <p:spPr>
          <a:xfrm>
            <a:off x="2328736" y="2342040"/>
            <a:ext cx="6021658" cy="56952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altLang="en-US" sz="1600" dirty="0" smtClean="0"/>
              <a:t>Number of HIV diagnoses and proportion positive tests</a:t>
            </a:r>
            <a:endParaRPr lang="en-AU" altLang="en-US" sz="1600" b="1" dirty="0">
              <a:solidFill>
                <a:srgbClr val="A64F1A"/>
              </a:solidFill>
            </a:endParaRPr>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8727" y="6012027"/>
            <a:ext cx="2109658" cy="845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1132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13678" y="2788935"/>
            <a:ext cx="8006575" cy="3600650"/>
          </a:xfrm>
          <a:prstGeom prst="rect">
            <a:avLst/>
          </a:prstGeom>
        </p:spPr>
      </p:pic>
      <p:sp>
        <p:nvSpPr>
          <p:cNvPr id="9" name="Text Placeholder 4"/>
          <p:cNvSpPr>
            <a:spLocks noGrp="1"/>
          </p:cNvSpPr>
          <p:nvPr>
            <p:ph type="body" sz="quarter" idx="10"/>
          </p:nvPr>
        </p:nvSpPr>
        <p:spPr>
          <a:xfrm>
            <a:off x="296863" y="918630"/>
            <a:ext cx="8679869" cy="1350524"/>
          </a:xfrm>
        </p:spPr>
        <p:txBody>
          <a:bodyPr/>
          <a:lstStyle/>
          <a:p>
            <a:pPr algn="ctr"/>
            <a:r>
              <a:rPr lang="en-US" sz="2800" dirty="0" smtClean="0">
                <a:solidFill>
                  <a:srgbClr val="A64F1A"/>
                </a:solidFill>
              </a:rPr>
              <a:t>Results [3]</a:t>
            </a:r>
          </a:p>
          <a:p>
            <a:pPr algn="ctr"/>
            <a:r>
              <a:rPr lang="en-US" sz="2800" dirty="0" smtClean="0">
                <a:solidFill>
                  <a:srgbClr val="A64F1A"/>
                </a:solidFill>
              </a:rPr>
              <a:t>Proportion UVL ≤</a:t>
            </a:r>
            <a:r>
              <a:rPr lang="en-US" sz="2800" dirty="0">
                <a:solidFill>
                  <a:srgbClr val="A64F1A"/>
                </a:solidFill>
              </a:rPr>
              <a:t>12 months of diagnosis </a:t>
            </a:r>
            <a:r>
              <a:rPr lang="en-US" sz="2800" dirty="0" smtClean="0">
                <a:solidFill>
                  <a:srgbClr val="A64F1A"/>
                </a:solidFill>
              </a:rPr>
              <a:t>&amp; </a:t>
            </a:r>
            <a:r>
              <a:rPr lang="en-US" sz="2800" dirty="0">
                <a:solidFill>
                  <a:srgbClr val="A64F1A"/>
                </a:solidFill>
              </a:rPr>
              <a:t>median time </a:t>
            </a:r>
            <a:r>
              <a:rPr lang="en-US" sz="2800" dirty="0" smtClean="0">
                <a:solidFill>
                  <a:srgbClr val="A64F1A"/>
                </a:solidFill>
              </a:rPr>
              <a:t>to UVL</a:t>
            </a:r>
            <a:endParaRPr lang="en-AU" sz="2800" dirty="0">
              <a:solidFill>
                <a:srgbClr val="A64F1A"/>
              </a:solidFill>
            </a:endParaRPr>
          </a:p>
        </p:txBody>
      </p:sp>
      <p:sp>
        <p:nvSpPr>
          <p:cNvPr id="7" name="Content Placeholder 2">
            <a:extLst>
              <a:ext uri="{FF2B5EF4-FFF2-40B4-BE49-F238E27FC236}">
                <a16:creationId xmlns:a16="http://schemas.microsoft.com/office/drawing/2014/main" id="{1E4ABA3A-41A8-44D9-AE58-3874BF214678}"/>
              </a:ext>
            </a:extLst>
          </p:cNvPr>
          <p:cNvSpPr txBox="1">
            <a:spLocks/>
          </p:cNvSpPr>
          <p:nvPr/>
        </p:nvSpPr>
        <p:spPr>
          <a:xfrm>
            <a:off x="2792142" y="2424209"/>
            <a:ext cx="6021658" cy="56952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altLang="en-US" sz="1600" dirty="0" smtClean="0"/>
              <a:t>Proportion UVL within 12 months &amp; time to UVL</a:t>
            </a:r>
            <a:endParaRPr lang="en-AU" altLang="en-US" sz="1600" b="1" dirty="0">
              <a:solidFill>
                <a:srgbClr val="A64F1A"/>
              </a:solidFill>
            </a:endParaRPr>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8727" y="6012027"/>
            <a:ext cx="2109658" cy="845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7055318" y="5352585"/>
            <a:ext cx="962526" cy="546410"/>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32395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sz="2800" dirty="0" smtClean="0">
                <a:solidFill>
                  <a:srgbClr val="A64F1A"/>
                </a:solidFill>
              </a:rPr>
              <a:t>Overview</a:t>
            </a:r>
            <a:endParaRPr lang="en-AU" sz="2800" dirty="0">
              <a:solidFill>
                <a:srgbClr val="A64F1A"/>
              </a:solidFill>
            </a:endParaRPr>
          </a:p>
        </p:txBody>
      </p:sp>
      <p:sp>
        <p:nvSpPr>
          <p:cNvPr id="14" name="Content Placeholder 2">
            <a:extLst>
              <a:ext uri="{FF2B5EF4-FFF2-40B4-BE49-F238E27FC236}">
                <a16:creationId xmlns:a16="http://schemas.microsoft.com/office/drawing/2014/main" id="{1E4ABA3A-41A8-44D9-AE58-3874BF214678}"/>
              </a:ext>
            </a:extLst>
          </p:cNvPr>
          <p:cNvSpPr txBox="1">
            <a:spLocks/>
          </p:cNvSpPr>
          <p:nvPr/>
        </p:nvSpPr>
        <p:spPr bwMode="auto">
          <a:xfrm>
            <a:off x="142504" y="1706682"/>
            <a:ext cx="8510607" cy="48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ヒラギノ角ゴ Pro W3" pitchFamily="-107"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ヒラギノ角ゴ Pro W3" pitchFamily="-107"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ヒラギノ角ゴ Pro W3" pitchFamily="-107"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ヒラギノ角ゴ Pro W3" pitchFamily="-107"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ヒラギノ角ゴ Pro W3" pitchFamily="-10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rgbClr val="C00000"/>
              </a:buClr>
              <a:buFont typeface="+mj-lt"/>
              <a:buAutoNum type="arabicPeriod"/>
            </a:pPr>
            <a:r>
              <a:rPr lang="en-AU" altLang="en-US" sz="2000" dirty="0" smtClean="0"/>
              <a:t>HIV epidemiology</a:t>
            </a:r>
          </a:p>
          <a:p>
            <a:pPr lvl="1"/>
            <a:r>
              <a:rPr lang="en-AU" altLang="en-US" sz="2000" dirty="0" smtClean="0"/>
              <a:t>Australia and Melbourne/Victoria</a:t>
            </a:r>
          </a:p>
          <a:p>
            <a:pPr lvl="1"/>
            <a:endParaRPr lang="en-AU" altLang="en-US" sz="800" dirty="0" smtClean="0"/>
          </a:p>
          <a:p>
            <a:pPr marL="457200" indent="-457200">
              <a:buClr>
                <a:srgbClr val="C00000"/>
              </a:buClr>
              <a:buFont typeface="+mj-lt"/>
              <a:buAutoNum type="arabicPeriod"/>
            </a:pPr>
            <a:r>
              <a:rPr lang="en-AU" altLang="en-US" sz="2000" dirty="0" smtClean="0"/>
              <a:t>Local cascade of care and measurement challenges</a:t>
            </a:r>
          </a:p>
          <a:p>
            <a:pPr marL="457200" indent="-457200">
              <a:buClr>
                <a:srgbClr val="C00000"/>
              </a:buClr>
              <a:buFont typeface="+mj-lt"/>
              <a:buAutoNum type="arabicPeriod"/>
            </a:pPr>
            <a:endParaRPr lang="en-AU" altLang="en-US" sz="800" dirty="0" smtClean="0"/>
          </a:p>
          <a:p>
            <a:pPr marL="457200" indent="-457200">
              <a:buClr>
                <a:srgbClr val="C00000"/>
              </a:buClr>
              <a:buFont typeface="+mj-lt"/>
              <a:buAutoNum type="arabicPeriod"/>
            </a:pPr>
            <a:r>
              <a:rPr lang="en-AU" altLang="en-US" sz="2000" dirty="0" smtClean="0"/>
              <a:t>Methods – extraction and analysis of HIV testing data for gay and bisexual men (GBM) attending specialist sexual health clinics in Melbourne</a:t>
            </a:r>
          </a:p>
          <a:p>
            <a:pPr marL="457200" indent="-457200">
              <a:buClr>
                <a:srgbClr val="C00000"/>
              </a:buClr>
              <a:buFont typeface="+mj-lt"/>
              <a:buAutoNum type="arabicPeriod"/>
            </a:pPr>
            <a:endParaRPr lang="en-AU" altLang="en-US" sz="800" dirty="0" smtClean="0"/>
          </a:p>
          <a:p>
            <a:pPr marL="457200" indent="-457200">
              <a:buClr>
                <a:srgbClr val="C00000"/>
              </a:buClr>
              <a:buFont typeface="+mj-lt"/>
              <a:buAutoNum type="arabicPeriod"/>
            </a:pPr>
            <a:r>
              <a:rPr lang="en-AU" altLang="en-US" sz="2000" dirty="0" smtClean="0"/>
              <a:t>Results – annual trends in:</a:t>
            </a:r>
          </a:p>
          <a:p>
            <a:pPr marL="914400" lvl="1" indent="-514350">
              <a:buClr>
                <a:srgbClr val="C00000"/>
              </a:buClr>
              <a:buFont typeface="+mj-lt"/>
              <a:buAutoNum type="romanLcPeriod"/>
            </a:pPr>
            <a:r>
              <a:rPr lang="en-AU" altLang="en-US" sz="2000" dirty="0" smtClean="0"/>
              <a:t>HIV cascade-related </a:t>
            </a:r>
            <a:r>
              <a:rPr lang="en-AU" altLang="en-US" sz="2000" dirty="0"/>
              <a:t>indicators </a:t>
            </a:r>
            <a:r>
              <a:rPr lang="en-AU" altLang="en-US" sz="2000" dirty="0" smtClean="0"/>
              <a:t>(diagnostic and viral load </a:t>
            </a:r>
            <a:r>
              <a:rPr lang="en-AU" altLang="en-US" sz="2000" dirty="0"/>
              <a:t>testing</a:t>
            </a:r>
            <a:r>
              <a:rPr lang="en-AU" altLang="en-US" sz="2000" dirty="0" smtClean="0"/>
              <a:t>):</a:t>
            </a:r>
            <a:endParaRPr lang="en-AU" altLang="en-US" sz="2000" dirty="0"/>
          </a:p>
          <a:p>
            <a:pPr marL="914400" lvl="1" indent="-514350">
              <a:buClr>
                <a:srgbClr val="C00000"/>
              </a:buClr>
              <a:buFont typeface="+mj-lt"/>
              <a:buAutoNum type="romanLcPeriod"/>
            </a:pPr>
            <a:r>
              <a:rPr lang="en-AU" altLang="en-US" sz="2000" dirty="0" smtClean="0"/>
              <a:t>HIV incidence</a:t>
            </a:r>
          </a:p>
          <a:p>
            <a:pPr lvl="1" indent="-342900"/>
            <a:endParaRPr lang="en-AU" altLang="en-US" sz="800" dirty="0" smtClean="0"/>
          </a:p>
          <a:p>
            <a:pPr marL="457200" indent="-457200">
              <a:buClr>
                <a:srgbClr val="C00000"/>
              </a:buClr>
              <a:buFont typeface="+mj-lt"/>
              <a:buAutoNum type="arabicPeriod"/>
            </a:pPr>
            <a:r>
              <a:rPr lang="en-AU" altLang="en-US" sz="2000" dirty="0" smtClean="0"/>
              <a:t>Conclusions and implications</a:t>
            </a:r>
          </a:p>
          <a:p>
            <a:pPr lvl="1" indent="-342900"/>
            <a:endParaRPr lang="en-AU" altLang="en-US" sz="2000" dirty="0" smtClean="0"/>
          </a:p>
          <a:p>
            <a:pPr lvl="1" indent="-342900"/>
            <a:endParaRPr lang="en-AU" altLang="en-US" sz="2000" dirty="0" smtClean="0"/>
          </a:p>
          <a:p>
            <a:pPr lvl="1">
              <a:buClr>
                <a:srgbClr val="C00000"/>
              </a:buClr>
            </a:pPr>
            <a:endParaRPr lang="en-AU" altLang="en-US" sz="2000" dirty="0"/>
          </a:p>
          <a:p>
            <a:endParaRPr lang="en-AU" altLang="en-US" sz="2400" dirty="0" smtClean="0"/>
          </a:p>
          <a:p>
            <a:endParaRPr lang="en-AU" altLang="en-US" sz="2000" dirty="0"/>
          </a:p>
        </p:txBody>
      </p:sp>
    </p:spTree>
    <p:extLst>
      <p:ext uri="{BB962C8B-B14F-4D97-AF65-F5344CB8AC3E}">
        <p14:creationId xmlns:p14="http://schemas.microsoft.com/office/powerpoint/2010/main" val="1077809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83600" y="2108258"/>
            <a:ext cx="7834785" cy="4064665"/>
          </a:xfrm>
          <a:prstGeom prst="rect">
            <a:avLst/>
          </a:prstGeom>
        </p:spPr>
      </p:pic>
      <p:sp>
        <p:nvSpPr>
          <p:cNvPr id="8" name="Text Placeholder 4"/>
          <p:cNvSpPr>
            <a:spLocks noGrp="1"/>
          </p:cNvSpPr>
          <p:nvPr>
            <p:ph type="body" sz="quarter" idx="10"/>
          </p:nvPr>
        </p:nvSpPr>
        <p:spPr>
          <a:xfrm>
            <a:off x="296863" y="918630"/>
            <a:ext cx="8679869" cy="1350524"/>
          </a:xfrm>
        </p:spPr>
        <p:txBody>
          <a:bodyPr/>
          <a:lstStyle/>
          <a:p>
            <a:pPr algn="ctr"/>
            <a:r>
              <a:rPr lang="en-US" sz="2800" dirty="0" smtClean="0">
                <a:solidFill>
                  <a:srgbClr val="A64F1A"/>
                </a:solidFill>
              </a:rPr>
              <a:t>Results [4]</a:t>
            </a:r>
          </a:p>
          <a:p>
            <a:pPr algn="ctr"/>
            <a:r>
              <a:rPr lang="en-US" sz="2800" dirty="0" smtClean="0">
                <a:solidFill>
                  <a:srgbClr val="A64F1A"/>
                </a:solidFill>
              </a:rPr>
              <a:t>HIV incidence</a:t>
            </a:r>
            <a:endParaRPr lang="en-AU" sz="2800" dirty="0">
              <a:solidFill>
                <a:srgbClr val="A64F1A"/>
              </a:solidFill>
            </a:endParaRPr>
          </a:p>
        </p:txBody>
      </p:sp>
      <p:sp>
        <p:nvSpPr>
          <p:cNvPr id="13" name="Content Placeholder 2">
            <a:extLst>
              <a:ext uri="{FF2B5EF4-FFF2-40B4-BE49-F238E27FC236}">
                <a16:creationId xmlns:a16="http://schemas.microsoft.com/office/drawing/2014/main" id="{1E4ABA3A-41A8-44D9-AE58-3874BF214678}"/>
              </a:ext>
            </a:extLst>
          </p:cNvPr>
          <p:cNvSpPr txBox="1">
            <a:spLocks/>
          </p:cNvSpPr>
          <p:nvPr/>
        </p:nvSpPr>
        <p:spPr>
          <a:xfrm>
            <a:off x="152297" y="6230698"/>
            <a:ext cx="4999566" cy="56952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7800" indent="-177800">
              <a:buFont typeface="Arial"/>
              <a:buNone/>
            </a:pPr>
            <a:r>
              <a:rPr lang="en-US" altLang="en-US" sz="1400" dirty="0" smtClean="0"/>
              <a:t>* Random </a:t>
            </a:r>
            <a:r>
              <a:rPr lang="en-US" altLang="en-US" sz="1400" dirty="0"/>
              <a:t>Point </a:t>
            </a:r>
            <a:r>
              <a:rPr lang="en-US" altLang="en-US" sz="1400" dirty="0" smtClean="0"/>
              <a:t>estimate (uniform </a:t>
            </a:r>
            <a:r>
              <a:rPr lang="en-US" altLang="en-US" sz="1400" dirty="0"/>
              <a:t>distribution) with Linear and Poisson trend</a:t>
            </a:r>
            <a:endParaRPr lang="en-AU" altLang="en-US" sz="1400" dirty="0"/>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8727" y="6012027"/>
            <a:ext cx="2109658" cy="845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6757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4"/>
          <p:cNvSpPr>
            <a:spLocks noGrp="1"/>
          </p:cNvSpPr>
          <p:nvPr>
            <p:ph type="body" sz="quarter" idx="10"/>
          </p:nvPr>
        </p:nvSpPr>
        <p:spPr>
          <a:xfrm>
            <a:off x="296863" y="918630"/>
            <a:ext cx="8679869" cy="675994"/>
          </a:xfrm>
        </p:spPr>
        <p:txBody>
          <a:bodyPr/>
          <a:lstStyle/>
          <a:p>
            <a:r>
              <a:rPr lang="en-US" sz="2800" dirty="0" smtClean="0">
                <a:solidFill>
                  <a:srgbClr val="A64F1A"/>
                </a:solidFill>
              </a:rPr>
              <a:t>Conclusion [1]</a:t>
            </a:r>
            <a:endParaRPr lang="en-AU" sz="2800" dirty="0">
              <a:solidFill>
                <a:srgbClr val="A64F1A"/>
              </a:solidFill>
            </a:endParaRPr>
          </a:p>
        </p:txBody>
      </p:sp>
      <p:sp>
        <p:nvSpPr>
          <p:cNvPr id="6" name="Content Placeholder 2">
            <a:extLst>
              <a:ext uri="{FF2B5EF4-FFF2-40B4-BE49-F238E27FC236}">
                <a16:creationId xmlns:a16="http://schemas.microsoft.com/office/drawing/2014/main" id="{1E4ABA3A-41A8-44D9-AE58-3874BF214678}"/>
              </a:ext>
            </a:extLst>
          </p:cNvPr>
          <p:cNvSpPr txBox="1">
            <a:spLocks/>
          </p:cNvSpPr>
          <p:nvPr/>
        </p:nvSpPr>
        <p:spPr>
          <a:xfrm>
            <a:off x="304605" y="1862253"/>
            <a:ext cx="8404497" cy="486580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400" dirty="0" smtClean="0"/>
              <a:t>Substantial declines </a:t>
            </a:r>
            <a:r>
              <a:rPr lang="en-US" altLang="en-US" sz="2400" dirty="0"/>
              <a:t>in HIV incidence among GBM attending specialist </a:t>
            </a:r>
            <a:r>
              <a:rPr lang="en-US" altLang="en-US" sz="2400" dirty="0" smtClean="0"/>
              <a:t>HIV </a:t>
            </a:r>
            <a:r>
              <a:rPr lang="en-US" altLang="en-US" sz="2400" dirty="0"/>
              <a:t>testing </a:t>
            </a:r>
            <a:r>
              <a:rPr lang="en-US" altLang="en-US" sz="2400" dirty="0" smtClean="0"/>
              <a:t>services</a:t>
            </a:r>
          </a:p>
          <a:p>
            <a:endParaRPr lang="en-US" altLang="en-US" sz="2400" dirty="0" smtClean="0"/>
          </a:p>
          <a:p>
            <a:r>
              <a:rPr lang="en-US" altLang="en-US" sz="2400" dirty="0" smtClean="0"/>
              <a:t>Coincided with declines in </a:t>
            </a:r>
            <a:r>
              <a:rPr lang="en-US" altLang="en-US" sz="2400" dirty="0"/>
              <a:t>time between </a:t>
            </a:r>
            <a:r>
              <a:rPr lang="en-US" altLang="en-US" sz="2400" dirty="0" smtClean="0"/>
              <a:t>diagnosis </a:t>
            </a:r>
            <a:r>
              <a:rPr lang="en-US" altLang="en-US" sz="2400" dirty="0"/>
              <a:t>and viral </a:t>
            </a:r>
            <a:r>
              <a:rPr lang="en-US" altLang="en-US" sz="2400" dirty="0" smtClean="0"/>
              <a:t>suppression</a:t>
            </a:r>
          </a:p>
          <a:p>
            <a:endParaRPr lang="en-US" altLang="en-US" sz="2400" dirty="0"/>
          </a:p>
          <a:p>
            <a:r>
              <a:rPr lang="en-US" altLang="en-US" sz="2400" dirty="0"/>
              <a:t>D</a:t>
            </a:r>
            <a:r>
              <a:rPr lang="en-US" altLang="en-US" sz="2400" dirty="0" smtClean="0"/>
              <a:t>ata linked at the patient level generates cascade </a:t>
            </a:r>
            <a:r>
              <a:rPr lang="en-US" altLang="en-US" sz="2400" dirty="0"/>
              <a:t>indicators </a:t>
            </a:r>
            <a:r>
              <a:rPr lang="en-US" altLang="en-US" sz="2400" dirty="0" smtClean="0"/>
              <a:t>that are more sensitive </a:t>
            </a:r>
            <a:r>
              <a:rPr lang="en-US" altLang="en-US" sz="2400" dirty="0"/>
              <a:t>to </a:t>
            </a:r>
            <a:r>
              <a:rPr lang="en-US" altLang="en-US" sz="2400" dirty="0" smtClean="0"/>
              <a:t>change</a:t>
            </a:r>
          </a:p>
          <a:p>
            <a:pPr lvl="1"/>
            <a:r>
              <a:rPr lang="en-US" altLang="en-US" sz="2000" dirty="0" smtClean="0"/>
              <a:t>Greater utility in evaluating biomedical </a:t>
            </a:r>
            <a:r>
              <a:rPr lang="en-US" altLang="en-US" sz="2000" dirty="0"/>
              <a:t>HIV prevention programs and </a:t>
            </a:r>
            <a:r>
              <a:rPr lang="en-US" altLang="en-US" sz="2000" u="sng" dirty="0" smtClean="0">
                <a:solidFill>
                  <a:srgbClr val="C00000"/>
                </a:solidFill>
              </a:rPr>
              <a:t>inform strategic </a:t>
            </a:r>
            <a:r>
              <a:rPr lang="en-US" altLang="en-US" sz="2000" u="sng" dirty="0">
                <a:solidFill>
                  <a:srgbClr val="C00000"/>
                </a:solidFill>
              </a:rPr>
              <a:t>priorities</a:t>
            </a:r>
          </a:p>
        </p:txBody>
      </p:sp>
    </p:spTree>
    <p:extLst>
      <p:ext uri="{BB962C8B-B14F-4D97-AF65-F5344CB8AC3E}">
        <p14:creationId xmlns:p14="http://schemas.microsoft.com/office/powerpoint/2010/main" val="29625335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4"/>
          <p:cNvSpPr>
            <a:spLocks noGrp="1"/>
          </p:cNvSpPr>
          <p:nvPr>
            <p:ph type="body" sz="quarter" idx="10"/>
          </p:nvPr>
        </p:nvSpPr>
        <p:spPr>
          <a:xfrm>
            <a:off x="296863" y="918630"/>
            <a:ext cx="8679869" cy="675994"/>
          </a:xfrm>
        </p:spPr>
        <p:txBody>
          <a:bodyPr/>
          <a:lstStyle/>
          <a:p>
            <a:r>
              <a:rPr lang="en-US" sz="2800" dirty="0" smtClean="0">
                <a:solidFill>
                  <a:srgbClr val="A64F1A"/>
                </a:solidFill>
              </a:rPr>
              <a:t>Conclusion [2]</a:t>
            </a:r>
            <a:endParaRPr lang="en-AU" sz="2800" dirty="0">
              <a:solidFill>
                <a:srgbClr val="A64F1A"/>
              </a:solidFill>
            </a:endParaRPr>
          </a:p>
        </p:txBody>
      </p:sp>
      <p:sp>
        <p:nvSpPr>
          <p:cNvPr id="6" name="Content Placeholder 2">
            <a:extLst>
              <a:ext uri="{FF2B5EF4-FFF2-40B4-BE49-F238E27FC236}">
                <a16:creationId xmlns:a16="http://schemas.microsoft.com/office/drawing/2014/main" id="{1E4ABA3A-41A8-44D9-AE58-3874BF214678}"/>
              </a:ext>
            </a:extLst>
          </p:cNvPr>
          <p:cNvSpPr txBox="1">
            <a:spLocks/>
          </p:cNvSpPr>
          <p:nvPr/>
        </p:nvSpPr>
        <p:spPr>
          <a:xfrm>
            <a:off x="304605" y="1862254"/>
            <a:ext cx="8404497" cy="427866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en-US" sz="2400" dirty="0" smtClean="0"/>
              <a:t>Victoria’s local strategic priorities:</a:t>
            </a:r>
          </a:p>
          <a:p>
            <a:endParaRPr lang="en-US" altLang="en-US" sz="2400" dirty="0" smtClean="0"/>
          </a:p>
          <a:p>
            <a:r>
              <a:rPr lang="en-US" altLang="en-US" sz="2400" dirty="0" smtClean="0"/>
              <a:t>DIANOSTIC TESTING!</a:t>
            </a:r>
          </a:p>
          <a:p>
            <a:endParaRPr lang="en-US" altLang="en-US" sz="2400" dirty="0"/>
          </a:p>
          <a:p>
            <a:endParaRPr lang="en-US" altLang="en-US" sz="2400" dirty="0" smtClean="0"/>
          </a:p>
          <a:p>
            <a:pPr marL="457200" lvl="1" indent="0">
              <a:buNone/>
            </a:pPr>
            <a:endParaRPr lang="en-US" altLang="en-US" sz="2000" dirty="0" smtClean="0"/>
          </a:p>
          <a:p>
            <a:pPr lvl="1"/>
            <a:r>
              <a:rPr lang="en-US" altLang="en-US" sz="2000" dirty="0" smtClean="0"/>
              <a:t>Specialist clinics at capacity</a:t>
            </a:r>
          </a:p>
          <a:p>
            <a:pPr lvl="1"/>
            <a:r>
              <a:rPr lang="en-US" altLang="en-US" sz="2000" dirty="0" smtClean="0"/>
              <a:t>Specialist limited geographic and risk population reach</a:t>
            </a:r>
          </a:p>
          <a:p>
            <a:pPr lvl="1"/>
            <a:r>
              <a:rPr lang="en-US" altLang="en-US" sz="2000" dirty="0" smtClean="0"/>
              <a:t>Need to increase capacity in low case clinical settings</a:t>
            </a:r>
          </a:p>
          <a:p>
            <a:pPr lvl="1"/>
            <a:r>
              <a:rPr lang="en-US" altLang="en-US" sz="2000" dirty="0" smtClean="0"/>
              <a:t>Need to develop and support models for HIV self-testing   </a:t>
            </a:r>
          </a:p>
          <a:p>
            <a:endParaRPr lang="en-US" altLang="en-US" sz="2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0244" y="2764456"/>
            <a:ext cx="4616488" cy="1440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3426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4"/>
          <p:cNvSpPr>
            <a:spLocks noGrp="1"/>
          </p:cNvSpPr>
          <p:nvPr>
            <p:ph type="body" sz="quarter" idx="10"/>
          </p:nvPr>
        </p:nvSpPr>
        <p:spPr>
          <a:xfrm>
            <a:off x="296863" y="918630"/>
            <a:ext cx="8679869" cy="675994"/>
          </a:xfrm>
        </p:spPr>
        <p:txBody>
          <a:bodyPr/>
          <a:lstStyle/>
          <a:p>
            <a:r>
              <a:rPr lang="en-US" sz="2800" dirty="0" smtClean="0">
                <a:solidFill>
                  <a:srgbClr val="A64F1A"/>
                </a:solidFill>
              </a:rPr>
              <a:t>Acknowledgements</a:t>
            </a:r>
            <a:endParaRPr lang="en-AU" sz="2800" dirty="0">
              <a:solidFill>
                <a:srgbClr val="A64F1A"/>
              </a:solidFill>
            </a:endParaRPr>
          </a:p>
        </p:txBody>
      </p:sp>
      <p:sp>
        <p:nvSpPr>
          <p:cNvPr id="6" name="Content Placeholder 2">
            <a:extLst>
              <a:ext uri="{FF2B5EF4-FFF2-40B4-BE49-F238E27FC236}">
                <a16:creationId xmlns:a16="http://schemas.microsoft.com/office/drawing/2014/main" id="{1E4ABA3A-41A8-44D9-AE58-3874BF214678}"/>
              </a:ext>
            </a:extLst>
          </p:cNvPr>
          <p:cNvSpPr txBox="1">
            <a:spLocks/>
          </p:cNvSpPr>
          <p:nvPr/>
        </p:nvSpPr>
        <p:spPr>
          <a:xfrm>
            <a:off x="304605" y="1862253"/>
            <a:ext cx="8404497" cy="491768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4000"/>
              </a:lnSpc>
            </a:pPr>
            <a:r>
              <a:rPr lang="en-US" altLang="en-US" sz="2000" dirty="0" smtClean="0"/>
              <a:t>Co-authors</a:t>
            </a:r>
          </a:p>
          <a:p>
            <a:pPr>
              <a:lnSpc>
                <a:spcPct val="114000"/>
              </a:lnSpc>
            </a:pPr>
            <a:r>
              <a:rPr lang="en-US" altLang="en-US" sz="2000" dirty="0" smtClean="0"/>
              <a:t>International </a:t>
            </a:r>
            <a:r>
              <a:rPr lang="en-US" altLang="en-US" sz="2000" dirty="0"/>
              <a:t>Association of Providers of AIDS Care (</a:t>
            </a:r>
            <a:r>
              <a:rPr lang="en-US" altLang="en-US" sz="2000" dirty="0" smtClean="0"/>
              <a:t>IAPAC)</a:t>
            </a:r>
          </a:p>
          <a:p>
            <a:pPr>
              <a:lnSpc>
                <a:spcPct val="114000"/>
              </a:lnSpc>
            </a:pPr>
            <a:r>
              <a:rPr lang="en-US" altLang="en-US" sz="2000" dirty="0" smtClean="0"/>
              <a:t>ACCESS surveillance team</a:t>
            </a:r>
          </a:p>
          <a:p>
            <a:pPr>
              <a:lnSpc>
                <a:spcPct val="114000"/>
              </a:lnSpc>
            </a:pPr>
            <a:r>
              <a:rPr lang="en-US" altLang="en-US" sz="2000" dirty="0" smtClean="0"/>
              <a:t>Clinical and laboratory services that participate in ACCESS</a:t>
            </a:r>
          </a:p>
          <a:p>
            <a:pPr>
              <a:lnSpc>
                <a:spcPct val="114000"/>
              </a:lnSpc>
            </a:pPr>
            <a:r>
              <a:rPr lang="en-US" altLang="en-US" sz="2000" dirty="0" smtClean="0"/>
              <a:t>Michael </a:t>
            </a:r>
            <a:r>
              <a:rPr lang="en-US" altLang="en-US" sz="2000" dirty="0" err="1" smtClean="0"/>
              <a:t>Traeger</a:t>
            </a:r>
            <a:r>
              <a:rPr lang="en-US" altLang="en-US" sz="2000" dirty="0" smtClean="0"/>
              <a:t> (Burnet Institute)</a:t>
            </a:r>
          </a:p>
          <a:p>
            <a:pPr>
              <a:lnSpc>
                <a:spcPct val="114000"/>
              </a:lnSpc>
            </a:pPr>
            <a:r>
              <a:rPr lang="en-US" altLang="en-US" sz="2000" dirty="0" smtClean="0"/>
              <a:t>Dr Richard Gray (Kirby Institute)</a:t>
            </a:r>
          </a:p>
          <a:p>
            <a:pPr>
              <a:lnSpc>
                <a:spcPct val="114000"/>
              </a:lnSpc>
            </a:pPr>
            <a:r>
              <a:rPr lang="en-US" altLang="en-US" sz="2000" dirty="0" smtClean="0"/>
              <a:t>Victorian Department of Health and Human Services</a:t>
            </a:r>
          </a:p>
          <a:p>
            <a:pPr>
              <a:lnSpc>
                <a:spcPct val="114000"/>
              </a:lnSpc>
            </a:pPr>
            <a:r>
              <a:rPr lang="en-US" altLang="en-US" sz="2000" dirty="0" smtClean="0"/>
              <a:t>Commonwealth Department of Health</a:t>
            </a:r>
          </a:p>
          <a:p>
            <a:pPr>
              <a:lnSpc>
                <a:spcPct val="114000"/>
              </a:lnSpc>
            </a:pPr>
            <a:r>
              <a:rPr lang="en-US" altLang="en-US" sz="2000" dirty="0"/>
              <a:t>Community Partners - Thorne </a:t>
            </a:r>
            <a:r>
              <a:rPr lang="en-US" altLang="en-US" sz="2000" dirty="0" err="1"/>
              <a:t>Harbour</a:t>
            </a:r>
            <a:r>
              <a:rPr lang="en-US" altLang="en-US" sz="2000" dirty="0"/>
              <a:t> </a:t>
            </a:r>
            <a:r>
              <a:rPr lang="en-US" altLang="en-US" sz="2000" dirty="0" smtClean="0"/>
              <a:t>Health (formerly Victorian AIDS Council) and Living Positive Victoria</a:t>
            </a:r>
          </a:p>
          <a:p>
            <a:pPr>
              <a:lnSpc>
                <a:spcPct val="114000"/>
              </a:lnSpc>
            </a:pPr>
            <a:r>
              <a:rPr lang="en-US" altLang="en-US" sz="2000" dirty="0"/>
              <a:t>People living with HIV</a:t>
            </a:r>
          </a:p>
          <a:p>
            <a:pPr>
              <a:lnSpc>
                <a:spcPct val="114000"/>
              </a:lnSpc>
            </a:pPr>
            <a:endParaRPr lang="en-US" altLang="en-US" sz="2000" dirty="0" smtClean="0"/>
          </a:p>
        </p:txBody>
      </p:sp>
    </p:spTree>
    <p:extLst>
      <p:ext uri="{BB962C8B-B14F-4D97-AF65-F5344CB8AC3E}">
        <p14:creationId xmlns:p14="http://schemas.microsoft.com/office/powerpoint/2010/main" val="33310708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4"/>
          <p:cNvSpPr>
            <a:spLocks noGrp="1"/>
          </p:cNvSpPr>
          <p:nvPr>
            <p:ph type="body" sz="quarter" idx="10"/>
          </p:nvPr>
        </p:nvSpPr>
        <p:spPr>
          <a:xfrm>
            <a:off x="369916" y="1082259"/>
            <a:ext cx="8679869" cy="1275930"/>
          </a:xfrm>
        </p:spPr>
        <p:txBody>
          <a:bodyPr/>
          <a:lstStyle/>
          <a:p>
            <a:pPr algn="ctr"/>
            <a:r>
              <a:rPr lang="en-US" sz="2800" dirty="0">
                <a:solidFill>
                  <a:srgbClr val="A64F1A"/>
                </a:solidFill>
              </a:rPr>
              <a:t>Isaac </a:t>
            </a:r>
            <a:r>
              <a:rPr lang="en-US" sz="2800" dirty="0" err="1" smtClean="0">
                <a:solidFill>
                  <a:srgbClr val="A64F1A"/>
                </a:solidFill>
              </a:rPr>
              <a:t>Stoové</a:t>
            </a:r>
            <a:endParaRPr lang="en-US" sz="2800" dirty="0">
              <a:solidFill>
                <a:srgbClr val="A64F1A"/>
              </a:solidFill>
            </a:endParaRPr>
          </a:p>
          <a:p>
            <a:pPr algn="ctr"/>
            <a:r>
              <a:rPr lang="en-US" sz="2800" dirty="0" smtClean="0">
                <a:solidFill>
                  <a:srgbClr val="A64F1A"/>
                </a:solidFill>
              </a:rPr>
              <a:t>b. 17 Sept 1944 – d. 20 June 1996</a:t>
            </a:r>
            <a:endParaRPr lang="en-AU" sz="2800" dirty="0">
              <a:solidFill>
                <a:srgbClr val="A64F1A"/>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199" y="2512972"/>
            <a:ext cx="2668778" cy="340656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851" y="2637322"/>
            <a:ext cx="3992918" cy="3282213"/>
          </a:xfrm>
          <a:prstGeom prst="rect">
            <a:avLst/>
          </a:prstGeom>
        </p:spPr>
      </p:pic>
    </p:spTree>
    <p:extLst>
      <p:ext uri="{BB962C8B-B14F-4D97-AF65-F5344CB8AC3E}">
        <p14:creationId xmlns:p14="http://schemas.microsoft.com/office/powerpoint/2010/main" val="1823981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sz="2800" dirty="0" smtClean="0">
                <a:solidFill>
                  <a:srgbClr val="A64F1A"/>
                </a:solidFill>
              </a:rPr>
              <a:t>HIV Epidemiology in Australia</a:t>
            </a:r>
            <a:endParaRPr lang="en-AU" sz="2800" dirty="0">
              <a:solidFill>
                <a:srgbClr val="A64F1A"/>
              </a:solidFill>
            </a:endParaRPr>
          </a:p>
        </p:txBody>
      </p:sp>
      <p:sp>
        <p:nvSpPr>
          <p:cNvPr id="14" name="Content Placeholder 2">
            <a:extLst>
              <a:ext uri="{FF2B5EF4-FFF2-40B4-BE49-F238E27FC236}">
                <a16:creationId xmlns:a16="http://schemas.microsoft.com/office/drawing/2014/main" id="{1E4ABA3A-41A8-44D9-AE58-3874BF214678}"/>
              </a:ext>
            </a:extLst>
          </p:cNvPr>
          <p:cNvSpPr txBox="1">
            <a:spLocks/>
          </p:cNvSpPr>
          <p:nvPr/>
        </p:nvSpPr>
        <p:spPr bwMode="auto">
          <a:xfrm>
            <a:off x="142504" y="1706682"/>
            <a:ext cx="7114944" cy="195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ヒラギノ角ゴ Pro W3" pitchFamily="-107"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ヒラギノ角ゴ Pro W3" pitchFamily="-107"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ヒラギノ角ゴ Pro W3" pitchFamily="-107"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ヒラギノ角ゴ Pro W3" pitchFamily="-107"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ヒラギノ角ゴ Pro W3" pitchFamily="-10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altLang="en-US" sz="2400" dirty="0"/>
              <a:t>Diagnose ~1000 cases of HIV annually</a:t>
            </a:r>
          </a:p>
          <a:p>
            <a:endParaRPr lang="en-AU" altLang="en-US" sz="2400" dirty="0" smtClean="0"/>
          </a:p>
          <a:p>
            <a:r>
              <a:rPr lang="en-AU" altLang="en-US" sz="2400" dirty="0" smtClean="0"/>
              <a:t>Australian </a:t>
            </a:r>
            <a:r>
              <a:rPr lang="en-AU" altLang="en-US" sz="2400" dirty="0"/>
              <a:t>population prevalence </a:t>
            </a:r>
            <a:r>
              <a:rPr lang="en-AU" altLang="en-US" sz="2000" dirty="0"/>
              <a:t>= 0.13</a:t>
            </a:r>
            <a:r>
              <a:rPr lang="en-AU" altLang="en-US" sz="2000" dirty="0" smtClean="0"/>
              <a:t>%</a:t>
            </a:r>
          </a:p>
          <a:p>
            <a:endParaRPr lang="en-AU" altLang="en-US" sz="2000" dirty="0"/>
          </a:p>
          <a:p>
            <a:r>
              <a:rPr lang="en-AU" altLang="en-US" sz="2400" dirty="0" smtClean="0"/>
              <a:t>Concentrated epidemic:</a:t>
            </a:r>
            <a:endParaRPr lang="en-AU" altLang="en-US" sz="2000" dirty="0"/>
          </a:p>
          <a:p>
            <a:pPr lvl="1"/>
            <a:r>
              <a:rPr lang="en-AU" altLang="en-US" sz="2000" dirty="0" smtClean="0"/>
              <a:t>Prevalence among GBM ~7.3%</a:t>
            </a:r>
          </a:p>
          <a:p>
            <a:pPr lvl="1"/>
            <a:r>
              <a:rPr lang="en-AU" altLang="en-US" sz="2000" dirty="0" smtClean="0"/>
              <a:t>Prevalence among People who inject drugs ~1.4%</a:t>
            </a:r>
          </a:p>
          <a:p>
            <a:endParaRPr lang="en-AU" altLang="en-US" sz="2000" dirty="0"/>
          </a:p>
        </p:txBody>
      </p:sp>
      <p:pic>
        <p:nvPicPr>
          <p:cNvPr id="16" name="Picture 15" descr="Image result for victoria australia simple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7423" y="3996859"/>
            <a:ext cx="1826377" cy="1698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909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E4ABA3A-41A8-44D9-AE58-3874BF214678}"/>
              </a:ext>
            </a:extLst>
          </p:cNvPr>
          <p:cNvSpPr txBox="1">
            <a:spLocks/>
          </p:cNvSpPr>
          <p:nvPr/>
        </p:nvSpPr>
        <p:spPr>
          <a:xfrm>
            <a:off x="98945" y="1606927"/>
            <a:ext cx="8912772" cy="270867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altLang="en-US" sz="2400" dirty="0"/>
              <a:t>2017 HIV diagnoses in Victoria = </a:t>
            </a:r>
            <a:r>
              <a:rPr lang="en-AU" altLang="en-US" sz="2400" dirty="0" smtClean="0"/>
              <a:t>302</a:t>
            </a:r>
            <a:endParaRPr lang="en-AU" altLang="en-US" sz="1900" dirty="0" smtClean="0"/>
          </a:p>
          <a:p>
            <a:pPr lvl="1"/>
            <a:r>
              <a:rPr lang="en-AU" altLang="en-US" sz="2000" dirty="0" smtClean="0"/>
              <a:t>Approximately 75% of HIV diagnoses occur among GBM</a:t>
            </a:r>
            <a:endParaRPr lang="en-AU" altLang="en-US" sz="2000" dirty="0"/>
          </a:p>
          <a:p>
            <a:pPr lvl="1"/>
            <a:endParaRPr lang="en-AU" altLang="en-US" sz="1900" dirty="0" smtClean="0"/>
          </a:p>
        </p:txBody>
      </p:sp>
      <p:sp>
        <p:nvSpPr>
          <p:cNvPr id="26" name="Text Placeholder 4"/>
          <p:cNvSpPr>
            <a:spLocks noGrp="1"/>
          </p:cNvSpPr>
          <p:nvPr>
            <p:ph type="body" sz="quarter" idx="10"/>
          </p:nvPr>
        </p:nvSpPr>
        <p:spPr>
          <a:xfrm>
            <a:off x="296863" y="918630"/>
            <a:ext cx="8516937" cy="732369"/>
          </a:xfrm>
        </p:spPr>
        <p:txBody>
          <a:bodyPr/>
          <a:lstStyle/>
          <a:p>
            <a:r>
              <a:rPr lang="en-US" sz="2800" dirty="0" smtClean="0">
                <a:solidFill>
                  <a:srgbClr val="A64F1A"/>
                </a:solidFill>
              </a:rPr>
              <a:t>HIV Epidemiology in Melbourne, Victoria</a:t>
            </a:r>
            <a:endParaRPr lang="en-AU" sz="2800" dirty="0">
              <a:solidFill>
                <a:srgbClr val="A64F1A"/>
              </a:solidFill>
            </a:endParaRPr>
          </a:p>
        </p:txBody>
      </p:sp>
      <p:pic>
        <p:nvPicPr>
          <p:cNvPr id="7" name="Picture 6" descr="Image result for victoria australia simple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7423" y="3996859"/>
            <a:ext cx="1826377" cy="16985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383427" y="2521819"/>
            <a:ext cx="6481023" cy="3898232"/>
          </a:xfrm>
          <a:prstGeom prst="rect">
            <a:avLst/>
          </a:prstGeom>
        </p:spPr>
      </p:pic>
    </p:spTree>
    <p:extLst>
      <p:ext uri="{BB962C8B-B14F-4D97-AF65-F5344CB8AC3E}">
        <p14:creationId xmlns:p14="http://schemas.microsoft.com/office/powerpoint/2010/main" val="41411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age result for victoria australia simple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7423" y="3996859"/>
            <a:ext cx="1826377" cy="169853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1E4ABA3A-41A8-44D9-AE58-3874BF214678}"/>
              </a:ext>
            </a:extLst>
          </p:cNvPr>
          <p:cNvSpPr txBox="1">
            <a:spLocks/>
          </p:cNvSpPr>
          <p:nvPr/>
        </p:nvSpPr>
        <p:spPr>
          <a:xfrm>
            <a:off x="98945" y="1606927"/>
            <a:ext cx="8912772" cy="270867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altLang="en-US" sz="2400" dirty="0" smtClean="0"/>
              <a:t>HIV diagnoses collated at state-level </a:t>
            </a:r>
          </a:p>
          <a:p>
            <a:pPr lvl="1"/>
            <a:r>
              <a:rPr lang="en-AU" altLang="en-US" sz="1900" dirty="0" smtClean="0"/>
              <a:t>85% of HIV cases diagnosed in Victoria resided in Melbourne at the time of diagnosis </a:t>
            </a:r>
          </a:p>
          <a:p>
            <a:endParaRPr lang="en-AU" altLang="en-US" sz="2000" dirty="0" smtClean="0"/>
          </a:p>
          <a:p>
            <a:r>
              <a:rPr lang="en-AU" altLang="en-US" sz="2400" dirty="0" smtClean="0"/>
              <a:t>HIV both socially and geographically concentrated</a:t>
            </a:r>
            <a:endParaRPr lang="en-AU" altLang="en-US" sz="2400" dirty="0"/>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0305" y="5368987"/>
            <a:ext cx="1912121" cy="1489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0" descr="Image result for melbourne sky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863" y="3964380"/>
            <a:ext cx="5648147" cy="180338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flipV="1">
            <a:off x="7602426" y="5457524"/>
            <a:ext cx="700746" cy="4985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 Placeholder 4"/>
          <p:cNvSpPr>
            <a:spLocks noGrp="1"/>
          </p:cNvSpPr>
          <p:nvPr>
            <p:ph type="body" sz="quarter" idx="10"/>
          </p:nvPr>
        </p:nvSpPr>
        <p:spPr>
          <a:xfrm>
            <a:off x="296863" y="918630"/>
            <a:ext cx="8516937" cy="732369"/>
          </a:xfrm>
        </p:spPr>
        <p:txBody>
          <a:bodyPr/>
          <a:lstStyle/>
          <a:p>
            <a:r>
              <a:rPr lang="en-US" sz="2800" dirty="0" smtClean="0">
                <a:solidFill>
                  <a:srgbClr val="A64F1A"/>
                </a:solidFill>
              </a:rPr>
              <a:t>HIV Epidemiology in Melbourne, Victoria</a:t>
            </a:r>
            <a:endParaRPr lang="en-AU" sz="2800" dirty="0">
              <a:solidFill>
                <a:srgbClr val="A64F1A"/>
              </a:solidFill>
            </a:endParaRPr>
          </a:p>
        </p:txBody>
      </p:sp>
    </p:spTree>
    <p:extLst>
      <p:ext uri="{BB962C8B-B14F-4D97-AF65-F5344CB8AC3E}">
        <p14:creationId xmlns:p14="http://schemas.microsoft.com/office/powerpoint/2010/main" val="451427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E4ABA3A-41A8-44D9-AE58-3874BF214678}"/>
              </a:ext>
            </a:extLst>
          </p:cNvPr>
          <p:cNvSpPr txBox="1">
            <a:spLocks/>
          </p:cNvSpPr>
          <p:nvPr/>
        </p:nvSpPr>
        <p:spPr>
          <a:xfrm>
            <a:off x="98945" y="1606927"/>
            <a:ext cx="8912772" cy="270867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altLang="en-US" sz="2400" dirty="0" smtClean="0"/>
              <a:t>Cascade of care 2012 - 2016</a:t>
            </a:r>
            <a:endParaRPr lang="en-AU" altLang="en-US" sz="1900" dirty="0" smtClean="0"/>
          </a:p>
          <a:p>
            <a:pPr lvl="1"/>
            <a:endParaRPr lang="en-AU" altLang="en-US" sz="1200" dirty="0" smtClean="0"/>
          </a:p>
          <a:p>
            <a:pPr lvl="1"/>
            <a:r>
              <a:rPr lang="en-AU" altLang="en-US" sz="2000" dirty="0"/>
              <a:t>U</a:t>
            </a:r>
            <a:r>
              <a:rPr lang="en-AU" altLang="en-US" sz="2000" dirty="0" smtClean="0"/>
              <a:t>ndiagnosed HIV remained unchanged at </a:t>
            </a:r>
            <a:r>
              <a:rPr lang="en-AU" altLang="en-US" sz="2000" b="1" dirty="0" smtClean="0">
                <a:solidFill>
                  <a:srgbClr val="C00000"/>
                </a:solidFill>
              </a:rPr>
              <a:t>12%</a:t>
            </a:r>
            <a:endParaRPr lang="en-AU" altLang="en-US" sz="2000" b="1" dirty="0">
              <a:solidFill>
                <a:srgbClr val="C00000"/>
              </a:solidFill>
            </a:endParaRPr>
          </a:p>
        </p:txBody>
      </p:sp>
      <p:sp>
        <p:nvSpPr>
          <p:cNvPr id="12" name="Text Placeholder 4"/>
          <p:cNvSpPr>
            <a:spLocks noGrp="1"/>
          </p:cNvSpPr>
          <p:nvPr>
            <p:ph type="body" sz="quarter" idx="10"/>
          </p:nvPr>
        </p:nvSpPr>
        <p:spPr>
          <a:xfrm>
            <a:off x="296863" y="918630"/>
            <a:ext cx="8516937" cy="732369"/>
          </a:xfrm>
        </p:spPr>
        <p:txBody>
          <a:bodyPr/>
          <a:lstStyle/>
          <a:p>
            <a:r>
              <a:rPr lang="en-US" sz="2800" dirty="0" smtClean="0">
                <a:solidFill>
                  <a:srgbClr val="A64F1A"/>
                </a:solidFill>
              </a:rPr>
              <a:t>HIV Epidemiology in Melbourne, Victoria</a:t>
            </a:r>
            <a:endParaRPr lang="en-AU" sz="2800" dirty="0">
              <a:solidFill>
                <a:srgbClr val="A64F1A"/>
              </a:solidFill>
            </a:endParaRPr>
          </a:p>
        </p:txBody>
      </p:sp>
      <p:graphicFrame>
        <p:nvGraphicFramePr>
          <p:cNvPr id="5" name="Chart 4"/>
          <p:cNvGraphicFramePr>
            <a:graphicFrameLocks/>
          </p:cNvGraphicFramePr>
          <p:nvPr>
            <p:extLst>
              <p:ext uri="{D42A27DB-BD31-4B8C-83A1-F6EECF244321}">
                <p14:modId xmlns:p14="http://schemas.microsoft.com/office/powerpoint/2010/main" val="2592601411"/>
              </p:ext>
            </p:extLst>
          </p:nvPr>
        </p:nvGraphicFramePr>
        <p:xfrm>
          <a:off x="740937" y="3267307"/>
          <a:ext cx="7589024" cy="31483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4568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1841276794"/>
              </p:ext>
            </p:extLst>
          </p:nvPr>
        </p:nvGraphicFramePr>
        <p:xfrm>
          <a:off x="740937" y="3267307"/>
          <a:ext cx="7589024" cy="3148360"/>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2">
            <a:extLst>
              <a:ext uri="{FF2B5EF4-FFF2-40B4-BE49-F238E27FC236}">
                <a16:creationId xmlns:a16="http://schemas.microsoft.com/office/drawing/2014/main" id="{1E4ABA3A-41A8-44D9-AE58-3874BF214678}"/>
              </a:ext>
            </a:extLst>
          </p:cNvPr>
          <p:cNvSpPr txBox="1">
            <a:spLocks/>
          </p:cNvSpPr>
          <p:nvPr/>
        </p:nvSpPr>
        <p:spPr>
          <a:xfrm>
            <a:off x="98945" y="1606927"/>
            <a:ext cx="8912772" cy="270867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altLang="en-US" sz="2400" dirty="0" smtClean="0"/>
              <a:t>Cascade of care </a:t>
            </a:r>
            <a:r>
              <a:rPr lang="en-AU" altLang="en-US" sz="2400" dirty="0"/>
              <a:t>2012 - </a:t>
            </a:r>
            <a:r>
              <a:rPr lang="en-AU" altLang="en-US" sz="2400" dirty="0" smtClean="0"/>
              <a:t>2016</a:t>
            </a:r>
          </a:p>
          <a:p>
            <a:pPr lvl="1"/>
            <a:endParaRPr lang="en-AU" altLang="en-US" sz="1200" dirty="0" smtClean="0"/>
          </a:p>
          <a:p>
            <a:pPr lvl="1"/>
            <a:r>
              <a:rPr lang="en-AU" altLang="en-US" sz="2000" dirty="0" smtClean="0"/>
              <a:t>PLHIV receiving treatment </a:t>
            </a:r>
            <a:r>
              <a:rPr lang="en-AU" altLang="en-US" sz="2000" b="1" dirty="0" smtClean="0">
                <a:solidFill>
                  <a:srgbClr val="C00000"/>
                </a:solidFill>
              </a:rPr>
              <a:t>increased from 82% to 95%  </a:t>
            </a:r>
            <a:endParaRPr lang="en-AU" altLang="en-US" sz="2000" b="1" dirty="0">
              <a:solidFill>
                <a:srgbClr val="C00000"/>
              </a:solidFill>
            </a:endParaRPr>
          </a:p>
        </p:txBody>
      </p:sp>
      <p:sp>
        <p:nvSpPr>
          <p:cNvPr id="12" name="Text Placeholder 4"/>
          <p:cNvSpPr>
            <a:spLocks noGrp="1"/>
          </p:cNvSpPr>
          <p:nvPr>
            <p:ph type="body" sz="quarter" idx="10"/>
          </p:nvPr>
        </p:nvSpPr>
        <p:spPr>
          <a:xfrm>
            <a:off x="296863" y="918630"/>
            <a:ext cx="8516937" cy="732369"/>
          </a:xfrm>
        </p:spPr>
        <p:txBody>
          <a:bodyPr/>
          <a:lstStyle/>
          <a:p>
            <a:r>
              <a:rPr lang="en-US" sz="2800" dirty="0" smtClean="0">
                <a:solidFill>
                  <a:srgbClr val="A64F1A"/>
                </a:solidFill>
              </a:rPr>
              <a:t>HIV Epidemiology in Melbourne, Victoria</a:t>
            </a:r>
            <a:endParaRPr lang="en-AU" sz="2800" dirty="0">
              <a:solidFill>
                <a:srgbClr val="A64F1A"/>
              </a:solidFill>
            </a:endParaRPr>
          </a:p>
        </p:txBody>
      </p:sp>
    </p:spTree>
    <p:extLst>
      <p:ext uri="{BB962C8B-B14F-4D97-AF65-F5344CB8AC3E}">
        <p14:creationId xmlns:p14="http://schemas.microsoft.com/office/powerpoint/2010/main" val="1793806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1127837675"/>
              </p:ext>
            </p:extLst>
          </p:nvPr>
        </p:nvGraphicFramePr>
        <p:xfrm>
          <a:off x="740937" y="3267307"/>
          <a:ext cx="7563096" cy="3148360"/>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2">
            <a:extLst>
              <a:ext uri="{FF2B5EF4-FFF2-40B4-BE49-F238E27FC236}">
                <a16:creationId xmlns:a16="http://schemas.microsoft.com/office/drawing/2014/main" id="{1E4ABA3A-41A8-44D9-AE58-3874BF214678}"/>
              </a:ext>
            </a:extLst>
          </p:cNvPr>
          <p:cNvSpPr txBox="1">
            <a:spLocks/>
          </p:cNvSpPr>
          <p:nvPr/>
        </p:nvSpPr>
        <p:spPr>
          <a:xfrm>
            <a:off x="98945" y="1606927"/>
            <a:ext cx="7563096" cy="270867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altLang="en-US" sz="2400" dirty="0" smtClean="0"/>
              <a:t>Cascade of care </a:t>
            </a:r>
            <a:r>
              <a:rPr lang="en-AU" altLang="en-US" sz="2400" dirty="0"/>
              <a:t>2012 - </a:t>
            </a:r>
            <a:r>
              <a:rPr lang="en-AU" altLang="en-US" sz="2400" dirty="0" smtClean="0"/>
              <a:t>2016</a:t>
            </a:r>
          </a:p>
          <a:p>
            <a:pPr lvl="1"/>
            <a:endParaRPr lang="en-AU" altLang="en-US" sz="1200" dirty="0" smtClean="0"/>
          </a:p>
          <a:p>
            <a:pPr lvl="1"/>
            <a:r>
              <a:rPr lang="en-AU" altLang="en-US" sz="2000" dirty="0" smtClean="0"/>
              <a:t>Viral suppression among PLHIV receiving treatment </a:t>
            </a:r>
            <a:r>
              <a:rPr lang="en-AU" altLang="en-US" sz="2000" b="1" dirty="0" smtClean="0">
                <a:solidFill>
                  <a:srgbClr val="C00000"/>
                </a:solidFill>
              </a:rPr>
              <a:t>increased from 88% to 94% </a:t>
            </a:r>
            <a:endParaRPr lang="en-AU" altLang="en-US" sz="2000" b="1" dirty="0">
              <a:solidFill>
                <a:srgbClr val="C00000"/>
              </a:solidFill>
            </a:endParaRPr>
          </a:p>
        </p:txBody>
      </p:sp>
      <p:sp>
        <p:nvSpPr>
          <p:cNvPr id="12" name="Text Placeholder 4"/>
          <p:cNvSpPr>
            <a:spLocks noGrp="1"/>
          </p:cNvSpPr>
          <p:nvPr>
            <p:ph type="body" sz="quarter" idx="10"/>
          </p:nvPr>
        </p:nvSpPr>
        <p:spPr>
          <a:xfrm>
            <a:off x="296863" y="918630"/>
            <a:ext cx="8516937" cy="732369"/>
          </a:xfrm>
        </p:spPr>
        <p:txBody>
          <a:bodyPr/>
          <a:lstStyle/>
          <a:p>
            <a:r>
              <a:rPr lang="en-US" sz="2800" dirty="0" smtClean="0">
                <a:solidFill>
                  <a:srgbClr val="A64F1A"/>
                </a:solidFill>
              </a:rPr>
              <a:t>HIV Epidemiology in Melbourne, Victoria</a:t>
            </a:r>
            <a:endParaRPr lang="en-AU" sz="2800" dirty="0">
              <a:solidFill>
                <a:srgbClr val="A64F1A"/>
              </a:solidFill>
            </a:endParaRPr>
          </a:p>
        </p:txBody>
      </p:sp>
    </p:spTree>
    <p:extLst>
      <p:ext uri="{BB962C8B-B14F-4D97-AF65-F5344CB8AC3E}">
        <p14:creationId xmlns:p14="http://schemas.microsoft.com/office/powerpoint/2010/main" val="298047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E4ABA3A-41A8-44D9-AE58-3874BF214678}"/>
              </a:ext>
            </a:extLst>
          </p:cNvPr>
          <p:cNvSpPr txBox="1">
            <a:spLocks/>
          </p:cNvSpPr>
          <p:nvPr/>
        </p:nvSpPr>
        <p:spPr>
          <a:xfrm>
            <a:off x="98945" y="1606927"/>
            <a:ext cx="7563096" cy="270867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altLang="en-US" sz="2400" dirty="0" smtClean="0"/>
              <a:t>Cascade of care - 2016</a:t>
            </a:r>
          </a:p>
          <a:p>
            <a:pPr lvl="1"/>
            <a:endParaRPr lang="en-AU" altLang="en-US" sz="1200" dirty="0" smtClean="0"/>
          </a:p>
          <a:p>
            <a:pPr lvl="1">
              <a:buSzPct val="220000"/>
              <a:buBlip>
                <a:blip r:embed="rId3"/>
              </a:buBlip>
            </a:pPr>
            <a:r>
              <a:rPr lang="en-AU" altLang="en-US" sz="1800" dirty="0" smtClean="0"/>
              <a:t>  </a:t>
            </a:r>
            <a:r>
              <a:rPr lang="en-AU" altLang="en-US" sz="2000" dirty="0" smtClean="0"/>
              <a:t>Progress </a:t>
            </a:r>
            <a:r>
              <a:rPr lang="en-AU" altLang="en-US" sz="2000" dirty="0"/>
              <a:t>and achievement of UNAIDS targets</a:t>
            </a:r>
          </a:p>
          <a:p>
            <a:pPr lvl="1">
              <a:buSzPct val="180000"/>
              <a:buBlip>
                <a:blip r:embed="rId4"/>
              </a:buBlip>
            </a:pPr>
            <a:r>
              <a:rPr lang="en-AU" altLang="en-US" sz="2000" dirty="0" smtClean="0"/>
              <a:t>  Sensitive </a:t>
            </a:r>
            <a:r>
              <a:rPr lang="en-AU" altLang="en-US" sz="2000" dirty="0"/>
              <a:t>to </a:t>
            </a:r>
            <a:r>
              <a:rPr lang="en-AU" altLang="en-US" sz="2000" dirty="0" smtClean="0"/>
              <a:t>change?</a:t>
            </a:r>
            <a:endParaRPr lang="en-AU" altLang="en-US" sz="2000" dirty="0"/>
          </a:p>
        </p:txBody>
      </p:sp>
      <p:sp>
        <p:nvSpPr>
          <p:cNvPr id="12" name="Text Placeholder 4"/>
          <p:cNvSpPr>
            <a:spLocks noGrp="1"/>
          </p:cNvSpPr>
          <p:nvPr>
            <p:ph type="body" sz="quarter" idx="10"/>
          </p:nvPr>
        </p:nvSpPr>
        <p:spPr>
          <a:xfrm>
            <a:off x="296863" y="918630"/>
            <a:ext cx="8516937" cy="732369"/>
          </a:xfrm>
        </p:spPr>
        <p:txBody>
          <a:bodyPr/>
          <a:lstStyle/>
          <a:p>
            <a:r>
              <a:rPr lang="en-US" sz="2800" dirty="0" smtClean="0">
                <a:solidFill>
                  <a:srgbClr val="A64F1A"/>
                </a:solidFill>
              </a:rPr>
              <a:t>Measuring the HIV cascade of care </a:t>
            </a:r>
            <a:endParaRPr lang="en-AU" sz="2800" dirty="0">
              <a:solidFill>
                <a:srgbClr val="A64F1A"/>
              </a:solidFill>
            </a:endParaRPr>
          </a:p>
        </p:txBody>
      </p:sp>
      <p:graphicFrame>
        <p:nvGraphicFramePr>
          <p:cNvPr id="8" name="Chart 7"/>
          <p:cNvGraphicFramePr>
            <a:graphicFrameLocks/>
          </p:cNvGraphicFramePr>
          <p:nvPr>
            <p:extLst>
              <p:ext uri="{D42A27DB-BD31-4B8C-83A1-F6EECF244321}">
                <p14:modId xmlns:p14="http://schemas.microsoft.com/office/powerpoint/2010/main" val="93712975"/>
              </p:ext>
            </p:extLst>
          </p:nvPr>
        </p:nvGraphicFramePr>
        <p:xfrm>
          <a:off x="719773" y="3975234"/>
          <a:ext cx="7230694" cy="26673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98141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3070</TotalTime>
  <Words>907</Words>
  <Application>Microsoft Office PowerPoint</Application>
  <PresentationFormat>On-screen Show (4:3)</PresentationFormat>
  <Paragraphs>173</Paragraphs>
  <Slides>24</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Lucida Grande</vt:lpstr>
      <vt:lpstr>Verdana</vt:lpstr>
      <vt:lpstr>ヒラギノ角ゴ Pro W3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Beau Cummin</dc:creator>
  <cp:lastModifiedBy>Mark Stoove</cp:lastModifiedBy>
  <cp:revision>179</cp:revision>
  <dcterms:created xsi:type="dcterms:W3CDTF">2017-05-03T06:58:16Z</dcterms:created>
  <dcterms:modified xsi:type="dcterms:W3CDTF">2018-07-24T06:16:57Z</dcterms:modified>
</cp:coreProperties>
</file>