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72" r:id="rId4"/>
    <p:sldId id="264" r:id="rId5"/>
    <p:sldId id="265" r:id="rId6"/>
    <p:sldId id="266" r:id="rId7"/>
    <p:sldId id="271" r:id="rId8"/>
    <p:sldId id="267" r:id="rId9"/>
    <p:sldId id="268" r:id="rId10"/>
    <p:sldId id="273" r:id="rId11"/>
    <p:sldId id="270" r:id="rId12"/>
    <p:sldId id="276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/>
    <p:restoredTop sz="84793"/>
  </p:normalViewPr>
  <p:slideViewPr>
    <p:cSldViewPr snapToGrid="0">
      <p:cViewPr varScale="1">
        <p:scale>
          <a:sx n="87" d="100"/>
          <a:sy n="87" d="100"/>
        </p:scale>
        <p:origin x="894" y="90"/>
      </p:cViewPr>
      <p:guideLst>
        <p:guide orient="horz" pos="2156"/>
        <p:guide orient="horz" pos="147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7A12EE-3DAA-4326-A5B3-7EB1C5029C3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8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6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19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7A12EE-3DAA-4326-A5B3-7EB1C5029C3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22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5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58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15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70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89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4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55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0" y="6010842"/>
            <a:ext cx="9151963" cy="85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lum bright="-30000"/>
          </a:blip>
          <a:srcRect l="13858"/>
          <a:stretch/>
        </p:blipFill>
        <p:spPr>
          <a:xfrm>
            <a:off x="830580" y="5662124"/>
            <a:ext cx="2320859" cy="215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lum/>
          </a:blip>
          <a:srcRect r="87556"/>
          <a:stretch/>
        </p:blipFill>
        <p:spPr>
          <a:xfrm>
            <a:off x="457201" y="5662124"/>
            <a:ext cx="335280" cy="215539"/>
          </a:xfrm>
          <a:prstGeom prst="rect">
            <a:avLst/>
          </a:prstGeom>
        </p:spPr>
      </p:pic>
      <p:pic>
        <p:nvPicPr>
          <p:cNvPr id="11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99" y="5685189"/>
            <a:ext cx="3075688" cy="1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914" y="2384115"/>
            <a:ext cx="7772400" cy="70528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3676" y="3648706"/>
            <a:ext cx="7789863" cy="43088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3361198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D714A3-8C98-954A-ABBD-D68695BA95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5" y="166304"/>
            <a:ext cx="2448859" cy="12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8265" y="223315"/>
            <a:ext cx="8229600" cy="513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800665"/>
            <a:ext cx="2531035" cy="408669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38666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6145"/>
            <a:ext cx="2531035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2" y="1800665"/>
            <a:ext cx="2531035" cy="408669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2" y="1046145"/>
            <a:ext cx="2531035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062453" y="1800665"/>
            <a:ext cx="2531035" cy="408669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062453" y="1046145"/>
            <a:ext cx="2531035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80066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4200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7271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038666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80066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124200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27271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915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680" y="227754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50266"/>
            <a:ext cx="2336800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0" y="1250266"/>
            <a:ext cx="5438775" cy="4667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8265" y="223315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895191"/>
            <a:ext cx="8229600" cy="648966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265" y="1214439"/>
            <a:ext cx="8234362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032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8265" y="224737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57" y="2372551"/>
            <a:ext cx="4120953" cy="3150274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54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8265" y="224737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9144000" cy="491732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75132"/>
            <a:ext cx="8229600" cy="882624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834670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680" y="227754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9144000" cy="581933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11677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83796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425287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0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71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52582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0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1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16104"/>
          </a:xfrm>
        </p:spPr>
        <p:txBody>
          <a:bodyPr/>
          <a:lstStyle>
            <a:lvl1pPr marL="344488" indent="-344488">
              <a:buClr>
                <a:schemeClr val="accent1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47700" indent="-285750">
              <a:buSzPct val="90000"/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2pPr>
            <a:lvl3pPr marL="889000" indent="-198438">
              <a:buSzPct val="90000"/>
              <a:buFont typeface="+mj-lt"/>
              <a:buAutoNum type="romanLcPeriod"/>
              <a:defRPr sz="18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1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8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3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0031"/>
            <a:ext cx="4038600" cy="466026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0031"/>
            <a:ext cx="4038600" cy="466026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7803"/>
            <a:ext cx="4040188" cy="83099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799"/>
            <a:ext cx="4040188" cy="405338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679"/>
            <a:ext cx="4041775" cy="83099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0675"/>
            <a:ext cx="4041775" cy="405515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660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734"/>
            <a:ext cx="8191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199438" cy="42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0" y="6545114"/>
            <a:ext cx="9151963" cy="3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562896" y="6145848"/>
            <a:ext cx="3441754" cy="289456"/>
            <a:chOff x="562896" y="6361681"/>
            <a:chExt cx="3441754" cy="289456"/>
          </a:xfrm>
        </p:grpSpPr>
        <p:pic>
          <p:nvPicPr>
            <p:cNvPr id="8" name="Picture 7" descr="IHME_logo_acr_RGB_sm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96" y="6361681"/>
              <a:ext cx="770386" cy="2505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1495275" y="6361681"/>
              <a:ext cx="0" cy="2894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0">
              <a:lum bright="-30000"/>
            </a:blip>
            <a:srcRect l="13858"/>
            <a:stretch/>
          </p:blipFill>
          <p:spPr>
            <a:xfrm>
              <a:off x="1955028" y="6396816"/>
              <a:ext cx="2049622" cy="1903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0">
              <a:lum/>
            </a:blip>
            <a:srcRect r="87556"/>
            <a:stretch/>
          </p:blipFill>
          <p:spPr>
            <a:xfrm>
              <a:off x="1625286" y="6396816"/>
              <a:ext cx="296096" cy="190349"/>
            </a:xfrm>
            <a:prstGeom prst="rect">
              <a:avLst/>
            </a:prstGeom>
          </p:spPr>
        </p:pic>
      </p:grpSp>
      <p:pic>
        <p:nvPicPr>
          <p:cNvPr id="13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36" y="6192078"/>
            <a:ext cx="3075688" cy="1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6" r:id="rId4"/>
    <p:sldLayoutId id="2147483681" r:id="rId5"/>
    <p:sldLayoutId id="2147483682" r:id="rId6"/>
    <p:sldLayoutId id="2147483688" r:id="rId7"/>
    <p:sldLayoutId id="2147483679" r:id="rId8"/>
    <p:sldLayoutId id="2147483680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  <p:sldLayoutId id="2147483697" r:id="rId16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12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2pPr>
      <a:lvl3pPr marL="912813" indent="-231775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>
          <a:solidFill>
            <a:schemeClr val="tx1"/>
          </a:solidFill>
          <a:latin typeface="+mn-lt"/>
        </a:defRPr>
      </a:lvl3pPr>
      <a:lvl4pPr marL="1258888" indent="-231775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0" fontAlgn="base" hangingPunct="0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ahvif@uw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ucarter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78914" y="1427405"/>
            <a:ext cx="7772400" cy="1661993"/>
          </a:xfrm>
        </p:spPr>
        <p:txBody>
          <a:bodyPr/>
          <a:lstStyle/>
          <a:p>
            <a:pPr eaLnBrk="1" hangingPunct="1"/>
            <a:r>
              <a:rPr lang="en-US" altLang="en-US" dirty="0"/>
              <a:t>Forecasting the Cost of Financing ART in Sub-Saharan Africa under Differential Funding Scenarios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Tahvi Frank and Austin Carter</a:t>
            </a:r>
          </a:p>
          <a:p>
            <a:pPr eaLnBrk="1" hangingPunct="1"/>
            <a:r>
              <a:rPr lang="en-US" altLang="en-US" dirty="0"/>
              <a:t>July 25, 2018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36E81-0819-624A-BAA8-D38678D7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Living With HIV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005C82-1B13-9748-B847-9367BDE7D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7606A8-C6A8-0A43-87D9-25B5B5697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4" y="1628938"/>
            <a:ext cx="4322856" cy="3637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F90AE5-2A13-B941-B0F8-D6834D6AD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/>
          <a:stretch/>
        </p:blipFill>
        <p:spPr>
          <a:xfrm>
            <a:off x="4552950" y="1628938"/>
            <a:ext cx="4212812" cy="36865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8A77C8-84E0-8942-9FA7-BB95E125333A}"/>
              </a:ext>
            </a:extLst>
          </p:cNvPr>
          <p:cNvSpPr/>
          <p:nvPr/>
        </p:nvSpPr>
        <p:spPr>
          <a:xfrm>
            <a:off x="4552950" y="2116899"/>
            <a:ext cx="115888" cy="2204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A98D0F-67C6-A94B-B6E3-516254465501}"/>
              </a:ext>
            </a:extLst>
          </p:cNvPr>
          <p:cNvSpPr txBox="1"/>
          <p:nvPr/>
        </p:nvSpPr>
        <p:spPr>
          <a:xfrm>
            <a:off x="557231" y="1259606"/>
            <a:ext cx="8962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Malawi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F1AC12-E04A-BE49-A654-56CBFB3661AE}"/>
              </a:ext>
            </a:extLst>
          </p:cNvPr>
          <p:cNvSpPr txBox="1"/>
          <p:nvPr/>
        </p:nvSpPr>
        <p:spPr>
          <a:xfrm>
            <a:off x="4839718" y="1259606"/>
            <a:ext cx="19976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18369560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07B2B-56B5-BA4B-B8D0-5618B376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CDEE61-8754-E048-B8E7-31CBA796F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E286D9-6126-774D-AB16-008A4E92AD8B}"/>
              </a:ext>
            </a:extLst>
          </p:cNvPr>
          <p:cNvSpPr txBox="1"/>
          <p:nvPr/>
        </p:nvSpPr>
        <p:spPr>
          <a:xfrm>
            <a:off x="2893311" y="692887"/>
            <a:ext cx="32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People Living with HIV (millions)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D61C6A7-9461-4043-8B0C-5C1047A5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38970"/>
              </p:ext>
            </p:extLst>
          </p:nvPr>
        </p:nvGraphicFramePr>
        <p:xfrm>
          <a:off x="1348283" y="1075270"/>
          <a:ext cx="6409334" cy="170307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818864">
                  <a:extLst>
                    <a:ext uri="{9D8B030D-6E8A-4147-A177-3AD203B41FA5}">
                      <a16:colId xmlns:a16="http://schemas.microsoft.com/office/drawing/2014/main" xmlns="" val="1143684514"/>
                    </a:ext>
                  </a:extLst>
                </a:gridCol>
                <a:gridCol w="1004707">
                  <a:extLst>
                    <a:ext uri="{9D8B030D-6E8A-4147-A177-3AD203B41FA5}">
                      <a16:colId xmlns:a16="http://schemas.microsoft.com/office/drawing/2014/main" xmlns="" val="1807824601"/>
                    </a:ext>
                  </a:extLst>
                </a:gridCol>
                <a:gridCol w="1156278">
                  <a:extLst>
                    <a:ext uri="{9D8B030D-6E8A-4147-A177-3AD203B41FA5}">
                      <a16:colId xmlns:a16="http://schemas.microsoft.com/office/drawing/2014/main" xmlns="" val="2165975190"/>
                    </a:ext>
                  </a:extLst>
                </a:gridCol>
                <a:gridCol w="1299190">
                  <a:extLst>
                    <a:ext uri="{9D8B030D-6E8A-4147-A177-3AD203B41FA5}">
                      <a16:colId xmlns:a16="http://schemas.microsoft.com/office/drawing/2014/main" xmlns="" val="34394109"/>
                    </a:ext>
                  </a:extLst>
                </a:gridCol>
                <a:gridCol w="1130295">
                  <a:extLst>
                    <a:ext uri="{9D8B030D-6E8A-4147-A177-3AD203B41FA5}">
                      <a16:colId xmlns:a16="http://schemas.microsoft.com/office/drawing/2014/main" xmlns="" val="4028749178"/>
                    </a:ext>
                  </a:extLst>
                </a:gridCol>
              </a:tblGrid>
              <a:tr h="20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3101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Better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65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Sub-Saharan Africa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9057778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238714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558962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Tanzania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0474711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CEA76F-8AC1-3C46-8A61-3505755B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29" y="3984958"/>
            <a:ext cx="12700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2DE337-9497-4248-8CD7-6212A7EA3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13" y="3260501"/>
            <a:ext cx="4860099" cy="28041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4AD2FA-27CB-8845-B9D1-F9B13BDF2D1E}"/>
              </a:ext>
            </a:extLst>
          </p:cNvPr>
          <p:cNvSpPr txBox="1"/>
          <p:nvPr/>
        </p:nvSpPr>
        <p:spPr>
          <a:xfrm>
            <a:off x="2930889" y="2932481"/>
            <a:ext cx="306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Cost of ART for all PLHIV, 2040</a:t>
            </a:r>
          </a:p>
        </p:txBody>
      </p:sp>
    </p:spTree>
    <p:extLst>
      <p:ext uri="{BB962C8B-B14F-4D97-AF65-F5344CB8AC3E}">
        <p14:creationId xmlns:p14="http://schemas.microsoft.com/office/powerpoint/2010/main" val="10605563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42440-4B88-AC46-994D-78665C4F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5734"/>
            <a:ext cx="8191500" cy="55399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A0FFA9-CD8E-7F49-9D89-777E00B0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0" y="779732"/>
            <a:ext cx="8441140" cy="4571999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Despite projected declines in incidence rate, the number of people living with HIV is predicted to increase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Driven by demographic changes and longer lifespans for PLHIV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Highlights need for increased funding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Though the number of PLHIV is projected to increase across all three scenarios, worse scenario reveals dramatic consequences of reducing funding into the future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Triple the number of PLHIV compared to 2016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Better scenario evidences potential for sustained increases in funding to lead to decreased prevalence and future savings on treatment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Prediction of price of drug rather than comprehensive cost of care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Lack of data on government health expenditure specific to HIV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Analysis focuses on relationship between funding and ART coverage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Does not include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male circumcision, and other highly effective interventions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831BB-4AD3-BD45-A83D-1B6FD59B1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94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78914" y="1427405"/>
            <a:ext cx="7772400" cy="1661993"/>
          </a:xfrm>
        </p:spPr>
        <p:txBody>
          <a:bodyPr/>
          <a:lstStyle/>
          <a:p>
            <a:pPr eaLnBrk="1" hangingPunct="1"/>
            <a:r>
              <a:rPr lang="en-US" altLang="en-US" dirty="0"/>
              <a:t>Forecasting the Cost of Financing ART in Sub-Saharan Africa under Differential Funding Scenarios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Tahvi Frank and Austin Carter</a:t>
            </a:r>
          </a:p>
          <a:p>
            <a:pPr eaLnBrk="1" hangingPunct="1"/>
            <a:r>
              <a:rPr lang="en-US" altLang="en-US" dirty="0">
                <a:hlinkClick r:id="rId3"/>
              </a:rPr>
              <a:t>tahvif@uw.edu</a:t>
            </a:r>
            <a:endParaRPr lang="en-US" altLang="en-US" dirty="0"/>
          </a:p>
          <a:p>
            <a:pPr eaLnBrk="1" hangingPunct="1"/>
            <a:r>
              <a:rPr lang="en-US" altLang="en-US" dirty="0">
                <a:hlinkClick r:id="rId4"/>
              </a:rPr>
              <a:t>aucarter@uw.edu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4896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FA5C9EB-87CA-8C4B-993D-1CC60C1F8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1074461"/>
            <a:ext cx="4545966" cy="4252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B229E8-B66B-D742-B666-3BED03A22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8" y="1128030"/>
            <a:ext cx="2330224" cy="10028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6F8846EB-A861-9345-B0D4-93A854513D0D}"/>
              </a:ext>
            </a:extLst>
          </p:cNvPr>
          <p:cNvSpPr txBox="1">
            <a:spLocks/>
          </p:cNvSpPr>
          <p:nvPr/>
        </p:nvSpPr>
        <p:spPr bwMode="auto">
          <a:xfrm>
            <a:off x="5218664" y="976551"/>
            <a:ext cx="3380454" cy="44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2pPr>
            <a:lvl3pPr marL="912813" indent="-231775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─"/>
              <a:defRPr sz="1800">
                <a:solidFill>
                  <a:schemeClr val="tx1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597025" indent="-223838" algn="l" rtl="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4"/>
              </a:spcBef>
              <a:buSzPct val="110000"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Stagnating government health expenditure and decreasing development assistance to health</a:t>
            </a:r>
          </a:p>
          <a:p>
            <a:pPr>
              <a:spcBef>
                <a:spcPts val="54"/>
              </a:spcBef>
              <a:buSzPct val="110000"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Current funding levels do not meet treatment needs</a:t>
            </a:r>
          </a:p>
          <a:p>
            <a:endParaRPr lang="en-US" kern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6E943E-F225-A348-AF4E-3F837EAF5F07}"/>
              </a:ext>
            </a:extLst>
          </p:cNvPr>
          <p:cNvSpPr txBox="1"/>
          <p:nvPr/>
        </p:nvSpPr>
        <p:spPr>
          <a:xfrm>
            <a:off x="596607" y="736870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HIV Financing in Sub-Saharan Africa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0B02F7-64ED-384B-A376-6F43C7765348}"/>
              </a:ext>
            </a:extLst>
          </p:cNvPr>
          <p:cNvSpPr txBox="1"/>
          <p:nvPr/>
        </p:nvSpPr>
        <p:spPr>
          <a:xfrm>
            <a:off x="2430413" y="5266135"/>
            <a:ext cx="5529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54D7C-CCB8-694F-B361-FF66023726BA}"/>
              </a:ext>
            </a:extLst>
          </p:cNvPr>
          <p:cNvSpPr txBox="1"/>
          <p:nvPr/>
        </p:nvSpPr>
        <p:spPr>
          <a:xfrm rot="16200000">
            <a:off x="-1535271" y="3000093"/>
            <a:ext cx="35018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2017 Purchasing Power Parity (Billions)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34C068-6AFB-2649-A3DF-1F4EAB3B690C}"/>
              </a:ext>
            </a:extLst>
          </p:cNvPr>
          <p:cNvSpPr txBox="1"/>
          <p:nvPr/>
        </p:nvSpPr>
        <p:spPr>
          <a:xfrm>
            <a:off x="149123" y="5597911"/>
            <a:ext cx="8957965" cy="813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Spending on health and HIV/AIDS: domestic health spending and development assistance in 188 countries, 1995–2015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Dieleman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L et al. The Lancet , Volume 391 , Issue 10132 , 1799 - 1829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23631903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0F20EC3-8C3F-744C-B4DA-A94C021B2383}"/>
              </a:ext>
            </a:extLst>
          </p:cNvPr>
          <p:cNvSpPr/>
          <p:nvPr/>
        </p:nvSpPr>
        <p:spPr>
          <a:xfrm>
            <a:off x="6199094" y="4414424"/>
            <a:ext cx="2489947" cy="650689"/>
          </a:xfrm>
          <a:prstGeom prst="roundRect">
            <a:avLst/>
          </a:prstGeom>
          <a:solidFill>
            <a:schemeClr val="accent1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6F6ACE8-E289-DE4B-8249-69314A0F3C01}"/>
              </a:ext>
            </a:extLst>
          </p:cNvPr>
          <p:cNvSpPr/>
          <p:nvPr/>
        </p:nvSpPr>
        <p:spPr>
          <a:xfrm>
            <a:off x="3582106" y="4419139"/>
            <a:ext cx="2082145" cy="674180"/>
          </a:xfrm>
          <a:prstGeom prst="roundRect">
            <a:avLst/>
          </a:prstGeom>
          <a:solidFill>
            <a:schemeClr val="accent1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73763D96-73B8-C944-8793-79834F2BCD1D}"/>
              </a:ext>
            </a:extLst>
          </p:cNvPr>
          <p:cNvSpPr/>
          <p:nvPr/>
        </p:nvSpPr>
        <p:spPr>
          <a:xfrm>
            <a:off x="385765" y="5032190"/>
            <a:ext cx="2460812" cy="702860"/>
          </a:xfrm>
          <a:prstGeom prst="roundRect">
            <a:avLst/>
          </a:prstGeom>
          <a:solidFill>
            <a:schemeClr val="accent1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76BFF0B-477C-7E41-AFE1-4D920C68FA60}"/>
              </a:ext>
            </a:extLst>
          </p:cNvPr>
          <p:cNvSpPr/>
          <p:nvPr/>
        </p:nvSpPr>
        <p:spPr>
          <a:xfrm>
            <a:off x="385765" y="3899647"/>
            <a:ext cx="2460812" cy="702860"/>
          </a:xfrm>
          <a:prstGeom prst="roundRect">
            <a:avLst/>
          </a:prstGeom>
          <a:solidFill>
            <a:schemeClr val="accent1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C2B41-2EE1-D74C-907F-42D635B3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Future ART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80CBA9-302F-774B-AA36-E54FC7694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Predicting cost of financing ART 2017 – 2040</a:t>
            </a:r>
          </a:p>
          <a:p>
            <a:pPr lvl="1">
              <a:spcBef>
                <a:spcPts val="54"/>
              </a:spcBef>
              <a:buSzPct val="110000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Estimate future ART coverage under better, worse, and reference scenario</a:t>
            </a:r>
          </a:p>
          <a:p>
            <a:pPr lvl="2">
              <a:spcBef>
                <a:spcPts val="54"/>
              </a:spcBef>
              <a:buSzPct val="11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Price of ART</a:t>
            </a:r>
          </a:p>
          <a:p>
            <a:pPr lvl="2">
              <a:spcBef>
                <a:spcPts val="54"/>
              </a:spcBef>
              <a:buSzPct val="11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Health spending</a:t>
            </a:r>
          </a:p>
          <a:p>
            <a:pPr lvl="1">
              <a:spcBef>
                <a:spcPts val="54"/>
              </a:spcBef>
              <a:buSzPct val="110000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Model the HIV epidemic for each scenario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B3BC89-7144-2B45-847E-77BA223F1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1166AD-2705-B94D-9713-EA1744D64A42}"/>
              </a:ext>
            </a:extLst>
          </p:cNvPr>
          <p:cNvSpPr txBox="1"/>
          <p:nvPr/>
        </p:nvSpPr>
        <p:spPr>
          <a:xfrm>
            <a:off x="1116646" y="4045092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ART 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86844-E5AE-1C4E-B0A2-09CA20E618BD}"/>
              </a:ext>
            </a:extLst>
          </p:cNvPr>
          <p:cNvSpPr txBox="1"/>
          <p:nvPr/>
        </p:nvSpPr>
        <p:spPr>
          <a:xfrm>
            <a:off x="603066" y="5084843"/>
            <a:ext cx="2039726" cy="597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 Expenditure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(better, worse, reference)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5F72EE-5341-8F4B-93F3-B033DE1E948F}"/>
              </a:ext>
            </a:extLst>
          </p:cNvPr>
          <p:cNvSpPr txBox="1"/>
          <p:nvPr/>
        </p:nvSpPr>
        <p:spPr>
          <a:xfrm>
            <a:off x="3906453" y="4556805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ART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FEF022-8A50-444C-9DEB-EC8F7EAC1FA0}"/>
              </a:ext>
            </a:extLst>
          </p:cNvPr>
          <p:cNvSpPr txBox="1"/>
          <p:nvPr/>
        </p:nvSpPr>
        <p:spPr>
          <a:xfrm>
            <a:off x="6358092" y="4571126"/>
            <a:ext cx="221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Population Projection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0369376-99DB-9244-8EBB-8BA590487BAC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>
            <a:off x="2846577" y="4251077"/>
            <a:ext cx="735529" cy="505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43FD5C8-AB14-764E-A3E2-3600E7EF1324}"/>
              </a:ext>
            </a:extLst>
          </p:cNvPr>
          <p:cNvCxnSpPr>
            <a:cxnSpLocks/>
          </p:cNvCxnSpPr>
          <p:nvPr/>
        </p:nvCxnSpPr>
        <p:spPr>
          <a:xfrm flipV="1">
            <a:off x="2846576" y="4770569"/>
            <a:ext cx="735530" cy="61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FDF30FC-CCFA-754E-BEEC-96104CAB849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5664251" y="4739769"/>
            <a:ext cx="534843" cy="1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515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E04AFC6-0EA6-B542-8AA3-EDF99F668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30" y="2790895"/>
            <a:ext cx="7327870" cy="3174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53DF8-B357-4542-A718-AE655825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ART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3BF0CB-F8AA-C343-BFC9-32CCE7A60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7846"/>
            <a:ext cx="8229600" cy="4425287"/>
          </a:xfrm>
        </p:spPr>
        <p:txBody>
          <a:bodyPr/>
          <a:lstStyle/>
          <a:p>
            <a:r>
              <a:rPr lang="en-US" sz="1800" dirty="0"/>
              <a:t>Data on average cost of ART per person per year from Global Price Reporting Mechanism spanning 2004-2016</a:t>
            </a:r>
          </a:p>
          <a:p>
            <a:r>
              <a:rPr lang="en-US" sz="1800" dirty="0"/>
              <a:t>Stochastic frontier analysis bounds future minimum cost</a:t>
            </a:r>
          </a:p>
          <a:p>
            <a:r>
              <a:rPr lang="en-US" sz="1800" dirty="0"/>
              <a:t>Gaussian process regression used to complete time series and extend to 2040 for each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B93E2E-4CC0-EB45-A16F-65C2104F5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988268-77E1-0344-B8E3-599FE8A29739}"/>
              </a:ext>
            </a:extLst>
          </p:cNvPr>
          <p:cNvSpPr txBox="1"/>
          <p:nvPr/>
        </p:nvSpPr>
        <p:spPr>
          <a:xfrm>
            <a:off x="4509370" y="5869358"/>
            <a:ext cx="5529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CF51DB-5BEA-6E41-9F32-39E9CB7933B7}"/>
              </a:ext>
            </a:extLst>
          </p:cNvPr>
          <p:cNvSpPr txBox="1"/>
          <p:nvPr/>
        </p:nvSpPr>
        <p:spPr>
          <a:xfrm rot="16200000">
            <a:off x="-588116" y="4049318"/>
            <a:ext cx="3119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Annual ART Price per Person (US$)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25785F-AC84-9345-B17A-3F6661DA7E5C}"/>
              </a:ext>
            </a:extLst>
          </p:cNvPr>
          <p:cNvSpPr txBox="1"/>
          <p:nvPr/>
        </p:nvSpPr>
        <p:spPr>
          <a:xfrm>
            <a:off x="3095025" y="2485315"/>
            <a:ext cx="30594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Range of Annual ART Price SSA</a:t>
            </a:r>
          </a:p>
        </p:txBody>
      </p:sp>
    </p:spTree>
    <p:extLst>
      <p:ext uri="{BB962C8B-B14F-4D97-AF65-F5344CB8AC3E}">
        <p14:creationId xmlns:p14="http://schemas.microsoft.com/office/powerpoint/2010/main" val="32502811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4FC62-C1A7-0345-923C-CE02629E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Health Expenditure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EA353-FFA5-3D42-8C8A-3F16208C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1142999"/>
            <a:ext cx="3748019" cy="4425287"/>
          </a:xfrm>
        </p:spPr>
        <p:txBody>
          <a:bodyPr/>
          <a:lstStyle/>
          <a:p>
            <a:r>
              <a:rPr lang="en-US" sz="2000" dirty="0"/>
              <a:t>Calculated annualized rate of change of per capita health expenditure in each country</a:t>
            </a:r>
          </a:p>
          <a:p>
            <a:pPr lvl="1"/>
            <a:r>
              <a:rPr lang="en-US" sz="1800" dirty="0"/>
              <a:t>Development assistance for health (DAH) for HIV</a:t>
            </a:r>
          </a:p>
          <a:p>
            <a:pPr lvl="1"/>
            <a:r>
              <a:rPr lang="en-US" sz="1800" dirty="0"/>
              <a:t>Government health expenditure as source (GHES)</a:t>
            </a:r>
          </a:p>
          <a:p>
            <a:r>
              <a:rPr lang="en-US" sz="2000" dirty="0"/>
              <a:t>15</a:t>
            </a:r>
            <a:r>
              <a:rPr lang="en-US" sz="2000" baseline="30000" dirty="0"/>
              <a:t>th </a:t>
            </a:r>
            <a:r>
              <a:rPr lang="en-US" sz="2000" dirty="0"/>
              <a:t>(worse), 50</a:t>
            </a:r>
            <a:r>
              <a:rPr lang="en-US" sz="2000" baseline="30000" dirty="0"/>
              <a:t>th</a:t>
            </a:r>
            <a:r>
              <a:rPr lang="en-US" sz="2000" dirty="0"/>
              <a:t> (reference), and 85</a:t>
            </a:r>
            <a:r>
              <a:rPr lang="en-US" sz="2000" baseline="30000" dirty="0"/>
              <a:t>th </a:t>
            </a:r>
            <a:r>
              <a:rPr lang="en-US" sz="2000" dirty="0"/>
              <a:t>(better) percentile rate of change across countries used to project future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6F7BA-9719-3141-9F1C-75CABEB0B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5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224B5D5-EA77-5244-A344-974AA0285B39}"/>
              </a:ext>
            </a:extLst>
          </p:cNvPr>
          <p:cNvGrpSpPr/>
          <p:nvPr/>
        </p:nvGrpSpPr>
        <p:grpSpPr>
          <a:xfrm>
            <a:off x="4205219" y="1214014"/>
            <a:ext cx="4443481" cy="4354272"/>
            <a:chOff x="4205219" y="1214014"/>
            <a:chExt cx="4443481" cy="43542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A3063D5-E405-9445-8337-2DFFED645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6" y="1214014"/>
              <a:ext cx="2076514" cy="31147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2CB8C72-91D4-A949-97CB-5D418ED735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5219" y="1241309"/>
              <a:ext cx="2263820" cy="31608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2BEB6BCD-41CD-9046-8ABF-2B611AA8E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876" y="4503666"/>
              <a:ext cx="1064620" cy="106462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C5E63D1-75B9-474C-888F-448778EB2F82}"/>
                </a:ext>
              </a:extLst>
            </p:cNvPr>
            <p:cNvSpPr/>
            <p:nvPr/>
          </p:nvSpPr>
          <p:spPr>
            <a:xfrm>
              <a:off x="6373504" y="1241309"/>
              <a:ext cx="95535" cy="1557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0C8150-1824-6042-8F9C-9F89F4A4E045}"/>
              </a:ext>
            </a:extLst>
          </p:cNvPr>
          <p:cNvSpPr txBox="1"/>
          <p:nvPr/>
        </p:nvSpPr>
        <p:spPr>
          <a:xfrm rot="16200000">
            <a:off x="2934264" y="2489824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b="1" dirty="0"/>
              <a:t>Per Capita Spending (US$)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29122C-9044-824A-8DC5-4C06FCB303A1}"/>
              </a:ext>
            </a:extLst>
          </p:cNvPr>
          <p:cNvSpPr txBox="1"/>
          <p:nvPr/>
        </p:nvSpPr>
        <p:spPr>
          <a:xfrm>
            <a:off x="5075948" y="4232837"/>
            <a:ext cx="552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6208591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AC4D7-608E-C849-97E4-8F0B9959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596"/>
            <a:ext cx="8191500" cy="553998"/>
          </a:xfrm>
        </p:spPr>
        <p:txBody>
          <a:bodyPr/>
          <a:lstStyle/>
          <a:p>
            <a:r>
              <a:rPr lang="en-US" dirty="0"/>
              <a:t>Predicted ART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EC122B-6511-3D47-B97D-A0E0378BD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7A1EAEC-323D-8C4D-B60E-8485CEAA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52" y="1966986"/>
            <a:ext cx="910848" cy="2182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6DD47E8-E697-7E4A-B8D7-EDC349D10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24" b="3110"/>
          <a:stretch/>
        </p:blipFill>
        <p:spPr>
          <a:xfrm>
            <a:off x="-179450" y="-1023632"/>
            <a:ext cx="6558465" cy="3606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558D98A-FF19-2944-8031-661AC0BBF753}"/>
              </a:ext>
            </a:extLst>
          </p:cNvPr>
          <p:cNvSpPr txBox="1"/>
          <p:nvPr/>
        </p:nvSpPr>
        <p:spPr>
          <a:xfrm>
            <a:off x="4563232" y="5864747"/>
            <a:ext cx="5529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DE027D-BB6A-784F-BDD6-13AA6397824C}"/>
              </a:ext>
            </a:extLst>
          </p:cNvPr>
          <p:cNvSpPr txBox="1"/>
          <p:nvPr/>
        </p:nvSpPr>
        <p:spPr>
          <a:xfrm rot="16200000">
            <a:off x="233029" y="3190226"/>
            <a:ext cx="15807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Percent Covered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FB6E664-5EAC-7C43-8E0B-61737B177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82" y="1151015"/>
            <a:ext cx="6491336" cy="4752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FE077C-D50E-7045-B7D7-2667C2776D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6" t="-14877" b="-1"/>
          <a:stretch/>
        </p:blipFill>
        <p:spPr>
          <a:xfrm>
            <a:off x="2175331" y="-720861"/>
            <a:ext cx="3844636" cy="41409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36E230C-7620-B540-BE4D-6CB96C766F56}"/>
              </a:ext>
            </a:extLst>
          </p:cNvPr>
          <p:cNvSpPr txBox="1"/>
          <p:nvPr/>
        </p:nvSpPr>
        <p:spPr>
          <a:xfrm>
            <a:off x="2636551" y="819261"/>
            <a:ext cx="40645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Malawi Scenario – Specific ART Coverage </a:t>
            </a:r>
          </a:p>
        </p:txBody>
      </p:sp>
    </p:spTree>
    <p:extLst>
      <p:ext uri="{BB962C8B-B14F-4D97-AF65-F5344CB8AC3E}">
        <p14:creationId xmlns:p14="http://schemas.microsoft.com/office/powerpoint/2010/main" val="16221788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ECC71-8115-7746-9781-3CE8F090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4432DB-6786-AD41-A024-8B93D0438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Counterfactual trend in incidence forecasted using 15</a:t>
            </a:r>
            <a:r>
              <a:rPr lang="en-US" baseline="30000" dirty="0"/>
              <a:t>th</a:t>
            </a:r>
            <a:r>
              <a:rPr lang="en-US" dirty="0"/>
              <a:t>, 50</a:t>
            </a:r>
            <a:r>
              <a:rPr lang="en-US" baseline="30000" dirty="0"/>
              <a:t>th</a:t>
            </a:r>
            <a:r>
              <a:rPr lang="en-US" dirty="0"/>
              <a:t>, and 85</a:t>
            </a:r>
            <a:r>
              <a:rPr lang="en-US" baseline="30000" dirty="0"/>
              <a:t>th</a:t>
            </a:r>
            <a:r>
              <a:rPr lang="en-US" dirty="0"/>
              <a:t> percentile rate of change approach</a:t>
            </a:r>
          </a:p>
          <a:p>
            <a:r>
              <a:rPr lang="en-US" dirty="0"/>
              <a:t>Final projected incidence decreases with improvements in ART coverage along with changes in the secular trend in counterfactual incidence</a:t>
            </a:r>
          </a:p>
          <a:p>
            <a:r>
              <a:rPr lang="en-US" dirty="0"/>
              <a:t>Predicted at country-, age-, sex-, year-, draw-level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0EBC30-BC86-6341-A2D9-4BCA8827B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0BCCAF-5F09-A44D-870B-FB59C6CF5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3" y="3835021"/>
            <a:ext cx="8295169" cy="10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60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E4B6A-E7A8-1346-B6E7-3499159A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08A08D-233F-8843-9062-8296F7202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E71E1A-EB68-9441-A495-35F3AF054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2" y="779732"/>
            <a:ext cx="8131895" cy="5385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E68885-CF73-CC40-90D4-0CFB12C23FE7}"/>
              </a:ext>
            </a:extLst>
          </p:cNvPr>
          <p:cNvSpPr txBox="1"/>
          <p:nvPr/>
        </p:nvSpPr>
        <p:spPr>
          <a:xfrm rot="16200000">
            <a:off x="64637" y="3469368"/>
            <a:ext cx="1225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n-US" sz="1600" dirty="0"/>
              <a:t> (per 1)</a:t>
            </a:r>
          </a:p>
        </p:txBody>
      </p:sp>
    </p:spTree>
    <p:extLst>
      <p:ext uri="{BB962C8B-B14F-4D97-AF65-F5344CB8AC3E}">
        <p14:creationId xmlns:p14="http://schemas.microsoft.com/office/powerpoint/2010/main" val="2232160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FC7D1-74F2-0F4B-A04B-04EB577D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Prevalence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5B82D0-E053-9A4E-AACB-583E796D9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9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ABA5B83-7176-D741-B5D0-89891CA2EA6D}"/>
              </a:ext>
            </a:extLst>
          </p:cNvPr>
          <p:cNvGrpSpPr/>
          <p:nvPr/>
        </p:nvGrpSpPr>
        <p:grpSpPr>
          <a:xfrm>
            <a:off x="328234" y="1361944"/>
            <a:ext cx="8345416" cy="3796624"/>
            <a:chOff x="328234" y="1571494"/>
            <a:chExt cx="8345416" cy="37966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4DAF460-F850-0741-8A03-503A35698721}"/>
                </a:ext>
              </a:extLst>
            </p:cNvPr>
            <p:cNvSpPr txBox="1"/>
            <p:nvPr/>
          </p:nvSpPr>
          <p:spPr>
            <a:xfrm>
              <a:off x="2409788" y="1571494"/>
              <a:ext cx="4047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Predicted HIV Prevalence Rate, 2040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F389F68-AC36-1344-AC6A-B772DE18D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3" r="14563"/>
            <a:stretch/>
          </p:blipFill>
          <p:spPr>
            <a:xfrm>
              <a:off x="6038147" y="2650368"/>
              <a:ext cx="2403207" cy="25058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704FFFBB-565E-3F4D-98B4-485824F1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738" y="4077016"/>
              <a:ext cx="50800" cy="38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77D880A0-C131-2241-BA34-65F8A2B95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6" r="9370"/>
            <a:stretch/>
          </p:blipFill>
          <p:spPr>
            <a:xfrm>
              <a:off x="328234" y="2591659"/>
              <a:ext cx="2491165" cy="270716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9B8A4690-19E0-474F-AACF-87B98AEFA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4" r="12286"/>
            <a:stretch/>
          </p:blipFill>
          <p:spPr>
            <a:xfrm>
              <a:off x="3226563" y="2650368"/>
              <a:ext cx="2319009" cy="2717750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204FB70-0650-8346-8E74-BC7B03758793}"/>
                </a:ext>
              </a:extLst>
            </p:cNvPr>
            <p:cNvGrpSpPr/>
            <p:nvPr/>
          </p:nvGrpSpPr>
          <p:grpSpPr>
            <a:xfrm>
              <a:off x="369962" y="2084501"/>
              <a:ext cx="2700606" cy="1291778"/>
              <a:chOff x="369962" y="2084501"/>
              <a:chExt cx="2700606" cy="129177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37E1BB4D-93CA-1F4D-9BE4-23DCA5651FC5}"/>
                  </a:ext>
                </a:extLst>
              </p:cNvPr>
              <p:cNvSpPr/>
              <p:nvPr/>
            </p:nvSpPr>
            <p:spPr>
              <a:xfrm rot="2614551">
                <a:off x="2093830" y="2485376"/>
                <a:ext cx="976738" cy="586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AE836D42-33CD-BA47-B02E-1F4D88F90F70}"/>
                  </a:ext>
                </a:extLst>
              </p:cNvPr>
              <p:cNvSpPr/>
              <p:nvPr/>
            </p:nvSpPr>
            <p:spPr>
              <a:xfrm rot="3225939">
                <a:off x="2186771" y="2922987"/>
                <a:ext cx="541208" cy="289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759CB0E-E938-7044-BAB7-50598411336E}"/>
                  </a:ext>
                </a:extLst>
              </p:cNvPr>
              <p:cNvSpPr/>
              <p:nvPr/>
            </p:nvSpPr>
            <p:spPr>
              <a:xfrm rot="3225939">
                <a:off x="2365607" y="2948084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872837C-D54B-3C48-8455-E850BD3AC9DB}"/>
                  </a:ext>
                </a:extLst>
              </p:cNvPr>
              <p:cNvSpPr/>
              <p:nvPr/>
            </p:nvSpPr>
            <p:spPr>
              <a:xfrm rot="3225939">
                <a:off x="2292337" y="2933015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C96B551C-6483-BC49-A1B9-05B5E76AB21A}"/>
                  </a:ext>
                </a:extLst>
              </p:cNvPr>
              <p:cNvSpPr/>
              <p:nvPr/>
            </p:nvSpPr>
            <p:spPr>
              <a:xfrm rot="3225939">
                <a:off x="2522981" y="2885784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2DE0E9B-7628-2148-B626-A0FA41970042}"/>
                  </a:ext>
                </a:extLst>
              </p:cNvPr>
              <p:cNvSpPr/>
              <p:nvPr/>
            </p:nvSpPr>
            <p:spPr>
              <a:xfrm>
                <a:off x="1420426" y="2182708"/>
                <a:ext cx="760337" cy="5517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9EA9851B-296E-724F-9DA0-F06C804FAC7B}"/>
                  </a:ext>
                </a:extLst>
              </p:cNvPr>
              <p:cNvSpPr/>
              <p:nvPr/>
            </p:nvSpPr>
            <p:spPr>
              <a:xfrm>
                <a:off x="369962" y="2084501"/>
                <a:ext cx="643300" cy="5517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D8642A40-6B51-144E-BF66-5F42A85A5FF0}"/>
                </a:ext>
              </a:extLst>
            </p:cNvPr>
            <p:cNvGrpSpPr/>
            <p:nvPr/>
          </p:nvGrpSpPr>
          <p:grpSpPr>
            <a:xfrm>
              <a:off x="5999677" y="2166153"/>
              <a:ext cx="2673973" cy="1277669"/>
              <a:chOff x="396595" y="2098610"/>
              <a:chExt cx="2673973" cy="127766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54687745-D614-1441-998D-E9A6985DF67C}"/>
                  </a:ext>
                </a:extLst>
              </p:cNvPr>
              <p:cNvSpPr/>
              <p:nvPr/>
            </p:nvSpPr>
            <p:spPr>
              <a:xfrm rot="2614551">
                <a:off x="2093830" y="2485376"/>
                <a:ext cx="976738" cy="586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E8F2BC27-5658-A349-937D-8E829EE1C939}"/>
                  </a:ext>
                </a:extLst>
              </p:cNvPr>
              <p:cNvSpPr/>
              <p:nvPr/>
            </p:nvSpPr>
            <p:spPr>
              <a:xfrm rot="3225939">
                <a:off x="2186771" y="2922987"/>
                <a:ext cx="541208" cy="289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BD0E673C-BEA2-D149-98A3-B9FAD49290F1}"/>
                  </a:ext>
                </a:extLst>
              </p:cNvPr>
              <p:cNvSpPr/>
              <p:nvPr/>
            </p:nvSpPr>
            <p:spPr>
              <a:xfrm rot="3225939">
                <a:off x="2365607" y="2948084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E8D2E03-E87C-0244-B000-FA7123F3B4EA}"/>
                  </a:ext>
                </a:extLst>
              </p:cNvPr>
              <p:cNvSpPr/>
              <p:nvPr/>
            </p:nvSpPr>
            <p:spPr>
              <a:xfrm rot="3225939">
                <a:off x="2292337" y="2907963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1149668-6E93-3B44-BD5A-043DAD1B4243}"/>
                  </a:ext>
                </a:extLst>
              </p:cNvPr>
              <p:cNvSpPr/>
              <p:nvPr/>
            </p:nvSpPr>
            <p:spPr>
              <a:xfrm rot="3225939">
                <a:off x="2522981" y="2885784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89F2C9A-06CD-364B-BE7B-D35DCFDFF307}"/>
                  </a:ext>
                </a:extLst>
              </p:cNvPr>
              <p:cNvSpPr/>
              <p:nvPr/>
            </p:nvSpPr>
            <p:spPr>
              <a:xfrm>
                <a:off x="1438182" y="2182708"/>
                <a:ext cx="760337" cy="5517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55BDD7-6F09-BF46-88EC-C0345278628B}"/>
                  </a:ext>
                </a:extLst>
              </p:cNvPr>
              <p:cNvSpPr/>
              <p:nvPr/>
            </p:nvSpPr>
            <p:spPr>
              <a:xfrm>
                <a:off x="396595" y="2098610"/>
                <a:ext cx="724083" cy="541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D1D1F1CA-7DA4-D449-9828-844F7792BA46}"/>
                </a:ext>
              </a:extLst>
            </p:cNvPr>
            <p:cNvGrpSpPr/>
            <p:nvPr/>
          </p:nvGrpSpPr>
          <p:grpSpPr>
            <a:xfrm>
              <a:off x="3211993" y="2170642"/>
              <a:ext cx="2673973" cy="1304303"/>
              <a:chOff x="396595" y="2071976"/>
              <a:chExt cx="2673973" cy="130430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2BC30152-0CA0-0341-BE68-57F7AE5397D0}"/>
                  </a:ext>
                </a:extLst>
              </p:cNvPr>
              <p:cNvSpPr/>
              <p:nvPr/>
            </p:nvSpPr>
            <p:spPr>
              <a:xfrm rot="2614551">
                <a:off x="2093830" y="2485376"/>
                <a:ext cx="976738" cy="586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7678A64C-CD2D-8E47-8655-CD0E4B31346A}"/>
                  </a:ext>
                </a:extLst>
              </p:cNvPr>
              <p:cNvSpPr/>
              <p:nvPr/>
            </p:nvSpPr>
            <p:spPr>
              <a:xfrm rot="3225939">
                <a:off x="2186771" y="2922987"/>
                <a:ext cx="541208" cy="289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6CAC2092-1BC2-DC44-99C6-88EC0B89CB4E}"/>
                  </a:ext>
                </a:extLst>
              </p:cNvPr>
              <p:cNvSpPr/>
              <p:nvPr/>
            </p:nvSpPr>
            <p:spPr>
              <a:xfrm rot="3225939">
                <a:off x="2365607" y="2948084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275F63FF-F69A-1F41-B303-E4826DCF6E4F}"/>
                  </a:ext>
                </a:extLst>
              </p:cNvPr>
              <p:cNvSpPr/>
              <p:nvPr/>
            </p:nvSpPr>
            <p:spPr>
              <a:xfrm rot="3225939">
                <a:off x="2292337" y="2907963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D41D0B7-F98F-B24F-B67C-C18BEC05CCB4}"/>
                  </a:ext>
                </a:extLst>
              </p:cNvPr>
              <p:cNvSpPr/>
              <p:nvPr/>
            </p:nvSpPr>
            <p:spPr>
              <a:xfrm rot="3225939">
                <a:off x="2522981" y="2885784"/>
                <a:ext cx="452219" cy="40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09EC1E1-15DF-FA4A-917D-084CC8ECC7DE}"/>
                  </a:ext>
                </a:extLst>
              </p:cNvPr>
              <p:cNvSpPr/>
              <p:nvPr/>
            </p:nvSpPr>
            <p:spPr>
              <a:xfrm>
                <a:off x="1380486" y="2182708"/>
                <a:ext cx="826911" cy="504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68D311F4-F00E-684D-81B8-1891C118CBA4}"/>
                  </a:ext>
                </a:extLst>
              </p:cNvPr>
              <p:cNvSpPr/>
              <p:nvPr/>
            </p:nvSpPr>
            <p:spPr>
              <a:xfrm>
                <a:off x="396595" y="2071976"/>
                <a:ext cx="583983" cy="537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9E3EB3C-4A7D-6347-95DF-2F9A678C3DC1}"/>
                </a:ext>
              </a:extLst>
            </p:cNvPr>
            <p:cNvSpPr txBox="1"/>
            <p:nvPr/>
          </p:nvSpPr>
          <p:spPr>
            <a:xfrm>
              <a:off x="6723076" y="2265644"/>
              <a:ext cx="780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Better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B19AB6B-6DC1-924D-BF1B-527AA9F2C714}"/>
                </a:ext>
              </a:extLst>
            </p:cNvPr>
            <p:cNvSpPr txBox="1"/>
            <p:nvPr/>
          </p:nvSpPr>
          <p:spPr>
            <a:xfrm>
              <a:off x="3761538" y="2204520"/>
              <a:ext cx="1139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080F1B1-6217-FB4F-86EC-E708E3E8C61C}"/>
                </a:ext>
              </a:extLst>
            </p:cNvPr>
            <p:cNvSpPr txBox="1"/>
            <p:nvPr/>
          </p:nvSpPr>
          <p:spPr>
            <a:xfrm>
              <a:off x="1144907" y="2199014"/>
              <a:ext cx="794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Worse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E208BD9-ACB1-014D-A64B-CF88A5660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51" y="932576"/>
            <a:ext cx="2095500" cy="10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4F34CB-C6A1-0B4D-BB67-B9458AE58A66}"/>
              </a:ext>
            </a:extLst>
          </p:cNvPr>
          <p:cNvSpPr txBox="1"/>
          <p:nvPr/>
        </p:nvSpPr>
        <p:spPr>
          <a:xfrm>
            <a:off x="7170985" y="686877"/>
            <a:ext cx="1043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n-US" sz="1400" dirty="0">
                <a:latin typeface="Calibri" panose="020F0502020204030204" pitchFamily="34" charset="0"/>
              </a:rPr>
              <a:t> (per 1)</a:t>
            </a:r>
          </a:p>
        </p:txBody>
      </p:sp>
    </p:spTree>
    <p:extLst>
      <p:ext uri="{BB962C8B-B14F-4D97-AF65-F5344CB8AC3E}">
        <p14:creationId xmlns:p14="http://schemas.microsoft.com/office/powerpoint/2010/main" val="961679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HME ppt template_1109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IHME ppt template_1109</Template>
  <TotalTime>16692</TotalTime>
  <Words>570</Words>
  <Application>Microsoft Office PowerPoint</Application>
  <PresentationFormat>On-screen Show (4:3)</PresentationFormat>
  <Paragraphs>124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IHME ppt template_1109</vt:lpstr>
      <vt:lpstr>Forecasting the Cost of Financing ART in Sub-Saharan Africa under Differential Funding Scenarios</vt:lpstr>
      <vt:lpstr>Context</vt:lpstr>
      <vt:lpstr>Predicting Future ART Cost</vt:lpstr>
      <vt:lpstr>Forecasting ART Price</vt:lpstr>
      <vt:lpstr>Projected Health Expenditure</vt:lpstr>
      <vt:lpstr>Predicted ART Coverage</vt:lpstr>
      <vt:lpstr>Predicted Incidence</vt:lpstr>
      <vt:lpstr>Spectrum</vt:lpstr>
      <vt:lpstr>HIV Prevalence</vt:lpstr>
      <vt:lpstr>People Living With HIV</vt:lpstr>
      <vt:lpstr>Cost of Treatment</vt:lpstr>
      <vt:lpstr>Conclusions</vt:lpstr>
      <vt:lpstr>Forecasting the Cost of Financing ART in Sub-Saharan Africa under Differential Funding Scenarios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Saal</cp:lastModifiedBy>
  <cp:revision>147</cp:revision>
  <dcterms:created xsi:type="dcterms:W3CDTF">2009-11-17T17:26:05Z</dcterms:created>
  <dcterms:modified xsi:type="dcterms:W3CDTF">2018-07-24T17:04:05Z</dcterms:modified>
</cp:coreProperties>
</file>