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ags/tag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notesSlides/notesSlide9.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318" r:id="rId2"/>
    <p:sldId id="432" r:id="rId3"/>
    <p:sldId id="433" r:id="rId4"/>
    <p:sldId id="435" r:id="rId5"/>
    <p:sldId id="436" r:id="rId6"/>
    <p:sldId id="437" r:id="rId7"/>
    <p:sldId id="429" r:id="rId8"/>
    <p:sldId id="431" r:id="rId9"/>
    <p:sldId id="434" r:id="rId10"/>
    <p:sldId id="442" r:id="rId11"/>
    <p:sldId id="438" r:id="rId12"/>
    <p:sldId id="439" r:id="rId13"/>
    <p:sldId id="440" r:id="rId14"/>
    <p:sldId id="443" r:id="rId15"/>
    <p:sldId id="382" r:id="rId16"/>
    <p:sldId id="359" r:id="rId17"/>
    <p:sldId id="386" r:id="rId18"/>
  </p:sldIdLst>
  <p:sldSz cx="12192000" cy="6858000"/>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KateThomson" initials="K" lastIdx="12" clrIdx="6">
    <p:extLst/>
  </p:cmAuthor>
  <p:cmAuthor id="1" name="Ralf Jurgens" initials="RJ" lastIdx="17" clrIdx="0">
    <p:extLst/>
  </p:cmAuthor>
  <p:cmAuthor id="2" name="Heather Doyle" initials="HD" lastIdx="5" clrIdx="1">
    <p:extLst/>
  </p:cmAuthor>
  <p:cmAuthor id="3" name="Katie Read" initials="KR" lastIdx="27" clrIdx="2">
    <p:extLst/>
  </p:cmAuthor>
  <p:cmAuthor id="4" name="Matthew Macgregor" initials="MM" lastIdx="7" clrIdx="3">
    <p:extLst/>
  </p:cmAuthor>
  <p:cmAuthor id="5" name="Andreas Tamberg" initials="AT" lastIdx="5" clrIdx="4">
    <p:extLst/>
  </p:cmAuthor>
  <p:cmAuthor id="6" name="David Traynor" initials="DT" lastIdx="10"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78B4"/>
    <a:srgbClr val="ECF3FA"/>
    <a:srgbClr val="003F72"/>
    <a:srgbClr val="41AE76"/>
    <a:srgbClr val="377EB8"/>
    <a:srgbClr val="EFF2F5"/>
    <a:srgbClr val="5B9BD5"/>
    <a:srgbClr val="88419D"/>
    <a:srgbClr val="CC3333"/>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7" d="100"/>
          <a:sy n="87" d="100"/>
        </p:scale>
        <p:origin x="108" y="60"/>
      </p:cViewPr>
      <p:guideLst>
        <p:guide orient="horz" pos="2160"/>
        <p:guide pos="3840"/>
      </p:guideLst>
    </p:cSldViewPr>
  </p:slideViewPr>
  <p:notesTextViewPr>
    <p:cViewPr>
      <p:scale>
        <a:sx n="1" d="1"/>
        <a:sy n="1" d="1"/>
      </p:scale>
      <p:origin x="0" y="0"/>
    </p:cViewPr>
  </p:notesTextViewPr>
  <p:notesViewPr>
    <p:cSldViewPr snapToGrid="0">
      <p:cViewPr varScale="1">
        <p:scale>
          <a:sx n="48" d="100"/>
          <a:sy n="48" d="100"/>
        </p:scale>
        <p:origin x="2886"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25464072425729E-2"/>
          <c:y val="2.13207983383502E-2"/>
          <c:w val="0.95812992125984298"/>
          <c:h val="0.71045388797652598"/>
        </c:manualLayout>
      </c:layout>
      <c:barChart>
        <c:barDir val="col"/>
        <c:grouping val="clustered"/>
        <c:varyColors val="0"/>
        <c:ser>
          <c:idx val="0"/>
          <c:order val="0"/>
          <c:tx>
            <c:strRef>
              <c:f>Sheet1!$B$1</c:f>
              <c:strCache>
                <c:ptCount val="1"/>
                <c:pt idx="0">
                  <c:v>Total No. </c:v>
                </c:pt>
              </c:strCache>
            </c:strRef>
          </c:tx>
          <c:spPr>
            <a:solidFill>
              <a:schemeClr val="accent1"/>
            </a:solidFill>
            <a:ln>
              <a:noFill/>
            </a:ln>
            <a:effectLst/>
          </c:spPr>
          <c:invertIfNegative val="0"/>
          <c:cat>
            <c:strRef>
              <c:f>Sheet1!$A$2:$A$6</c:f>
              <c:strCache>
                <c:ptCount val="5"/>
                <c:pt idx="0">
                  <c:v>HIV</c:v>
                </c:pt>
                <c:pt idx="1">
                  <c:v>HIV/TB</c:v>
                </c:pt>
                <c:pt idx="2">
                  <c:v>TB</c:v>
                </c:pt>
                <c:pt idx="3">
                  <c:v>Malaria</c:v>
                </c:pt>
                <c:pt idx="4">
                  <c:v>HSS</c:v>
                </c:pt>
              </c:strCache>
            </c:strRef>
          </c:cat>
          <c:val>
            <c:numRef>
              <c:f>Sheet1!$B$2:$B$6</c:f>
              <c:numCache>
                <c:formatCode>General</c:formatCode>
                <c:ptCount val="5"/>
                <c:pt idx="0">
                  <c:v>56</c:v>
                </c:pt>
                <c:pt idx="1">
                  <c:v>36</c:v>
                </c:pt>
                <c:pt idx="2">
                  <c:v>49</c:v>
                </c:pt>
                <c:pt idx="3">
                  <c:v>66</c:v>
                </c:pt>
                <c:pt idx="4">
                  <c:v>11</c:v>
                </c:pt>
              </c:numCache>
            </c:numRef>
          </c:val>
        </c:ser>
        <c:ser>
          <c:idx val="1"/>
          <c:order val="1"/>
          <c:tx>
            <c:strRef>
              <c:f>Sheet1!$C$1</c:f>
              <c:strCache>
                <c:ptCount val="1"/>
                <c:pt idx="0">
                  <c:v>Human Rights analysis</c:v>
                </c:pt>
              </c:strCache>
            </c:strRef>
          </c:tx>
          <c:spPr>
            <a:solidFill>
              <a:schemeClr val="accent2"/>
            </a:solidFill>
            <a:ln>
              <a:noFill/>
            </a:ln>
            <a:effectLst/>
          </c:spPr>
          <c:invertIfNegative val="0"/>
          <c:cat>
            <c:strRef>
              <c:f>Sheet1!$A$2:$A$6</c:f>
              <c:strCache>
                <c:ptCount val="5"/>
                <c:pt idx="0">
                  <c:v>HIV</c:v>
                </c:pt>
                <c:pt idx="1">
                  <c:v>HIV/TB</c:v>
                </c:pt>
                <c:pt idx="2">
                  <c:v>TB</c:v>
                </c:pt>
                <c:pt idx="3">
                  <c:v>Malaria</c:v>
                </c:pt>
                <c:pt idx="4">
                  <c:v>HSS</c:v>
                </c:pt>
              </c:strCache>
            </c:strRef>
          </c:cat>
          <c:val>
            <c:numRef>
              <c:f>Sheet1!$C$2:$C$6</c:f>
              <c:numCache>
                <c:formatCode>General</c:formatCode>
                <c:ptCount val="5"/>
                <c:pt idx="0">
                  <c:v>51</c:v>
                </c:pt>
                <c:pt idx="1">
                  <c:v>34</c:v>
                </c:pt>
                <c:pt idx="2">
                  <c:v>35</c:v>
                </c:pt>
                <c:pt idx="3">
                  <c:v>30</c:v>
                </c:pt>
                <c:pt idx="4">
                  <c:v>9</c:v>
                </c:pt>
              </c:numCache>
            </c:numRef>
          </c:val>
        </c:ser>
        <c:ser>
          <c:idx val="2"/>
          <c:order val="2"/>
          <c:tx>
            <c:strRef>
              <c:f>Sheet1!$D$1</c:f>
              <c:strCache>
                <c:ptCount val="1"/>
                <c:pt idx="0">
                  <c:v>HR programs </c:v>
                </c:pt>
              </c:strCache>
            </c:strRef>
          </c:tx>
          <c:spPr>
            <a:solidFill>
              <a:schemeClr val="accent3"/>
            </a:solidFill>
            <a:ln>
              <a:noFill/>
            </a:ln>
            <a:effectLst/>
          </c:spPr>
          <c:invertIfNegative val="0"/>
          <c:cat>
            <c:strRef>
              <c:f>Sheet1!$A$2:$A$6</c:f>
              <c:strCache>
                <c:ptCount val="5"/>
                <c:pt idx="0">
                  <c:v>HIV</c:v>
                </c:pt>
                <c:pt idx="1">
                  <c:v>HIV/TB</c:v>
                </c:pt>
                <c:pt idx="2">
                  <c:v>TB</c:v>
                </c:pt>
                <c:pt idx="3">
                  <c:v>Malaria</c:v>
                </c:pt>
                <c:pt idx="4">
                  <c:v>HSS</c:v>
                </c:pt>
              </c:strCache>
            </c:strRef>
          </c:cat>
          <c:val>
            <c:numRef>
              <c:f>Sheet1!$D$2:$D$6</c:f>
              <c:numCache>
                <c:formatCode>General</c:formatCode>
                <c:ptCount val="5"/>
                <c:pt idx="0">
                  <c:v>38</c:v>
                </c:pt>
                <c:pt idx="1">
                  <c:v>29</c:v>
                </c:pt>
                <c:pt idx="2">
                  <c:v>10</c:v>
                </c:pt>
                <c:pt idx="3">
                  <c:v>0</c:v>
                </c:pt>
                <c:pt idx="4">
                  <c:v>2</c:v>
                </c:pt>
              </c:numCache>
            </c:numRef>
          </c:val>
        </c:ser>
        <c:ser>
          <c:idx val="3"/>
          <c:order val="3"/>
          <c:tx>
            <c:strRef>
              <c:f>Sheet1!$E$1</c:f>
              <c:strCache>
                <c:ptCount val="1"/>
                <c:pt idx="0">
                  <c:v>HR programs with traceable budget</c:v>
                </c:pt>
              </c:strCache>
            </c:strRef>
          </c:tx>
          <c:spPr>
            <a:solidFill>
              <a:schemeClr val="accent4"/>
            </a:solidFill>
            <a:ln>
              <a:noFill/>
            </a:ln>
            <a:effectLst/>
          </c:spPr>
          <c:invertIfNegative val="0"/>
          <c:cat>
            <c:strRef>
              <c:f>Sheet1!$A$2:$A$6</c:f>
              <c:strCache>
                <c:ptCount val="5"/>
                <c:pt idx="0">
                  <c:v>HIV</c:v>
                </c:pt>
                <c:pt idx="1">
                  <c:v>HIV/TB</c:v>
                </c:pt>
                <c:pt idx="2">
                  <c:v>TB</c:v>
                </c:pt>
                <c:pt idx="3">
                  <c:v>Malaria</c:v>
                </c:pt>
                <c:pt idx="4">
                  <c:v>HSS</c:v>
                </c:pt>
              </c:strCache>
            </c:strRef>
          </c:cat>
          <c:val>
            <c:numRef>
              <c:f>Sheet1!$E$2:$E$6</c:f>
              <c:numCache>
                <c:formatCode>General</c:formatCode>
                <c:ptCount val="5"/>
                <c:pt idx="0">
                  <c:v>30</c:v>
                </c:pt>
                <c:pt idx="1">
                  <c:v>21</c:v>
                </c:pt>
                <c:pt idx="2">
                  <c:v>6</c:v>
                </c:pt>
                <c:pt idx="3">
                  <c:v>0</c:v>
                </c:pt>
                <c:pt idx="4">
                  <c:v>1</c:v>
                </c:pt>
              </c:numCache>
            </c:numRef>
          </c:val>
        </c:ser>
        <c:dLbls>
          <c:showLegendKey val="0"/>
          <c:showVal val="0"/>
          <c:showCatName val="0"/>
          <c:showSerName val="0"/>
          <c:showPercent val="0"/>
          <c:showBubbleSize val="0"/>
        </c:dLbls>
        <c:gapWidth val="219"/>
        <c:overlap val="-27"/>
        <c:axId val="215787728"/>
        <c:axId val="215788120"/>
      </c:barChart>
      <c:catAx>
        <c:axId val="215787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5788120"/>
        <c:crosses val="autoZero"/>
        <c:auto val="1"/>
        <c:lblAlgn val="ctr"/>
        <c:lblOffset val="100"/>
        <c:noMultiLvlLbl val="0"/>
      </c:catAx>
      <c:valAx>
        <c:axId val="2157881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57877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3.8148184904381398E-2"/>
          <c:y val="0.136440909793826"/>
          <c:w val="0.93476125960508705"/>
          <c:h val="0.57980097901488803"/>
        </c:manualLayout>
      </c:layout>
      <c:barChart>
        <c:barDir val="col"/>
        <c:grouping val="stacked"/>
        <c:varyColors val="0"/>
        <c:ser>
          <c:idx val="1"/>
          <c:order val="1"/>
          <c:tx>
            <c:strRef>
              <c:f>Sheet1!$C$2</c:f>
              <c:strCache>
                <c:ptCount val="1"/>
                <c:pt idx="0">
                  <c:v>Human rights investments, 2017-2019 allocation, mln </c:v>
                </c:pt>
              </c:strCache>
            </c:strRef>
          </c:tx>
          <c:spPr>
            <a:solidFill>
              <a:schemeClr val="accent1"/>
            </a:solidFill>
            <a:ln>
              <a:noFill/>
            </a:ln>
            <a:effectLst/>
          </c:spPr>
          <c:invertIfNegative val="0"/>
          <c:dLbls>
            <c:dLbl>
              <c:idx val="1"/>
              <c:layout/>
              <c:showLegendKey val="0"/>
              <c:showVal val="1"/>
              <c:showCatName val="0"/>
              <c:showSerName val="0"/>
              <c:showPercent val="0"/>
              <c:showBubbleSize val="0"/>
              <c:extLst>
                <c:ext xmlns:c15="http://schemas.microsoft.com/office/drawing/2012/chart" uri="{CE6537A1-D6FC-4f65-9D91-7224C49458BB}">
                  <c15:layout/>
                </c:ext>
              </c:extLst>
            </c:dLbl>
            <c:dLbl>
              <c:idx val="2"/>
              <c:layout/>
              <c:showLegendKey val="0"/>
              <c:showVal val="1"/>
              <c:showCatName val="0"/>
              <c:showSerName val="0"/>
              <c:showPercent val="0"/>
              <c:showBubbleSize val="0"/>
              <c:extLst>
                <c:ext xmlns:c15="http://schemas.microsoft.com/office/drawing/2012/chart" uri="{CE6537A1-D6FC-4f65-9D91-7224C49458BB}">
                  <c15:layout/>
                </c:ext>
              </c:extLst>
            </c:dLbl>
            <c:dLbl>
              <c:idx val="3"/>
              <c:layout/>
              <c:showLegendKey val="0"/>
              <c:showVal val="1"/>
              <c:showCatName val="0"/>
              <c:showSerName val="0"/>
              <c:showPercent val="0"/>
              <c:showBubbleSize val="0"/>
              <c:extLst>
                <c:ext xmlns:c15="http://schemas.microsoft.com/office/drawing/2012/chart" uri="{CE6537A1-D6FC-4f65-9D91-7224C49458BB}">
                  <c15:layout/>
                </c:ext>
              </c:extLst>
            </c:dLbl>
            <c:dLbl>
              <c:idx val="4"/>
              <c:layout/>
              <c:showLegendKey val="0"/>
              <c:showVal val="1"/>
              <c:showCatName val="0"/>
              <c:showSerName val="0"/>
              <c:showPercent val="0"/>
              <c:showBubbleSize val="0"/>
              <c:extLst>
                <c:ext xmlns:c15="http://schemas.microsoft.com/office/drawing/2012/chart" uri="{CE6537A1-D6FC-4f65-9D91-7224C49458BB}">
                  <c15:layout/>
                </c:ext>
              </c:extLst>
            </c:dLbl>
            <c:dLbl>
              <c:idx val="6"/>
              <c:layout/>
              <c:showLegendKey val="0"/>
              <c:showVal val="1"/>
              <c:showCatName val="0"/>
              <c:showSerName val="0"/>
              <c:showPercent val="0"/>
              <c:showBubbleSize val="0"/>
              <c:extLst>
                <c:ext xmlns:c15="http://schemas.microsoft.com/office/drawing/2012/chart" uri="{CE6537A1-D6FC-4f65-9D91-7224C49458BB}">
                  <c15:layout/>
                </c:ext>
              </c:extLst>
            </c:dLbl>
            <c:dLbl>
              <c:idx val="7"/>
              <c:layout/>
              <c:tx>
                <c:rich>
                  <a:bodyPr/>
                  <a:lstStyle/>
                  <a:p>
                    <a:r>
                      <a:rPr lang="en-US" dirty="0" smtClean="0"/>
                      <a:t>0.51</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8"/>
              <c:layout/>
              <c:showLegendKey val="0"/>
              <c:showVal val="1"/>
              <c:showCatName val="0"/>
              <c:showSerName val="0"/>
              <c:showPercent val="0"/>
              <c:showBubbleSize val="0"/>
              <c:extLst>
                <c:ext xmlns:c15="http://schemas.microsoft.com/office/drawing/2012/chart" uri="{CE6537A1-D6FC-4f65-9D91-7224C49458BB}">
                  <c15:layout/>
                </c:ext>
              </c:extLst>
            </c:dLbl>
            <c:dLbl>
              <c:idx val="12"/>
              <c:layout/>
              <c:showLegendKey val="0"/>
              <c:showVal val="1"/>
              <c:showCatName val="0"/>
              <c:showSerName val="0"/>
              <c:showPercent val="0"/>
              <c:showBubbleSize val="0"/>
              <c:extLst>
                <c:ext xmlns:c15="http://schemas.microsoft.com/office/drawing/2012/chart" uri="{CE6537A1-D6FC-4f65-9D91-7224C49458BB}">
                  <c15:layout/>
                </c:ext>
              </c:extLst>
            </c:dLbl>
            <c:dLbl>
              <c:idx val="13"/>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Sheet1!$A$3:$A$16</c:f>
              <c:strCache>
                <c:ptCount val="14"/>
                <c:pt idx="0">
                  <c:v>Benin</c:v>
                </c:pt>
                <c:pt idx="1">
                  <c:v>Cameroon</c:v>
                </c:pt>
                <c:pt idx="2">
                  <c:v>DRC</c:v>
                </c:pt>
                <c:pt idx="3">
                  <c:v>Ghana</c:v>
                </c:pt>
                <c:pt idx="4">
                  <c:v>Indonesia </c:v>
                </c:pt>
                <c:pt idx="5">
                  <c:v>Jamaica </c:v>
                </c:pt>
                <c:pt idx="6">
                  <c:v>Kenya</c:v>
                </c:pt>
                <c:pt idx="7">
                  <c:v>Kyrgyzstan </c:v>
                </c:pt>
                <c:pt idx="8">
                  <c:v>Mozambique</c:v>
                </c:pt>
                <c:pt idx="9">
                  <c:v>Nepal</c:v>
                </c:pt>
                <c:pt idx="10">
                  <c:v>Sierra Leone </c:v>
                </c:pt>
                <c:pt idx="11">
                  <c:v>Tunisia </c:v>
                </c:pt>
                <c:pt idx="12">
                  <c:v>Ukraine </c:v>
                </c:pt>
                <c:pt idx="13">
                  <c:v>Uganda</c:v>
                </c:pt>
              </c:strCache>
            </c:strRef>
          </c:cat>
          <c:val>
            <c:numRef>
              <c:f>Sheet1!$C$3:$C$16</c:f>
              <c:numCache>
                <c:formatCode>General</c:formatCode>
                <c:ptCount val="14"/>
                <c:pt idx="0">
                  <c:v>8.0000000000000002E-3</c:v>
                </c:pt>
                <c:pt idx="1">
                  <c:v>0.9</c:v>
                </c:pt>
                <c:pt idx="2">
                  <c:v>4</c:v>
                </c:pt>
                <c:pt idx="3">
                  <c:v>2.2599999999999998</c:v>
                </c:pt>
                <c:pt idx="4">
                  <c:v>2</c:v>
                </c:pt>
                <c:pt idx="5">
                  <c:v>0.14399999999999999</c:v>
                </c:pt>
                <c:pt idx="6">
                  <c:v>3.8</c:v>
                </c:pt>
                <c:pt idx="7">
                  <c:v>0.51396600000000003</c:v>
                </c:pt>
                <c:pt idx="8">
                  <c:v>2.7</c:v>
                </c:pt>
                <c:pt idx="9">
                  <c:v>0.06</c:v>
                </c:pt>
                <c:pt idx="10">
                  <c:v>0.5</c:v>
                </c:pt>
                <c:pt idx="11">
                  <c:v>0.57698000000000005</c:v>
                </c:pt>
                <c:pt idx="12">
                  <c:v>2.0470000000000002</c:v>
                </c:pt>
                <c:pt idx="13">
                  <c:v>4.4000000000000004</c:v>
                </c:pt>
              </c:numCache>
            </c:numRef>
          </c:val>
        </c:ser>
        <c:ser>
          <c:idx val="2"/>
          <c:order val="2"/>
          <c:tx>
            <c:strRef>
              <c:f>Sheet1!$D$2</c:f>
              <c:strCache>
                <c:ptCount val="1"/>
                <c:pt idx="0">
                  <c:v>Human Rights matching funds, mln </c:v>
                </c:pt>
              </c:strCache>
            </c:strRef>
          </c:tx>
          <c:spPr>
            <a:solidFill>
              <a:schemeClr val="accent1">
                <a:tint val="65000"/>
              </a:schemeClr>
            </a:solidFill>
            <a:ln>
              <a:noFill/>
            </a:ln>
            <a:effectLst/>
          </c:spPr>
          <c:invertIfNegative val="0"/>
          <c:dLbls>
            <c:dLbl>
              <c:idx val="7"/>
              <c:layout/>
              <c:tx>
                <c:rich>
                  <a:bodyPr/>
                  <a:lstStyle/>
                  <a:p>
                    <a:r>
                      <a:rPr lang="en-US" dirty="0" smtClean="0"/>
                      <a:t>0.9</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Sheet1!$A$3:$A$16</c:f>
              <c:strCache>
                <c:ptCount val="14"/>
                <c:pt idx="0">
                  <c:v>Benin</c:v>
                </c:pt>
                <c:pt idx="1">
                  <c:v>Cameroon</c:v>
                </c:pt>
                <c:pt idx="2">
                  <c:v>DRC</c:v>
                </c:pt>
                <c:pt idx="3">
                  <c:v>Ghana</c:v>
                </c:pt>
                <c:pt idx="4">
                  <c:v>Indonesia </c:v>
                </c:pt>
                <c:pt idx="5">
                  <c:v>Jamaica </c:v>
                </c:pt>
                <c:pt idx="6">
                  <c:v>Kenya</c:v>
                </c:pt>
                <c:pt idx="7">
                  <c:v>Kyrgyzstan </c:v>
                </c:pt>
                <c:pt idx="8">
                  <c:v>Mozambique</c:v>
                </c:pt>
                <c:pt idx="9">
                  <c:v>Nepal</c:v>
                </c:pt>
                <c:pt idx="10">
                  <c:v>Sierra Leone </c:v>
                </c:pt>
                <c:pt idx="11">
                  <c:v>Tunisia </c:v>
                </c:pt>
                <c:pt idx="12">
                  <c:v>Ukraine </c:v>
                </c:pt>
                <c:pt idx="13">
                  <c:v>Uganda</c:v>
                </c:pt>
              </c:strCache>
            </c:strRef>
          </c:cat>
          <c:val>
            <c:numRef>
              <c:f>Sheet1!$D$3:$D$16</c:f>
              <c:numCache>
                <c:formatCode>General</c:formatCode>
                <c:ptCount val="14"/>
                <c:pt idx="0">
                  <c:v>1.3</c:v>
                </c:pt>
                <c:pt idx="1">
                  <c:v>2.4</c:v>
                </c:pt>
                <c:pt idx="2">
                  <c:v>3</c:v>
                </c:pt>
                <c:pt idx="3">
                  <c:v>2.2999999999999998</c:v>
                </c:pt>
                <c:pt idx="4">
                  <c:v>2</c:v>
                </c:pt>
                <c:pt idx="5">
                  <c:v>1</c:v>
                </c:pt>
                <c:pt idx="6">
                  <c:v>3.8</c:v>
                </c:pt>
                <c:pt idx="7">
                  <c:v>0.99983999999999995</c:v>
                </c:pt>
                <c:pt idx="8">
                  <c:v>4.7</c:v>
                </c:pt>
                <c:pt idx="9">
                  <c:v>1.3</c:v>
                </c:pt>
                <c:pt idx="10">
                  <c:v>1.8</c:v>
                </c:pt>
                <c:pt idx="11">
                  <c:v>1</c:v>
                </c:pt>
                <c:pt idx="12">
                  <c:v>2.2999999999999998</c:v>
                </c:pt>
                <c:pt idx="13">
                  <c:v>4.4000000000000004</c:v>
                </c:pt>
              </c:numCache>
            </c:numRef>
          </c:val>
        </c:ser>
        <c:dLbls>
          <c:showLegendKey val="0"/>
          <c:showVal val="0"/>
          <c:showCatName val="0"/>
          <c:showSerName val="0"/>
          <c:showPercent val="0"/>
          <c:showBubbleSize val="0"/>
        </c:dLbls>
        <c:gapWidth val="219"/>
        <c:overlap val="100"/>
        <c:axId val="216951888"/>
        <c:axId val="216952280"/>
      </c:barChart>
      <c:lineChart>
        <c:grouping val="standard"/>
        <c:varyColors val="0"/>
        <c:ser>
          <c:idx val="0"/>
          <c:order val="0"/>
          <c:tx>
            <c:strRef>
              <c:f>Sheet1!$B$2</c:f>
              <c:strCache>
                <c:ptCount val="1"/>
                <c:pt idx="0">
                  <c:v>Human rights investments, 2014-2016, mln </c:v>
                </c:pt>
              </c:strCache>
            </c:strRef>
          </c:tx>
          <c:spPr>
            <a:ln w="28575" cap="rnd">
              <a:solidFill>
                <a:schemeClr val="accent1">
                  <a:shade val="65000"/>
                </a:schemeClr>
              </a:solidFill>
              <a:round/>
            </a:ln>
            <a:effectLst/>
          </c:spPr>
          <c:marker>
            <c:symbol val="none"/>
          </c:marker>
          <c:cat>
            <c:strRef>
              <c:f>Sheet1!$A$3:$A$16</c:f>
              <c:strCache>
                <c:ptCount val="14"/>
                <c:pt idx="0">
                  <c:v>Benin</c:v>
                </c:pt>
                <c:pt idx="1">
                  <c:v>Cameroon</c:v>
                </c:pt>
                <c:pt idx="2">
                  <c:v>DRC</c:v>
                </c:pt>
                <c:pt idx="3">
                  <c:v>Ghana</c:v>
                </c:pt>
                <c:pt idx="4">
                  <c:v>Indonesia </c:v>
                </c:pt>
                <c:pt idx="5">
                  <c:v>Jamaica </c:v>
                </c:pt>
                <c:pt idx="6">
                  <c:v>Kenya</c:v>
                </c:pt>
                <c:pt idx="7">
                  <c:v>Kyrgyzstan </c:v>
                </c:pt>
                <c:pt idx="8">
                  <c:v>Mozambique</c:v>
                </c:pt>
                <c:pt idx="9">
                  <c:v>Nepal</c:v>
                </c:pt>
                <c:pt idx="10">
                  <c:v>Sierra Leone </c:v>
                </c:pt>
                <c:pt idx="11">
                  <c:v>Tunisia </c:v>
                </c:pt>
                <c:pt idx="12">
                  <c:v>Ukraine </c:v>
                </c:pt>
                <c:pt idx="13">
                  <c:v>Uganda</c:v>
                </c:pt>
              </c:strCache>
            </c:strRef>
          </c:cat>
          <c:val>
            <c:numRef>
              <c:f>Sheet1!$B$3:$B$16</c:f>
              <c:numCache>
                <c:formatCode>General</c:formatCode>
                <c:ptCount val="14"/>
                <c:pt idx="0">
                  <c:v>0.3</c:v>
                </c:pt>
                <c:pt idx="1">
                  <c:v>0</c:v>
                </c:pt>
                <c:pt idx="2">
                  <c:v>0.7</c:v>
                </c:pt>
                <c:pt idx="3">
                  <c:v>0</c:v>
                </c:pt>
                <c:pt idx="4">
                  <c:v>0.9</c:v>
                </c:pt>
                <c:pt idx="5">
                  <c:v>0.25</c:v>
                </c:pt>
                <c:pt idx="6">
                  <c:v>1.6</c:v>
                </c:pt>
                <c:pt idx="7">
                  <c:v>0.25</c:v>
                </c:pt>
                <c:pt idx="8">
                  <c:v>0</c:v>
                </c:pt>
                <c:pt idx="9">
                  <c:v>0.2</c:v>
                </c:pt>
                <c:pt idx="10">
                  <c:v>1</c:v>
                </c:pt>
                <c:pt idx="11">
                  <c:v>0.19039800000000001</c:v>
                </c:pt>
                <c:pt idx="12">
                  <c:v>0.84</c:v>
                </c:pt>
                <c:pt idx="13">
                  <c:v>0</c:v>
                </c:pt>
              </c:numCache>
            </c:numRef>
          </c:val>
          <c:smooth val="0"/>
        </c:ser>
        <c:dLbls>
          <c:showLegendKey val="0"/>
          <c:showVal val="0"/>
          <c:showCatName val="0"/>
          <c:showSerName val="0"/>
          <c:showPercent val="0"/>
          <c:showBubbleSize val="0"/>
        </c:dLbls>
        <c:marker val="1"/>
        <c:smooth val="0"/>
        <c:axId val="216951888"/>
        <c:axId val="216952280"/>
      </c:lineChart>
      <c:catAx>
        <c:axId val="216951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216952280"/>
        <c:crosses val="autoZero"/>
        <c:auto val="1"/>
        <c:lblAlgn val="ctr"/>
        <c:lblOffset val="100"/>
        <c:noMultiLvlLbl val="0"/>
      </c:catAx>
      <c:valAx>
        <c:axId val="2169522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216951888"/>
        <c:crosses val="autoZero"/>
        <c:crossBetween val="between"/>
      </c:valAx>
      <c:spPr>
        <a:noFill/>
        <a:ln>
          <a:noFill/>
        </a:ln>
        <a:effectLst/>
      </c:spPr>
    </c:plotArea>
    <c:legend>
      <c:legendPos val="b"/>
      <c:layout>
        <c:manualLayout>
          <c:xMode val="edge"/>
          <c:yMode val="edge"/>
          <c:x val="4.8160998959521202E-2"/>
          <c:y val="0.93021904617110596"/>
          <c:w val="0.89999998857801899"/>
          <c:h val="6.7904276488698706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3" dt="2018-05-29T17:53:23.454" idx="14">
    <p:pos x="10" y="10"/>
    <p:text>Would this be better in an Annex?</p:text>
    <p:extLst>
      <p:ext uri="{C676402C-5697-4E1C-873F-D02D1690AC5C}">
        <p15:threadingInfo xmlns:p15="http://schemas.microsoft.com/office/powerpoint/2012/main" timeZoneBias="-120"/>
      </p:ext>
    </p:extLst>
  </p:cm>
</p:cmLst>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DDF73E-D4C0-443A-87F9-B7AC7FB85F07}" type="doc">
      <dgm:prSet loTypeId="urn:microsoft.com/office/officeart/2008/layout/PictureStrips" loCatId="list" qsTypeId="urn:microsoft.com/office/officeart/2005/8/quickstyle/simple1" qsCatId="simple" csTypeId="urn:microsoft.com/office/officeart/2005/8/colors/accent0_2" csCatId="mainScheme" phldr="1"/>
      <dgm:spPr/>
      <dgm:t>
        <a:bodyPr/>
        <a:lstStyle/>
        <a:p>
          <a:endParaRPr lang="en-GB"/>
        </a:p>
      </dgm:t>
    </dgm:pt>
    <dgm:pt modelId="{FA285FB9-A61E-44ED-9FB8-65587418E1A8}">
      <dgm:prSet phldrT="[Text]"/>
      <dgm:spPr/>
      <dgm:t>
        <a:bodyPr/>
        <a:lstStyle/>
        <a:p>
          <a:r>
            <a:rPr lang="en-US" b="1" dirty="0" smtClean="0">
              <a:latin typeface="+mj-lt"/>
            </a:rPr>
            <a:t>Integrate</a:t>
          </a:r>
          <a:r>
            <a:rPr lang="en-US" dirty="0" smtClean="0">
              <a:latin typeface="+mj-lt"/>
            </a:rPr>
            <a:t> human rights considerations throughout the grant cycle</a:t>
          </a:r>
          <a:endParaRPr lang="en-GB" dirty="0">
            <a:latin typeface="+mj-lt"/>
          </a:endParaRPr>
        </a:p>
      </dgm:t>
    </dgm:pt>
    <dgm:pt modelId="{476A9E5F-8C19-489A-BCA8-6A837A02FF89}" type="parTrans" cxnId="{163991D1-A918-4715-8A4C-B30D91A1A5E7}">
      <dgm:prSet/>
      <dgm:spPr/>
      <dgm:t>
        <a:bodyPr/>
        <a:lstStyle/>
        <a:p>
          <a:endParaRPr lang="en-GB"/>
        </a:p>
      </dgm:t>
    </dgm:pt>
    <dgm:pt modelId="{8167103E-0521-4F03-8A24-6171612DD746}" type="sibTrans" cxnId="{163991D1-A918-4715-8A4C-B30D91A1A5E7}">
      <dgm:prSet/>
      <dgm:spPr/>
      <dgm:t>
        <a:bodyPr/>
        <a:lstStyle/>
        <a:p>
          <a:endParaRPr lang="en-GB"/>
        </a:p>
      </dgm:t>
    </dgm:pt>
    <dgm:pt modelId="{D13DE188-B415-4EA3-9CBF-C28B274F0A68}">
      <dgm:prSet phldrT="[Text]"/>
      <dgm:spPr/>
      <dgm:t>
        <a:bodyPr/>
        <a:lstStyle/>
        <a:p>
          <a:r>
            <a:rPr lang="en-US" b="1" smtClean="0">
              <a:latin typeface="+mj-lt"/>
            </a:rPr>
            <a:t>Increase investment in programs that address human rights barriers to accessing health services</a:t>
          </a:r>
          <a:endParaRPr lang="en-GB" b="1" dirty="0">
            <a:latin typeface="+mj-lt"/>
          </a:endParaRPr>
        </a:p>
      </dgm:t>
    </dgm:pt>
    <dgm:pt modelId="{B3A51320-7BF7-4EF5-B49A-375C8219F197}" type="parTrans" cxnId="{52117588-103C-46BE-896C-39FC8BC04FCC}">
      <dgm:prSet/>
      <dgm:spPr/>
      <dgm:t>
        <a:bodyPr/>
        <a:lstStyle/>
        <a:p>
          <a:endParaRPr lang="en-GB"/>
        </a:p>
      </dgm:t>
    </dgm:pt>
    <dgm:pt modelId="{143DA01F-2B11-461E-A359-9F186C7E2BF3}" type="sibTrans" cxnId="{52117588-103C-46BE-896C-39FC8BC04FCC}">
      <dgm:prSet/>
      <dgm:spPr/>
      <dgm:t>
        <a:bodyPr/>
        <a:lstStyle/>
        <a:p>
          <a:endParaRPr lang="en-GB"/>
        </a:p>
      </dgm:t>
    </dgm:pt>
    <dgm:pt modelId="{D24A82E6-DAEB-495E-A0A4-81D9C57A1B82}">
      <dgm:prSet phldrT="[Text]"/>
      <dgm:spPr/>
      <dgm:t>
        <a:bodyPr/>
        <a:lstStyle/>
        <a:p>
          <a:r>
            <a:rPr lang="en-US" b="1" smtClean="0">
              <a:latin typeface="+mj-lt"/>
            </a:rPr>
            <a:t>Ensure</a:t>
          </a:r>
          <a:r>
            <a:rPr lang="en-US" smtClean="0">
              <a:latin typeface="+mj-lt"/>
            </a:rPr>
            <a:t> the Global Fund does not support programs that infringe human rights</a:t>
          </a:r>
          <a:endParaRPr lang="en-GB" dirty="0">
            <a:latin typeface="+mj-lt"/>
          </a:endParaRPr>
        </a:p>
      </dgm:t>
    </dgm:pt>
    <dgm:pt modelId="{C53437FF-7260-4FDF-A0AB-F29A480F0569}" type="parTrans" cxnId="{4FC4871D-6855-4729-BB9F-573B6DC74C7F}">
      <dgm:prSet/>
      <dgm:spPr/>
      <dgm:t>
        <a:bodyPr/>
        <a:lstStyle/>
        <a:p>
          <a:endParaRPr lang="en-GB"/>
        </a:p>
      </dgm:t>
    </dgm:pt>
    <dgm:pt modelId="{40FE34DA-9D54-4231-93C1-85D4A54ED453}" type="sibTrans" cxnId="{4FC4871D-6855-4729-BB9F-573B6DC74C7F}">
      <dgm:prSet/>
      <dgm:spPr/>
      <dgm:t>
        <a:bodyPr/>
        <a:lstStyle/>
        <a:p>
          <a:endParaRPr lang="en-GB"/>
        </a:p>
      </dgm:t>
    </dgm:pt>
    <dgm:pt modelId="{B882CA5A-8FA7-41FA-8B32-BEB7AA4F483C}" type="pres">
      <dgm:prSet presAssocID="{DEDDF73E-D4C0-443A-87F9-B7AC7FB85F07}" presName="Name0" presStyleCnt="0">
        <dgm:presLayoutVars>
          <dgm:dir/>
          <dgm:resizeHandles val="exact"/>
        </dgm:presLayoutVars>
      </dgm:prSet>
      <dgm:spPr/>
      <dgm:t>
        <a:bodyPr/>
        <a:lstStyle/>
        <a:p>
          <a:endParaRPr lang="en-GB"/>
        </a:p>
      </dgm:t>
    </dgm:pt>
    <dgm:pt modelId="{E56D116F-0B31-4AA2-BB2C-375C1AAB031E}" type="pres">
      <dgm:prSet presAssocID="{FA285FB9-A61E-44ED-9FB8-65587418E1A8}" presName="composite" presStyleCnt="0"/>
      <dgm:spPr/>
      <dgm:t>
        <a:bodyPr/>
        <a:lstStyle/>
        <a:p>
          <a:endParaRPr lang="en-GB"/>
        </a:p>
      </dgm:t>
    </dgm:pt>
    <dgm:pt modelId="{5A6FCB6A-7BD3-4B44-895C-06B73040133B}" type="pres">
      <dgm:prSet presAssocID="{FA285FB9-A61E-44ED-9FB8-65587418E1A8}" presName="rect1" presStyleLbl="trAlignAcc1" presStyleIdx="0" presStyleCnt="3">
        <dgm:presLayoutVars>
          <dgm:bulletEnabled val="1"/>
        </dgm:presLayoutVars>
      </dgm:prSet>
      <dgm:spPr/>
      <dgm:t>
        <a:bodyPr/>
        <a:lstStyle/>
        <a:p>
          <a:endParaRPr lang="en-GB"/>
        </a:p>
      </dgm:t>
    </dgm:pt>
    <dgm:pt modelId="{20D9CB28-2ED4-418F-81F7-AACB20A13EC2}" type="pres">
      <dgm:prSet presAssocID="{FA285FB9-A61E-44ED-9FB8-65587418E1A8}" presName="rect2" presStyleLbl="fgImgPlace1" presStyleIdx="0" presStyleCnt="3"/>
      <dgm:spPr/>
      <dgm:t>
        <a:bodyPr/>
        <a:lstStyle/>
        <a:p>
          <a:endParaRPr lang="en-GB"/>
        </a:p>
      </dgm:t>
    </dgm:pt>
    <dgm:pt modelId="{06124525-5954-4BC0-A4A6-32824901A6E7}" type="pres">
      <dgm:prSet presAssocID="{8167103E-0521-4F03-8A24-6171612DD746}" presName="sibTrans" presStyleCnt="0"/>
      <dgm:spPr/>
      <dgm:t>
        <a:bodyPr/>
        <a:lstStyle/>
        <a:p>
          <a:endParaRPr lang="en-GB"/>
        </a:p>
      </dgm:t>
    </dgm:pt>
    <dgm:pt modelId="{47157373-35F5-44EA-83B4-80CD22C44B83}" type="pres">
      <dgm:prSet presAssocID="{D13DE188-B415-4EA3-9CBF-C28B274F0A68}" presName="composite" presStyleCnt="0"/>
      <dgm:spPr/>
      <dgm:t>
        <a:bodyPr/>
        <a:lstStyle/>
        <a:p>
          <a:endParaRPr lang="en-GB"/>
        </a:p>
      </dgm:t>
    </dgm:pt>
    <dgm:pt modelId="{77F461C8-D5DD-4F6E-A26D-6AA45CA96E18}" type="pres">
      <dgm:prSet presAssocID="{D13DE188-B415-4EA3-9CBF-C28B274F0A68}" presName="rect1" presStyleLbl="trAlignAcc1" presStyleIdx="1" presStyleCnt="3">
        <dgm:presLayoutVars>
          <dgm:bulletEnabled val="1"/>
        </dgm:presLayoutVars>
      </dgm:prSet>
      <dgm:spPr/>
      <dgm:t>
        <a:bodyPr/>
        <a:lstStyle/>
        <a:p>
          <a:endParaRPr lang="en-GB"/>
        </a:p>
      </dgm:t>
    </dgm:pt>
    <dgm:pt modelId="{53025978-3A8C-444C-BBBD-3B2AF82FEA3E}" type="pres">
      <dgm:prSet presAssocID="{D13DE188-B415-4EA3-9CBF-C28B274F0A68}" presName="rect2" presStyleLbl="fgImgPlace1" presStyleIdx="1" presStyleCnt="3"/>
      <dgm:spPr/>
      <dgm:t>
        <a:bodyPr/>
        <a:lstStyle/>
        <a:p>
          <a:endParaRPr lang="en-GB"/>
        </a:p>
      </dgm:t>
    </dgm:pt>
    <dgm:pt modelId="{DD00CE31-8DDC-49E0-A212-765EF7C3A2C8}" type="pres">
      <dgm:prSet presAssocID="{143DA01F-2B11-461E-A359-9F186C7E2BF3}" presName="sibTrans" presStyleCnt="0"/>
      <dgm:spPr/>
      <dgm:t>
        <a:bodyPr/>
        <a:lstStyle/>
        <a:p>
          <a:endParaRPr lang="en-GB"/>
        </a:p>
      </dgm:t>
    </dgm:pt>
    <dgm:pt modelId="{B1964E08-A7F1-439B-ABB0-5D4EB2797C28}" type="pres">
      <dgm:prSet presAssocID="{D24A82E6-DAEB-495E-A0A4-81D9C57A1B82}" presName="composite" presStyleCnt="0"/>
      <dgm:spPr/>
      <dgm:t>
        <a:bodyPr/>
        <a:lstStyle/>
        <a:p>
          <a:endParaRPr lang="en-GB"/>
        </a:p>
      </dgm:t>
    </dgm:pt>
    <dgm:pt modelId="{CF571386-16C6-44B7-A3A5-F336EAD77682}" type="pres">
      <dgm:prSet presAssocID="{D24A82E6-DAEB-495E-A0A4-81D9C57A1B82}" presName="rect1" presStyleLbl="trAlignAcc1" presStyleIdx="2" presStyleCnt="3">
        <dgm:presLayoutVars>
          <dgm:bulletEnabled val="1"/>
        </dgm:presLayoutVars>
      </dgm:prSet>
      <dgm:spPr/>
      <dgm:t>
        <a:bodyPr/>
        <a:lstStyle/>
        <a:p>
          <a:endParaRPr lang="en-GB"/>
        </a:p>
      </dgm:t>
    </dgm:pt>
    <dgm:pt modelId="{192F2E16-3DCC-4DB0-95BA-29A440A216B1}" type="pres">
      <dgm:prSet presAssocID="{D24A82E6-DAEB-495E-A0A4-81D9C57A1B82}" presName="rect2" presStyleLbl="fgImgPlace1" presStyleIdx="2" presStyleCnt="3"/>
      <dgm:spPr/>
      <dgm:t>
        <a:bodyPr/>
        <a:lstStyle/>
        <a:p>
          <a:endParaRPr lang="en-GB"/>
        </a:p>
      </dgm:t>
    </dgm:pt>
  </dgm:ptLst>
  <dgm:cxnLst>
    <dgm:cxn modelId="{13852EEF-EB89-D843-BA9B-2B63B3140686}" type="presOf" srcId="{D24A82E6-DAEB-495E-A0A4-81D9C57A1B82}" destId="{CF571386-16C6-44B7-A3A5-F336EAD77682}" srcOrd="0" destOrd="0" presId="urn:microsoft.com/office/officeart/2008/layout/PictureStrips"/>
    <dgm:cxn modelId="{4FC4871D-6855-4729-BB9F-573B6DC74C7F}" srcId="{DEDDF73E-D4C0-443A-87F9-B7AC7FB85F07}" destId="{D24A82E6-DAEB-495E-A0A4-81D9C57A1B82}" srcOrd="2" destOrd="0" parTransId="{C53437FF-7260-4FDF-A0AB-F29A480F0569}" sibTransId="{40FE34DA-9D54-4231-93C1-85D4A54ED453}"/>
    <dgm:cxn modelId="{1B316DEB-0592-B448-88DD-893ECB2ACF27}" type="presOf" srcId="{DEDDF73E-D4C0-443A-87F9-B7AC7FB85F07}" destId="{B882CA5A-8FA7-41FA-8B32-BEB7AA4F483C}" srcOrd="0" destOrd="0" presId="urn:microsoft.com/office/officeart/2008/layout/PictureStrips"/>
    <dgm:cxn modelId="{163991D1-A918-4715-8A4C-B30D91A1A5E7}" srcId="{DEDDF73E-D4C0-443A-87F9-B7AC7FB85F07}" destId="{FA285FB9-A61E-44ED-9FB8-65587418E1A8}" srcOrd="0" destOrd="0" parTransId="{476A9E5F-8C19-489A-BCA8-6A837A02FF89}" sibTransId="{8167103E-0521-4F03-8A24-6171612DD746}"/>
    <dgm:cxn modelId="{E66CA02C-40CB-CD45-B734-89F187800D97}" type="presOf" srcId="{D13DE188-B415-4EA3-9CBF-C28B274F0A68}" destId="{77F461C8-D5DD-4F6E-A26D-6AA45CA96E18}" srcOrd="0" destOrd="0" presId="urn:microsoft.com/office/officeart/2008/layout/PictureStrips"/>
    <dgm:cxn modelId="{52117588-103C-46BE-896C-39FC8BC04FCC}" srcId="{DEDDF73E-D4C0-443A-87F9-B7AC7FB85F07}" destId="{D13DE188-B415-4EA3-9CBF-C28B274F0A68}" srcOrd="1" destOrd="0" parTransId="{B3A51320-7BF7-4EF5-B49A-375C8219F197}" sibTransId="{143DA01F-2B11-461E-A359-9F186C7E2BF3}"/>
    <dgm:cxn modelId="{21E85449-2B39-2A44-9C33-3DEABA1265B5}" type="presOf" srcId="{FA285FB9-A61E-44ED-9FB8-65587418E1A8}" destId="{5A6FCB6A-7BD3-4B44-895C-06B73040133B}" srcOrd="0" destOrd="0" presId="urn:microsoft.com/office/officeart/2008/layout/PictureStrips"/>
    <dgm:cxn modelId="{8CB894CF-A9E0-BD41-9E2B-710964DB7E57}" type="presParOf" srcId="{B882CA5A-8FA7-41FA-8B32-BEB7AA4F483C}" destId="{E56D116F-0B31-4AA2-BB2C-375C1AAB031E}" srcOrd="0" destOrd="0" presId="urn:microsoft.com/office/officeart/2008/layout/PictureStrips"/>
    <dgm:cxn modelId="{A731D913-0798-6545-A5AE-2011AD42272E}" type="presParOf" srcId="{E56D116F-0B31-4AA2-BB2C-375C1AAB031E}" destId="{5A6FCB6A-7BD3-4B44-895C-06B73040133B}" srcOrd="0" destOrd="0" presId="urn:microsoft.com/office/officeart/2008/layout/PictureStrips"/>
    <dgm:cxn modelId="{484A23B0-A23C-0F45-96F7-0C226EC07FE7}" type="presParOf" srcId="{E56D116F-0B31-4AA2-BB2C-375C1AAB031E}" destId="{20D9CB28-2ED4-418F-81F7-AACB20A13EC2}" srcOrd="1" destOrd="0" presId="urn:microsoft.com/office/officeart/2008/layout/PictureStrips"/>
    <dgm:cxn modelId="{C6334C63-681A-EB40-9366-AB65507A3F8F}" type="presParOf" srcId="{B882CA5A-8FA7-41FA-8B32-BEB7AA4F483C}" destId="{06124525-5954-4BC0-A4A6-32824901A6E7}" srcOrd="1" destOrd="0" presId="urn:microsoft.com/office/officeart/2008/layout/PictureStrips"/>
    <dgm:cxn modelId="{4D61A59C-220A-3045-8771-081D4C1CF789}" type="presParOf" srcId="{B882CA5A-8FA7-41FA-8B32-BEB7AA4F483C}" destId="{47157373-35F5-44EA-83B4-80CD22C44B83}" srcOrd="2" destOrd="0" presId="urn:microsoft.com/office/officeart/2008/layout/PictureStrips"/>
    <dgm:cxn modelId="{70D1FA5D-25F8-B64E-AE8D-C7B8E37EB30C}" type="presParOf" srcId="{47157373-35F5-44EA-83B4-80CD22C44B83}" destId="{77F461C8-D5DD-4F6E-A26D-6AA45CA96E18}" srcOrd="0" destOrd="0" presId="urn:microsoft.com/office/officeart/2008/layout/PictureStrips"/>
    <dgm:cxn modelId="{8DD2ECF7-0DBB-5D4B-89C0-7AB8A236B703}" type="presParOf" srcId="{47157373-35F5-44EA-83B4-80CD22C44B83}" destId="{53025978-3A8C-444C-BBBD-3B2AF82FEA3E}" srcOrd="1" destOrd="0" presId="urn:microsoft.com/office/officeart/2008/layout/PictureStrips"/>
    <dgm:cxn modelId="{EED96C42-8C48-FF49-B3B0-5A6719E0E4CD}" type="presParOf" srcId="{B882CA5A-8FA7-41FA-8B32-BEB7AA4F483C}" destId="{DD00CE31-8DDC-49E0-A212-765EF7C3A2C8}" srcOrd="3" destOrd="0" presId="urn:microsoft.com/office/officeart/2008/layout/PictureStrips"/>
    <dgm:cxn modelId="{8B5D1334-165B-6545-86CB-1CDC2E0D411C}" type="presParOf" srcId="{B882CA5A-8FA7-41FA-8B32-BEB7AA4F483C}" destId="{B1964E08-A7F1-439B-ABB0-5D4EB2797C28}" srcOrd="4" destOrd="0" presId="urn:microsoft.com/office/officeart/2008/layout/PictureStrips"/>
    <dgm:cxn modelId="{A40765EE-72C5-B348-8F00-767B8E5204ED}" type="presParOf" srcId="{B1964E08-A7F1-439B-ABB0-5D4EB2797C28}" destId="{CF571386-16C6-44B7-A3A5-F336EAD77682}" srcOrd="0" destOrd="0" presId="urn:microsoft.com/office/officeart/2008/layout/PictureStrips"/>
    <dgm:cxn modelId="{C4FFD7FE-C1C5-3B47-A82C-AF7A692D1399}" type="presParOf" srcId="{B1964E08-A7F1-439B-ABB0-5D4EB2797C28}" destId="{192F2E16-3DCC-4DB0-95BA-29A440A216B1}" srcOrd="1" destOrd="0" presId="urn:microsoft.com/office/officeart/2008/layout/PictureStrip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6FCB6A-7BD3-4B44-895C-06B73040133B}">
      <dsp:nvSpPr>
        <dsp:cNvPr id="0" name=""/>
        <dsp:cNvSpPr/>
      </dsp:nvSpPr>
      <dsp:spPr>
        <a:xfrm>
          <a:off x="169261" y="701483"/>
          <a:ext cx="4027206" cy="1258501"/>
        </a:xfrm>
        <a:prstGeom prst="rect">
          <a:avLst/>
        </a:prstGeom>
        <a:solidFill>
          <a:schemeClr val="dk2">
            <a:alpha val="40000"/>
            <a:tint val="4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2425" tIns="72390" rIns="72390" bIns="72390" numCol="1" spcCol="1270" anchor="ctr" anchorCtr="0">
          <a:noAutofit/>
        </a:bodyPr>
        <a:lstStyle/>
        <a:p>
          <a:pPr lvl="0" algn="l" defTabSz="844550">
            <a:lnSpc>
              <a:spcPct val="90000"/>
            </a:lnSpc>
            <a:spcBef>
              <a:spcPct val="0"/>
            </a:spcBef>
            <a:spcAft>
              <a:spcPct val="35000"/>
            </a:spcAft>
          </a:pPr>
          <a:r>
            <a:rPr lang="en-US" sz="1900" b="1" kern="1200" dirty="0" smtClean="0">
              <a:latin typeface="+mj-lt"/>
            </a:rPr>
            <a:t>Integrate</a:t>
          </a:r>
          <a:r>
            <a:rPr lang="en-US" sz="1900" kern="1200" dirty="0" smtClean="0">
              <a:latin typeface="+mj-lt"/>
            </a:rPr>
            <a:t> human rights considerations throughout the grant cycle</a:t>
          </a:r>
          <a:endParaRPr lang="en-GB" sz="1900" kern="1200" dirty="0">
            <a:latin typeface="+mj-lt"/>
          </a:endParaRPr>
        </a:p>
      </dsp:txBody>
      <dsp:txXfrm>
        <a:off x="169261" y="701483"/>
        <a:ext cx="4027206" cy="1258501"/>
      </dsp:txXfrm>
    </dsp:sp>
    <dsp:sp modelId="{20D9CB28-2ED4-418F-81F7-AACB20A13EC2}">
      <dsp:nvSpPr>
        <dsp:cNvPr id="0" name=""/>
        <dsp:cNvSpPr/>
      </dsp:nvSpPr>
      <dsp:spPr>
        <a:xfrm>
          <a:off x="1461" y="519700"/>
          <a:ext cx="880951" cy="1321426"/>
        </a:xfrm>
        <a:prstGeom prst="rect">
          <a:avLst/>
        </a:prstGeom>
        <a:solidFill>
          <a:schemeClr val="dk2">
            <a:tint val="40000"/>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7F461C8-D5DD-4F6E-A26D-6AA45CA96E18}">
      <dsp:nvSpPr>
        <dsp:cNvPr id="0" name=""/>
        <dsp:cNvSpPr/>
      </dsp:nvSpPr>
      <dsp:spPr>
        <a:xfrm>
          <a:off x="4562705" y="701483"/>
          <a:ext cx="4027206" cy="1258501"/>
        </a:xfrm>
        <a:prstGeom prst="rect">
          <a:avLst/>
        </a:prstGeom>
        <a:solidFill>
          <a:schemeClr val="dk2">
            <a:alpha val="40000"/>
            <a:tint val="4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2425" tIns="72390" rIns="72390" bIns="72390" numCol="1" spcCol="1270" anchor="ctr" anchorCtr="0">
          <a:noAutofit/>
        </a:bodyPr>
        <a:lstStyle/>
        <a:p>
          <a:pPr lvl="0" algn="l" defTabSz="844550">
            <a:lnSpc>
              <a:spcPct val="90000"/>
            </a:lnSpc>
            <a:spcBef>
              <a:spcPct val="0"/>
            </a:spcBef>
            <a:spcAft>
              <a:spcPct val="35000"/>
            </a:spcAft>
          </a:pPr>
          <a:r>
            <a:rPr lang="en-US" sz="1900" b="1" kern="1200" smtClean="0">
              <a:latin typeface="+mj-lt"/>
            </a:rPr>
            <a:t>Increase investment in programs that address human rights barriers to accessing health services</a:t>
          </a:r>
          <a:endParaRPr lang="en-GB" sz="1900" b="1" kern="1200" dirty="0">
            <a:latin typeface="+mj-lt"/>
          </a:endParaRPr>
        </a:p>
      </dsp:txBody>
      <dsp:txXfrm>
        <a:off x="4562705" y="701483"/>
        <a:ext cx="4027206" cy="1258501"/>
      </dsp:txXfrm>
    </dsp:sp>
    <dsp:sp modelId="{53025978-3A8C-444C-BBBD-3B2AF82FEA3E}">
      <dsp:nvSpPr>
        <dsp:cNvPr id="0" name=""/>
        <dsp:cNvSpPr/>
      </dsp:nvSpPr>
      <dsp:spPr>
        <a:xfrm>
          <a:off x="4394905" y="519700"/>
          <a:ext cx="880951" cy="1321426"/>
        </a:xfrm>
        <a:prstGeom prst="rect">
          <a:avLst/>
        </a:prstGeom>
        <a:solidFill>
          <a:schemeClr val="dk2">
            <a:tint val="40000"/>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F571386-16C6-44B7-A3A5-F336EAD77682}">
      <dsp:nvSpPr>
        <dsp:cNvPr id="0" name=""/>
        <dsp:cNvSpPr/>
      </dsp:nvSpPr>
      <dsp:spPr>
        <a:xfrm>
          <a:off x="2365983" y="2285797"/>
          <a:ext cx="4027206" cy="1258501"/>
        </a:xfrm>
        <a:prstGeom prst="rect">
          <a:avLst/>
        </a:prstGeom>
        <a:solidFill>
          <a:schemeClr val="dk2">
            <a:alpha val="40000"/>
            <a:tint val="4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2425" tIns="72390" rIns="72390" bIns="72390" numCol="1" spcCol="1270" anchor="ctr" anchorCtr="0">
          <a:noAutofit/>
        </a:bodyPr>
        <a:lstStyle/>
        <a:p>
          <a:pPr lvl="0" algn="l" defTabSz="844550">
            <a:lnSpc>
              <a:spcPct val="90000"/>
            </a:lnSpc>
            <a:spcBef>
              <a:spcPct val="0"/>
            </a:spcBef>
            <a:spcAft>
              <a:spcPct val="35000"/>
            </a:spcAft>
          </a:pPr>
          <a:r>
            <a:rPr lang="en-US" sz="1900" b="1" kern="1200" smtClean="0">
              <a:latin typeface="+mj-lt"/>
            </a:rPr>
            <a:t>Ensure</a:t>
          </a:r>
          <a:r>
            <a:rPr lang="en-US" sz="1900" kern="1200" smtClean="0">
              <a:latin typeface="+mj-lt"/>
            </a:rPr>
            <a:t> the Global Fund does not support programs that infringe human rights</a:t>
          </a:r>
          <a:endParaRPr lang="en-GB" sz="1900" kern="1200" dirty="0">
            <a:latin typeface="+mj-lt"/>
          </a:endParaRPr>
        </a:p>
      </dsp:txBody>
      <dsp:txXfrm>
        <a:off x="2365983" y="2285797"/>
        <a:ext cx="4027206" cy="1258501"/>
      </dsp:txXfrm>
    </dsp:sp>
    <dsp:sp modelId="{192F2E16-3DCC-4DB0-95BA-29A440A216B1}">
      <dsp:nvSpPr>
        <dsp:cNvPr id="0" name=""/>
        <dsp:cNvSpPr/>
      </dsp:nvSpPr>
      <dsp:spPr>
        <a:xfrm>
          <a:off x="2198183" y="2104014"/>
          <a:ext cx="880951" cy="1321426"/>
        </a:xfrm>
        <a:prstGeom prst="rect">
          <a:avLst/>
        </a:prstGeom>
        <a:solidFill>
          <a:schemeClr val="dk2">
            <a:tint val="40000"/>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4.emf"/><Relationship Id="rId7" Type="http://schemas.openxmlformats.org/officeDocument/2006/relationships/image" Target="../media/image18.emf"/><Relationship Id="rId2" Type="http://schemas.openxmlformats.org/officeDocument/2006/relationships/image" Target="../media/image13.emf"/><Relationship Id="rId1" Type="http://schemas.openxmlformats.org/officeDocument/2006/relationships/image" Target="../media/image12.emf"/><Relationship Id="rId6" Type="http://schemas.openxmlformats.org/officeDocument/2006/relationships/image" Target="../media/image17.emf"/><Relationship Id="rId5" Type="http://schemas.openxmlformats.org/officeDocument/2006/relationships/image" Target="../media/image16.emf"/><Relationship Id="rId4" Type="http://schemas.openxmlformats.org/officeDocument/2006/relationships/image" Target="../media/image15.emf"/></Relationships>
</file>

<file path=ppt/drawings/drawing1.xml><?xml version="1.0" encoding="utf-8"?>
<c:userShapes xmlns:c="http://schemas.openxmlformats.org/drawingml/2006/chart">
  <cdr:relSizeAnchor xmlns:cdr="http://schemas.openxmlformats.org/drawingml/2006/chartDrawing">
    <cdr:from>
      <cdr:x>0.78925</cdr:x>
      <cdr:y>0.5</cdr:y>
    </cdr:from>
    <cdr:to>
      <cdr:x>0.83391</cdr:x>
      <cdr:y>0.57625</cdr:y>
    </cdr:to>
    <cdr:sp macro="" textlink="">
      <cdr:nvSpPr>
        <cdr:cNvPr id="2" name="TextBox 1"/>
        <cdr:cNvSpPr txBox="1"/>
      </cdr:nvSpPr>
      <cdr:spPr>
        <a:xfrm xmlns:a="http://schemas.openxmlformats.org/drawingml/2006/main">
          <a:off x="6909883" y="1438001"/>
          <a:ext cx="391064" cy="2193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700" dirty="0" smtClean="0"/>
            <a:t>0,58</a:t>
          </a:r>
          <a:endParaRPr lang="en-GB" sz="700" dirty="0"/>
        </a:p>
      </cdr:txBody>
    </cdr:sp>
  </cdr:relSizeAnchor>
  <cdr:relSizeAnchor xmlns:cdr="http://schemas.openxmlformats.org/drawingml/2006/chartDrawing">
    <cdr:from>
      <cdr:x>0.72345</cdr:x>
      <cdr:y>0.5</cdr:y>
    </cdr:from>
    <cdr:to>
      <cdr:x>0.76812</cdr:x>
      <cdr:y>0.57625</cdr:y>
    </cdr:to>
    <cdr:sp macro="" textlink="">
      <cdr:nvSpPr>
        <cdr:cNvPr id="3" name="TextBox 1"/>
        <cdr:cNvSpPr txBox="1"/>
      </cdr:nvSpPr>
      <cdr:spPr>
        <a:xfrm xmlns:a="http://schemas.openxmlformats.org/drawingml/2006/main">
          <a:off x="6333830" y="1438001"/>
          <a:ext cx="391064" cy="2193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700" dirty="0" smtClean="0"/>
            <a:t>0,5</a:t>
          </a:r>
          <a:endParaRPr lang="en-GB" sz="7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038" y="0"/>
            <a:ext cx="2951162" cy="498475"/>
          </a:xfrm>
          <a:prstGeom prst="rect">
            <a:avLst/>
          </a:prstGeom>
        </p:spPr>
        <p:txBody>
          <a:bodyPr vert="horz" lIns="91440" tIns="45720" rIns="91440" bIns="45720" rtlCol="0"/>
          <a:lstStyle>
            <a:lvl1pPr algn="r">
              <a:defRPr sz="1200"/>
            </a:lvl1pPr>
          </a:lstStyle>
          <a:p>
            <a:fld id="{830C0F61-5B33-4BED-87B4-4FA33508C35E}" type="datetimeFigureOut">
              <a:rPr lang="en-GB" smtClean="0"/>
              <a:t>24/07/2018</a:t>
            </a:fld>
            <a:endParaRPr lang="en-GB"/>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038" y="4784725"/>
            <a:ext cx="5446712" cy="391318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2450"/>
            <a:ext cx="2951163" cy="4984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038" y="9442450"/>
            <a:ext cx="2951162" cy="498475"/>
          </a:xfrm>
          <a:prstGeom prst="rect">
            <a:avLst/>
          </a:prstGeom>
        </p:spPr>
        <p:txBody>
          <a:bodyPr vert="horz" lIns="91440" tIns="45720" rIns="91440" bIns="45720" rtlCol="0" anchor="b"/>
          <a:lstStyle>
            <a:lvl1pPr algn="r">
              <a:defRPr sz="1200"/>
            </a:lvl1pPr>
          </a:lstStyle>
          <a:p>
            <a:fld id="{598BEC41-EED0-41D3-BB9F-4CCA7E3850F1}" type="slidenum">
              <a:rPr lang="en-GB" smtClean="0"/>
              <a:t>‹#›</a:t>
            </a:fld>
            <a:endParaRPr lang="en-GB"/>
          </a:p>
        </p:txBody>
      </p:sp>
    </p:spTree>
    <p:extLst>
      <p:ext uri="{BB962C8B-B14F-4D97-AF65-F5344CB8AC3E}">
        <p14:creationId xmlns:p14="http://schemas.microsoft.com/office/powerpoint/2010/main" val="3403756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Global Fund’s commitment to human rights was already reflected in its 2012-2016 Strategy: Investing for Impact. </a:t>
            </a:r>
          </a:p>
          <a:p>
            <a:endParaRPr lang="en-US" baseline="0" dirty="0" smtClean="0"/>
          </a:p>
          <a:p>
            <a:r>
              <a:rPr lang="en-US" baseline="0" dirty="0" smtClean="0"/>
              <a:t>The Strategic Objective 4 committed the Fund to: 1) Integrate human rights throughout the grant cycle; 2) Increase investments on human rights programs in HIV, TB and malaria grants; and 3) make sure that programs financed by the Global Fund do not violate human rights. </a:t>
            </a:r>
            <a:endParaRPr lang="en-GB" dirty="0"/>
          </a:p>
        </p:txBody>
      </p:sp>
      <p:sp>
        <p:nvSpPr>
          <p:cNvPr id="4" name="Slide Number Placeholder 3"/>
          <p:cNvSpPr>
            <a:spLocks noGrp="1"/>
          </p:cNvSpPr>
          <p:nvPr>
            <p:ph type="sldNum" sz="quarter" idx="10"/>
          </p:nvPr>
        </p:nvSpPr>
        <p:spPr/>
        <p:txBody>
          <a:bodyPr/>
          <a:lstStyle/>
          <a:p>
            <a:pPr>
              <a:defRPr/>
            </a:pPr>
            <a:fld id="{B37FA6C0-73B9-4AEF-B2BE-6072B59FE6BC}" type="slidenum">
              <a:rPr lang="fr-CH" smtClean="0">
                <a:solidFill>
                  <a:prstClr val="black"/>
                </a:solidFill>
              </a:rPr>
              <a:pPr>
                <a:defRPr/>
              </a:pPr>
              <a:t>4</a:t>
            </a:fld>
            <a:endParaRPr lang="fr-CH" dirty="0">
              <a:solidFill>
                <a:prstClr val="black"/>
              </a:solidFill>
            </a:endParaRPr>
          </a:p>
        </p:txBody>
      </p:sp>
      <p:sp>
        <p:nvSpPr>
          <p:cNvPr id="5" name="Header Placeholder 4"/>
          <p:cNvSpPr>
            <a:spLocks noGrp="1"/>
          </p:cNvSpPr>
          <p:nvPr>
            <p:ph type="hdr" sz="quarter" idx="11"/>
          </p:nvPr>
        </p:nvSpPr>
        <p:spPr/>
        <p:txBody>
          <a:bodyPr/>
          <a:lstStyle/>
          <a:p>
            <a:r>
              <a:rPr lang="en-US" smtClean="0"/>
              <a:t>CRG AG Meeting, September 2017</a:t>
            </a:r>
            <a:endParaRPr lang="en-US" dirty="0"/>
          </a:p>
        </p:txBody>
      </p:sp>
    </p:spTree>
    <p:extLst>
      <p:ext uri="{BB962C8B-B14F-4D97-AF65-F5344CB8AC3E}">
        <p14:creationId xmlns:p14="http://schemas.microsoft.com/office/powerpoint/2010/main" val="2273325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GB" baseline="0" dirty="0"/>
          </a:p>
        </p:txBody>
      </p:sp>
      <p:sp>
        <p:nvSpPr>
          <p:cNvPr id="4" name="Slide Number Placeholder 3"/>
          <p:cNvSpPr>
            <a:spLocks noGrp="1"/>
          </p:cNvSpPr>
          <p:nvPr>
            <p:ph type="sldNum" sz="quarter" idx="10"/>
          </p:nvPr>
        </p:nvSpPr>
        <p:spPr/>
        <p:txBody>
          <a:bodyPr/>
          <a:lstStyle/>
          <a:p>
            <a:fld id="{07D613C8-8DF9-4251-8BDA-F99FE814F8B7}"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821055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Global Fund Human Rights Investments Cascade</a:t>
            </a:r>
            <a:endParaRPr lang="en-GB" dirty="0"/>
          </a:p>
          <a:p>
            <a:r>
              <a:rPr lang="en-GB" b="1" dirty="0"/>
              <a:t> </a:t>
            </a:r>
            <a:endParaRPr lang="en-GB" dirty="0"/>
          </a:p>
          <a:p>
            <a:r>
              <a:rPr lang="en-GB" dirty="0"/>
              <a:t>This graph shows (in light blue) the total number of concept notes </a:t>
            </a:r>
            <a:r>
              <a:rPr lang="en-GB" dirty="0" smtClean="0"/>
              <a:t>(the </a:t>
            </a:r>
            <a:r>
              <a:rPr lang="en-GB" dirty="0" smtClean="0">
                <a:solidFill>
                  <a:schemeClr val="accent1"/>
                </a:solidFill>
              </a:rPr>
              <a:t>218 that were submitted to GAC 1)</a:t>
            </a:r>
            <a:r>
              <a:rPr lang="en-GB" dirty="0" smtClean="0"/>
              <a:t> submitted </a:t>
            </a:r>
            <a:r>
              <a:rPr lang="en-GB" dirty="0"/>
              <a:t>for each of the diseases (including joint HIV/TB concept notes) and health system </a:t>
            </a:r>
            <a:r>
              <a:rPr lang="en-GB" dirty="0" smtClean="0"/>
              <a:t>strengthening in the 2014-2016 funding cycle; </a:t>
            </a:r>
            <a:r>
              <a:rPr lang="en-GB" dirty="0"/>
              <a:t>the number of concept notes that included an analysis of human rights-related barriers to services (in </a:t>
            </a:r>
            <a:r>
              <a:rPr lang="en-GB" dirty="0" smtClean="0"/>
              <a:t>darker blue); </a:t>
            </a:r>
            <a:r>
              <a:rPr lang="en-GB" dirty="0"/>
              <a:t>the number of signed grants that includes any programs to reduce human rights-related barriers (in </a:t>
            </a:r>
            <a:r>
              <a:rPr lang="en-GB" dirty="0" smtClean="0"/>
              <a:t>dark blue); </a:t>
            </a:r>
            <a:r>
              <a:rPr lang="en-GB" dirty="0"/>
              <a:t>and the number of signed grants with programs to reduce human rights-related barriers that have a traceable budget (in </a:t>
            </a:r>
            <a:r>
              <a:rPr lang="en-GB" dirty="0" smtClean="0"/>
              <a:t>green).</a:t>
            </a:r>
          </a:p>
          <a:p>
            <a:endParaRPr lang="en-US" dirty="0"/>
          </a:p>
          <a:p>
            <a:r>
              <a:rPr lang="en-US" dirty="0" smtClean="0"/>
              <a:t>It clearly shows how a great number of applications included some analysis if human rights barriers to HIV and, to a lesser extent, TB and malaria services.</a:t>
            </a:r>
          </a:p>
          <a:p>
            <a:endParaRPr lang="en-US" dirty="0"/>
          </a:p>
          <a:p>
            <a:r>
              <a:rPr lang="en-US" dirty="0" smtClean="0"/>
              <a:t>However, investment in concrete programs to address these barriers remained very low, as shown in the next slide.</a:t>
            </a:r>
            <a:endParaRPr lang="en-GB" dirty="0"/>
          </a:p>
          <a:p>
            <a:endParaRPr lang="en-GB" dirty="0"/>
          </a:p>
        </p:txBody>
      </p:sp>
      <p:sp>
        <p:nvSpPr>
          <p:cNvPr id="4" name="Slide Number Placeholder 3"/>
          <p:cNvSpPr>
            <a:spLocks noGrp="1"/>
          </p:cNvSpPr>
          <p:nvPr>
            <p:ph type="sldNum" sz="quarter" idx="10"/>
          </p:nvPr>
        </p:nvSpPr>
        <p:spPr/>
        <p:txBody>
          <a:bodyPr/>
          <a:lstStyle/>
          <a:p>
            <a:fld id="{6DC366F2-1B82-8E43-B983-045388936D7F}" type="slidenum">
              <a:rPr lang="en-US" smtClean="0"/>
              <a:t>6</a:t>
            </a:fld>
            <a:endParaRPr lang="en-US" dirty="0"/>
          </a:p>
        </p:txBody>
      </p:sp>
    </p:spTree>
    <p:extLst>
      <p:ext uri="{BB962C8B-B14F-4D97-AF65-F5344CB8AC3E}">
        <p14:creationId xmlns:p14="http://schemas.microsoft.com/office/powerpoint/2010/main" val="365482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a:t>The Global Fund’s</a:t>
            </a:r>
            <a:r>
              <a:rPr lang="en-GB" baseline="0" dirty="0"/>
              <a:t> commitment to gender equality, human rights, achieving impact by reaching the most marginalised and strengthening the role of communities appears throughout the 2017-22 strategy. </a:t>
            </a:r>
          </a:p>
          <a:p>
            <a:pPr marL="0" marR="0" indent="0" algn="l" defTabSz="457200" rtl="0" eaLnBrk="1" fontAlgn="auto" latinLnBrk="0" hangingPunct="1">
              <a:lnSpc>
                <a:spcPct val="100000"/>
              </a:lnSpc>
              <a:spcBef>
                <a:spcPts val="0"/>
              </a:spcBef>
              <a:spcAft>
                <a:spcPts val="0"/>
              </a:spcAft>
              <a:buClrTx/>
              <a:buSzTx/>
              <a:buFontTx/>
              <a:buNone/>
              <a:tabLst/>
              <a:defRPr/>
            </a:pPr>
            <a:endParaRPr lang="en-GB"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GB" baseline="0" dirty="0"/>
              <a:t>Next slide shows some specific details:</a:t>
            </a:r>
            <a:endParaRPr lang="en-GB" dirty="0"/>
          </a:p>
          <a:p>
            <a:endParaRPr lang="en-GB" dirty="0"/>
          </a:p>
        </p:txBody>
      </p:sp>
      <p:sp>
        <p:nvSpPr>
          <p:cNvPr id="4" name="Slide Number Placeholder 3"/>
          <p:cNvSpPr>
            <a:spLocks noGrp="1"/>
          </p:cNvSpPr>
          <p:nvPr>
            <p:ph type="sldNum" sz="quarter" idx="10"/>
          </p:nvPr>
        </p:nvSpPr>
        <p:spPr/>
        <p:txBody>
          <a:bodyPr/>
          <a:lstStyle/>
          <a:p>
            <a:fld id="{6DC366F2-1B82-8E43-B983-045388936D7F}" type="slidenum">
              <a:rPr lang="en-US" smtClean="0"/>
              <a:t>7</a:t>
            </a:fld>
            <a:endParaRPr lang="en-US" dirty="0"/>
          </a:p>
        </p:txBody>
      </p:sp>
    </p:spTree>
    <p:extLst>
      <p:ext uri="{BB962C8B-B14F-4D97-AF65-F5344CB8AC3E}">
        <p14:creationId xmlns:p14="http://schemas.microsoft.com/office/powerpoint/2010/main" val="1234146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baseline="0" dirty="0"/>
          </a:p>
        </p:txBody>
      </p:sp>
      <p:sp>
        <p:nvSpPr>
          <p:cNvPr id="4" name="Slide Number Placeholder 3"/>
          <p:cNvSpPr>
            <a:spLocks noGrp="1"/>
          </p:cNvSpPr>
          <p:nvPr>
            <p:ph type="sldNum" sz="quarter" idx="10"/>
          </p:nvPr>
        </p:nvSpPr>
        <p:spPr/>
        <p:txBody>
          <a:bodyPr/>
          <a:lstStyle/>
          <a:p>
            <a:fld id="{07D613C8-8DF9-4251-8BDA-F99FE814F8B7}" type="slidenum">
              <a:rPr lang="en-GB" smtClean="0">
                <a:solidFill>
                  <a:prstClr val="black"/>
                </a:solidFill>
              </a:rPr>
              <a:pPr/>
              <a:t>9</a:t>
            </a:fld>
            <a:endParaRPr lang="en-GB" dirty="0">
              <a:solidFill>
                <a:prstClr val="black"/>
              </a:solidFill>
            </a:endParaRPr>
          </a:p>
        </p:txBody>
      </p:sp>
    </p:spTree>
    <p:extLst>
      <p:ext uri="{BB962C8B-B14F-4D97-AF65-F5344CB8AC3E}">
        <p14:creationId xmlns:p14="http://schemas.microsoft.com/office/powerpoint/2010/main" val="34562767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5993" y="5133471"/>
            <a:ext cx="5407943" cy="4665441"/>
          </a:xfrm>
        </p:spPr>
        <p:txBody>
          <a:bodyPr/>
          <a:lstStyle/>
          <a:p>
            <a:pPr marL="171450" indent="-171450">
              <a:buFontTx/>
              <a:buChar char="-"/>
            </a:pPr>
            <a:endParaRPr lang="en-GB" baseline="0" dirty="0"/>
          </a:p>
        </p:txBody>
      </p:sp>
      <p:sp>
        <p:nvSpPr>
          <p:cNvPr id="4" name="Slide Number Placeholder 3"/>
          <p:cNvSpPr>
            <a:spLocks noGrp="1"/>
          </p:cNvSpPr>
          <p:nvPr>
            <p:ph type="sldNum" sz="quarter" idx="10"/>
          </p:nvPr>
        </p:nvSpPr>
        <p:spPr/>
        <p:txBody>
          <a:bodyPr/>
          <a:lstStyle/>
          <a:p>
            <a:fld id="{07D613C8-8DF9-4251-8BDA-F99FE814F8B7}" type="slidenum">
              <a:rPr lang="en-GB" smtClean="0">
                <a:solidFill>
                  <a:prstClr val="black"/>
                </a:solidFill>
              </a:rPr>
              <a:pPr/>
              <a:t>11</a:t>
            </a:fld>
            <a:endParaRPr lang="en-GB" dirty="0">
              <a:solidFill>
                <a:prstClr val="black"/>
              </a:solidFill>
            </a:endParaRPr>
          </a:p>
        </p:txBody>
      </p:sp>
      <p:sp>
        <p:nvSpPr>
          <p:cNvPr id="5" name="Header Placeholder 4"/>
          <p:cNvSpPr>
            <a:spLocks noGrp="1"/>
          </p:cNvSpPr>
          <p:nvPr>
            <p:ph type="hdr" sz="quarter" idx="11"/>
          </p:nvPr>
        </p:nvSpPr>
        <p:spPr/>
        <p:txBody>
          <a:bodyPr/>
          <a:lstStyle/>
          <a:p>
            <a:r>
              <a:rPr lang="en-US" smtClean="0"/>
              <a:t>CRG AG Meeting, September 2017</a:t>
            </a:r>
            <a:endParaRPr lang="en-US" dirty="0"/>
          </a:p>
        </p:txBody>
      </p:sp>
    </p:spTree>
    <p:extLst>
      <p:ext uri="{BB962C8B-B14F-4D97-AF65-F5344CB8AC3E}">
        <p14:creationId xmlns:p14="http://schemas.microsoft.com/office/powerpoint/2010/main" val="19298566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5993" y="5015126"/>
            <a:ext cx="5407943" cy="4863287"/>
          </a:xfrm>
        </p:spPr>
        <p:txBody>
          <a:bodyPr/>
          <a:lstStyle/>
          <a:p>
            <a:pPr marL="171450" indent="-171450">
              <a:buFontTx/>
              <a:buChar char="-"/>
            </a:pPr>
            <a:endParaRPr lang="en-GB" baseline="0" dirty="0"/>
          </a:p>
        </p:txBody>
      </p:sp>
      <p:sp>
        <p:nvSpPr>
          <p:cNvPr id="4" name="Slide Number Placeholder 3"/>
          <p:cNvSpPr>
            <a:spLocks noGrp="1"/>
          </p:cNvSpPr>
          <p:nvPr>
            <p:ph type="sldNum" sz="quarter" idx="10"/>
          </p:nvPr>
        </p:nvSpPr>
        <p:spPr/>
        <p:txBody>
          <a:bodyPr/>
          <a:lstStyle/>
          <a:p>
            <a:fld id="{07D613C8-8DF9-4251-8BDA-F99FE814F8B7}" type="slidenum">
              <a:rPr lang="en-GB" smtClean="0">
                <a:solidFill>
                  <a:prstClr val="black"/>
                </a:solidFill>
              </a:rPr>
              <a:pPr/>
              <a:t>12</a:t>
            </a:fld>
            <a:endParaRPr lang="en-GB" dirty="0">
              <a:solidFill>
                <a:prstClr val="black"/>
              </a:solidFill>
            </a:endParaRPr>
          </a:p>
        </p:txBody>
      </p:sp>
    </p:spTree>
    <p:extLst>
      <p:ext uri="{BB962C8B-B14F-4D97-AF65-F5344CB8AC3E}">
        <p14:creationId xmlns:p14="http://schemas.microsoft.com/office/powerpoint/2010/main" val="4290431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DC366F2-1B82-8E43-B983-045388936D7F}" type="slidenum">
              <a:rPr lang="en-US" smtClean="0"/>
              <a:t>13</a:t>
            </a:fld>
            <a:endParaRPr lang="en-US" dirty="0"/>
          </a:p>
        </p:txBody>
      </p:sp>
    </p:spTree>
    <p:extLst>
      <p:ext uri="{BB962C8B-B14F-4D97-AF65-F5344CB8AC3E}">
        <p14:creationId xmlns:p14="http://schemas.microsoft.com/office/powerpoint/2010/main" val="2590656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DC366F2-1B82-8E43-B983-045388936D7F}" type="slidenum">
              <a:rPr lang="en-US" smtClean="0"/>
              <a:t>16</a:t>
            </a:fld>
            <a:endParaRPr lang="en-US"/>
          </a:p>
        </p:txBody>
      </p:sp>
    </p:spTree>
    <p:extLst>
      <p:ext uri="{BB962C8B-B14F-4D97-AF65-F5344CB8AC3E}">
        <p14:creationId xmlns:p14="http://schemas.microsoft.com/office/powerpoint/2010/main" val="223388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jp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1_Title Slide">
    <p:spTree>
      <p:nvGrpSpPr>
        <p:cNvPr id="1" name=""/>
        <p:cNvGrpSpPr/>
        <p:nvPr/>
      </p:nvGrpSpPr>
      <p:grpSpPr>
        <a:xfrm>
          <a:off x="0" y="0"/>
          <a:ext cx="0" cy="0"/>
          <a:chOff x="0" y="0"/>
          <a:chExt cx="0" cy="0"/>
        </a:xfrm>
      </p:grpSpPr>
      <p:sp>
        <p:nvSpPr>
          <p:cNvPr id="11" name="Rectangle 10"/>
          <p:cNvSpPr/>
          <p:nvPr userDrawn="1"/>
        </p:nvSpPr>
        <p:spPr>
          <a:xfrm>
            <a:off x="0" y="0"/>
            <a:ext cx="12216000" cy="68688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pic>
        <p:nvPicPr>
          <p:cNvPr id="8" name="Picture 7" descr="white.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1811" y="6138819"/>
            <a:ext cx="2356800" cy="275403"/>
          </a:xfrm>
          <a:prstGeom prst="rect">
            <a:avLst/>
          </a:prstGeom>
        </p:spPr>
      </p:pic>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00000" y="58742400"/>
            <a:ext cx="3350400" cy="564933"/>
          </a:xfrm>
          <a:prstGeom prst="rect">
            <a:avLst/>
          </a:prstGeom>
          <a:extLst>
            <a:ext uri="{FAA26D3D-D897-4be2-8F04-BA451C77F1D7}">
              <ma14:placeholderFlag xmlns="" xmlns:ma14="http://schemas.microsoft.com/office/mac/drawingml/2011/main"/>
            </a:ext>
          </a:extLst>
        </p:spPr>
      </p:pic>
      <p:pic>
        <p:nvPicPr>
          <p:cNvPr id="7" name="Pictur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0511" y="1"/>
            <a:ext cx="12192000" cy="3427732"/>
          </a:xfrm>
          <a:prstGeom prst="rect">
            <a:avLst/>
          </a:prstGeom>
        </p:spPr>
      </p:pic>
      <p:sp>
        <p:nvSpPr>
          <p:cNvPr id="10" name="Rectangle 9"/>
          <p:cNvSpPr/>
          <p:nvPr userDrawn="1"/>
        </p:nvSpPr>
        <p:spPr>
          <a:xfrm>
            <a:off x="0" y="0"/>
            <a:ext cx="480000" cy="34272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pic>
        <p:nvPicPr>
          <p:cNvPr id="13" name="Picture 1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20000" y="6153600"/>
            <a:ext cx="2352000" cy="296155"/>
          </a:xfrm>
          <a:prstGeom prst="rect">
            <a:avLst/>
          </a:prstGeom>
          <a:extLst>
            <a:ext uri="{FAA26D3D-D897-4be2-8F04-BA451C77F1D7}">
              <ma14:placeholderFlag xmlns="" xmlns:ma14="http://schemas.microsoft.com/office/mac/drawingml/2011/main"/>
            </a:ext>
          </a:extLst>
        </p:spPr>
      </p:pic>
    </p:spTree>
    <p:extLst>
      <p:ext uri="{BB962C8B-B14F-4D97-AF65-F5344CB8AC3E}">
        <p14:creationId xmlns:p14="http://schemas.microsoft.com/office/powerpoint/2010/main" val="182592268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4800601"/>
            <a:ext cx="7315200" cy="566739"/>
          </a:xfrm>
        </p:spPr>
        <p:txBody>
          <a:bodyPr anchor="b"/>
          <a:lstStyle>
            <a:lvl1pPr algn="l">
              <a:defRPr sz="2000" b="1">
                <a:solidFill>
                  <a:srgbClr val="0099D2"/>
                </a:solidFill>
                <a:latin typeface="Raleway" panose="020B0503030101060003"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2438400" y="612775"/>
            <a:ext cx="7315200" cy="4114800"/>
          </a:xfrm>
        </p:spPr>
        <p:txBody>
          <a:bodyPr/>
          <a:lstStyle>
            <a:lvl1pPr marL="0" indent="0">
              <a:buNone/>
              <a:defRPr sz="3200">
                <a:latin typeface="Raleway" panose="020B0503030101060003"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2438400" y="5367339"/>
            <a:ext cx="7315200" cy="804863"/>
          </a:xfrm>
        </p:spPr>
        <p:txBody>
          <a:bodyPr/>
          <a:lstStyle>
            <a:lvl1pPr marL="0" indent="0">
              <a:buNone/>
              <a:defRPr sz="1400">
                <a:latin typeface="Raleway" panose="020B0503030101060003"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Edit Master text styles</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08396" y="6356704"/>
            <a:ext cx="1437961" cy="358060"/>
          </a:xfrm>
          <a:prstGeom prst="rect">
            <a:avLst/>
          </a:prstGeom>
        </p:spPr>
      </p:pic>
      <p:grpSp>
        <p:nvGrpSpPr>
          <p:cNvPr id="5" name="Group 4"/>
          <p:cNvGrpSpPr/>
          <p:nvPr userDrawn="1"/>
        </p:nvGrpSpPr>
        <p:grpSpPr>
          <a:xfrm>
            <a:off x="1155317" y="6369125"/>
            <a:ext cx="8334937" cy="333221"/>
            <a:chOff x="866487" y="6369124"/>
            <a:chExt cx="6251203" cy="333221"/>
          </a:xfrm>
        </p:grpSpPr>
        <p:sp>
          <p:nvSpPr>
            <p:cNvPr id="11" name="TextBox 10"/>
            <p:cNvSpPr txBox="1"/>
            <p:nvPr userDrawn="1"/>
          </p:nvSpPr>
          <p:spPr>
            <a:xfrm>
              <a:off x="1148611" y="6381846"/>
              <a:ext cx="5969079" cy="307777"/>
            </a:xfrm>
            <a:prstGeom prst="rect">
              <a:avLst/>
            </a:prstGeom>
            <a:noFill/>
          </p:spPr>
          <p:txBody>
            <a:bodyPr wrap="square" rtlCol="0">
              <a:spAutoFit/>
            </a:bodyPr>
            <a:lstStyle/>
            <a:p>
              <a:pPr algn="l"/>
              <a:r>
                <a:rPr lang="fr-CH" sz="1400" dirty="0" smtClean="0">
                  <a:solidFill>
                    <a:srgbClr val="ED1C24"/>
                  </a:solidFill>
                  <a:latin typeface="Roboto" panose="02000000000000000000" pitchFamily="2" charset="0"/>
                  <a:ea typeface="Roboto" panose="02000000000000000000" pitchFamily="2" charset="0"/>
                  <a:cs typeface="Roboto" panose="02000000000000000000" pitchFamily="2" charset="0"/>
                </a:rPr>
                <a:t>#AIDS2018 | @</a:t>
              </a:r>
              <a:r>
                <a:rPr lang="fr-CH" sz="1400" dirty="0" err="1" smtClean="0">
                  <a:solidFill>
                    <a:srgbClr val="ED1C24"/>
                  </a:solidFill>
                  <a:latin typeface="Roboto" panose="02000000000000000000" pitchFamily="2" charset="0"/>
                  <a:ea typeface="Roboto" panose="02000000000000000000" pitchFamily="2" charset="0"/>
                  <a:cs typeface="Roboto" panose="02000000000000000000" pitchFamily="2" charset="0"/>
                </a:rPr>
                <a:t>AIDS_conference</a:t>
              </a:r>
              <a:r>
                <a:rPr lang="fr-CH" sz="1400" dirty="0" smtClean="0">
                  <a:solidFill>
                    <a:srgbClr val="ED1C24"/>
                  </a:solidFill>
                  <a:latin typeface="Roboto" panose="02000000000000000000" pitchFamily="2" charset="0"/>
                  <a:ea typeface="Roboto" panose="02000000000000000000" pitchFamily="2" charset="0"/>
                  <a:cs typeface="Roboto" panose="02000000000000000000" pitchFamily="2" charset="0"/>
                </a:rPr>
                <a:t> </a:t>
              </a:r>
              <a:r>
                <a:rPr lang="en-US" sz="1400" kern="1200" dirty="0" smtClean="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6487" y="6369124"/>
              <a:ext cx="337665" cy="333221"/>
            </a:xfrm>
            <a:prstGeom prst="rect">
              <a:avLst/>
            </a:prstGeom>
          </p:spPr>
        </p:pic>
      </p:grpSp>
    </p:spTree>
    <p:extLst>
      <p:ext uri="{BB962C8B-B14F-4D97-AF65-F5344CB8AC3E}">
        <p14:creationId xmlns:p14="http://schemas.microsoft.com/office/powerpoint/2010/main" val="217657639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Title Sl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pPr defTabSz="609585"/>
            <a:fld id="{62775BF8-2EF4-E149-B2E0-F8C316D69E3A}" type="datetime1">
              <a:rPr lang="en-US" smtClean="0">
                <a:solidFill>
                  <a:prstClr val="black"/>
                </a:solidFill>
              </a:rPr>
              <a:pPr defTabSz="609585"/>
              <a:t>7/24/2018</a:t>
            </a:fld>
            <a:endParaRPr lang="en-US">
              <a:solidFill>
                <a:prstClr val="black"/>
              </a:solidFill>
            </a:endParaRPr>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pPr defTabSz="609585"/>
            <a:endParaRPr lang="en-US">
              <a:solidFill>
                <a:prstClr val="black"/>
              </a:solidFill>
            </a:endParaRPr>
          </a:p>
        </p:txBody>
      </p:sp>
      <p:sp>
        <p:nvSpPr>
          <p:cNvPr id="11" name="Rectangle 10"/>
          <p:cNvSpPr/>
          <p:nvPr userDrawn="1"/>
        </p:nvSpPr>
        <p:spPr>
          <a:xfrm>
            <a:off x="0" y="0"/>
            <a:ext cx="12216000" cy="6868800"/>
          </a:xfrm>
          <a:prstGeom prst="rect">
            <a:avLst/>
          </a:prstGeom>
          <a:solidFill>
            <a:srgbClr val="003F7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3442208"/>
          </a:xfrm>
          <a:prstGeom prst="rect">
            <a:avLst/>
          </a:prstGeom>
        </p:spPr>
      </p:pic>
      <p:pic>
        <p:nvPicPr>
          <p:cNvPr id="8" name="Picture 7" descr="white.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1811" y="6138819"/>
            <a:ext cx="2356800" cy="275403"/>
          </a:xfrm>
          <a:prstGeom prst="rect">
            <a:avLst/>
          </a:prstGeom>
        </p:spPr>
      </p:pic>
    </p:spTree>
    <p:extLst>
      <p:ext uri="{BB962C8B-B14F-4D97-AF65-F5344CB8AC3E}">
        <p14:creationId xmlns:p14="http://schemas.microsoft.com/office/powerpoint/2010/main" val="6259729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20000" y="600000"/>
            <a:ext cx="10752000" cy="1143000"/>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1D1E3EDB-D7EB-F14E-A6D1-748C03EC5EDC}" type="slidenum">
              <a:rPr lang="en-US" smtClean="0">
                <a:solidFill>
                  <a:prstClr val="white">
                    <a:lumMod val="75000"/>
                  </a:prstClr>
                </a:solidFill>
              </a:rPr>
              <a:pPr/>
              <a:t>‹#›</a:t>
            </a:fld>
            <a:endParaRPr lang="en-US" dirty="0">
              <a:solidFill>
                <a:prstClr val="white">
                  <a:lumMod val="75000"/>
                </a:prstClr>
              </a:solidFill>
            </a:endParaRPr>
          </a:p>
        </p:txBody>
      </p:sp>
    </p:spTree>
    <p:extLst>
      <p:ext uri="{BB962C8B-B14F-4D97-AF65-F5344CB8AC3E}">
        <p14:creationId xmlns:p14="http://schemas.microsoft.com/office/powerpoint/2010/main" val="22340795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ubtitle content">
    <p:spTree>
      <p:nvGrpSpPr>
        <p:cNvPr id="1" name=""/>
        <p:cNvGrpSpPr/>
        <p:nvPr/>
      </p:nvGrpSpPr>
      <p:grpSpPr>
        <a:xfrm>
          <a:off x="0" y="0"/>
          <a:ext cx="0" cy="0"/>
          <a:chOff x="0" y="0"/>
          <a:chExt cx="0" cy="0"/>
        </a:xfrm>
      </p:grpSpPr>
      <p:sp>
        <p:nvSpPr>
          <p:cNvPr id="2" name="Title 1"/>
          <p:cNvSpPr>
            <a:spLocks noGrp="1"/>
          </p:cNvSpPr>
          <p:nvPr>
            <p:ph type="ctrTitle"/>
          </p:nvPr>
        </p:nvSpPr>
        <p:spPr>
          <a:xfrm>
            <a:off x="720000" y="600000"/>
            <a:ext cx="10752000" cy="566933"/>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720000" y="1152000"/>
            <a:ext cx="10752000" cy="528000"/>
          </a:xfrm>
        </p:spPr>
        <p:txBody>
          <a:bodyPr/>
          <a:lstStyle>
            <a:lvl1pPr marL="0" indent="0" algn="l">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1D1E3EDB-D7EB-F14E-A6D1-748C03EC5EDC}" type="slidenum">
              <a:rPr lang="en-US" smtClean="0">
                <a:solidFill>
                  <a:prstClr val="white">
                    <a:lumMod val="75000"/>
                  </a:prstClr>
                </a:solidFill>
              </a:rPr>
              <a:pPr/>
              <a:t>‹#›</a:t>
            </a:fld>
            <a:endParaRPr lang="en-US" dirty="0">
              <a:solidFill>
                <a:prstClr val="white">
                  <a:lumMod val="75000"/>
                </a:prstClr>
              </a:solidFill>
            </a:endParaRPr>
          </a:p>
        </p:txBody>
      </p:sp>
      <p:sp>
        <p:nvSpPr>
          <p:cNvPr id="7" name="Content Placeholder 2"/>
          <p:cNvSpPr>
            <a:spLocks noGrp="1"/>
          </p:cNvSpPr>
          <p:nvPr>
            <p:ph idx="13"/>
          </p:nvPr>
        </p:nvSpPr>
        <p:spPr>
          <a:xfrm>
            <a:off x="719999" y="1801476"/>
            <a:ext cx="107520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40974130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s with picture">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1D1E3EDB-D7EB-F14E-A6D1-748C03EC5EDC}" type="slidenum">
              <a:rPr lang="en-US" smtClean="0">
                <a:solidFill>
                  <a:prstClr val="white">
                    <a:lumMod val="75000"/>
                  </a:prstClr>
                </a:solidFill>
              </a:rPr>
              <a:pPr/>
              <a:t>‹#›</a:t>
            </a:fld>
            <a:endParaRPr lang="en-US" dirty="0">
              <a:solidFill>
                <a:prstClr val="white">
                  <a:lumMod val="75000"/>
                </a:prstClr>
              </a:solidFill>
            </a:endParaRPr>
          </a:p>
        </p:txBody>
      </p:sp>
      <p:sp>
        <p:nvSpPr>
          <p:cNvPr id="8" name="Content Placeholder 2"/>
          <p:cNvSpPr>
            <a:spLocks noGrp="1"/>
          </p:cNvSpPr>
          <p:nvPr>
            <p:ph idx="13"/>
          </p:nvPr>
        </p:nvSpPr>
        <p:spPr>
          <a:xfrm>
            <a:off x="719999" y="1826538"/>
            <a:ext cx="5280000" cy="4201724"/>
          </a:xfrm>
        </p:spPr>
        <p:txBody>
          <a:bodyPr lIns="0">
            <a:noAutofit/>
          </a:bodyPr>
          <a:lstStyle>
            <a:lvl1pPr marL="0" indent="0">
              <a:buFontTx/>
              <a:buNone/>
              <a:defRPr sz="2400"/>
            </a:lvl1pPr>
            <a:lvl2pPr marL="0" indent="0">
              <a:spcBef>
                <a:spcPts val="0"/>
              </a:spcBef>
              <a:buFontTx/>
              <a:buNone/>
              <a:defRPr sz="2400" baseline="0">
                <a:solidFill>
                  <a:schemeClr val="tx1">
                    <a:lumMod val="50000"/>
                    <a:lumOff val="50000"/>
                  </a:schemeClr>
                </a:solidFill>
              </a:defRPr>
            </a:lvl2pPr>
            <a:lvl3pPr marL="0" indent="0">
              <a:spcBef>
                <a:spcPts val="0"/>
              </a:spcBef>
              <a:buFontTx/>
              <a:buNone/>
              <a:defRPr sz="2000" baseline="0"/>
            </a:lvl3pPr>
            <a:lvl4pPr marL="365751" indent="-182875">
              <a:spcBef>
                <a:spcPts val="0"/>
              </a:spcBef>
              <a:buFont typeface="Lucida Grande"/>
              <a:buChar char="&gt;"/>
              <a:defRPr sz="2000">
                <a:solidFill>
                  <a:schemeClr val="tx1">
                    <a:lumMod val="50000"/>
                    <a:lumOff val="50000"/>
                  </a:schemeClr>
                </a:solidFill>
              </a:defRPr>
            </a:lvl4pPr>
            <a:lvl5pPr marL="609585" indent="-182875">
              <a:buFont typeface="Lucida Grande"/>
              <a:buChar cha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4"/>
          <p:cNvSpPr>
            <a:spLocks noGrp="1"/>
          </p:cNvSpPr>
          <p:nvPr>
            <p:ph type="body" sz="quarter" idx="15"/>
          </p:nvPr>
        </p:nvSpPr>
        <p:spPr>
          <a:xfrm>
            <a:off x="6190355" y="5631745"/>
            <a:ext cx="5281645" cy="548216"/>
          </a:xfrm>
        </p:spPr>
        <p:txBody>
          <a:bodyPr lIns="0" tIns="0" anchor="t" anchorCtr="0">
            <a:noAutofit/>
          </a:bodyPr>
          <a:lstStyle>
            <a:lvl1pPr marL="0" indent="0">
              <a:lnSpc>
                <a:spcPts val="960"/>
              </a:lnSpc>
              <a:spcBef>
                <a:spcPts val="0"/>
              </a:spcBef>
              <a:buNone/>
              <a:defRPr sz="800" b="0" i="1" baseline="0">
                <a:solidFill>
                  <a:schemeClr val="tx1">
                    <a:lumMod val="75000"/>
                    <a:lumOff val="25000"/>
                  </a:schemeClr>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Click to edit Master text styles</a:t>
            </a:r>
          </a:p>
        </p:txBody>
      </p:sp>
      <p:sp>
        <p:nvSpPr>
          <p:cNvPr id="10" name="Picture Placeholder 2"/>
          <p:cNvSpPr>
            <a:spLocks noGrp="1"/>
          </p:cNvSpPr>
          <p:nvPr>
            <p:ph type="pic" idx="1"/>
          </p:nvPr>
        </p:nvSpPr>
        <p:spPr>
          <a:xfrm>
            <a:off x="6190355" y="1354620"/>
            <a:ext cx="5280000" cy="4086624"/>
          </a:xfrm>
          <a:solidFill>
            <a:schemeClr val="accent1">
              <a:lumMod val="20000"/>
              <a:lumOff val="80000"/>
            </a:schemeClr>
          </a:solidFill>
        </p:spPr>
        <p:txBody>
          <a:bodyPr>
            <a:normAutofit/>
          </a:bodyPr>
          <a:lstStyle>
            <a:lvl1pPr marL="0" indent="0">
              <a:buNone/>
              <a:defRPr sz="2400"/>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dirty="0"/>
          </a:p>
        </p:txBody>
      </p:sp>
      <p:sp>
        <p:nvSpPr>
          <p:cNvPr id="11" name="Text Placeholder 4"/>
          <p:cNvSpPr>
            <a:spLocks noGrp="1"/>
          </p:cNvSpPr>
          <p:nvPr>
            <p:ph type="body" sz="quarter" idx="3"/>
          </p:nvPr>
        </p:nvSpPr>
        <p:spPr>
          <a:xfrm>
            <a:off x="6186291" y="539553"/>
            <a:ext cx="5284064" cy="284480"/>
          </a:xfrm>
        </p:spPr>
        <p:txBody>
          <a:bodyPr lIns="0" tIns="0" anchor="t" anchorCtr="0">
            <a:noAutofit/>
          </a:bodyPr>
          <a:lstStyle>
            <a:lvl1pPr marL="0" indent="0">
              <a:buNone/>
              <a:defRPr sz="1600" b="0" i="0" baseline="0">
                <a:solidFill>
                  <a:schemeClr val="tx1"/>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Click to edit Master text styles</a:t>
            </a:r>
          </a:p>
        </p:txBody>
      </p:sp>
      <p:sp>
        <p:nvSpPr>
          <p:cNvPr id="12" name="Title 1"/>
          <p:cNvSpPr>
            <a:spLocks noGrp="1"/>
          </p:cNvSpPr>
          <p:nvPr>
            <p:ph type="ctrTitle"/>
          </p:nvPr>
        </p:nvSpPr>
        <p:spPr>
          <a:xfrm>
            <a:off x="720001" y="600000"/>
            <a:ext cx="5364711" cy="589280"/>
          </a:xfrm>
        </p:spPr>
        <p:txBody>
          <a:bodyPr anchor="t" anchorCtr="0"/>
          <a:lstStyle/>
          <a:p>
            <a:r>
              <a:rPr lang="en-US" smtClean="0"/>
              <a:t>Click to edit Master title style</a:t>
            </a:r>
            <a:endParaRPr lang="en-US" dirty="0"/>
          </a:p>
        </p:txBody>
      </p:sp>
      <p:sp>
        <p:nvSpPr>
          <p:cNvPr id="13" name="Subtitle 2"/>
          <p:cNvSpPr>
            <a:spLocks noGrp="1"/>
          </p:cNvSpPr>
          <p:nvPr>
            <p:ph type="subTitle" idx="16"/>
          </p:nvPr>
        </p:nvSpPr>
        <p:spPr>
          <a:xfrm>
            <a:off x="720001" y="1152000"/>
            <a:ext cx="5364711" cy="576000"/>
          </a:xfrm>
        </p:spPr>
        <p:txBody>
          <a:bodyPr lIns="0" tIns="0"/>
          <a:lstStyle>
            <a:lvl1pPr marL="0" indent="0" algn="l">
              <a:buNone/>
              <a:defRPr sz="2400">
                <a:solidFill>
                  <a:schemeClr val="tx1">
                    <a:lumMod val="50000"/>
                    <a:lumOff val="50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smtClean="0"/>
              <a:t>Click to edit Master subtitle style</a:t>
            </a:r>
            <a:endParaRPr lang="en-US" dirty="0"/>
          </a:p>
        </p:txBody>
      </p:sp>
      <p:sp>
        <p:nvSpPr>
          <p:cNvPr id="20" name="Text Placeholder 4"/>
          <p:cNvSpPr>
            <a:spLocks noGrp="1"/>
          </p:cNvSpPr>
          <p:nvPr>
            <p:ph type="body" sz="quarter" idx="17"/>
          </p:nvPr>
        </p:nvSpPr>
        <p:spPr>
          <a:xfrm>
            <a:off x="6186291" y="798803"/>
            <a:ext cx="5284064" cy="353197"/>
          </a:xfrm>
        </p:spPr>
        <p:txBody>
          <a:bodyPr lIns="0" tIns="0" anchor="t" anchorCtr="0">
            <a:noAutofit/>
          </a:bodyPr>
          <a:lstStyle>
            <a:lvl1pPr marL="0" indent="0">
              <a:buNone/>
              <a:defRPr sz="1600" b="0" i="0" baseline="0">
                <a:solidFill>
                  <a:schemeClr val="tx1">
                    <a:lumMod val="50000"/>
                    <a:lumOff val="50000"/>
                  </a:schemeClr>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Click to edit Master text styles</a:t>
            </a:r>
          </a:p>
        </p:txBody>
      </p:sp>
    </p:spTree>
    <p:extLst>
      <p:ext uri="{BB962C8B-B14F-4D97-AF65-F5344CB8AC3E}">
        <p14:creationId xmlns:p14="http://schemas.microsoft.com/office/powerpoint/2010/main" val="133857496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1D1E3EDB-D7EB-F14E-A6D1-748C03EC5EDC}" type="slidenum">
              <a:rPr lang="en-US" smtClean="0">
                <a:solidFill>
                  <a:prstClr val="white">
                    <a:lumMod val="75000"/>
                  </a:prstClr>
                </a:solidFill>
              </a:rPr>
              <a:pPr/>
              <a:t>‹#›</a:t>
            </a:fld>
            <a:endParaRPr lang="en-US" dirty="0">
              <a:solidFill>
                <a:prstClr val="white">
                  <a:lumMod val="75000"/>
                </a:prstClr>
              </a:solidFill>
            </a:endParaRPr>
          </a:p>
        </p:txBody>
      </p:sp>
      <p:sp>
        <p:nvSpPr>
          <p:cNvPr id="14" name="Content Placeholder 2"/>
          <p:cNvSpPr>
            <a:spLocks noGrp="1"/>
          </p:cNvSpPr>
          <p:nvPr>
            <p:ph idx="13"/>
          </p:nvPr>
        </p:nvSpPr>
        <p:spPr>
          <a:xfrm>
            <a:off x="719999" y="1950721"/>
            <a:ext cx="5280000" cy="4201724"/>
          </a:xfrm>
        </p:spPr>
        <p:txBody>
          <a:bodyPr lIns="0">
            <a:noAutofit/>
          </a:bodyPr>
          <a:lstStyle>
            <a:lvl1pPr marL="0" indent="0">
              <a:buFontTx/>
              <a:buNone/>
              <a:defRPr sz="2400"/>
            </a:lvl1pPr>
            <a:lvl2pPr marL="0" indent="0">
              <a:spcBef>
                <a:spcPts val="0"/>
              </a:spcBef>
              <a:buFontTx/>
              <a:buNone/>
              <a:defRPr sz="2400" baseline="0">
                <a:solidFill>
                  <a:schemeClr val="tx1">
                    <a:lumMod val="50000"/>
                    <a:lumOff val="50000"/>
                  </a:schemeClr>
                </a:solidFill>
              </a:defRPr>
            </a:lvl2pPr>
            <a:lvl3pPr marL="0" indent="0">
              <a:spcBef>
                <a:spcPts val="0"/>
              </a:spcBef>
              <a:buFontTx/>
              <a:buNone/>
              <a:defRPr sz="2000" baseline="0"/>
            </a:lvl3pPr>
            <a:lvl4pPr marL="365751" indent="-182875">
              <a:spcBef>
                <a:spcPts val="0"/>
              </a:spcBef>
              <a:buFont typeface="Lucida Grande"/>
              <a:buChar char="&gt;"/>
              <a:defRPr sz="2000">
                <a:solidFill>
                  <a:schemeClr val="tx1">
                    <a:lumMod val="50000"/>
                    <a:lumOff val="50000"/>
                  </a:schemeClr>
                </a:solidFill>
              </a:defRPr>
            </a:lvl4pPr>
            <a:lvl5pPr marL="609585" indent="-182875">
              <a:buFont typeface="Lucida Grande"/>
              <a:buChar cha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itle 1"/>
          <p:cNvSpPr>
            <a:spLocks noGrp="1"/>
          </p:cNvSpPr>
          <p:nvPr>
            <p:ph type="ctrTitle"/>
          </p:nvPr>
        </p:nvSpPr>
        <p:spPr>
          <a:xfrm>
            <a:off x="720000" y="600000"/>
            <a:ext cx="10752000" cy="589280"/>
          </a:xfrm>
        </p:spPr>
        <p:txBody>
          <a:bodyPr anchor="t" anchorCtr="0"/>
          <a:lstStyle/>
          <a:p>
            <a:r>
              <a:rPr lang="en-US" smtClean="0"/>
              <a:t>Click to edit Master title style</a:t>
            </a:r>
            <a:endParaRPr lang="en-US" dirty="0"/>
          </a:p>
        </p:txBody>
      </p:sp>
      <p:sp>
        <p:nvSpPr>
          <p:cNvPr id="16" name="Subtitle 2"/>
          <p:cNvSpPr>
            <a:spLocks noGrp="1"/>
          </p:cNvSpPr>
          <p:nvPr>
            <p:ph type="subTitle" idx="16"/>
          </p:nvPr>
        </p:nvSpPr>
        <p:spPr>
          <a:xfrm>
            <a:off x="720000" y="1152000"/>
            <a:ext cx="10752000" cy="576000"/>
          </a:xfrm>
        </p:spPr>
        <p:txBody>
          <a:bodyPr lIns="0" tIns="0"/>
          <a:lstStyle>
            <a:lvl1pPr marL="0" indent="0" algn="l">
              <a:buNone/>
              <a:defRPr sz="2400">
                <a:solidFill>
                  <a:schemeClr val="tx1">
                    <a:lumMod val="50000"/>
                    <a:lumOff val="50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smtClean="0"/>
              <a:t>Click to edit Master subtitle style</a:t>
            </a:r>
            <a:endParaRPr lang="en-US" dirty="0"/>
          </a:p>
        </p:txBody>
      </p:sp>
      <p:sp>
        <p:nvSpPr>
          <p:cNvPr id="18" name="Content Placeholder 2"/>
          <p:cNvSpPr>
            <a:spLocks noGrp="1"/>
          </p:cNvSpPr>
          <p:nvPr>
            <p:ph idx="17"/>
          </p:nvPr>
        </p:nvSpPr>
        <p:spPr>
          <a:xfrm>
            <a:off x="6192000" y="1959751"/>
            <a:ext cx="5280000" cy="4201724"/>
          </a:xfrm>
        </p:spPr>
        <p:txBody>
          <a:bodyPr lIns="0">
            <a:noAutofit/>
          </a:bodyPr>
          <a:lstStyle>
            <a:lvl1pPr marL="0" indent="0">
              <a:buFontTx/>
              <a:buNone/>
              <a:defRPr sz="2400"/>
            </a:lvl1pPr>
            <a:lvl2pPr marL="0" indent="0">
              <a:spcBef>
                <a:spcPts val="0"/>
              </a:spcBef>
              <a:buFontTx/>
              <a:buNone/>
              <a:defRPr sz="2400" baseline="0">
                <a:solidFill>
                  <a:schemeClr val="tx1">
                    <a:lumMod val="50000"/>
                    <a:lumOff val="50000"/>
                  </a:schemeClr>
                </a:solidFill>
              </a:defRPr>
            </a:lvl2pPr>
            <a:lvl3pPr marL="0" indent="0">
              <a:spcBef>
                <a:spcPts val="0"/>
              </a:spcBef>
              <a:buFontTx/>
              <a:buNone/>
              <a:defRPr sz="2000" baseline="0"/>
            </a:lvl3pPr>
            <a:lvl4pPr marL="365751" indent="-182875">
              <a:spcBef>
                <a:spcPts val="0"/>
              </a:spcBef>
              <a:buFont typeface="Lucida Grande"/>
              <a:buChar char="&gt;"/>
              <a:defRPr sz="2000">
                <a:solidFill>
                  <a:schemeClr val="tx1">
                    <a:lumMod val="50000"/>
                    <a:lumOff val="50000"/>
                  </a:schemeClr>
                </a:solidFill>
              </a:defRPr>
            </a:lvl4pPr>
            <a:lvl5pPr marL="609585" indent="-182875">
              <a:buFont typeface="Lucida Grande"/>
              <a:buChar cha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2720720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D1E3EDB-D7EB-F14E-A6D1-748C03EC5EDC}" type="slidenum">
              <a:rPr lang="en-US" smtClean="0">
                <a:solidFill>
                  <a:prstClr val="white">
                    <a:lumMod val="75000"/>
                  </a:prstClr>
                </a:solidFill>
              </a:rPr>
              <a:pPr/>
              <a:t>‹#›</a:t>
            </a:fld>
            <a:endParaRPr lang="en-US" dirty="0">
              <a:solidFill>
                <a:prstClr val="white">
                  <a:lumMod val="75000"/>
                </a:prstClr>
              </a:solidFill>
            </a:endParaRPr>
          </a:p>
        </p:txBody>
      </p:sp>
      <p:sp>
        <p:nvSpPr>
          <p:cNvPr id="5" name="Picture Placeholder 2"/>
          <p:cNvSpPr>
            <a:spLocks noGrp="1"/>
          </p:cNvSpPr>
          <p:nvPr>
            <p:ph type="pic" idx="1"/>
          </p:nvPr>
        </p:nvSpPr>
        <p:spPr>
          <a:xfrm>
            <a:off x="720000" y="1704623"/>
            <a:ext cx="10752000" cy="4492979"/>
          </a:xfrm>
          <a:solidFill>
            <a:schemeClr val="accent1">
              <a:lumMod val="20000"/>
              <a:lumOff val="80000"/>
            </a:schemeClr>
          </a:solidFill>
        </p:spPr>
        <p:txBody>
          <a:bodyPr>
            <a:normAutofit/>
          </a:bodyPr>
          <a:lstStyle>
            <a:lvl1pPr marL="0" indent="0">
              <a:buNone/>
              <a:defRPr sz="2400"/>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dirty="0"/>
          </a:p>
        </p:txBody>
      </p:sp>
      <p:sp>
        <p:nvSpPr>
          <p:cNvPr id="6" name="Subtitle 2"/>
          <p:cNvSpPr>
            <a:spLocks noGrp="1"/>
          </p:cNvSpPr>
          <p:nvPr>
            <p:ph type="subTitle" idx="13"/>
          </p:nvPr>
        </p:nvSpPr>
        <p:spPr>
          <a:xfrm>
            <a:off x="720000" y="1152001"/>
            <a:ext cx="10752000" cy="451023"/>
          </a:xfrm>
        </p:spPr>
        <p:txBody>
          <a:bodyPr lIns="0" tIns="0"/>
          <a:lstStyle>
            <a:lvl1pPr marL="0" indent="0" algn="l">
              <a:buNone/>
              <a:defRPr sz="2400">
                <a:solidFill>
                  <a:schemeClr val="tx1">
                    <a:lumMod val="50000"/>
                    <a:lumOff val="50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smtClean="0"/>
              <a:t>Click to edit Master subtitle style</a:t>
            </a:r>
            <a:endParaRPr lang="en-US" dirty="0"/>
          </a:p>
        </p:txBody>
      </p:sp>
      <p:sp>
        <p:nvSpPr>
          <p:cNvPr id="7" name="Title 1"/>
          <p:cNvSpPr>
            <a:spLocks noGrp="1"/>
          </p:cNvSpPr>
          <p:nvPr>
            <p:ph type="ctrTitle"/>
          </p:nvPr>
        </p:nvSpPr>
        <p:spPr>
          <a:xfrm>
            <a:off x="720000" y="600000"/>
            <a:ext cx="10752000" cy="589280"/>
          </a:xfrm>
        </p:spPr>
        <p:txBody>
          <a:bodyPr anchor="t" anchorCtr="0"/>
          <a:lstStyle/>
          <a:p>
            <a:r>
              <a:rPr lang="en-US" smtClean="0"/>
              <a:t>Click to edit Master title style</a:t>
            </a:r>
            <a:endParaRPr lang="en-US" dirty="0"/>
          </a:p>
        </p:txBody>
      </p:sp>
    </p:spTree>
    <p:extLst>
      <p:ext uri="{BB962C8B-B14F-4D97-AF65-F5344CB8AC3E}">
        <p14:creationId xmlns:p14="http://schemas.microsoft.com/office/powerpoint/2010/main" val="213902926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1D1E3EDB-D7EB-F14E-A6D1-748C03EC5EDC}" type="slidenum">
              <a:rPr lang="en-US" smtClean="0">
                <a:solidFill>
                  <a:prstClr val="white">
                    <a:lumMod val="75000"/>
                  </a:prstClr>
                </a:solidFill>
              </a:rPr>
              <a:pPr/>
              <a:t>‹#›</a:t>
            </a:fld>
            <a:endParaRPr lang="en-US" dirty="0">
              <a:solidFill>
                <a:prstClr val="white">
                  <a:lumMod val="75000"/>
                </a:prstClr>
              </a:solidFill>
            </a:endParaRPr>
          </a:p>
        </p:txBody>
      </p:sp>
    </p:spTree>
    <p:extLst>
      <p:ext uri="{BB962C8B-B14F-4D97-AF65-F5344CB8AC3E}">
        <p14:creationId xmlns:p14="http://schemas.microsoft.com/office/powerpoint/2010/main" val="163101502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D1E3EDB-D7EB-F14E-A6D1-748C03EC5EDC}" type="slidenum">
              <a:rPr lang="en-US" smtClean="0">
                <a:solidFill>
                  <a:prstClr val="white">
                    <a:lumMod val="75000"/>
                  </a:prstClr>
                </a:solidFill>
              </a:rPr>
              <a:pPr/>
              <a:t>‹#›</a:t>
            </a:fld>
            <a:endParaRPr lang="en-US" dirty="0">
              <a:solidFill>
                <a:prstClr val="white">
                  <a:lumMod val="75000"/>
                </a:prstClr>
              </a:solidFill>
            </a:endParaRPr>
          </a:p>
        </p:txBody>
      </p:sp>
    </p:spTree>
    <p:extLst>
      <p:ext uri="{BB962C8B-B14F-4D97-AF65-F5344CB8AC3E}">
        <p14:creationId xmlns:p14="http://schemas.microsoft.com/office/powerpoint/2010/main" val="72277650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2493" y="600000"/>
            <a:ext cx="10752000" cy="1143000"/>
          </a:xfrm>
          <a:prstGeom prst="rect">
            <a:avLst/>
          </a:prstGeom>
        </p:spPr>
        <p:txBody>
          <a:bodyPr vert="horz" lIns="0" tIns="0" rIns="0" bIns="45720" rtlCol="0" anchor="t"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20000" y="1801476"/>
            <a:ext cx="10752000" cy="4525963"/>
          </a:xfrm>
          <a:prstGeom prst="rect">
            <a:avLst/>
          </a:prstGeom>
        </p:spPr>
        <p:txBody>
          <a:bodyPr vert="horz" lIns="0" tIns="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8737600" y="6333775"/>
            <a:ext cx="2844800" cy="365125"/>
          </a:xfrm>
          <a:prstGeom prst="rect">
            <a:avLst/>
          </a:prstGeom>
        </p:spPr>
        <p:txBody>
          <a:bodyPr vert="horz" lIns="91440" tIns="45720" rIns="91440" bIns="45720" rtlCol="0" anchor="ctr"/>
          <a:lstStyle>
            <a:lvl1pPr algn="r">
              <a:tabLst>
                <a:tab pos="1551479" algn="l"/>
              </a:tabLst>
              <a:defRPr sz="1333">
                <a:solidFill>
                  <a:schemeClr val="bg1">
                    <a:lumMod val="75000"/>
                  </a:schemeClr>
                </a:solidFill>
                <a:latin typeface="Arial"/>
                <a:cs typeface="Arial"/>
              </a:defRPr>
            </a:lvl1pPr>
          </a:lstStyle>
          <a:p>
            <a:pPr defTabSz="609585"/>
            <a:fld id="{1D1E3EDB-D7EB-F14E-A6D1-748C03EC5EDC}" type="slidenum">
              <a:rPr lang="en-US" smtClean="0">
                <a:solidFill>
                  <a:prstClr val="white">
                    <a:lumMod val="75000"/>
                  </a:prstClr>
                </a:solidFill>
              </a:rPr>
              <a:pPr defTabSz="609585"/>
              <a:t>‹#›</a:t>
            </a:fld>
            <a:endParaRPr lang="en-US" dirty="0">
              <a:solidFill>
                <a:prstClr val="white">
                  <a:lumMod val="75000"/>
                </a:prstClr>
              </a:solidFill>
            </a:endParaRPr>
          </a:p>
        </p:txBody>
      </p:sp>
      <p:pic>
        <p:nvPicPr>
          <p:cNvPr id="7" name="Picture 6"/>
          <p:cNvPicPr>
            <a:picLocks noChangeAspect="1"/>
          </p:cNvPicPr>
          <p:nvPr userDrawn="1"/>
        </p:nvPicPr>
        <p:blipFill>
          <a:blip r:embed="rId12"/>
          <a:stretch>
            <a:fillRect/>
          </a:stretch>
        </p:blipFill>
        <p:spPr>
          <a:xfrm>
            <a:off x="720000" y="6398400"/>
            <a:ext cx="10180800" cy="234379"/>
          </a:xfrm>
          <a:prstGeom prst="rect">
            <a:avLst/>
          </a:prstGeom>
        </p:spPr>
      </p:pic>
      <p:sp>
        <p:nvSpPr>
          <p:cNvPr id="11" name="TextBox 10"/>
          <p:cNvSpPr txBox="1"/>
          <p:nvPr userDrawn="1"/>
        </p:nvSpPr>
        <p:spPr>
          <a:xfrm>
            <a:off x="0" y="1"/>
            <a:ext cx="12216000" cy="461665"/>
          </a:xfrm>
          <a:prstGeom prst="rect">
            <a:avLst/>
          </a:prstGeom>
          <a:solidFill>
            <a:schemeClr val="tx2"/>
          </a:solidFill>
        </p:spPr>
        <p:txBody>
          <a:bodyPr wrap="square" rtlCol="0">
            <a:spAutoFit/>
          </a:bodyPr>
          <a:lstStyle/>
          <a:p>
            <a:pPr defTabSz="609585"/>
            <a:endParaRPr lang="en-US" sz="2400" dirty="0">
              <a:solidFill>
                <a:prstClr val="black"/>
              </a:solidFill>
            </a:endParaRPr>
          </a:p>
        </p:txBody>
      </p:sp>
      <p:sp>
        <p:nvSpPr>
          <p:cNvPr id="4" name="Rectangle 3"/>
          <p:cNvSpPr/>
          <p:nvPr userDrawn="1"/>
        </p:nvSpPr>
        <p:spPr>
          <a:xfrm>
            <a:off x="443345" y="6192982"/>
            <a:ext cx="10751128" cy="50591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6790411"/>
      </p:ext>
    </p:extLst>
  </p:cSld>
  <p:clrMap bg1="lt1" tx1="dk1" bg2="lt2" tx2="dk2" accent1="accent1" accent2="accent2" accent3="accent3" accent4="accent4" accent5="accent5" accent6="accent6" hlink="hlink" folHlink="folHlink"/>
  <p:sldLayoutIdLst>
    <p:sldLayoutId id="214748367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79" r:id="rId10"/>
  </p:sldLayoutIdLst>
  <p:timing>
    <p:tnLst>
      <p:par>
        <p:cTn id="1" dur="indefinite" restart="never" nodeType="tmRoot"/>
      </p:par>
    </p:tnLst>
  </p:timing>
  <p:hf hdr="0" ftr="0" dt="0"/>
  <p:txStyles>
    <p:titleStyle>
      <a:lvl1pPr algn="l" defTabSz="609585" rtl="0" eaLnBrk="1" latinLnBrk="0" hangingPunct="1">
        <a:spcBef>
          <a:spcPct val="0"/>
        </a:spcBef>
        <a:buNone/>
        <a:defRPr sz="3200" kern="1200" baseline="0">
          <a:solidFill>
            <a:schemeClr val="tx1"/>
          </a:solidFill>
          <a:latin typeface="Arial"/>
          <a:ea typeface="+mj-ea"/>
          <a:cs typeface="+mj-cs"/>
        </a:defRPr>
      </a:lvl1pPr>
    </p:titleStyle>
    <p:bodyStyle>
      <a:lvl1pPr marL="0" indent="0" algn="l" defTabSz="609585" rtl="0" eaLnBrk="1" latinLnBrk="0" hangingPunct="1">
        <a:lnSpc>
          <a:spcPts val="2533"/>
        </a:lnSpc>
        <a:spcBef>
          <a:spcPts val="0"/>
        </a:spcBef>
        <a:buFontTx/>
        <a:buNone/>
        <a:defRPr sz="2400" kern="1200" baseline="0">
          <a:solidFill>
            <a:schemeClr val="tx1"/>
          </a:solidFill>
          <a:latin typeface="+mn-lt"/>
          <a:ea typeface="+mn-ea"/>
          <a:cs typeface="+mn-cs"/>
        </a:defRPr>
      </a:lvl1pPr>
      <a:lvl2pPr marL="0" indent="0" algn="l" defTabSz="609585" rtl="0" eaLnBrk="1" latinLnBrk="0" hangingPunct="1">
        <a:lnSpc>
          <a:spcPts val="2533"/>
        </a:lnSpc>
        <a:spcBef>
          <a:spcPts val="0"/>
        </a:spcBef>
        <a:buFontTx/>
        <a:buNone/>
        <a:defRPr sz="2400" kern="1200">
          <a:solidFill>
            <a:schemeClr val="tx1">
              <a:lumMod val="50000"/>
              <a:lumOff val="50000"/>
            </a:schemeClr>
          </a:solidFill>
          <a:latin typeface="Arial"/>
          <a:ea typeface="+mn-ea"/>
          <a:cs typeface="+mn-cs"/>
        </a:defRPr>
      </a:lvl2pPr>
      <a:lvl3pPr marL="0" indent="0" algn="l" defTabSz="609585" rtl="0" eaLnBrk="1" latinLnBrk="0" hangingPunct="1">
        <a:lnSpc>
          <a:spcPts val="2267"/>
        </a:lnSpc>
        <a:spcBef>
          <a:spcPts val="0"/>
        </a:spcBef>
        <a:buFontTx/>
        <a:buNone/>
        <a:defRPr sz="2133" kern="1200" baseline="0">
          <a:solidFill>
            <a:schemeClr val="tx1"/>
          </a:solidFill>
          <a:latin typeface="Arial"/>
          <a:ea typeface="+mn-ea"/>
          <a:cs typeface="+mn-cs"/>
        </a:defRPr>
      </a:lvl3pPr>
      <a:lvl4pPr marL="350391" indent="-182395" algn="l" defTabSz="609585" rtl="0" eaLnBrk="1" latinLnBrk="0" hangingPunct="1">
        <a:spcBef>
          <a:spcPts val="0"/>
        </a:spcBef>
        <a:buFont typeface="Lucida Grande"/>
        <a:buChar char="&gt;"/>
        <a:defRPr sz="2133" kern="1200" baseline="0">
          <a:solidFill>
            <a:schemeClr val="tx1">
              <a:lumMod val="50000"/>
              <a:lumOff val="50000"/>
            </a:schemeClr>
          </a:solidFill>
          <a:latin typeface="Arial"/>
          <a:ea typeface="+mn-ea"/>
          <a:cs typeface="+mn-cs"/>
        </a:defRPr>
      </a:lvl4pPr>
      <a:lvl5pPr marL="609585" indent="-182395" algn="l" defTabSz="609585" rtl="0" eaLnBrk="1" latinLnBrk="0" hangingPunct="1">
        <a:lnSpc>
          <a:spcPts val="1867"/>
        </a:lnSpc>
        <a:spcBef>
          <a:spcPts val="0"/>
        </a:spcBef>
        <a:buFont typeface="Arial"/>
        <a:buChar char="–"/>
        <a:defRPr sz="1600" kern="1200" baseline="0">
          <a:solidFill>
            <a:schemeClr val="tx1">
              <a:lumMod val="50000"/>
              <a:lumOff val="50000"/>
            </a:schemeClr>
          </a:solidFill>
          <a:latin typeface="Arial"/>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9" Type="http://schemas.openxmlformats.org/officeDocument/2006/relationships/tags" Target="../tags/tag39.xml"/><Relationship Id="rId21" Type="http://schemas.openxmlformats.org/officeDocument/2006/relationships/tags" Target="../tags/tag21.xml"/><Relationship Id="rId34" Type="http://schemas.openxmlformats.org/officeDocument/2006/relationships/tags" Target="../tags/tag34.xml"/><Relationship Id="rId42" Type="http://schemas.openxmlformats.org/officeDocument/2006/relationships/tags" Target="../tags/tag42.xml"/><Relationship Id="rId47" Type="http://schemas.openxmlformats.org/officeDocument/2006/relationships/tags" Target="../tags/tag47.xml"/><Relationship Id="rId50" Type="http://schemas.openxmlformats.org/officeDocument/2006/relationships/tags" Target="../tags/tag50.xml"/><Relationship Id="rId55" Type="http://schemas.openxmlformats.org/officeDocument/2006/relationships/tags" Target="../tags/tag55.xml"/><Relationship Id="rId63" Type="http://schemas.openxmlformats.org/officeDocument/2006/relationships/tags" Target="../tags/tag63.xml"/><Relationship Id="rId68" Type="http://schemas.openxmlformats.org/officeDocument/2006/relationships/notesSlide" Target="../notesSlides/notesSlide9.xml"/><Relationship Id="rId76" Type="http://schemas.openxmlformats.org/officeDocument/2006/relationships/image" Target="../media/image15.emf"/><Relationship Id="rId7" Type="http://schemas.openxmlformats.org/officeDocument/2006/relationships/tags" Target="../tags/tag7.xml"/><Relationship Id="rId71" Type="http://schemas.openxmlformats.org/officeDocument/2006/relationships/oleObject" Target="../embeddings/oleObject3.bin"/><Relationship Id="rId2" Type="http://schemas.openxmlformats.org/officeDocument/2006/relationships/tags" Target="../tags/tag2.xml"/><Relationship Id="rId16" Type="http://schemas.openxmlformats.org/officeDocument/2006/relationships/tags" Target="../tags/tag16.xml"/><Relationship Id="rId29" Type="http://schemas.openxmlformats.org/officeDocument/2006/relationships/tags" Target="../tags/tag29.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37" Type="http://schemas.openxmlformats.org/officeDocument/2006/relationships/tags" Target="../tags/tag37.xml"/><Relationship Id="rId40" Type="http://schemas.openxmlformats.org/officeDocument/2006/relationships/tags" Target="../tags/tag40.xml"/><Relationship Id="rId45" Type="http://schemas.openxmlformats.org/officeDocument/2006/relationships/tags" Target="../tags/tag45.xml"/><Relationship Id="rId53" Type="http://schemas.openxmlformats.org/officeDocument/2006/relationships/tags" Target="../tags/tag53.xml"/><Relationship Id="rId58" Type="http://schemas.openxmlformats.org/officeDocument/2006/relationships/tags" Target="../tags/tag58.xml"/><Relationship Id="rId66" Type="http://schemas.openxmlformats.org/officeDocument/2006/relationships/tags" Target="../tags/tag66.xml"/><Relationship Id="rId74" Type="http://schemas.openxmlformats.org/officeDocument/2006/relationships/image" Target="../media/image14.emf"/><Relationship Id="rId79" Type="http://schemas.openxmlformats.org/officeDocument/2006/relationships/oleObject" Target="../embeddings/oleObject7.bin"/><Relationship Id="rId5" Type="http://schemas.openxmlformats.org/officeDocument/2006/relationships/tags" Target="../tags/tag5.xml"/><Relationship Id="rId61" Type="http://schemas.openxmlformats.org/officeDocument/2006/relationships/tags" Target="../tags/tag61.xml"/><Relationship Id="rId82" Type="http://schemas.openxmlformats.org/officeDocument/2006/relationships/image" Target="../media/image18.emf"/><Relationship Id="rId10" Type="http://schemas.openxmlformats.org/officeDocument/2006/relationships/tags" Target="../tags/tag10.xml"/><Relationship Id="rId19" Type="http://schemas.openxmlformats.org/officeDocument/2006/relationships/tags" Target="../tags/tag19.xml"/><Relationship Id="rId31" Type="http://schemas.openxmlformats.org/officeDocument/2006/relationships/tags" Target="../tags/tag31.xml"/><Relationship Id="rId44" Type="http://schemas.openxmlformats.org/officeDocument/2006/relationships/tags" Target="../tags/tag44.xml"/><Relationship Id="rId52" Type="http://schemas.openxmlformats.org/officeDocument/2006/relationships/tags" Target="../tags/tag52.xml"/><Relationship Id="rId60" Type="http://schemas.openxmlformats.org/officeDocument/2006/relationships/tags" Target="../tags/tag60.xml"/><Relationship Id="rId65" Type="http://schemas.openxmlformats.org/officeDocument/2006/relationships/tags" Target="../tags/tag65.xml"/><Relationship Id="rId73" Type="http://schemas.openxmlformats.org/officeDocument/2006/relationships/oleObject" Target="../embeddings/oleObject4.bin"/><Relationship Id="rId78" Type="http://schemas.openxmlformats.org/officeDocument/2006/relationships/image" Target="../media/image16.emf"/><Relationship Id="rId81" Type="http://schemas.openxmlformats.org/officeDocument/2006/relationships/oleObject" Target="../embeddings/oleObject8.bin"/><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tags" Target="../tags/tag35.xml"/><Relationship Id="rId43" Type="http://schemas.openxmlformats.org/officeDocument/2006/relationships/tags" Target="../tags/tag43.xml"/><Relationship Id="rId48" Type="http://schemas.openxmlformats.org/officeDocument/2006/relationships/tags" Target="../tags/tag48.xml"/><Relationship Id="rId56" Type="http://schemas.openxmlformats.org/officeDocument/2006/relationships/tags" Target="../tags/tag56.xml"/><Relationship Id="rId64" Type="http://schemas.openxmlformats.org/officeDocument/2006/relationships/tags" Target="../tags/tag64.xml"/><Relationship Id="rId69" Type="http://schemas.openxmlformats.org/officeDocument/2006/relationships/oleObject" Target="../embeddings/oleObject2.bin"/><Relationship Id="rId77" Type="http://schemas.openxmlformats.org/officeDocument/2006/relationships/oleObject" Target="../embeddings/oleObject6.bin"/><Relationship Id="rId8" Type="http://schemas.openxmlformats.org/officeDocument/2006/relationships/tags" Target="../tags/tag8.xml"/><Relationship Id="rId51" Type="http://schemas.openxmlformats.org/officeDocument/2006/relationships/tags" Target="../tags/tag51.xml"/><Relationship Id="rId72" Type="http://schemas.openxmlformats.org/officeDocument/2006/relationships/image" Target="../media/image13.emf"/><Relationship Id="rId80" Type="http://schemas.openxmlformats.org/officeDocument/2006/relationships/image" Target="../media/image17.emf"/><Relationship Id="rId3" Type="http://schemas.openxmlformats.org/officeDocument/2006/relationships/tags" Target="../tags/tag3.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46" Type="http://schemas.openxmlformats.org/officeDocument/2006/relationships/tags" Target="../tags/tag46.xml"/><Relationship Id="rId59" Type="http://schemas.openxmlformats.org/officeDocument/2006/relationships/tags" Target="../tags/tag59.xml"/><Relationship Id="rId67" Type="http://schemas.openxmlformats.org/officeDocument/2006/relationships/slideLayout" Target="../slideLayouts/slideLayout8.xml"/><Relationship Id="rId20" Type="http://schemas.openxmlformats.org/officeDocument/2006/relationships/tags" Target="../tags/tag20.xml"/><Relationship Id="rId41" Type="http://schemas.openxmlformats.org/officeDocument/2006/relationships/tags" Target="../tags/tag41.xml"/><Relationship Id="rId54" Type="http://schemas.openxmlformats.org/officeDocument/2006/relationships/tags" Target="../tags/tag54.xml"/><Relationship Id="rId62" Type="http://schemas.openxmlformats.org/officeDocument/2006/relationships/tags" Target="../tags/tag62.xml"/><Relationship Id="rId70" Type="http://schemas.openxmlformats.org/officeDocument/2006/relationships/image" Target="../media/image12.emf"/><Relationship Id="rId75" Type="http://schemas.openxmlformats.org/officeDocument/2006/relationships/oleObject" Target="../embeddings/oleObject5.bin"/><Relationship Id="rId83" Type="http://schemas.openxmlformats.org/officeDocument/2006/relationships/comments" Target="../comments/comment1.xml"/><Relationship Id="rId1" Type="http://schemas.openxmlformats.org/officeDocument/2006/relationships/vmlDrawing" Target="../drawings/vmlDrawing2.vml"/><Relationship Id="rId6" Type="http://schemas.openxmlformats.org/officeDocument/2006/relationships/tags" Target="../tags/tag6.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49" Type="http://schemas.openxmlformats.org/officeDocument/2006/relationships/tags" Target="../tags/tag49.xml"/><Relationship Id="rId57" Type="http://schemas.openxmlformats.org/officeDocument/2006/relationships/tags" Target="../tags/tag5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image" Target="../media/image10.png"/><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9.emf"/><Relationship Id="rId5" Type="http://schemas.openxmlformats.org/officeDocument/2006/relationships/oleObject" Target="../embeddings/oleObject1.bin"/><Relationship Id="rId4"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2713" y="3768769"/>
            <a:ext cx="8135048" cy="954107"/>
          </a:xfrm>
          <a:prstGeom prst="rect">
            <a:avLst/>
          </a:prstGeom>
        </p:spPr>
        <p:txBody>
          <a:bodyPr wrap="none">
            <a:spAutoFit/>
          </a:bodyPr>
          <a:lstStyle/>
          <a:p>
            <a:r>
              <a:rPr lang="en-US" sz="2800" b="1" dirty="0" smtClean="0"/>
              <a:t>Ralf Jurgens</a:t>
            </a:r>
          </a:p>
          <a:p>
            <a:r>
              <a:rPr lang="en-US" sz="2800" b="1" dirty="0" smtClean="0">
                <a:solidFill>
                  <a:schemeClr val="bg1">
                    <a:lumMod val="50000"/>
                  </a:schemeClr>
                </a:solidFill>
              </a:rPr>
              <a:t>The Global Fund to Fight AIDS, TB and Malaria</a:t>
            </a:r>
            <a:endParaRPr lang="en-US" sz="2800" dirty="0">
              <a:solidFill>
                <a:schemeClr val="bg1">
                  <a:lumMod val="50000"/>
                </a:schemeClr>
              </a:solidFill>
            </a:endParaRPr>
          </a:p>
        </p:txBody>
      </p:sp>
      <p:sp>
        <p:nvSpPr>
          <p:cNvPr id="3" name="Title 1"/>
          <p:cNvSpPr txBox="1">
            <a:spLocks/>
          </p:cNvSpPr>
          <p:nvPr/>
        </p:nvSpPr>
        <p:spPr>
          <a:xfrm>
            <a:off x="720000" y="600000"/>
            <a:ext cx="10752000" cy="1143000"/>
          </a:xfrm>
          <a:prstGeom prst="rect">
            <a:avLst/>
          </a:prstGeom>
        </p:spPr>
        <p:txBody>
          <a:bodyPr/>
          <a:lstStyle>
            <a:lvl1pPr algn="l" defTabSz="609585" rtl="0" eaLnBrk="1" latinLnBrk="0" hangingPunct="1">
              <a:spcBef>
                <a:spcPct val="0"/>
              </a:spcBef>
              <a:buNone/>
              <a:defRPr sz="3200" kern="1200" baseline="0">
                <a:solidFill>
                  <a:schemeClr val="tx1"/>
                </a:solidFill>
                <a:latin typeface="Arial"/>
                <a:ea typeface="+mj-ea"/>
                <a:cs typeface="+mj-cs"/>
              </a:defRPr>
            </a:lvl1pPr>
          </a:lstStyle>
          <a:p>
            <a:r>
              <a:rPr lang="en-GB" sz="3600" dirty="0"/>
              <a:t>Taking human rights programs to scale in the HIV </a:t>
            </a:r>
            <a:r>
              <a:rPr lang="en-GB" sz="3600" dirty="0" smtClean="0"/>
              <a:t>response</a:t>
            </a:r>
            <a:endParaRPr lang="en-US" sz="3600" dirty="0"/>
          </a:p>
        </p:txBody>
      </p:sp>
    </p:spTree>
    <p:extLst>
      <p:ext uri="{BB962C8B-B14F-4D97-AF65-F5344CB8AC3E}">
        <p14:creationId xmlns:p14="http://schemas.microsoft.com/office/powerpoint/2010/main" val="6343135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8750" y="28779"/>
            <a:ext cx="7346708" cy="417050"/>
          </a:xfrm>
        </p:spPr>
        <p:txBody>
          <a:bodyPr>
            <a:normAutofit/>
          </a:bodyPr>
          <a:lstStyle/>
          <a:p>
            <a:r>
              <a:rPr lang="en-US" dirty="0" smtClean="0"/>
              <a:t>20 country intensive support initiative</a:t>
            </a:r>
            <a:endParaRPr lang="en-GB" dirty="0"/>
          </a:p>
        </p:txBody>
      </p:sp>
      <p:sp>
        <p:nvSpPr>
          <p:cNvPr id="3" name="Picture Placeholder 2"/>
          <p:cNvSpPr>
            <a:spLocks noGrp="1"/>
          </p:cNvSpPr>
          <p:nvPr>
            <p:ph type="pic" idx="1"/>
          </p:nvPr>
        </p:nvSpPr>
        <p:spPr>
          <a:xfrm>
            <a:off x="2213317" y="612775"/>
            <a:ext cx="7315200" cy="4114800"/>
          </a:xfrm>
        </p:spPr>
      </p:sp>
      <p:pic>
        <p:nvPicPr>
          <p:cNvPr id="5" name="Picture 4"/>
          <p:cNvPicPr>
            <a:picLocks noChangeAspect="1"/>
          </p:cNvPicPr>
          <p:nvPr/>
        </p:nvPicPr>
        <p:blipFill rotWithShape="1">
          <a:blip r:embed="rId2"/>
          <a:srcRect l="13973" t="12235" r="2328" b="11475"/>
          <a:stretch/>
        </p:blipFill>
        <p:spPr>
          <a:xfrm>
            <a:off x="142471" y="612776"/>
            <a:ext cx="11456893" cy="4917869"/>
          </a:xfrm>
          <a:prstGeom prst="rect">
            <a:avLst/>
          </a:prstGeom>
        </p:spPr>
      </p:pic>
      <p:sp>
        <p:nvSpPr>
          <p:cNvPr id="6" name="TextBox 5"/>
          <p:cNvSpPr txBox="1"/>
          <p:nvPr/>
        </p:nvSpPr>
        <p:spPr>
          <a:xfrm>
            <a:off x="1148397" y="3229899"/>
            <a:ext cx="1848464" cy="646331"/>
          </a:xfrm>
          <a:prstGeom prst="rect">
            <a:avLst/>
          </a:prstGeom>
          <a:noFill/>
        </p:spPr>
        <p:txBody>
          <a:bodyPr wrap="square" rtlCol="0">
            <a:spAutoFit/>
          </a:bodyPr>
          <a:lstStyle/>
          <a:p>
            <a:r>
              <a:rPr lang="en-US" b="1" dirty="0" smtClean="0"/>
              <a:t>Honduras</a:t>
            </a:r>
          </a:p>
          <a:p>
            <a:r>
              <a:rPr lang="en-US" b="1" dirty="0" smtClean="0"/>
              <a:t>Jamaica</a:t>
            </a:r>
            <a:endParaRPr lang="en-GB" b="1" dirty="0"/>
          </a:p>
        </p:txBody>
      </p:sp>
      <p:sp>
        <p:nvSpPr>
          <p:cNvPr id="7" name="TextBox 6"/>
          <p:cNvSpPr txBox="1"/>
          <p:nvPr/>
        </p:nvSpPr>
        <p:spPr>
          <a:xfrm>
            <a:off x="9950582" y="2521978"/>
            <a:ext cx="1789471" cy="646331"/>
          </a:xfrm>
          <a:prstGeom prst="rect">
            <a:avLst/>
          </a:prstGeom>
          <a:noFill/>
        </p:spPr>
        <p:txBody>
          <a:bodyPr wrap="square" rtlCol="0">
            <a:spAutoFit/>
          </a:bodyPr>
          <a:lstStyle/>
          <a:p>
            <a:r>
              <a:rPr lang="en-US" b="1" dirty="0" smtClean="0"/>
              <a:t>Indonesia</a:t>
            </a:r>
          </a:p>
          <a:p>
            <a:r>
              <a:rPr lang="en-US" b="1" dirty="0" smtClean="0"/>
              <a:t>Philippines</a:t>
            </a:r>
          </a:p>
        </p:txBody>
      </p:sp>
      <p:sp>
        <p:nvSpPr>
          <p:cNvPr id="8" name="TextBox 7"/>
          <p:cNvSpPr txBox="1"/>
          <p:nvPr/>
        </p:nvSpPr>
        <p:spPr>
          <a:xfrm>
            <a:off x="4238763" y="4904726"/>
            <a:ext cx="4817807" cy="1477328"/>
          </a:xfrm>
          <a:prstGeom prst="rect">
            <a:avLst/>
          </a:prstGeom>
          <a:noFill/>
        </p:spPr>
        <p:txBody>
          <a:bodyPr wrap="square" rtlCol="0">
            <a:spAutoFit/>
          </a:bodyPr>
          <a:lstStyle/>
          <a:p>
            <a:r>
              <a:rPr lang="en-US" b="1" dirty="0"/>
              <a:t>Benin, Botswana, Cameroon, Cote d’Ivoire, DRC, Ghana, </a:t>
            </a:r>
            <a:r>
              <a:rPr lang="en-US" b="1" dirty="0" smtClean="0"/>
              <a:t>Kenya, Mozambique</a:t>
            </a:r>
            <a:r>
              <a:rPr lang="en-US" b="1" dirty="0"/>
              <a:t>, Senegal, Sierra Leone, South Africa, Tunisia, Uganda</a:t>
            </a:r>
          </a:p>
          <a:p>
            <a:endParaRPr lang="en-GB" dirty="0"/>
          </a:p>
        </p:txBody>
      </p:sp>
      <p:sp>
        <p:nvSpPr>
          <p:cNvPr id="9" name="TextBox 8"/>
          <p:cNvSpPr txBox="1"/>
          <p:nvPr/>
        </p:nvSpPr>
        <p:spPr>
          <a:xfrm>
            <a:off x="7665689" y="3613355"/>
            <a:ext cx="1199536" cy="369332"/>
          </a:xfrm>
          <a:prstGeom prst="rect">
            <a:avLst/>
          </a:prstGeom>
          <a:noFill/>
        </p:spPr>
        <p:txBody>
          <a:bodyPr wrap="square" rtlCol="0">
            <a:spAutoFit/>
          </a:bodyPr>
          <a:lstStyle/>
          <a:p>
            <a:r>
              <a:rPr lang="en-US" b="1" dirty="0" smtClean="0"/>
              <a:t>Nepal</a:t>
            </a:r>
            <a:endParaRPr lang="en-GB" b="1" dirty="0"/>
          </a:p>
        </p:txBody>
      </p:sp>
      <p:sp>
        <p:nvSpPr>
          <p:cNvPr id="10" name="TextBox 9"/>
          <p:cNvSpPr txBox="1"/>
          <p:nvPr/>
        </p:nvSpPr>
        <p:spPr>
          <a:xfrm>
            <a:off x="4109885" y="2521977"/>
            <a:ext cx="1199536" cy="369332"/>
          </a:xfrm>
          <a:prstGeom prst="rect">
            <a:avLst/>
          </a:prstGeom>
          <a:noFill/>
        </p:spPr>
        <p:txBody>
          <a:bodyPr wrap="square" rtlCol="0">
            <a:spAutoFit/>
          </a:bodyPr>
          <a:lstStyle/>
          <a:p>
            <a:r>
              <a:rPr lang="en-US" b="1" dirty="0" smtClean="0"/>
              <a:t>Tunisia</a:t>
            </a:r>
            <a:endParaRPr lang="en-GB" b="1" dirty="0"/>
          </a:p>
        </p:txBody>
      </p:sp>
      <p:sp>
        <p:nvSpPr>
          <p:cNvPr id="12" name="TextBox 11"/>
          <p:cNvSpPr txBox="1"/>
          <p:nvPr/>
        </p:nvSpPr>
        <p:spPr>
          <a:xfrm>
            <a:off x="5152103" y="1072578"/>
            <a:ext cx="1474839" cy="646331"/>
          </a:xfrm>
          <a:prstGeom prst="rect">
            <a:avLst/>
          </a:prstGeom>
          <a:noFill/>
        </p:spPr>
        <p:txBody>
          <a:bodyPr wrap="square" rtlCol="0">
            <a:spAutoFit/>
          </a:bodyPr>
          <a:lstStyle/>
          <a:p>
            <a:r>
              <a:rPr lang="en-US" b="1" dirty="0" smtClean="0"/>
              <a:t>Ukraine</a:t>
            </a:r>
          </a:p>
          <a:p>
            <a:r>
              <a:rPr lang="en-US" b="1" dirty="0" smtClean="0"/>
              <a:t>KGZ</a:t>
            </a:r>
            <a:endParaRPr lang="en-GB" b="1" dirty="0"/>
          </a:p>
        </p:txBody>
      </p:sp>
    </p:spTree>
    <p:extLst>
      <p:ext uri="{BB962C8B-B14F-4D97-AF65-F5344CB8AC3E}">
        <p14:creationId xmlns:p14="http://schemas.microsoft.com/office/powerpoint/2010/main" val="27973934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604157" cy="606940"/>
          </a:xfrm>
        </p:spPr>
        <p:txBody>
          <a:bodyPr>
            <a:normAutofit/>
          </a:bodyPr>
          <a:lstStyle/>
          <a:p>
            <a:r>
              <a:rPr lang="en-GB" dirty="0"/>
              <a:t>What is new / innovative? </a:t>
            </a:r>
          </a:p>
        </p:txBody>
      </p:sp>
      <p:sp>
        <p:nvSpPr>
          <p:cNvPr id="3" name="Content Placeholder 2"/>
          <p:cNvSpPr>
            <a:spLocks noGrp="1"/>
          </p:cNvSpPr>
          <p:nvPr>
            <p:ph idx="1"/>
          </p:nvPr>
        </p:nvSpPr>
        <p:spPr>
          <a:xfrm>
            <a:off x="232131" y="1086128"/>
            <a:ext cx="11837773" cy="5036495"/>
          </a:xfrm>
        </p:spPr>
        <p:txBody>
          <a:bodyPr>
            <a:normAutofit/>
          </a:bodyPr>
          <a:lstStyle/>
          <a:p>
            <a:r>
              <a:rPr lang="en-US" u="sng" dirty="0"/>
              <a:t>A new approach</a:t>
            </a:r>
            <a:endParaRPr lang="en-GB" u="sng" dirty="0"/>
          </a:p>
          <a:p>
            <a:pPr marL="731382" lvl="3" indent="-380990">
              <a:buFont typeface="Arial" panose="020B0604020202020204" pitchFamily="34" charset="0"/>
              <a:buChar char="•"/>
            </a:pPr>
            <a:r>
              <a:rPr lang="en-GB" sz="2400" dirty="0">
                <a:solidFill>
                  <a:schemeClr val="tx1"/>
                </a:solidFill>
              </a:rPr>
              <a:t>A pragmatic, programmatic and practical approach to human rights, focusing on where the Global Fund can make the biggest difference.</a:t>
            </a:r>
          </a:p>
          <a:p>
            <a:pPr lvl="3" indent="0">
              <a:buNone/>
            </a:pPr>
            <a:endParaRPr lang="en-GB" sz="2400" dirty="0" smtClean="0">
              <a:solidFill>
                <a:schemeClr val="tx1"/>
              </a:solidFill>
            </a:endParaRPr>
          </a:p>
          <a:p>
            <a:pPr lvl="3" indent="0">
              <a:buNone/>
            </a:pPr>
            <a:endParaRPr lang="en-GB" sz="2400" dirty="0" smtClean="0">
              <a:solidFill>
                <a:schemeClr val="tx1"/>
              </a:solidFill>
            </a:endParaRPr>
          </a:p>
          <a:p>
            <a:pPr marL="0" lvl="3" indent="0">
              <a:lnSpc>
                <a:spcPts val="2533"/>
              </a:lnSpc>
              <a:buNone/>
            </a:pPr>
            <a:r>
              <a:rPr lang="en-US" sz="2400" u="sng" dirty="0">
                <a:solidFill>
                  <a:schemeClr val="tx1"/>
                </a:solidFill>
                <a:latin typeface="+mn-lt"/>
              </a:rPr>
              <a:t>Moving from ad hoc, small scale investments to comprehensive </a:t>
            </a:r>
            <a:r>
              <a:rPr lang="en-US" sz="2400" u="sng" dirty="0" smtClean="0">
                <a:solidFill>
                  <a:schemeClr val="tx1"/>
                </a:solidFill>
                <a:latin typeface="+mn-lt"/>
              </a:rPr>
              <a:t>programs</a:t>
            </a:r>
            <a:endParaRPr lang="en-GB" sz="2400" u="sng" dirty="0">
              <a:solidFill>
                <a:schemeClr val="tx1"/>
              </a:solidFill>
              <a:latin typeface="+mn-lt"/>
            </a:endParaRPr>
          </a:p>
          <a:p>
            <a:pPr marL="731382" lvl="3" indent="-380990">
              <a:buFont typeface="Arial" panose="020B0604020202020204" pitchFamily="34" charset="0"/>
              <a:buChar char="•"/>
            </a:pPr>
            <a:r>
              <a:rPr lang="en-GB" sz="2400" dirty="0" smtClean="0">
                <a:solidFill>
                  <a:schemeClr val="tx1"/>
                </a:solidFill>
              </a:rPr>
              <a:t>For the first time, baseline assessments of HR-related barriers to services are being undertaken in 20 countries.</a:t>
            </a:r>
          </a:p>
          <a:p>
            <a:pPr marL="731382" lvl="3" indent="-380990">
              <a:buFont typeface="Arial" panose="020B0604020202020204" pitchFamily="34" charset="0"/>
              <a:buChar char="•"/>
            </a:pPr>
            <a:r>
              <a:rPr lang="en-GB" sz="2400" dirty="0" smtClean="0">
                <a:solidFill>
                  <a:schemeClr val="tx1"/>
                </a:solidFill>
              </a:rPr>
              <a:t>Multi-stakeholder meetings will be held in each of the 20 countries and 5-year plans to reduce HR-related barriers developed.</a:t>
            </a:r>
          </a:p>
          <a:p>
            <a:pPr marL="731382" lvl="3" indent="-380990">
              <a:buFont typeface="Arial" panose="020B0604020202020204" pitchFamily="34" charset="0"/>
              <a:buChar char="•"/>
            </a:pPr>
            <a:r>
              <a:rPr lang="en-GB" sz="2400" dirty="0" smtClean="0">
                <a:solidFill>
                  <a:schemeClr val="tx1"/>
                </a:solidFill>
              </a:rPr>
              <a:t>The 5-year effort will be rigorously monitored </a:t>
            </a:r>
            <a:r>
              <a:rPr lang="en-GB" sz="2400" dirty="0">
                <a:solidFill>
                  <a:schemeClr val="tx1"/>
                </a:solidFill>
              </a:rPr>
              <a:t>and </a:t>
            </a:r>
            <a:r>
              <a:rPr lang="en-GB" sz="2400" dirty="0" smtClean="0">
                <a:solidFill>
                  <a:schemeClr val="tx1"/>
                </a:solidFill>
              </a:rPr>
              <a:t>evaluated.</a:t>
            </a:r>
          </a:p>
          <a:p>
            <a:pPr marL="731382" lvl="3" indent="-380990">
              <a:buFont typeface="Arial" panose="020B0604020202020204" pitchFamily="34" charset="0"/>
              <a:buChar char="•"/>
            </a:pPr>
            <a:endParaRPr lang="en-GB" dirty="0">
              <a:solidFill>
                <a:schemeClr val="tx1"/>
              </a:solidFill>
            </a:endParaRPr>
          </a:p>
          <a:p>
            <a:pPr marL="731382" lvl="3" indent="-380990">
              <a:buFont typeface="Arial" panose="020B0604020202020204" pitchFamily="34" charset="0"/>
              <a:buChar char="•"/>
            </a:pPr>
            <a:endParaRPr lang="en-GB" dirty="0"/>
          </a:p>
          <a:p>
            <a:pPr marL="380990" lvl="2" indent="-380990">
              <a:buFont typeface="Arial" panose="020B0604020202020204" pitchFamily="34" charset="0"/>
              <a:buChar char="•"/>
            </a:pPr>
            <a:endParaRPr lang="en-GB" dirty="0"/>
          </a:p>
        </p:txBody>
      </p:sp>
    </p:spTree>
    <p:extLst>
      <p:ext uri="{BB962C8B-B14F-4D97-AF65-F5344CB8AC3E}">
        <p14:creationId xmlns:p14="http://schemas.microsoft.com/office/powerpoint/2010/main" val="4825070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158" y="425792"/>
            <a:ext cx="10604157" cy="788928"/>
          </a:xfrm>
        </p:spPr>
        <p:txBody>
          <a:bodyPr>
            <a:normAutofit fontScale="90000"/>
          </a:bodyPr>
          <a:lstStyle/>
          <a:p>
            <a:r>
              <a:rPr lang="en-GB" dirty="0"/>
              <a:t>Progress </a:t>
            </a:r>
            <a:r>
              <a:rPr lang="en-GB" dirty="0" smtClean="0"/>
              <a:t>to date: </a:t>
            </a:r>
            <a:r>
              <a:rPr lang="en-US" dirty="0"/>
              <a:t>20 country effort</a:t>
            </a:r>
            <a:br>
              <a:rPr lang="en-US" dirty="0"/>
            </a:br>
            <a:r>
              <a:rPr lang="en-GB" dirty="0" smtClean="0"/>
              <a:t>  </a:t>
            </a:r>
            <a:endParaRPr lang="en-GB" sz="2700" dirty="0"/>
          </a:p>
        </p:txBody>
      </p:sp>
      <p:sp>
        <p:nvSpPr>
          <p:cNvPr id="3" name="Content Placeholder 2"/>
          <p:cNvSpPr>
            <a:spLocks noGrp="1"/>
          </p:cNvSpPr>
          <p:nvPr>
            <p:ph idx="1"/>
          </p:nvPr>
        </p:nvSpPr>
        <p:spPr>
          <a:xfrm>
            <a:off x="599103" y="1134838"/>
            <a:ext cx="10952813" cy="5458029"/>
          </a:xfrm>
        </p:spPr>
        <p:txBody>
          <a:bodyPr>
            <a:normAutofit/>
          </a:bodyPr>
          <a:lstStyle/>
          <a:p>
            <a:endParaRPr lang="en-US" sz="2100" dirty="0"/>
          </a:p>
          <a:p>
            <a:pPr marL="380990" indent="-380990">
              <a:buFont typeface="Arial" panose="020B0604020202020204" pitchFamily="34" charset="0"/>
              <a:buChar char="•"/>
            </a:pPr>
            <a:r>
              <a:rPr lang="en-US" dirty="0" smtClean="0"/>
              <a:t>19 </a:t>
            </a:r>
            <a:r>
              <a:rPr lang="en-US" dirty="0"/>
              <a:t>baseline assessments of HR-related barriers to </a:t>
            </a:r>
            <a:r>
              <a:rPr lang="en-US" dirty="0" smtClean="0"/>
              <a:t>services completed; Kenya is starting.</a:t>
            </a:r>
            <a:endParaRPr lang="en-US" dirty="0"/>
          </a:p>
          <a:p>
            <a:pPr marL="380990" indent="-380990">
              <a:buFont typeface="Arial" panose="020B0604020202020204" pitchFamily="34" charset="0"/>
              <a:buChar char="•"/>
            </a:pPr>
            <a:endParaRPr lang="en-US" dirty="0"/>
          </a:p>
          <a:p>
            <a:pPr marL="380990" indent="-380990">
              <a:buFont typeface="Arial" panose="020B0604020202020204" pitchFamily="34" charset="0"/>
              <a:buChar char="•"/>
            </a:pPr>
            <a:r>
              <a:rPr lang="en-US" dirty="0" smtClean="0"/>
              <a:t>9 reports have already been shared widely with in-country partners: Ukraine, Kyrgyzstan, Nepal, Indonesia, Jamaica, Tunisia, Ghana, South Africa.</a:t>
            </a:r>
          </a:p>
          <a:p>
            <a:pPr marL="380990" indent="-380990">
              <a:buFont typeface="Arial" panose="020B0604020202020204" pitchFamily="34" charset="0"/>
              <a:buChar char="•"/>
            </a:pPr>
            <a:endParaRPr lang="en-US" dirty="0"/>
          </a:p>
          <a:p>
            <a:pPr marL="380990" indent="-380990">
              <a:buFont typeface="Arial" panose="020B0604020202020204" pitchFamily="34" charset="0"/>
              <a:buChar char="•"/>
            </a:pPr>
            <a:r>
              <a:rPr lang="en-US" dirty="0" smtClean="0"/>
              <a:t>Others to follow in next months.</a:t>
            </a:r>
          </a:p>
          <a:p>
            <a:pPr marL="380990" indent="-380990">
              <a:buFont typeface="Arial" panose="020B0604020202020204" pitchFamily="34" charset="0"/>
              <a:buChar char="•"/>
            </a:pPr>
            <a:endParaRPr lang="en-US" dirty="0"/>
          </a:p>
          <a:p>
            <a:pPr marL="380990" indent="-380990">
              <a:buFont typeface="Arial" panose="020B0604020202020204" pitchFamily="34" charset="0"/>
              <a:buChar char="•"/>
            </a:pPr>
            <a:r>
              <a:rPr lang="en-US" dirty="0" smtClean="0"/>
              <a:t>Ukraine and Nepal multi-stakeholder meetings held.</a:t>
            </a:r>
          </a:p>
          <a:p>
            <a:pPr marL="380990" indent="-380990">
              <a:buFont typeface="Arial" panose="020B0604020202020204" pitchFamily="34" charset="0"/>
              <a:buChar char="•"/>
            </a:pPr>
            <a:endParaRPr lang="en-US" dirty="0"/>
          </a:p>
          <a:p>
            <a:pPr marL="380990" indent="-380990">
              <a:buFont typeface="Arial" panose="020B0604020202020204" pitchFamily="34" charset="0"/>
              <a:buChar char="•"/>
            </a:pPr>
            <a:r>
              <a:rPr lang="en-US" dirty="0"/>
              <a:t>Support provided to </a:t>
            </a:r>
            <a:r>
              <a:rPr lang="en-US" dirty="0" smtClean="0"/>
              <a:t>Global Fund country teams on </a:t>
            </a:r>
            <a:r>
              <a:rPr lang="en-US" dirty="0"/>
              <a:t>human rights component of applications and matching fund requests.</a:t>
            </a:r>
          </a:p>
          <a:p>
            <a:pPr marL="380990" indent="-380990">
              <a:buFont typeface="Arial" panose="020B0604020202020204" pitchFamily="34" charset="0"/>
              <a:buChar char="•"/>
            </a:pPr>
            <a:endParaRPr lang="en-US" dirty="0">
              <a:solidFill>
                <a:schemeClr val="tx2"/>
              </a:solidFill>
            </a:endParaRPr>
          </a:p>
          <a:p>
            <a:pPr marL="380990" indent="-380990">
              <a:buFont typeface="Arial" panose="020B0604020202020204" pitchFamily="34" charset="0"/>
              <a:buChar char="•"/>
            </a:pPr>
            <a:r>
              <a:rPr lang="en-US" dirty="0" smtClean="0"/>
              <a:t>Technical assistance for </a:t>
            </a:r>
            <a:r>
              <a:rPr lang="en-US" dirty="0"/>
              <a:t>development of matching fund applications and engagement of community in that process.</a:t>
            </a:r>
            <a:endParaRPr lang="en-US" kern="0" dirty="0">
              <a:cs typeface="Arial" pitchFamily="34" charset="0"/>
            </a:endParaRPr>
          </a:p>
          <a:p>
            <a:pPr marL="380990" indent="-380990">
              <a:buFont typeface="Arial" panose="020B0604020202020204" pitchFamily="34" charset="0"/>
              <a:buChar char="•"/>
            </a:pPr>
            <a:endParaRPr lang="en-US" kern="0" dirty="0" smtClean="0">
              <a:cs typeface="Arial" pitchFamily="34" charset="0"/>
            </a:endParaRPr>
          </a:p>
          <a:p>
            <a:pPr marL="380990" indent="-380990">
              <a:buFont typeface="Arial" panose="020B0604020202020204" pitchFamily="34" charset="0"/>
              <a:buChar char="•"/>
            </a:pPr>
            <a:endParaRPr lang="en-US" dirty="0" smtClean="0"/>
          </a:p>
          <a:p>
            <a:pPr marL="380990" indent="-380990">
              <a:buFont typeface="Arial" panose="020B0604020202020204" pitchFamily="34" charset="0"/>
              <a:buChar char="•"/>
            </a:pPr>
            <a:endParaRPr lang="en-GB" dirty="0"/>
          </a:p>
        </p:txBody>
      </p:sp>
      <p:sp>
        <p:nvSpPr>
          <p:cNvPr id="4" name="Slide Number Placeholder 3"/>
          <p:cNvSpPr>
            <a:spLocks noGrp="1"/>
          </p:cNvSpPr>
          <p:nvPr>
            <p:ph type="sldNum" sz="quarter" idx="12"/>
          </p:nvPr>
        </p:nvSpPr>
        <p:spPr/>
        <p:txBody>
          <a:bodyPr/>
          <a:lstStyle/>
          <a:p>
            <a:fld id="{1D1E3EDB-D7EB-F14E-A6D1-748C03EC5EDC}" type="slidenum">
              <a:rPr lang="en-US" smtClean="0">
                <a:solidFill>
                  <a:prstClr val="white">
                    <a:lumMod val="75000"/>
                  </a:prstClr>
                </a:solidFill>
              </a:rPr>
              <a:pPr/>
              <a:t>12</a:t>
            </a:fld>
            <a:endParaRPr lang="en-US" dirty="0">
              <a:solidFill>
                <a:prstClr val="white">
                  <a:lumMod val="75000"/>
                </a:prstClr>
              </a:solidFill>
            </a:endParaRPr>
          </a:p>
        </p:txBody>
      </p:sp>
    </p:spTree>
    <p:extLst>
      <p:ext uri="{BB962C8B-B14F-4D97-AF65-F5344CB8AC3E}">
        <p14:creationId xmlns:p14="http://schemas.microsoft.com/office/powerpoint/2010/main" val="36046003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810" y="502077"/>
            <a:ext cx="11896841" cy="1143000"/>
          </a:xfrm>
        </p:spPr>
        <p:txBody>
          <a:bodyPr/>
          <a:lstStyle/>
          <a:p>
            <a:r>
              <a:rPr lang="en-GB" dirty="0" smtClean="0"/>
              <a:t>Baseline </a:t>
            </a:r>
            <a:r>
              <a:rPr lang="en-GB" dirty="0"/>
              <a:t>assessments </a:t>
            </a:r>
            <a:r>
              <a:rPr lang="en-GB" dirty="0" smtClean="0"/>
              <a:t>– findings</a:t>
            </a:r>
            <a:endParaRPr lang="en-US" dirty="0"/>
          </a:p>
        </p:txBody>
      </p:sp>
      <p:sp>
        <p:nvSpPr>
          <p:cNvPr id="3" name="Content Placeholder 2"/>
          <p:cNvSpPr>
            <a:spLocks noGrp="1"/>
          </p:cNvSpPr>
          <p:nvPr>
            <p:ph idx="1"/>
          </p:nvPr>
        </p:nvSpPr>
        <p:spPr>
          <a:xfrm>
            <a:off x="216176" y="1121328"/>
            <a:ext cx="11366224" cy="5212447"/>
          </a:xfrm>
        </p:spPr>
        <p:txBody>
          <a:bodyPr>
            <a:normAutofit/>
          </a:bodyPr>
          <a:lstStyle/>
          <a:p>
            <a:pPr>
              <a:lnSpc>
                <a:spcPct val="100000"/>
              </a:lnSpc>
            </a:pPr>
            <a:r>
              <a:rPr lang="en-US" dirty="0">
                <a:latin typeface="+mj-lt"/>
              </a:rPr>
              <a:t>Overall</a:t>
            </a:r>
          </a:p>
          <a:p>
            <a:pPr marL="380990" indent="-380990">
              <a:lnSpc>
                <a:spcPct val="100000"/>
              </a:lnSpc>
              <a:buFont typeface="Arial" panose="020B0604020202020204" pitchFamily="34" charset="0"/>
              <a:buChar char="•"/>
            </a:pPr>
            <a:r>
              <a:rPr lang="en-US" dirty="0">
                <a:latin typeface="+mj-lt"/>
              </a:rPr>
              <a:t>Baseline assessments are identifying barriers, existing programs, what a comprehensive response would look like and </a:t>
            </a:r>
            <a:r>
              <a:rPr lang="en-US" dirty="0" smtClean="0">
                <a:latin typeface="+mj-lt"/>
              </a:rPr>
              <a:t>cost</a:t>
            </a:r>
            <a:endParaRPr lang="en-US" dirty="0">
              <a:latin typeface="+mj-lt"/>
            </a:endParaRPr>
          </a:p>
          <a:p>
            <a:pPr marL="380990" indent="-380990">
              <a:lnSpc>
                <a:spcPct val="100000"/>
              </a:lnSpc>
              <a:buFont typeface="Arial" panose="020B0604020202020204" pitchFamily="34" charset="0"/>
              <a:buChar char="•"/>
            </a:pPr>
            <a:r>
              <a:rPr lang="en-US" dirty="0">
                <a:latin typeface="+mj-lt"/>
              </a:rPr>
              <a:t>Programs to reduce barriers exist only at small scale, in few settings.</a:t>
            </a:r>
          </a:p>
          <a:p>
            <a:pPr marL="380990" indent="-380990">
              <a:lnSpc>
                <a:spcPct val="100000"/>
              </a:lnSpc>
              <a:buFont typeface="Arial" panose="020B0604020202020204" pitchFamily="34" charset="0"/>
              <a:buChar char="•"/>
            </a:pPr>
            <a:r>
              <a:rPr lang="en-US" dirty="0">
                <a:latin typeface="+mj-lt"/>
              </a:rPr>
              <a:t>There are even fewer programs to reduce HR-related barriers to TB </a:t>
            </a:r>
            <a:r>
              <a:rPr lang="en-US" dirty="0" smtClean="0">
                <a:latin typeface="+mj-lt"/>
              </a:rPr>
              <a:t>services</a:t>
            </a:r>
            <a:endParaRPr lang="en-US" dirty="0">
              <a:latin typeface="+mj-lt"/>
            </a:endParaRPr>
          </a:p>
          <a:p>
            <a:pPr>
              <a:lnSpc>
                <a:spcPct val="100000"/>
              </a:lnSpc>
            </a:pPr>
            <a:endParaRPr lang="en-US" dirty="0">
              <a:latin typeface="+mj-lt"/>
            </a:endParaRPr>
          </a:p>
          <a:p>
            <a:pPr>
              <a:lnSpc>
                <a:spcPct val="100000"/>
              </a:lnSpc>
            </a:pPr>
            <a:r>
              <a:rPr lang="en-US" dirty="0">
                <a:latin typeface="+mj-lt"/>
              </a:rPr>
              <a:t>Stigma and discrimination</a:t>
            </a:r>
          </a:p>
          <a:p>
            <a:pPr marL="380990" indent="-380990">
              <a:lnSpc>
                <a:spcPct val="100000"/>
              </a:lnSpc>
              <a:buFont typeface="Arial" panose="020B0604020202020204" pitchFamily="34" charset="0"/>
              <a:buChar char="•"/>
            </a:pPr>
            <a:r>
              <a:rPr lang="en-US" dirty="0">
                <a:latin typeface="+mj-lt"/>
              </a:rPr>
              <a:t>Particularly in health-care settings, S&amp;D remain major barriers to uptake of and retention in services; few evidence-based programs are being implemented</a:t>
            </a:r>
            <a:r>
              <a:rPr lang="en-US" dirty="0" smtClean="0">
                <a:latin typeface="+mj-lt"/>
              </a:rPr>
              <a:t>.</a:t>
            </a:r>
          </a:p>
          <a:p>
            <a:pPr>
              <a:lnSpc>
                <a:spcPct val="100000"/>
              </a:lnSpc>
            </a:pPr>
            <a:endParaRPr lang="en-US" dirty="0" smtClean="0">
              <a:latin typeface="+mj-lt"/>
            </a:endParaRPr>
          </a:p>
          <a:p>
            <a:pPr>
              <a:lnSpc>
                <a:spcPct val="100000"/>
              </a:lnSpc>
            </a:pPr>
            <a:r>
              <a:rPr lang="en-US" dirty="0"/>
              <a:t>Laws versus practice</a:t>
            </a:r>
          </a:p>
          <a:p>
            <a:pPr marL="380990" indent="-380990">
              <a:lnSpc>
                <a:spcPct val="100000"/>
              </a:lnSpc>
              <a:buFont typeface="Arial" panose="020B0604020202020204" pitchFamily="34" charset="0"/>
              <a:buChar char="•"/>
            </a:pPr>
            <a:r>
              <a:rPr lang="en-US" dirty="0"/>
              <a:t>Countries may have good laws, but police violence &amp; lack of access to justice, among others, may nevertheless prevent access to services.</a:t>
            </a:r>
          </a:p>
          <a:p>
            <a:pPr marL="380990" indent="-380990">
              <a:lnSpc>
                <a:spcPct val="100000"/>
              </a:lnSpc>
              <a:buFont typeface="Arial" panose="020B0604020202020204" pitchFamily="34" charset="0"/>
              <a:buChar char="•"/>
            </a:pPr>
            <a:endParaRPr lang="en-US" sz="2100" dirty="0">
              <a:latin typeface="+mj-lt"/>
            </a:endParaRPr>
          </a:p>
        </p:txBody>
      </p:sp>
      <p:sp>
        <p:nvSpPr>
          <p:cNvPr id="4" name="Slide Number Placeholder 3"/>
          <p:cNvSpPr>
            <a:spLocks noGrp="1"/>
          </p:cNvSpPr>
          <p:nvPr>
            <p:ph type="sldNum" sz="quarter" idx="12"/>
          </p:nvPr>
        </p:nvSpPr>
        <p:spPr/>
        <p:txBody>
          <a:bodyPr/>
          <a:lstStyle/>
          <a:p>
            <a:fld id="{1D1E3EDB-D7EB-F14E-A6D1-748C03EC5EDC}" type="slidenum">
              <a:rPr lang="en-US" smtClean="0">
                <a:solidFill>
                  <a:prstClr val="white">
                    <a:lumMod val="75000"/>
                  </a:prstClr>
                </a:solidFill>
              </a:rPr>
              <a:pPr/>
              <a:t>13</a:t>
            </a:fld>
            <a:endParaRPr lang="en-US" dirty="0">
              <a:solidFill>
                <a:prstClr val="white">
                  <a:lumMod val="75000"/>
                </a:prstClr>
              </a:solidFill>
            </a:endParaRPr>
          </a:p>
        </p:txBody>
      </p:sp>
    </p:spTree>
    <p:extLst>
      <p:ext uri="{BB962C8B-B14F-4D97-AF65-F5344CB8AC3E}">
        <p14:creationId xmlns:p14="http://schemas.microsoft.com/office/powerpoint/2010/main" val="23224270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480" y="513379"/>
            <a:ext cx="10691040" cy="441362"/>
          </a:xfrm>
        </p:spPr>
        <p:txBody>
          <a:bodyPr>
            <a:normAutofit fontScale="90000"/>
          </a:bodyPr>
          <a:lstStyle/>
          <a:p>
            <a:r>
              <a:rPr lang="en-US" b="1" dirty="0" smtClean="0"/>
              <a:t>Laws versus practice</a:t>
            </a:r>
            <a:r>
              <a:rPr lang="en-US" dirty="0" smtClean="0"/>
              <a:t> </a:t>
            </a:r>
            <a:endParaRPr lang="en-GB" dirty="0"/>
          </a:p>
        </p:txBody>
      </p:sp>
      <p:sp>
        <p:nvSpPr>
          <p:cNvPr id="3" name="Content Placeholder 2"/>
          <p:cNvSpPr>
            <a:spLocks noGrp="1"/>
          </p:cNvSpPr>
          <p:nvPr>
            <p:ph idx="1"/>
          </p:nvPr>
        </p:nvSpPr>
        <p:spPr>
          <a:xfrm>
            <a:off x="750480" y="1156448"/>
            <a:ext cx="10691040" cy="5355359"/>
          </a:xfrm>
        </p:spPr>
        <p:txBody>
          <a:bodyPr>
            <a:normAutofit/>
          </a:bodyPr>
          <a:lstStyle/>
          <a:p>
            <a:r>
              <a:rPr lang="en-US" b="1" dirty="0" smtClean="0"/>
              <a:t>Kyrgyzstan: </a:t>
            </a:r>
            <a:r>
              <a:rPr lang="en-US" dirty="0" smtClean="0"/>
              <a:t>the most significant barrier identified </a:t>
            </a:r>
            <a:r>
              <a:rPr lang="en-GB" dirty="0" smtClean="0"/>
              <a:t>by </a:t>
            </a:r>
            <a:r>
              <a:rPr lang="en-GB" dirty="0"/>
              <a:t>key and vulnerable populations and the people who work with them </a:t>
            </a:r>
            <a:r>
              <a:rPr lang="en-GB" dirty="0" smtClean="0"/>
              <a:t>included </a:t>
            </a:r>
            <a:r>
              <a:rPr lang="en-US" dirty="0"/>
              <a:t>illegal police practices </a:t>
            </a:r>
            <a:r>
              <a:rPr lang="en-US" dirty="0" smtClean="0"/>
              <a:t>involving </a:t>
            </a:r>
            <a:r>
              <a:rPr lang="en-US" dirty="0"/>
              <a:t>harassment, extortion, arbitrary arrest and detention and violence, including rape. These practices drive these populations underground and erode their trust in government and health services.</a:t>
            </a:r>
            <a:endParaRPr lang="en-GB" b="1" dirty="0" smtClean="0"/>
          </a:p>
          <a:p>
            <a:endParaRPr lang="en-GB" b="1" dirty="0"/>
          </a:p>
          <a:p>
            <a:r>
              <a:rPr lang="en-GB" b="1" dirty="0" smtClean="0"/>
              <a:t>Mozambique: </a:t>
            </a:r>
            <a:r>
              <a:rPr lang="en-GB" dirty="0" smtClean="0"/>
              <a:t>despite </a:t>
            </a:r>
            <a:r>
              <a:rPr lang="en-GB" dirty="0"/>
              <a:t>the recent changes in the laws to decriminalise same sex relations and sex work, there is continuation of the harassment, stigmatisation, discrimination and violence, including from the law enforcement officers, against men who have sex with men and sex workers. </a:t>
            </a:r>
          </a:p>
          <a:p>
            <a:pPr marL="0" indent="0">
              <a:buNone/>
            </a:pPr>
            <a:r>
              <a:rPr lang="en-GB" dirty="0"/>
              <a:t> </a:t>
            </a:r>
          </a:p>
          <a:p>
            <a:r>
              <a:rPr lang="en-GB" b="1" dirty="0" smtClean="0"/>
              <a:t>DRC:</a:t>
            </a:r>
            <a:r>
              <a:rPr lang="en-GB" dirty="0" smtClean="0"/>
              <a:t> </a:t>
            </a:r>
            <a:r>
              <a:rPr lang="en-GB" dirty="0"/>
              <a:t>while the law does not criminalise same sex relations or sex work, deeply rooted stigma and discrimination against men who have sex with men and sex workers fuels discrimination, stigmatisation and violence, including from the police security forces, are committed with impunity.  </a:t>
            </a:r>
            <a:endParaRPr lang="en-GB" dirty="0" smtClean="0"/>
          </a:p>
        </p:txBody>
      </p:sp>
    </p:spTree>
    <p:extLst>
      <p:ext uri="{BB962C8B-B14F-4D97-AF65-F5344CB8AC3E}">
        <p14:creationId xmlns:p14="http://schemas.microsoft.com/office/powerpoint/2010/main" val="19922883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900" b="1" dirty="0" smtClean="0"/>
              <a:t>Progress to date: investments to </a:t>
            </a:r>
            <a:r>
              <a:rPr lang="en-US" sz="2900" b="1" dirty="0"/>
              <a:t>reduce human-rights related </a:t>
            </a:r>
            <a:r>
              <a:rPr lang="en-US" sz="2900" b="1" dirty="0" smtClean="0"/>
              <a:t>barriers</a:t>
            </a:r>
            <a:r>
              <a:rPr lang="en-US" sz="2800" b="1" dirty="0" smtClean="0"/>
              <a:t/>
            </a:r>
            <a:br>
              <a:rPr lang="en-US" sz="2800" b="1" dirty="0" smtClean="0"/>
            </a:br>
            <a:endParaRPr lang="en-US" sz="2400" b="1" dirty="0">
              <a:solidFill>
                <a:schemeClr val="bg1">
                  <a:lumMod val="50000"/>
                </a:schemeClr>
              </a:solidFill>
            </a:endParaRPr>
          </a:p>
        </p:txBody>
      </p:sp>
      <p:sp>
        <p:nvSpPr>
          <p:cNvPr id="4" name="Slide Number Placeholder 3"/>
          <p:cNvSpPr>
            <a:spLocks noGrp="1"/>
          </p:cNvSpPr>
          <p:nvPr>
            <p:ph type="sldNum" sz="quarter" idx="12"/>
          </p:nvPr>
        </p:nvSpPr>
        <p:spPr/>
        <p:txBody>
          <a:bodyPr/>
          <a:lstStyle/>
          <a:p>
            <a:fld id="{1D1E3EDB-D7EB-F14E-A6D1-748C03EC5EDC}" type="slidenum">
              <a:rPr lang="en-US" smtClean="0">
                <a:solidFill>
                  <a:prstClr val="white">
                    <a:lumMod val="75000"/>
                  </a:prstClr>
                </a:solidFill>
              </a:rPr>
              <a:pPr/>
              <a:t>15</a:t>
            </a:fld>
            <a:endParaRPr lang="en-US" dirty="0">
              <a:solidFill>
                <a:prstClr val="white">
                  <a:lumMod val="75000"/>
                </a:prstClr>
              </a:solidFill>
            </a:endParaRPr>
          </a:p>
        </p:txBody>
      </p:sp>
      <p:sp>
        <p:nvSpPr>
          <p:cNvPr id="5" name="TextBox 4"/>
          <p:cNvSpPr txBox="1"/>
          <p:nvPr/>
        </p:nvSpPr>
        <p:spPr>
          <a:xfrm>
            <a:off x="5173810" y="5688326"/>
            <a:ext cx="6408589" cy="954107"/>
          </a:xfrm>
          <a:prstGeom prst="rect">
            <a:avLst/>
          </a:prstGeom>
          <a:noFill/>
        </p:spPr>
        <p:txBody>
          <a:bodyPr wrap="square" rtlCol="0">
            <a:spAutoFit/>
          </a:bodyPr>
          <a:lstStyle/>
          <a:p>
            <a:pPr marL="285744" indent="-285744" algn="just">
              <a:buFont typeface="Arial" panose="020B0604020202020204" pitchFamily="34" charset="0"/>
              <a:buChar char="•"/>
            </a:pPr>
            <a:r>
              <a:rPr lang="en-US" sz="800" dirty="0"/>
              <a:t>During </a:t>
            </a:r>
            <a:r>
              <a:rPr lang="en-US" sz="800" dirty="0" smtClean="0"/>
              <a:t>the 2014-16 </a:t>
            </a:r>
            <a:r>
              <a:rPr lang="en-US" sz="800" dirty="0"/>
              <a:t>allocation period a total of </a:t>
            </a:r>
            <a:r>
              <a:rPr lang="en-US" sz="800" dirty="0" smtClean="0"/>
              <a:t>$6,23 million </a:t>
            </a:r>
            <a:r>
              <a:rPr lang="en-US" sz="800" dirty="0"/>
              <a:t>was </a:t>
            </a:r>
            <a:r>
              <a:rPr lang="en-US" sz="800" dirty="0" smtClean="0"/>
              <a:t>allocated to programs </a:t>
            </a:r>
            <a:r>
              <a:rPr lang="en-US" sz="800" dirty="0"/>
              <a:t>to reduce human rights-related barriers to services in the first 14 countries of the </a:t>
            </a:r>
            <a:r>
              <a:rPr lang="en-US" sz="800" dirty="0" smtClean="0"/>
              <a:t>20 country cohort that had matching fund proposals approved by the TRP. This increased </a:t>
            </a:r>
            <a:r>
              <a:rPr lang="en-US" sz="800" dirty="0"/>
              <a:t>to  </a:t>
            </a:r>
            <a:r>
              <a:rPr lang="en-US" sz="800" dirty="0" smtClean="0"/>
              <a:t>$23,9 million from </a:t>
            </a:r>
            <a:r>
              <a:rPr lang="en-US" sz="800" dirty="0"/>
              <a:t>within </a:t>
            </a:r>
            <a:r>
              <a:rPr lang="en-US" sz="800" dirty="0" smtClean="0"/>
              <a:t>the allocation for 2017-19, </a:t>
            </a:r>
            <a:r>
              <a:rPr lang="en-US" sz="800" dirty="0"/>
              <a:t>plus $32,3 </a:t>
            </a:r>
            <a:r>
              <a:rPr lang="en-US" sz="800" dirty="0" smtClean="0"/>
              <a:t>million in matching </a:t>
            </a:r>
            <a:r>
              <a:rPr lang="en-US" sz="800" dirty="0"/>
              <a:t>funds. The total amount of investments in programs to reduce human rights-related barriers to services </a:t>
            </a:r>
            <a:r>
              <a:rPr lang="en-US" sz="800" dirty="0" smtClean="0"/>
              <a:t>in these 14 countries will thus total $56,2 million in the 2017-19 </a:t>
            </a:r>
            <a:r>
              <a:rPr lang="en-US" sz="800" dirty="0"/>
              <a:t>allocation </a:t>
            </a:r>
            <a:r>
              <a:rPr lang="en-US" sz="800" dirty="0" smtClean="0"/>
              <a:t>period, compared to $6,23 million in 2014-16. </a:t>
            </a:r>
            <a:endParaRPr lang="en-US" sz="800" dirty="0"/>
          </a:p>
          <a:p>
            <a:pPr marL="285744" indent="-285744" algn="just">
              <a:buFont typeface="Arial" panose="020B0604020202020204" pitchFamily="34" charset="0"/>
              <a:buChar char="•"/>
            </a:pPr>
            <a:r>
              <a:rPr lang="en-US" sz="800" dirty="0"/>
              <a:t>Previous investment level tracked at grant-making: on-going efforts to track data in signed </a:t>
            </a:r>
            <a:r>
              <a:rPr lang="en-US" sz="800" dirty="0" smtClean="0"/>
              <a:t>grants.  </a:t>
            </a:r>
            <a:endParaRPr lang="en-US" sz="800" dirty="0"/>
          </a:p>
          <a:p>
            <a:pPr marL="285744" indent="-285744" algn="just">
              <a:buFont typeface="Arial" panose="020B0604020202020204" pitchFamily="34" charset="0"/>
              <a:buChar char="•"/>
            </a:pPr>
            <a:endParaRPr lang="en-GB" sz="800" dirty="0"/>
          </a:p>
        </p:txBody>
      </p:sp>
      <p:graphicFrame>
        <p:nvGraphicFramePr>
          <p:cNvPr id="6" name="Chart 5"/>
          <p:cNvGraphicFramePr>
            <a:graphicFrameLocks/>
          </p:cNvGraphicFramePr>
          <p:nvPr>
            <p:extLst>
              <p:ext uri="{D42A27DB-BD31-4B8C-83A1-F6EECF244321}">
                <p14:modId xmlns:p14="http://schemas.microsoft.com/office/powerpoint/2010/main" val="2627642809"/>
              </p:ext>
            </p:extLst>
          </p:nvPr>
        </p:nvGraphicFramePr>
        <p:xfrm>
          <a:off x="5173812" y="1743000"/>
          <a:ext cx="6408588" cy="3686250"/>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ular Callout 6"/>
          <p:cNvSpPr/>
          <p:nvPr/>
        </p:nvSpPr>
        <p:spPr>
          <a:xfrm>
            <a:off x="7192891" y="1834702"/>
            <a:ext cx="3368351" cy="598984"/>
          </a:xfrm>
          <a:prstGeom prst="wedgeRectCallout">
            <a:avLst>
              <a:gd name="adj1" fmla="val -33078"/>
              <a:gd name="adj2" fmla="val 71638"/>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Increase in investments from $6m to $56m between strategy periods. </a:t>
            </a:r>
            <a:endParaRPr lang="en-US" sz="1600" dirty="0">
              <a:solidFill>
                <a:schemeClr val="tx1"/>
              </a:solidFill>
            </a:endParaRPr>
          </a:p>
        </p:txBody>
      </p:sp>
      <p:sp>
        <p:nvSpPr>
          <p:cNvPr id="3" name="Rectangle 2"/>
          <p:cNvSpPr/>
          <p:nvPr/>
        </p:nvSpPr>
        <p:spPr>
          <a:xfrm>
            <a:off x="5173811" y="1742999"/>
            <a:ext cx="6298190" cy="4899433"/>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720000" y="1528825"/>
            <a:ext cx="4343410" cy="4524315"/>
          </a:xfrm>
          <a:prstGeom prst="rect">
            <a:avLst/>
          </a:prstGeom>
          <a:noFill/>
        </p:spPr>
        <p:txBody>
          <a:bodyPr wrap="square" lIns="0" rtlCol="0">
            <a:spAutoFit/>
          </a:bodyPr>
          <a:lstStyle/>
          <a:p>
            <a:endParaRPr lang="en-US" dirty="0"/>
          </a:p>
          <a:p>
            <a:pPr marL="342900" indent="-342900">
              <a:buFont typeface="Arial" panose="020B0604020202020204" pitchFamily="34" charset="0"/>
              <a:buChar char="•"/>
            </a:pPr>
            <a:r>
              <a:rPr lang="en-US" dirty="0" smtClean="0"/>
              <a:t>Investments in programs to reduce human rights-related barriers to services across 14 of the 20 intensive support countries in the 2017-19 allocation period is</a:t>
            </a:r>
            <a:r>
              <a:rPr lang="en-US" b="1" dirty="0" smtClean="0">
                <a:solidFill>
                  <a:srgbClr val="377EB8"/>
                </a:solidFill>
              </a:rPr>
              <a:t> $56,2 million.</a:t>
            </a:r>
            <a:r>
              <a:rPr lang="en-US" dirty="0" smtClean="0"/>
              <a:t> This is an </a:t>
            </a:r>
            <a:r>
              <a:rPr lang="en-US" b="1" dirty="0" smtClean="0">
                <a:solidFill>
                  <a:srgbClr val="377EB8"/>
                </a:solidFill>
              </a:rPr>
              <a:t>increase of almost $50 million </a:t>
            </a:r>
            <a:r>
              <a:rPr lang="en-US" dirty="0" smtClean="0"/>
              <a:t>(32 million of which from matching funds), from $6,23 million in the 2014-16 strategy period. </a:t>
            </a:r>
          </a:p>
          <a:p>
            <a:endParaRPr lang="en-US" dirty="0" smtClean="0"/>
          </a:p>
          <a:p>
            <a:endParaRPr lang="en-US" dirty="0" smtClean="0"/>
          </a:p>
          <a:p>
            <a:pPr marL="342900" indent="-342900">
              <a:buFont typeface="Arial" panose="020B0604020202020204" pitchFamily="34" charset="0"/>
              <a:buChar char="•"/>
            </a:pPr>
            <a:r>
              <a:rPr lang="en-US" dirty="0" smtClean="0"/>
              <a:t>Assessments of progress made towards targets set in KPI 9b must be viewed cautiously, but appear to be on track for HIV, but not TB</a:t>
            </a:r>
            <a:endParaRPr lang="en-US" dirty="0"/>
          </a:p>
        </p:txBody>
      </p:sp>
    </p:spTree>
    <p:extLst>
      <p:ext uri="{BB962C8B-B14F-4D97-AF65-F5344CB8AC3E}">
        <p14:creationId xmlns:p14="http://schemas.microsoft.com/office/powerpoint/2010/main" val="31866750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 name="Object 37" hidden="1"/>
          <p:cNvGraphicFramePr>
            <a:graphicFrameLocks noChangeAspect="1"/>
          </p:cNvGraphicFramePr>
          <p:nvPr>
            <p:custDataLst>
              <p:tags r:id="rId2"/>
            </p:custDataLst>
            <p:extLst/>
          </p:nvPr>
        </p:nvGraphicFramePr>
        <p:xfrm>
          <a:off x="2118" y="2118"/>
          <a:ext cx="2116" cy="2116"/>
        </p:xfrm>
        <a:graphic>
          <a:graphicData uri="http://schemas.openxmlformats.org/presentationml/2006/ole">
            <mc:AlternateContent xmlns:mc="http://schemas.openxmlformats.org/markup-compatibility/2006">
              <mc:Choice xmlns:v="urn:schemas-microsoft-com:vml" Requires="v">
                <p:oleObj spid="_x0000_s4771" name="think-cell Slide" r:id="rId69" imgW="360" imgH="360" progId="TCLayout.ActiveDocument.1">
                  <p:embed/>
                </p:oleObj>
              </mc:Choice>
              <mc:Fallback>
                <p:oleObj name="think-cell Slide" r:id="rId69" imgW="360" imgH="360" progId="TCLayout.ActiveDocument.1">
                  <p:embed/>
                  <p:pic>
                    <p:nvPicPr>
                      <p:cNvPr id="0" name=""/>
                      <p:cNvPicPr/>
                      <p:nvPr/>
                    </p:nvPicPr>
                    <p:blipFill>
                      <a:blip r:embed="rId70"/>
                      <a:stretch>
                        <a:fillRect/>
                      </a:stretch>
                    </p:blipFill>
                    <p:spPr>
                      <a:xfrm>
                        <a:off x="2118" y="2118"/>
                        <a:ext cx="2116" cy="2116"/>
                      </a:xfrm>
                      <a:prstGeom prst="rect">
                        <a:avLst/>
                      </a:prstGeom>
                    </p:spPr>
                  </p:pic>
                </p:oleObj>
              </mc:Fallback>
            </mc:AlternateContent>
          </a:graphicData>
        </a:graphic>
      </p:graphicFrame>
      <p:sp>
        <p:nvSpPr>
          <p:cNvPr id="36" name="Rectangle 35" hidden="1"/>
          <p:cNvSpPr/>
          <p:nvPr>
            <p:custDataLst>
              <p:tags r:id="rId3"/>
            </p:custDataLst>
          </p:nvPr>
        </p:nvSpPr>
        <p:spPr bwMode="auto">
          <a:xfrm>
            <a:off x="0" y="0"/>
            <a:ext cx="211667" cy="211667"/>
          </a:xfrm>
          <a:prstGeom prst="rect">
            <a:avLst/>
          </a:prstGeom>
          <a:gradFill flip="none" rotWithShape="1">
            <a:gsLst>
              <a:gs pos="0">
                <a:schemeClr val="accent1">
                  <a:tint val="100000"/>
                  <a:shade val="100000"/>
                  <a:satMod val="130000"/>
                </a:schemeClr>
              </a:gs>
              <a:gs pos="100000">
                <a:schemeClr val="accent1">
                  <a:tint val="50000"/>
                  <a:shade val="100000"/>
                  <a:satMod val="350000"/>
                </a:schemeClr>
              </a:gs>
            </a:gsLst>
            <a:lin ang="16200000" scaled="0"/>
            <a:tileRect/>
          </a:gradFill>
          <a:effectLst/>
          <a:extLst>
            <a:ext uri="{AF507438-7753-43e0-B8FC-AC1667EBCBE1}">
              <a14:hiddenEffects xmln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spcBef>
                <a:spcPct val="0"/>
              </a:spcBef>
              <a:spcAft>
                <a:spcPct val="0"/>
              </a:spcAft>
            </a:pPr>
            <a:endParaRPr lang="en-US" sz="800" dirty="0">
              <a:latin typeface="Arial" panose="020B0604020202020204" pitchFamily="34" charset="0"/>
              <a:sym typeface="Arial" panose="020B0604020202020204" pitchFamily="34" charset="0"/>
            </a:endParaRPr>
          </a:p>
        </p:txBody>
      </p:sp>
      <p:sp>
        <p:nvSpPr>
          <p:cNvPr id="127" name="Isosceles Triangle 126"/>
          <p:cNvSpPr/>
          <p:nvPr/>
        </p:nvSpPr>
        <p:spPr>
          <a:xfrm>
            <a:off x="2173818" y="4954936"/>
            <a:ext cx="667983" cy="320889"/>
          </a:xfrm>
          <a:prstGeom prst="triangle">
            <a:avLst>
              <a:gd name="adj" fmla="val 98707"/>
            </a:avLst>
          </a:prstGeom>
          <a:pattFill prst="ltUpDiag">
            <a:fgClr>
              <a:srgbClr val="4F81BD"/>
            </a:fgClr>
            <a:bgClr>
              <a:schemeClr val="bg1"/>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25" name="Isosceles Triangle 24"/>
          <p:cNvSpPr/>
          <p:nvPr/>
        </p:nvSpPr>
        <p:spPr>
          <a:xfrm>
            <a:off x="2188633" y="5063250"/>
            <a:ext cx="653808" cy="212575"/>
          </a:xfrm>
          <a:prstGeom prst="triangle">
            <a:avLst>
              <a:gd name="adj" fmla="val 98707"/>
            </a:avLst>
          </a:prstGeom>
          <a:pattFill prst="ltUpDiag">
            <a:fgClr>
              <a:srgbClr val="9BBB59"/>
            </a:fgClr>
            <a:bgClr>
              <a:schemeClr val="bg1"/>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3" name="Slide Number Placeholder 2"/>
          <p:cNvSpPr>
            <a:spLocks noGrp="1"/>
          </p:cNvSpPr>
          <p:nvPr>
            <p:ph type="sldNum" sz="quarter" idx="12"/>
          </p:nvPr>
        </p:nvSpPr>
        <p:spPr/>
        <p:txBody>
          <a:bodyPr/>
          <a:lstStyle/>
          <a:p>
            <a:fld id="{1D1E3EDB-D7EB-F14E-A6D1-748C03EC5EDC}" type="slidenum">
              <a:rPr lang="en-US" smtClean="0"/>
              <a:t>16</a:t>
            </a:fld>
            <a:endParaRPr lang="en-US" dirty="0"/>
          </a:p>
        </p:txBody>
      </p:sp>
      <p:graphicFrame>
        <p:nvGraphicFramePr>
          <p:cNvPr id="62" name="Table 61"/>
          <p:cNvGraphicFramePr>
            <a:graphicFrameLocks noGrp="1"/>
          </p:cNvGraphicFramePr>
          <p:nvPr>
            <p:extLst/>
          </p:nvPr>
        </p:nvGraphicFramePr>
        <p:xfrm>
          <a:off x="539261" y="1626912"/>
          <a:ext cx="11124737" cy="1741920"/>
        </p:xfrm>
        <a:graphic>
          <a:graphicData uri="http://schemas.openxmlformats.org/drawingml/2006/table">
            <a:tbl>
              <a:tblPr firstRow="1" bandRow="1">
                <a:tableStyleId>{69CF1AB2-1976-4502-BF36-3FF5EA218861}</a:tableStyleId>
              </a:tblPr>
              <a:tblGrid>
                <a:gridCol w="2499641"/>
                <a:gridCol w="4168524"/>
                <a:gridCol w="4456572"/>
              </a:tblGrid>
              <a:tr h="291840">
                <a:tc>
                  <a:txBody>
                    <a:bodyPr/>
                    <a:lstStyle/>
                    <a:p>
                      <a:pPr algn="l"/>
                      <a:r>
                        <a:rPr lang="en-US" sz="1600" b="1" dirty="0" smtClean="0">
                          <a:solidFill>
                            <a:schemeClr val="bg1"/>
                          </a:solidFill>
                        </a:rPr>
                        <a:t>Measure</a:t>
                      </a:r>
                    </a:p>
                  </a:txBody>
                  <a:tcPr marL="121920" marR="121920" marT="24000" marB="24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7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b="1" noProof="0" dirty="0" smtClean="0">
                          <a:solidFill>
                            <a:schemeClr val="bg1"/>
                          </a:solidFill>
                          <a:cs typeface="Arial" panose="020B0604020202020204" pitchFamily="34" charset="0"/>
                        </a:rPr>
                        <a:t>End-2017 Result **</a:t>
                      </a:r>
                    </a:p>
                  </a:txBody>
                  <a:tcPr marL="121920" marR="121920" marT="24000" marB="24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7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b="1" noProof="0" dirty="0" smtClean="0">
                          <a:solidFill>
                            <a:schemeClr val="bg1"/>
                          </a:solidFill>
                          <a:cs typeface="Arial" panose="020B0604020202020204" pitchFamily="34" charset="0"/>
                        </a:rPr>
                        <a:t>Key</a:t>
                      </a:r>
                      <a:r>
                        <a:rPr lang="en-US" sz="1600" b="1" baseline="0" noProof="0" dirty="0" smtClean="0">
                          <a:solidFill>
                            <a:schemeClr val="bg1"/>
                          </a:solidFill>
                          <a:cs typeface="Arial" panose="020B0604020202020204" pitchFamily="34" charset="0"/>
                        </a:rPr>
                        <a:t> takeaways</a:t>
                      </a:r>
                    </a:p>
                  </a:txBody>
                  <a:tcPr marL="121920" marR="121920" marT="24000" marB="24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75000"/>
                      </a:schemeClr>
                    </a:solidFill>
                  </a:tcPr>
                </a:tc>
              </a:tr>
              <a:tr h="568960">
                <a:tc rowSpan="3">
                  <a:txBody>
                    <a:bodyPr/>
                    <a:lstStyle/>
                    <a:p>
                      <a:pPr>
                        <a:buClr>
                          <a:srgbClr val="000000"/>
                        </a:buClr>
                      </a:pPr>
                      <a:r>
                        <a:rPr lang="en-US" sz="1400" kern="0" dirty="0" smtClean="0">
                          <a:solidFill>
                            <a:schemeClr val="tx1"/>
                          </a:solidFill>
                          <a:ea typeface="SimHei"/>
                        </a:rPr>
                        <a:t>Percentage of HIV, HIV/TB, and TB grants invested </a:t>
                      </a:r>
                      <a:r>
                        <a:rPr lang="en-US" sz="1400" kern="0" dirty="0" smtClean="0">
                          <a:ea typeface="SimHei"/>
                        </a:rPr>
                        <a:t>in programs targeting key populations and human rights barriers to access in middle income countries</a:t>
                      </a:r>
                    </a:p>
                  </a:txBody>
                  <a:tcPr marL="121920" marR="12192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2F2F2"/>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500" b="1" noProof="0" dirty="0" err="1" smtClean="0">
                          <a:solidFill>
                            <a:schemeClr val="tx1"/>
                          </a:solidFill>
                        </a:rPr>
                        <a:t>HRts</a:t>
                      </a:r>
                      <a:r>
                        <a:rPr lang="en-US" sz="1500" b="1" noProof="0" dirty="0" smtClean="0">
                          <a:solidFill>
                            <a:schemeClr val="tx1"/>
                          </a:solidFill>
                        </a:rPr>
                        <a:t> HIV:</a:t>
                      </a:r>
                      <a:r>
                        <a:rPr lang="en-US" sz="1500" b="1" baseline="0" noProof="0" dirty="0" smtClean="0">
                          <a:solidFill>
                            <a:schemeClr val="tx1"/>
                          </a:solidFill>
                        </a:rPr>
                        <a:t> 2.06% | </a:t>
                      </a:r>
                      <a:r>
                        <a:rPr lang="en-US" sz="1500" b="1" baseline="0" noProof="0" dirty="0" err="1" smtClean="0">
                          <a:solidFill>
                            <a:schemeClr val="tx1"/>
                          </a:solidFill>
                        </a:rPr>
                        <a:t>HRts</a:t>
                      </a:r>
                      <a:r>
                        <a:rPr lang="en-US" sz="1500" b="1" baseline="0" noProof="0" dirty="0" smtClean="0">
                          <a:solidFill>
                            <a:schemeClr val="tx1"/>
                          </a:solidFill>
                        </a:rPr>
                        <a:t> TB: 0.50%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500" b="1" baseline="0" noProof="0" dirty="0" smtClean="0">
                          <a:solidFill>
                            <a:schemeClr val="tx1"/>
                          </a:solidFill>
                        </a:rPr>
                        <a:t>KP HIV: 19.03%</a:t>
                      </a:r>
                      <a:endParaRPr lang="en-US" sz="1500" b="1" noProof="0" dirty="0" smtClean="0">
                        <a:solidFill>
                          <a:schemeClr val="tx1"/>
                        </a:solidFill>
                      </a:endParaRPr>
                    </a:p>
                  </a:txBody>
                  <a:tcPr marL="121920" marR="12192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2F2F2"/>
                    </a:solidFill>
                  </a:tcPr>
                </a:tc>
                <a:tc rowSpan="3">
                  <a:txBody>
                    <a:bodyPr/>
                    <a:lstStyle/>
                    <a:p>
                      <a:pPr marL="0" indent="0">
                        <a:buFont typeface="Arial" panose="020B0604020202020204" pitchFamily="34" charset="0"/>
                        <a:buNone/>
                      </a:pPr>
                      <a:endParaRPr lang="en-US" sz="1500" b="0" dirty="0" smtClean="0">
                        <a:solidFill>
                          <a:schemeClr val="tx1"/>
                        </a:solidFill>
                      </a:endParaRPr>
                    </a:p>
                  </a:txBody>
                  <a:tcPr marL="121920" marR="12192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2F2F2"/>
                    </a:solidFill>
                  </a:tcPr>
                </a:tc>
              </a:tr>
              <a:tr h="291840">
                <a:tc vMerge="1">
                  <a:txBody>
                    <a:bodyPr/>
                    <a:lstStyle/>
                    <a:p>
                      <a:endParaRPr lang="en-GB"/>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noProof="0" dirty="0" smtClean="0">
                          <a:solidFill>
                            <a:schemeClr val="bg1"/>
                          </a:solidFill>
                          <a:cs typeface="Arial" panose="020B0604020202020204" pitchFamily="34" charset="0"/>
                        </a:rPr>
                        <a:t>2019 Target</a:t>
                      </a:r>
                    </a:p>
                  </a:txBody>
                  <a:tcPr marL="121920" marR="121920" marT="24000" marB="24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75000"/>
                      </a:schemeClr>
                    </a:solidFill>
                  </a:tcPr>
                </a:tc>
                <a:tc vMerge="1">
                  <a:txBody>
                    <a:bodyPr/>
                    <a:lstStyle/>
                    <a:p>
                      <a:endParaRPr lang="en-GB"/>
                    </a:p>
                  </a:txBody>
                  <a:tcPr/>
                </a:tc>
              </a:tr>
              <a:tr h="568960">
                <a:tc vMerge="1">
                  <a:txBody>
                    <a:bodyPr/>
                    <a:lstStyle/>
                    <a:p>
                      <a:endParaRPr lang="en-GB"/>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500" b="0" dirty="0" err="1" smtClean="0"/>
                        <a:t>HRts</a:t>
                      </a:r>
                      <a:r>
                        <a:rPr lang="en-US" sz="1500" b="0" dirty="0" smtClean="0"/>
                        <a:t> HIV: </a:t>
                      </a:r>
                      <a:r>
                        <a:rPr lang="en-US" sz="1500" dirty="0" smtClean="0"/>
                        <a:t>2.85% | </a:t>
                      </a:r>
                      <a:r>
                        <a:rPr lang="en-US" sz="1500" dirty="0" err="1" smtClean="0"/>
                        <a:t>HRts</a:t>
                      </a:r>
                      <a:r>
                        <a:rPr lang="en-US" sz="1500" baseline="0" dirty="0" smtClean="0"/>
                        <a:t> TB: 2.00%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500" baseline="0" dirty="0" smtClean="0"/>
                        <a:t>KP HIV: </a:t>
                      </a:r>
                      <a:r>
                        <a:rPr lang="en-US" sz="1500" b="0" baseline="0" dirty="0" smtClean="0"/>
                        <a:t>39.00%</a:t>
                      </a:r>
                      <a:endParaRPr lang="en-US" sz="1500" b="0" dirty="0" smtClean="0"/>
                    </a:p>
                  </a:txBody>
                  <a:tcPr marL="121920" marR="12192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2F2F2"/>
                    </a:solidFill>
                  </a:tcPr>
                </a:tc>
                <a:tc vMerge="1">
                  <a:txBody>
                    <a:bodyPr/>
                    <a:lstStyle/>
                    <a:p>
                      <a:endParaRPr lang="en-GB"/>
                    </a:p>
                  </a:txBody>
                  <a:tcPr/>
                </a:tc>
              </a:tr>
            </a:tbl>
          </a:graphicData>
        </a:graphic>
      </p:graphicFrame>
      <p:grpSp>
        <p:nvGrpSpPr>
          <p:cNvPr id="20" name="Group 19"/>
          <p:cNvGrpSpPr/>
          <p:nvPr/>
        </p:nvGrpSpPr>
        <p:grpSpPr>
          <a:xfrm>
            <a:off x="539262" y="3278718"/>
            <a:ext cx="6591229" cy="377108"/>
            <a:chOff x="2081158" y="2188482"/>
            <a:chExt cx="2972468" cy="282831"/>
          </a:xfrm>
        </p:grpSpPr>
        <p:sp>
          <p:nvSpPr>
            <p:cNvPr id="21" name="Rectangle 20"/>
            <p:cNvSpPr/>
            <p:nvPr/>
          </p:nvSpPr>
          <p:spPr>
            <a:xfrm>
              <a:off x="2081158" y="2188482"/>
              <a:ext cx="2972468" cy="23884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bIns="0" rtlCol="0" anchor="b"/>
            <a:lstStyle/>
            <a:p>
              <a:pPr algn="ctr"/>
              <a:r>
                <a:rPr lang="en-US" sz="1467" b="1" dirty="0">
                  <a:solidFill>
                    <a:schemeClr val="tx1"/>
                  </a:solidFill>
                </a:rPr>
                <a:t>Human Rights HIV</a:t>
              </a:r>
              <a:endParaRPr lang="en-US" sz="1333" i="1" dirty="0">
                <a:solidFill>
                  <a:schemeClr val="tx1"/>
                </a:solidFill>
              </a:endParaRPr>
            </a:p>
          </p:txBody>
        </p:sp>
        <p:cxnSp>
          <p:nvCxnSpPr>
            <p:cNvPr id="22" name="Straight Connector 21"/>
            <p:cNvCxnSpPr/>
            <p:nvPr/>
          </p:nvCxnSpPr>
          <p:spPr>
            <a:xfrm>
              <a:off x="2081158" y="2471313"/>
              <a:ext cx="2972468" cy="0"/>
            </a:xfrm>
            <a:prstGeom prst="line">
              <a:avLst/>
            </a:prstGeom>
            <a:ln w="28575">
              <a:solidFill>
                <a:srgbClr val="17375E"/>
              </a:solidFill>
            </a:ln>
          </p:spPr>
          <p:style>
            <a:lnRef idx="2">
              <a:schemeClr val="accent1"/>
            </a:lnRef>
            <a:fillRef idx="0">
              <a:schemeClr val="accent1"/>
            </a:fillRef>
            <a:effectRef idx="1">
              <a:schemeClr val="accent1"/>
            </a:effectRef>
            <a:fontRef idx="minor">
              <a:schemeClr val="tx1"/>
            </a:fontRef>
          </p:style>
        </p:cxnSp>
      </p:grpSp>
      <p:sp>
        <p:nvSpPr>
          <p:cNvPr id="23" name="Rectangle 22"/>
          <p:cNvSpPr/>
          <p:nvPr/>
        </p:nvSpPr>
        <p:spPr>
          <a:xfrm>
            <a:off x="548219" y="3733801"/>
            <a:ext cx="1303621" cy="230663"/>
          </a:xfrm>
          <a:prstGeom prst="rect">
            <a:avLst/>
          </a:prstGeom>
          <a:solidFill>
            <a:srgbClr val="17375E"/>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200" b="1" dirty="0"/>
              <a:t>Overall: </a:t>
            </a:r>
            <a:r>
              <a:rPr lang="en-US" sz="1200" b="1" dirty="0" err="1"/>
              <a:t>HRts</a:t>
            </a:r>
            <a:r>
              <a:rPr lang="en-US" sz="1200" b="1" dirty="0"/>
              <a:t> HIV </a:t>
            </a:r>
          </a:p>
        </p:txBody>
      </p:sp>
      <p:sp>
        <p:nvSpPr>
          <p:cNvPr id="143" name="Rectangle 142"/>
          <p:cNvSpPr/>
          <p:nvPr/>
        </p:nvSpPr>
        <p:spPr>
          <a:xfrm>
            <a:off x="610203" y="6637685"/>
            <a:ext cx="10305448" cy="22031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800" dirty="0">
                <a:solidFill>
                  <a:srgbClr val="000000"/>
                </a:solidFill>
              </a:rPr>
              <a:t>* No results for UMIC </a:t>
            </a:r>
            <a:r>
              <a:rPr lang="en-US" sz="800" dirty="0" err="1">
                <a:solidFill>
                  <a:srgbClr val="000000"/>
                </a:solidFill>
              </a:rPr>
              <a:t>Generalised</a:t>
            </a:r>
            <a:r>
              <a:rPr lang="en-US" sz="800" dirty="0">
                <a:solidFill>
                  <a:srgbClr val="000000"/>
                </a:solidFill>
              </a:rPr>
              <a:t>. ** Current results include assumptions relating to program management, M&amp;E, and research costs, to allow comparison between investments in KPs and </a:t>
            </a:r>
            <a:r>
              <a:rPr lang="en-US" sz="800" dirty="0" err="1">
                <a:solidFill>
                  <a:srgbClr val="000000"/>
                </a:solidFill>
              </a:rPr>
              <a:t>HRts</a:t>
            </a:r>
            <a:endParaRPr lang="en-US" sz="800" dirty="0">
              <a:solidFill>
                <a:srgbClr val="000000"/>
              </a:solidFill>
            </a:endParaRPr>
          </a:p>
        </p:txBody>
      </p:sp>
      <p:sp>
        <p:nvSpPr>
          <p:cNvPr id="147" name="Rectangle 146"/>
          <p:cNvSpPr/>
          <p:nvPr/>
        </p:nvSpPr>
        <p:spPr>
          <a:xfrm>
            <a:off x="2057400" y="3733801"/>
            <a:ext cx="1835149" cy="230663"/>
          </a:xfrm>
          <a:prstGeom prst="rect">
            <a:avLst/>
          </a:prstGeom>
          <a:solidFill>
            <a:srgbClr val="17375E"/>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200" b="1" dirty="0"/>
              <a:t>Matching Funds</a:t>
            </a:r>
          </a:p>
        </p:txBody>
      </p:sp>
      <p:graphicFrame>
        <p:nvGraphicFramePr>
          <p:cNvPr id="70" name="Object 69"/>
          <p:cNvGraphicFramePr>
            <a:graphicFrameLocks/>
          </p:cNvGraphicFramePr>
          <p:nvPr>
            <p:custDataLst>
              <p:tags r:id="rId4"/>
            </p:custDataLst>
            <p:extLst/>
          </p:nvPr>
        </p:nvGraphicFramePr>
        <p:xfrm>
          <a:off x="2032001" y="3911600"/>
          <a:ext cx="1841257" cy="1650819"/>
        </p:xfrm>
        <a:graphic>
          <a:graphicData uri="http://schemas.openxmlformats.org/presentationml/2006/ole">
            <mc:AlternateContent xmlns:mc="http://schemas.openxmlformats.org/markup-compatibility/2006">
              <mc:Choice xmlns:v="urn:schemas-microsoft-com:vml" Requires="v">
                <p:oleObj spid="_x0000_s4772" name="Chart" r:id="rId71" imgW="1381190" imgH="1238220" progId="MSGraph.Chart.8">
                  <p:embed followColorScheme="full"/>
                </p:oleObj>
              </mc:Choice>
              <mc:Fallback>
                <p:oleObj name="Chart" r:id="rId71" imgW="1381190" imgH="1238220" progId="MSGraph.Chart.8">
                  <p:embed followColorScheme="full"/>
                  <p:pic>
                    <p:nvPicPr>
                      <p:cNvPr id="0" name=""/>
                      <p:cNvPicPr/>
                      <p:nvPr/>
                    </p:nvPicPr>
                    <p:blipFill>
                      <a:blip r:embed="rId72"/>
                      <a:stretch>
                        <a:fillRect/>
                      </a:stretch>
                    </p:blipFill>
                    <p:spPr>
                      <a:xfrm>
                        <a:off x="2032001" y="3911600"/>
                        <a:ext cx="1841257" cy="1650819"/>
                      </a:xfrm>
                      <a:prstGeom prst="rect">
                        <a:avLst/>
                      </a:prstGeom>
                    </p:spPr>
                  </p:pic>
                </p:oleObj>
              </mc:Fallback>
            </mc:AlternateContent>
          </a:graphicData>
        </a:graphic>
      </p:graphicFrame>
      <p:sp>
        <p:nvSpPr>
          <p:cNvPr id="136" name="Text Placeholder 2"/>
          <p:cNvSpPr>
            <a:spLocks noGrp="1"/>
          </p:cNvSpPr>
          <p:nvPr>
            <p:custDataLst>
              <p:tags r:id="rId5"/>
            </p:custDataLst>
          </p:nvPr>
        </p:nvSpPr>
        <p:spPr bwMode="gray">
          <a:xfrm>
            <a:off x="2078567" y="5374218"/>
            <a:ext cx="57151" cy="122767"/>
          </a:xfrm>
          <a:prstGeom prst="rect">
            <a:avLst/>
          </a:prstGeom>
          <a:noFill/>
          <a:extLst>
            <a:ext uri="{909E8E84-426E-40dd-AFC4-6F175D3DCCD1}">
              <a14:hiddenFill xmlns=""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lnSpc>
                <a:spcPct val="100000"/>
              </a:lnSpc>
              <a:spcBef>
                <a:spcPct val="0"/>
              </a:spcBef>
              <a:spcAft>
                <a:spcPct val="0"/>
              </a:spcAft>
            </a:pPr>
            <a:fld id="{E3119EA8-7FE4-42E4-9F0D-B548589D7689}" type="datetime'''''''0'''''''''''''''''''''''''''''''">
              <a:rPr lang="en-US" altLang="en-US" sz="800">
                <a:sym typeface="+mn-lt"/>
              </a:rPr>
              <a:pPr algn="r">
                <a:lnSpc>
                  <a:spcPct val="100000"/>
                </a:lnSpc>
                <a:spcBef>
                  <a:spcPct val="0"/>
                </a:spcBef>
                <a:spcAft>
                  <a:spcPct val="0"/>
                </a:spcAft>
              </a:pPr>
              <a:t>0</a:t>
            </a:fld>
            <a:endParaRPr lang="en-US" sz="800" dirty="0">
              <a:sym typeface="+mn-lt"/>
            </a:endParaRPr>
          </a:p>
        </p:txBody>
      </p:sp>
      <p:sp>
        <p:nvSpPr>
          <p:cNvPr id="138" name="Text Placeholder 2"/>
          <p:cNvSpPr>
            <a:spLocks noGrp="1"/>
          </p:cNvSpPr>
          <p:nvPr>
            <p:custDataLst>
              <p:tags r:id="rId6"/>
            </p:custDataLst>
          </p:nvPr>
        </p:nvSpPr>
        <p:spPr bwMode="gray">
          <a:xfrm>
            <a:off x="2078567" y="4917018"/>
            <a:ext cx="57151" cy="122767"/>
          </a:xfrm>
          <a:prstGeom prst="rect">
            <a:avLst/>
          </a:prstGeom>
          <a:noFill/>
          <a:extLst>
            <a:ext uri="{909E8E84-426E-40dd-AFC4-6F175D3DCCD1}">
              <a14:hiddenFill xmlns=""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lnSpc>
                <a:spcPct val="100000"/>
              </a:lnSpc>
              <a:spcBef>
                <a:spcPct val="0"/>
              </a:spcBef>
              <a:spcAft>
                <a:spcPct val="0"/>
              </a:spcAft>
            </a:pPr>
            <a:fld id="{0FEAF58C-2787-42DF-8D05-D3C508D9B6E4}" type="datetime'''2'''''''''''''''''''''''''''''''''''''''''''''''">
              <a:rPr lang="en-US" altLang="en-US" sz="800">
                <a:sym typeface="+mn-lt"/>
              </a:rPr>
              <a:pPr algn="r">
                <a:lnSpc>
                  <a:spcPct val="100000"/>
                </a:lnSpc>
                <a:spcBef>
                  <a:spcPct val="0"/>
                </a:spcBef>
                <a:spcAft>
                  <a:spcPct val="0"/>
                </a:spcAft>
              </a:pPr>
              <a:t>2</a:t>
            </a:fld>
            <a:endParaRPr lang="en-US" sz="800" dirty="0">
              <a:sym typeface="+mn-lt"/>
            </a:endParaRPr>
          </a:p>
        </p:txBody>
      </p:sp>
      <p:sp>
        <p:nvSpPr>
          <p:cNvPr id="140" name="Text Placeholder 2"/>
          <p:cNvSpPr>
            <a:spLocks noGrp="1"/>
          </p:cNvSpPr>
          <p:nvPr>
            <p:custDataLst>
              <p:tags r:id="rId7"/>
            </p:custDataLst>
          </p:nvPr>
        </p:nvSpPr>
        <p:spPr bwMode="gray">
          <a:xfrm>
            <a:off x="2078567" y="4459818"/>
            <a:ext cx="57151" cy="122767"/>
          </a:xfrm>
          <a:prstGeom prst="rect">
            <a:avLst/>
          </a:prstGeom>
          <a:noFill/>
          <a:extLst>
            <a:ext uri="{909E8E84-426E-40dd-AFC4-6F175D3DCCD1}">
              <a14:hiddenFill xmlns=""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lnSpc>
                <a:spcPct val="100000"/>
              </a:lnSpc>
              <a:spcBef>
                <a:spcPct val="0"/>
              </a:spcBef>
              <a:spcAft>
                <a:spcPct val="0"/>
              </a:spcAft>
            </a:pPr>
            <a:fld id="{62E91004-E1AC-4463-BF57-1B9309E263EC}" type="datetime'''''''''''''''''''''''''''''''''''''''4'''''''">
              <a:rPr lang="en-US" altLang="en-US" sz="800">
                <a:sym typeface="+mn-lt"/>
              </a:rPr>
              <a:pPr algn="r">
                <a:lnSpc>
                  <a:spcPct val="100000"/>
                </a:lnSpc>
                <a:spcBef>
                  <a:spcPct val="0"/>
                </a:spcBef>
                <a:spcAft>
                  <a:spcPct val="0"/>
                </a:spcAft>
              </a:pPr>
              <a:t>4</a:t>
            </a:fld>
            <a:endParaRPr lang="en-US" sz="800" dirty="0">
              <a:sym typeface="+mn-lt"/>
            </a:endParaRPr>
          </a:p>
        </p:txBody>
      </p:sp>
      <p:sp>
        <p:nvSpPr>
          <p:cNvPr id="142" name="Text Placeholder 2"/>
          <p:cNvSpPr>
            <a:spLocks noGrp="1"/>
          </p:cNvSpPr>
          <p:nvPr>
            <p:custDataLst>
              <p:tags r:id="rId8"/>
            </p:custDataLst>
          </p:nvPr>
        </p:nvSpPr>
        <p:spPr bwMode="gray">
          <a:xfrm>
            <a:off x="2078567" y="4002618"/>
            <a:ext cx="57151" cy="122767"/>
          </a:xfrm>
          <a:prstGeom prst="rect">
            <a:avLst/>
          </a:prstGeom>
          <a:noFill/>
          <a:extLst>
            <a:ext uri="{909E8E84-426E-40dd-AFC4-6F175D3DCCD1}">
              <a14:hiddenFill xmlns=""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lnSpc>
                <a:spcPct val="100000"/>
              </a:lnSpc>
              <a:spcBef>
                <a:spcPct val="0"/>
              </a:spcBef>
              <a:spcAft>
                <a:spcPct val="0"/>
              </a:spcAft>
            </a:pPr>
            <a:fld id="{C4C0435E-DDAC-4930-9C9B-E55E80B6C322}" type="datetime'''''6'''''">
              <a:rPr lang="en-US" altLang="en-US" sz="800">
                <a:sym typeface="+mn-lt"/>
              </a:rPr>
              <a:pPr algn="r">
                <a:lnSpc>
                  <a:spcPct val="100000"/>
                </a:lnSpc>
                <a:spcBef>
                  <a:spcPct val="0"/>
                </a:spcBef>
                <a:spcAft>
                  <a:spcPct val="0"/>
                </a:spcAft>
              </a:pPr>
              <a:t>6</a:t>
            </a:fld>
            <a:endParaRPr lang="en-US" sz="800" dirty="0">
              <a:sym typeface="+mn-lt"/>
            </a:endParaRPr>
          </a:p>
        </p:txBody>
      </p:sp>
      <p:sp>
        <p:nvSpPr>
          <p:cNvPr id="88" name="Text Placeholder 2"/>
          <p:cNvSpPr>
            <a:spLocks noGrp="1"/>
          </p:cNvSpPr>
          <p:nvPr>
            <p:custDataLst>
              <p:tags r:id="rId9"/>
            </p:custDataLst>
          </p:nvPr>
        </p:nvSpPr>
        <p:spPr bwMode="gray">
          <a:xfrm>
            <a:off x="2523068" y="4806951"/>
            <a:ext cx="319617" cy="122767"/>
          </a:xfrm>
          <a:prstGeom prst="rect">
            <a:avLst/>
          </a:prstGeom>
          <a:noFill/>
          <a:extLst>
            <a:ext uri="{909E8E84-426E-40dd-AFC4-6F175D3DCCD1}">
              <a14:hiddenFill xmlns="" xmlns:a14="http://schemas.microsoft.com/office/drawing/2010/main">
                <a:solidFill>
                  <a:scrgbClr r="0" g="0" b="0"/>
                </a:solidFill>
              </a14:hiddenFill>
            </a:ext>
          </a:extLst>
        </p:spPr>
        <p:txBody>
          <a:bodyPr vert="horz" wrap="none" lIns="14817" tIns="0" rIns="14817" bIns="0" numCol="1" spcCol="0" rtlCol="0" anchor="t"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00000"/>
              </a:lnSpc>
              <a:spcBef>
                <a:spcPct val="0"/>
              </a:spcBef>
              <a:spcAft>
                <a:spcPct val="0"/>
              </a:spcAft>
            </a:pPr>
            <a:fld id="{2678B379-0F7F-40DE-98A5-D51CED5A9568}" type="datetime'''''''''''''''''''''2''''.''''''0''''''6''''''''''%'''''''''">
              <a:rPr lang="en-US" altLang="en-US" sz="800"/>
              <a:pPr>
                <a:lnSpc>
                  <a:spcPct val="100000"/>
                </a:lnSpc>
                <a:spcBef>
                  <a:spcPct val="0"/>
                </a:spcBef>
                <a:spcAft>
                  <a:spcPct val="0"/>
                </a:spcAft>
              </a:pPr>
              <a:t>2.06%</a:t>
            </a:fld>
            <a:endParaRPr lang="en-US" sz="800" dirty="0">
              <a:sym typeface="+mn-lt"/>
            </a:endParaRPr>
          </a:p>
        </p:txBody>
      </p:sp>
      <p:sp>
        <p:nvSpPr>
          <p:cNvPr id="75" name="Text Placeholder 2"/>
          <p:cNvSpPr>
            <a:spLocks noGrp="1"/>
          </p:cNvSpPr>
          <p:nvPr>
            <p:custDataLst>
              <p:tags r:id="rId10"/>
            </p:custDataLst>
          </p:nvPr>
        </p:nvSpPr>
        <p:spPr bwMode="auto">
          <a:xfrm>
            <a:off x="2588685" y="5513918"/>
            <a:ext cx="461433" cy="245533"/>
          </a:xfrm>
          <a:prstGeom prst="rect">
            <a:avLst/>
          </a:prstGeom>
          <a:noFill/>
          <a:extLst>
            <a:ext uri="{909E8E84-426E-40dd-AFC4-6F175D3DCCD1}">
              <a14:hiddenFill xmlns="" xmlns:a14="http://schemas.microsoft.com/office/drawing/2010/main">
                <a:solidFill>
                  <a:scrgbClr r="0" g="0" b="0"/>
                </a:solidFill>
              </a14:hiddenFill>
            </a:ext>
          </a:extLst>
        </p:spPr>
        <p:txBody>
          <a:bodyPr vert="horz" lIns="0" tIns="0" rIns="0" bIns="0" numCol="1" spcCol="0" rtlCol="0" anchor="t"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lnSpc>
                <a:spcPct val="100000"/>
              </a:lnSpc>
              <a:spcBef>
                <a:spcPct val="0"/>
              </a:spcBef>
              <a:spcAft>
                <a:spcPct val="0"/>
              </a:spcAft>
            </a:pPr>
            <a:r>
              <a:rPr lang="en-US" altLang="en-US" sz="800" dirty="0"/>
              <a:t>End-2017 </a:t>
            </a:r>
          </a:p>
          <a:p>
            <a:pPr algn="ctr">
              <a:lnSpc>
                <a:spcPct val="100000"/>
              </a:lnSpc>
              <a:spcBef>
                <a:spcPct val="0"/>
              </a:spcBef>
              <a:spcAft>
                <a:spcPct val="0"/>
              </a:spcAft>
            </a:pPr>
            <a:r>
              <a:rPr lang="en-US" altLang="en-US" sz="800" dirty="0"/>
              <a:t>Results</a:t>
            </a:r>
            <a:endParaRPr lang="en-US" sz="800" dirty="0">
              <a:sym typeface="+mn-lt"/>
            </a:endParaRPr>
          </a:p>
        </p:txBody>
      </p:sp>
      <p:sp>
        <p:nvSpPr>
          <p:cNvPr id="102" name="Text Placeholder 2"/>
          <p:cNvSpPr>
            <a:spLocks noGrp="1"/>
          </p:cNvSpPr>
          <p:nvPr>
            <p:custDataLst>
              <p:tags r:id="rId11"/>
            </p:custDataLst>
          </p:nvPr>
        </p:nvSpPr>
        <p:spPr bwMode="gray">
          <a:xfrm>
            <a:off x="2901952" y="5005918"/>
            <a:ext cx="319617" cy="122767"/>
          </a:xfrm>
          <a:prstGeom prst="rect">
            <a:avLst/>
          </a:prstGeom>
          <a:noFill/>
          <a:extLst>
            <a:ext uri="{909E8E84-426E-40dd-AFC4-6F175D3DCCD1}">
              <a14:hiddenFill xmlns="" xmlns:a14="http://schemas.microsoft.com/office/drawing/2010/main">
                <a:solidFill>
                  <a:schemeClr val="accent1"/>
                </a:solidFill>
              </a14:hiddenFill>
            </a:ext>
          </a:extLst>
        </p:spPr>
        <p:txBody>
          <a:bodyPr vert="horz" wrap="none" lIns="14817" tIns="0" rIns="14817" bIns="0" numCol="1" spcCol="0" rtlCol="0" anchor="ctr"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00000"/>
              </a:lnSpc>
              <a:spcBef>
                <a:spcPct val="0"/>
              </a:spcBef>
              <a:spcAft>
                <a:spcPct val="0"/>
              </a:spcAft>
            </a:pPr>
            <a:fld id="{B301658D-7F55-42D2-A584-0772D07D0CEB}" type="datetime'''1''''.''''''''''''''''''''''''6''''''''''2''''''''%'''''">
              <a:rPr lang="en-US" altLang="en-US" sz="800">
                <a:sym typeface="+mn-lt"/>
              </a:rPr>
              <a:pPr>
                <a:lnSpc>
                  <a:spcPct val="100000"/>
                </a:lnSpc>
                <a:spcBef>
                  <a:spcPct val="0"/>
                </a:spcBef>
                <a:spcAft>
                  <a:spcPct val="0"/>
                </a:spcAft>
              </a:pPr>
              <a:t>1.62%</a:t>
            </a:fld>
            <a:endParaRPr lang="en-US" sz="800" dirty="0">
              <a:sym typeface="+mn-lt"/>
            </a:endParaRPr>
          </a:p>
        </p:txBody>
      </p:sp>
      <p:sp>
        <p:nvSpPr>
          <p:cNvPr id="76" name="Text Placeholder 2"/>
          <p:cNvSpPr>
            <a:spLocks noGrp="1"/>
          </p:cNvSpPr>
          <p:nvPr>
            <p:custDataLst>
              <p:tags r:id="rId12"/>
            </p:custDataLst>
          </p:nvPr>
        </p:nvSpPr>
        <p:spPr bwMode="auto">
          <a:xfrm>
            <a:off x="1991785" y="5513918"/>
            <a:ext cx="410633" cy="245533"/>
          </a:xfrm>
          <a:prstGeom prst="rect">
            <a:avLst/>
          </a:prstGeom>
          <a:noFill/>
          <a:extLst>
            <a:ext uri="{909E8E84-426E-40dd-AFC4-6F175D3DCCD1}">
              <a14:hiddenFill xmlns="" xmlns:a14="http://schemas.microsoft.com/office/drawing/2010/main">
                <a:solidFill>
                  <a:scrgbClr r="0" g="0" b="0"/>
                </a:solidFill>
              </a14:hiddenFill>
            </a:ext>
          </a:extLst>
        </p:spPr>
        <p:txBody>
          <a:bodyPr vert="horz" lIns="0" tIns="0" rIns="0" bIns="0" numCol="1" spcCol="0" rtlCol="0" anchor="t"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lnSpc>
                <a:spcPct val="100000"/>
              </a:lnSpc>
              <a:spcBef>
                <a:spcPct val="0"/>
              </a:spcBef>
              <a:spcAft>
                <a:spcPct val="0"/>
              </a:spcAft>
            </a:pPr>
            <a:r>
              <a:rPr lang="en-US" sz="800" dirty="0">
                <a:sym typeface="+mn-lt"/>
              </a:rPr>
              <a:t>2014-16 Baseline</a:t>
            </a:r>
          </a:p>
        </p:txBody>
      </p:sp>
      <p:sp>
        <p:nvSpPr>
          <p:cNvPr id="101" name="Text Placeholder 2"/>
          <p:cNvSpPr>
            <a:spLocks noGrp="1"/>
          </p:cNvSpPr>
          <p:nvPr>
            <p:custDataLst>
              <p:tags r:id="rId13"/>
            </p:custDataLst>
          </p:nvPr>
        </p:nvSpPr>
        <p:spPr bwMode="gray">
          <a:xfrm>
            <a:off x="2216152" y="5300134"/>
            <a:ext cx="319617" cy="122767"/>
          </a:xfrm>
          <a:prstGeom prst="rect">
            <a:avLst/>
          </a:prstGeom>
          <a:noFill/>
          <a:extLst>
            <a:ext uri="{909E8E84-426E-40dd-AFC4-6F175D3DCCD1}">
              <a14:hiddenFill xmlns="" xmlns:a14="http://schemas.microsoft.com/office/drawing/2010/main">
                <a:solidFill>
                  <a:schemeClr val="accent1"/>
                </a:solidFill>
              </a14:hiddenFill>
            </a:ext>
          </a:extLst>
        </p:spPr>
        <p:txBody>
          <a:bodyPr vert="horz" wrap="none" lIns="14817" tIns="0" rIns="14817" bIns="0" numCol="1" spcCol="0" rtlCol="0" anchor="t"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00000"/>
              </a:lnSpc>
              <a:spcBef>
                <a:spcPct val="0"/>
              </a:spcBef>
              <a:spcAft>
                <a:spcPct val="0"/>
              </a:spcAft>
            </a:pPr>
            <a:fld id="{E57A15A7-3FD4-4218-90C8-186D278FCA07}" type="datetime'''''0''''.''''''''''''''''''''''''''''7''4''''%'''">
              <a:rPr lang="en-US" altLang="en-US" sz="800">
                <a:sym typeface="+mn-lt"/>
              </a:rPr>
              <a:pPr>
                <a:lnSpc>
                  <a:spcPct val="100000"/>
                </a:lnSpc>
                <a:spcBef>
                  <a:spcPct val="0"/>
                </a:spcBef>
                <a:spcAft>
                  <a:spcPct val="0"/>
                </a:spcAft>
              </a:pPr>
              <a:t>0.74%</a:t>
            </a:fld>
            <a:endParaRPr lang="en-US" sz="800" dirty="0">
              <a:sym typeface="+mn-lt"/>
            </a:endParaRPr>
          </a:p>
        </p:txBody>
      </p:sp>
      <p:cxnSp>
        <p:nvCxnSpPr>
          <p:cNvPr id="13" name="Straight Connector 12"/>
          <p:cNvCxnSpPr/>
          <p:nvPr>
            <p:custDataLst>
              <p:tags r:id="rId14"/>
            </p:custDataLst>
          </p:nvPr>
        </p:nvCxnSpPr>
        <p:spPr bwMode="gray">
          <a:xfrm>
            <a:off x="2504017" y="6161617"/>
            <a:ext cx="381000" cy="0"/>
          </a:xfrm>
          <a:prstGeom prst="line">
            <a:avLst/>
          </a:prstGeom>
          <a:ln w="19050">
            <a:solidFill>
              <a:schemeClr val="accent3"/>
            </a:solidFill>
            <a:headEnd type="none"/>
            <a:tailEnd type="none"/>
          </a:ln>
          <a:effectLst/>
          <a:extLst>
            <a:ext uri="{AF507438-7753-43e0-B8FC-AC1667EBCBE1}">
              <a14:hiddenEffects xmlns="" xmlns:a14="http://schemas.microsoft.com/office/drawing/2010/main">
                <a:effectLst>
                  <a:outerShdw blurRad="40000" dist="20000" dir="5400000" rotWithShape="0">
                    <a:srgbClr val="000000">
                      <a:alpha val="38000"/>
                    </a:srgbClr>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96" name="Straight Connector 95"/>
          <p:cNvCxnSpPr/>
          <p:nvPr>
            <p:custDataLst>
              <p:tags r:id="rId15"/>
            </p:custDataLst>
          </p:nvPr>
        </p:nvCxnSpPr>
        <p:spPr bwMode="gray">
          <a:xfrm>
            <a:off x="2504017" y="5971117"/>
            <a:ext cx="381000" cy="0"/>
          </a:xfrm>
          <a:prstGeom prst="line">
            <a:avLst/>
          </a:prstGeom>
          <a:ln w="19050">
            <a:solidFill>
              <a:schemeClr val="accent1"/>
            </a:solidFill>
            <a:headEnd type="none"/>
            <a:tailEnd type="none"/>
          </a:ln>
          <a:effectLst/>
          <a:extLst>
            <a:ext uri="{AF507438-7753-43e0-B8FC-AC1667EBCBE1}">
              <a14:hiddenEffects xmlns="" xmlns:a14="http://schemas.microsoft.com/office/drawing/2010/main">
                <a:effectLst>
                  <a:outerShdw blurRad="40000" dist="20000" dir="5400000" rotWithShape="0">
                    <a:srgbClr val="000000">
                      <a:alpha val="38000"/>
                    </a:srgbClr>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15" name="Isosceles Triangle 14"/>
          <p:cNvSpPr/>
          <p:nvPr>
            <p:custDataLst>
              <p:tags r:id="rId16"/>
            </p:custDataLst>
          </p:nvPr>
        </p:nvSpPr>
        <p:spPr bwMode="auto">
          <a:xfrm>
            <a:off x="2669117" y="6136217"/>
            <a:ext cx="50800" cy="50800"/>
          </a:xfrm>
          <a:prstGeom prst="triangle">
            <a:avLst/>
          </a:prstGeom>
          <a:solidFill>
            <a:schemeClr val="accent3"/>
          </a:solidFill>
          <a:ln w="9525">
            <a:solidFill>
              <a:schemeClr val="accent3"/>
            </a:solidFill>
          </a:ln>
          <a:effectLst/>
          <a:extLst>
            <a:ext uri="{AF507438-7753-43e0-B8FC-AC1667EBCBE1}">
              <a14:hiddenEffects xmln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97" name="Isosceles Triangle 96"/>
          <p:cNvSpPr/>
          <p:nvPr>
            <p:custDataLst>
              <p:tags r:id="rId17"/>
            </p:custDataLst>
          </p:nvPr>
        </p:nvSpPr>
        <p:spPr bwMode="auto">
          <a:xfrm>
            <a:off x="2675467" y="5952067"/>
            <a:ext cx="38100" cy="38100"/>
          </a:xfrm>
          <a:prstGeom prst="triangle">
            <a:avLst/>
          </a:prstGeom>
          <a:solidFill>
            <a:schemeClr val="accent1"/>
          </a:solidFill>
          <a:ln w="9525">
            <a:solidFill>
              <a:schemeClr val="accent1"/>
            </a:solidFill>
          </a:ln>
          <a:effectLst/>
          <a:extLst>
            <a:ext uri="{AF507438-7753-43e0-B8FC-AC1667EBCBE1}">
              <a14:hiddenEffects xmln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98" name="Text Placeholder 2"/>
          <p:cNvSpPr>
            <a:spLocks noGrp="1"/>
          </p:cNvSpPr>
          <p:nvPr>
            <p:custDataLst>
              <p:tags r:id="rId18"/>
            </p:custDataLst>
          </p:nvPr>
        </p:nvSpPr>
        <p:spPr bwMode="auto">
          <a:xfrm>
            <a:off x="2952751" y="5913967"/>
            <a:ext cx="905933" cy="122767"/>
          </a:xfrm>
          <a:prstGeom prst="rect">
            <a:avLst/>
          </a:prstGeom>
          <a:noFill/>
          <a:extLst>
            <a:ext uri="{909E8E84-426E-40dd-AFC4-6F175D3DCCD1}">
              <a14:hiddenFill xmlns=""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00000"/>
              </a:lnSpc>
              <a:spcBef>
                <a:spcPct val="0"/>
              </a:spcBef>
              <a:spcAft>
                <a:spcPct val="0"/>
              </a:spcAft>
            </a:pPr>
            <a:fld id="{CC6B5100-6B10-4E26-A0E6-45089022B07F}" type="datetime'''''Inc''l''.'''''''' ''''m''''''''atchin''''g fu''nd''''s'">
              <a:rPr lang="en-US" altLang="en-US" sz="800"/>
              <a:pPr/>
              <a:t>Incl. matching funds</a:t>
            </a:fld>
            <a:endParaRPr lang="en-US" sz="800" dirty="0">
              <a:sym typeface="+mn-lt"/>
            </a:endParaRPr>
          </a:p>
        </p:txBody>
      </p:sp>
      <p:sp>
        <p:nvSpPr>
          <p:cNvPr id="100" name="Text Placeholder 2"/>
          <p:cNvSpPr>
            <a:spLocks noGrp="1"/>
          </p:cNvSpPr>
          <p:nvPr>
            <p:custDataLst>
              <p:tags r:id="rId19"/>
            </p:custDataLst>
          </p:nvPr>
        </p:nvSpPr>
        <p:spPr bwMode="auto">
          <a:xfrm>
            <a:off x="2952751" y="6104467"/>
            <a:ext cx="939800" cy="122767"/>
          </a:xfrm>
          <a:prstGeom prst="rect">
            <a:avLst/>
          </a:prstGeom>
          <a:noFill/>
          <a:extLst>
            <a:ext uri="{909E8E84-426E-40dd-AFC4-6F175D3DCCD1}">
              <a14:hiddenFill xmlns=""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00000"/>
              </a:lnSpc>
              <a:spcBef>
                <a:spcPct val="0"/>
              </a:spcBef>
              <a:spcAft>
                <a:spcPct val="0"/>
              </a:spcAft>
            </a:pPr>
            <a:fld id="{5B5F87D8-5B06-415D-BF98-B3CD43714ADB}" type="datetime'''''''''''''''Exc''''l.'' m''a''tch''i''ng ''fun''''''ds'''''">
              <a:rPr lang="en-US" altLang="en-US" sz="800"/>
              <a:pPr/>
              <a:t>Excl. matching funds</a:t>
            </a:fld>
            <a:endParaRPr lang="en-US" sz="800" dirty="0">
              <a:sym typeface="+mn-lt"/>
            </a:endParaRPr>
          </a:p>
        </p:txBody>
      </p:sp>
      <p:graphicFrame>
        <p:nvGraphicFramePr>
          <p:cNvPr id="17" name="Object 16"/>
          <p:cNvGraphicFramePr>
            <a:graphicFrameLocks/>
          </p:cNvGraphicFramePr>
          <p:nvPr>
            <p:custDataLst>
              <p:tags r:id="rId20"/>
            </p:custDataLst>
            <p:extLst/>
          </p:nvPr>
        </p:nvGraphicFramePr>
        <p:xfrm>
          <a:off x="2997201" y="3911600"/>
          <a:ext cx="1841257" cy="1650819"/>
        </p:xfrm>
        <a:graphic>
          <a:graphicData uri="http://schemas.openxmlformats.org/presentationml/2006/ole">
            <mc:AlternateContent xmlns:mc="http://schemas.openxmlformats.org/markup-compatibility/2006">
              <mc:Choice xmlns:v="urn:schemas-microsoft-com:vml" Requires="v">
                <p:oleObj spid="_x0000_s4773" name="Chart" r:id="rId73" imgW="1381190" imgH="1238220" progId="MSGraph.Chart.8">
                  <p:embed followColorScheme="full"/>
                </p:oleObj>
              </mc:Choice>
              <mc:Fallback>
                <p:oleObj name="Chart" r:id="rId73" imgW="1381190" imgH="1238220" progId="MSGraph.Chart.8">
                  <p:embed followColorScheme="full"/>
                  <p:pic>
                    <p:nvPicPr>
                      <p:cNvPr id="0" name=""/>
                      <p:cNvPicPr/>
                      <p:nvPr/>
                    </p:nvPicPr>
                    <p:blipFill>
                      <a:blip r:embed="rId74"/>
                      <a:stretch>
                        <a:fillRect/>
                      </a:stretch>
                    </p:blipFill>
                    <p:spPr>
                      <a:xfrm>
                        <a:off x="2997201" y="3911600"/>
                        <a:ext cx="1841257" cy="1650819"/>
                      </a:xfrm>
                      <a:prstGeom prst="rect">
                        <a:avLst/>
                      </a:prstGeom>
                    </p:spPr>
                  </p:pic>
                </p:oleObj>
              </mc:Fallback>
            </mc:AlternateContent>
          </a:graphicData>
        </a:graphic>
      </p:graphicFrame>
      <p:sp>
        <p:nvSpPr>
          <p:cNvPr id="122" name="Text Placeholder 2"/>
          <p:cNvSpPr>
            <a:spLocks noGrp="1"/>
          </p:cNvSpPr>
          <p:nvPr>
            <p:custDataLst>
              <p:tags r:id="rId21"/>
            </p:custDataLst>
          </p:nvPr>
        </p:nvSpPr>
        <p:spPr bwMode="gray">
          <a:xfrm>
            <a:off x="3407834" y="4917018"/>
            <a:ext cx="234951" cy="122767"/>
          </a:xfrm>
          <a:prstGeom prst="rect">
            <a:avLst/>
          </a:prstGeom>
          <a:noFill/>
          <a:extLst>
            <a:ext uri="{909E8E84-426E-40dd-AFC4-6F175D3DCCD1}">
              <a14:hiddenFill xmlns="" xmlns:a14="http://schemas.microsoft.com/office/drawing/2010/main">
                <a:solidFill>
                  <a:scrgbClr r="0" g="0" b="0"/>
                </a:solidFill>
              </a14:hiddenFill>
            </a:ext>
          </a:extLst>
        </p:spPr>
        <p:txBody>
          <a:bodyPr vert="horz" wrap="none" lIns="14817" tIns="0" rIns="14817" bIns="0" numCol="1" spcCol="0" rtlCol="0" anchor="ctr"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lnSpc>
                <a:spcPct val="100000"/>
              </a:lnSpc>
              <a:spcBef>
                <a:spcPct val="0"/>
              </a:spcBef>
              <a:spcAft>
                <a:spcPct val="0"/>
              </a:spcAft>
            </a:pPr>
            <a:fld id="{68E64B96-BCFC-4D98-9EA9-06A9D5FAA006}" type="datetime'''''''6''''''''''''''''''''''''''6''%'''''''''">
              <a:rPr lang="en-US" altLang="en-US" sz="800"/>
              <a:pPr/>
              <a:t>66%</a:t>
            </a:fld>
            <a:endParaRPr lang="en-US" sz="800" dirty="0">
              <a:sym typeface="+mn-lt"/>
            </a:endParaRPr>
          </a:p>
        </p:txBody>
      </p:sp>
      <p:sp>
        <p:nvSpPr>
          <p:cNvPr id="103" name="Text Placeholder 2"/>
          <p:cNvSpPr>
            <a:spLocks noGrp="1"/>
          </p:cNvSpPr>
          <p:nvPr>
            <p:custDataLst>
              <p:tags r:id="rId22"/>
            </p:custDataLst>
          </p:nvPr>
        </p:nvSpPr>
        <p:spPr bwMode="auto">
          <a:xfrm>
            <a:off x="3293534" y="5513918"/>
            <a:ext cx="461433" cy="245533"/>
          </a:xfrm>
          <a:prstGeom prst="rect">
            <a:avLst/>
          </a:prstGeom>
          <a:noFill/>
          <a:extLst>
            <a:ext uri="{909E8E84-426E-40dd-AFC4-6F175D3DCCD1}">
              <a14:hiddenFill xmlns="" xmlns:a14="http://schemas.microsoft.com/office/drawing/2010/main">
                <a:solidFill>
                  <a:scrgbClr r="0" g="0" b="0"/>
                </a:solidFill>
              </a14:hiddenFill>
            </a:ext>
          </a:extLst>
        </p:spPr>
        <p:txBody>
          <a:bodyPr vert="horz" lIns="0" tIns="0" rIns="0" bIns="0" numCol="1" spcCol="0" rtlCol="0" anchor="t"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lnSpc>
                <a:spcPct val="100000"/>
              </a:lnSpc>
              <a:spcBef>
                <a:spcPct val="0"/>
              </a:spcBef>
              <a:spcAft>
                <a:spcPct val="0"/>
              </a:spcAft>
            </a:pPr>
            <a:r>
              <a:rPr lang="en-US" altLang="en-US" sz="800" dirty="0"/>
              <a:t>End-2017</a:t>
            </a:r>
          </a:p>
          <a:p>
            <a:pPr algn="ctr">
              <a:lnSpc>
                <a:spcPct val="100000"/>
              </a:lnSpc>
              <a:spcBef>
                <a:spcPct val="0"/>
              </a:spcBef>
              <a:spcAft>
                <a:spcPct val="0"/>
              </a:spcAft>
            </a:pPr>
            <a:r>
              <a:rPr lang="en-US" sz="800" dirty="0">
                <a:sym typeface="+mn-lt"/>
              </a:rPr>
              <a:t>Results</a:t>
            </a:r>
          </a:p>
        </p:txBody>
      </p:sp>
      <p:sp>
        <p:nvSpPr>
          <p:cNvPr id="123" name="Text Placeholder 2"/>
          <p:cNvSpPr>
            <a:spLocks noGrp="1"/>
          </p:cNvSpPr>
          <p:nvPr>
            <p:custDataLst>
              <p:tags r:id="rId23"/>
            </p:custDataLst>
          </p:nvPr>
        </p:nvSpPr>
        <p:spPr bwMode="gray">
          <a:xfrm>
            <a:off x="3407834" y="4231218"/>
            <a:ext cx="234951" cy="122767"/>
          </a:xfrm>
          <a:prstGeom prst="rect">
            <a:avLst/>
          </a:prstGeom>
          <a:noFill/>
          <a:extLst>
            <a:ext uri="{909E8E84-426E-40dd-AFC4-6F175D3DCCD1}">
              <a14:hiddenFill xmlns="" xmlns:a14="http://schemas.microsoft.com/office/drawing/2010/main">
                <a:solidFill>
                  <a:scrgbClr r="0" g="0" b="0"/>
                </a:solidFill>
              </a14:hiddenFill>
            </a:ext>
          </a:extLst>
        </p:spPr>
        <p:txBody>
          <a:bodyPr vert="horz" wrap="none" lIns="14817" tIns="0" rIns="14817" bIns="0" numCol="1" spcCol="0" rtlCol="0" anchor="ctr"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lnSpc>
                <a:spcPct val="100000"/>
              </a:lnSpc>
              <a:spcBef>
                <a:spcPct val="0"/>
              </a:spcBef>
              <a:spcAft>
                <a:spcPct val="0"/>
              </a:spcAft>
            </a:pPr>
            <a:fld id="{0FFFF426-8195-4E78-8D25-D1BC413237F5}" type="datetime'''''''''''''''3''''''4''''''''''''''''''''''''''''%'''''''''">
              <a:rPr lang="en-US" altLang="en-US" sz="800">
                <a:solidFill>
                  <a:schemeClr val="bg1"/>
                </a:solidFill>
              </a:rPr>
              <a:pPr/>
              <a:t>34%</a:t>
            </a:fld>
            <a:endParaRPr lang="en-US" sz="800" dirty="0">
              <a:solidFill>
                <a:schemeClr val="bg1"/>
              </a:solidFill>
              <a:sym typeface="+mn-lt"/>
            </a:endParaRPr>
          </a:p>
        </p:txBody>
      </p:sp>
      <p:cxnSp>
        <p:nvCxnSpPr>
          <p:cNvPr id="27" name="Straight Connector 26"/>
          <p:cNvCxnSpPr/>
          <p:nvPr/>
        </p:nvCxnSpPr>
        <p:spPr>
          <a:xfrm flipV="1">
            <a:off x="2829985" y="4075814"/>
            <a:ext cx="484473" cy="882356"/>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2842684" y="5275825"/>
            <a:ext cx="471773" cy="156479"/>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2" name="Rectangle 31"/>
          <p:cNvSpPr/>
          <p:nvPr>
            <p:custDataLst>
              <p:tags r:id="rId24"/>
            </p:custDataLst>
          </p:nvPr>
        </p:nvSpPr>
        <p:spPr bwMode="auto">
          <a:xfrm>
            <a:off x="2184400" y="6102351"/>
            <a:ext cx="143933" cy="107951"/>
          </a:xfrm>
          <a:prstGeom prst="rect">
            <a:avLst/>
          </a:prstGeom>
          <a:solidFill>
            <a:schemeClr val="accent3"/>
          </a:solidFill>
          <a:ln w="9525" cap="flat" cmpd="sng" algn="ctr">
            <a:noFill/>
            <a:prstDash val="solid"/>
          </a:ln>
          <a:effectLst/>
          <a:extLst>
            <a:ext uri="{91240B29-F687-4f45-9708-019B960494DF}">
              <a14:hiddenLine xmlns="" xmlns:a14="http://schemas.microsoft.com/office/drawing/2010/main" w="9525" cap="flat" cmpd="sng" algn="ctr">
                <a:solidFill>
                  <a:schemeClr val="accent1">
                    <a:shade val="95000"/>
                    <a:satMod val="105000"/>
                  </a:schemeClr>
                </a:solidFill>
                <a:prstDash val="solid"/>
              </a14:hiddenLine>
            </a:ext>
            <a:ext uri="{AF507438-7753-43e0-B8FC-AC1667EBCBE1}">
              <a14:hiddenEffects xmln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31" name="Rectangle 30"/>
          <p:cNvSpPr/>
          <p:nvPr>
            <p:custDataLst>
              <p:tags r:id="rId25"/>
            </p:custDataLst>
          </p:nvPr>
        </p:nvSpPr>
        <p:spPr bwMode="auto">
          <a:xfrm>
            <a:off x="2184400" y="5911851"/>
            <a:ext cx="143933" cy="107951"/>
          </a:xfrm>
          <a:prstGeom prst="rect">
            <a:avLst/>
          </a:prstGeom>
          <a:solidFill>
            <a:schemeClr val="accent1"/>
          </a:solidFill>
          <a:ln w="9525" cap="flat" cmpd="sng" algn="ctr">
            <a:noFill/>
            <a:prstDash val="solid"/>
          </a:ln>
          <a:effectLst/>
          <a:extLst>
            <a:ext uri="{91240B29-F687-4f45-9708-019B960494DF}">
              <a14:hiddenLine xmlns="" xmlns:a14="http://schemas.microsoft.com/office/drawing/2010/main" w="9525" cap="flat" cmpd="sng" algn="ctr">
                <a:solidFill>
                  <a:schemeClr val="accent1">
                    <a:shade val="95000"/>
                    <a:satMod val="105000"/>
                  </a:schemeClr>
                </a:solidFill>
                <a:prstDash val="solid"/>
              </a14:hiddenLine>
            </a:ext>
            <a:ext uri="{AF507438-7753-43e0-B8FC-AC1667EBCBE1}">
              <a14:hiddenEffects xmln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24" name="Text Placeholder 2"/>
          <p:cNvSpPr>
            <a:spLocks noGrp="1"/>
          </p:cNvSpPr>
          <p:nvPr>
            <p:custDataLst>
              <p:tags r:id="rId26"/>
            </p:custDataLst>
          </p:nvPr>
        </p:nvSpPr>
        <p:spPr bwMode="auto">
          <a:xfrm>
            <a:off x="2396067" y="6098118"/>
            <a:ext cx="27517" cy="122767"/>
          </a:xfrm>
          <a:prstGeom prst="rect">
            <a:avLst/>
          </a:prstGeom>
          <a:noFill/>
          <a:extLst>
            <a:ext uri="{909E8E84-426E-40dd-AFC4-6F175D3DCCD1}">
              <a14:hiddenFill xmlns=""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00000"/>
              </a:lnSpc>
              <a:spcBef>
                <a:spcPct val="0"/>
              </a:spcBef>
              <a:spcAft>
                <a:spcPct val="0"/>
              </a:spcAft>
            </a:pPr>
            <a:r>
              <a:rPr lang="en-US" altLang="en-US" sz="800" dirty="0">
                <a:sym typeface="+mn-lt"/>
              </a:rPr>
              <a:t> </a:t>
            </a:r>
            <a:endParaRPr lang="en-US" sz="800" dirty="0">
              <a:sym typeface="+mn-lt"/>
            </a:endParaRPr>
          </a:p>
        </p:txBody>
      </p:sp>
      <p:sp>
        <p:nvSpPr>
          <p:cNvPr id="125" name="Text Placeholder 2"/>
          <p:cNvSpPr>
            <a:spLocks noGrp="1"/>
          </p:cNvSpPr>
          <p:nvPr>
            <p:custDataLst>
              <p:tags r:id="rId27"/>
            </p:custDataLst>
          </p:nvPr>
        </p:nvSpPr>
        <p:spPr bwMode="auto">
          <a:xfrm>
            <a:off x="2396067" y="5907618"/>
            <a:ext cx="27517" cy="122767"/>
          </a:xfrm>
          <a:prstGeom prst="rect">
            <a:avLst/>
          </a:prstGeom>
          <a:noFill/>
          <a:extLst>
            <a:ext uri="{909E8E84-426E-40dd-AFC4-6F175D3DCCD1}">
              <a14:hiddenFill xmlns=""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00000"/>
              </a:lnSpc>
              <a:spcBef>
                <a:spcPct val="0"/>
              </a:spcBef>
              <a:spcAft>
                <a:spcPct val="0"/>
              </a:spcAft>
            </a:pPr>
            <a:r>
              <a:rPr lang="en-US" altLang="en-US" sz="800" dirty="0">
                <a:sym typeface="+mn-lt"/>
              </a:rPr>
              <a:t> </a:t>
            </a:r>
            <a:endParaRPr lang="en-US" sz="800" dirty="0">
              <a:sym typeface="+mn-lt"/>
            </a:endParaRPr>
          </a:p>
        </p:txBody>
      </p:sp>
      <p:sp>
        <p:nvSpPr>
          <p:cNvPr id="128" name="Rectangle 127"/>
          <p:cNvSpPr/>
          <p:nvPr/>
        </p:nvSpPr>
        <p:spPr>
          <a:xfrm>
            <a:off x="7218149" y="1908907"/>
            <a:ext cx="4445848" cy="4421464"/>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lIns="121920" rIns="121920" rtlCol="0" anchor="t"/>
          <a:lstStyle/>
          <a:p>
            <a:pPr marL="228594" indent="-228594">
              <a:buFont typeface="Arial" panose="020B0604020202020204" pitchFamily="34" charset="0"/>
              <a:buChar char="•"/>
            </a:pPr>
            <a:r>
              <a:rPr lang="en-US" sz="1400" dirty="0">
                <a:solidFill>
                  <a:schemeClr val="tx1"/>
                </a:solidFill>
              </a:rPr>
              <a:t>Due to </a:t>
            </a:r>
            <a:r>
              <a:rPr lang="en-US" sz="1400" b="1" dirty="0">
                <a:solidFill>
                  <a:schemeClr val="tx1"/>
                </a:solidFill>
              </a:rPr>
              <a:t>small sample size </a:t>
            </a:r>
            <a:r>
              <a:rPr lang="en-US" sz="1400" dirty="0">
                <a:solidFill>
                  <a:schemeClr val="tx1"/>
                </a:solidFill>
              </a:rPr>
              <a:t>(35% of cohort for HIV Human Rights &amp; Key Populations assessed; 46% of cohort for TB Human Rights), all assessments of progress against targets should be viewed cautiously; further review required as more results become available</a:t>
            </a:r>
          </a:p>
          <a:p>
            <a:pPr marL="228594" indent="-228594">
              <a:buFont typeface="Arial" panose="020B0604020202020204" pitchFamily="34" charset="0"/>
              <a:buChar char="•"/>
            </a:pPr>
            <a:r>
              <a:rPr lang="en-US" sz="1400" b="1" u="sng" dirty="0">
                <a:solidFill>
                  <a:schemeClr val="tx1"/>
                </a:solidFill>
              </a:rPr>
              <a:t>Human Rights HIV:</a:t>
            </a:r>
            <a:r>
              <a:rPr lang="en-US" sz="1400" b="1" dirty="0">
                <a:solidFill>
                  <a:schemeClr val="tx1"/>
                </a:solidFill>
              </a:rPr>
              <a:t> </a:t>
            </a:r>
            <a:r>
              <a:rPr lang="en-US" sz="1400" dirty="0">
                <a:solidFill>
                  <a:schemeClr val="tx1"/>
                </a:solidFill>
              </a:rPr>
              <a:t>Based on performance in sub-set of cohort, results appear to be on track against target (greatest progress in LMICs) </a:t>
            </a:r>
          </a:p>
          <a:p>
            <a:pPr marL="613818" lvl="1" indent="-228594">
              <a:buFont typeface="Courier New" panose="02070309020205020404" pitchFamily="49" charset="0"/>
              <a:buChar char="o"/>
            </a:pPr>
            <a:r>
              <a:rPr lang="en-US" sz="1400" b="1" dirty="0">
                <a:solidFill>
                  <a:schemeClr val="tx1"/>
                </a:solidFill>
              </a:rPr>
              <a:t>34% of the increased percentage in investments over baseline </a:t>
            </a:r>
            <a:r>
              <a:rPr lang="en-US" sz="1400" dirty="0">
                <a:solidFill>
                  <a:schemeClr val="tx1"/>
                </a:solidFill>
              </a:rPr>
              <a:t>can be attributed to matching funds (in 2 LMICs in High Impact Africa and High Impact Asia)</a:t>
            </a:r>
          </a:p>
          <a:p>
            <a:pPr marL="228594" indent="-228594">
              <a:buFont typeface="Arial" panose="020B0604020202020204" pitchFamily="34" charset="0"/>
              <a:buChar char="•"/>
            </a:pPr>
            <a:r>
              <a:rPr lang="en-US" sz="1400" b="1" u="sng" dirty="0">
                <a:solidFill>
                  <a:schemeClr val="tx1"/>
                </a:solidFill>
              </a:rPr>
              <a:t>Human Rights TB</a:t>
            </a:r>
            <a:r>
              <a:rPr lang="en-US" sz="1400" dirty="0">
                <a:solidFill>
                  <a:schemeClr val="tx1"/>
                </a:solidFill>
              </a:rPr>
              <a:t>: Based on sub-set of cohort (see following slide), underperformance is likely  </a:t>
            </a:r>
          </a:p>
          <a:p>
            <a:pPr marL="613818" lvl="1" indent="-228594">
              <a:buFont typeface="Courier New" panose="02070309020205020404" pitchFamily="49" charset="0"/>
              <a:buChar char="o"/>
            </a:pPr>
            <a:r>
              <a:rPr lang="en-US" sz="1400" dirty="0">
                <a:solidFill>
                  <a:schemeClr val="tx1"/>
                </a:solidFill>
              </a:rPr>
              <a:t>Secretariat has taken steps to increase investments in countries in next review windows and will investigate opportunities for </a:t>
            </a:r>
            <a:r>
              <a:rPr lang="en-US" sz="1400" dirty="0" smtClean="0">
                <a:solidFill>
                  <a:schemeClr val="tx1"/>
                </a:solidFill>
              </a:rPr>
              <a:t>reprogramming</a:t>
            </a:r>
            <a:endParaRPr lang="en-US" sz="1400" dirty="0">
              <a:solidFill>
                <a:schemeClr val="tx1"/>
              </a:solidFill>
            </a:endParaRPr>
          </a:p>
        </p:txBody>
      </p:sp>
      <p:graphicFrame>
        <p:nvGraphicFramePr>
          <p:cNvPr id="18" name="Object 17"/>
          <p:cNvGraphicFramePr>
            <a:graphicFrameLocks/>
          </p:cNvGraphicFramePr>
          <p:nvPr>
            <p:custDataLst>
              <p:tags r:id="rId28"/>
            </p:custDataLst>
            <p:extLst/>
          </p:nvPr>
        </p:nvGraphicFramePr>
        <p:xfrm>
          <a:off x="558801" y="3911600"/>
          <a:ext cx="1841257" cy="1650819"/>
        </p:xfrm>
        <a:graphic>
          <a:graphicData uri="http://schemas.openxmlformats.org/presentationml/2006/ole">
            <mc:AlternateContent xmlns:mc="http://schemas.openxmlformats.org/markup-compatibility/2006">
              <mc:Choice xmlns:v="urn:schemas-microsoft-com:vml" Requires="v">
                <p:oleObj spid="_x0000_s4774" name="Chart" r:id="rId75" imgW="1381190" imgH="1238220" progId="MSGraph.Chart.8">
                  <p:embed followColorScheme="full"/>
                </p:oleObj>
              </mc:Choice>
              <mc:Fallback>
                <p:oleObj name="Chart" r:id="rId75" imgW="1381190" imgH="1238220" progId="MSGraph.Chart.8">
                  <p:embed followColorScheme="full"/>
                  <p:pic>
                    <p:nvPicPr>
                      <p:cNvPr id="0" name=""/>
                      <p:cNvPicPr/>
                      <p:nvPr/>
                    </p:nvPicPr>
                    <p:blipFill>
                      <a:blip r:embed="rId76"/>
                      <a:stretch>
                        <a:fillRect/>
                      </a:stretch>
                    </p:blipFill>
                    <p:spPr>
                      <a:xfrm>
                        <a:off x="558801" y="3911600"/>
                        <a:ext cx="1841257" cy="1650819"/>
                      </a:xfrm>
                      <a:prstGeom prst="rect">
                        <a:avLst/>
                      </a:prstGeom>
                    </p:spPr>
                  </p:pic>
                </p:oleObj>
              </mc:Fallback>
            </mc:AlternateContent>
          </a:graphicData>
        </a:graphic>
      </p:graphicFrame>
      <p:sp>
        <p:nvSpPr>
          <p:cNvPr id="106" name="Text Placeholder 2"/>
          <p:cNvSpPr>
            <a:spLocks noGrp="1"/>
          </p:cNvSpPr>
          <p:nvPr>
            <p:custDataLst>
              <p:tags r:id="rId29"/>
            </p:custDataLst>
          </p:nvPr>
        </p:nvSpPr>
        <p:spPr bwMode="gray">
          <a:xfrm>
            <a:off x="605367" y="4002618"/>
            <a:ext cx="57151" cy="122767"/>
          </a:xfrm>
          <a:prstGeom prst="rect">
            <a:avLst/>
          </a:prstGeom>
          <a:noFill/>
          <a:extLst>
            <a:ext uri="{909E8E84-426E-40dd-AFC4-6F175D3DCCD1}">
              <a14:hiddenFill xmlns=""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lnSpc>
                <a:spcPct val="100000"/>
              </a:lnSpc>
              <a:spcBef>
                <a:spcPct val="0"/>
              </a:spcBef>
              <a:spcAft>
                <a:spcPct val="0"/>
              </a:spcAft>
            </a:pPr>
            <a:fld id="{36DDC8C6-C466-4959-927B-E99D2CA0F5C6}" type="datetime'''''''''''''''''''''''''''''6'">
              <a:rPr lang="en-US" altLang="en-US" sz="800">
                <a:sym typeface="+mn-lt"/>
              </a:rPr>
              <a:pPr algn="r">
                <a:lnSpc>
                  <a:spcPct val="100000"/>
                </a:lnSpc>
                <a:spcBef>
                  <a:spcPct val="0"/>
                </a:spcBef>
                <a:spcAft>
                  <a:spcPct val="0"/>
                </a:spcAft>
              </a:pPr>
              <a:t>6</a:t>
            </a:fld>
            <a:endParaRPr lang="en-US" sz="800" dirty="0">
              <a:sym typeface="+mn-lt"/>
            </a:endParaRPr>
          </a:p>
        </p:txBody>
      </p:sp>
      <p:sp>
        <p:nvSpPr>
          <p:cNvPr id="99" name="Text Placeholder 2"/>
          <p:cNvSpPr>
            <a:spLocks noGrp="1"/>
          </p:cNvSpPr>
          <p:nvPr>
            <p:custDataLst>
              <p:tags r:id="rId30"/>
            </p:custDataLst>
          </p:nvPr>
        </p:nvSpPr>
        <p:spPr bwMode="gray">
          <a:xfrm>
            <a:off x="605367" y="4459818"/>
            <a:ext cx="57151" cy="122767"/>
          </a:xfrm>
          <a:prstGeom prst="rect">
            <a:avLst/>
          </a:prstGeom>
          <a:noFill/>
          <a:extLst>
            <a:ext uri="{909E8E84-426E-40dd-AFC4-6F175D3DCCD1}">
              <a14:hiddenFill xmlns=""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lnSpc>
                <a:spcPct val="100000"/>
              </a:lnSpc>
              <a:spcBef>
                <a:spcPct val="0"/>
              </a:spcBef>
              <a:spcAft>
                <a:spcPct val="0"/>
              </a:spcAft>
            </a:pPr>
            <a:fld id="{771C9F0C-7F04-43D6-B42E-68E7DC285024}" type="datetime'''4'''''''''''''''''''''''">
              <a:rPr lang="en-US" altLang="en-US" sz="800">
                <a:sym typeface="+mn-lt"/>
              </a:rPr>
              <a:pPr algn="r">
                <a:lnSpc>
                  <a:spcPct val="100000"/>
                </a:lnSpc>
                <a:spcBef>
                  <a:spcPct val="0"/>
                </a:spcBef>
                <a:spcAft>
                  <a:spcPct val="0"/>
                </a:spcAft>
              </a:pPr>
              <a:t>4</a:t>
            </a:fld>
            <a:endParaRPr lang="en-US" sz="800" dirty="0">
              <a:sym typeface="+mn-lt"/>
            </a:endParaRPr>
          </a:p>
        </p:txBody>
      </p:sp>
      <p:sp>
        <p:nvSpPr>
          <p:cNvPr id="152" name="Text Placeholder 2"/>
          <p:cNvSpPr>
            <a:spLocks noGrp="1"/>
          </p:cNvSpPr>
          <p:nvPr>
            <p:custDataLst>
              <p:tags r:id="rId31"/>
            </p:custDataLst>
          </p:nvPr>
        </p:nvSpPr>
        <p:spPr bwMode="gray">
          <a:xfrm>
            <a:off x="605367" y="5374218"/>
            <a:ext cx="57151" cy="122767"/>
          </a:xfrm>
          <a:prstGeom prst="rect">
            <a:avLst/>
          </a:prstGeom>
          <a:noFill/>
          <a:extLst>
            <a:ext uri="{909E8E84-426E-40dd-AFC4-6F175D3DCCD1}">
              <a14:hiddenFill xmlns=""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lnSpc>
                <a:spcPct val="100000"/>
              </a:lnSpc>
              <a:spcBef>
                <a:spcPct val="0"/>
              </a:spcBef>
              <a:spcAft>
                <a:spcPct val="0"/>
              </a:spcAft>
            </a:pPr>
            <a:fld id="{4F97A5DF-E456-4E9F-BF7D-0DD3921BCD9B}" type="datetime'0'''''''''''''''''''''''''''''''''''">
              <a:rPr lang="en-US" altLang="en-US" sz="800"/>
              <a:pPr/>
              <a:t>0</a:t>
            </a:fld>
            <a:endParaRPr lang="en-US" sz="800" dirty="0">
              <a:sym typeface="+mn-lt"/>
            </a:endParaRPr>
          </a:p>
        </p:txBody>
      </p:sp>
      <p:sp>
        <p:nvSpPr>
          <p:cNvPr id="168" name="Text Placeholder 2"/>
          <p:cNvSpPr>
            <a:spLocks noGrp="1"/>
          </p:cNvSpPr>
          <p:nvPr>
            <p:custDataLst>
              <p:tags r:id="rId32"/>
            </p:custDataLst>
          </p:nvPr>
        </p:nvSpPr>
        <p:spPr bwMode="gray">
          <a:xfrm>
            <a:off x="605367" y="4917018"/>
            <a:ext cx="57151" cy="122767"/>
          </a:xfrm>
          <a:prstGeom prst="rect">
            <a:avLst/>
          </a:prstGeom>
          <a:noFill/>
          <a:extLst>
            <a:ext uri="{909E8E84-426E-40dd-AFC4-6F175D3DCCD1}">
              <a14:hiddenFill xmlns=""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lnSpc>
                <a:spcPct val="100000"/>
              </a:lnSpc>
              <a:spcBef>
                <a:spcPct val="0"/>
              </a:spcBef>
              <a:spcAft>
                <a:spcPct val="0"/>
              </a:spcAft>
            </a:pPr>
            <a:fld id="{FCB4FE61-3F8D-4901-9C45-0B0E43FAA01D}" type="datetime'''''''''''''''''''''''2'''''''''''''''''''''''''''''">
              <a:rPr lang="en-US" altLang="en-US" sz="800"/>
              <a:pPr/>
              <a:t>2</a:t>
            </a:fld>
            <a:endParaRPr lang="en-US" sz="800" dirty="0">
              <a:sym typeface="+mn-lt"/>
            </a:endParaRPr>
          </a:p>
        </p:txBody>
      </p:sp>
      <p:cxnSp>
        <p:nvCxnSpPr>
          <p:cNvPr id="28" name="Straight Connector 27"/>
          <p:cNvCxnSpPr/>
          <p:nvPr>
            <p:custDataLst>
              <p:tags r:id="rId33"/>
            </p:custDataLst>
          </p:nvPr>
        </p:nvCxnSpPr>
        <p:spPr bwMode="gray">
          <a:xfrm>
            <a:off x="723900" y="4787900"/>
            <a:ext cx="914400" cy="0"/>
          </a:xfrm>
          <a:prstGeom prst="line">
            <a:avLst/>
          </a:prstGeom>
          <a:ln w="9525">
            <a:solidFill>
              <a:srgbClr val="C30C3E"/>
            </a:solidFill>
            <a:prstDash val="lgDash"/>
            <a:headEnd type="none"/>
            <a:tailEnd type="none"/>
          </a:ln>
          <a:effectLst/>
          <a:extLst>
            <a:ext uri="{AF507438-7753-43e0-B8FC-AC1667EBCBE1}">
              <a14:hiddenEffects xmlns="" xmlns:a14="http://schemas.microsoft.com/office/drawing/2010/main">
                <a:effectLst>
                  <a:outerShdw blurRad="40000" dist="20000" dir="5400000" rotWithShape="0">
                    <a:srgbClr val="000000">
                      <a:alpha val="38000"/>
                    </a:srgbClr>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107" name="Text Placeholder 2"/>
          <p:cNvSpPr>
            <a:spLocks noGrp="1"/>
          </p:cNvSpPr>
          <p:nvPr>
            <p:custDataLst>
              <p:tags r:id="rId34"/>
            </p:custDataLst>
          </p:nvPr>
        </p:nvSpPr>
        <p:spPr bwMode="auto">
          <a:xfrm>
            <a:off x="747185" y="5513918"/>
            <a:ext cx="410633" cy="245533"/>
          </a:xfrm>
          <a:prstGeom prst="rect">
            <a:avLst/>
          </a:prstGeom>
          <a:noFill/>
          <a:extLst>
            <a:ext uri="{909E8E84-426E-40dd-AFC4-6F175D3DCCD1}">
              <a14:hiddenFill xmlns="" xmlns:a14="http://schemas.microsoft.com/office/drawing/2010/main">
                <a:solidFill>
                  <a:scrgbClr r="0" g="0" b="0"/>
                </a:solidFill>
              </a14:hiddenFill>
            </a:ext>
          </a:extLst>
        </p:spPr>
        <p:txBody>
          <a:bodyPr vert="horz" lIns="0" tIns="0" rIns="0" bIns="0" numCol="1" spcCol="0" rtlCol="0" anchor="t"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lnSpc>
                <a:spcPct val="100000"/>
              </a:lnSpc>
              <a:spcBef>
                <a:spcPct val="0"/>
              </a:spcBef>
              <a:spcAft>
                <a:spcPct val="0"/>
              </a:spcAft>
            </a:pPr>
            <a:fld id="{5EAF2D3C-6B39-4EB6-A483-97C6A7BBC5B2}" type="datetime'''''2''''''''''''''01''4-''16'' Bas''''e''li''n''e'''''''''''">
              <a:rPr lang="en-US" altLang="en-US" sz="800"/>
              <a:pPr/>
              <a:t>2014-16 Baseline</a:t>
            </a:fld>
            <a:endParaRPr lang="en-US" sz="800" dirty="0">
              <a:sym typeface="+mn-lt"/>
            </a:endParaRPr>
          </a:p>
        </p:txBody>
      </p:sp>
      <p:sp>
        <p:nvSpPr>
          <p:cNvPr id="165" name="Text Placeholder 2"/>
          <p:cNvSpPr>
            <a:spLocks noGrp="1"/>
          </p:cNvSpPr>
          <p:nvPr>
            <p:custDataLst>
              <p:tags r:id="rId35"/>
            </p:custDataLst>
          </p:nvPr>
        </p:nvSpPr>
        <p:spPr bwMode="auto">
          <a:xfrm flipV="1">
            <a:off x="402167" y="4002617"/>
            <a:ext cx="122767" cy="740833"/>
          </a:xfrm>
          <a:prstGeom prst="rect">
            <a:avLst/>
          </a:prstGeom>
          <a:noFill/>
          <a:extLst>
            <a:ext uri="{909E8E84-426E-40dd-AFC4-6F175D3DCCD1}">
              <a14:hiddenFill xmlns="" xmlns:a14="http://schemas.microsoft.com/office/drawing/2010/main">
                <a:solidFill>
                  <a:scrgbClr r="0" g="0" b="0"/>
                </a:solidFill>
              </a14:hiddenFill>
            </a:ext>
          </a:extLst>
        </p:spPr>
        <p:txBody>
          <a:bodyPr vert="eaVert" wrap="none" lIns="0" tIns="0" rIns="0" bIns="0" numCol="1" spcCol="0" rtlCol="0" anchor="b"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lnSpc>
                <a:spcPct val="100000"/>
              </a:lnSpc>
              <a:spcBef>
                <a:spcPct val="0"/>
              </a:spcBef>
              <a:spcAft>
                <a:spcPct val="0"/>
              </a:spcAft>
            </a:pPr>
            <a:r>
              <a:rPr lang="en-US" altLang="en-US" sz="800" dirty="0">
                <a:sym typeface="+mn-lt"/>
              </a:rPr>
              <a:t>% of grant funds</a:t>
            </a:r>
            <a:endParaRPr lang="en-US" sz="800" dirty="0">
              <a:sym typeface="+mn-lt"/>
            </a:endParaRPr>
          </a:p>
        </p:txBody>
      </p:sp>
      <p:sp>
        <p:nvSpPr>
          <p:cNvPr id="186" name="Text Placeholder 2"/>
          <p:cNvSpPr>
            <a:spLocks noGrp="1"/>
          </p:cNvSpPr>
          <p:nvPr>
            <p:custDataLst>
              <p:tags r:id="rId36"/>
            </p:custDataLst>
          </p:nvPr>
        </p:nvSpPr>
        <p:spPr bwMode="gray">
          <a:xfrm>
            <a:off x="793752" y="5291667"/>
            <a:ext cx="319617" cy="122767"/>
          </a:xfrm>
          <a:prstGeom prst="rect">
            <a:avLst/>
          </a:prstGeom>
          <a:noFill/>
          <a:extLst>
            <a:ext uri="{909E8E84-426E-40dd-AFC4-6F175D3DCCD1}">
              <a14:hiddenFill xmlns="" xmlns:a14="http://schemas.microsoft.com/office/drawing/2010/main">
                <a:solidFill>
                  <a:scrgbClr r="0" g="0" b="0"/>
                </a:solidFill>
              </a14:hiddenFill>
            </a:ext>
          </a:extLst>
        </p:spPr>
        <p:txBody>
          <a:bodyPr vert="horz" wrap="none" lIns="14817" tIns="0" rIns="14817" bIns="0" numCol="1" spcCol="0" rtlCol="0" anchor="ctr"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lnSpc>
                <a:spcPct val="100000"/>
              </a:lnSpc>
              <a:spcBef>
                <a:spcPct val="0"/>
              </a:spcBef>
              <a:spcAft>
                <a:spcPct val="0"/>
              </a:spcAft>
            </a:pPr>
            <a:fld id="{746E4B52-4F10-4CC8-B422-200007C75702}" type="datetime'''''0''''''.''''''''''''''''''7''''''4''''''%'''''''''''''">
              <a:rPr lang="en-US" altLang="en-US" sz="800">
                <a:solidFill>
                  <a:schemeClr val="bg1"/>
                </a:solidFill>
              </a:rPr>
              <a:pPr/>
              <a:t>0.74%</a:t>
            </a:fld>
            <a:endParaRPr lang="en-US" sz="800" dirty="0">
              <a:solidFill>
                <a:schemeClr val="bg1"/>
              </a:solidFill>
              <a:sym typeface="+mn-lt"/>
            </a:endParaRPr>
          </a:p>
        </p:txBody>
      </p:sp>
      <p:sp>
        <p:nvSpPr>
          <p:cNvPr id="166" name="Text Placeholder 2"/>
          <p:cNvSpPr>
            <a:spLocks noGrp="1"/>
          </p:cNvSpPr>
          <p:nvPr>
            <p:custDataLst>
              <p:tags r:id="rId37"/>
            </p:custDataLst>
          </p:nvPr>
        </p:nvSpPr>
        <p:spPr bwMode="auto">
          <a:xfrm>
            <a:off x="1231900" y="5513918"/>
            <a:ext cx="357717" cy="368300"/>
          </a:xfrm>
          <a:prstGeom prst="rect">
            <a:avLst/>
          </a:prstGeom>
          <a:noFill/>
          <a:extLst>
            <a:ext uri="{909E8E84-426E-40dd-AFC4-6F175D3DCCD1}">
              <a14:hiddenFill xmlns="" xmlns:a14="http://schemas.microsoft.com/office/drawing/2010/main">
                <a:solidFill>
                  <a:scrgbClr r="0" g="0" b="0"/>
                </a:solidFill>
              </a14:hiddenFill>
            </a:ext>
          </a:extLst>
        </p:spPr>
        <p:txBody>
          <a:bodyPr vert="horz" lIns="0" tIns="0" rIns="0" bIns="0" numCol="1" spcCol="0" rtlCol="0" anchor="t"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lnSpc>
                <a:spcPct val="100000"/>
              </a:lnSpc>
              <a:spcBef>
                <a:spcPct val="0"/>
              </a:spcBef>
              <a:spcAft>
                <a:spcPct val="0"/>
              </a:spcAft>
            </a:pPr>
            <a:fld id="{85E481A9-CCCE-4F3E-BDBB-3FE15BA58C45}" type="datetime'''''''E''''''''n''d''-''''2017'' R''e''''''''s''ul''ts'">
              <a:rPr lang="en-US" altLang="en-US" sz="800"/>
              <a:pPr/>
              <a:t>End-2017 Results</a:t>
            </a:fld>
            <a:endParaRPr lang="en-US" sz="800" dirty="0">
              <a:sym typeface="+mn-lt"/>
            </a:endParaRPr>
          </a:p>
        </p:txBody>
      </p:sp>
      <p:sp>
        <p:nvSpPr>
          <p:cNvPr id="187" name="Text Placeholder 2"/>
          <p:cNvSpPr>
            <a:spLocks noGrp="1"/>
          </p:cNvSpPr>
          <p:nvPr>
            <p:custDataLst>
              <p:tags r:id="rId38"/>
            </p:custDataLst>
          </p:nvPr>
        </p:nvSpPr>
        <p:spPr bwMode="gray">
          <a:xfrm>
            <a:off x="1250952" y="5139267"/>
            <a:ext cx="319617" cy="122767"/>
          </a:xfrm>
          <a:prstGeom prst="rect">
            <a:avLst/>
          </a:prstGeom>
          <a:noFill/>
          <a:extLst>
            <a:ext uri="{909E8E84-426E-40dd-AFC4-6F175D3DCCD1}">
              <a14:hiddenFill xmlns="" xmlns:a14="http://schemas.microsoft.com/office/drawing/2010/main">
                <a:solidFill>
                  <a:scrgbClr r="0" g="0" b="0"/>
                </a:solidFill>
              </a14:hiddenFill>
            </a:ext>
          </a:extLst>
        </p:spPr>
        <p:txBody>
          <a:bodyPr vert="horz" wrap="none" lIns="14817" tIns="0" rIns="14817" bIns="0" numCol="1" spcCol="0" rtlCol="0" anchor="ctr"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lnSpc>
                <a:spcPct val="100000"/>
              </a:lnSpc>
              <a:spcBef>
                <a:spcPct val="0"/>
              </a:spcBef>
              <a:spcAft>
                <a:spcPct val="0"/>
              </a:spcAft>
            </a:pPr>
            <a:fld id="{BDD6AB46-B2B1-4969-901E-5FCF8893B453}" type="datetime'''''''''''''''''''''''''''''2''.''''0''''''6%'''''''''''">
              <a:rPr lang="en-US" altLang="en-US" sz="800">
                <a:solidFill>
                  <a:schemeClr val="bg1"/>
                </a:solidFill>
              </a:rPr>
              <a:pPr/>
              <a:t>2.06%</a:t>
            </a:fld>
            <a:endParaRPr lang="en-US" sz="800" dirty="0">
              <a:solidFill>
                <a:schemeClr val="bg1"/>
              </a:solidFill>
              <a:sym typeface="+mn-lt"/>
            </a:endParaRPr>
          </a:p>
        </p:txBody>
      </p:sp>
      <p:sp>
        <p:nvSpPr>
          <p:cNvPr id="34" name="Rectangle 33"/>
          <p:cNvSpPr/>
          <p:nvPr/>
        </p:nvSpPr>
        <p:spPr>
          <a:xfrm>
            <a:off x="723899" y="4628325"/>
            <a:ext cx="1051740" cy="153236"/>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33" b="1" i="1" dirty="0">
                <a:solidFill>
                  <a:schemeClr val="tx1">
                    <a:lumMod val="50000"/>
                    <a:lumOff val="50000"/>
                  </a:schemeClr>
                </a:solidFill>
              </a:rPr>
              <a:t>Target: 2.85%</a:t>
            </a:r>
          </a:p>
        </p:txBody>
      </p:sp>
      <p:sp>
        <p:nvSpPr>
          <p:cNvPr id="193" name="Rectangle 192"/>
          <p:cNvSpPr/>
          <p:nvPr/>
        </p:nvSpPr>
        <p:spPr>
          <a:xfrm>
            <a:off x="548218" y="5908926"/>
            <a:ext cx="1240124" cy="230663"/>
          </a:xfrm>
          <a:prstGeom prst="rect">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800" dirty="0"/>
              <a:t>35% of cohort reporting</a:t>
            </a:r>
          </a:p>
        </p:txBody>
      </p:sp>
      <p:sp>
        <p:nvSpPr>
          <p:cNvPr id="78" name="Rectangle 77"/>
          <p:cNvSpPr/>
          <p:nvPr/>
        </p:nvSpPr>
        <p:spPr>
          <a:xfrm>
            <a:off x="4161608" y="3733801"/>
            <a:ext cx="2968883" cy="230663"/>
          </a:xfrm>
          <a:prstGeom prst="rect">
            <a:avLst/>
          </a:prstGeom>
          <a:solidFill>
            <a:srgbClr val="17375E"/>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200" b="1" dirty="0"/>
              <a:t>Breakdown by income bracket*</a:t>
            </a:r>
          </a:p>
        </p:txBody>
      </p:sp>
      <p:graphicFrame>
        <p:nvGraphicFramePr>
          <p:cNvPr id="82" name="Object 81"/>
          <p:cNvGraphicFramePr>
            <a:graphicFrameLocks/>
          </p:cNvGraphicFramePr>
          <p:nvPr>
            <p:custDataLst>
              <p:tags r:id="rId39"/>
            </p:custDataLst>
            <p:extLst/>
          </p:nvPr>
        </p:nvGraphicFramePr>
        <p:xfrm>
          <a:off x="4013201" y="3911600"/>
          <a:ext cx="1841257" cy="1650819"/>
        </p:xfrm>
        <a:graphic>
          <a:graphicData uri="http://schemas.openxmlformats.org/presentationml/2006/ole">
            <mc:AlternateContent xmlns:mc="http://schemas.openxmlformats.org/markup-compatibility/2006">
              <mc:Choice xmlns:v="urn:schemas-microsoft-com:vml" Requires="v">
                <p:oleObj spid="_x0000_s4775" name="Chart" r:id="rId77" imgW="1381190" imgH="1238220" progId="MSGraph.Chart.8">
                  <p:embed followColorScheme="full"/>
                </p:oleObj>
              </mc:Choice>
              <mc:Fallback>
                <p:oleObj name="Chart" r:id="rId77" imgW="1381190" imgH="1238220" progId="MSGraph.Chart.8">
                  <p:embed followColorScheme="full"/>
                  <p:pic>
                    <p:nvPicPr>
                      <p:cNvPr id="0" name=""/>
                      <p:cNvPicPr/>
                      <p:nvPr/>
                    </p:nvPicPr>
                    <p:blipFill>
                      <a:blip r:embed="rId78"/>
                      <a:stretch>
                        <a:fillRect/>
                      </a:stretch>
                    </p:blipFill>
                    <p:spPr>
                      <a:xfrm>
                        <a:off x="4013201" y="3911600"/>
                        <a:ext cx="1841257" cy="1650819"/>
                      </a:xfrm>
                      <a:prstGeom prst="rect">
                        <a:avLst/>
                      </a:prstGeom>
                    </p:spPr>
                  </p:pic>
                </p:oleObj>
              </mc:Fallback>
            </mc:AlternateContent>
          </a:graphicData>
        </a:graphic>
      </p:graphicFrame>
      <p:sp>
        <p:nvSpPr>
          <p:cNvPr id="148" name="Text Placeholder 2"/>
          <p:cNvSpPr>
            <a:spLocks noGrp="1"/>
          </p:cNvSpPr>
          <p:nvPr>
            <p:custDataLst>
              <p:tags r:id="rId40"/>
            </p:custDataLst>
          </p:nvPr>
        </p:nvSpPr>
        <p:spPr bwMode="gray">
          <a:xfrm>
            <a:off x="4047067" y="4002618"/>
            <a:ext cx="57151" cy="122767"/>
          </a:xfrm>
          <a:prstGeom prst="rect">
            <a:avLst/>
          </a:prstGeom>
          <a:noFill/>
          <a:extLst>
            <a:ext uri="{909E8E84-426E-40dd-AFC4-6F175D3DCCD1}">
              <a14:hiddenFill xmlns=""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lnSpc>
                <a:spcPct val="100000"/>
              </a:lnSpc>
              <a:spcBef>
                <a:spcPct val="0"/>
              </a:spcBef>
              <a:spcAft>
                <a:spcPct val="0"/>
              </a:spcAft>
            </a:pPr>
            <a:fld id="{F7C685D2-73E2-4A32-8EF5-46E7AA55A087}" type="datetime'''''''''''''''''6'''''''''''''''''''''''''''''''''''''''''''">
              <a:rPr lang="en-US" altLang="en-US" sz="800">
                <a:sym typeface="+mn-lt"/>
              </a:rPr>
              <a:pPr algn="r">
                <a:lnSpc>
                  <a:spcPct val="100000"/>
                </a:lnSpc>
                <a:spcBef>
                  <a:spcPct val="0"/>
                </a:spcBef>
                <a:spcAft>
                  <a:spcPct val="0"/>
                </a:spcAft>
              </a:pPr>
              <a:t>6</a:t>
            </a:fld>
            <a:endParaRPr lang="en-US" sz="800" dirty="0">
              <a:sym typeface="+mn-lt"/>
            </a:endParaRPr>
          </a:p>
        </p:txBody>
      </p:sp>
      <p:sp>
        <p:nvSpPr>
          <p:cNvPr id="144" name="Text Placeholder 2"/>
          <p:cNvSpPr>
            <a:spLocks noGrp="1"/>
          </p:cNvSpPr>
          <p:nvPr>
            <p:custDataLst>
              <p:tags r:id="rId41"/>
            </p:custDataLst>
          </p:nvPr>
        </p:nvSpPr>
        <p:spPr bwMode="gray">
          <a:xfrm>
            <a:off x="4047067" y="5374218"/>
            <a:ext cx="57151" cy="122767"/>
          </a:xfrm>
          <a:prstGeom prst="rect">
            <a:avLst/>
          </a:prstGeom>
          <a:noFill/>
          <a:extLst>
            <a:ext uri="{909E8E84-426E-40dd-AFC4-6F175D3DCCD1}">
              <a14:hiddenFill xmlns=""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lnSpc>
                <a:spcPct val="100000"/>
              </a:lnSpc>
              <a:spcBef>
                <a:spcPct val="0"/>
              </a:spcBef>
              <a:spcAft>
                <a:spcPct val="0"/>
              </a:spcAft>
            </a:pPr>
            <a:fld id="{3FFDB2EE-EBB6-483F-9D9F-8ACF310866A6}" type="datetime'''''''''''''''''''''''''''''''''''0'''''''''''''''''''''">
              <a:rPr lang="en-US" altLang="en-US" sz="800">
                <a:sym typeface="+mn-lt"/>
              </a:rPr>
              <a:pPr algn="r">
                <a:lnSpc>
                  <a:spcPct val="100000"/>
                </a:lnSpc>
                <a:spcBef>
                  <a:spcPct val="0"/>
                </a:spcBef>
                <a:spcAft>
                  <a:spcPct val="0"/>
                </a:spcAft>
              </a:pPr>
              <a:t>0</a:t>
            </a:fld>
            <a:endParaRPr lang="en-US" sz="800" dirty="0">
              <a:sym typeface="+mn-lt"/>
            </a:endParaRPr>
          </a:p>
        </p:txBody>
      </p:sp>
      <p:sp>
        <p:nvSpPr>
          <p:cNvPr id="145" name="Text Placeholder 2"/>
          <p:cNvSpPr>
            <a:spLocks noGrp="1"/>
          </p:cNvSpPr>
          <p:nvPr>
            <p:custDataLst>
              <p:tags r:id="rId42"/>
            </p:custDataLst>
          </p:nvPr>
        </p:nvSpPr>
        <p:spPr bwMode="gray">
          <a:xfrm>
            <a:off x="4047067" y="4917018"/>
            <a:ext cx="57151" cy="122767"/>
          </a:xfrm>
          <a:prstGeom prst="rect">
            <a:avLst/>
          </a:prstGeom>
          <a:noFill/>
          <a:extLst>
            <a:ext uri="{909E8E84-426E-40dd-AFC4-6F175D3DCCD1}">
              <a14:hiddenFill xmlns=""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lnSpc>
                <a:spcPct val="100000"/>
              </a:lnSpc>
              <a:spcBef>
                <a:spcPct val="0"/>
              </a:spcBef>
              <a:spcAft>
                <a:spcPct val="0"/>
              </a:spcAft>
            </a:pPr>
            <a:fld id="{9B51D00E-F936-4E23-867C-28109160F556}" type="datetime'''''2'''''''''''''''''''''''''''''''''''''''''''">
              <a:rPr lang="en-US" altLang="en-US" sz="800">
                <a:sym typeface="+mn-lt"/>
              </a:rPr>
              <a:pPr algn="r">
                <a:lnSpc>
                  <a:spcPct val="100000"/>
                </a:lnSpc>
                <a:spcBef>
                  <a:spcPct val="0"/>
                </a:spcBef>
                <a:spcAft>
                  <a:spcPct val="0"/>
                </a:spcAft>
              </a:pPr>
              <a:t>2</a:t>
            </a:fld>
            <a:endParaRPr lang="en-US" sz="800" dirty="0">
              <a:sym typeface="+mn-lt"/>
            </a:endParaRPr>
          </a:p>
        </p:txBody>
      </p:sp>
      <p:sp>
        <p:nvSpPr>
          <p:cNvPr id="146" name="Text Placeholder 2"/>
          <p:cNvSpPr>
            <a:spLocks noGrp="1"/>
          </p:cNvSpPr>
          <p:nvPr>
            <p:custDataLst>
              <p:tags r:id="rId43"/>
            </p:custDataLst>
          </p:nvPr>
        </p:nvSpPr>
        <p:spPr bwMode="gray">
          <a:xfrm>
            <a:off x="4047067" y="4459818"/>
            <a:ext cx="57151" cy="122767"/>
          </a:xfrm>
          <a:prstGeom prst="rect">
            <a:avLst/>
          </a:prstGeom>
          <a:noFill/>
          <a:extLst>
            <a:ext uri="{909E8E84-426E-40dd-AFC4-6F175D3DCCD1}">
              <a14:hiddenFill xmlns=""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lnSpc>
                <a:spcPct val="100000"/>
              </a:lnSpc>
              <a:spcBef>
                <a:spcPct val="0"/>
              </a:spcBef>
              <a:spcAft>
                <a:spcPct val="0"/>
              </a:spcAft>
            </a:pPr>
            <a:fld id="{55D4749B-1307-426B-B107-E0AE93F139B9}" type="datetime'''''4'''''''''''''''''''''''''''''">
              <a:rPr lang="en-US" altLang="en-US" sz="800">
                <a:sym typeface="+mn-lt"/>
              </a:rPr>
              <a:pPr algn="r">
                <a:lnSpc>
                  <a:spcPct val="100000"/>
                </a:lnSpc>
                <a:spcBef>
                  <a:spcPct val="0"/>
                </a:spcBef>
                <a:spcAft>
                  <a:spcPct val="0"/>
                </a:spcAft>
              </a:pPr>
              <a:t>4</a:t>
            </a:fld>
            <a:endParaRPr lang="en-US" sz="800" dirty="0">
              <a:sym typeface="+mn-lt"/>
            </a:endParaRPr>
          </a:p>
        </p:txBody>
      </p:sp>
      <p:cxnSp>
        <p:nvCxnSpPr>
          <p:cNvPr id="87" name="Straight Connector 86"/>
          <p:cNvCxnSpPr/>
          <p:nvPr>
            <p:custDataLst>
              <p:tags r:id="rId44"/>
            </p:custDataLst>
          </p:nvPr>
        </p:nvCxnSpPr>
        <p:spPr bwMode="gray">
          <a:xfrm>
            <a:off x="4165600" y="4203700"/>
            <a:ext cx="914400" cy="0"/>
          </a:xfrm>
          <a:prstGeom prst="line">
            <a:avLst/>
          </a:prstGeom>
          <a:ln w="9525">
            <a:solidFill>
              <a:srgbClr val="C30C3E"/>
            </a:solidFill>
            <a:prstDash val="lgDash"/>
            <a:headEnd type="none"/>
            <a:tailEnd type="none"/>
          </a:ln>
          <a:effectLst/>
          <a:extLst>
            <a:ext uri="{AF507438-7753-43e0-B8FC-AC1667EBCBE1}">
              <a14:hiddenEffects xmlns="" xmlns:a14="http://schemas.microsoft.com/office/drawing/2010/main">
                <a:effectLst>
                  <a:outerShdw blurRad="40000" dist="20000" dir="5400000" rotWithShape="0">
                    <a:srgbClr val="000000">
                      <a:alpha val="38000"/>
                    </a:srgbClr>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90" name="Text Placeholder 2"/>
          <p:cNvSpPr>
            <a:spLocks noGrp="1"/>
          </p:cNvSpPr>
          <p:nvPr>
            <p:custDataLst>
              <p:tags r:id="rId45"/>
            </p:custDataLst>
          </p:nvPr>
        </p:nvSpPr>
        <p:spPr bwMode="auto">
          <a:xfrm>
            <a:off x="4673600" y="5513918"/>
            <a:ext cx="357717" cy="368300"/>
          </a:xfrm>
          <a:prstGeom prst="rect">
            <a:avLst/>
          </a:prstGeom>
          <a:noFill/>
          <a:extLst>
            <a:ext uri="{909E8E84-426E-40dd-AFC4-6F175D3DCCD1}">
              <a14:hiddenFill xmlns="" xmlns:a14="http://schemas.microsoft.com/office/drawing/2010/main">
                <a:solidFill>
                  <a:scrgbClr r="0" g="0" b="0"/>
                </a:solidFill>
              </a14:hiddenFill>
            </a:ext>
          </a:extLst>
        </p:spPr>
        <p:txBody>
          <a:bodyPr vert="horz" lIns="0" tIns="0" rIns="0" bIns="0" numCol="1" spcCol="0" rtlCol="0" anchor="t"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lnSpc>
                <a:spcPct val="100000"/>
              </a:lnSpc>
              <a:spcBef>
                <a:spcPct val="0"/>
              </a:spcBef>
              <a:spcAft>
                <a:spcPct val="0"/>
              </a:spcAft>
            </a:pPr>
            <a:fld id="{AF19DD5C-2F27-461F-B0CD-AA1966E799B1}" type="datetime'E''n''d''-''20''1''7 ''Re''''''s''''''''''ul''''t''''''s'''''">
              <a:rPr lang="en-US" altLang="en-US" sz="800"/>
              <a:pPr/>
              <a:t>End-2017 Results</a:t>
            </a:fld>
            <a:endParaRPr lang="en-US" sz="800" dirty="0">
              <a:sym typeface="+mn-lt"/>
            </a:endParaRPr>
          </a:p>
        </p:txBody>
      </p:sp>
      <p:sp>
        <p:nvSpPr>
          <p:cNvPr id="93" name="Text Placeholder 2"/>
          <p:cNvSpPr>
            <a:spLocks noGrp="1"/>
          </p:cNvSpPr>
          <p:nvPr>
            <p:custDataLst>
              <p:tags r:id="rId46"/>
            </p:custDataLst>
          </p:nvPr>
        </p:nvSpPr>
        <p:spPr bwMode="auto">
          <a:xfrm>
            <a:off x="4188885" y="5513918"/>
            <a:ext cx="410633" cy="245533"/>
          </a:xfrm>
          <a:prstGeom prst="rect">
            <a:avLst/>
          </a:prstGeom>
          <a:noFill/>
          <a:extLst>
            <a:ext uri="{909E8E84-426E-40dd-AFC4-6F175D3DCCD1}">
              <a14:hiddenFill xmlns="" xmlns:a14="http://schemas.microsoft.com/office/drawing/2010/main">
                <a:solidFill>
                  <a:scrgbClr r="0" g="0" b="0"/>
                </a:solidFill>
              </a14:hiddenFill>
            </a:ext>
          </a:extLst>
        </p:spPr>
        <p:txBody>
          <a:bodyPr vert="horz" lIns="0" tIns="0" rIns="0" bIns="0" numCol="1" spcCol="0" rtlCol="0" anchor="t"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lnSpc>
                <a:spcPct val="100000"/>
              </a:lnSpc>
              <a:spcBef>
                <a:spcPct val="0"/>
              </a:spcBef>
              <a:spcAft>
                <a:spcPct val="0"/>
              </a:spcAft>
            </a:pPr>
            <a:fld id="{D08B53CF-E397-4F6D-8176-5CA983C451ED}" type="datetime'''''2''''0''''1''''''4''''''''-''''''16'''' Bas''el''''''ine'">
              <a:rPr lang="en-US" altLang="en-US" sz="800"/>
              <a:pPr/>
              <a:t>2014-16 Baseline</a:t>
            </a:fld>
            <a:endParaRPr lang="en-US" sz="800" dirty="0">
              <a:sym typeface="+mn-lt"/>
            </a:endParaRPr>
          </a:p>
        </p:txBody>
      </p:sp>
      <p:sp>
        <p:nvSpPr>
          <p:cNvPr id="89" name="Text Placeholder 2"/>
          <p:cNvSpPr>
            <a:spLocks noGrp="1"/>
          </p:cNvSpPr>
          <p:nvPr>
            <p:custDataLst>
              <p:tags r:id="rId47"/>
            </p:custDataLst>
          </p:nvPr>
        </p:nvSpPr>
        <p:spPr bwMode="gray">
          <a:xfrm>
            <a:off x="4692652" y="4999567"/>
            <a:ext cx="319617" cy="122767"/>
          </a:xfrm>
          <a:prstGeom prst="rect">
            <a:avLst/>
          </a:prstGeom>
          <a:noFill/>
          <a:extLst>
            <a:ext uri="{909E8E84-426E-40dd-AFC4-6F175D3DCCD1}">
              <a14:hiddenFill xmlns="" xmlns:a14="http://schemas.microsoft.com/office/drawing/2010/main">
                <a:solidFill>
                  <a:scrgbClr r="0" g="0" b="0"/>
                </a:solidFill>
              </a14:hiddenFill>
            </a:ext>
          </a:extLst>
        </p:spPr>
        <p:txBody>
          <a:bodyPr vert="horz" wrap="none" lIns="14817" tIns="0" rIns="14817" bIns="0" numCol="1" spcCol="0" rtlCol="0" anchor="ctr"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lnSpc>
                <a:spcPct val="100000"/>
              </a:lnSpc>
              <a:spcBef>
                <a:spcPct val="0"/>
              </a:spcBef>
              <a:spcAft>
                <a:spcPct val="0"/>
              </a:spcAft>
            </a:pPr>
            <a:fld id="{6F552B38-7CC2-4C8D-B070-F5653401C09A}" type="datetime'''''3''''''''''.''''''''''''3''''''''''''''''0''''''%'''''''">
              <a:rPr lang="en-US" altLang="en-US" sz="800">
                <a:solidFill>
                  <a:schemeClr val="bg1"/>
                </a:solidFill>
              </a:rPr>
              <a:pPr/>
              <a:t>3.30%</a:t>
            </a:fld>
            <a:endParaRPr lang="en-US" sz="800" dirty="0">
              <a:solidFill>
                <a:schemeClr val="bg1"/>
              </a:solidFill>
              <a:sym typeface="+mn-lt"/>
            </a:endParaRPr>
          </a:p>
        </p:txBody>
      </p:sp>
      <p:sp>
        <p:nvSpPr>
          <p:cNvPr id="92" name="Text Placeholder 2"/>
          <p:cNvSpPr>
            <a:spLocks noGrp="1"/>
          </p:cNvSpPr>
          <p:nvPr>
            <p:custDataLst>
              <p:tags r:id="rId48"/>
            </p:custDataLst>
          </p:nvPr>
        </p:nvSpPr>
        <p:spPr bwMode="gray">
          <a:xfrm>
            <a:off x="4235452" y="5050367"/>
            <a:ext cx="319617" cy="122767"/>
          </a:xfrm>
          <a:prstGeom prst="rect">
            <a:avLst/>
          </a:prstGeom>
          <a:noFill/>
          <a:extLst>
            <a:ext uri="{909E8E84-426E-40dd-AFC4-6F175D3DCCD1}">
              <a14:hiddenFill xmlns="" xmlns:a14="http://schemas.microsoft.com/office/drawing/2010/main">
                <a:solidFill>
                  <a:scrgbClr r="0" g="0" b="0"/>
                </a:solidFill>
              </a14:hiddenFill>
            </a:ext>
          </a:extLst>
        </p:spPr>
        <p:txBody>
          <a:bodyPr vert="horz" wrap="none" lIns="14817" tIns="0" rIns="14817" bIns="0" numCol="1" spcCol="0" rtlCol="0" anchor="ctr"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lnSpc>
                <a:spcPct val="100000"/>
              </a:lnSpc>
              <a:spcBef>
                <a:spcPct val="0"/>
              </a:spcBef>
              <a:spcAft>
                <a:spcPct val="0"/>
              </a:spcAft>
            </a:pPr>
            <a:fld id="{2DB1CD05-F587-4569-9A9E-6180E8CFA565}" type="datetime'''''''''''2''''''.82''''''''''''''%'''''''''''''''''''''''''">
              <a:rPr lang="en-US" altLang="en-US" sz="800">
                <a:solidFill>
                  <a:schemeClr val="bg1"/>
                </a:solidFill>
              </a:rPr>
              <a:pPr/>
              <a:t>2.82%</a:t>
            </a:fld>
            <a:endParaRPr lang="en-US" sz="800" dirty="0">
              <a:solidFill>
                <a:schemeClr val="bg1"/>
              </a:solidFill>
              <a:sym typeface="+mn-lt"/>
            </a:endParaRPr>
          </a:p>
        </p:txBody>
      </p:sp>
      <p:sp>
        <p:nvSpPr>
          <p:cNvPr id="94" name="Rectangle 93"/>
          <p:cNvSpPr/>
          <p:nvPr/>
        </p:nvSpPr>
        <p:spPr>
          <a:xfrm>
            <a:off x="4153143" y="4054649"/>
            <a:ext cx="926859" cy="153236"/>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933" b="1" i="1" dirty="0">
                <a:solidFill>
                  <a:schemeClr val="tx1">
                    <a:lumMod val="50000"/>
                    <a:lumOff val="50000"/>
                  </a:schemeClr>
                </a:solidFill>
              </a:rPr>
              <a:t>Target: 5.45%</a:t>
            </a:r>
          </a:p>
        </p:txBody>
      </p:sp>
      <p:graphicFrame>
        <p:nvGraphicFramePr>
          <p:cNvPr id="110" name="Object 109"/>
          <p:cNvGraphicFramePr>
            <a:graphicFrameLocks/>
          </p:cNvGraphicFramePr>
          <p:nvPr>
            <p:custDataLst>
              <p:tags r:id="rId49"/>
            </p:custDataLst>
            <p:extLst/>
          </p:nvPr>
        </p:nvGraphicFramePr>
        <p:xfrm>
          <a:off x="5029201" y="3911600"/>
          <a:ext cx="1841257" cy="1650819"/>
        </p:xfrm>
        <a:graphic>
          <a:graphicData uri="http://schemas.openxmlformats.org/presentationml/2006/ole">
            <mc:AlternateContent xmlns:mc="http://schemas.openxmlformats.org/markup-compatibility/2006">
              <mc:Choice xmlns:v="urn:schemas-microsoft-com:vml" Requires="v">
                <p:oleObj spid="_x0000_s4776" name="Chart" r:id="rId79" imgW="1381190" imgH="1238220" progId="MSGraph.Chart.8">
                  <p:embed followColorScheme="full"/>
                </p:oleObj>
              </mc:Choice>
              <mc:Fallback>
                <p:oleObj name="Chart" r:id="rId79" imgW="1381190" imgH="1238220" progId="MSGraph.Chart.8">
                  <p:embed followColorScheme="full"/>
                  <p:pic>
                    <p:nvPicPr>
                      <p:cNvPr id="0" name=""/>
                      <p:cNvPicPr/>
                      <p:nvPr/>
                    </p:nvPicPr>
                    <p:blipFill>
                      <a:blip r:embed="rId80"/>
                      <a:stretch>
                        <a:fillRect/>
                      </a:stretch>
                    </p:blipFill>
                    <p:spPr>
                      <a:xfrm>
                        <a:off x="5029201" y="3911600"/>
                        <a:ext cx="1841257" cy="1650819"/>
                      </a:xfrm>
                      <a:prstGeom prst="rect">
                        <a:avLst/>
                      </a:prstGeom>
                    </p:spPr>
                  </p:pic>
                </p:oleObj>
              </mc:Fallback>
            </mc:AlternateContent>
          </a:graphicData>
        </a:graphic>
      </p:graphicFrame>
      <p:cxnSp>
        <p:nvCxnSpPr>
          <p:cNvPr id="111" name="Straight Connector 110"/>
          <p:cNvCxnSpPr/>
          <p:nvPr>
            <p:custDataLst>
              <p:tags r:id="rId50"/>
            </p:custDataLst>
          </p:nvPr>
        </p:nvCxnSpPr>
        <p:spPr bwMode="gray">
          <a:xfrm>
            <a:off x="5194301" y="4838700"/>
            <a:ext cx="901700" cy="0"/>
          </a:xfrm>
          <a:prstGeom prst="line">
            <a:avLst/>
          </a:prstGeom>
          <a:ln w="9525">
            <a:solidFill>
              <a:srgbClr val="C30C3E"/>
            </a:solidFill>
            <a:prstDash val="lgDash"/>
            <a:headEnd type="none"/>
            <a:tailEnd type="none"/>
          </a:ln>
          <a:effectLst/>
          <a:extLst>
            <a:ext uri="{AF507438-7753-43e0-B8FC-AC1667EBCBE1}">
              <a14:hiddenEffects xmlns="" xmlns:a14="http://schemas.microsoft.com/office/drawing/2010/main">
                <a:effectLst>
                  <a:outerShdw blurRad="40000" dist="20000" dir="5400000" rotWithShape="0">
                    <a:srgbClr val="000000">
                      <a:alpha val="38000"/>
                    </a:srgbClr>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115" name="Text Placeholder 2"/>
          <p:cNvSpPr>
            <a:spLocks noGrp="1"/>
          </p:cNvSpPr>
          <p:nvPr>
            <p:custDataLst>
              <p:tags r:id="rId51"/>
            </p:custDataLst>
          </p:nvPr>
        </p:nvSpPr>
        <p:spPr bwMode="auto">
          <a:xfrm>
            <a:off x="5695951" y="5513918"/>
            <a:ext cx="357717" cy="368300"/>
          </a:xfrm>
          <a:prstGeom prst="rect">
            <a:avLst/>
          </a:prstGeom>
          <a:noFill/>
          <a:extLst>
            <a:ext uri="{909E8E84-426E-40dd-AFC4-6F175D3DCCD1}">
              <a14:hiddenFill xmlns="" xmlns:a14="http://schemas.microsoft.com/office/drawing/2010/main">
                <a:solidFill>
                  <a:scrgbClr r="0" g="0" b="0"/>
                </a:solidFill>
              </a14:hiddenFill>
            </a:ext>
          </a:extLst>
        </p:spPr>
        <p:txBody>
          <a:bodyPr vert="horz" lIns="0" tIns="0" rIns="0" bIns="0" numCol="1" spcCol="0" rtlCol="0" anchor="t"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lnSpc>
                <a:spcPct val="100000"/>
              </a:lnSpc>
              <a:spcBef>
                <a:spcPct val="0"/>
              </a:spcBef>
              <a:spcAft>
                <a:spcPct val="0"/>
              </a:spcAft>
            </a:pPr>
            <a:fld id="{3D99AA64-986A-4787-B219-1516996C72A9}" type="datetime'''''E''''n''''d''-2017'''''''' ''Resu''''''l''''t''''s'''''''">
              <a:rPr lang="en-US" altLang="en-US" sz="800"/>
              <a:pPr/>
              <a:t>End-2017 Results</a:t>
            </a:fld>
            <a:endParaRPr lang="en-US" sz="800" dirty="0">
              <a:sym typeface="+mn-lt"/>
            </a:endParaRPr>
          </a:p>
        </p:txBody>
      </p:sp>
      <p:sp>
        <p:nvSpPr>
          <p:cNvPr id="114" name="Text Placeholder 2"/>
          <p:cNvSpPr>
            <a:spLocks noGrp="1"/>
          </p:cNvSpPr>
          <p:nvPr>
            <p:custDataLst>
              <p:tags r:id="rId52"/>
            </p:custDataLst>
          </p:nvPr>
        </p:nvSpPr>
        <p:spPr bwMode="gray">
          <a:xfrm>
            <a:off x="5715001" y="5171018"/>
            <a:ext cx="319617" cy="122767"/>
          </a:xfrm>
          <a:prstGeom prst="rect">
            <a:avLst/>
          </a:prstGeom>
          <a:noFill/>
          <a:extLst>
            <a:ext uri="{909E8E84-426E-40dd-AFC4-6F175D3DCCD1}">
              <a14:hiddenFill xmlns="" xmlns:a14="http://schemas.microsoft.com/office/drawing/2010/main">
                <a:solidFill>
                  <a:scrgbClr r="0" g="0" b="0"/>
                </a:solidFill>
              </a14:hiddenFill>
            </a:ext>
          </a:extLst>
        </p:spPr>
        <p:txBody>
          <a:bodyPr vert="horz" wrap="none" lIns="14817" tIns="0" rIns="14817" bIns="0" numCol="1" spcCol="0" rtlCol="0" anchor="ctr"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lnSpc>
                <a:spcPct val="100000"/>
              </a:lnSpc>
              <a:spcBef>
                <a:spcPct val="0"/>
              </a:spcBef>
              <a:spcAft>
                <a:spcPct val="0"/>
              </a:spcAft>
            </a:pPr>
            <a:fld id="{C477A562-A389-4B9E-A886-BFAD1D7F7A26}" type="datetime'''''1''''''''''''''''''''.''''7''''''''''''''''''8%'''''''''''">
              <a:rPr lang="en-US" altLang="en-US" sz="800"/>
              <a:pPr/>
              <a:t>1.78%</a:t>
            </a:fld>
            <a:endParaRPr lang="en-US" sz="800" dirty="0">
              <a:sym typeface="+mn-lt"/>
            </a:endParaRPr>
          </a:p>
        </p:txBody>
      </p:sp>
      <p:sp>
        <p:nvSpPr>
          <p:cNvPr id="113" name="Text Placeholder 2"/>
          <p:cNvSpPr>
            <a:spLocks noGrp="1"/>
          </p:cNvSpPr>
          <p:nvPr>
            <p:custDataLst>
              <p:tags r:id="rId53"/>
            </p:custDataLst>
          </p:nvPr>
        </p:nvSpPr>
        <p:spPr bwMode="auto">
          <a:xfrm>
            <a:off x="5217585" y="5513918"/>
            <a:ext cx="410633" cy="245533"/>
          </a:xfrm>
          <a:prstGeom prst="rect">
            <a:avLst/>
          </a:prstGeom>
          <a:noFill/>
          <a:extLst>
            <a:ext uri="{909E8E84-426E-40dd-AFC4-6F175D3DCCD1}">
              <a14:hiddenFill xmlns="" xmlns:a14="http://schemas.microsoft.com/office/drawing/2010/main">
                <a:solidFill>
                  <a:scrgbClr r="0" g="0" b="0"/>
                </a:solidFill>
              </a14:hiddenFill>
            </a:ext>
          </a:extLst>
        </p:spPr>
        <p:txBody>
          <a:bodyPr vert="horz" lIns="0" tIns="0" rIns="0" bIns="0" numCol="1" spcCol="0" rtlCol="0" anchor="t"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lnSpc>
                <a:spcPct val="100000"/>
              </a:lnSpc>
              <a:spcBef>
                <a:spcPct val="0"/>
              </a:spcBef>
              <a:spcAft>
                <a:spcPct val="0"/>
              </a:spcAft>
            </a:pPr>
            <a:fld id="{D20C64A4-4EB9-41CC-81C9-8AA51C76B048}" type="datetime'''''''''20''14''-16'' ''''''B''''ase''''''li''''n''e'''''''">
              <a:rPr lang="en-US" altLang="en-US" sz="800"/>
              <a:pPr/>
              <a:t>2014-16 Baseline</a:t>
            </a:fld>
            <a:endParaRPr lang="en-US" sz="800" dirty="0">
              <a:sym typeface="+mn-lt"/>
            </a:endParaRPr>
          </a:p>
        </p:txBody>
      </p:sp>
      <p:sp>
        <p:nvSpPr>
          <p:cNvPr id="116" name="Text Placeholder 2"/>
          <p:cNvSpPr>
            <a:spLocks noGrp="1"/>
          </p:cNvSpPr>
          <p:nvPr>
            <p:custDataLst>
              <p:tags r:id="rId54"/>
            </p:custDataLst>
          </p:nvPr>
        </p:nvSpPr>
        <p:spPr bwMode="gray">
          <a:xfrm>
            <a:off x="5264152" y="5310718"/>
            <a:ext cx="319617" cy="122767"/>
          </a:xfrm>
          <a:prstGeom prst="rect">
            <a:avLst/>
          </a:prstGeom>
          <a:noFill/>
          <a:extLst>
            <a:ext uri="{909E8E84-426E-40dd-AFC4-6F175D3DCCD1}">
              <a14:hiddenFill xmlns="" xmlns:a14="http://schemas.microsoft.com/office/drawing/2010/main">
                <a:solidFill>
                  <a:scrgbClr r="0" g="0" b="0"/>
                </a:solidFill>
              </a14:hiddenFill>
            </a:ext>
          </a:extLst>
        </p:spPr>
        <p:txBody>
          <a:bodyPr vert="horz" wrap="none" lIns="14817" tIns="0" rIns="14817" bIns="0" numCol="1" spcCol="0" rtlCol="0" anchor="ctr"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lnSpc>
                <a:spcPct val="100000"/>
              </a:lnSpc>
              <a:spcBef>
                <a:spcPct val="0"/>
              </a:spcBef>
              <a:spcAft>
                <a:spcPct val="0"/>
              </a:spcAft>
            </a:pPr>
            <a:fld id="{5D08B737-1E94-4733-BFA7-EA0CB52CAA18}" type="datetime'0.''''''5''''''8%'">
              <a:rPr lang="en-US" altLang="en-US" sz="800"/>
              <a:pPr/>
              <a:t>0.58%</a:t>
            </a:fld>
            <a:endParaRPr lang="en-US" sz="800" dirty="0">
              <a:sym typeface="+mn-lt"/>
            </a:endParaRPr>
          </a:p>
        </p:txBody>
      </p:sp>
      <p:graphicFrame>
        <p:nvGraphicFramePr>
          <p:cNvPr id="117" name="Object 116"/>
          <p:cNvGraphicFramePr>
            <a:graphicFrameLocks/>
          </p:cNvGraphicFramePr>
          <p:nvPr>
            <p:custDataLst>
              <p:tags r:id="rId55"/>
            </p:custDataLst>
            <p:extLst/>
          </p:nvPr>
        </p:nvGraphicFramePr>
        <p:xfrm>
          <a:off x="6045201" y="3911600"/>
          <a:ext cx="1841257" cy="1650819"/>
        </p:xfrm>
        <a:graphic>
          <a:graphicData uri="http://schemas.openxmlformats.org/presentationml/2006/ole">
            <mc:AlternateContent xmlns:mc="http://schemas.openxmlformats.org/markup-compatibility/2006">
              <mc:Choice xmlns:v="urn:schemas-microsoft-com:vml" Requires="v">
                <p:oleObj spid="_x0000_s4777" name="Chart" r:id="rId81" imgW="1381190" imgH="1238220" progId="MSGraph.Chart.8">
                  <p:embed followColorScheme="full"/>
                </p:oleObj>
              </mc:Choice>
              <mc:Fallback>
                <p:oleObj name="Chart" r:id="rId81" imgW="1381190" imgH="1238220" progId="MSGraph.Chart.8">
                  <p:embed followColorScheme="full"/>
                  <p:pic>
                    <p:nvPicPr>
                      <p:cNvPr id="0" name=""/>
                      <p:cNvPicPr/>
                      <p:nvPr/>
                    </p:nvPicPr>
                    <p:blipFill>
                      <a:blip r:embed="rId82"/>
                      <a:stretch>
                        <a:fillRect/>
                      </a:stretch>
                    </p:blipFill>
                    <p:spPr>
                      <a:xfrm>
                        <a:off x="6045201" y="3911600"/>
                        <a:ext cx="1841257" cy="1650819"/>
                      </a:xfrm>
                      <a:prstGeom prst="rect">
                        <a:avLst/>
                      </a:prstGeom>
                    </p:spPr>
                  </p:pic>
                </p:oleObj>
              </mc:Fallback>
            </mc:AlternateContent>
          </a:graphicData>
        </a:graphic>
      </p:graphicFrame>
      <p:cxnSp>
        <p:nvCxnSpPr>
          <p:cNvPr id="118" name="Straight Connector 117"/>
          <p:cNvCxnSpPr/>
          <p:nvPr>
            <p:custDataLst>
              <p:tags r:id="rId56"/>
            </p:custDataLst>
          </p:nvPr>
        </p:nvCxnSpPr>
        <p:spPr bwMode="gray">
          <a:xfrm>
            <a:off x="6210300" y="4864100"/>
            <a:ext cx="914400" cy="0"/>
          </a:xfrm>
          <a:prstGeom prst="line">
            <a:avLst/>
          </a:prstGeom>
          <a:ln w="9525">
            <a:solidFill>
              <a:srgbClr val="C30C3E"/>
            </a:solidFill>
            <a:prstDash val="lgDash"/>
            <a:headEnd type="none"/>
            <a:tailEnd type="none"/>
          </a:ln>
          <a:effectLst/>
          <a:extLst>
            <a:ext uri="{AF507438-7753-43e0-B8FC-AC1667EBCBE1}">
              <a14:hiddenEffects xmlns="" xmlns:a14="http://schemas.microsoft.com/office/drawing/2010/main">
                <a:effectLst>
                  <a:outerShdw blurRad="40000" dist="20000" dir="5400000" rotWithShape="0">
                    <a:srgbClr val="000000">
                      <a:alpha val="38000"/>
                    </a:srgbClr>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119" name="Text Placeholder 2"/>
          <p:cNvSpPr>
            <a:spLocks noGrp="1"/>
          </p:cNvSpPr>
          <p:nvPr>
            <p:custDataLst>
              <p:tags r:id="rId57"/>
            </p:custDataLst>
          </p:nvPr>
        </p:nvSpPr>
        <p:spPr bwMode="auto">
          <a:xfrm>
            <a:off x="6233585" y="5513918"/>
            <a:ext cx="410633" cy="245533"/>
          </a:xfrm>
          <a:prstGeom prst="rect">
            <a:avLst/>
          </a:prstGeom>
          <a:noFill/>
          <a:extLst>
            <a:ext uri="{909E8E84-426E-40dd-AFC4-6F175D3DCCD1}">
              <a14:hiddenFill xmlns="" xmlns:a14="http://schemas.microsoft.com/office/drawing/2010/main">
                <a:solidFill>
                  <a:scrgbClr r="0" g="0" b="0"/>
                </a:solidFill>
              </a14:hiddenFill>
            </a:ext>
          </a:extLst>
        </p:spPr>
        <p:txBody>
          <a:bodyPr vert="horz" lIns="0" tIns="0" rIns="0" bIns="0" numCol="1" spcCol="0" rtlCol="0" anchor="t"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lnSpc>
                <a:spcPct val="100000"/>
              </a:lnSpc>
              <a:spcBef>
                <a:spcPct val="0"/>
              </a:spcBef>
              <a:spcAft>
                <a:spcPct val="0"/>
              </a:spcAft>
            </a:pPr>
            <a:fld id="{3CF13B1E-7089-44FD-8E5D-ED09BE9A6A78}" type="datetime'20''''14-''''''''''1''''6 B''''''''''''''''''asel''''ine'">
              <a:rPr lang="en-US" altLang="en-US" sz="800"/>
              <a:pPr/>
              <a:t>2014-16 Baseline</a:t>
            </a:fld>
            <a:endParaRPr lang="en-US" sz="800" dirty="0">
              <a:sym typeface="+mn-lt"/>
            </a:endParaRPr>
          </a:p>
        </p:txBody>
      </p:sp>
      <p:sp>
        <p:nvSpPr>
          <p:cNvPr id="121" name="Text Placeholder 2"/>
          <p:cNvSpPr>
            <a:spLocks noGrp="1"/>
          </p:cNvSpPr>
          <p:nvPr>
            <p:custDataLst>
              <p:tags r:id="rId58"/>
            </p:custDataLst>
          </p:nvPr>
        </p:nvSpPr>
        <p:spPr bwMode="auto">
          <a:xfrm>
            <a:off x="6718300" y="5513918"/>
            <a:ext cx="357717" cy="368300"/>
          </a:xfrm>
          <a:prstGeom prst="rect">
            <a:avLst/>
          </a:prstGeom>
          <a:noFill/>
          <a:extLst>
            <a:ext uri="{909E8E84-426E-40dd-AFC4-6F175D3DCCD1}">
              <a14:hiddenFill xmlns="" xmlns:a14="http://schemas.microsoft.com/office/drawing/2010/main">
                <a:solidFill>
                  <a:scrgbClr r="0" g="0" b="0"/>
                </a:solidFill>
              </a14:hiddenFill>
            </a:ext>
          </a:extLst>
        </p:spPr>
        <p:txBody>
          <a:bodyPr vert="horz" lIns="0" tIns="0" rIns="0" bIns="0" numCol="1" spcCol="0" rtlCol="0" anchor="t"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lnSpc>
                <a:spcPct val="100000"/>
              </a:lnSpc>
              <a:spcBef>
                <a:spcPct val="0"/>
              </a:spcBef>
              <a:spcAft>
                <a:spcPct val="0"/>
              </a:spcAft>
            </a:pPr>
            <a:fld id="{E1E60C98-62AB-45DB-A42F-1DC1E199707E}" type="datetime'E''''n''''''d''''-2''''''01''''''7'' ''''''''Re''sul''''t''s'">
              <a:rPr lang="en-US" altLang="en-US" sz="800"/>
              <a:pPr/>
              <a:t>End-2017 Results</a:t>
            </a:fld>
            <a:endParaRPr lang="en-US" sz="800" dirty="0">
              <a:sym typeface="+mn-lt"/>
            </a:endParaRPr>
          </a:p>
        </p:txBody>
      </p:sp>
      <p:sp>
        <p:nvSpPr>
          <p:cNvPr id="120" name="Text Placeholder 2"/>
          <p:cNvSpPr>
            <a:spLocks noGrp="1"/>
          </p:cNvSpPr>
          <p:nvPr>
            <p:custDataLst>
              <p:tags r:id="rId59"/>
            </p:custDataLst>
          </p:nvPr>
        </p:nvSpPr>
        <p:spPr bwMode="gray">
          <a:xfrm>
            <a:off x="6737352" y="5113867"/>
            <a:ext cx="319617" cy="122767"/>
          </a:xfrm>
          <a:prstGeom prst="rect">
            <a:avLst/>
          </a:prstGeom>
          <a:noFill/>
          <a:extLst>
            <a:ext uri="{909E8E84-426E-40dd-AFC4-6F175D3DCCD1}">
              <a14:hiddenFill xmlns="" xmlns:a14="http://schemas.microsoft.com/office/drawing/2010/main">
                <a:solidFill>
                  <a:scrgbClr r="0" g="0" b="0"/>
                </a:solidFill>
              </a14:hiddenFill>
            </a:ext>
          </a:extLst>
        </p:spPr>
        <p:txBody>
          <a:bodyPr vert="horz" wrap="none" lIns="14817" tIns="0" rIns="14817" bIns="0" numCol="1" spcCol="0" rtlCol="0" anchor="ctr"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lnSpc>
                <a:spcPct val="100000"/>
              </a:lnSpc>
              <a:spcBef>
                <a:spcPct val="0"/>
              </a:spcBef>
              <a:spcAft>
                <a:spcPct val="0"/>
              </a:spcAft>
            </a:pPr>
            <a:fld id="{486C3924-A568-4C2F-B3F6-17A0942D6C80}" type="datetime'''''''2''''''.2''''''''''9''''''%'''''''''''''''''''''''''''''">
              <a:rPr lang="en-US" altLang="en-US" sz="800">
                <a:solidFill>
                  <a:schemeClr val="bg1"/>
                </a:solidFill>
              </a:rPr>
              <a:pPr/>
              <a:t>2.29%</a:t>
            </a:fld>
            <a:endParaRPr lang="en-US" sz="800" dirty="0">
              <a:solidFill>
                <a:schemeClr val="bg1"/>
              </a:solidFill>
              <a:sym typeface="+mn-lt"/>
            </a:endParaRPr>
          </a:p>
        </p:txBody>
      </p:sp>
      <p:sp>
        <p:nvSpPr>
          <p:cNvPr id="129" name="Text Placeholder 2"/>
          <p:cNvSpPr>
            <a:spLocks noGrp="1"/>
          </p:cNvSpPr>
          <p:nvPr>
            <p:custDataLst>
              <p:tags r:id="rId60"/>
            </p:custDataLst>
          </p:nvPr>
        </p:nvSpPr>
        <p:spPr bwMode="gray">
          <a:xfrm>
            <a:off x="6280152" y="5228167"/>
            <a:ext cx="319617" cy="122767"/>
          </a:xfrm>
          <a:prstGeom prst="rect">
            <a:avLst/>
          </a:prstGeom>
          <a:noFill/>
          <a:extLst>
            <a:ext uri="{909E8E84-426E-40dd-AFC4-6F175D3DCCD1}">
              <a14:hiddenFill xmlns="" xmlns:a14="http://schemas.microsoft.com/office/drawing/2010/main">
                <a:solidFill>
                  <a:scrgbClr r="0" g="0" b="0"/>
                </a:solidFill>
              </a14:hiddenFill>
            </a:ext>
          </a:extLst>
        </p:spPr>
        <p:txBody>
          <a:bodyPr vert="horz" wrap="none" lIns="14817" tIns="0" rIns="14817" bIns="0" numCol="1" spcCol="0" rtlCol="0" anchor="b"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lnSpc>
                <a:spcPct val="100000"/>
              </a:lnSpc>
              <a:spcBef>
                <a:spcPct val="0"/>
              </a:spcBef>
              <a:spcAft>
                <a:spcPct val="0"/>
              </a:spcAft>
            </a:pPr>
            <a:fld id="{6184118E-3B95-4EDC-831E-15BEAAE6D515}" type="datetime'''''''''''0''''''''''''''''''''''''''.''2''''''5''''''''%'''''">
              <a:rPr lang="en-US" altLang="en-US" sz="800">
                <a:sym typeface="+mn-lt"/>
              </a:rPr>
              <a:pPr algn="ctr">
                <a:lnSpc>
                  <a:spcPct val="100000"/>
                </a:lnSpc>
                <a:spcBef>
                  <a:spcPct val="0"/>
                </a:spcBef>
                <a:spcAft>
                  <a:spcPct val="0"/>
                </a:spcAft>
              </a:pPr>
              <a:t>0.25%</a:t>
            </a:fld>
            <a:endParaRPr lang="en-US" sz="800" dirty="0">
              <a:sym typeface="+mn-lt"/>
            </a:endParaRPr>
          </a:p>
        </p:txBody>
      </p:sp>
      <p:sp>
        <p:nvSpPr>
          <p:cNvPr id="130" name="Rectangle 129"/>
          <p:cNvSpPr/>
          <p:nvPr/>
        </p:nvSpPr>
        <p:spPr>
          <a:xfrm>
            <a:off x="5194300" y="4686413"/>
            <a:ext cx="926859" cy="153236"/>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933" b="1" i="1" dirty="0">
                <a:solidFill>
                  <a:schemeClr val="tx1">
                    <a:lumMod val="50000"/>
                    <a:lumOff val="50000"/>
                  </a:schemeClr>
                </a:solidFill>
              </a:rPr>
              <a:t>Target: 2.54%</a:t>
            </a:r>
          </a:p>
        </p:txBody>
      </p:sp>
      <p:sp>
        <p:nvSpPr>
          <p:cNvPr id="131" name="Rectangle 130"/>
          <p:cNvSpPr/>
          <p:nvPr/>
        </p:nvSpPr>
        <p:spPr>
          <a:xfrm>
            <a:off x="6203632" y="4686413"/>
            <a:ext cx="926859" cy="153236"/>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933" b="1" i="1" dirty="0">
                <a:solidFill>
                  <a:schemeClr val="tx1">
                    <a:lumMod val="50000"/>
                    <a:lumOff val="50000"/>
                  </a:schemeClr>
                </a:solidFill>
              </a:rPr>
              <a:t>Target: 2.51%</a:t>
            </a:r>
          </a:p>
        </p:txBody>
      </p:sp>
      <p:sp>
        <p:nvSpPr>
          <p:cNvPr id="33" name="Rectangle 32"/>
          <p:cNvSpPr/>
          <p:nvPr>
            <p:custDataLst>
              <p:tags r:id="rId61"/>
            </p:custDataLst>
          </p:nvPr>
        </p:nvSpPr>
        <p:spPr bwMode="auto">
          <a:xfrm>
            <a:off x="5319184" y="4237567"/>
            <a:ext cx="143933" cy="107949"/>
          </a:xfrm>
          <a:prstGeom prst="rect">
            <a:avLst/>
          </a:prstGeom>
          <a:solidFill>
            <a:schemeClr val="accent6"/>
          </a:solidFill>
          <a:ln w="9525" cap="flat" cmpd="sng" algn="ctr">
            <a:noFill/>
            <a:prstDash val="solid"/>
          </a:ln>
          <a:effectLst/>
          <a:extLst>
            <a:ext uri="{91240B29-F687-4f45-9708-019B960494DF}">
              <a14:hiddenLine xmlns="" xmlns:a14="http://schemas.microsoft.com/office/drawing/2010/main" w="9525" cap="flat" cmpd="sng" algn="ctr">
                <a:solidFill>
                  <a:schemeClr val="accent1">
                    <a:shade val="95000"/>
                    <a:satMod val="105000"/>
                  </a:schemeClr>
                </a:solidFill>
                <a:prstDash val="solid"/>
              </a14:hiddenLine>
            </a:ext>
            <a:ext uri="{AF507438-7753-43e0-B8FC-AC1667EBCBE1}">
              <a14:hiddenEffects xmln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32" name="Text Placeholder 2"/>
          <p:cNvSpPr>
            <a:spLocks noGrp="1"/>
          </p:cNvSpPr>
          <p:nvPr>
            <p:custDataLst>
              <p:tags r:id="rId62"/>
            </p:custDataLst>
          </p:nvPr>
        </p:nvSpPr>
        <p:spPr bwMode="auto">
          <a:xfrm>
            <a:off x="5530851" y="4233334"/>
            <a:ext cx="884767" cy="122767"/>
          </a:xfrm>
          <a:prstGeom prst="rect">
            <a:avLst/>
          </a:prstGeom>
          <a:noFill/>
          <a:extLst>
            <a:ext uri="{909E8E84-426E-40dd-AFC4-6F175D3DCCD1}">
              <a14:hiddenFill xmlns=""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00000"/>
              </a:lnSpc>
              <a:spcBef>
                <a:spcPct val="0"/>
              </a:spcBef>
              <a:spcAft>
                <a:spcPct val="0"/>
              </a:spcAft>
            </a:pPr>
            <a:fld id="{1A185486-1C74-4042-90BC-80D538C63EC2}" type="datetime'LMI''''''''C'''''''' C''on''''''''ce''n''''''tr''at''''ed'''">
              <a:rPr lang="en-US" altLang="en-US" sz="800">
                <a:sym typeface="+mn-lt"/>
              </a:rPr>
              <a:pPr>
                <a:lnSpc>
                  <a:spcPct val="100000"/>
                </a:lnSpc>
                <a:spcBef>
                  <a:spcPct val="0"/>
                </a:spcBef>
                <a:spcAft>
                  <a:spcPct val="0"/>
                </a:spcAft>
              </a:pPr>
              <a:t>LMIC Concentrated</a:t>
            </a:fld>
            <a:endParaRPr lang="en-US" sz="800" dirty="0">
              <a:sym typeface="+mn-lt"/>
            </a:endParaRPr>
          </a:p>
        </p:txBody>
      </p:sp>
      <p:sp>
        <p:nvSpPr>
          <p:cNvPr id="35" name="Rectangle 34"/>
          <p:cNvSpPr/>
          <p:nvPr>
            <p:custDataLst>
              <p:tags r:id="rId63"/>
            </p:custDataLst>
          </p:nvPr>
        </p:nvSpPr>
        <p:spPr bwMode="auto">
          <a:xfrm>
            <a:off x="5319184" y="4108451"/>
            <a:ext cx="143933" cy="107949"/>
          </a:xfrm>
          <a:prstGeom prst="rect">
            <a:avLst/>
          </a:prstGeom>
          <a:solidFill>
            <a:schemeClr val="accent5"/>
          </a:solidFill>
          <a:ln w="9525" cap="flat" cmpd="sng" algn="ctr">
            <a:noFill/>
            <a:prstDash val="solid"/>
          </a:ln>
          <a:effectLst/>
          <a:extLst>
            <a:ext uri="{91240B29-F687-4f45-9708-019B960494DF}">
              <a14:hiddenLine xmlns="" xmlns:a14="http://schemas.microsoft.com/office/drawing/2010/main" w="9525" cap="flat" cmpd="sng" algn="ctr">
                <a:solidFill>
                  <a:schemeClr val="accent1">
                    <a:shade val="95000"/>
                    <a:satMod val="105000"/>
                  </a:schemeClr>
                </a:solidFill>
                <a:prstDash val="solid"/>
              </a14:hiddenLine>
            </a:ext>
            <a:ext uri="{AF507438-7753-43e0-B8FC-AC1667EBCBE1}">
              <a14:hiddenEffects xmln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33" name="Text Placeholder 2"/>
          <p:cNvSpPr>
            <a:spLocks noGrp="1"/>
          </p:cNvSpPr>
          <p:nvPr>
            <p:custDataLst>
              <p:tags r:id="rId64"/>
            </p:custDataLst>
          </p:nvPr>
        </p:nvSpPr>
        <p:spPr bwMode="auto">
          <a:xfrm>
            <a:off x="5530851" y="4104218"/>
            <a:ext cx="901700" cy="122767"/>
          </a:xfrm>
          <a:prstGeom prst="rect">
            <a:avLst/>
          </a:prstGeom>
          <a:noFill/>
          <a:extLst>
            <a:ext uri="{909E8E84-426E-40dd-AFC4-6F175D3DCCD1}">
              <a14:hiddenFill xmlns=""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00000"/>
              </a:lnSpc>
              <a:spcBef>
                <a:spcPct val="0"/>
              </a:spcBef>
              <a:spcAft>
                <a:spcPct val="0"/>
              </a:spcAft>
            </a:pPr>
            <a:fld id="{43BF0B97-4286-4214-8940-498F928ABD07}" type="datetime'''''''''UMIC'' ''''C''onc''en''''''''''tr''''a''''''te''''d'''">
              <a:rPr lang="en-US" altLang="en-US" sz="800">
                <a:sym typeface="+mn-lt"/>
              </a:rPr>
              <a:pPr>
                <a:lnSpc>
                  <a:spcPct val="100000"/>
                </a:lnSpc>
                <a:spcBef>
                  <a:spcPct val="0"/>
                </a:spcBef>
                <a:spcAft>
                  <a:spcPct val="0"/>
                </a:spcAft>
              </a:pPr>
              <a:t>UMIC Concentrated</a:t>
            </a:fld>
            <a:endParaRPr lang="en-US" sz="800" dirty="0">
              <a:sym typeface="+mn-lt"/>
            </a:endParaRPr>
          </a:p>
        </p:txBody>
      </p:sp>
      <p:sp>
        <p:nvSpPr>
          <p:cNvPr id="37" name="Rectangle 36"/>
          <p:cNvSpPr/>
          <p:nvPr>
            <p:custDataLst>
              <p:tags r:id="rId65"/>
            </p:custDataLst>
          </p:nvPr>
        </p:nvSpPr>
        <p:spPr bwMode="auto">
          <a:xfrm>
            <a:off x="5319184" y="4379384"/>
            <a:ext cx="143933" cy="107949"/>
          </a:xfrm>
          <a:prstGeom prst="rect">
            <a:avLst/>
          </a:prstGeom>
          <a:solidFill>
            <a:srgbClr val="C30C3E"/>
          </a:solidFill>
          <a:ln w="9525" cap="flat" cmpd="sng" algn="ctr">
            <a:noFill/>
            <a:prstDash val="solid"/>
          </a:ln>
          <a:effectLst/>
          <a:extLst>
            <a:ext uri="{91240B29-F687-4f45-9708-019B960494DF}">
              <a14:hiddenLine xmlns="" xmlns:a14="http://schemas.microsoft.com/office/drawing/2010/main" w="9525" cap="flat" cmpd="sng" algn="ctr">
                <a:solidFill>
                  <a:schemeClr val="accent1">
                    <a:shade val="95000"/>
                    <a:satMod val="105000"/>
                  </a:schemeClr>
                </a:solidFill>
                <a:prstDash val="solid"/>
              </a14:hiddenLine>
            </a:ext>
            <a:ext uri="{AF507438-7753-43e0-B8FC-AC1667EBCBE1}">
              <a14:hiddenEffects xmln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34" name="Text Placeholder 2"/>
          <p:cNvSpPr>
            <a:spLocks noGrp="1"/>
          </p:cNvSpPr>
          <p:nvPr>
            <p:custDataLst>
              <p:tags r:id="rId66"/>
            </p:custDataLst>
          </p:nvPr>
        </p:nvSpPr>
        <p:spPr bwMode="auto">
          <a:xfrm>
            <a:off x="5530851" y="4375151"/>
            <a:ext cx="823384" cy="122767"/>
          </a:xfrm>
          <a:prstGeom prst="rect">
            <a:avLst/>
          </a:prstGeom>
          <a:noFill/>
          <a:extLst>
            <a:ext uri="{909E8E84-426E-40dd-AFC4-6F175D3DCCD1}">
              <a14:hiddenFill xmlns=""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00000"/>
              </a:lnSpc>
              <a:spcBef>
                <a:spcPct val="0"/>
              </a:spcBef>
              <a:spcAft>
                <a:spcPct val="0"/>
              </a:spcAft>
            </a:pPr>
            <a:fld id="{CC22A733-E463-4B10-9477-4AF405233957}" type="datetime'''L''M''I''C ''G''''e''n''e''ra''''''''''lis''''''ed'''''''">
              <a:rPr lang="en-US" altLang="en-US" sz="800"/>
              <a:pPr/>
              <a:t>LMIC Generalised</a:t>
            </a:fld>
            <a:endParaRPr lang="en-US" sz="800" dirty="0">
              <a:sym typeface="+mn-lt"/>
            </a:endParaRPr>
          </a:p>
        </p:txBody>
      </p:sp>
      <p:sp>
        <p:nvSpPr>
          <p:cNvPr id="135" name="Rectangle 134"/>
          <p:cNvSpPr/>
          <p:nvPr/>
        </p:nvSpPr>
        <p:spPr>
          <a:xfrm>
            <a:off x="4168408" y="5908926"/>
            <a:ext cx="2954491" cy="230663"/>
          </a:xfrm>
          <a:prstGeom prst="rect">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800" dirty="0"/>
              <a:t>35% of cohort reporting</a:t>
            </a:r>
          </a:p>
        </p:txBody>
      </p:sp>
      <p:sp>
        <p:nvSpPr>
          <p:cNvPr id="91" name="Title 1"/>
          <p:cNvSpPr>
            <a:spLocks noGrp="1"/>
          </p:cNvSpPr>
          <p:nvPr>
            <p:ph type="title"/>
          </p:nvPr>
        </p:nvSpPr>
        <p:spPr>
          <a:xfrm>
            <a:off x="720000" y="600000"/>
            <a:ext cx="10752000" cy="1143000"/>
          </a:xfrm>
        </p:spPr>
        <p:txBody>
          <a:bodyPr>
            <a:normAutofit/>
          </a:bodyPr>
          <a:lstStyle/>
          <a:p>
            <a:r>
              <a:rPr lang="en-US" sz="2800" dirty="0" smtClean="0"/>
              <a:t>Progress to date: </a:t>
            </a:r>
            <a:r>
              <a:rPr lang="en-US" sz="2800" dirty="0" smtClean="0"/>
              <a:t>Tracking </a:t>
            </a:r>
            <a:r>
              <a:rPr lang="en-US" sz="2800" dirty="0"/>
              <a:t>investments in programs to reduce human-rights related barriers in </a:t>
            </a:r>
            <a:r>
              <a:rPr lang="en-US" sz="2800" dirty="0" smtClean="0"/>
              <a:t>MICs</a:t>
            </a:r>
            <a:endParaRPr lang="en-US" sz="2800" dirty="0"/>
          </a:p>
        </p:txBody>
      </p:sp>
    </p:spTree>
    <p:extLst>
      <p:ext uri="{BB962C8B-B14F-4D97-AF65-F5344CB8AC3E}">
        <p14:creationId xmlns:p14="http://schemas.microsoft.com/office/powerpoint/2010/main" val="34259916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D1E3EDB-D7EB-F14E-A6D1-748C03EC5EDC}" type="slidenum">
              <a:rPr lang="en-US" smtClean="0">
                <a:solidFill>
                  <a:prstClr val="white">
                    <a:lumMod val="75000"/>
                  </a:prstClr>
                </a:solidFill>
              </a:rPr>
              <a:pPr/>
              <a:t>17</a:t>
            </a:fld>
            <a:endParaRPr lang="en-US" dirty="0">
              <a:solidFill>
                <a:prstClr val="white">
                  <a:lumMod val="75000"/>
                </a:prstClr>
              </a:solidFill>
            </a:endParaRPr>
          </a:p>
        </p:txBody>
      </p:sp>
      <p:sp>
        <p:nvSpPr>
          <p:cNvPr id="4" name="Title 1"/>
          <p:cNvSpPr>
            <a:spLocks noGrp="1"/>
          </p:cNvSpPr>
          <p:nvPr>
            <p:ph type="title"/>
          </p:nvPr>
        </p:nvSpPr>
        <p:spPr>
          <a:xfrm>
            <a:off x="720000" y="600000"/>
            <a:ext cx="10752000" cy="1143000"/>
          </a:xfrm>
        </p:spPr>
        <p:txBody>
          <a:bodyPr>
            <a:noAutofit/>
          </a:bodyPr>
          <a:lstStyle/>
          <a:p>
            <a:r>
              <a:rPr lang="en-US" sz="2800" b="1" dirty="0" smtClean="0"/>
              <a:t>What more can the Global Fund do?</a:t>
            </a:r>
            <a:endParaRPr lang="en-US" sz="2800" b="1" dirty="0"/>
          </a:p>
        </p:txBody>
      </p:sp>
      <p:sp>
        <p:nvSpPr>
          <p:cNvPr id="13" name="Rectangle 12"/>
          <p:cNvSpPr/>
          <p:nvPr/>
        </p:nvSpPr>
        <p:spPr>
          <a:xfrm>
            <a:off x="720000" y="1531640"/>
            <a:ext cx="10752000" cy="4960599"/>
          </a:xfrm>
          <a:prstGeom prst="rect">
            <a:avLst/>
          </a:prstGeom>
          <a:solidFill>
            <a:srgbClr val="ECF3FA"/>
          </a:solidFill>
        </p:spPr>
        <p:style>
          <a:lnRef idx="1">
            <a:schemeClr val="accent1"/>
          </a:lnRef>
          <a:fillRef idx="3">
            <a:schemeClr val="accent1"/>
          </a:fillRef>
          <a:effectRef idx="2">
            <a:schemeClr val="accent1"/>
          </a:effectRef>
          <a:fontRef idx="minor">
            <a:schemeClr val="lt1"/>
          </a:fontRef>
        </p:style>
        <p:txBody>
          <a:bodyPr rtlCol="0" anchor="t"/>
          <a:lstStyle/>
          <a:p>
            <a:pPr marL="800100" lvl="1" indent="-342900">
              <a:buFontTx/>
              <a:buAutoNum type="arabicPeriod"/>
            </a:pPr>
            <a:endParaRPr lang="en-GB" dirty="0">
              <a:solidFill>
                <a:schemeClr val="bg1">
                  <a:lumMod val="65000"/>
                </a:schemeClr>
              </a:solidFill>
            </a:endParaRPr>
          </a:p>
          <a:p>
            <a:pPr marL="342900" indent="-342900">
              <a:spcAft>
                <a:spcPts val="1200"/>
              </a:spcAft>
              <a:buAutoNum type="arabicPeriod"/>
            </a:pPr>
            <a:r>
              <a:rPr lang="en-US" b="1" dirty="0" smtClean="0">
                <a:solidFill>
                  <a:srgbClr val="0070C0"/>
                </a:solidFill>
              </a:rPr>
              <a:t>Move </a:t>
            </a:r>
            <a:r>
              <a:rPr lang="en-US" b="1" dirty="0">
                <a:solidFill>
                  <a:srgbClr val="0070C0"/>
                </a:solidFill>
              </a:rPr>
              <a:t>from incentives for some countries to strong policy levers </a:t>
            </a:r>
            <a:r>
              <a:rPr lang="en-US" dirty="0">
                <a:solidFill>
                  <a:schemeClr val="tx1"/>
                </a:solidFill>
              </a:rPr>
              <a:t>to ensure countries invest in programs to reduce human rights-related barriers to </a:t>
            </a:r>
            <a:r>
              <a:rPr lang="en-US" dirty="0" smtClean="0">
                <a:solidFill>
                  <a:schemeClr val="tx1"/>
                </a:solidFill>
              </a:rPr>
              <a:t>services</a:t>
            </a:r>
            <a:r>
              <a:rPr lang="en-US" dirty="0" smtClean="0">
                <a:solidFill>
                  <a:srgbClr val="FF0000"/>
                </a:solidFill>
              </a:rPr>
              <a:t> </a:t>
            </a:r>
            <a:r>
              <a:rPr lang="en-US" dirty="0" smtClean="0">
                <a:solidFill>
                  <a:schemeClr val="tx1"/>
                </a:solidFill>
              </a:rPr>
              <a:t>for key and vulnerable populations</a:t>
            </a:r>
            <a:endParaRPr lang="en-US" dirty="0">
              <a:solidFill>
                <a:schemeClr val="tx1"/>
              </a:solidFill>
            </a:endParaRPr>
          </a:p>
          <a:p>
            <a:pPr marL="342900" indent="-342900">
              <a:spcAft>
                <a:spcPts val="1200"/>
              </a:spcAft>
              <a:buAutoNum type="arabicPeriod"/>
            </a:pPr>
            <a:r>
              <a:rPr lang="en-US" b="1" dirty="0" smtClean="0">
                <a:solidFill>
                  <a:srgbClr val="0070C0"/>
                </a:solidFill>
              </a:rPr>
              <a:t>Move</a:t>
            </a:r>
            <a:r>
              <a:rPr lang="en-US" dirty="0" smtClean="0">
                <a:solidFill>
                  <a:schemeClr val="tx1"/>
                </a:solidFill>
              </a:rPr>
              <a:t> </a:t>
            </a:r>
            <a:r>
              <a:rPr lang="en-US" dirty="0">
                <a:solidFill>
                  <a:schemeClr val="tx1"/>
                </a:solidFill>
              </a:rPr>
              <a:t>from ad-hoc trainings </a:t>
            </a:r>
            <a:r>
              <a:rPr lang="en-US" b="1" dirty="0">
                <a:solidFill>
                  <a:srgbClr val="0070C0"/>
                </a:solidFill>
              </a:rPr>
              <a:t>to development &amp; implementation of a multi-year plan to increase </a:t>
            </a:r>
            <a:r>
              <a:rPr lang="en-US" b="1" dirty="0" smtClean="0">
                <a:solidFill>
                  <a:srgbClr val="0070C0"/>
                </a:solidFill>
              </a:rPr>
              <a:t>capacity </a:t>
            </a:r>
            <a:r>
              <a:rPr lang="en-US" b="1" dirty="0">
                <a:solidFill>
                  <a:srgbClr val="0070C0"/>
                </a:solidFill>
              </a:rPr>
              <a:t>at the Secretariat</a:t>
            </a:r>
            <a:r>
              <a:rPr lang="en-US" dirty="0">
                <a:solidFill>
                  <a:schemeClr val="dk1"/>
                </a:solidFill>
              </a:rPr>
              <a:t> so it can better support countries to increase programming to reduce HR-related barriers</a:t>
            </a:r>
            <a:endParaRPr lang="en-US" dirty="0">
              <a:solidFill>
                <a:srgbClr val="0070C0"/>
              </a:solidFill>
            </a:endParaRPr>
          </a:p>
          <a:p>
            <a:pPr marL="342900" indent="-342900">
              <a:spcAft>
                <a:spcPts val="1200"/>
              </a:spcAft>
              <a:buAutoNum type="arabicPeriod"/>
            </a:pPr>
            <a:r>
              <a:rPr lang="en-US" b="1" dirty="0" smtClean="0">
                <a:solidFill>
                  <a:srgbClr val="0070C0"/>
                </a:solidFill>
              </a:rPr>
              <a:t>Move </a:t>
            </a:r>
            <a:r>
              <a:rPr lang="en-US" b="1" dirty="0">
                <a:solidFill>
                  <a:srgbClr val="0070C0"/>
                </a:solidFill>
              </a:rPr>
              <a:t>to broader ownership of the human rights elements of the Strategy</a:t>
            </a:r>
            <a:r>
              <a:rPr lang="en-US" dirty="0">
                <a:solidFill>
                  <a:schemeClr val="dk1"/>
                </a:solidFill>
              </a:rPr>
              <a:t>, to ensure they are seen as Secretariat, not only CRG priorities</a:t>
            </a:r>
          </a:p>
          <a:p>
            <a:pPr marL="342900" indent="-342900">
              <a:spcAft>
                <a:spcPts val="1200"/>
              </a:spcAft>
              <a:buAutoNum type="arabicPeriod"/>
            </a:pPr>
            <a:r>
              <a:rPr lang="en-US" b="1" dirty="0" smtClean="0">
                <a:solidFill>
                  <a:srgbClr val="0070C0"/>
                </a:solidFill>
              </a:rPr>
              <a:t>Move</a:t>
            </a:r>
            <a:r>
              <a:rPr lang="en-US" dirty="0" smtClean="0">
                <a:solidFill>
                  <a:schemeClr val="dk1"/>
                </a:solidFill>
              </a:rPr>
              <a:t> </a:t>
            </a:r>
            <a:r>
              <a:rPr lang="en-US" dirty="0">
                <a:solidFill>
                  <a:schemeClr val="dk1"/>
                </a:solidFill>
              </a:rPr>
              <a:t>from informal collaboration/coordination with key partners beyond UNAIDS </a:t>
            </a:r>
            <a:r>
              <a:rPr lang="en-US" b="1" dirty="0">
                <a:solidFill>
                  <a:srgbClr val="0070C0"/>
                </a:solidFill>
              </a:rPr>
              <a:t>to formal </a:t>
            </a:r>
            <a:r>
              <a:rPr lang="en-US" b="1" dirty="0" smtClean="0">
                <a:solidFill>
                  <a:srgbClr val="0070C0"/>
                </a:solidFill>
              </a:rPr>
              <a:t>agreements with other partners</a:t>
            </a:r>
            <a:endParaRPr lang="en-US" b="1" dirty="0">
              <a:solidFill>
                <a:srgbClr val="0070C0"/>
              </a:solidFill>
            </a:endParaRPr>
          </a:p>
          <a:p>
            <a:pPr marL="342900" indent="-342900">
              <a:spcAft>
                <a:spcPts val="1200"/>
              </a:spcAft>
              <a:buAutoNum type="arabicPeriod"/>
            </a:pPr>
            <a:r>
              <a:rPr lang="en-US" b="1" dirty="0" smtClean="0">
                <a:solidFill>
                  <a:srgbClr val="0070C0"/>
                </a:solidFill>
              </a:rPr>
              <a:t>Move</a:t>
            </a:r>
            <a:r>
              <a:rPr lang="en-US" dirty="0" smtClean="0">
                <a:solidFill>
                  <a:schemeClr val="dk1"/>
                </a:solidFill>
              </a:rPr>
              <a:t> </a:t>
            </a:r>
            <a:r>
              <a:rPr lang="en-US" dirty="0">
                <a:solidFill>
                  <a:schemeClr val="dk1"/>
                </a:solidFill>
              </a:rPr>
              <a:t>from ad-hoc TA provision </a:t>
            </a:r>
            <a:r>
              <a:rPr lang="en-US" b="1" dirty="0">
                <a:solidFill>
                  <a:srgbClr val="0070C0"/>
                </a:solidFill>
              </a:rPr>
              <a:t>to development and implementation of a plan to increase capacity at country level </a:t>
            </a:r>
            <a:r>
              <a:rPr lang="en-US" dirty="0">
                <a:solidFill>
                  <a:schemeClr val="dk1"/>
                </a:solidFill>
              </a:rPr>
              <a:t>to implement programs</a:t>
            </a:r>
          </a:p>
          <a:p>
            <a:pPr marL="342900" indent="-342900">
              <a:buFontTx/>
              <a:buAutoNum type="arabicPeriod"/>
            </a:pPr>
            <a:endParaRPr lang="en-US" dirty="0">
              <a:solidFill>
                <a:schemeClr val="tx1"/>
              </a:solidFill>
            </a:endParaRPr>
          </a:p>
          <a:p>
            <a:pPr marL="342900" indent="-342900">
              <a:buAutoNum type="arabicPeriod"/>
            </a:pPr>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p:txBody>
      </p:sp>
    </p:spTree>
    <p:extLst>
      <p:ext uri="{BB962C8B-B14F-4D97-AF65-F5344CB8AC3E}">
        <p14:creationId xmlns:p14="http://schemas.microsoft.com/office/powerpoint/2010/main" val="19744994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GB" dirty="0"/>
          </a:p>
        </p:txBody>
      </p:sp>
      <p:sp>
        <p:nvSpPr>
          <p:cNvPr id="3" name="Content Placeholder 2"/>
          <p:cNvSpPr>
            <a:spLocks noGrp="1"/>
          </p:cNvSpPr>
          <p:nvPr>
            <p:ph idx="1"/>
          </p:nvPr>
        </p:nvSpPr>
        <p:spPr>
          <a:xfrm>
            <a:off x="720000" y="1465729"/>
            <a:ext cx="8889461" cy="5056095"/>
          </a:xfrm>
        </p:spPr>
        <p:txBody>
          <a:bodyPr>
            <a:normAutofit/>
          </a:bodyPr>
          <a:lstStyle/>
          <a:p>
            <a:r>
              <a:rPr lang="en-GB" dirty="0" smtClean="0"/>
              <a:t>Hyeyoung Lim</a:t>
            </a:r>
            <a:r>
              <a:rPr lang="en-GB" baseline="30000" dirty="0" smtClean="0"/>
              <a:t>1</a:t>
            </a:r>
            <a:r>
              <a:rPr lang="en-GB" dirty="0" smtClean="0"/>
              <a:t>, Alexandrina Iovita</a:t>
            </a:r>
            <a:r>
              <a:rPr lang="en-GB" baseline="30000" dirty="0" smtClean="0"/>
              <a:t>1</a:t>
            </a:r>
            <a:r>
              <a:rPr lang="en-GB" dirty="0" smtClean="0"/>
              <a:t>, Gayane Arustamyan</a:t>
            </a:r>
            <a:r>
              <a:rPr lang="en-GB" baseline="30000" dirty="0"/>
              <a:t>1</a:t>
            </a:r>
            <a:r>
              <a:rPr lang="en-GB" dirty="0" smtClean="0"/>
              <a:t>, Joanne Csete</a:t>
            </a:r>
            <a:r>
              <a:rPr lang="en-GB" baseline="30000" dirty="0" smtClean="0"/>
              <a:t>2</a:t>
            </a:r>
            <a:r>
              <a:rPr lang="en-GB" dirty="0" smtClean="0"/>
              <a:t>, Susan Timberlake</a:t>
            </a:r>
            <a:r>
              <a:rPr lang="en-GB" baseline="30000" dirty="0" smtClean="0"/>
              <a:t>3</a:t>
            </a:r>
            <a:r>
              <a:rPr lang="en-GB" dirty="0" smtClean="0"/>
              <a:t>, D</a:t>
            </a:r>
            <a:r>
              <a:rPr lang="en-GB" dirty="0"/>
              <a:t>. </a:t>
            </a:r>
            <a:r>
              <a:rPr lang="en-GB" dirty="0" smtClean="0"/>
              <a:t>Burrows</a:t>
            </a:r>
            <a:r>
              <a:rPr lang="en-GB" baseline="30000" dirty="0"/>
              <a:t>4</a:t>
            </a:r>
            <a:r>
              <a:rPr lang="en-GB" dirty="0" smtClean="0"/>
              <a:t>, </a:t>
            </a:r>
            <a:r>
              <a:rPr lang="en-GB" dirty="0"/>
              <a:t>R. </a:t>
            </a:r>
            <a:r>
              <a:rPr lang="en-GB" dirty="0" smtClean="0"/>
              <a:t>Armstrong</a:t>
            </a:r>
            <a:r>
              <a:rPr lang="en-GB" baseline="30000" dirty="0"/>
              <a:t>5</a:t>
            </a:r>
            <a:r>
              <a:rPr lang="en-GB" dirty="0" smtClean="0"/>
              <a:t>, </a:t>
            </a:r>
            <a:r>
              <a:rPr lang="en-GB" dirty="0"/>
              <a:t>A. </a:t>
            </a:r>
            <a:r>
              <a:rPr lang="en-GB" dirty="0" smtClean="0"/>
              <a:t>Stangl</a:t>
            </a:r>
            <a:r>
              <a:rPr lang="en-GB" baseline="30000" dirty="0"/>
              <a:t>6</a:t>
            </a:r>
            <a:r>
              <a:rPr lang="en-GB" dirty="0" smtClean="0"/>
              <a:t>, </a:t>
            </a:r>
            <a:r>
              <a:rPr lang="en-GB" dirty="0"/>
              <a:t>S. </a:t>
            </a:r>
            <a:r>
              <a:rPr lang="en-GB" dirty="0" smtClean="0"/>
              <a:t>Gruskin</a:t>
            </a:r>
            <a:r>
              <a:rPr lang="en-GB" baseline="30000" dirty="0"/>
              <a:t>7</a:t>
            </a:r>
            <a:r>
              <a:rPr lang="en-GB" dirty="0" smtClean="0"/>
              <a:t>, </a:t>
            </a:r>
            <a:r>
              <a:rPr lang="en-GB" dirty="0"/>
              <a:t>L. </a:t>
            </a:r>
            <a:r>
              <a:rPr lang="en-GB" dirty="0" smtClean="0"/>
              <a:t>Ferguson</a:t>
            </a:r>
            <a:r>
              <a:rPr lang="en-GB" baseline="30000" dirty="0"/>
              <a:t>7</a:t>
            </a:r>
            <a:r>
              <a:rPr lang="en-GB" dirty="0" smtClean="0"/>
              <a:t>, </a:t>
            </a:r>
            <a:r>
              <a:rPr lang="en-GB" dirty="0"/>
              <a:t>S. </a:t>
            </a:r>
            <a:r>
              <a:rPr lang="en-GB" dirty="0" smtClean="0"/>
              <a:t>Baral</a:t>
            </a:r>
            <a:r>
              <a:rPr lang="en-GB" baseline="30000" dirty="0"/>
              <a:t>8</a:t>
            </a:r>
            <a:r>
              <a:rPr lang="en-GB" dirty="0" smtClean="0"/>
              <a:t>, </a:t>
            </a:r>
            <a:r>
              <a:rPr lang="en-GB" dirty="0"/>
              <a:t>C. </a:t>
            </a:r>
            <a:r>
              <a:rPr lang="en-GB" dirty="0" smtClean="0"/>
              <a:t>Lyons</a:t>
            </a:r>
            <a:r>
              <a:rPr lang="en-GB" baseline="30000" dirty="0"/>
              <a:t>8</a:t>
            </a:r>
            <a:r>
              <a:rPr lang="en-GB" dirty="0" smtClean="0"/>
              <a:t>, </a:t>
            </a:r>
            <a:r>
              <a:rPr lang="en-GB" dirty="0"/>
              <a:t>N. </a:t>
            </a:r>
            <a:r>
              <a:rPr lang="en-GB" dirty="0" smtClean="0"/>
              <a:t>Poku</a:t>
            </a:r>
            <a:r>
              <a:rPr lang="en-GB" baseline="30000" dirty="0"/>
              <a:t>6</a:t>
            </a:r>
            <a:r>
              <a:rPr lang="en-GB" dirty="0" smtClean="0"/>
              <a:t>, </a:t>
            </a:r>
            <a:r>
              <a:rPr lang="en-GB" dirty="0"/>
              <a:t>C. </a:t>
            </a:r>
            <a:r>
              <a:rPr lang="en-GB" dirty="0" smtClean="0"/>
              <a:t>Schutte</a:t>
            </a:r>
            <a:r>
              <a:rPr lang="en-GB" baseline="30000" dirty="0" smtClean="0"/>
              <a:t>5</a:t>
            </a:r>
          </a:p>
          <a:p>
            <a:endParaRPr lang="en-GB" baseline="30000" dirty="0" smtClean="0"/>
          </a:p>
          <a:p>
            <a:r>
              <a:rPr lang="en-GB" i="1" baseline="30000" dirty="0"/>
              <a:t>1</a:t>
            </a:r>
            <a:r>
              <a:rPr lang="en-GB" i="1" dirty="0" smtClean="0"/>
              <a:t>The </a:t>
            </a:r>
            <a:r>
              <a:rPr lang="en-GB" i="1" dirty="0"/>
              <a:t>Global Fund to Fight AIDS, TB and </a:t>
            </a:r>
            <a:r>
              <a:rPr lang="en-GB" i="1" dirty="0" smtClean="0"/>
              <a:t>Malaria</a:t>
            </a:r>
          </a:p>
          <a:p>
            <a:r>
              <a:rPr lang="en-GB" i="1" baseline="30000" dirty="0" smtClean="0"/>
              <a:t>2</a:t>
            </a:r>
            <a:r>
              <a:rPr lang="en-GB" i="1" dirty="0" smtClean="0"/>
              <a:t>Columbia University, Mailman School of Public Health, NY</a:t>
            </a:r>
            <a:endParaRPr lang="en-GB" i="1" dirty="0"/>
          </a:p>
          <a:p>
            <a:r>
              <a:rPr lang="en-GB" i="1" baseline="30000" dirty="0" smtClean="0"/>
              <a:t>3</a:t>
            </a:r>
            <a:r>
              <a:rPr lang="en-GB" i="1" dirty="0" smtClean="0"/>
              <a:t>Independent consultant</a:t>
            </a:r>
            <a:endParaRPr lang="en-GB" i="1" dirty="0"/>
          </a:p>
          <a:p>
            <a:r>
              <a:rPr lang="en-GB" i="1" baseline="30000" dirty="0" smtClean="0"/>
              <a:t>4</a:t>
            </a:r>
            <a:r>
              <a:rPr lang="en-GB" i="1" dirty="0" smtClean="0"/>
              <a:t>APMG </a:t>
            </a:r>
            <a:r>
              <a:rPr lang="en-GB" i="1" dirty="0"/>
              <a:t>Health, </a:t>
            </a:r>
            <a:r>
              <a:rPr lang="en-GB" i="1" dirty="0" smtClean="0"/>
              <a:t>Sydney</a:t>
            </a:r>
          </a:p>
          <a:p>
            <a:r>
              <a:rPr lang="en-GB" i="1" baseline="30000" dirty="0"/>
              <a:t>5</a:t>
            </a:r>
            <a:r>
              <a:rPr lang="en-GB" i="1" dirty="0" smtClean="0"/>
              <a:t>HEARD</a:t>
            </a:r>
            <a:r>
              <a:rPr lang="en-GB" i="1" dirty="0"/>
              <a:t>, </a:t>
            </a:r>
            <a:r>
              <a:rPr lang="en-GB" i="1" dirty="0" smtClean="0"/>
              <a:t>Johannesburg</a:t>
            </a:r>
          </a:p>
          <a:p>
            <a:r>
              <a:rPr lang="en-GB" i="1" baseline="30000" dirty="0"/>
              <a:t>6</a:t>
            </a:r>
            <a:r>
              <a:rPr lang="en-GB" i="1" dirty="0" smtClean="0"/>
              <a:t>ICRW</a:t>
            </a:r>
            <a:r>
              <a:rPr lang="en-GB" i="1" dirty="0"/>
              <a:t>, Washington </a:t>
            </a:r>
            <a:r>
              <a:rPr lang="en-GB" i="1" dirty="0" smtClean="0"/>
              <a:t>DC</a:t>
            </a:r>
          </a:p>
          <a:p>
            <a:r>
              <a:rPr lang="en-GB" i="1" baseline="30000" dirty="0"/>
              <a:t>7</a:t>
            </a:r>
            <a:r>
              <a:rPr lang="en-GB" i="1" dirty="0" smtClean="0"/>
              <a:t>USC, </a:t>
            </a:r>
            <a:r>
              <a:rPr lang="en-GB" i="1" dirty="0"/>
              <a:t>Institute for Global Health, Los </a:t>
            </a:r>
            <a:r>
              <a:rPr lang="en-GB" i="1" dirty="0" smtClean="0"/>
              <a:t>Angeles</a:t>
            </a:r>
          </a:p>
          <a:p>
            <a:r>
              <a:rPr lang="en-GB" i="1" baseline="30000" dirty="0"/>
              <a:t>8</a:t>
            </a:r>
            <a:r>
              <a:rPr lang="en-GB" i="1" dirty="0" smtClean="0"/>
              <a:t>Johns </a:t>
            </a:r>
            <a:r>
              <a:rPr lang="en-GB" i="1" dirty="0"/>
              <a:t>Hopkins University, Bloomberg School of Public Health, </a:t>
            </a:r>
            <a:r>
              <a:rPr lang="en-GB" i="1" dirty="0" smtClean="0"/>
              <a:t>Baltimore</a:t>
            </a:r>
          </a:p>
          <a:p>
            <a:endParaRPr lang="en-GB" dirty="0"/>
          </a:p>
        </p:txBody>
      </p:sp>
    </p:spTree>
    <p:extLst>
      <p:ext uri="{BB962C8B-B14F-4D97-AF65-F5344CB8AC3E}">
        <p14:creationId xmlns:p14="http://schemas.microsoft.com/office/powerpoint/2010/main" val="21565797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GB" dirty="0"/>
          </a:p>
        </p:txBody>
      </p:sp>
      <p:sp>
        <p:nvSpPr>
          <p:cNvPr id="3" name="Content Placeholder 2"/>
          <p:cNvSpPr>
            <a:spLocks noGrp="1"/>
          </p:cNvSpPr>
          <p:nvPr>
            <p:ph idx="1"/>
          </p:nvPr>
        </p:nvSpPr>
        <p:spPr>
          <a:xfrm>
            <a:off x="720000" y="1629579"/>
            <a:ext cx="8018280" cy="4525963"/>
          </a:xfrm>
        </p:spPr>
        <p:txBody>
          <a:bodyPr>
            <a:normAutofit/>
          </a:bodyPr>
          <a:lstStyle/>
          <a:p>
            <a:r>
              <a:rPr lang="en-US" sz="2800" dirty="0" smtClean="0"/>
              <a:t>Open Society Foundations</a:t>
            </a:r>
          </a:p>
          <a:p>
            <a:endParaRPr lang="en-US" sz="2800" dirty="0" smtClean="0"/>
          </a:p>
          <a:p>
            <a:r>
              <a:rPr lang="en-US" sz="2800" dirty="0" smtClean="0"/>
              <a:t>Ford Foundation</a:t>
            </a:r>
          </a:p>
          <a:p>
            <a:endParaRPr lang="en-US" sz="2800" dirty="0" smtClean="0"/>
          </a:p>
          <a:p>
            <a:r>
              <a:rPr lang="en-US" sz="2800" dirty="0" smtClean="0"/>
              <a:t>American Jewish World Services</a:t>
            </a:r>
            <a:endParaRPr lang="en-GB" sz="2800" dirty="0"/>
          </a:p>
        </p:txBody>
      </p:sp>
    </p:spTree>
    <p:extLst>
      <p:ext uri="{BB962C8B-B14F-4D97-AF65-F5344CB8AC3E}">
        <p14:creationId xmlns:p14="http://schemas.microsoft.com/office/powerpoint/2010/main" val="3684187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6852" y="517961"/>
            <a:ext cx="10515600" cy="655203"/>
          </a:xfrm>
        </p:spPr>
        <p:txBody>
          <a:bodyPr>
            <a:normAutofit/>
          </a:bodyPr>
          <a:lstStyle/>
          <a:p>
            <a:r>
              <a:rPr lang="en-US" sz="2700" b="1" i="1" dirty="0"/>
              <a:t>Investing for Impact 2012-2016: </a:t>
            </a:r>
            <a:r>
              <a:rPr lang="en-US" sz="2700" b="1" i="1"/>
              <a:t>Human Rights</a:t>
            </a:r>
            <a:endParaRPr lang="en-GB" sz="2700" b="1" i="1" dirty="0"/>
          </a:p>
        </p:txBody>
      </p:sp>
      <p:sp>
        <p:nvSpPr>
          <p:cNvPr id="3" name="Content Placeholder 2"/>
          <p:cNvSpPr>
            <a:spLocks noGrp="1"/>
          </p:cNvSpPr>
          <p:nvPr>
            <p:ph idx="1"/>
          </p:nvPr>
        </p:nvSpPr>
        <p:spPr>
          <a:xfrm>
            <a:off x="1195137" y="1336210"/>
            <a:ext cx="9328483" cy="1150993"/>
          </a:xfrm>
        </p:spPr>
        <p:txBody>
          <a:bodyPr>
            <a:normAutofit/>
          </a:bodyPr>
          <a:lstStyle/>
          <a:p>
            <a:r>
              <a:rPr lang="en-US" dirty="0" smtClean="0">
                <a:latin typeface="+mj-lt"/>
              </a:rPr>
              <a:t>Already Global </a:t>
            </a:r>
            <a:r>
              <a:rPr lang="en-US" dirty="0">
                <a:latin typeface="+mj-lt"/>
              </a:rPr>
              <a:t>Fund Strategy 2012-2016 </a:t>
            </a:r>
            <a:r>
              <a:rPr lang="en-US" dirty="0" smtClean="0">
                <a:latin typeface="+mj-lt"/>
              </a:rPr>
              <a:t>had a strategic objective (SO4) on human rights, with three sub-objectives:</a:t>
            </a:r>
            <a:endParaRPr lang="en-US" dirty="0">
              <a:latin typeface="+mj-lt"/>
            </a:endParaRPr>
          </a:p>
        </p:txBody>
      </p:sp>
      <p:sp>
        <p:nvSpPr>
          <p:cNvPr id="4" name="Slide Number Placeholder 3"/>
          <p:cNvSpPr>
            <a:spLocks noGrp="1"/>
          </p:cNvSpPr>
          <p:nvPr>
            <p:ph type="sldNum" sz="quarter" idx="4294967295"/>
          </p:nvPr>
        </p:nvSpPr>
        <p:spPr>
          <a:xfrm>
            <a:off x="10226676" y="6426200"/>
            <a:ext cx="441325" cy="242888"/>
          </a:xfrm>
          <a:prstGeom prst="rect">
            <a:avLst/>
          </a:prstGeom>
        </p:spPr>
        <p:txBody>
          <a:bodyPr/>
          <a:lstStyle/>
          <a:p>
            <a:pPr>
              <a:defRPr/>
            </a:pPr>
            <a:fld id="{A843CBED-2BEC-4CFC-A1B0-F6ACC84F5B07}" type="slidenum">
              <a:rPr lang="fr-CH" sz="1000">
                <a:solidFill>
                  <a:prstClr val="white">
                    <a:lumMod val="75000"/>
                  </a:prstClr>
                </a:solidFill>
              </a:rPr>
              <a:pPr>
                <a:defRPr/>
              </a:pPr>
              <a:t>4</a:t>
            </a:fld>
            <a:endParaRPr lang="fr-CH" sz="1000" dirty="0">
              <a:solidFill>
                <a:prstClr val="white">
                  <a:lumMod val="75000"/>
                </a:prstClr>
              </a:solidFill>
            </a:endParaRPr>
          </a:p>
        </p:txBody>
      </p:sp>
      <p:graphicFrame>
        <p:nvGraphicFramePr>
          <p:cNvPr id="5" name="Diagram 4"/>
          <p:cNvGraphicFramePr/>
          <p:nvPr>
            <p:extLst/>
          </p:nvPr>
        </p:nvGraphicFramePr>
        <p:xfrm>
          <a:off x="1753099" y="2101304"/>
          <a:ext cx="8591373"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2041385" y="3157551"/>
            <a:ext cx="331715" cy="307776"/>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lIns="121917" tIns="60958" rIns="121917" bIns="60958" rtlCol="0">
            <a:spAutoFit/>
          </a:bodyPr>
          <a:lstStyle/>
          <a:p>
            <a:r>
              <a:rPr lang="en-US" sz="1200" b="1" dirty="0">
                <a:solidFill>
                  <a:prstClr val="black"/>
                </a:solidFill>
              </a:rPr>
              <a:t>1</a:t>
            </a:r>
            <a:endParaRPr lang="en-GB" sz="1200" b="1" dirty="0">
              <a:solidFill>
                <a:prstClr val="black"/>
              </a:solidFill>
            </a:endParaRPr>
          </a:p>
        </p:txBody>
      </p:sp>
      <p:sp>
        <p:nvSpPr>
          <p:cNvPr id="7" name="TextBox 6"/>
          <p:cNvSpPr txBox="1"/>
          <p:nvPr/>
        </p:nvSpPr>
        <p:spPr>
          <a:xfrm>
            <a:off x="6448943" y="3121459"/>
            <a:ext cx="331715" cy="307776"/>
          </a:xfrm>
          <a:prstGeom prst="rect">
            <a:avLst/>
          </a:prstGeom>
          <a:solidFill>
            <a:schemeClr val="accent2">
              <a:lumMod val="60000"/>
              <a:lumOff val="40000"/>
            </a:schemeClr>
          </a:solidFill>
        </p:spPr>
        <p:style>
          <a:lnRef idx="2">
            <a:schemeClr val="accent2"/>
          </a:lnRef>
          <a:fillRef idx="1">
            <a:schemeClr val="lt1"/>
          </a:fillRef>
          <a:effectRef idx="0">
            <a:schemeClr val="accent2"/>
          </a:effectRef>
          <a:fontRef idx="minor">
            <a:schemeClr val="dk1"/>
          </a:fontRef>
        </p:style>
        <p:txBody>
          <a:bodyPr wrap="none" lIns="121917" tIns="60958" rIns="121917" bIns="60958" rtlCol="0">
            <a:spAutoFit/>
          </a:bodyPr>
          <a:lstStyle/>
          <a:p>
            <a:r>
              <a:rPr lang="en-US" sz="1200" b="1" dirty="0">
                <a:solidFill>
                  <a:prstClr val="black"/>
                </a:solidFill>
              </a:rPr>
              <a:t>2</a:t>
            </a:r>
            <a:endParaRPr lang="en-GB" sz="1200" b="1" dirty="0">
              <a:solidFill>
                <a:prstClr val="black"/>
              </a:solidFill>
            </a:endParaRPr>
          </a:p>
        </p:txBody>
      </p:sp>
      <p:sp>
        <p:nvSpPr>
          <p:cNvPr id="8" name="TextBox 7"/>
          <p:cNvSpPr txBox="1"/>
          <p:nvPr/>
        </p:nvSpPr>
        <p:spPr>
          <a:xfrm>
            <a:off x="4269925" y="4716887"/>
            <a:ext cx="331715" cy="307776"/>
          </a:xfrm>
          <a:prstGeom prst="rect">
            <a:avLst/>
          </a:prstGeom>
          <a:solidFill>
            <a:srgbClr val="92D050"/>
          </a:solidFill>
          <a:ln>
            <a:solidFill>
              <a:srgbClr val="00B050"/>
            </a:solidFill>
          </a:ln>
        </p:spPr>
        <p:style>
          <a:lnRef idx="2">
            <a:schemeClr val="accent2"/>
          </a:lnRef>
          <a:fillRef idx="1">
            <a:schemeClr val="lt1"/>
          </a:fillRef>
          <a:effectRef idx="0">
            <a:schemeClr val="accent2"/>
          </a:effectRef>
          <a:fontRef idx="minor">
            <a:schemeClr val="dk1"/>
          </a:fontRef>
        </p:style>
        <p:txBody>
          <a:bodyPr wrap="none" lIns="121917" tIns="60958" rIns="121917" bIns="60958" rtlCol="0">
            <a:spAutoFit/>
          </a:bodyPr>
          <a:lstStyle/>
          <a:p>
            <a:r>
              <a:rPr lang="en-US" sz="1200" b="1" dirty="0">
                <a:solidFill>
                  <a:prstClr val="black"/>
                </a:solidFill>
              </a:rPr>
              <a:t>3</a:t>
            </a:r>
            <a:endParaRPr lang="en-GB" sz="1200" b="1" dirty="0">
              <a:solidFill>
                <a:prstClr val="black"/>
              </a:solidFill>
            </a:endParaRPr>
          </a:p>
        </p:txBody>
      </p:sp>
    </p:spTree>
    <p:extLst>
      <p:ext uri="{BB962C8B-B14F-4D97-AF65-F5344CB8AC3E}">
        <p14:creationId xmlns:p14="http://schemas.microsoft.com/office/powerpoint/2010/main" val="36370151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604157" cy="606940"/>
          </a:xfrm>
        </p:spPr>
        <p:txBody>
          <a:bodyPr>
            <a:normAutofit/>
          </a:bodyPr>
          <a:lstStyle/>
          <a:p>
            <a:r>
              <a:rPr lang="en-GB" dirty="0"/>
              <a:t>Progress </a:t>
            </a:r>
            <a:r>
              <a:rPr lang="en-GB" dirty="0" smtClean="0"/>
              <a:t>made from 2014-2016</a:t>
            </a:r>
            <a:r>
              <a:rPr lang="en-GB" dirty="0"/>
              <a:t>	</a:t>
            </a:r>
          </a:p>
        </p:txBody>
      </p:sp>
      <p:sp>
        <p:nvSpPr>
          <p:cNvPr id="3" name="Content Placeholder 2"/>
          <p:cNvSpPr>
            <a:spLocks noGrp="1"/>
          </p:cNvSpPr>
          <p:nvPr>
            <p:ph idx="1"/>
          </p:nvPr>
        </p:nvSpPr>
        <p:spPr>
          <a:xfrm>
            <a:off x="205947" y="1125410"/>
            <a:ext cx="11837773" cy="4988788"/>
          </a:xfrm>
        </p:spPr>
        <p:txBody>
          <a:bodyPr>
            <a:normAutofit/>
          </a:bodyPr>
          <a:lstStyle/>
          <a:p>
            <a:pPr marL="380990" indent="-380990">
              <a:buFont typeface="Arial" panose="020B0604020202020204" pitchFamily="34" charset="0"/>
              <a:buChar char="•"/>
            </a:pPr>
            <a:r>
              <a:rPr lang="en-US" dirty="0" smtClean="0"/>
              <a:t>Significant progress was made on SO 4.1 (integrating HR into the grant cycle) and SO4.3 (ensure no violations)</a:t>
            </a:r>
          </a:p>
          <a:p>
            <a:pPr marL="731382" lvl="3" indent="-380990">
              <a:buFont typeface="Arial" panose="020B0604020202020204" pitchFamily="34" charset="0"/>
              <a:buChar char="•"/>
            </a:pPr>
            <a:r>
              <a:rPr lang="en-GB" sz="1900" dirty="0"/>
              <a:t>GMD focal points trained</a:t>
            </a:r>
          </a:p>
          <a:p>
            <a:pPr marL="731382" lvl="3" indent="-380990">
              <a:buFont typeface="Arial" panose="020B0604020202020204" pitchFamily="34" charset="0"/>
              <a:buChar char="•"/>
            </a:pPr>
            <a:r>
              <a:rPr lang="en-GB" sz="1900" dirty="0"/>
              <a:t>HR barriers question included in concept notes</a:t>
            </a:r>
          </a:p>
          <a:p>
            <a:pPr marL="731382" lvl="3" indent="-380990">
              <a:buFont typeface="Arial" panose="020B0604020202020204" pitchFamily="34" charset="0"/>
              <a:buChar char="•"/>
            </a:pPr>
            <a:r>
              <a:rPr lang="en-GB" sz="1900" dirty="0"/>
              <a:t>123 country profiles made available to CTs and TRP</a:t>
            </a:r>
          </a:p>
          <a:p>
            <a:pPr marL="731382" lvl="3" indent="-380990">
              <a:buFont typeface="Arial" panose="020B0604020202020204" pitchFamily="34" charset="0"/>
              <a:buChar char="•"/>
            </a:pPr>
            <a:r>
              <a:rPr lang="en-GB" sz="1900" dirty="0"/>
              <a:t>Minimum human rights standards in grant agreements</a:t>
            </a:r>
          </a:p>
          <a:p>
            <a:pPr marL="731382" lvl="3" indent="-380990">
              <a:buFont typeface="Arial" panose="020B0604020202020204" pitchFamily="34" charset="0"/>
              <a:buChar char="•"/>
            </a:pPr>
            <a:r>
              <a:rPr lang="en-GB" sz="1900" dirty="0"/>
              <a:t>SIIC decision on compulsory treatment</a:t>
            </a:r>
          </a:p>
          <a:p>
            <a:pPr marL="731382" lvl="3" indent="-380990">
              <a:buFont typeface="Arial" panose="020B0604020202020204" pitchFamily="34" charset="0"/>
              <a:buChar char="•"/>
            </a:pPr>
            <a:r>
              <a:rPr lang="en-US" sz="1900" dirty="0"/>
              <a:t>OIG Human Rights Complaints Procedure </a:t>
            </a:r>
            <a:endParaRPr lang="en-GB" sz="1900" dirty="0"/>
          </a:p>
          <a:p>
            <a:pPr marL="380990" indent="-380990">
              <a:buFont typeface="Arial" panose="020B0604020202020204" pitchFamily="34" charset="0"/>
              <a:buChar char="•"/>
            </a:pPr>
            <a:endParaRPr lang="en-GB" dirty="0" smtClean="0"/>
          </a:p>
          <a:p>
            <a:pPr marL="380990" indent="-380990">
              <a:buFont typeface="Arial" panose="020B0604020202020204" pitchFamily="34" charset="0"/>
              <a:buChar char="•"/>
            </a:pPr>
            <a:r>
              <a:rPr lang="en-GB" dirty="0" smtClean="0"/>
              <a:t>For SO4.2 (investment in programs to reduce HR-related barriers), progress was limited</a:t>
            </a:r>
          </a:p>
          <a:p>
            <a:pPr marL="731382" lvl="3" indent="-380990">
              <a:buFont typeface="Arial" panose="020B0604020202020204" pitchFamily="34" charset="0"/>
              <a:buChar char="•"/>
            </a:pPr>
            <a:r>
              <a:rPr lang="en-GB" sz="2400" dirty="0">
                <a:solidFill>
                  <a:schemeClr val="tx1"/>
                </a:solidFill>
              </a:rPr>
              <a:t>Most </a:t>
            </a:r>
            <a:r>
              <a:rPr lang="en-US" sz="2400" dirty="0">
                <a:solidFill>
                  <a:schemeClr val="tx1"/>
                </a:solidFill>
              </a:rPr>
              <a:t>applications included some analysis of human rights barriers to HIV and, to a lesser extent, TB and malaria services</a:t>
            </a:r>
          </a:p>
          <a:p>
            <a:pPr marL="731382" lvl="3" indent="-380990">
              <a:buFont typeface="Arial" panose="020B0604020202020204" pitchFamily="34" charset="0"/>
              <a:buChar char="•"/>
            </a:pPr>
            <a:r>
              <a:rPr lang="en-US" sz="2400" dirty="0">
                <a:solidFill>
                  <a:schemeClr val="tx1"/>
                </a:solidFill>
              </a:rPr>
              <a:t>However, investment in concrete programs to address these barriers remained very low, at 0.7% of overall budgets for HIV, and far less for TB and malaria</a:t>
            </a:r>
            <a:endParaRPr lang="en-GB" sz="2400" dirty="0">
              <a:solidFill>
                <a:schemeClr val="tx1"/>
              </a:solidFill>
            </a:endParaRPr>
          </a:p>
          <a:p>
            <a:endParaRPr lang="en-GB" dirty="0"/>
          </a:p>
          <a:p>
            <a:pPr marL="380990" lvl="1" indent="-380990">
              <a:buFont typeface="Arial" panose="020B0604020202020204" pitchFamily="34" charset="0"/>
              <a:buChar char="•"/>
            </a:pPr>
            <a:endParaRPr lang="en-GB" dirty="0" smtClean="0"/>
          </a:p>
          <a:p>
            <a:pPr marL="380990" indent="-380990">
              <a:buFont typeface="Arial" panose="020B0604020202020204" pitchFamily="34" charset="0"/>
              <a:buChar char="•"/>
            </a:pPr>
            <a:endParaRPr lang="en-GB" i="1" dirty="0"/>
          </a:p>
          <a:p>
            <a:pPr marL="380990" indent="-380990">
              <a:buFont typeface="Arial" panose="020B0604020202020204" pitchFamily="34" charset="0"/>
              <a:buChar char="•"/>
            </a:pPr>
            <a:endParaRPr lang="en-GB" dirty="0"/>
          </a:p>
          <a:p>
            <a:endParaRPr lang="en-GB" dirty="0"/>
          </a:p>
        </p:txBody>
      </p:sp>
      <p:sp>
        <p:nvSpPr>
          <p:cNvPr id="4" name="Slide Number Placeholder 3"/>
          <p:cNvSpPr>
            <a:spLocks noGrp="1"/>
          </p:cNvSpPr>
          <p:nvPr>
            <p:ph type="sldNum" sz="quarter" idx="12"/>
          </p:nvPr>
        </p:nvSpPr>
        <p:spPr/>
        <p:txBody>
          <a:bodyPr/>
          <a:lstStyle/>
          <a:p>
            <a:fld id="{1D1E3EDB-D7EB-F14E-A6D1-748C03EC5EDC}" type="slidenum">
              <a:rPr lang="en-US" smtClean="0">
                <a:solidFill>
                  <a:prstClr val="white">
                    <a:lumMod val="75000"/>
                  </a:prstClr>
                </a:solidFill>
              </a:rPr>
              <a:pPr/>
              <a:t>5</a:t>
            </a:fld>
            <a:endParaRPr lang="en-US" dirty="0">
              <a:solidFill>
                <a:prstClr val="white">
                  <a:lumMod val="75000"/>
                </a:prstClr>
              </a:solidFill>
            </a:endParaRPr>
          </a:p>
        </p:txBody>
      </p:sp>
    </p:spTree>
    <p:extLst>
      <p:ext uri="{BB962C8B-B14F-4D97-AF65-F5344CB8AC3E}">
        <p14:creationId xmlns:p14="http://schemas.microsoft.com/office/powerpoint/2010/main" val="37861664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621" y="365126"/>
            <a:ext cx="10607180" cy="473773"/>
          </a:xfrm>
        </p:spPr>
        <p:txBody>
          <a:bodyPr>
            <a:normAutofit fontScale="90000"/>
          </a:bodyPr>
          <a:lstStyle/>
          <a:p>
            <a:r>
              <a:rPr lang="en-US" dirty="0" smtClean="0"/>
              <a:t>Human Rights Cascade (from concept note to grant)</a:t>
            </a:r>
            <a:endParaRPr lang="en-GB" dirty="0"/>
          </a:p>
        </p:txBody>
      </p:sp>
      <p:graphicFrame>
        <p:nvGraphicFramePr>
          <p:cNvPr id="6" name="Content Placeholder 5"/>
          <p:cNvGraphicFramePr>
            <a:graphicFrameLocks noGrp="1"/>
          </p:cNvGraphicFramePr>
          <p:nvPr>
            <p:ph idx="1"/>
            <p:extLst/>
          </p:nvPr>
        </p:nvGraphicFramePr>
        <p:xfrm>
          <a:off x="838200" y="1040236"/>
          <a:ext cx="10515600" cy="541328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1D1E3EDB-D7EB-F14E-A6D1-748C03EC5EDC}" type="slidenum">
              <a:rPr lang="en-US" smtClean="0">
                <a:solidFill>
                  <a:prstClr val="white">
                    <a:lumMod val="75000"/>
                  </a:prstClr>
                </a:solidFill>
              </a:rPr>
              <a:pPr/>
              <a:t>6</a:t>
            </a:fld>
            <a:endParaRPr lang="en-US" dirty="0">
              <a:solidFill>
                <a:prstClr val="white">
                  <a:lumMod val="75000"/>
                </a:prstClr>
              </a:solidFill>
            </a:endParaRPr>
          </a:p>
        </p:txBody>
      </p:sp>
    </p:spTree>
    <p:extLst>
      <p:ext uri="{BB962C8B-B14F-4D97-AF65-F5344CB8AC3E}">
        <p14:creationId xmlns:p14="http://schemas.microsoft.com/office/powerpoint/2010/main" val="26391201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p:cNvGraphicFramePr>
            <a:graphicFrameLocks noChangeAspect="1"/>
          </p:cNvGraphicFramePr>
          <p:nvPr>
            <p:custDataLst>
              <p:tags r:id="rId2"/>
            </p:custDataLst>
            <p:extLst/>
          </p:nvPr>
        </p:nvGraphicFramePr>
        <p:xfrm>
          <a:off x="2118" y="2118"/>
          <a:ext cx="2116" cy="2116"/>
        </p:xfrm>
        <a:graphic>
          <a:graphicData uri="http://schemas.openxmlformats.org/presentationml/2006/ole">
            <mc:AlternateContent xmlns:mc="http://schemas.openxmlformats.org/markup-compatibility/2006">
              <mc:Choice xmlns:v="urn:schemas-microsoft-com:vml" Requires="v">
                <p:oleObj spid="_x0000_s6189"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2118" y="2118"/>
                        <a:ext cx="2116" cy="2116"/>
                      </a:xfrm>
                      <a:prstGeom prst="rect">
                        <a:avLst/>
                      </a:prstGeom>
                    </p:spPr>
                  </p:pic>
                </p:oleObj>
              </mc:Fallback>
            </mc:AlternateContent>
          </a:graphicData>
        </a:graphic>
      </p:graphicFrame>
      <p:cxnSp>
        <p:nvCxnSpPr>
          <p:cNvPr id="16" name="Straight Connector 15"/>
          <p:cNvCxnSpPr/>
          <p:nvPr/>
        </p:nvCxnSpPr>
        <p:spPr>
          <a:xfrm flipH="1">
            <a:off x="7036073" y="3891488"/>
            <a:ext cx="239760" cy="0"/>
          </a:xfrm>
          <a:prstGeom prst="line">
            <a:avLst/>
          </a:prstGeom>
          <a:ln w="57150">
            <a:solidFill>
              <a:srgbClr val="58B51F"/>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rot="2700000">
            <a:off x="3351890" y="1978251"/>
            <a:ext cx="1538621" cy="1538621"/>
          </a:xfrm>
          <a:prstGeom prst="rect">
            <a:avLst/>
          </a:prstGeom>
          <a:solidFill>
            <a:srgbClr val="EA582D">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40"/>
            <a:endParaRPr lang="en-US" dirty="0">
              <a:solidFill>
                <a:prstClr val="white"/>
              </a:solidFill>
            </a:endParaRPr>
          </a:p>
        </p:txBody>
      </p:sp>
      <p:sp>
        <p:nvSpPr>
          <p:cNvPr id="25" name="TextBox 24"/>
          <p:cNvSpPr txBox="1"/>
          <p:nvPr/>
        </p:nvSpPr>
        <p:spPr>
          <a:xfrm>
            <a:off x="-1603099" y="737006"/>
            <a:ext cx="2023147" cy="246221"/>
          </a:xfrm>
          <a:prstGeom prst="rect">
            <a:avLst/>
          </a:prstGeom>
          <a:noFill/>
        </p:spPr>
        <p:txBody>
          <a:bodyPr wrap="square" rtlCol="0">
            <a:spAutoFit/>
          </a:bodyPr>
          <a:lstStyle/>
          <a:p>
            <a:pPr defTabSz="914340"/>
            <a:endParaRPr lang="en-US" sz="1000" b="1" dirty="0">
              <a:solidFill>
                <a:srgbClr val="EA582D"/>
              </a:solidFill>
            </a:endParaRPr>
          </a:p>
        </p:txBody>
      </p:sp>
      <p:sp>
        <p:nvSpPr>
          <p:cNvPr id="124" name="TextBox 123"/>
          <p:cNvSpPr txBox="1"/>
          <p:nvPr/>
        </p:nvSpPr>
        <p:spPr>
          <a:xfrm>
            <a:off x="3102785" y="1871384"/>
            <a:ext cx="2035099" cy="415755"/>
          </a:xfrm>
          <a:prstGeom prst="rect">
            <a:avLst/>
          </a:prstGeom>
          <a:solidFill>
            <a:srgbClr val="EA582D"/>
          </a:solidFill>
        </p:spPr>
        <p:txBody>
          <a:bodyPr wrap="square" rtlCol="0">
            <a:spAutoFit/>
          </a:bodyPr>
          <a:lstStyle/>
          <a:p>
            <a:pPr algn="ctr" defTabSz="914340"/>
            <a:r>
              <a:rPr lang="en-US" sz="1051" b="1" dirty="0">
                <a:solidFill>
                  <a:prstClr val="white"/>
                </a:solidFill>
              </a:rPr>
              <a:t>MAXIMIZE IMPACT AGAINST </a:t>
            </a:r>
            <a:br>
              <a:rPr lang="en-US" sz="1051" b="1" dirty="0">
                <a:solidFill>
                  <a:prstClr val="white"/>
                </a:solidFill>
              </a:rPr>
            </a:br>
            <a:r>
              <a:rPr lang="en-US" sz="1051" b="1" dirty="0">
                <a:solidFill>
                  <a:prstClr val="white"/>
                </a:solidFill>
              </a:rPr>
              <a:t>HIV, TB AND MALARIA</a:t>
            </a:r>
          </a:p>
        </p:txBody>
      </p:sp>
      <p:sp>
        <p:nvSpPr>
          <p:cNvPr id="18" name="Rectangle 17"/>
          <p:cNvSpPr/>
          <p:nvPr/>
        </p:nvSpPr>
        <p:spPr>
          <a:xfrm rot="2700000">
            <a:off x="2266019" y="3059391"/>
            <a:ext cx="1538621" cy="1538621"/>
          </a:xfrm>
          <a:prstGeom prst="rect">
            <a:avLst/>
          </a:prstGeom>
          <a:solidFill>
            <a:srgbClr val="15A0BF">
              <a:alpha val="7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40"/>
            <a:endParaRPr lang="en-US" dirty="0">
              <a:solidFill>
                <a:prstClr val="white"/>
              </a:solidFill>
            </a:endParaRPr>
          </a:p>
        </p:txBody>
      </p:sp>
      <p:sp>
        <p:nvSpPr>
          <p:cNvPr id="31" name="TextBox 30"/>
          <p:cNvSpPr txBox="1"/>
          <p:nvPr/>
        </p:nvSpPr>
        <p:spPr>
          <a:xfrm>
            <a:off x="1258476" y="3551507"/>
            <a:ext cx="1674717" cy="739177"/>
          </a:xfrm>
          <a:prstGeom prst="rect">
            <a:avLst/>
          </a:prstGeom>
          <a:solidFill>
            <a:schemeClr val="accent5">
              <a:lumMod val="50000"/>
            </a:schemeClr>
          </a:solidFill>
        </p:spPr>
        <p:txBody>
          <a:bodyPr wrap="square" rtlCol="0">
            <a:spAutoFit/>
          </a:bodyPr>
          <a:lstStyle>
            <a:defPPr>
              <a:defRPr lang="en-US"/>
            </a:defPPr>
            <a:lvl1pPr algn="ctr">
              <a:defRPr sz="1200">
                <a:solidFill>
                  <a:schemeClr val="bg1"/>
                </a:solidFill>
              </a:defRPr>
            </a:lvl1pPr>
          </a:lstStyle>
          <a:p>
            <a:pPr defTabSz="914340"/>
            <a:r>
              <a:rPr lang="en-US" sz="1051" b="1" dirty="0">
                <a:solidFill>
                  <a:prstClr val="white"/>
                </a:solidFill>
              </a:rPr>
              <a:t>BUILD RESILIENT </a:t>
            </a:r>
            <a:br>
              <a:rPr lang="en-US" sz="1051" b="1" dirty="0">
                <a:solidFill>
                  <a:prstClr val="white"/>
                </a:solidFill>
              </a:rPr>
            </a:br>
            <a:r>
              <a:rPr lang="en-US" sz="1051" b="1" dirty="0">
                <a:solidFill>
                  <a:prstClr val="white"/>
                </a:solidFill>
              </a:rPr>
              <a:t>&amp; SUSTAINABLE </a:t>
            </a:r>
            <a:br>
              <a:rPr lang="en-US" sz="1051" b="1" dirty="0">
                <a:solidFill>
                  <a:prstClr val="white"/>
                </a:solidFill>
              </a:rPr>
            </a:br>
            <a:r>
              <a:rPr lang="en-US" sz="1051" b="1" dirty="0">
                <a:solidFill>
                  <a:prstClr val="white"/>
                </a:solidFill>
              </a:rPr>
              <a:t>SYSTEMS FOR HEALTH</a:t>
            </a:r>
          </a:p>
        </p:txBody>
      </p:sp>
      <p:sp>
        <p:nvSpPr>
          <p:cNvPr id="34" name="Rectangle 33"/>
          <p:cNvSpPr/>
          <p:nvPr/>
        </p:nvSpPr>
        <p:spPr>
          <a:xfrm rot="2700000">
            <a:off x="4441190" y="3066594"/>
            <a:ext cx="1538621" cy="1538621"/>
          </a:xfrm>
          <a:prstGeom prst="rect">
            <a:avLst/>
          </a:prstGeom>
          <a:solidFill>
            <a:srgbClr val="58B51F">
              <a:alpha val="7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40"/>
            <a:endParaRPr lang="en-US" dirty="0">
              <a:solidFill>
                <a:prstClr val="white"/>
              </a:solidFill>
            </a:endParaRPr>
          </a:p>
        </p:txBody>
      </p:sp>
      <p:sp>
        <p:nvSpPr>
          <p:cNvPr id="43" name="TextBox 42"/>
          <p:cNvSpPr txBox="1"/>
          <p:nvPr/>
        </p:nvSpPr>
        <p:spPr>
          <a:xfrm>
            <a:off x="5371074" y="3551507"/>
            <a:ext cx="1674717" cy="577466"/>
          </a:xfrm>
          <a:prstGeom prst="rect">
            <a:avLst/>
          </a:prstGeom>
          <a:solidFill>
            <a:srgbClr val="009900"/>
          </a:solidFill>
        </p:spPr>
        <p:txBody>
          <a:bodyPr wrap="square" rtlCol="0">
            <a:spAutoFit/>
          </a:bodyPr>
          <a:lstStyle>
            <a:defPPr>
              <a:defRPr lang="en-US"/>
            </a:defPPr>
            <a:lvl1pPr algn="ctr">
              <a:defRPr sz="1200">
                <a:solidFill>
                  <a:schemeClr val="bg1"/>
                </a:solidFill>
              </a:defRPr>
            </a:lvl1pPr>
          </a:lstStyle>
          <a:p>
            <a:pPr defTabSz="914340"/>
            <a:r>
              <a:rPr lang="en-US" sz="1051" b="1" dirty="0">
                <a:solidFill>
                  <a:prstClr val="white"/>
                </a:solidFill>
              </a:rPr>
              <a:t>PROMOTE &amp; PROTECT HUMAN RIGHTS AND GENDER EQUALITY</a:t>
            </a:r>
          </a:p>
        </p:txBody>
      </p:sp>
      <p:sp>
        <p:nvSpPr>
          <p:cNvPr id="54" name="Rectangle 53"/>
          <p:cNvSpPr/>
          <p:nvPr/>
        </p:nvSpPr>
        <p:spPr>
          <a:xfrm rot="2700000">
            <a:off x="3353990" y="4142992"/>
            <a:ext cx="1538621" cy="1538621"/>
          </a:xfrm>
          <a:prstGeom prst="rect">
            <a:avLst/>
          </a:prstGeom>
          <a:solidFill>
            <a:srgbClr val="CE2AA1">
              <a:alpha val="7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40"/>
            <a:endParaRPr lang="en-US" dirty="0">
              <a:solidFill>
                <a:prstClr val="white"/>
              </a:solidFill>
            </a:endParaRPr>
          </a:p>
        </p:txBody>
      </p:sp>
      <p:sp>
        <p:nvSpPr>
          <p:cNvPr id="57" name="TextBox 56"/>
          <p:cNvSpPr txBox="1"/>
          <p:nvPr/>
        </p:nvSpPr>
        <p:spPr>
          <a:xfrm>
            <a:off x="3102785" y="5278229"/>
            <a:ext cx="2035099" cy="415755"/>
          </a:xfrm>
          <a:prstGeom prst="rect">
            <a:avLst/>
          </a:prstGeom>
          <a:solidFill>
            <a:srgbClr val="BD2988"/>
          </a:solidFill>
        </p:spPr>
        <p:txBody>
          <a:bodyPr wrap="square" rtlCol="0">
            <a:spAutoFit/>
          </a:bodyPr>
          <a:lstStyle>
            <a:defPPr>
              <a:defRPr lang="en-US"/>
            </a:defPPr>
            <a:lvl1pPr algn="ctr">
              <a:defRPr sz="1200">
                <a:solidFill>
                  <a:schemeClr val="bg1"/>
                </a:solidFill>
              </a:defRPr>
            </a:lvl1pPr>
          </a:lstStyle>
          <a:p>
            <a:pPr defTabSz="914340"/>
            <a:r>
              <a:rPr lang="en-US" sz="1051" b="1" dirty="0">
                <a:solidFill>
                  <a:prstClr val="white"/>
                </a:solidFill>
              </a:rPr>
              <a:t>MOBILIZE INCREASED </a:t>
            </a:r>
            <a:br>
              <a:rPr lang="en-US" sz="1051" b="1" dirty="0">
                <a:solidFill>
                  <a:prstClr val="white"/>
                </a:solidFill>
              </a:rPr>
            </a:br>
            <a:r>
              <a:rPr lang="en-US" sz="1051" b="1" dirty="0">
                <a:solidFill>
                  <a:prstClr val="white"/>
                </a:solidFill>
              </a:rPr>
              <a:t>RESOURCES</a:t>
            </a:r>
          </a:p>
        </p:txBody>
      </p:sp>
      <p:sp>
        <p:nvSpPr>
          <p:cNvPr id="73" name="Rectangle 72"/>
          <p:cNvSpPr/>
          <p:nvPr/>
        </p:nvSpPr>
        <p:spPr>
          <a:xfrm>
            <a:off x="396961" y="411096"/>
            <a:ext cx="11575759" cy="584775"/>
          </a:xfrm>
          <a:prstGeom prst="rect">
            <a:avLst/>
          </a:prstGeom>
        </p:spPr>
        <p:txBody>
          <a:bodyPr wrap="square">
            <a:spAutoFit/>
          </a:bodyPr>
          <a:lstStyle/>
          <a:p>
            <a:r>
              <a:rPr lang="en-US" sz="3200" dirty="0"/>
              <a:t>Global Fund Strategy 2017-2022</a:t>
            </a:r>
            <a:r>
              <a:rPr lang="en-US" sz="3200" i="1" dirty="0"/>
              <a:t>“Investing to End Epidemics”</a:t>
            </a:r>
          </a:p>
        </p:txBody>
      </p:sp>
      <p:sp>
        <p:nvSpPr>
          <p:cNvPr id="20" name="TextBox 19"/>
          <p:cNvSpPr txBox="1"/>
          <p:nvPr/>
        </p:nvSpPr>
        <p:spPr>
          <a:xfrm>
            <a:off x="734697" y="6386603"/>
            <a:ext cx="10409020" cy="273955"/>
          </a:xfrm>
          <a:prstGeom prst="rect">
            <a:avLst/>
          </a:prstGeom>
          <a:solidFill>
            <a:schemeClr val="tx2">
              <a:lumMod val="75000"/>
            </a:schemeClr>
          </a:solidFill>
          <a:ln>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nSpc>
                <a:spcPct val="90000"/>
              </a:lnSpc>
              <a:spcAft>
                <a:spcPts val="1200"/>
              </a:spcAft>
            </a:pPr>
            <a:r>
              <a:rPr lang="en-US" sz="1333" b="1" dirty="0">
                <a:solidFill>
                  <a:prstClr val="white"/>
                </a:solidFill>
              </a:rPr>
              <a:t>STRATEGIC ENABLERS: </a:t>
            </a:r>
            <a:r>
              <a:rPr lang="en-US" sz="1333" dirty="0">
                <a:solidFill>
                  <a:prstClr val="white"/>
                </a:solidFill>
              </a:rPr>
              <a:t>Innovate and differentiate along the development continuum </a:t>
            </a:r>
            <a:r>
              <a:rPr lang="en-US" sz="1333" b="1" dirty="0">
                <a:solidFill>
                  <a:prstClr val="white"/>
                </a:solidFill>
              </a:rPr>
              <a:t>+</a:t>
            </a:r>
            <a:r>
              <a:rPr lang="en-US" sz="1333" dirty="0">
                <a:solidFill>
                  <a:prstClr val="white"/>
                </a:solidFill>
              </a:rPr>
              <a:t> Support mutually accountable partnerships </a:t>
            </a:r>
          </a:p>
        </p:txBody>
      </p:sp>
      <p:pic>
        <p:nvPicPr>
          <p:cNvPr id="2" name="Picture 1"/>
          <p:cNvPicPr>
            <a:picLocks noChangeAspect="1"/>
          </p:cNvPicPr>
          <p:nvPr/>
        </p:nvPicPr>
        <p:blipFill>
          <a:blip r:embed="rId7"/>
          <a:stretch>
            <a:fillRect/>
          </a:stretch>
        </p:blipFill>
        <p:spPr>
          <a:xfrm>
            <a:off x="7275834" y="1014005"/>
            <a:ext cx="4813679" cy="5145783"/>
          </a:xfrm>
          <a:prstGeom prst="rect">
            <a:avLst/>
          </a:prstGeom>
        </p:spPr>
      </p:pic>
      <p:sp>
        <p:nvSpPr>
          <p:cNvPr id="3" name="Slide Number Placeholder 2"/>
          <p:cNvSpPr>
            <a:spLocks noGrp="1"/>
          </p:cNvSpPr>
          <p:nvPr>
            <p:ph type="sldNum" sz="quarter" idx="12"/>
          </p:nvPr>
        </p:nvSpPr>
        <p:spPr/>
        <p:txBody>
          <a:bodyPr/>
          <a:lstStyle/>
          <a:p>
            <a:fld id="{1D1E3EDB-D7EB-F14E-A6D1-748C03EC5EDC}" type="slidenum">
              <a:rPr lang="en-US" smtClean="0"/>
              <a:pPr/>
              <a:t>7</a:t>
            </a:fld>
            <a:endParaRPr lang="en-US" dirty="0"/>
          </a:p>
        </p:txBody>
      </p:sp>
      <p:sp>
        <p:nvSpPr>
          <p:cNvPr id="17" name="Oval 16"/>
          <p:cNvSpPr/>
          <p:nvPr/>
        </p:nvSpPr>
        <p:spPr>
          <a:xfrm>
            <a:off x="5775565" y="3733774"/>
            <a:ext cx="6631459" cy="1650896"/>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937653765"/>
      </p:ext>
    </p:extLst>
  </p:cSld>
  <p:clrMapOvr>
    <a:masterClrMapping/>
  </p:clrMapOvr>
  <mc:AlternateContent xmlns:mc="http://schemas.openxmlformats.org/markup-compatibility/2006" xmlns:p14="http://schemas.microsoft.com/office/powerpoint/2010/main">
    <mc:Choice Requires="p14">
      <p:transition p14:dur="250" advClick="0" advTm="10000"/>
    </mc:Choice>
    <mc:Fallback xmlns="">
      <p:transition advClick="0" advTm="1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D1E3EDB-D7EB-F14E-A6D1-748C03EC5EDC}" type="slidenum">
              <a:rPr lang="en-US" smtClean="0">
                <a:solidFill>
                  <a:prstClr val="white">
                    <a:lumMod val="75000"/>
                  </a:prstClr>
                </a:solidFill>
              </a:rPr>
              <a:pPr/>
              <a:t>8</a:t>
            </a:fld>
            <a:endParaRPr lang="en-US" dirty="0">
              <a:solidFill>
                <a:prstClr val="white">
                  <a:lumMod val="75000"/>
                </a:prstClr>
              </a:solidFill>
            </a:endParaRPr>
          </a:p>
        </p:txBody>
      </p:sp>
      <p:sp>
        <p:nvSpPr>
          <p:cNvPr id="5" name="Title 4"/>
          <p:cNvSpPr>
            <a:spLocks noGrp="1"/>
          </p:cNvSpPr>
          <p:nvPr>
            <p:ph type="title"/>
          </p:nvPr>
        </p:nvSpPr>
        <p:spPr>
          <a:xfrm>
            <a:off x="602236" y="600000"/>
            <a:ext cx="10869763" cy="1143000"/>
          </a:xfrm>
        </p:spPr>
        <p:txBody>
          <a:bodyPr>
            <a:normAutofit/>
          </a:bodyPr>
          <a:lstStyle/>
          <a:p>
            <a:r>
              <a:rPr lang="en-US" sz="3100" dirty="0" smtClean="0"/>
              <a:t>Background</a:t>
            </a:r>
            <a:r>
              <a:rPr lang="en-US" dirty="0" smtClean="0"/>
              <a:t/>
            </a:r>
            <a:br>
              <a:rPr lang="en-US" dirty="0" smtClean="0"/>
            </a:br>
            <a:endParaRPr lang="en-US" sz="2400" dirty="0"/>
          </a:p>
        </p:txBody>
      </p:sp>
      <p:sp>
        <p:nvSpPr>
          <p:cNvPr id="6" name="Rounded Rectangular Callout 5"/>
          <p:cNvSpPr/>
          <p:nvPr/>
        </p:nvSpPr>
        <p:spPr>
          <a:xfrm>
            <a:off x="868621" y="1418547"/>
            <a:ext cx="10752000" cy="2782509"/>
          </a:xfrm>
          <a:prstGeom prst="wedgeRoundRectCallout">
            <a:avLst/>
          </a:prstGeom>
          <a:solidFill>
            <a:srgbClr val="ECF3FA"/>
          </a:solidFill>
          <a:ln>
            <a:solidFill>
              <a:srgbClr val="1F78B4"/>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000" i="1" dirty="0" smtClean="0">
                <a:solidFill>
                  <a:schemeClr val="tx1"/>
                </a:solidFill>
              </a:rPr>
              <a:t>“</a:t>
            </a:r>
            <a:r>
              <a:rPr lang="en-US" sz="2000" dirty="0">
                <a:solidFill>
                  <a:schemeClr val="tx1"/>
                </a:solidFill>
              </a:rPr>
              <a:t>Success </a:t>
            </a:r>
            <a:r>
              <a:rPr lang="en-US" sz="2000" dirty="0" smtClean="0">
                <a:solidFill>
                  <a:schemeClr val="tx1"/>
                </a:solidFill>
              </a:rPr>
              <a:t>… requires </a:t>
            </a:r>
            <a:r>
              <a:rPr lang="en-US" sz="2000" dirty="0">
                <a:solidFill>
                  <a:schemeClr val="tx1"/>
                </a:solidFill>
              </a:rPr>
              <a:t>moving from rhetoric to investing in the very practical programs that have been shown to reduce human rights barriers to access, increasing uptake of and retention in services, and ultimately increasing the efficiency of Global Fund investments</a:t>
            </a:r>
            <a:r>
              <a:rPr lang="en-US" sz="2000" dirty="0" smtClean="0">
                <a:solidFill>
                  <a:schemeClr val="tx1"/>
                </a:solidFill>
              </a:rPr>
              <a:t>.</a:t>
            </a:r>
            <a:r>
              <a:rPr lang="en-US" sz="2000" i="1" dirty="0" smtClean="0">
                <a:solidFill>
                  <a:schemeClr val="tx1"/>
                </a:solidFill>
              </a:rPr>
              <a:t>” </a:t>
            </a:r>
            <a:endParaRPr lang="en-US" sz="2000" i="1" dirty="0">
              <a:solidFill>
                <a:schemeClr val="tx1"/>
              </a:solidFill>
            </a:endParaRPr>
          </a:p>
          <a:p>
            <a:r>
              <a:rPr lang="en-US" sz="1000" dirty="0">
                <a:solidFill>
                  <a:schemeClr val="tx1"/>
                </a:solidFill>
              </a:rPr>
              <a:t>The Global Fund Strategy 2017-2022: Investing to End Epidemics</a:t>
            </a:r>
          </a:p>
        </p:txBody>
      </p:sp>
    </p:spTree>
    <p:extLst>
      <p:ext uri="{BB962C8B-B14F-4D97-AF65-F5344CB8AC3E}">
        <p14:creationId xmlns:p14="http://schemas.microsoft.com/office/powerpoint/2010/main" val="3999333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6854"/>
            <a:ext cx="10604157" cy="955865"/>
          </a:xfrm>
        </p:spPr>
        <p:txBody>
          <a:bodyPr>
            <a:normAutofit fontScale="90000"/>
          </a:bodyPr>
          <a:lstStyle/>
          <a:p>
            <a:r>
              <a:rPr lang="en-GB" dirty="0" smtClean="0"/>
              <a:t>Increasing investment in programs to reduce human rights-related barriers to services</a:t>
            </a:r>
            <a:endParaRPr lang="en-GB" dirty="0"/>
          </a:p>
        </p:txBody>
      </p:sp>
      <p:sp>
        <p:nvSpPr>
          <p:cNvPr id="3" name="Content Placeholder 2"/>
          <p:cNvSpPr>
            <a:spLocks noGrp="1"/>
          </p:cNvSpPr>
          <p:nvPr>
            <p:ph idx="1"/>
          </p:nvPr>
        </p:nvSpPr>
        <p:spPr>
          <a:xfrm>
            <a:off x="353487" y="1401062"/>
            <a:ext cx="11438949" cy="2959252"/>
          </a:xfrm>
        </p:spPr>
        <p:txBody>
          <a:bodyPr>
            <a:normAutofit/>
          </a:bodyPr>
          <a:lstStyle/>
          <a:p>
            <a:endParaRPr lang="en-US" sz="2100" dirty="0"/>
          </a:p>
          <a:p>
            <a:pPr marL="731382" lvl="3" indent="-380990">
              <a:buFont typeface="Arial" panose="020B0604020202020204" pitchFamily="34" charset="0"/>
              <a:buChar char="•"/>
            </a:pPr>
            <a:r>
              <a:rPr lang="en-US" sz="2400" b="1" dirty="0" smtClean="0">
                <a:solidFill>
                  <a:schemeClr val="tx1"/>
                </a:solidFill>
              </a:rPr>
              <a:t>An intensive support effort in 20 countries, with $45 million in matching funds to catalyze investments</a:t>
            </a:r>
            <a:r>
              <a:rPr lang="en-US" sz="2400" dirty="0" smtClean="0">
                <a:solidFill>
                  <a:schemeClr val="tx1"/>
                </a:solidFill>
              </a:rPr>
              <a:t>: Global Fund Key Performance Indicator (KPI) 9a</a:t>
            </a:r>
          </a:p>
          <a:p>
            <a:pPr marL="731382" lvl="3" indent="-380990">
              <a:buFont typeface="Arial" panose="020B0604020202020204" pitchFamily="34" charset="0"/>
              <a:buChar char="•"/>
            </a:pPr>
            <a:r>
              <a:rPr lang="en-US" sz="2400" dirty="0" smtClean="0">
                <a:solidFill>
                  <a:schemeClr val="tx1"/>
                </a:solidFill>
              </a:rPr>
              <a:t>Ensuring greater investment in middle-income countries: KPI 9b</a:t>
            </a:r>
          </a:p>
          <a:p>
            <a:pPr marL="731382" lvl="3" indent="-380990">
              <a:buFont typeface="Arial" panose="020B0604020202020204" pitchFamily="34" charset="0"/>
              <a:buChar char="•"/>
            </a:pPr>
            <a:r>
              <a:rPr lang="en-US" sz="2400" dirty="0" smtClean="0">
                <a:solidFill>
                  <a:schemeClr val="tx1"/>
                </a:solidFill>
              </a:rPr>
              <a:t>A focused effort in upper middle income countries nearing transition, aimed at increasing investment from domestic resources: KPI 9C</a:t>
            </a:r>
          </a:p>
          <a:p>
            <a:pPr marL="350392" lvl="3" indent="0">
              <a:buNone/>
            </a:pPr>
            <a:endParaRPr lang="en-US" dirty="0" smtClean="0">
              <a:solidFill>
                <a:schemeClr val="tx1"/>
              </a:solidFill>
            </a:endParaRPr>
          </a:p>
          <a:p>
            <a:endParaRPr lang="en-GB" sz="2100" dirty="0"/>
          </a:p>
          <a:p>
            <a:pPr lvl="3" indent="0">
              <a:buNone/>
            </a:pPr>
            <a:endParaRPr lang="en-GB" dirty="0"/>
          </a:p>
        </p:txBody>
      </p:sp>
      <p:sp>
        <p:nvSpPr>
          <p:cNvPr id="4" name="Slide Number Placeholder 3"/>
          <p:cNvSpPr>
            <a:spLocks noGrp="1"/>
          </p:cNvSpPr>
          <p:nvPr>
            <p:ph type="sldNum" sz="quarter" idx="12"/>
          </p:nvPr>
        </p:nvSpPr>
        <p:spPr/>
        <p:txBody>
          <a:bodyPr/>
          <a:lstStyle/>
          <a:p>
            <a:fld id="{1D1E3EDB-D7EB-F14E-A6D1-748C03EC5EDC}" type="slidenum">
              <a:rPr lang="en-US" smtClean="0">
                <a:solidFill>
                  <a:prstClr val="white">
                    <a:lumMod val="75000"/>
                  </a:prstClr>
                </a:solidFill>
              </a:rPr>
              <a:pPr/>
              <a:t>9</a:t>
            </a:fld>
            <a:endParaRPr lang="en-US" dirty="0">
              <a:solidFill>
                <a:prstClr val="white">
                  <a:lumMod val="75000"/>
                </a:prstClr>
              </a:solidFill>
            </a:endParaRPr>
          </a:p>
        </p:txBody>
      </p:sp>
      <p:sp>
        <p:nvSpPr>
          <p:cNvPr id="5" name="TextBox 4"/>
          <p:cNvSpPr txBox="1"/>
          <p:nvPr/>
        </p:nvSpPr>
        <p:spPr>
          <a:xfrm>
            <a:off x="6988973" y="4013573"/>
            <a:ext cx="4671031" cy="2739212"/>
          </a:xfrm>
          <a:prstGeom prst="rect">
            <a:avLst/>
          </a:prstGeom>
          <a:noFill/>
          <a:ln w="12700">
            <a:solidFill>
              <a:schemeClr val="tx1"/>
            </a:solidFill>
          </a:ln>
        </p:spPr>
        <p:txBody>
          <a:bodyPr wrap="square" rtlCol="0">
            <a:spAutoFit/>
          </a:bodyPr>
          <a:lstStyle/>
          <a:p>
            <a:r>
              <a:rPr lang="en-US" sz="1400" b="1" dirty="0"/>
              <a:t>KPI 9b</a:t>
            </a:r>
          </a:p>
          <a:p>
            <a:pPr marL="285750" indent="-285750">
              <a:buFont typeface="Arial" panose="020B0604020202020204" pitchFamily="34" charset="0"/>
              <a:buChar char="•"/>
            </a:pPr>
            <a:r>
              <a:rPr lang="en-US" sz="1400" b="1" dirty="0"/>
              <a:t>Vision: </a:t>
            </a:r>
            <a:r>
              <a:rPr lang="fr-CH" sz="1400" dirty="0" err="1">
                <a:solidFill>
                  <a:prstClr val="black"/>
                </a:solidFill>
              </a:rPr>
              <a:t>Increased</a:t>
            </a:r>
            <a:r>
              <a:rPr lang="fr-CH" sz="1400" dirty="0">
                <a:solidFill>
                  <a:prstClr val="black"/>
                </a:solidFill>
              </a:rPr>
              <a:t> </a:t>
            </a:r>
            <a:r>
              <a:rPr lang="en-US" sz="1400" dirty="0">
                <a:solidFill>
                  <a:prstClr val="black"/>
                </a:solidFill>
              </a:rPr>
              <a:t>programming</a:t>
            </a:r>
            <a:r>
              <a:rPr lang="fr-CH" sz="1400" dirty="0">
                <a:solidFill>
                  <a:prstClr val="black"/>
                </a:solidFill>
              </a:rPr>
              <a:t> for key populations and for programs to </a:t>
            </a:r>
            <a:r>
              <a:rPr lang="fr-CH" sz="1400" dirty="0" err="1">
                <a:solidFill>
                  <a:prstClr val="black"/>
                </a:solidFill>
              </a:rPr>
              <a:t>reduce</a:t>
            </a:r>
            <a:r>
              <a:rPr lang="fr-CH" sz="1400" dirty="0">
                <a:solidFill>
                  <a:prstClr val="black"/>
                </a:solidFill>
              </a:rPr>
              <a:t> HR-</a:t>
            </a:r>
            <a:r>
              <a:rPr lang="fr-CH" sz="1400" dirty="0" err="1">
                <a:solidFill>
                  <a:prstClr val="black"/>
                </a:solidFill>
              </a:rPr>
              <a:t>related</a:t>
            </a:r>
            <a:r>
              <a:rPr lang="fr-CH" sz="1400" dirty="0">
                <a:solidFill>
                  <a:prstClr val="black"/>
                </a:solidFill>
              </a:rPr>
              <a:t> </a:t>
            </a:r>
            <a:r>
              <a:rPr lang="fr-CH" sz="1400" dirty="0" err="1">
                <a:solidFill>
                  <a:prstClr val="black"/>
                </a:solidFill>
              </a:rPr>
              <a:t>barriers</a:t>
            </a:r>
            <a:r>
              <a:rPr lang="fr-CH" sz="1400" dirty="0">
                <a:solidFill>
                  <a:prstClr val="black"/>
                </a:solidFill>
              </a:rPr>
              <a:t> to services in </a:t>
            </a:r>
            <a:r>
              <a:rPr lang="en-US" sz="1400" dirty="0" smtClean="0">
                <a:solidFill>
                  <a:prstClr val="black"/>
                </a:solidFill>
              </a:rPr>
              <a:t>MICs</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b="1" dirty="0"/>
              <a:t>Measure: </a:t>
            </a:r>
            <a:r>
              <a:rPr lang="en-GB" sz="1400" dirty="0">
                <a:solidFill>
                  <a:prstClr val="black"/>
                </a:solidFill>
              </a:rPr>
              <a:t>% country allocation invested in programs targeting key populations and HR-related barriers to access in middle income </a:t>
            </a:r>
            <a:r>
              <a:rPr lang="en-GB" sz="1400" dirty="0" smtClean="0">
                <a:solidFill>
                  <a:prstClr val="black"/>
                </a:solidFill>
              </a:rPr>
              <a:t>countries</a:t>
            </a:r>
          </a:p>
          <a:p>
            <a:pPr marL="285750" indent="-285750">
              <a:buFont typeface="Arial" panose="020B0604020202020204" pitchFamily="34" charset="0"/>
              <a:buChar char="•"/>
            </a:pPr>
            <a:endParaRPr lang="en-GB" sz="1400" dirty="0">
              <a:solidFill>
                <a:prstClr val="black"/>
              </a:solidFill>
            </a:endParaRPr>
          </a:p>
          <a:p>
            <a:pPr marL="285750" indent="-285750">
              <a:buFont typeface="Arial" panose="020B0604020202020204" pitchFamily="34" charset="0"/>
              <a:buChar char="•"/>
            </a:pPr>
            <a:r>
              <a:rPr lang="en-US" sz="1400" b="1" dirty="0" smtClean="0"/>
              <a:t>Human rights targets</a:t>
            </a:r>
            <a:r>
              <a:rPr lang="en-US" sz="1400" b="1" dirty="0"/>
              <a:t>:</a:t>
            </a:r>
            <a:endParaRPr lang="en-US" sz="1400" dirty="0">
              <a:solidFill>
                <a:prstClr val="black"/>
              </a:solidFill>
            </a:endParaRPr>
          </a:p>
          <a:p>
            <a:pPr marL="548550" lvl="3" indent="-285750">
              <a:buFont typeface="Arial" panose="020B0604020202020204" pitchFamily="34" charset="0"/>
              <a:buChar char="•"/>
            </a:pPr>
            <a:r>
              <a:rPr lang="en-US" sz="1400" dirty="0">
                <a:solidFill>
                  <a:prstClr val="black"/>
                </a:solidFill>
              </a:rPr>
              <a:t>2.85% for HIV; 2% for TB (for HR, in all MICs)</a:t>
            </a:r>
          </a:p>
          <a:p>
            <a:endParaRPr lang="en-GB" dirty="0"/>
          </a:p>
        </p:txBody>
      </p:sp>
    </p:spTree>
    <p:extLst>
      <p:ext uri="{BB962C8B-B14F-4D97-AF65-F5344CB8AC3E}">
        <p14:creationId xmlns:p14="http://schemas.microsoft.com/office/powerpoint/2010/main" val="174390853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1hLoFBPhQ1KN0o1IdqOag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pDTrhDMASViyxCCvyThEs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SvVxf_OLT2iMIae.MWkOA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GvFb43rNTvmxCEDLiFhJ9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xtBlBsmcQvqm0n2n_Rqjj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cPG0dsoXTgiY31izIhO_L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5n56nYibRwWdE8DUoXKX1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_9rI.NOpTiahijovg.oGM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26ECjQPvSAeHuVGgPvPOe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fBmP9vRDQU2_DMuJSBgtV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UD9E7Ii2RW2oRkn6a4sEO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rVc3Mg5dTmOvvtYLLieLc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Vbr_N4oRwGNvxrH3m7d9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G3voQ9iETnaGM.rxpktQg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UhwHKrF_SU6rE6uPre1_q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_YtDt8OkR9OBYrWgGbooeg"/>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mB2wPDWjRwCLCIuAwGiyog"/>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mvCMCCSDSxCmn.E.9Uxg"/>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z33qglqTTnaFUOgxUPlep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jkfqzVdlQLGG9qfHwtH1R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Q58irTLPQK6J8w53XNTup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MbJs1T1lRA6_8iOqmCT59Q"/>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XKImZp9ZTm2WruaUMbxybg"/>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JkeEBpidRQmMlkFXeDEq9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ibTQH3LXShWAUVqOs16rb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TkSSqHNnRVCT9fAMjVzNW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57V3aL3KS12gDkuNp3AMX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pnMrHHExRJKiXKgF2YuGL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LjzKqFtlR4aMjrhyF_WVfg"/>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KIEgTb6_RlGOdBX6EGs0eg"/>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nNiF0_LQfOVsoC.DR0Rx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XL_WrIgrShaIbjg8nyYB2Q"/>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G1fEvyX.SdG38pgISCpj1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4EXpYYTPTEO5eYOklSbFIg"/>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6pOFwEysT2SMDII_MRVErQ"/>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Zu0SGwWyRT.zF6.CDP6dGA"/>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Q7yacS0FRJuZJWDeNXG3Qg"/>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txMMKMxrSkqUvDrA7dTNhw"/>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nCaP8a8JTC2tCU2XwSbL.Q"/>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nkwZYq.9TD.ipVV8nLZ3_A"/>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ea5lN.1BTr.Zj0H2lAl04g"/>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RmT_IQENQZuWC2gioyw5Y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VGNHLzGRoeUMdOITK1aOA"/>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ZInZuHWMSHmR5al8Pm4hUw"/>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dz.N4HRiQ.uaq.qIFecY_Q"/>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y_mmw0eiRWChVhaPMch4tA"/>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3MytE_UlSeeaneb96fMKtw"/>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v34ncrtmQQqPqJVSDSVWJg"/>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nSZtfgdiSDq1dFepxZ94eg"/>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ZaGzwpELQ4CPwFzs7DXk4w"/>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2UbjvpRyQLuzUyMr7Gu7Ig"/>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xFUMmGg.TzWZLB6L_JSpaw"/>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P8wjbWAKTXKXqoSLf_sPx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R7kGfz1URfKYMvNbrEoYow"/>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1Y71uJ1HT9KerbwWkuoWsA"/>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_CG2OY1xTqGl4d624gXsGw"/>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w7hWVlBKSm2ebDlD.incBg"/>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NcyjvUFKTdi9K.WZJLQF2Q"/>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765eJ6ChTkKXKga.Icmatw"/>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NPHhBHyGTHasb7QARXKhoQ"/>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sSWLjQa3QMaba47793xzC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uMP8gqG9QIy3zAEGIr2Ls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IvRrj7DaROyygCogZuc.j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3synZ6y9TNuF2FQymJ41dw"/>
</p:tagLst>
</file>

<file path=ppt/theme/theme1.xml><?xml version="1.0" encoding="utf-8"?>
<a:theme xmlns:a="http://schemas.openxmlformats.org/drawingml/2006/main" name="1_Office Theme">
  <a:themeElements>
    <a:clrScheme name="GF Dark Blue">
      <a:dk1>
        <a:sysClr val="windowText" lastClr="000000"/>
      </a:dk1>
      <a:lt1>
        <a:sysClr val="window" lastClr="FFFFFF"/>
      </a:lt1>
      <a:dk2>
        <a:srgbClr val="003F72"/>
      </a:dk2>
      <a:lt2>
        <a:srgbClr val="CCD9E3"/>
      </a:lt2>
      <a:accent1>
        <a:srgbClr val="99B2C7"/>
      </a:accent1>
      <a:accent2>
        <a:srgbClr val="668CAA"/>
      </a:accent2>
      <a:accent3>
        <a:srgbClr val="33658E"/>
      </a:accent3>
      <a:accent4>
        <a:srgbClr val="69BE28"/>
      </a:accent4>
      <a:accent5>
        <a:srgbClr val="9A996E"/>
      </a:accent5>
      <a:accent6>
        <a:srgbClr val="C6AC00"/>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4" id="{580FE038-4EE2-43C7-9538-F7472F8545A7}" vid="{39AAC73C-9EA5-4ED5-8C40-274F8EB8F4A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25212</TotalTime>
  <Words>1852</Words>
  <Application>Microsoft Office PowerPoint</Application>
  <PresentationFormat>Widescreen</PresentationFormat>
  <Paragraphs>254</Paragraphs>
  <Slides>17</Slides>
  <Notes>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7" baseType="lpstr">
      <vt:lpstr>SimHei</vt:lpstr>
      <vt:lpstr>Arial</vt:lpstr>
      <vt:lpstr>Calibri</vt:lpstr>
      <vt:lpstr>Courier New</vt:lpstr>
      <vt:lpstr>Lucida Grande</vt:lpstr>
      <vt:lpstr>Raleway</vt:lpstr>
      <vt:lpstr>Roboto</vt:lpstr>
      <vt:lpstr>1_Office Theme</vt:lpstr>
      <vt:lpstr>think-cell Slide</vt:lpstr>
      <vt:lpstr>Chart</vt:lpstr>
      <vt:lpstr>PowerPoint Presentation</vt:lpstr>
      <vt:lpstr>Acknowledgements</vt:lpstr>
      <vt:lpstr>Acknowledgements</vt:lpstr>
      <vt:lpstr>Investing for Impact 2012-2016: Human Rights</vt:lpstr>
      <vt:lpstr>Progress made from 2014-2016 </vt:lpstr>
      <vt:lpstr>Human Rights Cascade (from concept note to grant)</vt:lpstr>
      <vt:lpstr>PowerPoint Presentation</vt:lpstr>
      <vt:lpstr>Background </vt:lpstr>
      <vt:lpstr>Increasing investment in programs to reduce human rights-related barriers to services</vt:lpstr>
      <vt:lpstr>20 country intensive support initiative</vt:lpstr>
      <vt:lpstr>What is new / innovative? </vt:lpstr>
      <vt:lpstr>Progress to date: 20 country effort   </vt:lpstr>
      <vt:lpstr>Baseline assessments – findings</vt:lpstr>
      <vt:lpstr>Laws versus practice </vt:lpstr>
      <vt:lpstr>Progress to date: investments to reduce human-rights related barriers </vt:lpstr>
      <vt:lpstr>Progress to date: Tracking investments in programs to reduce human-rights related barriers in MICs</vt:lpstr>
      <vt:lpstr>What more can the Global Fund do?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Read</dc:creator>
  <cp:lastModifiedBy>Saal</cp:lastModifiedBy>
  <cp:revision>424</cp:revision>
  <cp:lastPrinted>2018-06-07T14:25:41Z</cp:lastPrinted>
  <dcterms:created xsi:type="dcterms:W3CDTF">2018-02-15T07:46:31Z</dcterms:created>
  <dcterms:modified xsi:type="dcterms:W3CDTF">2018-07-24T08:28:31Z</dcterms:modified>
</cp:coreProperties>
</file>