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8.jpg" ContentType="image/jpg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7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7.xml" ContentType="application/vnd.openxmlformats-officedocument.presentationml.notesSlide+xml"/>
  <Override PartName="/ppt/tags/tag10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84" r:id="rId2"/>
    <p:sldMasterId id="2147483898" r:id="rId3"/>
    <p:sldMasterId id="2147484337" r:id="rId4"/>
    <p:sldMasterId id="2147485233" r:id="rId5"/>
    <p:sldMasterId id="2147492311" r:id="rId6"/>
  </p:sldMasterIdLst>
  <p:notesMasterIdLst>
    <p:notesMasterId r:id="rId29"/>
  </p:notesMasterIdLst>
  <p:handoutMasterIdLst>
    <p:handoutMasterId r:id="rId30"/>
  </p:handoutMasterIdLst>
  <p:sldIdLst>
    <p:sldId id="466" r:id="rId7"/>
    <p:sldId id="331" r:id="rId8"/>
    <p:sldId id="526" r:id="rId9"/>
    <p:sldId id="540" r:id="rId10"/>
    <p:sldId id="542" r:id="rId11"/>
    <p:sldId id="543" r:id="rId12"/>
    <p:sldId id="544" r:id="rId13"/>
    <p:sldId id="497" r:id="rId14"/>
    <p:sldId id="545" r:id="rId15"/>
    <p:sldId id="546" r:id="rId16"/>
    <p:sldId id="547" r:id="rId17"/>
    <p:sldId id="553" r:id="rId18"/>
    <p:sldId id="548" r:id="rId19"/>
    <p:sldId id="562" r:id="rId20"/>
    <p:sldId id="560" r:id="rId21"/>
    <p:sldId id="563" r:id="rId22"/>
    <p:sldId id="550" r:id="rId23"/>
    <p:sldId id="551" r:id="rId24"/>
    <p:sldId id="535" r:id="rId25"/>
    <p:sldId id="564" r:id="rId26"/>
    <p:sldId id="566" r:id="rId27"/>
    <p:sldId id="538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72C4"/>
    <a:srgbClr val="D9F2FF"/>
    <a:srgbClr val="CDEEFF"/>
    <a:srgbClr val="B9E8FF"/>
    <a:srgbClr val="C9EBEC"/>
    <a:srgbClr val="FF6B5A"/>
    <a:srgbClr val="37BCFF"/>
    <a:srgbClr val="E9EBF5"/>
    <a:srgbClr val="CFD5E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71635" autoAdjust="0"/>
  </p:normalViewPr>
  <p:slideViewPr>
    <p:cSldViewPr>
      <p:cViewPr varScale="1">
        <p:scale>
          <a:sx n="69" d="100"/>
          <a:sy n="69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58" d="100"/>
          <a:sy n="58" d="100"/>
        </p:scale>
        <p:origin x="-253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4026DCD-6DDF-4622-AD8B-57A24254516E}" type="datetimeFigureOut">
              <a:rPr lang="en-US"/>
              <a:pPr>
                <a:defRPr/>
              </a:pPr>
              <a:t>7/24/2018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BB8C524-86EF-4DB0-B934-992C5153B61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720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EB7FB95-CAB2-48ED-AB43-840BED1F5F90}" type="datetimeFigureOut">
              <a:rPr lang="zh-CN" altLang="en-US"/>
              <a:pPr>
                <a:defRPr/>
              </a:pPr>
              <a:t>2018/7/24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0863D9-315F-46C7-9AD2-CB25B6E010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355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18238-5815-43F9-95BE-0AFD0682624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479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F9020-244C-4812-BDEF-86215CD7B0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376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F9020-244C-4812-BDEF-86215CD7B0A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919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863D9-315F-46C7-9AD2-CB25B6E0106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553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863D9-315F-46C7-9AD2-CB25B6E0106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610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F9020-244C-4812-BDEF-86215CD7B0A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56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F9020-244C-4812-BDEF-86215CD7B0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530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863D9-315F-46C7-9AD2-CB25B6E0106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275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zh-CN" sz="12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zh-CN" sz="12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863D9-315F-46C7-9AD2-CB25B6E0106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826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863D9-315F-46C7-9AD2-CB25B6E0106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045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863D9-315F-46C7-9AD2-CB25B6E0106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96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863D9-315F-46C7-9AD2-CB25B6E0106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658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863D9-315F-46C7-9AD2-CB25B6E0106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774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863D9-315F-46C7-9AD2-CB25B6E0106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27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5600" marR="5080" indent="-34290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en-US" altLang="zh-CN" sz="12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863D9-315F-46C7-9AD2-CB25B6E0106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394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863D9-315F-46C7-9AD2-CB25B6E0106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660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863D9-315F-46C7-9AD2-CB25B6E0106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497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863D9-315F-46C7-9AD2-CB25B6E0106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32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863D9-315F-46C7-9AD2-CB25B6E0106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1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FF7D0-63E5-4EF5-B4B5-B165BFA798E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90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BB4BF-68AB-442E-865E-40CE7332668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708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286DA-E942-43DE-A4CF-7B1BA69ABEF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4811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F276F-0D03-4C52-B2C0-C9FC60E4F09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232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715ED-4A5A-4215-AD1B-D2A42C42BD1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325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CF1B7-26E8-4072-BE24-D5354AC571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99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6B5A8-7640-4ECF-B895-D158B828FB8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003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38"/>
            <a:ext cx="40386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38"/>
            <a:ext cx="40386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653B4-C84C-45B8-BD35-CDE1B7494C0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466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52AD2-9415-4FB3-BD07-9329D114FD5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941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2F734-E68E-44A2-A9A0-D01384CFEEF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729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21D1C-ABCB-4BBE-839F-0574E44D889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07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5A9DB-CAA5-40F0-AF7F-BBBFD694824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0286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6A870-492E-4C39-9378-AB71A75937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006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18D59-6F38-4F46-8CE8-1BA5EDA5DC2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03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465C9-6F4C-4A28-8995-FA83CF2DA9A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152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142875"/>
            <a:ext cx="2286000" cy="61436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42875"/>
            <a:ext cx="6705600" cy="61436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4F3CC-FD13-4E25-957B-A8C2E8F6707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2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7143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14438"/>
            <a:ext cx="4038600" cy="5072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38"/>
            <a:ext cx="4038600" cy="5072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F74A-7605-424E-8980-1B57C3E30E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744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7143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14438"/>
            <a:ext cx="4038600" cy="5072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14438"/>
            <a:ext cx="4038600" cy="24590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25875"/>
            <a:ext cx="4038600" cy="2460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312E2-29C4-4F06-8FA1-38AA38FABE6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592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00FF8-A943-457F-9E7C-1F5310AC11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822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FAF37-6227-4E5F-8584-6925C987533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881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D76AA-F432-4826-8932-48665D9DDB8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634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38"/>
            <a:ext cx="40386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38"/>
            <a:ext cx="40386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2879F-6005-49A9-811E-C6FEEDE68CD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99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580F3-F6D5-486B-906D-004118A350C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5026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F5CA8-17D0-4268-96F6-31A6AD8F03C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801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412A4-9ED3-4E31-901E-062DBBB9DF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743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26E9A-2E5E-4BF6-8ADF-40E91F7A42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148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CB2BD-265B-4ADB-B9C1-D38629AFBD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327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7E5F1-0EE2-47BE-914D-D66E09B2E91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777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14DFC-F810-4432-A66F-2F067EA79E7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831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142875"/>
            <a:ext cx="2286000" cy="61436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42875"/>
            <a:ext cx="6705600" cy="61436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944FD-6095-4AB9-B8F3-64A7EE31B65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956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7143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14438"/>
            <a:ext cx="4038600" cy="5072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38"/>
            <a:ext cx="4038600" cy="5072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4E3D1-CBCF-46DD-BB33-2A332BA22C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356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7143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14438"/>
            <a:ext cx="4038600" cy="5072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14438"/>
            <a:ext cx="4038600" cy="24590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25875"/>
            <a:ext cx="4038600" cy="2460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51EBB-495C-48BC-9493-2D89278197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2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black">
          <a:xfrm>
            <a:off x="7473950" y="6062663"/>
            <a:ext cx="1143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latin typeface="Verdana" pitchFamily="34" charset="0"/>
                <a:ea typeface="굴림" pitchFamily="34" charset="-127"/>
              </a:rPr>
              <a:t>LOGO</a:t>
            </a:r>
          </a:p>
        </p:txBody>
      </p:sp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1663700"/>
            <a:ext cx="6821487" cy="1470025"/>
          </a:xfrm>
          <a:extLst/>
        </p:spPr>
        <p:txBody>
          <a:bodyPr/>
          <a:lstStyle>
            <a:lvl1pPr algn="ctr">
              <a:defRPr sz="4000">
                <a:solidFill>
                  <a:srgbClr val="293E00"/>
                </a:solidFill>
              </a:defRPr>
            </a:lvl1pPr>
          </a:lstStyle>
          <a:p>
            <a:pPr lvl="0"/>
            <a:r>
              <a:rPr lang="en-US" altLang="zh-CN" noProof="0" smtClean="0"/>
              <a:t>PowerPoint Template</a:t>
            </a:r>
            <a:endParaRPr lang="zh-CN" altLang="en-US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510338"/>
            <a:ext cx="2133600" cy="1524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52813" y="6451600"/>
            <a:ext cx="2895600" cy="152400"/>
          </a:xfrm>
        </p:spPr>
        <p:txBody>
          <a:bodyPr/>
          <a:lstStyle>
            <a:lvl1pPr algn="ctr">
              <a:defRPr sz="1400" b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318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3D5F9-5870-4822-8526-92000ACB6E6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5392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534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3193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0263" y="1209675"/>
            <a:ext cx="384492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27588" y="1209675"/>
            <a:ext cx="3846512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3914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9957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8297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05705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1421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66145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41521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21500" y="169863"/>
            <a:ext cx="2028825" cy="59928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0263" y="169863"/>
            <a:ext cx="5938837" cy="59928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774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380E4-354B-4DC3-8719-A8984F86D14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2932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14706" y="2130425"/>
            <a:ext cx="4986318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286702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F62DA73-96CC-47B9-9AEA-9836C95AF04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4003367"/>
      </p:ext>
    </p:extLst>
  </p:cSld>
  <p:clrMapOvr>
    <a:masterClrMapping/>
  </p:clrMapOvr>
  <p:transition spd="med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4366" y="500042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4366" y="1760557"/>
            <a:ext cx="82296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28575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AEF01AF-6A88-4ADF-9B7B-7B78DC3193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6173017"/>
      </p:ext>
    </p:extLst>
  </p:cSld>
  <p:clrMapOvr>
    <a:masterClrMapping/>
  </p:clrMapOvr>
  <p:transition spd="med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24950" cy="685074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19743" y="-7257"/>
            <a:ext cx="902425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800" baseline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1856381" y="2029096"/>
            <a:ext cx="6646917" cy="1332782"/>
          </a:xfrm>
          <a:noFill/>
        </p:spPr>
        <p:txBody>
          <a:bodyPr anchor="b">
            <a:normAutofit/>
          </a:bodyPr>
          <a:lstStyle>
            <a:lvl1pPr algn="ctr">
              <a:defRPr sz="5400" baseline="0">
                <a:ln w="19050">
                  <a:solidFill>
                    <a:schemeClr val="bg1">
                      <a:alpha val="84000"/>
                    </a:schemeClr>
                  </a:solidFill>
                </a:ln>
                <a:gradFill>
                  <a:gsLst>
                    <a:gs pos="0">
                      <a:schemeClr val="accent1"/>
                    </a:gs>
                    <a:gs pos="63000">
                      <a:schemeClr val="accent2"/>
                    </a:gs>
                  </a:gsLst>
                  <a:lin ang="6600000" scaled="0"/>
                </a:gradFill>
                <a:effectLst>
                  <a:outerShdw dist="38100" dir="5400000" algn="t" rotWithShape="0">
                    <a:prstClr val="black">
                      <a:alpha val="10000"/>
                    </a:prstClr>
                  </a:outerShdw>
                </a:effectLst>
                <a:latin typeface="Arial" pitchFamily="34" charset="0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单击此处添加标题</a:t>
            </a:r>
            <a:endParaRPr lang="en-US" dirty="0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856380" y="3472547"/>
            <a:ext cx="6646918" cy="550817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ln w="12700">
                  <a:noFill/>
                </a:ln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9000000" scaled="0"/>
                </a:gradFill>
                <a:effectLst/>
                <a:latin typeface="Arial" pitchFamily="34" charset="0"/>
                <a:ea typeface="黑体" pitchFamily="49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单击此处添加副标题</a:t>
            </a:r>
            <a:endParaRPr lang="en-US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1856381" y="3411582"/>
            <a:ext cx="6646917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7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2B3F25-24D2-476C-8B5E-0FDDA48298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847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425600" y="2149200"/>
            <a:ext cx="6300000" cy="3528000"/>
          </a:xfrm>
        </p:spPr>
        <p:txBody>
          <a:bodyPr lIns="144000" rIns="144000" anchor="ctr" anchorCtr="0">
            <a:normAutofit/>
          </a:bodyPr>
          <a:lstStyle>
            <a:lvl1pPr>
              <a:defRPr sz="24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541655" indent="-271780" defTabSz="-635">
              <a:buFont typeface="Arial" pitchFamily="34" charset="0"/>
              <a:buChar char="•"/>
              <a:tabLst>
                <a:tab pos="269875" algn="l"/>
              </a:tabLst>
              <a:defRPr sz="2000" b="0">
                <a:latin typeface="+mn-lt"/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28C1-D7DD-43B7-85FE-7895B53DE2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471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319200" y="2628000"/>
            <a:ext cx="4460400" cy="1648800"/>
          </a:xfrm>
          <a:solidFill>
            <a:schemeClr val="bg1"/>
          </a:solidFill>
        </p:spPr>
        <p:txBody>
          <a:bodyPr lIns="108000" tIns="180000" rIns="108000" bIns="0" anchor="t" anchorCtr="0">
            <a:normAutofit/>
          </a:bodyPr>
          <a:lstStyle>
            <a:lvl1pPr marL="0" indent="0" algn="l">
              <a:buNone/>
              <a:defRPr sz="24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单击此处添加您的副标题</a:t>
            </a:r>
            <a:endParaRPr lang="en-US" altLang="zh-CN" dirty="0" smtClean="0"/>
          </a:p>
        </p:txBody>
      </p:sp>
      <p:sp>
        <p:nvSpPr>
          <p:cNvPr id="10" name="椭圆 9"/>
          <p:cNvSpPr/>
          <p:nvPr/>
        </p:nvSpPr>
        <p:spPr>
          <a:xfrm>
            <a:off x="2268538" y="1550988"/>
            <a:ext cx="1301750" cy="13017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ea typeface="黑体" pitchFamily="49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681561D-F14F-47F8-B98D-219247A778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1676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81600" y="330453"/>
            <a:ext cx="8352000" cy="49212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64400" y="1900800"/>
            <a:ext cx="6778800" cy="1825200"/>
          </a:xfrm>
        </p:spPr>
        <p:txBody>
          <a:bodyPr lIns="144000" rIns="144000"/>
          <a:lstStyle>
            <a:lvl1pPr>
              <a:defRPr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0850" indent="-2698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zh-CN" dirty="0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1364400" y="4050000"/>
            <a:ext cx="6778800" cy="1807200"/>
          </a:xfrm>
        </p:spPr>
        <p:txBody>
          <a:bodyPr lIns="144000" rIns="144000"/>
          <a:lstStyle>
            <a:lvl1pPr>
              <a:defRPr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0850" indent="-2698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zh-CN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561D-F14F-47F8-B98D-219247A778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7723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4577" y="118532"/>
            <a:ext cx="7886698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zh-CN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zh-CN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17A4-EADB-495E-B2E5-21CA4A8237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2646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4384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defRPr/>
            </a:pPr>
            <a:endParaRPr lang="zh-CN" altLang="en-US" sz="880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0" y="2829600"/>
            <a:ext cx="9144000" cy="1447200"/>
          </a:xfrm>
        </p:spPr>
        <p:txBody>
          <a:bodyPr anchor="t" anchorCtr="0">
            <a:normAutofit/>
          </a:bodyPr>
          <a:lstStyle>
            <a:lvl1pPr>
              <a:defRPr sz="88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4" name="KSO_Shape"/>
          <p:cNvSpPr/>
          <p:nvPr>
            <p:custDataLst>
              <p:tags r:id="rId1"/>
            </p:custDataLst>
          </p:nvPr>
        </p:nvSpPr>
        <p:spPr>
          <a:xfrm>
            <a:off x="3375025" y="5544699"/>
            <a:ext cx="209550" cy="158750"/>
          </a:xfrm>
          <a:custGeom>
            <a:avLst/>
            <a:gdLst/>
            <a:ahLst/>
            <a:cxnLst/>
            <a:rect l="l" t="t" r="r" b="b"/>
            <a:pathLst>
              <a:path w="4974795" h="3320682">
                <a:moveTo>
                  <a:pt x="1897867" y="1805825"/>
                </a:moveTo>
                <a:lnTo>
                  <a:pt x="2485737" y="2315734"/>
                </a:lnTo>
                <a:lnTo>
                  <a:pt x="3073607" y="1805825"/>
                </a:lnTo>
                <a:lnTo>
                  <a:pt x="4820061" y="3320682"/>
                </a:lnTo>
                <a:lnTo>
                  <a:pt x="151413" y="3320682"/>
                </a:lnTo>
                <a:close/>
                <a:moveTo>
                  <a:pt x="0" y="159634"/>
                </a:moveTo>
                <a:lnTo>
                  <a:pt x="1788328" y="1710812"/>
                </a:lnTo>
                <a:lnTo>
                  <a:pt x="0" y="3261996"/>
                </a:lnTo>
                <a:close/>
                <a:moveTo>
                  <a:pt x="4974795" y="156753"/>
                </a:moveTo>
                <a:lnTo>
                  <a:pt x="4974795" y="3264872"/>
                </a:lnTo>
                <a:lnTo>
                  <a:pt x="3183146" y="1710812"/>
                </a:lnTo>
                <a:close/>
                <a:moveTo>
                  <a:pt x="35040" y="0"/>
                </a:moveTo>
                <a:lnTo>
                  <a:pt x="4936434" y="0"/>
                </a:lnTo>
                <a:lnTo>
                  <a:pt x="2485737" y="21257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bg1">
                  <a:lumMod val="65000"/>
                </a:schemeClr>
              </a:solidFill>
              <a:ea typeface="黑体" pitchFamily="49" charset="-122"/>
            </a:endParaRPr>
          </a:p>
        </p:txBody>
      </p:sp>
      <p:sp>
        <p:nvSpPr>
          <p:cNvPr id="5" name="KSO_Shape"/>
          <p:cNvSpPr/>
          <p:nvPr>
            <p:custDataLst>
              <p:tags r:id="rId2"/>
            </p:custDataLst>
          </p:nvPr>
        </p:nvSpPr>
        <p:spPr>
          <a:xfrm>
            <a:off x="3395663" y="5062538"/>
            <a:ext cx="168275" cy="225425"/>
          </a:xfrm>
          <a:custGeom>
            <a:avLst/>
            <a:gdLst/>
            <a:ahLst/>
            <a:cxnLst/>
            <a:rect l="l" t="t" r="r" b="b"/>
            <a:pathLst>
              <a:path w="396520" h="469210">
                <a:moveTo>
                  <a:pt x="327445" y="314600"/>
                </a:moveTo>
                <a:cubicBezTo>
                  <a:pt x="356349" y="319254"/>
                  <a:pt x="385797" y="360745"/>
                  <a:pt x="394054" y="381803"/>
                </a:cubicBezTo>
                <a:cubicBezTo>
                  <a:pt x="402312" y="402860"/>
                  <a:pt x="388098" y="427511"/>
                  <a:pt x="376990" y="440944"/>
                </a:cubicBezTo>
                <a:cubicBezTo>
                  <a:pt x="373700" y="421882"/>
                  <a:pt x="364955" y="401443"/>
                  <a:pt x="352485" y="383463"/>
                </a:cubicBezTo>
                <a:cubicBezTo>
                  <a:pt x="332676" y="354903"/>
                  <a:pt x="307287" y="337803"/>
                  <a:pt x="287162" y="338581"/>
                </a:cubicBezTo>
                <a:cubicBezTo>
                  <a:pt x="300917" y="326499"/>
                  <a:pt x="298542" y="309947"/>
                  <a:pt x="327445" y="314600"/>
                </a:cubicBezTo>
                <a:close/>
                <a:moveTo>
                  <a:pt x="44367" y="9445"/>
                </a:moveTo>
                <a:cubicBezTo>
                  <a:pt x="65307" y="7976"/>
                  <a:pt x="88582" y="48300"/>
                  <a:pt x="98716" y="103893"/>
                </a:cubicBezTo>
                <a:cubicBezTo>
                  <a:pt x="103023" y="127522"/>
                  <a:pt x="104507" y="151694"/>
                  <a:pt x="102812" y="172874"/>
                </a:cubicBezTo>
                <a:cubicBezTo>
                  <a:pt x="96419" y="177933"/>
                  <a:pt x="92462" y="183883"/>
                  <a:pt x="93679" y="191748"/>
                </a:cubicBezTo>
                <a:cubicBezTo>
                  <a:pt x="97962" y="219449"/>
                  <a:pt x="202914" y="329063"/>
                  <a:pt x="240363" y="349244"/>
                </a:cubicBezTo>
                <a:cubicBezTo>
                  <a:pt x="253454" y="356299"/>
                  <a:pt x="265280" y="353652"/>
                  <a:pt x="275564" y="347108"/>
                </a:cubicBezTo>
                <a:lnTo>
                  <a:pt x="275884" y="347663"/>
                </a:lnTo>
                <a:cubicBezTo>
                  <a:pt x="293996" y="337193"/>
                  <a:pt x="324545" y="354625"/>
                  <a:pt x="347507" y="388530"/>
                </a:cubicBezTo>
                <a:cubicBezTo>
                  <a:pt x="360303" y="407426"/>
                  <a:pt x="369015" y="429003"/>
                  <a:pt x="371399" y="448117"/>
                </a:cubicBezTo>
                <a:cubicBezTo>
                  <a:pt x="347296" y="472826"/>
                  <a:pt x="310581" y="469765"/>
                  <a:pt x="288158" y="468159"/>
                </a:cubicBezTo>
                <a:cubicBezTo>
                  <a:pt x="253182" y="465654"/>
                  <a:pt x="-15065" y="364036"/>
                  <a:pt x="664" y="89829"/>
                </a:cubicBezTo>
                <a:cubicBezTo>
                  <a:pt x="3125" y="70964"/>
                  <a:pt x="7079" y="53749"/>
                  <a:pt x="14299" y="39550"/>
                </a:cubicBezTo>
                <a:cubicBezTo>
                  <a:pt x="20978" y="26415"/>
                  <a:pt x="30453" y="15861"/>
                  <a:pt x="44367" y="9445"/>
                </a:cubicBezTo>
                <a:close/>
                <a:moveTo>
                  <a:pt x="85842" y="6"/>
                </a:moveTo>
                <a:cubicBezTo>
                  <a:pt x="147282" y="-938"/>
                  <a:pt x="156451" y="106342"/>
                  <a:pt x="147962" y="128156"/>
                </a:cubicBezTo>
                <a:cubicBezTo>
                  <a:pt x="140696" y="146825"/>
                  <a:pt x="125598" y="157194"/>
                  <a:pt x="109217" y="167957"/>
                </a:cubicBezTo>
                <a:cubicBezTo>
                  <a:pt x="111214" y="147002"/>
                  <a:pt x="109601" y="123749"/>
                  <a:pt x="105273" y="101024"/>
                </a:cubicBezTo>
                <a:cubicBezTo>
                  <a:pt x="95931" y="51971"/>
                  <a:pt x="75887" y="14560"/>
                  <a:pt x="55177" y="5105"/>
                </a:cubicBezTo>
                <a:cubicBezTo>
                  <a:pt x="63799" y="1769"/>
                  <a:pt x="73998" y="188"/>
                  <a:pt x="85842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bg1">
                  <a:lumMod val="65000"/>
                </a:schemeClr>
              </a:solidFill>
              <a:ea typeface="黑体" pitchFamily="49" charset="-122"/>
            </a:endParaRPr>
          </a:p>
        </p:txBody>
      </p:sp>
      <p:sp>
        <p:nvSpPr>
          <p:cNvPr id="6" name="KSO_Shape"/>
          <p:cNvSpPr/>
          <p:nvPr>
            <p:custDataLst>
              <p:tags r:id="rId3"/>
            </p:custDataLst>
          </p:nvPr>
        </p:nvSpPr>
        <p:spPr>
          <a:xfrm>
            <a:off x="3319463" y="5902545"/>
            <a:ext cx="322262" cy="273050"/>
          </a:xfrm>
          <a:custGeom>
            <a:avLst/>
            <a:gdLst/>
            <a:ahLst/>
            <a:cxnLst/>
            <a:rect l="l" t="t" r="r" b="b"/>
            <a:pathLst>
              <a:path w="648072" h="400516">
                <a:moveTo>
                  <a:pt x="324036" y="0"/>
                </a:moveTo>
                <a:lnTo>
                  <a:pt x="648072" y="216024"/>
                </a:lnTo>
                <a:lnTo>
                  <a:pt x="520183" y="216024"/>
                </a:lnTo>
                <a:cubicBezTo>
                  <a:pt x="521934" y="217353"/>
                  <a:pt x="522036" y="218913"/>
                  <a:pt x="522036" y="220497"/>
                </a:cubicBezTo>
                <a:lnTo>
                  <a:pt x="522036" y="364511"/>
                </a:lnTo>
                <a:cubicBezTo>
                  <a:pt x="522036" y="384396"/>
                  <a:pt x="505916" y="400516"/>
                  <a:pt x="486031" y="400516"/>
                </a:cubicBezTo>
                <a:lnTo>
                  <a:pt x="378042" y="400516"/>
                </a:lnTo>
                <a:lnTo>
                  <a:pt x="378042" y="256516"/>
                </a:lnTo>
                <a:lnTo>
                  <a:pt x="270030" y="256516"/>
                </a:lnTo>
                <a:lnTo>
                  <a:pt x="270030" y="400516"/>
                </a:lnTo>
                <a:lnTo>
                  <a:pt x="162041" y="400516"/>
                </a:lnTo>
                <a:cubicBezTo>
                  <a:pt x="142156" y="400516"/>
                  <a:pt x="126036" y="384396"/>
                  <a:pt x="126036" y="364511"/>
                </a:cubicBezTo>
                <a:lnTo>
                  <a:pt x="126036" y="220497"/>
                </a:lnTo>
                <a:lnTo>
                  <a:pt x="127889" y="216024"/>
                </a:lnTo>
                <a:lnTo>
                  <a:pt x="0" y="2160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ea typeface="黑体" pitchFamily="49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26000" y="5398672"/>
            <a:ext cx="2858400" cy="446400"/>
          </a:xfrm>
        </p:spPr>
        <p:txBody>
          <a:bodyPr anchor="ctr" anchorCtr="0">
            <a:normAutofit/>
          </a:bodyPr>
          <a:lstStyle>
            <a:lvl1pPr marL="0" indent="0" algn="l">
              <a:buFont typeface="Arial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53340" indent="0">
              <a:buNone/>
              <a:defRPr sz="1800">
                <a:solidFill>
                  <a:schemeClr val="accent1"/>
                </a:solidFill>
              </a:defRPr>
            </a:lvl2pPr>
            <a:lvl3pPr marL="685800" indent="0">
              <a:buNone/>
              <a:defRPr sz="1800">
                <a:solidFill>
                  <a:schemeClr val="accent1"/>
                </a:solidFill>
              </a:defRPr>
            </a:lvl3pPr>
            <a:lvl4pPr marL="1028700" indent="0">
              <a:buNone/>
              <a:defRPr sz="1800">
                <a:solidFill>
                  <a:schemeClr val="accent1"/>
                </a:solidFill>
              </a:defRPr>
            </a:lvl4pPr>
            <a:lvl5pPr marL="1371600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单击此处编辑文本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3715200" y="5828400"/>
            <a:ext cx="2869200" cy="446400"/>
          </a:xfrm>
        </p:spPr>
        <p:txBody>
          <a:bodyPr anchor="ctr" anchorCtr="0">
            <a:normAutofit/>
          </a:bodyPr>
          <a:lstStyle>
            <a:lvl1pPr marL="0" indent="0" algn="l">
              <a:buFont typeface="Arial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53340" indent="0">
              <a:buNone/>
              <a:defRPr sz="1800">
                <a:solidFill>
                  <a:schemeClr val="accent1"/>
                </a:solidFill>
              </a:defRPr>
            </a:lvl2pPr>
            <a:lvl3pPr marL="685800" indent="0">
              <a:buNone/>
              <a:defRPr sz="1800">
                <a:solidFill>
                  <a:schemeClr val="accent1"/>
                </a:solidFill>
              </a:defRPr>
            </a:lvl3pPr>
            <a:lvl4pPr marL="1028700" indent="0">
              <a:buNone/>
              <a:defRPr sz="1800">
                <a:solidFill>
                  <a:schemeClr val="accent1"/>
                </a:solidFill>
              </a:defRPr>
            </a:lvl4pPr>
            <a:lvl5pPr marL="1371600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单击此处编辑文本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04400" y="4950000"/>
            <a:ext cx="2880000" cy="446400"/>
          </a:xfrm>
        </p:spPr>
        <p:txBody>
          <a:bodyPr anchor="ctr" anchorCtr="0">
            <a:normAutofit/>
          </a:bodyPr>
          <a:lstStyle>
            <a:lvl1pPr marL="0" indent="0" algn="l">
              <a:buFont typeface="Arial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53340" indent="0">
              <a:buNone/>
              <a:defRPr sz="1800">
                <a:solidFill>
                  <a:schemeClr val="accent1"/>
                </a:solidFill>
              </a:defRPr>
            </a:lvl2pPr>
            <a:lvl3pPr marL="685800" indent="0">
              <a:buNone/>
              <a:defRPr sz="1800">
                <a:solidFill>
                  <a:schemeClr val="accent1"/>
                </a:solidFill>
              </a:defRPr>
            </a:lvl3pPr>
            <a:lvl4pPr marL="1028700" indent="0">
              <a:buNone/>
              <a:defRPr sz="1800">
                <a:solidFill>
                  <a:schemeClr val="accent1"/>
                </a:solidFill>
              </a:defRPr>
            </a:lvl4pPr>
            <a:lvl5pPr marL="1371600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单击此处编辑文本</a:t>
            </a:r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3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4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8681561D-F14F-47F8-B98D-219247A778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1795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6B5-F136-4439-A720-ACC4E20C1E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6825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1F26-CADA-46E7-88E5-409D0A3D80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30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C2B28-34AB-4932-BDEB-73D28274246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46126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8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906684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561D-F14F-47F8-B98D-219247A778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620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561D-F14F-47F8-B98D-219247A778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32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B3854-A4AB-4FBC-BA77-504A00FB1F2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048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3219F-7EDB-455A-A39C-6FF14B0A807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368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0089A-147A-4299-A096-D97A92F5AA4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500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图片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0"/>
            <a:ext cx="8229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355B9088-DE70-4777-AAD2-325C21D39073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10248" name="Picture 8" descr="00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2259" r:id="rId1"/>
    <p:sldLayoutId id="2147492260" r:id="rId2"/>
    <p:sldLayoutId id="2147492261" r:id="rId3"/>
    <p:sldLayoutId id="2147492262" r:id="rId4"/>
    <p:sldLayoutId id="2147492263" r:id="rId5"/>
    <p:sldLayoutId id="2147492264" r:id="rId6"/>
    <p:sldLayoutId id="2147492265" r:id="rId7"/>
    <p:sldLayoutId id="2147492266" r:id="rId8"/>
    <p:sldLayoutId id="2147492267" r:id="rId9"/>
    <p:sldLayoutId id="2147492268" r:id="rId10"/>
    <p:sldLayoutId id="2147492269" r:id="rId11"/>
    <p:sldLayoutId id="214749227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/>
          </p:cNvSpPr>
          <p:nvPr>
            <p:ph type="title"/>
          </p:nvPr>
        </p:nvSpPr>
        <p:spPr bwMode="auto">
          <a:xfrm>
            <a:off x="0" y="1428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26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14438"/>
            <a:ext cx="822960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楷体_GB2312" charset="-122"/>
              </a:defRPr>
            </a:lvl1pPr>
          </a:lstStyle>
          <a:p>
            <a:fld id="{3B898351-7866-43A4-9E16-E4A9BC15C2DF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287338" y="833438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Arial" charset="0"/>
              <a:ea typeface="楷体_GB2312" pitchFamily="49" charset="-122"/>
            </a:endParaRPr>
          </a:p>
        </p:txBody>
      </p:sp>
      <p:pic>
        <p:nvPicPr>
          <p:cNvPr id="11273" name="图片 34" descr="校徽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8891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图片 35" descr="未命名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96863"/>
            <a:ext cx="12144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图片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49275"/>
            <a:ext cx="50768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3" descr="图片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371">
            <a:off x="1833563" y="2974975"/>
            <a:ext cx="691197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2271" r:id="rId1"/>
    <p:sldLayoutId id="2147492272" r:id="rId2"/>
    <p:sldLayoutId id="2147492273" r:id="rId3"/>
    <p:sldLayoutId id="2147492274" r:id="rId4"/>
    <p:sldLayoutId id="2147492275" r:id="rId5"/>
    <p:sldLayoutId id="2147492276" r:id="rId6"/>
    <p:sldLayoutId id="2147492277" r:id="rId7"/>
    <p:sldLayoutId id="2147492278" r:id="rId8"/>
    <p:sldLayoutId id="2147492279" r:id="rId9"/>
    <p:sldLayoutId id="2147492280" r:id="rId10"/>
    <p:sldLayoutId id="2147492281" r:id="rId11"/>
    <p:sldLayoutId id="2147492282" r:id="rId12"/>
    <p:sldLayoutId id="214749228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Arial" panose="020B0604020202020204" pitchFamily="34" charset="0"/>
        <a:buChar char="•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bg1"/>
          </a:solidFill>
          <a:latin typeface="Calibri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bg1"/>
          </a:solidFill>
          <a:latin typeface="Calibri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/>
          </p:cNvSpPr>
          <p:nvPr>
            <p:ph type="title"/>
          </p:nvPr>
        </p:nvSpPr>
        <p:spPr bwMode="auto">
          <a:xfrm>
            <a:off x="0" y="1428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229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14438"/>
            <a:ext cx="822960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楷体_GB2312" charset="-122"/>
              </a:defRPr>
            </a:lvl1pPr>
          </a:lstStyle>
          <a:p>
            <a:fld id="{D0DE92BB-9B64-441F-8647-65F859337B47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287338" y="833438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Arial" charset="0"/>
              <a:ea typeface="楷体_GB2312" pitchFamily="49" charset="-122"/>
            </a:endParaRPr>
          </a:p>
        </p:txBody>
      </p:sp>
      <p:pic>
        <p:nvPicPr>
          <p:cNvPr id="12297" name="图片 34" descr="校徽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8891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图片 35" descr="未命名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96863"/>
            <a:ext cx="12144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2" descr="图片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49275"/>
            <a:ext cx="50768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3" descr="图片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371">
            <a:off x="1833563" y="2974975"/>
            <a:ext cx="691197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2284" r:id="rId1"/>
    <p:sldLayoutId id="2147492285" r:id="rId2"/>
    <p:sldLayoutId id="2147492286" r:id="rId3"/>
    <p:sldLayoutId id="2147492287" r:id="rId4"/>
    <p:sldLayoutId id="2147492288" r:id="rId5"/>
    <p:sldLayoutId id="2147492289" r:id="rId6"/>
    <p:sldLayoutId id="2147492290" r:id="rId7"/>
    <p:sldLayoutId id="2147492291" r:id="rId8"/>
    <p:sldLayoutId id="2147492292" r:id="rId9"/>
    <p:sldLayoutId id="2147492293" r:id="rId10"/>
    <p:sldLayoutId id="2147492294" r:id="rId11"/>
    <p:sldLayoutId id="2147492295" r:id="rId12"/>
    <p:sldLayoutId id="214749229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Arial" panose="020B0604020202020204" pitchFamily="34" charset="0"/>
        <a:buChar char="•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bg1"/>
          </a:solidFill>
          <a:latin typeface="Calibri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bg1"/>
          </a:solidFill>
          <a:latin typeface="Calibri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1101725" y="169863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3315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0263" y="1209675"/>
            <a:ext cx="78438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7800" y="6365875"/>
            <a:ext cx="19462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FFFFFF"/>
                </a:solidFill>
                <a:effectLst/>
                <a:latin typeface="+mn-lt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297" r:id="rId1"/>
    <p:sldLayoutId id="2147492298" r:id="rId2"/>
    <p:sldLayoutId id="2147492299" r:id="rId3"/>
    <p:sldLayoutId id="2147492300" r:id="rId4"/>
    <p:sldLayoutId id="2147492301" r:id="rId5"/>
    <p:sldLayoutId id="2147492302" r:id="rId6"/>
    <p:sldLayoutId id="2147492303" r:id="rId7"/>
    <p:sldLayoutId id="2147492304" r:id="rId8"/>
    <p:sldLayoutId id="2147492305" r:id="rId9"/>
    <p:sldLayoutId id="2147492306" r:id="rId10"/>
    <p:sldLayoutId id="21474923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433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743DC2A-5DA5-4849-9491-BEA91010D54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308" r:id="rId1"/>
    <p:sldLayoutId id="2147492309" r:id="rId2"/>
  </p:sldLayoutIdLst>
  <p:transition spd="med">
    <p:circl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15" y="1"/>
            <a:ext cx="9109172" cy="6836229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83173" y="330453"/>
            <a:ext cx="8351520" cy="4921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391882" y="1058576"/>
            <a:ext cx="8351520" cy="512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1561D-F14F-47F8-B98D-219247A778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47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312" r:id="rId1"/>
    <p:sldLayoutId id="2147492313" r:id="rId2"/>
    <p:sldLayoutId id="2147492314" r:id="rId3"/>
    <p:sldLayoutId id="2147492315" r:id="rId4"/>
    <p:sldLayoutId id="2147492316" r:id="rId5"/>
    <p:sldLayoutId id="2147492317" r:id="rId6"/>
    <p:sldLayoutId id="2147492318" r:id="rId7"/>
    <p:sldLayoutId id="2147492319" r:id="rId8"/>
    <p:sldLayoutId id="2147492320" r:id="rId9"/>
    <p:sldLayoutId id="2147492321" r:id="rId10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9000000" scaled="0"/>
          </a:gradFill>
          <a:latin typeface="Arial" pitchFamily="34" charset="0"/>
          <a:ea typeface="黑体" pitchFamily="49" charset="-122"/>
          <a:cs typeface="+mj-cs"/>
        </a:defRPr>
      </a:lvl1pPr>
    </p:titleStyle>
    <p:bodyStyle>
      <a:lvl1pPr marL="267970" indent="-267970" algn="just" defTabSz="685800" rtl="0" eaLnBrk="1" latinLnBrk="0" hangingPunct="1">
        <a:lnSpc>
          <a:spcPct val="110000"/>
        </a:lnSpc>
        <a:spcBef>
          <a:spcPts val="1350"/>
        </a:spcBef>
        <a:spcAft>
          <a:spcPts val="0"/>
        </a:spcAft>
        <a:buSzPct val="80000"/>
        <a:buFontTx/>
        <a:buBlip>
          <a:blip r:embed="rId13"/>
        </a:buBlip>
        <a:defRPr sz="2400" b="1" kern="1200" baseline="0">
          <a:solidFill>
            <a:schemeClr val="accent2">
              <a:lumMod val="75000"/>
            </a:schemeClr>
          </a:solidFill>
          <a:latin typeface="Arial" pitchFamily="34" charset="0"/>
          <a:ea typeface="黑体" pitchFamily="49" charset="-122"/>
          <a:cs typeface="+mn-cs"/>
        </a:defRPr>
      </a:lvl1pPr>
      <a:lvl2pPr marL="541655" indent="-271780" algn="just" defTabSz="685800" rtl="0" eaLnBrk="1" latinLnBrk="0" hangingPunct="1">
        <a:spcBef>
          <a:spcPts val="0"/>
        </a:spcBef>
        <a:spcAft>
          <a:spcPts val="0"/>
        </a:spcAft>
        <a:buClr>
          <a:schemeClr val="accent2">
            <a:lumMod val="75000"/>
          </a:schemeClr>
        </a:buClr>
        <a:buFont typeface="Arial" pitchFamily="34" charset="0"/>
        <a:buChar char="•"/>
        <a:defRPr sz="2000" kern="1200" baseline="0">
          <a:solidFill>
            <a:schemeClr val="accent2">
              <a:lumMod val="75000"/>
            </a:schemeClr>
          </a:solidFill>
          <a:latin typeface="宋体-方正超大字符集" panose="03000509000000000000" pitchFamily="65" charset="-122"/>
          <a:ea typeface="黑体" pitchFamily="49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1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g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slideLayout" Target="../slideLayouts/slideLayout40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45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10" Type="http://schemas.openxmlformats.org/officeDocument/2006/relationships/image" Target="../media/image24.jpeg"/><Relationship Id="rId4" Type="http://schemas.openxmlformats.org/officeDocument/2006/relationships/tags" Target="../tags/tag71.xml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2" Type="http://schemas.openxmlformats.org/officeDocument/2006/relationships/tags" Target="../tags/tag77.xml"/><Relationship Id="rId16" Type="http://schemas.openxmlformats.org/officeDocument/2006/relationships/notesSlide" Target="../notesSlides/notesSlide16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slideLayout" Target="../slideLayouts/slideLayout4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slideLayout" Target="../slideLayouts/slideLayout40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notesSlide" Target="../notesSlides/notesSlide17.xml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0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12.jp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16.png"/><Relationship Id="rId2" Type="http://schemas.openxmlformats.org/officeDocument/2006/relationships/tags" Target="../tags/tag22.xml"/><Relationship Id="rId16" Type="http://schemas.openxmlformats.org/officeDocument/2006/relationships/image" Target="../media/image15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40.xml"/><Relationship Id="rId5" Type="http://schemas.openxmlformats.org/officeDocument/2006/relationships/tags" Target="../tags/tag25.xml"/><Relationship Id="rId15" Type="http://schemas.openxmlformats.org/officeDocument/2006/relationships/image" Target="../media/image14.png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slideLayout" Target="../slideLayouts/slideLayout40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22.tiff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403648" y="1624509"/>
            <a:ext cx="7446715" cy="1692822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zh-CN" sz="2600" dirty="0" smtClean="0">
                <a:solidFill>
                  <a:srgbClr val="00006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CHIDAMIDE DISRUPTS AND REDUCES HIV-1 LATENCY IN PATIENTS ON SUPPRESSIVE ANTIRETROVIRAL THERAPY </a:t>
            </a:r>
            <a:endParaRPr lang="zh-CN" altLang="en-US" sz="2600" dirty="0">
              <a:solidFill>
                <a:srgbClr val="000066"/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098" name="MH_Entry_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56381" y="3616563"/>
            <a:ext cx="6646917" cy="21887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latin typeface="Lingoes Unicode" panose="020B0604020202020204" pitchFamily="34" charset="-122"/>
                <a:ea typeface="Lingoes Unicode" panose="020B0604020202020204" pitchFamily="34" charset="-122"/>
              </a:rPr>
              <a:t>Y. 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Lingoes Unicode" panose="020B0604020202020204" pitchFamily="34" charset="-122"/>
                <a:ea typeface="Lingoes Unicode" panose="020B0604020202020204" pitchFamily="34" charset="-122"/>
              </a:rPr>
              <a:t>S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latin typeface="Lingoes Unicode" panose="020B0604020202020204" pitchFamily="34" charset="-122"/>
                <a:ea typeface="Lingoes Unicode" panose="020B0604020202020204" pitchFamily="34" charset="-122"/>
              </a:rPr>
              <a:t>un, J. Li, J. Ma, C. Wang, F. Bai, K. Zhao, Z. Yu, </a:t>
            </a:r>
            <a:r>
              <a:rPr lang="en-US" altLang="zh-CN" i="1" u="sng" dirty="0" smtClean="0">
                <a:solidFill>
                  <a:schemeClr val="accent2">
                    <a:lumMod val="50000"/>
                  </a:schemeClr>
                </a:solidFill>
                <a:latin typeface="Lingoes Unicode" panose="020B0604020202020204" pitchFamily="34" charset="-122"/>
                <a:ea typeface="Lingoes Unicode" panose="020B0604020202020204" pitchFamily="34" charset="-122"/>
              </a:rPr>
              <a:t>W. Kang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latin typeface="Lingoes Unicode" panose="020B0604020202020204" pitchFamily="34" charset="-122"/>
                <a:ea typeface="Lingoes Unicode" panose="020B0604020202020204" pitchFamily="34" charset="-122"/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latin typeface="Lingoes Unicode" panose="020B0604020202020204" pitchFamily="34" charset="-122"/>
                <a:ea typeface="Lingoes Unicode" panose="020B0604020202020204" pitchFamily="34" charset="-122"/>
              </a:rPr>
              <a:t>Y. Zhuang, N. Yao, Q. Liu, B. Dang, B. Wang, Q. Wei, Z. Liu,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latin typeface="Lingoes Unicode" panose="020B0604020202020204" pitchFamily="34" charset="-122"/>
                <a:ea typeface="Lingoes Unicode" panose="020B0604020202020204" pitchFamily="34" charset="-122"/>
              </a:rPr>
              <a:t>L. Wang, W. Kang, L. Wang, J. Xia, T. Wang, T. Zhu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1200" dirty="0" smtClean="0">
              <a:solidFill>
                <a:schemeClr val="accent2">
                  <a:lumMod val="50000"/>
                </a:schemeClr>
              </a:solidFill>
              <a:latin typeface="Lingoes Unicode" panose="020B0604020202020204" pitchFamily="34" charset="-122"/>
              <a:ea typeface="Lingoes Unicode" panose="020B0604020202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err="1" smtClean="0">
                <a:solidFill>
                  <a:schemeClr val="accent2">
                    <a:lumMod val="50000"/>
                  </a:schemeClr>
                </a:solidFill>
                <a:latin typeface="Lingoes Unicode" panose="020B0604020202020204" pitchFamily="34" charset="-122"/>
                <a:ea typeface="Lingoes Unicode" panose="020B0604020202020204" pitchFamily="34" charset="-122"/>
              </a:rPr>
              <a:t>Tangdu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Lingoes Unicode" panose="020B0604020202020204" pitchFamily="34" charset="-122"/>
                <a:ea typeface="Lingoes Unicode" panose="020B0604020202020204" pitchFamily="34" charset="-122"/>
              </a:rPr>
              <a:t> Hospital</a:t>
            </a:r>
            <a:r>
              <a:rPr lang="zh-CN" altLang="en-US" sz="2000" dirty="0">
                <a:solidFill>
                  <a:schemeClr val="accent2">
                    <a:lumMod val="50000"/>
                  </a:schemeClr>
                </a:solidFill>
                <a:latin typeface="Lingoes Unicode" panose="020B0604020202020204" pitchFamily="34" charset="-122"/>
                <a:ea typeface="Lingoes Unicode" panose="020B0604020202020204" pitchFamily="34" charset="-122"/>
              </a:rPr>
              <a:t> 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Lingoes Unicode" panose="020B0604020202020204" pitchFamily="34" charset="-122"/>
                <a:ea typeface="Lingoes Unicode" panose="020B0604020202020204" pitchFamily="34" charset="-122"/>
              </a:rPr>
              <a:t>of 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Lingoes Unicode" panose="020B0604020202020204" pitchFamily="34" charset="-122"/>
                <a:ea typeface="Lingoes Unicode" panose="020B0604020202020204" pitchFamily="34" charset="-122"/>
              </a:rPr>
              <a:t>the 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Lingoes Unicode" panose="020B0604020202020204" pitchFamily="34" charset="-122"/>
                <a:ea typeface="Lingoes Unicode" panose="020B0604020202020204" pitchFamily="34" charset="-122"/>
              </a:rPr>
              <a:t>Fourth Military Medical University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Lingoes Unicode" panose="020B0604020202020204" pitchFamily="34" charset="-122"/>
                <a:ea typeface="Lingoes Unicode" panose="020B0604020202020204" pitchFamily="34" charset="-122"/>
              </a:rPr>
              <a:t>Xi’an, China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zh-CN" dirty="0">
              <a:latin typeface="黑体" panose="02010609060101010101" pitchFamily="49" charset="-122"/>
            </a:endParaRPr>
          </a:p>
          <a:p>
            <a:endParaRPr lang="en-US" dirty="0" smtClean="0">
              <a:latin typeface="+mn-lt"/>
              <a:ea typeface="+mn-ea"/>
            </a:endParaRPr>
          </a:p>
        </p:txBody>
      </p:sp>
      <p:pic>
        <p:nvPicPr>
          <p:cNvPr id="4" name="Picture 4" descr="C:\Users\w\Desktop\yh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550" y="2767958"/>
            <a:ext cx="1440160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4704"/>
          </a:xfrm>
          <a:prstGeom prst="rect">
            <a:avLst/>
          </a:prstGeom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8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sp>
        <p:nvSpPr>
          <p:cNvPr id="33" name="Text Placeholder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62459" y="2547938"/>
            <a:ext cx="16414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1500" b="1" dirty="0" smtClean="0">
                <a:solidFill>
                  <a:srgbClr val="3B8D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altLang="zh-CN" sz="11500" b="1" dirty="0">
              <a:solidFill>
                <a:srgbClr val="3B8D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3921" y="3357563"/>
            <a:ext cx="5032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dirty="0" smtClean="0">
                <a:solidFill>
                  <a:srgbClr val="3B8D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RESULTS</a:t>
            </a:r>
            <a:endParaRPr lang="zh-CN" altLang="en-US" sz="3600" b="1" dirty="0" smtClean="0">
              <a:solidFill>
                <a:srgbClr val="3B8D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37259" y="2773363"/>
            <a:ext cx="22124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i="1" dirty="0">
                <a:solidFill>
                  <a:srgbClr val="3B8DE9"/>
                </a:solidFill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Part </a:t>
            </a:r>
            <a:r>
              <a:rPr lang="en-US" altLang="zh-CN" sz="3200" b="1" i="1" dirty="0" smtClean="0">
                <a:solidFill>
                  <a:srgbClr val="3B8DE9"/>
                </a:solidFill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Three</a:t>
            </a:r>
            <a:endParaRPr lang="zh-CN" altLang="en-US" sz="3200" b="1" i="1" dirty="0">
              <a:solidFill>
                <a:srgbClr val="3B8DE9"/>
              </a:solidFill>
              <a:latin typeface="Arial" panose="020B0604020202020204" pitchFamily="34" charset="0"/>
              <a:ea typeface="Meiryo UI" pitchFamily="34" charset="-128"/>
              <a:cs typeface="Arial" panose="020B0604020202020204" pitchFamily="34" charset="0"/>
            </a:endParaRPr>
          </a:p>
        </p:txBody>
      </p:sp>
      <p:sp>
        <p:nvSpPr>
          <p:cNvPr id="36" name="等腰三角形 35"/>
          <p:cNvSpPr/>
          <p:nvPr>
            <p:custDataLst>
              <p:tags r:id="rId4"/>
            </p:custDataLst>
          </p:nvPr>
        </p:nvSpPr>
        <p:spPr>
          <a:xfrm rot="9233090">
            <a:off x="7207250" y="2454275"/>
            <a:ext cx="266700" cy="230188"/>
          </a:xfrm>
          <a:prstGeom prst="triangle">
            <a:avLst/>
          </a:prstGeom>
          <a:solidFill>
            <a:srgbClr val="3B8DE9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37" name="等腰三角形 36"/>
          <p:cNvSpPr/>
          <p:nvPr>
            <p:custDataLst>
              <p:tags r:id="rId5"/>
            </p:custDataLst>
          </p:nvPr>
        </p:nvSpPr>
        <p:spPr>
          <a:xfrm rot="15569576">
            <a:off x="6854825" y="3128963"/>
            <a:ext cx="396875" cy="342900"/>
          </a:xfrm>
          <a:prstGeom prst="triangle">
            <a:avLst/>
          </a:prstGeom>
          <a:solidFill>
            <a:srgbClr val="3B8DE9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38" name="等腰三角形 37"/>
          <p:cNvSpPr/>
          <p:nvPr>
            <p:custDataLst>
              <p:tags r:id="rId6"/>
            </p:custDataLst>
          </p:nvPr>
        </p:nvSpPr>
        <p:spPr>
          <a:xfrm rot="21371394">
            <a:off x="6723063" y="1804988"/>
            <a:ext cx="266700" cy="230187"/>
          </a:xfrm>
          <a:prstGeom prst="triangle">
            <a:avLst/>
          </a:prstGeom>
          <a:solidFill>
            <a:srgbClr val="3B8DE9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39" name="等腰三角形 38"/>
          <p:cNvSpPr/>
          <p:nvPr>
            <p:custDataLst>
              <p:tags r:id="rId7"/>
            </p:custDataLst>
          </p:nvPr>
        </p:nvSpPr>
        <p:spPr>
          <a:xfrm rot="12912161">
            <a:off x="7764463" y="3487738"/>
            <a:ext cx="944562" cy="815975"/>
          </a:xfrm>
          <a:prstGeom prst="triangle">
            <a:avLst/>
          </a:prstGeom>
          <a:solidFill>
            <a:srgbClr val="3B8D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40" name="等腰三角形 39"/>
          <p:cNvSpPr/>
          <p:nvPr>
            <p:custDataLst>
              <p:tags r:id="rId8"/>
            </p:custDataLst>
          </p:nvPr>
        </p:nvSpPr>
        <p:spPr>
          <a:xfrm rot="12912161">
            <a:off x="7632700" y="3427413"/>
            <a:ext cx="1176338" cy="1014412"/>
          </a:xfrm>
          <a:prstGeom prst="triangle">
            <a:avLst/>
          </a:prstGeom>
          <a:noFill/>
          <a:ln w="12700" cap="flat" cmpd="sng" algn="ctr">
            <a:solidFill>
              <a:srgbClr val="3B8DE9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41" name="椭圆 40"/>
          <p:cNvSpPr/>
          <p:nvPr>
            <p:custDataLst>
              <p:tags r:id="rId9"/>
            </p:custDataLst>
          </p:nvPr>
        </p:nvSpPr>
        <p:spPr>
          <a:xfrm rot="9110320">
            <a:off x="8953500" y="3792538"/>
            <a:ext cx="114300" cy="115887"/>
          </a:xfrm>
          <a:prstGeom prst="ellipse">
            <a:avLst/>
          </a:prstGeom>
          <a:solidFill>
            <a:srgbClr val="3B8D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2" name="椭圆 41"/>
          <p:cNvSpPr/>
          <p:nvPr>
            <p:custDataLst>
              <p:tags r:id="rId10"/>
            </p:custDataLst>
          </p:nvPr>
        </p:nvSpPr>
        <p:spPr>
          <a:xfrm rot="9110320">
            <a:off x="7864475" y="4295775"/>
            <a:ext cx="115888" cy="115888"/>
          </a:xfrm>
          <a:prstGeom prst="ellipse">
            <a:avLst/>
          </a:prstGeom>
          <a:solidFill>
            <a:srgbClr val="3B8D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3" name="椭圆 42"/>
          <p:cNvSpPr/>
          <p:nvPr>
            <p:custDataLst>
              <p:tags r:id="rId11"/>
            </p:custDataLst>
          </p:nvPr>
        </p:nvSpPr>
        <p:spPr>
          <a:xfrm rot="9110320">
            <a:off x="7981950" y="3132138"/>
            <a:ext cx="114300" cy="115887"/>
          </a:xfrm>
          <a:prstGeom prst="ellipse">
            <a:avLst/>
          </a:prstGeom>
          <a:solidFill>
            <a:srgbClr val="3B8D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4" name="等腰三角形 43"/>
          <p:cNvSpPr/>
          <p:nvPr>
            <p:custDataLst>
              <p:tags r:id="rId12"/>
            </p:custDataLst>
          </p:nvPr>
        </p:nvSpPr>
        <p:spPr>
          <a:xfrm rot="18210217">
            <a:off x="6314282" y="2162969"/>
            <a:ext cx="127000" cy="109537"/>
          </a:xfrm>
          <a:prstGeom prst="triangle">
            <a:avLst/>
          </a:prstGeom>
          <a:solidFill>
            <a:srgbClr val="3B8DE9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45" name="等腰三角形 44"/>
          <p:cNvSpPr/>
          <p:nvPr>
            <p:custDataLst>
              <p:tags r:id="rId13"/>
            </p:custDataLst>
          </p:nvPr>
        </p:nvSpPr>
        <p:spPr>
          <a:xfrm rot="8748521">
            <a:off x="6672263" y="2314575"/>
            <a:ext cx="128587" cy="109538"/>
          </a:xfrm>
          <a:prstGeom prst="triangle">
            <a:avLst/>
          </a:prstGeom>
          <a:solidFill>
            <a:srgbClr val="3B8DE9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cxnSp>
        <p:nvCxnSpPr>
          <p:cNvPr id="46" name="Straight Connector 13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flipH="1">
            <a:off x="0" y="4110038"/>
            <a:ext cx="6732588" cy="0"/>
          </a:xfrm>
          <a:prstGeom prst="line">
            <a:avLst/>
          </a:prstGeom>
          <a:noFill/>
          <a:ln w="19050" cap="sq" algn="ctr">
            <a:solidFill>
              <a:srgbClr val="3B8DE9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0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xmlns="" id="{BDF61152-1295-4BC3-B0C5-AE1792D77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636" y="404813"/>
            <a:ext cx="5076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defTabSz="517525">
              <a:spcBef>
                <a:spcPct val="50000"/>
              </a:spcBef>
              <a:defRPr sz="2800" b="1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just"/>
            <a:r>
              <a:rPr lang="en-US" altLang="zh-CN" sz="3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Baseline Characteristics</a:t>
            </a:r>
            <a:endParaRPr lang="en-US" altLang="zh-CN" sz="36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xmlns="" id="{0D1CD731-747E-466A-9FAE-87D57D975BA1}"/>
              </a:ext>
            </a:extLst>
          </p:cNvPr>
          <p:cNvSpPr txBox="1"/>
          <p:nvPr/>
        </p:nvSpPr>
        <p:spPr>
          <a:xfrm>
            <a:off x="422467" y="1177007"/>
            <a:ext cx="839296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55600" algn="l"/>
              </a:tabLst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All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7 participants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(6 male, 1 female)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completed eight oral doses of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chidamide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6ADE3A87-CD1E-40F8-939A-DBB53D034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859784"/>
              </p:ext>
            </p:extLst>
          </p:nvPr>
        </p:nvGraphicFramePr>
        <p:xfrm>
          <a:off x="586501" y="1802527"/>
          <a:ext cx="8064897" cy="4392164"/>
        </p:xfrm>
        <a:graphic>
          <a:graphicData uri="http://schemas.openxmlformats.org/drawingml/2006/table">
            <a:tbl>
              <a:tblPr firstRow="1" firstCol="1" bandRow="1"/>
              <a:tblGrid>
                <a:gridCol w="819804">
                  <a:extLst>
                    <a:ext uri="{9D8B030D-6E8A-4147-A177-3AD203B41FA5}">
                      <a16:colId xmlns:a16="http://schemas.microsoft.com/office/drawing/2014/main" xmlns="" val="1509569343"/>
                    </a:ext>
                  </a:extLst>
                </a:gridCol>
                <a:gridCol w="906279">
                  <a:extLst>
                    <a:ext uri="{9D8B030D-6E8A-4147-A177-3AD203B41FA5}">
                      <a16:colId xmlns:a16="http://schemas.microsoft.com/office/drawing/2014/main" xmlns="" val="1686365526"/>
                    </a:ext>
                  </a:extLst>
                </a:gridCol>
                <a:gridCol w="666484">
                  <a:extLst>
                    <a:ext uri="{9D8B030D-6E8A-4147-A177-3AD203B41FA5}">
                      <a16:colId xmlns:a16="http://schemas.microsoft.com/office/drawing/2014/main" xmlns="" val="1896263453"/>
                    </a:ext>
                  </a:extLst>
                </a:gridCol>
                <a:gridCol w="1202347">
                  <a:extLst>
                    <a:ext uri="{9D8B030D-6E8A-4147-A177-3AD203B41FA5}">
                      <a16:colId xmlns:a16="http://schemas.microsoft.com/office/drawing/2014/main" xmlns="" val="2627770571"/>
                    </a:ext>
                  </a:extLst>
                </a:gridCol>
                <a:gridCol w="931599">
                  <a:extLst>
                    <a:ext uri="{9D8B030D-6E8A-4147-A177-3AD203B41FA5}">
                      <a16:colId xmlns:a16="http://schemas.microsoft.com/office/drawing/2014/main" xmlns="" val="1139534077"/>
                    </a:ext>
                  </a:extLst>
                </a:gridCol>
                <a:gridCol w="1162120">
                  <a:extLst>
                    <a:ext uri="{9D8B030D-6E8A-4147-A177-3AD203B41FA5}">
                      <a16:colId xmlns:a16="http://schemas.microsoft.com/office/drawing/2014/main" xmlns="" val="12528140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406165448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11082675"/>
                    </a:ext>
                  </a:extLst>
                </a:gridCol>
              </a:tblGrid>
              <a:tr h="7623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Gender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(years)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 since HIV diagnosis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 on ART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 with HIV-1 RNA &lt; 50 copies/mL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 regimen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Baseline CD4 count (cells/</a:t>
                      </a:r>
                      <a:r>
                        <a:rPr lang="en-US" sz="1400" kern="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μL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7320566"/>
                  </a:ext>
                </a:extLst>
              </a:tr>
              <a:tr h="348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004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TDF, 3TC, EFV</a:t>
                      </a:r>
                      <a:endParaRPr lang="zh-CN" sz="1400" b="1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191</a:t>
                      </a:r>
                      <a:endParaRPr lang="zh-CN" sz="1400" b="1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069036"/>
                  </a:ext>
                </a:extLst>
              </a:tr>
              <a:tr h="348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005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</a:t>
                      </a:r>
                      <a:endParaRPr lang="zh-CN" sz="1400" b="1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TDF, 3TC, Lop/r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352</a:t>
                      </a:r>
                      <a:endParaRPr lang="zh-CN" sz="1400" b="1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2356434"/>
                  </a:ext>
                </a:extLst>
              </a:tr>
              <a:tr h="348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006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</a:t>
                      </a:r>
                      <a:endParaRPr lang="zh-CN" sz="1400" b="1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TDF, 3TC, EFV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355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822453"/>
                  </a:ext>
                </a:extLst>
              </a:tr>
              <a:tr h="348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008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zh-CN" sz="1400" b="1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TDF, 3TC, Lop/r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352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9906868"/>
                  </a:ext>
                </a:extLst>
              </a:tr>
              <a:tr h="348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013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</a:t>
                      </a:r>
                      <a:endParaRPr lang="zh-CN" sz="1400" b="1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zh-CN" sz="1400" b="1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zh-CN" sz="1400" b="1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zh-CN" sz="1400" b="1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TDF, 3TC, EFV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282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8882083"/>
                  </a:ext>
                </a:extLst>
              </a:tr>
              <a:tr h="348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014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</a:t>
                      </a:r>
                      <a:endParaRPr lang="zh-CN" sz="1400" b="1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zh-CN" sz="1400" b="1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  <a:endParaRPr lang="zh-CN" sz="1400" b="1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  <a:endParaRPr lang="zh-CN" sz="1400" b="1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zh-CN" sz="1400" b="1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AZT, 3TC, Lop/r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473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6918718"/>
                  </a:ext>
                </a:extLst>
              </a:tr>
              <a:tr h="42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023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</a:t>
                      </a:r>
                      <a:endParaRPr lang="zh-CN" sz="1400" b="1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</a:t>
                      </a:r>
                      <a:endParaRPr lang="zh-CN" sz="1400" b="1" kern="1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TDF, 3TC, EFV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637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474504"/>
                  </a:ext>
                </a:extLst>
              </a:tr>
              <a:tr h="612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(range)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zh-CN" sz="1400" b="1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(33-57)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(21-114)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(21-114)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(15-78)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352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(191-637)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7257499"/>
                  </a:ext>
                </a:extLst>
              </a:tr>
            </a:tbl>
          </a:graphicData>
        </a:graphic>
      </p:graphicFrame>
      <p:grpSp>
        <p:nvGrpSpPr>
          <p:cNvPr id="7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sp>
        <p:nvSpPr>
          <p:cNvPr id="17" name="灯片编号占位符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en-US" altLang="zh-CN" sz="1200" dirty="0" smtClean="0"/>
              <a:t>11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088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xmlns="" id="{BDF61152-1295-4BC3-B0C5-AE1792D77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756" y="592346"/>
            <a:ext cx="4392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defTabSz="517525">
              <a:spcBef>
                <a:spcPct val="50000"/>
              </a:spcBef>
              <a:defRPr sz="2800" b="1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 of </a:t>
            </a:r>
            <a:r>
              <a:rPr lang="en-US" altLang="zh-CN" sz="36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Chidamide</a:t>
            </a:r>
            <a:endParaRPr lang="en-US" altLang="zh-CN" sz="36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xmlns="" id="{0D1CD731-747E-466A-9FAE-87D57D975BA1}"/>
              </a:ext>
            </a:extLst>
          </p:cNvPr>
          <p:cNvSpPr txBox="1"/>
          <p:nvPr/>
        </p:nvSpPr>
        <p:spPr>
          <a:xfrm>
            <a:off x="611560" y="1426211"/>
            <a:ext cx="8118925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Rash (1/7),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fatigue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somnolence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(1/7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55600" indent="-342900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blood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cell count had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slight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decrease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especially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for red blood cell count and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hemoglobin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, but all did not reach grade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recovered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to baseline levels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day 56 post-</a:t>
            </a:r>
            <a:r>
              <a:rPr lang="en-US" altLang="zh-CN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chidamide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CD4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 cell count was stable during study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period.</a:t>
            </a:r>
            <a:endParaRPr lang="en-US" altLang="zh-CN" sz="2400" spc="-2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en-US"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No significant adverse </a:t>
            </a:r>
            <a:r>
              <a:rPr lang="en-US" sz="2400" spc="-25" dirty="0" smtClean="0">
                <a:latin typeface="Calibri" panose="020F0502020204030204" pitchFamily="34" charset="0"/>
                <a:cs typeface="Calibri" panose="020F0502020204030204" pitchFamily="34" charset="0"/>
              </a:rPr>
              <a:t>events </a:t>
            </a:r>
            <a:r>
              <a:rPr lang="en-US"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were </a:t>
            </a:r>
            <a:r>
              <a:rPr lang="en-US" sz="2400" spc="-25" dirty="0" smtClean="0">
                <a:latin typeface="Calibri" panose="020F0502020204030204" pitchFamily="34" charset="0"/>
                <a:cs typeface="Calibri" panose="020F0502020204030204" pitchFamily="34" charset="0"/>
              </a:rPr>
              <a:t>reported.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sp>
        <p:nvSpPr>
          <p:cNvPr id="17" name="灯片编号占位符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en-US" altLang="zh-CN" sz="1200" dirty="0" smtClean="0"/>
              <a:t>12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586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xmlns="" id="{007D2479-4ECB-4C74-84C0-FFE23FC01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75" y="455363"/>
            <a:ext cx="83461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defTabSz="517525">
              <a:spcBef>
                <a:spcPct val="50000"/>
              </a:spcBef>
              <a:defRPr sz="2800" b="1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just"/>
            <a:r>
              <a:rPr lang="en-US" altLang="zh-CN" sz="32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Chidamide</a:t>
            </a:r>
            <a:r>
              <a:rPr lang="en-US" altLang="zh-CN" sz="3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Showed </a:t>
            </a:r>
            <a:r>
              <a:rPr lang="en-US" altLang="zh-CN" sz="3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zh-CN" sz="3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Favorable PK&amp;PD Profile</a:t>
            </a:r>
            <a:endParaRPr lang="en-US" altLang="zh-CN" sz="3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8B5F746-545D-4A01-ABBC-D64B1B670AF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2716" y="1246773"/>
            <a:ext cx="5673973" cy="232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pSp>
        <p:nvGrpSpPr>
          <p:cNvPr id="6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8B5F746-545D-4A01-ABBC-D64B1B670AF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3933056"/>
            <a:ext cx="5435396" cy="2371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5" name="MH_Other_1"/>
          <p:cNvSpPr/>
          <p:nvPr>
            <p:custDataLst>
              <p:tags r:id="rId1"/>
            </p:custDataLst>
          </p:nvPr>
        </p:nvSpPr>
        <p:spPr>
          <a:xfrm>
            <a:off x="256952" y="1268760"/>
            <a:ext cx="2946896" cy="1018853"/>
          </a:xfrm>
          <a:prstGeom prst="roundRect">
            <a:avLst>
              <a:gd name="adj" fmla="val 4648"/>
            </a:avLst>
          </a:prstGeom>
          <a:solidFill>
            <a:srgbClr val="37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26" name="MH_SubTitle_1"/>
          <p:cNvSpPr/>
          <p:nvPr>
            <p:custDataLst>
              <p:tags r:id="rId2"/>
            </p:custDataLst>
          </p:nvPr>
        </p:nvSpPr>
        <p:spPr>
          <a:xfrm>
            <a:off x="371252" y="1336133"/>
            <a:ext cx="2743417" cy="853055"/>
          </a:xfrm>
          <a:prstGeom prst="roundRect">
            <a:avLst>
              <a:gd name="adj" fmla="val 464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43200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chemeClr val="bg2">
                    <a:lumMod val="10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PK profile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chemeClr val="bg2">
                    <a:lumMod val="10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(</a:t>
            </a:r>
            <a:r>
              <a:rPr lang="en-US" altLang="zh-CN" kern="0" dirty="0">
                <a:solidFill>
                  <a:schemeClr val="bg2">
                    <a:lumMod val="10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plasma conc.)</a:t>
            </a:r>
          </a:p>
        </p:txBody>
      </p:sp>
      <p:sp>
        <p:nvSpPr>
          <p:cNvPr id="27" name="MH_Other_2"/>
          <p:cNvSpPr/>
          <p:nvPr>
            <p:custDataLst>
              <p:tags r:id="rId3"/>
            </p:custDataLst>
          </p:nvPr>
        </p:nvSpPr>
        <p:spPr>
          <a:xfrm>
            <a:off x="2557855" y="1515344"/>
            <a:ext cx="645993" cy="691109"/>
          </a:xfrm>
          <a:custGeom>
            <a:avLst/>
            <a:gdLst>
              <a:gd name="connsiteX0" fmla="*/ 776377 w 785004"/>
              <a:gd name="connsiteY0" fmla="*/ 0 h 715992"/>
              <a:gd name="connsiteX1" fmla="*/ 439947 w 785004"/>
              <a:gd name="connsiteY1" fmla="*/ 0 h 715992"/>
              <a:gd name="connsiteX2" fmla="*/ 0 w 785004"/>
              <a:gd name="connsiteY2" fmla="*/ 715992 h 715992"/>
              <a:gd name="connsiteX3" fmla="*/ 785004 w 785004"/>
              <a:gd name="connsiteY3" fmla="*/ 715992 h 715992"/>
              <a:gd name="connsiteX4" fmla="*/ 776377 w 785004"/>
              <a:gd name="connsiteY4" fmla="*/ 0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004" h="715992">
                <a:moveTo>
                  <a:pt x="776377" y="0"/>
                </a:moveTo>
                <a:lnTo>
                  <a:pt x="439947" y="0"/>
                </a:lnTo>
                <a:lnTo>
                  <a:pt x="0" y="715992"/>
                </a:lnTo>
                <a:lnTo>
                  <a:pt x="785004" y="715992"/>
                </a:lnTo>
                <a:lnTo>
                  <a:pt x="776377" y="0"/>
                </a:lnTo>
                <a:close/>
              </a:path>
            </a:pathLst>
          </a:custGeom>
          <a:solidFill>
            <a:srgbClr val="37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0" bIns="72000" anchor="b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Agency FB" panose="020B05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28" name="MH_Other_3"/>
          <p:cNvSpPr/>
          <p:nvPr>
            <p:custDataLst>
              <p:tags r:id="rId4"/>
            </p:custDataLst>
          </p:nvPr>
        </p:nvSpPr>
        <p:spPr>
          <a:xfrm flipH="1">
            <a:off x="5747196" y="5125388"/>
            <a:ext cx="3289300" cy="1209675"/>
          </a:xfrm>
          <a:prstGeom prst="roundRect">
            <a:avLst>
              <a:gd name="adj" fmla="val 4648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29" name="MH_SubTitle_2"/>
          <p:cNvSpPr/>
          <p:nvPr>
            <p:custDataLst>
              <p:tags r:id="rId5"/>
            </p:custDataLst>
          </p:nvPr>
        </p:nvSpPr>
        <p:spPr>
          <a:xfrm flipH="1">
            <a:off x="5804452" y="5197396"/>
            <a:ext cx="3160164" cy="1012825"/>
          </a:xfrm>
          <a:prstGeom prst="roundRect">
            <a:avLst>
              <a:gd name="adj" fmla="val 464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72000" bIns="0" anchor="ctr"/>
          <a:lstStyle/>
          <a:p>
            <a:pPr marL="2698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333333"/>
                </a:solidFill>
                <a:ea typeface="微软雅黑" panose="020B0503020204020204" pitchFamily="34" charset="-122"/>
              </a:rPr>
              <a:t>PD </a:t>
            </a:r>
            <a:r>
              <a:rPr lang="en-US" altLang="zh-CN" dirty="0">
                <a:solidFill>
                  <a:srgbClr val="333333"/>
                </a:solidFill>
                <a:ea typeface="微软雅黑" panose="020B0503020204020204" pitchFamily="34" charset="-122"/>
              </a:rPr>
              <a:t>profile </a:t>
            </a:r>
            <a:endParaRPr lang="en-US" altLang="zh-CN" dirty="0" smtClean="0">
              <a:solidFill>
                <a:srgbClr val="333333"/>
              </a:solidFill>
              <a:ea typeface="微软雅黑" panose="020B0503020204020204" pitchFamily="34" charset="-122"/>
            </a:endParaRPr>
          </a:p>
          <a:p>
            <a:pPr marL="2698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333333"/>
                </a:solidFill>
                <a:ea typeface="微软雅黑" panose="020B0503020204020204" pitchFamily="34" charset="-122"/>
              </a:rPr>
              <a:t>(</a:t>
            </a:r>
            <a:r>
              <a:rPr lang="en-US" altLang="zh-CN" dirty="0">
                <a:solidFill>
                  <a:srgbClr val="333333"/>
                </a:solidFill>
                <a:ea typeface="微软雅黑" panose="020B0503020204020204" pitchFamily="34" charset="-122"/>
              </a:rPr>
              <a:t>histone acetylation</a:t>
            </a:r>
            <a:r>
              <a:rPr lang="en-US" altLang="zh-CN" sz="2000" dirty="0">
                <a:solidFill>
                  <a:srgbClr val="333333"/>
                </a:solidFill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30" name="MH_Other_4"/>
          <p:cNvSpPr/>
          <p:nvPr>
            <p:custDataLst>
              <p:tags r:id="rId6"/>
            </p:custDataLst>
          </p:nvPr>
        </p:nvSpPr>
        <p:spPr>
          <a:xfrm flipH="1">
            <a:off x="5796264" y="5485428"/>
            <a:ext cx="791960" cy="757809"/>
          </a:xfrm>
          <a:custGeom>
            <a:avLst/>
            <a:gdLst>
              <a:gd name="connsiteX0" fmla="*/ 776377 w 785004"/>
              <a:gd name="connsiteY0" fmla="*/ 0 h 715992"/>
              <a:gd name="connsiteX1" fmla="*/ 439947 w 785004"/>
              <a:gd name="connsiteY1" fmla="*/ 0 h 715992"/>
              <a:gd name="connsiteX2" fmla="*/ 0 w 785004"/>
              <a:gd name="connsiteY2" fmla="*/ 715992 h 715992"/>
              <a:gd name="connsiteX3" fmla="*/ 785004 w 785004"/>
              <a:gd name="connsiteY3" fmla="*/ 715992 h 715992"/>
              <a:gd name="connsiteX4" fmla="*/ 776377 w 785004"/>
              <a:gd name="connsiteY4" fmla="*/ 0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004" h="715992">
                <a:moveTo>
                  <a:pt x="776377" y="0"/>
                </a:moveTo>
                <a:lnTo>
                  <a:pt x="439947" y="0"/>
                </a:lnTo>
                <a:lnTo>
                  <a:pt x="0" y="715992"/>
                </a:lnTo>
                <a:lnTo>
                  <a:pt x="785004" y="715992"/>
                </a:lnTo>
                <a:lnTo>
                  <a:pt x="776377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72000" anchor="b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02</a:t>
            </a:r>
            <a:endParaRPr lang="zh-CN" altLang="en-US" sz="2800" b="1" dirty="0">
              <a:solidFill>
                <a:srgbClr val="FFFFFF"/>
              </a:solidFill>
              <a:latin typeface="Agency FB" panose="020B05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22" name="灯片编号占位符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en-US" altLang="zh-CN" sz="1200" dirty="0" smtClean="0"/>
              <a:t>13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377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xmlns="" id="{A7237AF5-6F8E-406F-8FD3-C65005C45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554635"/>
              </p:ext>
            </p:extLst>
          </p:nvPr>
        </p:nvGraphicFramePr>
        <p:xfrm>
          <a:off x="491739" y="1960418"/>
          <a:ext cx="8369760" cy="2585336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673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3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39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3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39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23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6" marB="0" anchor="ctr" horzOverflow="overflow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r>
                        <a:rPr kumimoji="0" lang="en-US" altLang="zh-CN" sz="1800" b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max</a:t>
                      </a: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6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kumimoji="0" lang="en-US" altLang="zh-CN" sz="1800" b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max</a:t>
                      </a: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6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AUC</a:t>
                      </a:r>
                      <a:r>
                        <a:rPr kumimoji="0" lang="en-US" altLang="zh-CN" sz="1800" b="1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0-72 h</a:t>
                      </a:r>
                      <a:r>
                        <a:rPr kumimoji="0" lang="en-US" altLang="zh-CN" sz="1800" b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kumimoji="0" lang="en-US" altLang="zh-CN" sz="1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6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r>
                        <a:rPr kumimoji="0" lang="en-US" altLang="zh-CN" sz="1800" b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1/2 </a:t>
                      </a:r>
                      <a:endParaRPr kumimoji="0" lang="en-US" altLang="zh-CN" sz="1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6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1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6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ng</a:t>
                      </a: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kumimoji="0" lang="en-US" altLang="zh-CN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mL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6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ng·h</a:t>
                      </a: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kumimoji="0" lang="en-US" altLang="zh-CN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mL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6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6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23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Single-dose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6" marB="0" anchor="ctr" horzOverflow="overflow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5.4 </a:t>
                      </a:r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± 1.5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40.3 </a:t>
                      </a:r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± 20.3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625 </a:t>
                      </a:r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± 178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11.5 ± 2.6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23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Multiple-dose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6" marB="0" anchor="ctr" horzOverflow="overflow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5.7 </a:t>
                      </a:r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± 3.4 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6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48.8 </a:t>
                      </a:r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± 26.6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6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842 </a:t>
                      </a:r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± 252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6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15.5 ± 4.2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6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523531" y="4869160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+mj-ea"/>
                <a:ea typeface="+mj-ea"/>
              </a:rPr>
              <a:t>No evident </a:t>
            </a:r>
            <a:r>
              <a:rPr lang="en-US" altLang="zh-CN" sz="1600" dirty="0">
                <a:solidFill>
                  <a:srgbClr val="000000"/>
                </a:solidFill>
                <a:latin typeface="+mj-ea"/>
                <a:ea typeface="+mj-ea"/>
              </a:rPr>
              <a:t>drug accumulation effects </a:t>
            </a:r>
            <a:r>
              <a:rPr lang="en-US" altLang="zh-CN" sz="1600" dirty="0" smtClean="0">
                <a:solidFill>
                  <a:srgbClr val="000000"/>
                </a:solidFill>
                <a:latin typeface="+mj-ea"/>
                <a:ea typeface="+mj-ea"/>
              </a:rPr>
              <a:t>were observed </a:t>
            </a:r>
            <a:r>
              <a:rPr lang="en-US" altLang="zh-CN" sz="1600" dirty="0">
                <a:solidFill>
                  <a:srgbClr val="000000"/>
                </a:solidFill>
                <a:latin typeface="+mj-ea"/>
                <a:ea typeface="+mj-ea"/>
              </a:rPr>
              <a:t>after multiple doses.</a:t>
            </a:r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xmlns="" id="{007D2479-4ECB-4C74-84C0-FFE23FC01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75" y="455363"/>
            <a:ext cx="83461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defTabSz="517525">
              <a:spcBef>
                <a:spcPct val="50000"/>
              </a:spcBef>
              <a:defRPr sz="2800" b="1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just"/>
            <a:r>
              <a:rPr lang="en-US" altLang="zh-CN" sz="32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Chidamide</a:t>
            </a:r>
            <a:r>
              <a:rPr lang="en-US" altLang="zh-CN" sz="3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Showed </a:t>
            </a:r>
            <a:r>
              <a:rPr lang="en-US" altLang="zh-CN" sz="3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zh-CN" sz="3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Favorable PK&amp;PD Profile</a:t>
            </a:r>
            <a:endParaRPr lang="en-US" altLang="zh-CN" sz="3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灯片编号占位符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en-US" altLang="zh-CN" sz="1200" dirty="0" smtClean="0"/>
              <a:t>14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130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D7A48BE-7BED-4855-8003-A2B16FFA2D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116" y="2431001"/>
            <a:ext cx="4482244" cy="32929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4" name="矩形 13"/>
          <p:cNvSpPr/>
          <p:nvPr/>
        </p:nvSpPr>
        <p:spPr>
          <a:xfrm>
            <a:off x="971600" y="487711"/>
            <a:ext cx="7338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 smtClean="0">
                <a:solidFill>
                  <a:srgbClr val="000066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Chidamide</a:t>
            </a:r>
            <a:r>
              <a:rPr lang="en-US" altLang="zh-CN" sz="3600" b="1" dirty="0" smtClean="0">
                <a:solidFill>
                  <a:srgbClr val="000066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 Induced HIV Transcription </a:t>
            </a:r>
            <a:endParaRPr lang="zh-CN" altLang="en-US" sz="3600" b="1" dirty="0">
              <a:solidFill>
                <a:srgbClr val="000066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1116" y="1750415"/>
            <a:ext cx="4482244" cy="338554"/>
          </a:xfrm>
          <a:prstGeom prst="rect">
            <a:avLst/>
          </a:prstGeom>
          <a:gradFill>
            <a:gsLst>
              <a:gs pos="0">
                <a:srgbClr val="B9E8FF"/>
              </a:gs>
              <a:gs pos="67000">
                <a:srgbClr val="CDEEFF"/>
              </a:gs>
              <a:gs pos="100000">
                <a:srgbClr val="D9F2FF"/>
              </a:gs>
            </a:gsLst>
          </a:gradFill>
          <a:ln w="12700">
            <a:solidFill>
              <a:srgbClr val="4472C4">
                <a:alpha val="8300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</a:rPr>
              <a:t>HIV transcription (cell-associated HIV-1 RNA) </a:t>
            </a:r>
            <a:endParaRPr lang="zh-CN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D7A48BE-7BED-4855-8003-A2B16FFA2D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391" y="2425439"/>
            <a:ext cx="3789804" cy="33040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7" name="矩形 16"/>
          <p:cNvSpPr/>
          <p:nvPr/>
        </p:nvSpPr>
        <p:spPr>
          <a:xfrm>
            <a:off x="5074077" y="1760018"/>
            <a:ext cx="3792117" cy="338554"/>
          </a:xfrm>
          <a:prstGeom prst="rect">
            <a:avLst/>
          </a:prstGeom>
          <a:gradFill>
            <a:gsLst>
              <a:gs pos="0">
                <a:srgbClr val="B9E8FF"/>
              </a:gs>
              <a:gs pos="67000">
                <a:srgbClr val="CDEEFF"/>
              </a:gs>
              <a:gs pos="100000">
                <a:srgbClr val="D9F2FF"/>
              </a:gs>
            </a:gsLst>
          </a:gradFill>
          <a:ln w="12700">
            <a:solidFill>
              <a:srgbClr val="4472C4">
                <a:alpha val="8300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</a:rPr>
              <a:t>Relative changes of CA-HIV-1 RNA</a:t>
            </a:r>
            <a:endParaRPr lang="zh-CN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3275856" y="2492896"/>
            <a:ext cx="576064" cy="341233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7733699" y="2492896"/>
            <a:ext cx="576064" cy="341233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0" name="灯片编号占位符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en-US" altLang="zh-CN" sz="1200" dirty="0" smtClean="0"/>
              <a:t>15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36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971600" y="487711"/>
            <a:ext cx="7553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 smtClean="0">
                <a:solidFill>
                  <a:srgbClr val="000066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Chidamide</a:t>
            </a:r>
            <a:r>
              <a:rPr lang="en-US" altLang="zh-CN" sz="3600" b="1" dirty="0" smtClean="0">
                <a:solidFill>
                  <a:srgbClr val="000066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 Induced HIV Cyclic Viremia </a:t>
            </a:r>
            <a:endParaRPr lang="zh-CN" altLang="en-US" sz="3600" b="1" dirty="0">
              <a:solidFill>
                <a:srgbClr val="000066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5BC0A01-0472-4467-9AD6-EFFF77D659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564" y="1608017"/>
            <a:ext cx="7848872" cy="450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右箭头 24"/>
          <p:cNvSpPr/>
          <p:nvPr/>
        </p:nvSpPr>
        <p:spPr bwMode="auto">
          <a:xfrm>
            <a:off x="6732240" y="1772816"/>
            <a:ext cx="1008112" cy="504056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6" name="右箭头 25"/>
          <p:cNvSpPr/>
          <p:nvPr/>
        </p:nvSpPr>
        <p:spPr bwMode="auto">
          <a:xfrm rot="8514224">
            <a:off x="6371202" y="2288096"/>
            <a:ext cx="844224" cy="280892"/>
          </a:xfrm>
          <a:prstGeom prst="rightArrow">
            <a:avLst>
              <a:gd name="adj1" fmla="val 50000"/>
              <a:gd name="adj2" fmla="val 126294"/>
            </a:avLst>
          </a:prstGeom>
          <a:noFill/>
          <a:ln w="38100">
            <a:solidFill>
              <a:srgbClr val="FF000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7319825" y="4445797"/>
            <a:ext cx="438701" cy="154012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8" name="灯片编号占位符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en-US" altLang="zh-CN" sz="1200" dirty="0" smtClean="0"/>
              <a:t>16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398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091441B-103F-4FBE-A5F4-65F22F39D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048" y="2559992"/>
            <a:ext cx="3946302" cy="318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091441B-103F-4FBE-A5F4-65F22F39D5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884" y="2586335"/>
            <a:ext cx="4609719" cy="314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xmlns="" id="{A11F4E45-19AE-4FFE-A438-9353D7427665}"/>
              </a:ext>
            </a:extLst>
          </p:cNvPr>
          <p:cNvCxnSpPr>
            <a:cxnSpLocks/>
          </p:cNvCxnSpPr>
          <p:nvPr/>
        </p:nvCxnSpPr>
        <p:spPr>
          <a:xfrm>
            <a:off x="8837086" y="3734120"/>
            <a:ext cx="0" cy="312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xmlns="" id="{E9B05038-2457-4B9C-8B6F-25879B4E968C}"/>
              </a:ext>
            </a:extLst>
          </p:cNvPr>
          <p:cNvCxnSpPr>
            <a:cxnSpLocks/>
          </p:cNvCxnSpPr>
          <p:nvPr/>
        </p:nvCxnSpPr>
        <p:spPr>
          <a:xfrm>
            <a:off x="7902268" y="3754419"/>
            <a:ext cx="553" cy="373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86771" y="617301"/>
            <a:ext cx="8957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 smtClean="0">
                <a:solidFill>
                  <a:srgbClr val="000066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Chidamide</a:t>
            </a:r>
            <a:r>
              <a:rPr lang="en-US" altLang="zh-CN" sz="3200" b="1" dirty="0" smtClean="0">
                <a:solidFill>
                  <a:srgbClr val="000066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 Induced </a:t>
            </a:r>
            <a:r>
              <a:rPr lang="en-US" altLang="zh-CN" sz="3200" b="1" dirty="0" smtClean="0">
                <a:solidFill>
                  <a:srgbClr val="000066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a </a:t>
            </a:r>
            <a:r>
              <a:rPr lang="en-US" altLang="zh-CN" sz="3200" b="1" dirty="0" smtClean="0">
                <a:solidFill>
                  <a:srgbClr val="000066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Reduction </a:t>
            </a:r>
            <a:r>
              <a:rPr lang="en-US" altLang="zh-CN" sz="3200" b="1" dirty="0" smtClean="0">
                <a:solidFill>
                  <a:srgbClr val="000066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of </a:t>
            </a:r>
            <a:r>
              <a:rPr lang="en-US" altLang="zh-CN" sz="3200" b="1" dirty="0" smtClean="0">
                <a:solidFill>
                  <a:srgbClr val="000066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Total HIV-1 DNA</a:t>
            </a:r>
            <a:endParaRPr lang="zh-CN" altLang="en-US" sz="3200" b="1" dirty="0">
              <a:solidFill>
                <a:srgbClr val="000066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97470" y="1631023"/>
            <a:ext cx="3982545" cy="584775"/>
          </a:xfrm>
          <a:prstGeom prst="rect">
            <a:avLst/>
          </a:prstGeom>
          <a:gradFill>
            <a:gsLst>
              <a:gs pos="0">
                <a:srgbClr val="B9E8FF"/>
              </a:gs>
              <a:gs pos="67000">
                <a:srgbClr val="CDEEFF"/>
              </a:gs>
              <a:gs pos="100000">
                <a:srgbClr val="D9F2FF"/>
              </a:gs>
            </a:gsLst>
          </a:gradFill>
          <a:ln w="12700">
            <a:solidFill>
              <a:srgbClr val="4472C4">
                <a:alpha val="8300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ea"/>
                <a:ea typeface="+mj-ea"/>
              </a:rPr>
              <a:t>A decrease 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</a:rPr>
              <a:t>in cell-associated total HIV-1 </a:t>
            </a:r>
            <a:r>
              <a:rPr lang="en-US" altLang="zh-CN" sz="1600" dirty="0" smtClean="0">
                <a:solidFill>
                  <a:schemeClr val="tx1"/>
                </a:solidFill>
                <a:latin typeface="+mj-ea"/>
                <a:ea typeface="+mj-ea"/>
              </a:rPr>
              <a:t>DNA (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</a:rPr>
              <a:t>CA-tHIV-1 DNA) </a:t>
            </a:r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05996" y="1882748"/>
            <a:ext cx="3946881" cy="338554"/>
          </a:xfrm>
          <a:prstGeom prst="rect">
            <a:avLst/>
          </a:prstGeom>
          <a:gradFill>
            <a:gsLst>
              <a:gs pos="0">
                <a:srgbClr val="B9E8FF"/>
              </a:gs>
              <a:gs pos="67000">
                <a:srgbClr val="CDEEFF"/>
              </a:gs>
              <a:gs pos="100000">
                <a:srgbClr val="D9F2FF"/>
              </a:gs>
            </a:gsLst>
          </a:gradFill>
          <a:ln w="12700">
            <a:solidFill>
              <a:srgbClr val="4472C4">
                <a:alpha val="8300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</a:rPr>
              <a:t>Relative changes of CA-tHIV-1 DNA</a:t>
            </a:r>
            <a:endParaRPr lang="zh-CN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84397" y="3739317"/>
            <a:ext cx="671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48.9%</a:t>
            </a:r>
            <a:endParaRPr lang="zh-CN" altLang="en-US" sz="1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172400" y="3738518"/>
            <a:ext cx="671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37.7%</a:t>
            </a:r>
            <a:endParaRPr lang="zh-CN" altLang="en-US" sz="1400" dirty="0">
              <a:latin typeface="Cambria Math" panose="02040503050406030204" pitchFamily="18" charset="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2771800" y="2655077"/>
            <a:ext cx="384340" cy="2862155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3" name="灯片编号占位符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en-US" altLang="zh-CN" sz="1200" dirty="0" smtClean="0"/>
              <a:t>17</a:t>
            </a:r>
            <a:endParaRPr lang="zh-CN" altLang="en-US" sz="1200" dirty="0"/>
          </a:p>
        </p:txBody>
      </p:sp>
      <p:cxnSp>
        <p:nvCxnSpPr>
          <p:cNvPr id="24" name="直接连接符 23"/>
          <p:cNvCxnSpPr/>
          <p:nvPr/>
        </p:nvCxnSpPr>
        <p:spPr bwMode="auto">
          <a:xfrm>
            <a:off x="7380312" y="5157192"/>
            <a:ext cx="0" cy="7200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文本框 24"/>
          <p:cNvSpPr txBox="1"/>
          <p:nvPr/>
        </p:nvSpPr>
        <p:spPr>
          <a:xfrm>
            <a:off x="7184160" y="5207980"/>
            <a:ext cx="484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50000"/>
                  </a:schemeClr>
                </a:solidFill>
              </a:rPr>
              <a:t>24</a:t>
            </a:r>
            <a:endParaRPr lang="zh-CN" alt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右箭头 25"/>
          <p:cNvSpPr/>
          <p:nvPr/>
        </p:nvSpPr>
        <p:spPr bwMode="auto">
          <a:xfrm rot="16200000" flipV="1">
            <a:off x="7171149" y="4435243"/>
            <a:ext cx="413054" cy="18656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i="0" u="none" strike="noStrike" normalizeH="0" baseline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61688" y="4662062"/>
            <a:ext cx="184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+mn-ea"/>
                <a:ea typeface="+mn-ea"/>
              </a:rPr>
              <a:t>Last dosing of </a:t>
            </a:r>
            <a:r>
              <a:rPr lang="en-US" altLang="zh-CN" sz="1200" dirty="0" err="1" smtClean="0">
                <a:solidFill>
                  <a:srgbClr val="FF0000"/>
                </a:solidFill>
                <a:latin typeface="+mn-ea"/>
                <a:ea typeface="+mn-ea"/>
              </a:rPr>
              <a:t>Chidamide</a:t>
            </a:r>
            <a:r>
              <a:rPr lang="en-US" altLang="zh-CN" sz="1200" dirty="0" smtClean="0">
                <a:solidFill>
                  <a:srgbClr val="FF0000"/>
                </a:solidFill>
                <a:latin typeface="+mn-ea"/>
                <a:ea typeface="+mn-ea"/>
              </a:rPr>
              <a:t>  at D24</a:t>
            </a:r>
            <a:endParaRPr lang="zh-CN" altLang="en-US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532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xmlns="" id="{DDA4FD9E-FF37-4E94-907A-D2CA8BEF4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61" y="404664"/>
            <a:ext cx="88887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defTabSz="517525">
              <a:spcBef>
                <a:spcPct val="50000"/>
              </a:spcBef>
              <a:defRPr sz="2800" b="1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just"/>
            <a:r>
              <a:rPr lang="en-US" altLang="zh-CN" sz="32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Chidamide</a:t>
            </a:r>
            <a:r>
              <a:rPr lang="en-US" altLang="zh-CN" sz="3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Exhibited Immune Modulatory Effects</a:t>
            </a:r>
            <a:endParaRPr lang="en-US" altLang="zh-CN" sz="3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E6F6B5B-6094-405F-81FB-BBB2DBB4F0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994" y="1027367"/>
            <a:ext cx="5184576" cy="5520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822DFF7-1FC2-46C8-9A7F-4C57C1FF0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2531" y="1027367"/>
            <a:ext cx="3305972" cy="2659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6B28456C-AB01-4717-A54A-2F725A6717EE}"/>
              </a:ext>
            </a:extLst>
          </p:cNvPr>
          <p:cNvCxnSpPr>
            <a:cxnSpLocks/>
          </p:cNvCxnSpPr>
          <p:nvPr/>
        </p:nvCxnSpPr>
        <p:spPr>
          <a:xfrm flipH="1">
            <a:off x="8621280" y="1291389"/>
            <a:ext cx="1" cy="4655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6B28456C-AB01-4717-A54A-2F725A6717EE}"/>
              </a:ext>
            </a:extLst>
          </p:cNvPr>
          <p:cNvCxnSpPr>
            <a:cxnSpLocks/>
          </p:cNvCxnSpPr>
          <p:nvPr/>
        </p:nvCxnSpPr>
        <p:spPr>
          <a:xfrm flipH="1">
            <a:off x="7348508" y="1276262"/>
            <a:ext cx="1" cy="4655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xmlns="" id="{6B28456C-AB01-4717-A54A-2F725A6717EE}"/>
              </a:ext>
            </a:extLst>
          </p:cNvPr>
          <p:cNvCxnSpPr>
            <a:cxnSpLocks/>
          </p:cNvCxnSpPr>
          <p:nvPr/>
        </p:nvCxnSpPr>
        <p:spPr>
          <a:xfrm flipH="1">
            <a:off x="6948264" y="1268760"/>
            <a:ext cx="1" cy="4655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内容占位符 5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10315" y="4245069"/>
            <a:ext cx="3010157" cy="111049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Inhibition of pro-inflammatory cytokines and decrease of PD-1 expression on CD4+ T cells</a:t>
            </a:r>
          </a:p>
        </p:txBody>
      </p:sp>
      <p:sp>
        <p:nvSpPr>
          <p:cNvPr id="23" name="MH_Other_6"/>
          <p:cNvSpPr/>
          <p:nvPr>
            <p:custDataLst>
              <p:tags r:id="rId2"/>
            </p:custDataLst>
          </p:nvPr>
        </p:nvSpPr>
        <p:spPr>
          <a:xfrm>
            <a:off x="5652120" y="4182196"/>
            <a:ext cx="3291363" cy="1173367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8E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1" name="灯片编号占位符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en-US" altLang="zh-CN" sz="1200" dirty="0" smtClean="0"/>
              <a:t>18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328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3" name="Text Placeholder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25947" y="2547938"/>
            <a:ext cx="16414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1500" b="1" dirty="0" smtClean="0">
                <a:solidFill>
                  <a:srgbClr val="3B8D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US" altLang="zh-CN" sz="11500" b="1" dirty="0">
              <a:solidFill>
                <a:srgbClr val="3B8D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0747" y="3357563"/>
            <a:ext cx="5032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dirty="0" smtClean="0">
                <a:solidFill>
                  <a:srgbClr val="3B8D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  <a:endParaRPr lang="zh-CN" altLang="en-US" sz="3600" b="1" dirty="0">
              <a:solidFill>
                <a:srgbClr val="3B8D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0747" y="2773363"/>
            <a:ext cx="20072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i="1" dirty="0">
                <a:solidFill>
                  <a:srgbClr val="3B8DE9"/>
                </a:solidFill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Part Four</a:t>
            </a:r>
            <a:endParaRPr lang="zh-CN" altLang="en-US" sz="3200" b="1" i="1" dirty="0">
              <a:solidFill>
                <a:srgbClr val="3B8DE9"/>
              </a:solidFill>
              <a:latin typeface="Arial" panose="020B0604020202020204" pitchFamily="34" charset="0"/>
              <a:ea typeface="Meiryo UI" pitchFamily="34" charset="-128"/>
              <a:cs typeface="Arial" panose="020B0604020202020204" pitchFamily="34" charset="0"/>
            </a:endParaRPr>
          </a:p>
        </p:txBody>
      </p:sp>
      <p:sp>
        <p:nvSpPr>
          <p:cNvPr id="36" name="等腰三角形 35"/>
          <p:cNvSpPr/>
          <p:nvPr>
            <p:custDataLst>
              <p:tags r:id="rId4"/>
            </p:custDataLst>
          </p:nvPr>
        </p:nvSpPr>
        <p:spPr>
          <a:xfrm rot="9233090">
            <a:off x="7207250" y="2454275"/>
            <a:ext cx="266700" cy="230188"/>
          </a:xfrm>
          <a:prstGeom prst="triangle">
            <a:avLst/>
          </a:prstGeom>
          <a:solidFill>
            <a:srgbClr val="3B8DE9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37" name="等腰三角形 36"/>
          <p:cNvSpPr/>
          <p:nvPr>
            <p:custDataLst>
              <p:tags r:id="rId5"/>
            </p:custDataLst>
          </p:nvPr>
        </p:nvSpPr>
        <p:spPr>
          <a:xfrm rot="15569576">
            <a:off x="6854825" y="3128963"/>
            <a:ext cx="396875" cy="342900"/>
          </a:xfrm>
          <a:prstGeom prst="triangle">
            <a:avLst/>
          </a:prstGeom>
          <a:solidFill>
            <a:srgbClr val="3B8DE9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38" name="等腰三角形 37"/>
          <p:cNvSpPr/>
          <p:nvPr>
            <p:custDataLst>
              <p:tags r:id="rId6"/>
            </p:custDataLst>
          </p:nvPr>
        </p:nvSpPr>
        <p:spPr>
          <a:xfrm rot="21371394">
            <a:off x="6723063" y="1804988"/>
            <a:ext cx="266700" cy="230187"/>
          </a:xfrm>
          <a:prstGeom prst="triangle">
            <a:avLst/>
          </a:prstGeom>
          <a:solidFill>
            <a:srgbClr val="3B8DE9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39" name="等腰三角形 38"/>
          <p:cNvSpPr/>
          <p:nvPr>
            <p:custDataLst>
              <p:tags r:id="rId7"/>
            </p:custDataLst>
          </p:nvPr>
        </p:nvSpPr>
        <p:spPr>
          <a:xfrm rot="12912161">
            <a:off x="7764463" y="3487738"/>
            <a:ext cx="944562" cy="815975"/>
          </a:xfrm>
          <a:prstGeom prst="triangle">
            <a:avLst/>
          </a:prstGeom>
          <a:solidFill>
            <a:srgbClr val="3B8D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40" name="等腰三角形 39"/>
          <p:cNvSpPr/>
          <p:nvPr>
            <p:custDataLst>
              <p:tags r:id="rId8"/>
            </p:custDataLst>
          </p:nvPr>
        </p:nvSpPr>
        <p:spPr>
          <a:xfrm rot="12912161">
            <a:off x="7632700" y="3427413"/>
            <a:ext cx="1176338" cy="1014412"/>
          </a:xfrm>
          <a:prstGeom prst="triangle">
            <a:avLst/>
          </a:prstGeom>
          <a:noFill/>
          <a:ln w="12700" cap="flat" cmpd="sng" algn="ctr">
            <a:solidFill>
              <a:srgbClr val="3B8DE9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41" name="椭圆 40"/>
          <p:cNvSpPr/>
          <p:nvPr>
            <p:custDataLst>
              <p:tags r:id="rId9"/>
            </p:custDataLst>
          </p:nvPr>
        </p:nvSpPr>
        <p:spPr>
          <a:xfrm rot="9110320">
            <a:off x="8953500" y="3792538"/>
            <a:ext cx="114300" cy="115887"/>
          </a:xfrm>
          <a:prstGeom prst="ellipse">
            <a:avLst/>
          </a:prstGeom>
          <a:solidFill>
            <a:srgbClr val="3B8D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2" name="椭圆 41"/>
          <p:cNvSpPr/>
          <p:nvPr>
            <p:custDataLst>
              <p:tags r:id="rId10"/>
            </p:custDataLst>
          </p:nvPr>
        </p:nvSpPr>
        <p:spPr>
          <a:xfrm rot="9110320">
            <a:off x="7864475" y="4295775"/>
            <a:ext cx="115888" cy="115888"/>
          </a:xfrm>
          <a:prstGeom prst="ellipse">
            <a:avLst/>
          </a:prstGeom>
          <a:solidFill>
            <a:srgbClr val="3B8D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3" name="椭圆 42"/>
          <p:cNvSpPr/>
          <p:nvPr>
            <p:custDataLst>
              <p:tags r:id="rId11"/>
            </p:custDataLst>
          </p:nvPr>
        </p:nvSpPr>
        <p:spPr>
          <a:xfrm rot="9110320">
            <a:off x="7981950" y="3132138"/>
            <a:ext cx="114300" cy="115887"/>
          </a:xfrm>
          <a:prstGeom prst="ellipse">
            <a:avLst/>
          </a:prstGeom>
          <a:solidFill>
            <a:srgbClr val="3B8D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4" name="等腰三角形 43"/>
          <p:cNvSpPr/>
          <p:nvPr>
            <p:custDataLst>
              <p:tags r:id="rId12"/>
            </p:custDataLst>
          </p:nvPr>
        </p:nvSpPr>
        <p:spPr>
          <a:xfrm rot="18210217">
            <a:off x="6314282" y="2162969"/>
            <a:ext cx="127000" cy="109537"/>
          </a:xfrm>
          <a:prstGeom prst="triangle">
            <a:avLst/>
          </a:prstGeom>
          <a:solidFill>
            <a:srgbClr val="3B8DE9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45" name="等腰三角形 44"/>
          <p:cNvSpPr/>
          <p:nvPr>
            <p:custDataLst>
              <p:tags r:id="rId13"/>
            </p:custDataLst>
          </p:nvPr>
        </p:nvSpPr>
        <p:spPr>
          <a:xfrm rot="8748521">
            <a:off x="6672263" y="2314575"/>
            <a:ext cx="128587" cy="109538"/>
          </a:xfrm>
          <a:prstGeom prst="triangle">
            <a:avLst/>
          </a:prstGeom>
          <a:solidFill>
            <a:srgbClr val="3B8DE9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cxnSp>
        <p:nvCxnSpPr>
          <p:cNvPr id="46" name="Straight Connector 13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flipH="1">
            <a:off x="80465" y="4110038"/>
            <a:ext cx="6732588" cy="0"/>
          </a:xfrm>
          <a:prstGeom prst="line">
            <a:avLst/>
          </a:prstGeom>
          <a:noFill/>
          <a:ln w="19050" cap="sq" algn="ctr">
            <a:solidFill>
              <a:srgbClr val="3B8DE9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16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3" name="Text Placeholder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90451" y="2547938"/>
            <a:ext cx="16414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1500" b="1">
                <a:solidFill>
                  <a:srgbClr val="3B8D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4" name="文本框 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1913" y="3357563"/>
            <a:ext cx="5032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dirty="0" smtClean="0">
                <a:solidFill>
                  <a:srgbClr val="3B8D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3600" b="1" dirty="0" smtClean="0">
              <a:solidFill>
                <a:srgbClr val="3B8D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65251" y="2773363"/>
            <a:ext cx="18934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i="1" dirty="0" smtClean="0">
                <a:solidFill>
                  <a:srgbClr val="3B8DE9"/>
                </a:solidFill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Part </a:t>
            </a:r>
            <a:r>
              <a:rPr lang="en-US" altLang="zh-CN" sz="3200" b="1" i="1" dirty="0">
                <a:solidFill>
                  <a:srgbClr val="3B8DE9"/>
                </a:solidFill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One</a:t>
            </a:r>
            <a:endParaRPr lang="zh-CN" altLang="en-US" sz="3200" b="1" i="1" dirty="0">
              <a:solidFill>
                <a:srgbClr val="3B8DE9"/>
              </a:solidFill>
              <a:latin typeface="Arial" panose="020B0604020202020204" pitchFamily="34" charset="0"/>
              <a:ea typeface="Meiryo UI" pitchFamily="34" charset="-128"/>
              <a:cs typeface="Arial" panose="020B0604020202020204" pitchFamily="34" charset="0"/>
            </a:endParaRPr>
          </a:p>
        </p:txBody>
      </p:sp>
      <p:sp>
        <p:nvSpPr>
          <p:cNvPr id="36" name="等腰三角形 35"/>
          <p:cNvSpPr/>
          <p:nvPr>
            <p:custDataLst>
              <p:tags r:id="rId4"/>
            </p:custDataLst>
          </p:nvPr>
        </p:nvSpPr>
        <p:spPr>
          <a:xfrm rot="9233090">
            <a:off x="7207250" y="2454275"/>
            <a:ext cx="266700" cy="230188"/>
          </a:xfrm>
          <a:prstGeom prst="triangle">
            <a:avLst/>
          </a:prstGeom>
          <a:solidFill>
            <a:srgbClr val="3B8DE9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37" name="等腰三角形 36"/>
          <p:cNvSpPr/>
          <p:nvPr>
            <p:custDataLst>
              <p:tags r:id="rId5"/>
            </p:custDataLst>
          </p:nvPr>
        </p:nvSpPr>
        <p:spPr>
          <a:xfrm rot="15569576">
            <a:off x="6854825" y="3128963"/>
            <a:ext cx="396875" cy="342900"/>
          </a:xfrm>
          <a:prstGeom prst="triangle">
            <a:avLst/>
          </a:prstGeom>
          <a:solidFill>
            <a:srgbClr val="3B8DE9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38" name="等腰三角形 37"/>
          <p:cNvSpPr/>
          <p:nvPr>
            <p:custDataLst>
              <p:tags r:id="rId6"/>
            </p:custDataLst>
          </p:nvPr>
        </p:nvSpPr>
        <p:spPr>
          <a:xfrm rot="21371394">
            <a:off x="6723063" y="1804988"/>
            <a:ext cx="266700" cy="230187"/>
          </a:xfrm>
          <a:prstGeom prst="triangle">
            <a:avLst/>
          </a:prstGeom>
          <a:solidFill>
            <a:srgbClr val="3B8DE9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39" name="等腰三角形 38"/>
          <p:cNvSpPr/>
          <p:nvPr>
            <p:custDataLst>
              <p:tags r:id="rId7"/>
            </p:custDataLst>
          </p:nvPr>
        </p:nvSpPr>
        <p:spPr>
          <a:xfrm rot="12912161">
            <a:off x="7764463" y="3487738"/>
            <a:ext cx="944562" cy="815975"/>
          </a:xfrm>
          <a:prstGeom prst="triangle">
            <a:avLst/>
          </a:prstGeom>
          <a:solidFill>
            <a:srgbClr val="3B8D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40" name="等腰三角形 39"/>
          <p:cNvSpPr/>
          <p:nvPr>
            <p:custDataLst>
              <p:tags r:id="rId8"/>
            </p:custDataLst>
          </p:nvPr>
        </p:nvSpPr>
        <p:spPr>
          <a:xfrm rot="12912161">
            <a:off x="7632700" y="3427413"/>
            <a:ext cx="1176338" cy="1014412"/>
          </a:xfrm>
          <a:prstGeom prst="triangle">
            <a:avLst/>
          </a:prstGeom>
          <a:noFill/>
          <a:ln w="12700" cap="flat" cmpd="sng" algn="ctr">
            <a:solidFill>
              <a:srgbClr val="3B8DE9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41" name="椭圆 40"/>
          <p:cNvSpPr/>
          <p:nvPr>
            <p:custDataLst>
              <p:tags r:id="rId9"/>
            </p:custDataLst>
          </p:nvPr>
        </p:nvSpPr>
        <p:spPr>
          <a:xfrm rot="9110320">
            <a:off x="8953500" y="3792538"/>
            <a:ext cx="114300" cy="115887"/>
          </a:xfrm>
          <a:prstGeom prst="ellipse">
            <a:avLst/>
          </a:prstGeom>
          <a:solidFill>
            <a:srgbClr val="3B8D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2" name="椭圆 41"/>
          <p:cNvSpPr/>
          <p:nvPr>
            <p:custDataLst>
              <p:tags r:id="rId10"/>
            </p:custDataLst>
          </p:nvPr>
        </p:nvSpPr>
        <p:spPr>
          <a:xfrm rot="9110320">
            <a:off x="7864475" y="4295775"/>
            <a:ext cx="115888" cy="115888"/>
          </a:xfrm>
          <a:prstGeom prst="ellipse">
            <a:avLst/>
          </a:prstGeom>
          <a:solidFill>
            <a:srgbClr val="3B8D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3" name="椭圆 42"/>
          <p:cNvSpPr/>
          <p:nvPr>
            <p:custDataLst>
              <p:tags r:id="rId11"/>
            </p:custDataLst>
          </p:nvPr>
        </p:nvSpPr>
        <p:spPr>
          <a:xfrm rot="9110320">
            <a:off x="7981950" y="3132138"/>
            <a:ext cx="114300" cy="115887"/>
          </a:xfrm>
          <a:prstGeom prst="ellipse">
            <a:avLst/>
          </a:prstGeom>
          <a:solidFill>
            <a:srgbClr val="3B8D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4" name="等腰三角形 43"/>
          <p:cNvSpPr/>
          <p:nvPr>
            <p:custDataLst>
              <p:tags r:id="rId12"/>
            </p:custDataLst>
          </p:nvPr>
        </p:nvSpPr>
        <p:spPr>
          <a:xfrm rot="18210217">
            <a:off x="6314282" y="2162969"/>
            <a:ext cx="127000" cy="109537"/>
          </a:xfrm>
          <a:prstGeom prst="triangle">
            <a:avLst/>
          </a:prstGeom>
          <a:solidFill>
            <a:srgbClr val="3B8DE9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45" name="等腰三角形 44"/>
          <p:cNvSpPr/>
          <p:nvPr>
            <p:custDataLst>
              <p:tags r:id="rId13"/>
            </p:custDataLst>
          </p:nvPr>
        </p:nvSpPr>
        <p:spPr>
          <a:xfrm rot="8748521">
            <a:off x="6672263" y="2314575"/>
            <a:ext cx="128587" cy="109538"/>
          </a:xfrm>
          <a:prstGeom prst="triangle">
            <a:avLst/>
          </a:prstGeom>
          <a:solidFill>
            <a:srgbClr val="3B8DE9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cxnSp>
        <p:nvCxnSpPr>
          <p:cNvPr id="46" name="Straight Connector 13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flipH="1">
            <a:off x="0" y="4110038"/>
            <a:ext cx="6732588" cy="0"/>
          </a:xfrm>
          <a:prstGeom prst="line">
            <a:avLst/>
          </a:prstGeom>
          <a:noFill/>
          <a:ln w="19050" cap="sq" algn="ctr">
            <a:solidFill>
              <a:srgbClr val="3B8DE9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/>
          <p:nvPr>
            <p:custDataLst>
              <p:tags r:id="rId1"/>
            </p:custDataLst>
          </p:nvPr>
        </p:nvSpPr>
        <p:spPr>
          <a:xfrm>
            <a:off x="1106538" y="1746151"/>
            <a:ext cx="704850" cy="730250"/>
          </a:xfrm>
          <a:prstGeom prst="rect">
            <a:avLst/>
          </a:prstGeom>
          <a:solidFill>
            <a:srgbClr val="76C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MH_Other_2"/>
          <p:cNvSpPr/>
          <p:nvPr>
            <p:custDataLst>
              <p:tags r:id="rId2"/>
            </p:custDataLst>
          </p:nvPr>
        </p:nvSpPr>
        <p:spPr>
          <a:xfrm>
            <a:off x="971600" y="1606451"/>
            <a:ext cx="974725" cy="1009650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76C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3198" y="1508386"/>
            <a:ext cx="5661025" cy="39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solidFill>
                  <a:srgbClr val="58C093"/>
                </a:solidFill>
                <a:ea typeface="微软雅黑" panose="020B0503020204020204" pitchFamily="34" charset="-122"/>
              </a:rPr>
              <a:t>CONCLUSION</a:t>
            </a:r>
            <a:endParaRPr lang="en-US" altLang="zh-CN" sz="2400" b="1" dirty="0">
              <a:solidFill>
                <a:srgbClr val="58C093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MH_Other_3"/>
          <p:cNvSpPr/>
          <p:nvPr>
            <p:custDataLst>
              <p:tags r:id="rId4"/>
            </p:custDataLst>
          </p:nvPr>
        </p:nvSpPr>
        <p:spPr>
          <a:xfrm>
            <a:off x="1106538" y="3217763"/>
            <a:ext cx="704850" cy="730250"/>
          </a:xfrm>
          <a:prstGeom prst="rect">
            <a:avLst/>
          </a:pr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Other_4"/>
          <p:cNvSpPr/>
          <p:nvPr>
            <p:custDataLst>
              <p:tags r:id="rId5"/>
            </p:custDataLst>
          </p:nvPr>
        </p:nvSpPr>
        <p:spPr>
          <a:xfrm>
            <a:off x="971600" y="3078063"/>
            <a:ext cx="974725" cy="1009650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" name="MH_SubTitle_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84009" y="2958270"/>
            <a:ext cx="5661025" cy="3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solidFill>
                  <a:srgbClr val="FF6B5A"/>
                </a:solidFill>
                <a:ea typeface="微软雅黑" panose="020B0503020204020204" pitchFamily="34" charset="-122"/>
              </a:rPr>
              <a:t>LIMITATION</a:t>
            </a:r>
            <a:endParaRPr lang="zh-CN" altLang="en-US" sz="2400" b="1" dirty="0">
              <a:solidFill>
                <a:srgbClr val="FF6B5A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MH_Other_5"/>
          <p:cNvSpPr/>
          <p:nvPr>
            <p:custDataLst>
              <p:tags r:id="rId7"/>
            </p:custDataLst>
          </p:nvPr>
        </p:nvSpPr>
        <p:spPr>
          <a:xfrm>
            <a:off x="1106538" y="4689376"/>
            <a:ext cx="704850" cy="730250"/>
          </a:xfrm>
          <a:prstGeom prst="rect">
            <a:avLst/>
          </a:prstGeom>
          <a:solidFill>
            <a:srgbClr val="8E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MH_Other_6"/>
          <p:cNvSpPr/>
          <p:nvPr>
            <p:custDataLst>
              <p:tags r:id="rId8"/>
            </p:custDataLst>
          </p:nvPr>
        </p:nvSpPr>
        <p:spPr>
          <a:xfrm>
            <a:off x="971600" y="4549676"/>
            <a:ext cx="974725" cy="1008062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8E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5" name="MH_SubTitle_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24147" y="4816078"/>
            <a:ext cx="6264696" cy="134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To validate these findings, a multi-center, randomized, placebo-controlled, and double-blinded clinical trial incorporating 60 participants is </a:t>
            </a:r>
            <a:r>
              <a:rPr lang="en-US" altLang="zh-CN" sz="2000" dirty="0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ongoing.</a:t>
            </a:r>
            <a:endParaRPr lang="en-US" altLang="zh-CN" sz="2000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eaLnBrk="1" hangingPunct="1"/>
            <a:endParaRPr lang="zh-CN" altLang="en-US" sz="2000" b="1" dirty="0">
              <a:solidFill>
                <a:srgbClr val="3CB6EC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MH_Other_7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1254175" y="1916013"/>
            <a:ext cx="398463" cy="39687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8" name="MH_Other_8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1271638" y="3386038"/>
            <a:ext cx="396875" cy="39370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9" name="MH_Other_9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1254175" y="4851301"/>
            <a:ext cx="398463" cy="398462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grpSp>
        <p:nvGrpSpPr>
          <p:cNvPr id="20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sp>
        <p:nvSpPr>
          <p:cNvPr id="30" name="文本框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88582" y="479785"/>
            <a:ext cx="2851569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600" b="1" dirty="0" smtClean="0">
                <a:solidFill>
                  <a:srgbClr val="000066"/>
                </a:solidFill>
                <a:ea typeface="微软雅黑" pitchFamily="34" charset="-122"/>
                <a:cs typeface="Calibri" panose="020F0502020204030204" pitchFamily="34" charset="0"/>
              </a:rPr>
              <a:t>CONCLUSION</a:t>
            </a:r>
            <a:endParaRPr lang="en-US" altLang="zh-CN" sz="3600" b="1" dirty="0">
              <a:solidFill>
                <a:srgbClr val="000066"/>
              </a:solidFill>
              <a:ea typeface="微软雅黑" pitchFamily="34" charset="-122"/>
              <a:cs typeface="Calibri" panose="020F0502020204030204" pitchFamily="34" charset="0"/>
            </a:endParaRPr>
          </a:p>
        </p:txBody>
      </p:sp>
      <p:grpSp>
        <p:nvGrpSpPr>
          <p:cNvPr id="31" name="Group 12"/>
          <p:cNvGrpSpPr>
            <a:grpSpLocks/>
          </p:cNvGrpSpPr>
          <p:nvPr/>
        </p:nvGrpSpPr>
        <p:grpSpPr bwMode="auto">
          <a:xfrm rot="10800000">
            <a:off x="0" y="6673353"/>
            <a:ext cx="9144000" cy="204788"/>
            <a:chOff x="0" y="0"/>
            <a:chExt cx="6350" cy="129"/>
          </a:xfrm>
        </p:grpSpPr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0" y="-6847"/>
            <a:ext cx="9144000" cy="404813"/>
            <a:chOff x="0" y="0"/>
            <a:chExt cx="6350" cy="129"/>
          </a:xfrm>
        </p:grpSpPr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339672" y="1994640"/>
            <a:ext cx="6433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Chidamide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safely disrupt HIV-1 latency resulting in cyclic plasma viremia and further reduction of viral </a:t>
            </a:r>
            <a:r>
              <a:rPr lang="en-US" altLang="zh-CN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reservoir.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90638" y="345284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participants was </a:t>
            </a:r>
            <a:r>
              <a:rPr lang="en-US" altLang="zh-CN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limited. </a:t>
            </a:r>
            <a:endParaRPr lang="en-US" altLang="zh-CN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control group was set up in the </a:t>
            </a:r>
            <a:r>
              <a:rPr lang="en-US" altLang="zh-CN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trial.</a:t>
            </a:r>
            <a:endParaRPr lang="en-US" altLang="zh-CN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84354" y="4479503"/>
            <a:ext cx="4800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smtClean="0">
                <a:solidFill>
                  <a:srgbClr val="3CB6EC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PROSPECTIVE</a:t>
            </a:r>
            <a:endParaRPr lang="en-US" altLang="zh-CN" sz="2400" b="1" dirty="0">
              <a:solidFill>
                <a:srgbClr val="3CB6EC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灯片编号占位符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en-US" altLang="zh-CN" sz="1200" dirty="0" smtClean="0"/>
              <a:t>20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78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sp>
        <p:nvSpPr>
          <p:cNvPr id="30" name="文本框 1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81359" y="472976"/>
            <a:ext cx="5032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600" b="1" dirty="0" smtClean="0">
                <a:solidFill>
                  <a:srgbClr val="000066"/>
                </a:solidFill>
                <a:ea typeface="微软雅黑" pitchFamily="34" charset="-122"/>
                <a:cs typeface="Calibri" panose="020F0502020204030204" pitchFamily="34" charset="0"/>
              </a:rPr>
              <a:t>ACKNOWLEDGMENTS</a:t>
            </a:r>
            <a:endParaRPr lang="en-US" altLang="zh-CN" sz="3600" b="1" dirty="0">
              <a:solidFill>
                <a:srgbClr val="000066"/>
              </a:solidFill>
              <a:ea typeface="微软雅黑" pitchFamily="34" charset="-122"/>
              <a:cs typeface="Calibri" panose="020F0502020204030204" pitchFamily="34" charset="0"/>
            </a:endParaRPr>
          </a:p>
        </p:txBody>
      </p:sp>
      <p:grpSp>
        <p:nvGrpSpPr>
          <p:cNvPr id="31" name="Group 12"/>
          <p:cNvGrpSpPr>
            <a:grpSpLocks/>
          </p:cNvGrpSpPr>
          <p:nvPr/>
        </p:nvGrpSpPr>
        <p:grpSpPr bwMode="auto">
          <a:xfrm rot="10800000">
            <a:off x="0" y="6673353"/>
            <a:ext cx="9144000" cy="204788"/>
            <a:chOff x="0" y="0"/>
            <a:chExt cx="6350" cy="129"/>
          </a:xfrm>
        </p:grpSpPr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0" y="-6847"/>
            <a:ext cx="9144000" cy="404813"/>
            <a:chOff x="0" y="0"/>
            <a:chExt cx="6350" cy="129"/>
          </a:xfrm>
        </p:grpSpPr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804759CB-B887-4C43-B689-9B13D7E2AE74}"/>
              </a:ext>
            </a:extLst>
          </p:cNvPr>
          <p:cNvSpPr txBox="1"/>
          <p:nvPr/>
        </p:nvSpPr>
        <p:spPr>
          <a:xfrm>
            <a:off x="754196" y="1829510"/>
            <a:ext cx="7886700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We thank all study participants for their dedication to this </a:t>
            </a:r>
            <a:r>
              <a:rPr lang="en-US" altLang="zh-CN" sz="2000" dirty="0" smtClean="0">
                <a:latin typeface="+mn-ea"/>
                <a:ea typeface="+mn-ea"/>
                <a:cs typeface="Times New Roman" panose="02020603050405020304" pitchFamily="18" charset="0"/>
              </a:rPr>
              <a:t>study.</a:t>
            </a:r>
            <a:endParaRPr lang="en-US" altLang="zh-CN" sz="20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20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We thank </a:t>
            </a:r>
            <a:r>
              <a:rPr lang="en-US" altLang="zh-CN" sz="2000" dirty="0" err="1">
                <a:latin typeface="+mn-ea"/>
                <a:ea typeface="+mn-ea"/>
                <a:cs typeface="Times New Roman" panose="02020603050405020304" pitchFamily="18" charset="0"/>
              </a:rPr>
              <a:t>Chipscreen</a:t>
            </a: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 Ltd. for providing study </a:t>
            </a:r>
            <a:r>
              <a:rPr lang="en-US" altLang="zh-CN" sz="2000" dirty="0" err="1">
                <a:latin typeface="+mn-ea"/>
                <a:ea typeface="+mn-ea"/>
                <a:cs typeface="Times New Roman" panose="02020603050405020304" pitchFamily="18" charset="0"/>
              </a:rPr>
              <a:t>chidamide</a:t>
            </a: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 tablets.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20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We thank Guangzhou SUPBIO Bio-technology and Science Co. Ltd. for their assistance in determining CA-HIV-1 RNA and CA-tHIV-1 DNA.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20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This work was supported by National Science and Technology Major Project 2014ZX10001002 and 2017ZX10202102.</a:t>
            </a:r>
            <a:r>
              <a:rPr lang="en-US" altLang="zh-CN" sz="2000" dirty="0">
                <a:latin typeface="+mn-ea"/>
                <a:ea typeface="+mn-ea"/>
              </a:rPr>
              <a:t> </a:t>
            </a:r>
            <a:endParaRPr lang="en-US" altLang="zh-CN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灯片编号占位符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en-US" altLang="zh-CN" sz="1200" dirty="0" smtClean="0"/>
              <a:t>21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242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1224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683" y="2782554"/>
            <a:ext cx="5341784" cy="1795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42" y="204279"/>
            <a:ext cx="3874560" cy="2491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17" y="2802311"/>
            <a:ext cx="2728685" cy="3638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608" y="4664798"/>
            <a:ext cx="1933328" cy="1784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86" y="4664798"/>
            <a:ext cx="2379481" cy="1784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28C1-D7DD-43B7-85FE-7895B53DE240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7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30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F0359FB1-C9F2-4FAB-BC2F-83C6D5FD28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9" y="4478423"/>
            <a:ext cx="8751092" cy="173388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3B7C49AF-755D-4C63-AF4D-B4E8755F01C1}"/>
              </a:ext>
            </a:extLst>
          </p:cNvPr>
          <p:cNvGrpSpPr/>
          <p:nvPr/>
        </p:nvGrpSpPr>
        <p:grpSpPr>
          <a:xfrm>
            <a:off x="86614" y="1450875"/>
            <a:ext cx="3868649" cy="2934162"/>
            <a:chOff x="326967" y="1255454"/>
            <a:chExt cx="3868649" cy="2934162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xmlns="" id="{E615BF37-CAE7-478F-8C8F-26B8A357F2BF}"/>
                </a:ext>
              </a:extLst>
            </p:cNvPr>
            <p:cNvGrpSpPr/>
            <p:nvPr/>
          </p:nvGrpSpPr>
          <p:grpSpPr>
            <a:xfrm>
              <a:off x="326967" y="1255454"/>
              <a:ext cx="3868649" cy="2934162"/>
              <a:chOff x="1524000" y="1155700"/>
              <a:chExt cx="7550508" cy="5324475"/>
            </a:xfrm>
          </p:grpSpPr>
          <p:pic>
            <p:nvPicPr>
              <p:cNvPr id="39" name="Picture 8" descr="Figure3.png">
                <a:extLst>
                  <a:ext uri="{FF2B5EF4-FFF2-40B4-BE49-F238E27FC236}">
                    <a16:creationId xmlns:a16="http://schemas.microsoft.com/office/drawing/2014/main" xmlns="" id="{065DF76D-1517-4F56-9B80-73379EA5EE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6500" y="1366838"/>
                <a:ext cx="1862138" cy="1949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ight Arrow 12">
                <a:extLst>
                  <a:ext uri="{FF2B5EF4-FFF2-40B4-BE49-F238E27FC236}">
                    <a16:creationId xmlns:a16="http://schemas.microsoft.com/office/drawing/2014/main" xmlns="" id="{56A24069-705A-45E2-BA8F-E8C89B323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7600" y="2058989"/>
                <a:ext cx="1206500" cy="519112"/>
              </a:xfrm>
              <a:prstGeom prst="rightArrow">
                <a:avLst>
                  <a:gd name="adj1" fmla="val 50000"/>
                  <a:gd name="adj2" fmla="val 50008"/>
                </a:avLst>
              </a:prstGeom>
              <a:solidFill>
                <a:srgbClr val="10253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23000" dir="5400000" algn="ctr" rotWithShape="0">
                  <a:srgbClr val="000000">
                    <a:alpha val="32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en-US" altLang="zh-CN" sz="160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TextBox 6">
                <a:extLst>
                  <a:ext uri="{FF2B5EF4-FFF2-40B4-BE49-F238E27FC236}">
                    <a16:creationId xmlns:a16="http://schemas.microsoft.com/office/drawing/2014/main" xmlns="" id="{EDB8A508-84B3-4188-B424-9E097E1EBD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4131" y="2197263"/>
                <a:ext cx="2060377" cy="614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cell death</a:t>
                </a:r>
              </a:p>
            </p:txBody>
          </p:sp>
          <p:pic>
            <p:nvPicPr>
              <p:cNvPr id="42" name="Picture 4" descr="green virus.png">
                <a:extLst>
                  <a:ext uri="{FF2B5EF4-FFF2-40B4-BE49-F238E27FC236}">
                    <a16:creationId xmlns:a16="http://schemas.microsoft.com/office/drawing/2014/main" xmlns="" id="{3D9D1DE2-D684-4F46-8739-75FD086BC6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3200" y="1155700"/>
                <a:ext cx="609600" cy="617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15" descr="green virus.png">
                <a:extLst>
                  <a:ext uri="{FF2B5EF4-FFF2-40B4-BE49-F238E27FC236}">
                    <a16:creationId xmlns:a16="http://schemas.microsoft.com/office/drawing/2014/main" xmlns="" id="{4463E8ED-DF0E-49BE-9CD5-41738C06ED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994" y="1486211"/>
                <a:ext cx="609600" cy="617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18" descr="green virus.png">
                <a:extLst>
                  <a:ext uri="{FF2B5EF4-FFF2-40B4-BE49-F238E27FC236}">
                    <a16:creationId xmlns:a16="http://schemas.microsoft.com/office/drawing/2014/main" xmlns="" id="{A65E6F7E-8042-4124-B0BD-DBD9F75C8F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4800" y="1463675"/>
                <a:ext cx="609600" cy="61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7" descr="BlueCell+line.png">
                <a:extLst>
                  <a:ext uri="{FF2B5EF4-FFF2-40B4-BE49-F238E27FC236}">
                    <a16:creationId xmlns:a16="http://schemas.microsoft.com/office/drawing/2014/main" xmlns="" id="{480CE119-E2FE-4C25-BD4D-D4E3204FFC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1371600"/>
                <a:ext cx="1828800" cy="190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Group 26">
                <a:extLst>
                  <a:ext uri="{FF2B5EF4-FFF2-40B4-BE49-F238E27FC236}">
                    <a16:creationId xmlns:a16="http://schemas.microsoft.com/office/drawing/2014/main" xmlns="" id="{670674AB-554C-4B9F-9E13-FAB077A183E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5336" y="3547867"/>
                <a:ext cx="4999200" cy="2908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20" descr="BlueCell+line.png">
                <a:extLst>
                  <a:ext uri="{FF2B5EF4-FFF2-40B4-BE49-F238E27FC236}">
                    <a16:creationId xmlns:a16="http://schemas.microsoft.com/office/drawing/2014/main" xmlns="" id="{387D0269-79BA-4C86-9F8D-9A7119B50E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4578040"/>
                <a:ext cx="1828976" cy="1902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xmlns="" id="{993BE19B-D0FB-4AE7-8A71-4D19938E1CC2}"/>
                  </a:ext>
                </a:extLst>
              </p:cNvPr>
              <p:cNvSpPr/>
              <p:nvPr/>
            </p:nvSpPr>
            <p:spPr>
              <a:xfrm>
                <a:off x="6727877" y="3546223"/>
                <a:ext cx="1745672" cy="57323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9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immune system</a:t>
                </a:r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xmlns="" id="{B51E04CD-F88E-4B39-81B1-FA428065DC90}"/>
                  </a:ext>
                </a:extLst>
              </p:cNvPr>
              <p:cNvSpPr/>
              <p:nvPr/>
            </p:nvSpPr>
            <p:spPr>
              <a:xfrm>
                <a:off x="2719177" y="3451028"/>
                <a:ext cx="1884051" cy="52894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9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HAART</a:t>
                </a:r>
              </a:p>
            </p:txBody>
          </p:sp>
          <p:sp>
            <p:nvSpPr>
              <p:cNvPr id="50" name="下箭头 32">
                <a:extLst>
                  <a:ext uri="{FF2B5EF4-FFF2-40B4-BE49-F238E27FC236}">
                    <a16:creationId xmlns:a16="http://schemas.microsoft.com/office/drawing/2014/main" xmlns="" id="{5291C141-7313-4C13-A961-C919CE7CB9E9}"/>
                  </a:ext>
                </a:extLst>
              </p:cNvPr>
              <p:cNvSpPr/>
              <p:nvPr/>
            </p:nvSpPr>
            <p:spPr>
              <a:xfrm rot="19405143">
                <a:off x="3761242" y="3969406"/>
                <a:ext cx="227896" cy="850652"/>
              </a:xfrm>
              <a:prstGeom prst="downArrow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下箭头 33">
                <a:extLst>
                  <a:ext uri="{FF2B5EF4-FFF2-40B4-BE49-F238E27FC236}">
                    <a16:creationId xmlns:a16="http://schemas.microsoft.com/office/drawing/2014/main" xmlns="" id="{3185B784-9174-4FF9-ADC7-AE46B285DFB6}"/>
                  </a:ext>
                </a:extLst>
              </p:cNvPr>
              <p:cNvSpPr/>
              <p:nvPr/>
            </p:nvSpPr>
            <p:spPr>
              <a:xfrm rot="7665370">
                <a:off x="7130147" y="2557407"/>
                <a:ext cx="218039" cy="1033322"/>
              </a:xfrm>
              <a:prstGeom prst="downArrow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下箭头 34">
                <a:extLst>
                  <a:ext uri="{FF2B5EF4-FFF2-40B4-BE49-F238E27FC236}">
                    <a16:creationId xmlns:a16="http://schemas.microsoft.com/office/drawing/2014/main" xmlns="" id="{92995871-DADD-4898-AAD2-1298318DD245}"/>
                  </a:ext>
                </a:extLst>
              </p:cNvPr>
              <p:cNvSpPr/>
              <p:nvPr/>
            </p:nvSpPr>
            <p:spPr>
              <a:xfrm rot="2515538">
                <a:off x="7125797" y="4089035"/>
                <a:ext cx="227993" cy="1211118"/>
              </a:xfrm>
              <a:prstGeom prst="downArrow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乘号 52">
                <a:extLst>
                  <a:ext uri="{FF2B5EF4-FFF2-40B4-BE49-F238E27FC236}">
                    <a16:creationId xmlns:a16="http://schemas.microsoft.com/office/drawing/2014/main" xmlns="" id="{9FBE7EA7-663C-4B4A-9178-430D1748D39F}"/>
                  </a:ext>
                </a:extLst>
              </p:cNvPr>
              <p:cNvSpPr/>
              <p:nvPr/>
            </p:nvSpPr>
            <p:spPr>
              <a:xfrm rot="19317368">
                <a:off x="7105885" y="4322558"/>
                <a:ext cx="340591" cy="617974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下箭头 36">
                <a:extLst>
                  <a:ext uri="{FF2B5EF4-FFF2-40B4-BE49-F238E27FC236}">
                    <a16:creationId xmlns:a16="http://schemas.microsoft.com/office/drawing/2014/main" xmlns="" id="{CCC94FF7-9C0F-4F5E-8AC6-CC9F94666997}"/>
                  </a:ext>
                </a:extLst>
              </p:cNvPr>
              <p:cNvSpPr/>
              <p:nvPr/>
            </p:nvSpPr>
            <p:spPr>
              <a:xfrm rot="19405143">
                <a:off x="4831667" y="3770044"/>
                <a:ext cx="227896" cy="1270927"/>
              </a:xfrm>
              <a:prstGeom prst="downArrow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乘号 54">
                <a:extLst>
                  <a:ext uri="{FF2B5EF4-FFF2-40B4-BE49-F238E27FC236}">
                    <a16:creationId xmlns:a16="http://schemas.microsoft.com/office/drawing/2014/main" xmlns="" id="{364A082D-AD03-4584-9494-411646E368A3}"/>
                  </a:ext>
                </a:extLst>
              </p:cNvPr>
              <p:cNvSpPr/>
              <p:nvPr/>
            </p:nvSpPr>
            <p:spPr>
              <a:xfrm rot="14137706">
                <a:off x="4725716" y="4019276"/>
                <a:ext cx="340591" cy="617974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E7B208A2-0792-4C84-8A5E-D3E404FFAB11}"/>
                </a:ext>
              </a:extLst>
            </p:cNvPr>
            <p:cNvSpPr txBox="1"/>
            <p:nvPr/>
          </p:nvSpPr>
          <p:spPr>
            <a:xfrm>
              <a:off x="3241964" y="3750355"/>
              <a:ext cx="9148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(Latency)</a:t>
              </a:r>
              <a:endParaRPr lang="zh-CN" altLang="en-US" sz="11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6" name="Text Box 7">
            <a:extLst>
              <a:ext uri="{FF2B5EF4-FFF2-40B4-BE49-F238E27FC236}">
                <a16:creationId xmlns:a16="http://schemas.microsoft.com/office/drawing/2014/main" xmlns="" id="{62F41A84-DBAF-42B0-968E-76E86A5DB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641" y="475264"/>
            <a:ext cx="60800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defTabSz="517525">
              <a:spcBef>
                <a:spcPct val="50000"/>
              </a:spcBef>
              <a:defRPr sz="2800" b="1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 Latency VS. “Shock and </a:t>
            </a:r>
            <a:r>
              <a:rPr lang="en-US" altLang="zh-CN" sz="3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Kill</a:t>
            </a:r>
            <a:r>
              <a:rPr lang="en-US" altLang="zh-CN" sz="3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</p:txBody>
      </p:sp>
      <p:sp>
        <p:nvSpPr>
          <p:cNvPr id="58" name="object 7">
            <a:extLst>
              <a:ext uri="{FF2B5EF4-FFF2-40B4-BE49-F238E27FC236}">
                <a16:creationId xmlns:a16="http://schemas.microsoft.com/office/drawing/2014/main" xmlns="" id="{806D9C6E-E7D3-4D84-8059-430DD5FBBE92}"/>
              </a:ext>
            </a:extLst>
          </p:cNvPr>
          <p:cNvSpPr txBox="1"/>
          <p:nvPr/>
        </p:nvSpPr>
        <p:spPr>
          <a:xfrm>
            <a:off x="395536" y="6483345"/>
            <a:ext cx="167009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400" spc="-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Archin</a:t>
            </a:r>
            <a:r>
              <a:rPr lang="en-US" sz="1400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sz="1400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 2012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MH_Other_9"/>
          <p:cNvSpPr/>
          <p:nvPr>
            <p:custDataLst>
              <p:tags r:id="rId1"/>
            </p:custDataLst>
          </p:nvPr>
        </p:nvSpPr>
        <p:spPr>
          <a:xfrm>
            <a:off x="4927248" y="1471214"/>
            <a:ext cx="3794086" cy="1312896"/>
          </a:xfrm>
          <a:prstGeom prst="roundRect">
            <a:avLst/>
          </a:prstGeom>
          <a:solidFill>
            <a:srgbClr val="0073C3"/>
          </a:solidFill>
          <a:ln w="25400" cap="flat" cmpd="sng" algn="ctr">
            <a:noFill/>
            <a:prstDash val="solid"/>
          </a:ln>
          <a:effectLst>
            <a:outerShdw blurRad="317500" dist="165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0" name="MH_Other_10"/>
          <p:cNvSpPr/>
          <p:nvPr>
            <p:custDataLst>
              <p:tags r:id="rId2"/>
            </p:custDataLst>
          </p:nvPr>
        </p:nvSpPr>
        <p:spPr>
          <a:xfrm>
            <a:off x="4966534" y="1542574"/>
            <a:ext cx="3689003" cy="1184495"/>
          </a:xfrm>
          <a:prstGeom prst="roundRect">
            <a:avLst/>
          </a:prstGeom>
          <a:gradFill>
            <a:gsLst>
              <a:gs pos="0">
                <a:sysClr val="window" lastClr="FFFFFF"/>
              </a:gs>
              <a:gs pos="63000">
                <a:srgbClr val="E2E2E2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26733" y="1635908"/>
            <a:ext cx="3766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  <a:cs typeface="Tahoma" panose="020B0604030504040204" pitchFamily="34" charset="0"/>
              </a:rPr>
              <a:t>Latent reservoir cells are 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ahoma" panose="020B0604030504040204" pitchFamily="34" charset="0"/>
              </a:rPr>
              <a:t>unrecognizable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  <a:cs typeface="Tahoma" panose="020B0604030504040204" pitchFamily="34" charset="0"/>
              </a:rPr>
              <a:t> to the immune system and 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ahoma" panose="020B0604030504040204" pitchFamily="34" charset="0"/>
              </a:rPr>
              <a:t>unresponsive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  <a:cs typeface="Tahoma" panose="020B0604030504040204" pitchFamily="34" charset="0"/>
              </a:rPr>
              <a:t> to ART</a:t>
            </a:r>
          </a:p>
        </p:txBody>
      </p:sp>
      <p:sp>
        <p:nvSpPr>
          <p:cNvPr id="64" name="MH_Other_9"/>
          <p:cNvSpPr/>
          <p:nvPr>
            <p:custDataLst>
              <p:tags r:id="rId3"/>
            </p:custDataLst>
          </p:nvPr>
        </p:nvSpPr>
        <p:spPr>
          <a:xfrm>
            <a:off x="4927248" y="3163640"/>
            <a:ext cx="3794086" cy="913432"/>
          </a:xfrm>
          <a:prstGeom prst="roundRect">
            <a:avLst/>
          </a:prstGeom>
          <a:solidFill>
            <a:srgbClr val="0073C3"/>
          </a:solidFill>
          <a:ln w="25400" cap="flat" cmpd="sng" algn="ctr">
            <a:noFill/>
            <a:prstDash val="solid"/>
          </a:ln>
          <a:effectLst>
            <a:outerShdw blurRad="317500" dist="165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5" name="MH_Other_10"/>
          <p:cNvSpPr/>
          <p:nvPr>
            <p:custDataLst>
              <p:tags r:id="rId4"/>
            </p:custDataLst>
          </p:nvPr>
        </p:nvSpPr>
        <p:spPr>
          <a:xfrm>
            <a:off x="4966534" y="3238805"/>
            <a:ext cx="3689003" cy="775606"/>
          </a:xfrm>
          <a:prstGeom prst="roundRect">
            <a:avLst/>
          </a:prstGeom>
          <a:gradFill>
            <a:gsLst>
              <a:gs pos="0">
                <a:sysClr val="window" lastClr="FFFFFF"/>
              </a:gs>
              <a:gs pos="63000">
                <a:srgbClr val="E2E2E2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026733" y="3274005"/>
            <a:ext cx="3766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  <a:cs typeface="Tahoma" panose="020B0604030504040204" pitchFamily="34" charset="0"/>
              </a:rPr>
              <a:t>The “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  <a:cs typeface="Tahoma" panose="020B0604030504040204" pitchFamily="34" charset="0"/>
              </a:rPr>
              <a:t>shock and kill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  <a:cs typeface="Tahoma" panose="020B0604030504040204" pitchFamily="34" charset="0"/>
              </a:rPr>
              <a:t>” strategy is proposed to disrupt this latency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499992" y="3408449"/>
            <a:ext cx="551762" cy="526206"/>
            <a:chOff x="4346904" y="3129469"/>
            <a:chExt cx="704850" cy="707277"/>
          </a:xfrm>
        </p:grpSpPr>
        <p:sp>
          <p:nvSpPr>
            <p:cNvPr id="70" name="MH_Other_11"/>
            <p:cNvSpPr/>
            <p:nvPr>
              <p:custDataLst>
                <p:tags r:id="rId8"/>
              </p:custDataLst>
            </p:nvPr>
          </p:nvSpPr>
          <p:spPr>
            <a:xfrm>
              <a:off x="4346904" y="3129469"/>
              <a:ext cx="704850" cy="704850"/>
            </a:xfrm>
            <a:prstGeom prst="ellipse">
              <a:avLst/>
            </a:prstGeom>
            <a:gradFill>
              <a:gsLst>
                <a:gs pos="100000">
                  <a:sysClr val="window" lastClr="FFFFFF"/>
                </a:gs>
                <a:gs pos="0">
                  <a:sysClr val="window" lastClr="FFFFFF">
                    <a:lumMod val="75000"/>
                  </a:sys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1" name="MH_Other_21"/>
            <p:cNvSpPr/>
            <p:nvPr>
              <p:custDataLst>
                <p:tags r:id="rId9"/>
              </p:custDataLst>
            </p:nvPr>
          </p:nvSpPr>
          <p:spPr>
            <a:xfrm>
              <a:off x="4394340" y="3186247"/>
              <a:ext cx="610147" cy="610147"/>
            </a:xfrm>
            <a:prstGeom prst="ellipse">
              <a:avLst/>
            </a:prstGeom>
            <a:gradFill flip="none" rotWithShape="1">
              <a:gsLst>
                <a:gs pos="0">
                  <a:srgbClr val="0073C3">
                    <a:lumMod val="0"/>
                    <a:lumOff val="100000"/>
                  </a:srgbClr>
                </a:gs>
                <a:gs pos="0">
                  <a:srgbClr val="55D2FF"/>
                </a:gs>
                <a:gs pos="100000">
                  <a:srgbClr val="0073C3"/>
                </a:gs>
              </a:gsLst>
              <a:path path="circle">
                <a:fillToRect l="50000" t="-80000" r="50000" b="180000"/>
              </a:path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2" name="MH_Other_22"/>
            <p:cNvSpPr txBox="1"/>
            <p:nvPr>
              <p:custDataLst>
                <p:tags r:id="rId10"/>
              </p:custDataLst>
            </p:nvPr>
          </p:nvSpPr>
          <p:spPr>
            <a:xfrm>
              <a:off x="4407810" y="3421248"/>
              <a:ext cx="447558" cy="415498"/>
            </a:xfrm>
            <a:prstGeom prst="rect">
              <a:avLst/>
            </a:prstGeom>
            <a:noFill/>
            <a:effectLst>
              <a:outerShdw blurRad="139700" dist="114300" dir="2700000" algn="tl" rotWithShape="0">
                <a:prstClr val="black">
                  <a:alpha val="29000"/>
                </a:prstClr>
              </a:outerShdw>
            </a:effectLst>
          </p:spPr>
          <p:txBody>
            <a:bodyPr wrap="none" anchor="ctr">
              <a:normAutofit fontScale="77500" lnSpcReduction="20000"/>
            </a:bodyPr>
            <a:lstStyle>
              <a:defPPr>
                <a:defRPr lang="zh-CN"/>
              </a:defPPr>
              <a:lvl1pPr>
                <a:defRPr sz="28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00" dirty="0">
                <a:solidFill>
                  <a:srgbClr val="FFFFFF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502341" y="1851509"/>
            <a:ext cx="551762" cy="526206"/>
            <a:chOff x="4346904" y="3129469"/>
            <a:chExt cx="704850" cy="707277"/>
          </a:xfrm>
        </p:grpSpPr>
        <p:sp>
          <p:nvSpPr>
            <p:cNvPr id="74" name="MH_Other_11"/>
            <p:cNvSpPr/>
            <p:nvPr>
              <p:custDataLst>
                <p:tags r:id="rId5"/>
              </p:custDataLst>
            </p:nvPr>
          </p:nvSpPr>
          <p:spPr>
            <a:xfrm>
              <a:off x="4346904" y="3129469"/>
              <a:ext cx="704850" cy="704850"/>
            </a:xfrm>
            <a:prstGeom prst="ellipse">
              <a:avLst/>
            </a:prstGeom>
            <a:gradFill>
              <a:gsLst>
                <a:gs pos="100000">
                  <a:sysClr val="window" lastClr="FFFFFF"/>
                </a:gs>
                <a:gs pos="0">
                  <a:sysClr val="window" lastClr="FFFFFF">
                    <a:lumMod val="75000"/>
                  </a:sys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5" name="MH_Other_21"/>
            <p:cNvSpPr/>
            <p:nvPr>
              <p:custDataLst>
                <p:tags r:id="rId6"/>
              </p:custDataLst>
            </p:nvPr>
          </p:nvSpPr>
          <p:spPr>
            <a:xfrm>
              <a:off x="4394340" y="3186247"/>
              <a:ext cx="610147" cy="610147"/>
            </a:xfrm>
            <a:prstGeom prst="ellipse">
              <a:avLst/>
            </a:prstGeom>
            <a:gradFill flip="none" rotWithShape="1">
              <a:gsLst>
                <a:gs pos="0">
                  <a:srgbClr val="0073C3">
                    <a:lumMod val="0"/>
                    <a:lumOff val="100000"/>
                  </a:srgbClr>
                </a:gs>
                <a:gs pos="0">
                  <a:srgbClr val="55D2FF"/>
                </a:gs>
                <a:gs pos="100000">
                  <a:srgbClr val="0073C3"/>
                </a:gs>
              </a:gsLst>
              <a:path path="circle">
                <a:fillToRect l="50000" t="-80000" r="50000" b="180000"/>
              </a:path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6" name="MH_Other_22"/>
            <p:cNvSpPr txBox="1"/>
            <p:nvPr>
              <p:custDataLst>
                <p:tags r:id="rId7"/>
              </p:custDataLst>
            </p:nvPr>
          </p:nvSpPr>
          <p:spPr>
            <a:xfrm>
              <a:off x="4407810" y="3421248"/>
              <a:ext cx="447558" cy="415498"/>
            </a:xfrm>
            <a:prstGeom prst="rect">
              <a:avLst/>
            </a:prstGeom>
            <a:noFill/>
            <a:effectLst>
              <a:outerShdw blurRad="139700" dist="114300" dir="2700000" algn="tl" rotWithShape="0">
                <a:prstClr val="black">
                  <a:alpha val="29000"/>
                </a:prstClr>
              </a:outerShdw>
            </a:effectLst>
          </p:spPr>
          <p:txBody>
            <a:bodyPr wrap="none" anchor="ctr">
              <a:normAutofit fontScale="77500" lnSpcReduction="20000"/>
            </a:bodyPr>
            <a:lstStyle>
              <a:defPPr>
                <a:defRPr lang="zh-CN"/>
              </a:defPPr>
              <a:lvl1pPr>
                <a:defRPr sz="28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00" dirty="0">
                <a:solidFill>
                  <a:srgbClr val="FFFFFF"/>
                </a:solidFill>
                <a:ea typeface="时尚中黑简体" panose="01010104010101010101" pitchFamily="2" charset="-122"/>
              </a:endParaRPr>
            </a:p>
          </p:txBody>
        </p:sp>
      </p:grpSp>
      <p:sp>
        <p:nvSpPr>
          <p:cNvPr id="57" name="灯片编号占位符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en-US" altLang="zh-CN" sz="1200" dirty="0" smtClean="0"/>
              <a:t>3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958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1560" y="1137511"/>
            <a:ext cx="7878353" cy="5219122"/>
            <a:chOff x="899592" y="886372"/>
            <a:chExt cx="7349998" cy="578874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E73195AC-4247-48C3-ABCF-427709C97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886372"/>
              <a:ext cx="7349998" cy="5788748"/>
            </a:xfrm>
            <a:prstGeom prst="rect">
              <a:avLst/>
            </a:prstGeom>
          </p:spPr>
        </p:pic>
        <p:sp>
          <p:nvSpPr>
            <p:cNvPr id="16" name="矩形: 圆角 4">
              <a:extLst>
                <a:ext uri="{FF2B5EF4-FFF2-40B4-BE49-F238E27FC236}">
                  <a16:creationId xmlns:a16="http://schemas.microsoft.com/office/drawing/2014/main" xmlns="" id="{706FCDCC-F842-48A6-8CFA-868EF032D4FE}"/>
                </a:ext>
              </a:extLst>
            </p:cNvPr>
            <p:cNvSpPr/>
            <p:nvPr/>
          </p:nvSpPr>
          <p:spPr>
            <a:xfrm>
              <a:off x="4175760" y="924419"/>
              <a:ext cx="1012802" cy="575070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3">
              <a:extLst>
                <a:ext uri="{FF2B5EF4-FFF2-40B4-BE49-F238E27FC236}">
                  <a16:creationId xmlns:a16="http://schemas.microsoft.com/office/drawing/2014/main" xmlns="" id="{6271B321-2E7E-4058-BA56-C10C4930D495}"/>
                </a:ext>
              </a:extLst>
            </p:cNvPr>
            <p:cNvSpPr/>
            <p:nvPr/>
          </p:nvSpPr>
          <p:spPr>
            <a:xfrm>
              <a:off x="7235260" y="924416"/>
              <a:ext cx="1012802" cy="575070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 Box 7">
            <a:extLst>
              <a:ext uri="{FF2B5EF4-FFF2-40B4-BE49-F238E27FC236}">
                <a16:creationId xmlns:a16="http://schemas.microsoft.com/office/drawing/2014/main" xmlns="" id="{480F6092-0730-4DBB-8EFF-45561F6F2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01" y="390952"/>
            <a:ext cx="84236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defTabSz="517525">
              <a:spcBef>
                <a:spcPct val="50000"/>
              </a:spcBef>
              <a:defRPr sz="2800" b="1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Trials of Latency-Reversing Agents 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xmlns="" id="{E32A9AB5-7DFD-4D9D-936D-56C45BDEC68D}"/>
              </a:ext>
            </a:extLst>
          </p:cNvPr>
          <p:cNvSpPr txBox="1"/>
          <p:nvPr/>
        </p:nvSpPr>
        <p:spPr>
          <a:xfrm>
            <a:off x="251520" y="6453336"/>
            <a:ext cx="276979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200" spc="-5" dirty="0" smtClean="0">
                <a:latin typeface="Arial"/>
                <a:cs typeface="Arial"/>
              </a:rPr>
              <a:t>Rasmussen</a:t>
            </a:r>
            <a:r>
              <a:rPr lang="en-US" sz="1200" spc="-5" dirty="0" smtClean="0">
                <a:latin typeface="Arial"/>
                <a:cs typeface="Arial"/>
              </a:rPr>
              <a:t>.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Trends in Microbiology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201</a:t>
            </a:r>
            <a:r>
              <a:rPr lang="en-US" altLang="zh-CN" sz="1200" spc="-5" dirty="0" smtClean="0">
                <a:latin typeface="Arial"/>
                <a:cs typeface="Arial"/>
              </a:rPr>
              <a:t>5.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灯片编号占位符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en-US" altLang="zh-CN" sz="1200" dirty="0"/>
              <a:t>4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642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8" name="Text Box 7">
            <a:extLst>
              <a:ext uri="{FF2B5EF4-FFF2-40B4-BE49-F238E27FC236}">
                <a16:creationId xmlns:a16="http://schemas.microsoft.com/office/drawing/2014/main" xmlns="" id="{480F6092-0730-4DBB-8EFF-45561F6F2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01" y="476672"/>
            <a:ext cx="84236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defTabSz="517525">
              <a:spcBef>
                <a:spcPct val="50000"/>
              </a:spcBef>
              <a:defRPr sz="2800" b="1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HDAC </a:t>
            </a:r>
            <a:r>
              <a:rPr lang="en-US" altLang="zh-CN" sz="3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Inhibitors</a:t>
            </a:r>
            <a:endParaRPr lang="en-US" altLang="zh-CN" sz="36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3"/>
          <p:cNvSpPr/>
          <p:nvPr/>
        </p:nvSpPr>
        <p:spPr>
          <a:xfrm>
            <a:off x="5044141" y="1670797"/>
            <a:ext cx="3922357" cy="3508653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"/>
          <p:cNvSpPr txBox="1"/>
          <p:nvPr/>
        </p:nvSpPr>
        <p:spPr>
          <a:xfrm>
            <a:off x="486089" y="1628800"/>
            <a:ext cx="4347271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buChar char="•"/>
              <a:tabLst>
                <a:tab pos="355600" algn="l"/>
              </a:tabLst>
            </a:pPr>
            <a:r>
              <a:rPr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Induce </a:t>
            </a:r>
            <a:r>
              <a:rPr sz="2400" spc="-5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HIV </a:t>
            </a:r>
            <a:r>
              <a:rPr sz="2400" spc="-1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mRNA</a:t>
            </a:r>
            <a:r>
              <a:rPr lang="en-US" altLang="zh-CN" sz="2400" spc="-1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sz="2400" spc="-5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transcription in latently </a:t>
            </a:r>
            <a:r>
              <a:rPr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infected  </a:t>
            </a:r>
            <a:r>
              <a:rPr sz="2400" spc="-5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resting </a:t>
            </a:r>
            <a:r>
              <a:rPr sz="2400" spc="-1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CD4 </a:t>
            </a:r>
            <a:r>
              <a:rPr sz="2400" spc="-5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cells </a:t>
            </a:r>
            <a:r>
              <a:rPr sz="2400" i="1" spc="-5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</a:t>
            </a:r>
            <a:r>
              <a:rPr sz="2400" i="1" spc="-15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sz="2400" i="1" spc="-5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vivo</a:t>
            </a:r>
            <a:endParaRPr sz="24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spcBef>
                <a:spcPts val="32"/>
              </a:spcBef>
              <a:buFont typeface="Arial"/>
              <a:buChar char="•"/>
            </a:pPr>
            <a:endParaRPr sz="24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marR="204470" indent="-342900">
              <a:buChar char="•"/>
              <a:tabLst>
                <a:tab pos="355600" algn="l"/>
              </a:tabLst>
            </a:pPr>
            <a:r>
              <a:rPr sz="2400" spc="-5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Considerable </a:t>
            </a:r>
            <a:r>
              <a:rPr sz="2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variability</a:t>
            </a:r>
            <a:r>
              <a:rPr sz="2400" spc="-5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 </a:t>
            </a:r>
            <a:r>
              <a:rPr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potency </a:t>
            </a:r>
            <a:r>
              <a:rPr sz="2400" spc="-5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between</a:t>
            </a:r>
            <a:r>
              <a:rPr sz="2400" spc="-7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HDACis</a:t>
            </a:r>
            <a:endParaRPr sz="24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spcBef>
                <a:spcPts val="34"/>
              </a:spcBef>
              <a:buFont typeface="Arial"/>
              <a:buChar char="•"/>
            </a:pPr>
            <a:endParaRPr sz="24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marR="8890" indent="-342900">
              <a:buChar char="•"/>
              <a:tabLst>
                <a:tab pos="355600" algn="l"/>
              </a:tabLst>
            </a:pPr>
            <a:r>
              <a:rPr lang="en-US" sz="24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sz="24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nduce </a:t>
            </a:r>
            <a:r>
              <a:rPr sz="2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virion release </a:t>
            </a:r>
            <a:r>
              <a:rPr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 allow for immune-mediated  killing of infected cells</a:t>
            </a:r>
          </a:p>
        </p:txBody>
      </p:sp>
      <p:sp>
        <p:nvSpPr>
          <p:cNvPr id="23" name="object 7"/>
          <p:cNvSpPr txBox="1"/>
          <p:nvPr/>
        </p:nvSpPr>
        <p:spPr>
          <a:xfrm>
            <a:off x="207500" y="6364324"/>
            <a:ext cx="462586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200" spc="-5" dirty="0" err="1" smtClean="0">
                <a:latin typeface="Arial"/>
                <a:cs typeface="Arial"/>
              </a:rPr>
              <a:t>Archin</a:t>
            </a:r>
            <a:r>
              <a:rPr lang="en-US" sz="1200" spc="-5" dirty="0" smtClean="0">
                <a:latin typeface="Arial"/>
                <a:cs typeface="Arial"/>
              </a:rPr>
              <a:t>.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Nature 2012; </a:t>
            </a:r>
            <a:r>
              <a:rPr sz="1200" spc="-5" dirty="0" smtClean="0">
                <a:latin typeface="Arial"/>
                <a:cs typeface="Arial"/>
              </a:rPr>
              <a:t>Lewin</a:t>
            </a:r>
            <a:r>
              <a:rPr lang="en-US" sz="1200" spc="-5" dirty="0" smtClean="0">
                <a:latin typeface="Arial"/>
                <a:cs typeface="Arial"/>
              </a:rPr>
              <a:t>.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CROI 2013; </a:t>
            </a:r>
            <a:r>
              <a:rPr sz="1200" spc="-5" dirty="0" smtClean="0">
                <a:latin typeface="Arial"/>
                <a:cs typeface="Arial"/>
              </a:rPr>
              <a:t>Rasmussen</a:t>
            </a:r>
            <a:r>
              <a:rPr lang="en-US" sz="1200" spc="-5" dirty="0" smtClean="0">
                <a:latin typeface="Arial"/>
                <a:cs typeface="Arial"/>
              </a:rPr>
              <a:t>.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HVIT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2013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" name="灯片编号占位符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en-US" altLang="zh-CN" sz="1200" dirty="0" smtClean="0"/>
              <a:t>5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950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CC7F48E2-55A9-4FEA-BF34-E6DC0A7CD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5460" y="457508"/>
            <a:ext cx="27624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defTabSz="517525">
              <a:spcBef>
                <a:spcPct val="50000"/>
              </a:spcBef>
              <a:defRPr sz="2800" b="1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6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Chidamide</a:t>
            </a:r>
            <a:endParaRPr lang="en-US" altLang="zh-CN" sz="36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xmlns="" id="{644DE742-480C-4A9C-A5FA-71F620BAB65D}"/>
              </a:ext>
            </a:extLst>
          </p:cNvPr>
          <p:cNvSpPr txBox="1"/>
          <p:nvPr/>
        </p:nvSpPr>
        <p:spPr>
          <a:xfrm>
            <a:off x="528440" y="1451129"/>
            <a:ext cx="4763640" cy="236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Discover</a:t>
            </a:r>
            <a:r>
              <a:rPr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 </a:t>
            </a:r>
            <a:r>
              <a:rPr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lang="en-US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China</a:t>
            </a:r>
            <a:r>
              <a:rPr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for treatment of  </a:t>
            </a:r>
            <a:r>
              <a:rPr lang="en-US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peripheral T cell lymphoma</a:t>
            </a:r>
          </a:p>
          <a:p>
            <a:pPr marL="12700" marR="5080">
              <a:lnSpc>
                <a:spcPct val="80000"/>
              </a:lnSpc>
              <a:tabLst>
                <a:tab pos="355600" algn="l"/>
              </a:tabLst>
            </a:pPr>
            <a:endParaRPr lang="en-US" altLang="zh-CN" sz="24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marR="5080" indent="-34290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altLang="zh-CN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low nanomolar inhibitor of HDAC 1, 2, 3, and 10</a:t>
            </a:r>
          </a:p>
          <a:p>
            <a:pPr marL="355600" marR="5080" indent="-34290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en-US" altLang="zh-CN" sz="24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marR="5080" indent="-34290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altLang="zh-CN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 most active LRA in a primary cell screening model</a:t>
            </a:r>
            <a:endParaRPr sz="24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19EEDC35-54AA-4754-9A51-B6C6F8442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391" y="1403311"/>
            <a:ext cx="2848889" cy="104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92CF714E-1630-429D-92F2-AB016546B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442095"/>
            <a:ext cx="64807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spc="-5" dirty="0">
                <a:latin typeface="Arial"/>
                <a:cs typeface="Arial"/>
              </a:rPr>
              <a:t>Pan </a:t>
            </a:r>
            <a:r>
              <a:rPr lang="en-US" altLang="zh-CN" sz="1200" spc="-5" dirty="0" smtClean="0">
                <a:latin typeface="Arial"/>
                <a:cs typeface="Arial"/>
              </a:rPr>
              <a:t>Med </a:t>
            </a:r>
            <a:r>
              <a:rPr lang="en-US" altLang="zh-CN" sz="1200" spc="-5" dirty="0" err="1" smtClean="0">
                <a:latin typeface="Arial"/>
                <a:cs typeface="Arial"/>
              </a:rPr>
              <a:t>Chem</a:t>
            </a:r>
            <a:r>
              <a:rPr lang="en-US" altLang="zh-CN" sz="1200" spc="-5" dirty="0" smtClean="0">
                <a:latin typeface="Arial"/>
                <a:cs typeface="Arial"/>
              </a:rPr>
              <a:t> </a:t>
            </a:r>
            <a:r>
              <a:rPr lang="en-US" altLang="zh-CN" sz="1200" spc="-5" dirty="0" err="1" smtClean="0">
                <a:latin typeface="Arial"/>
                <a:cs typeface="Arial"/>
              </a:rPr>
              <a:t>Comm</a:t>
            </a:r>
            <a:r>
              <a:rPr lang="en-US" altLang="zh-CN" sz="1200" spc="-5" dirty="0" smtClean="0">
                <a:latin typeface="Arial"/>
                <a:cs typeface="Arial"/>
              </a:rPr>
              <a:t> </a:t>
            </a:r>
            <a:r>
              <a:rPr lang="en-US" altLang="zh-CN" sz="1200" spc="-5" dirty="0">
                <a:latin typeface="Arial"/>
                <a:cs typeface="Arial"/>
              </a:rPr>
              <a:t>2014; </a:t>
            </a:r>
            <a:r>
              <a:rPr lang="en-US" altLang="zh-CN" sz="1200" spc="-5" dirty="0" smtClean="0">
                <a:latin typeface="Arial"/>
                <a:cs typeface="Arial"/>
              </a:rPr>
              <a:t>Kobayashi. J Gen </a:t>
            </a:r>
            <a:r>
              <a:rPr lang="en-US" altLang="zh-CN" sz="1200" spc="-5" dirty="0" err="1" smtClean="0">
                <a:latin typeface="Arial"/>
                <a:cs typeface="Arial"/>
              </a:rPr>
              <a:t>Virol</a:t>
            </a:r>
            <a:r>
              <a:rPr lang="en-US" altLang="zh-CN" sz="1200" spc="-5" dirty="0" smtClean="0">
                <a:latin typeface="Arial"/>
                <a:cs typeface="Arial"/>
              </a:rPr>
              <a:t> 2017 </a:t>
            </a:r>
            <a:endParaRPr lang="zh-CN" altLang="en-US" sz="1200" spc="-5" dirty="0">
              <a:latin typeface="Arial"/>
              <a:cs typeface="Arial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0331EF0-E9EB-4338-8B88-336AF73C8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0" y="3914134"/>
            <a:ext cx="7972260" cy="2395186"/>
          </a:xfrm>
          <a:prstGeom prst="rect">
            <a:avLst/>
          </a:prstGeom>
        </p:spPr>
      </p:pic>
      <p:pic>
        <p:nvPicPr>
          <p:cNvPr id="10" name="图片 9" descr="复件 chidamide&amp;HDAC201surface_gray70.png">
            <a:extLst>
              <a:ext uri="{FF2B5EF4-FFF2-40B4-BE49-F238E27FC236}">
                <a16:creationId xmlns:a16="http://schemas.microsoft.com/office/drawing/2014/main" xmlns="" id="{14195B50-EFE6-4791-BE0B-937F65018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320" y="2300043"/>
            <a:ext cx="2847533" cy="2641345"/>
          </a:xfrm>
          <a:prstGeom prst="rect">
            <a:avLst/>
          </a:prstGeom>
        </p:spPr>
      </p:pic>
      <p:grpSp>
        <p:nvGrpSpPr>
          <p:cNvPr id="11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21" name="灯片编号占位符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en-US" altLang="zh-CN" sz="1200" dirty="0"/>
              <a:t>6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581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H_Other_10"/>
          <p:cNvSpPr/>
          <p:nvPr>
            <p:custDataLst>
              <p:tags r:id="rId1"/>
            </p:custDataLst>
          </p:nvPr>
        </p:nvSpPr>
        <p:spPr>
          <a:xfrm>
            <a:off x="3501210" y="1092513"/>
            <a:ext cx="2664297" cy="893347"/>
          </a:xfrm>
          <a:prstGeom prst="roundRect">
            <a:avLst/>
          </a:prstGeom>
          <a:gradFill>
            <a:gsLst>
              <a:gs pos="0">
                <a:sysClr val="window" lastClr="FFFFFF"/>
              </a:gs>
              <a:gs pos="63000">
                <a:srgbClr val="E2E2E2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cxnSp>
        <p:nvCxnSpPr>
          <p:cNvPr id="17" name="MH_Other_1"/>
          <p:cNvCxnSpPr/>
          <p:nvPr>
            <p:custDataLst>
              <p:tags r:id="rId2"/>
            </p:custDataLst>
          </p:nvPr>
        </p:nvCxnSpPr>
        <p:spPr>
          <a:xfrm rot="19980000">
            <a:off x="-123627" y="5496244"/>
            <a:ext cx="2268537" cy="0"/>
          </a:xfrm>
          <a:prstGeom prst="line">
            <a:avLst/>
          </a:prstGeom>
          <a:ln>
            <a:solidFill>
              <a:srgbClr val="1282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MH_Other_2"/>
          <p:cNvCxnSpPr/>
          <p:nvPr>
            <p:custDataLst>
              <p:tags r:id="rId3"/>
            </p:custDataLst>
          </p:nvPr>
        </p:nvCxnSpPr>
        <p:spPr>
          <a:xfrm rot="19980000">
            <a:off x="340246" y="5068529"/>
            <a:ext cx="1982787" cy="0"/>
          </a:xfrm>
          <a:prstGeom prst="line">
            <a:avLst/>
          </a:prstGeom>
          <a:ln>
            <a:solidFill>
              <a:srgbClr val="ADD5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MH_Other_3"/>
          <p:cNvCxnSpPr/>
          <p:nvPr>
            <p:custDataLst>
              <p:tags r:id="rId4"/>
            </p:custDataLst>
          </p:nvPr>
        </p:nvCxnSpPr>
        <p:spPr>
          <a:xfrm rot="19980000">
            <a:off x="7554062" y="1565378"/>
            <a:ext cx="1700212" cy="0"/>
          </a:xfrm>
          <a:prstGeom prst="line">
            <a:avLst/>
          </a:prstGeom>
          <a:ln>
            <a:solidFill>
              <a:srgbClr val="ADD5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MH_Other_4"/>
          <p:cNvCxnSpPr/>
          <p:nvPr>
            <p:custDataLst>
              <p:tags r:id="rId5"/>
            </p:custDataLst>
          </p:nvPr>
        </p:nvCxnSpPr>
        <p:spPr>
          <a:xfrm rot="19980000">
            <a:off x="7620586" y="1473922"/>
            <a:ext cx="992187" cy="0"/>
          </a:xfrm>
          <a:prstGeom prst="line">
            <a:avLst/>
          </a:prstGeom>
          <a:ln>
            <a:solidFill>
              <a:srgbClr val="1282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H_Desc_1"/>
          <p:cNvSpPr/>
          <p:nvPr>
            <p:custDataLst>
              <p:tags r:id="rId6"/>
            </p:custDataLst>
          </p:nvPr>
        </p:nvSpPr>
        <p:spPr>
          <a:xfrm>
            <a:off x="1331640" y="1667848"/>
            <a:ext cx="6912768" cy="3208831"/>
          </a:xfrm>
          <a:custGeom>
            <a:avLst/>
            <a:gdLst>
              <a:gd name="connsiteX0" fmla="*/ 0 w 2160000"/>
              <a:gd name="connsiteY0" fmla="*/ 1377240 h 1593240"/>
              <a:gd name="connsiteX1" fmla="*/ 54000 w 2160000"/>
              <a:gd name="connsiteY1" fmla="*/ 1377240 h 1593240"/>
              <a:gd name="connsiteX2" fmla="*/ 54000 w 2160000"/>
              <a:gd name="connsiteY2" fmla="*/ 1539240 h 1593240"/>
              <a:gd name="connsiteX3" fmla="*/ 2106000 w 2160000"/>
              <a:gd name="connsiteY3" fmla="*/ 1539240 h 1593240"/>
              <a:gd name="connsiteX4" fmla="*/ 2106000 w 2160000"/>
              <a:gd name="connsiteY4" fmla="*/ 1377240 h 1593240"/>
              <a:gd name="connsiteX5" fmla="*/ 2160000 w 2160000"/>
              <a:gd name="connsiteY5" fmla="*/ 1377240 h 1593240"/>
              <a:gd name="connsiteX6" fmla="*/ 2160000 w 2160000"/>
              <a:gd name="connsiteY6" fmla="*/ 1539240 h 1593240"/>
              <a:gd name="connsiteX7" fmla="*/ 2160000 w 2160000"/>
              <a:gd name="connsiteY7" fmla="*/ 1593240 h 1593240"/>
              <a:gd name="connsiteX8" fmla="*/ 2106000 w 2160000"/>
              <a:gd name="connsiteY8" fmla="*/ 1593240 h 1593240"/>
              <a:gd name="connsiteX9" fmla="*/ 54000 w 2160000"/>
              <a:gd name="connsiteY9" fmla="*/ 1593240 h 1593240"/>
              <a:gd name="connsiteX10" fmla="*/ 0 w 2160000"/>
              <a:gd name="connsiteY10" fmla="*/ 1593240 h 1593240"/>
              <a:gd name="connsiteX11" fmla="*/ 0 w 2160000"/>
              <a:gd name="connsiteY11" fmla="*/ 1539240 h 1593240"/>
              <a:gd name="connsiteX12" fmla="*/ 1800000 w 2160000"/>
              <a:gd name="connsiteY12" fmla="*/ 0 h 1593240"/>
              <a:gd name="connsiteX13" fmla="*/ 2106000 w 2160000"/>
              <a:gd name="connsiteY13" fmla="*/ 0 h 1593240"/>
              <a:gd name="connsiteX14" fmla="*/ 2160000 w 2160000"/>
              <a:gd name="connsiteY14" fmla="*/ 0 h 1593240"/>
              <a:gd name="connsiteX15" fmla="*/ 2160000 w 2160000"/>
              <a:gd name="connsiteY15" fmla="*/ 54000 h 1593240"/>
              <a:gd name="connsiteX16" fmla="*/ 2160000 w 2160000"/>
              <a:gd name="connsiteY16" fmla="*/ 216000 h 1593240"/>
              <a:gd name="connsiteX17" fmla="*/ 2106000 w 2160000"/>
              <a:gd name="connsiteY17" fmla="*/ 216000 h 1593240"/>
              <a:gd name="connsiteX18" fmla="*/ 2106000 w 2160000"/>
              <a:gd name="connsiteY18" fmla="*/ 54000 h 1593240"/>
              <a:gd name="connsiteX19" fmla="*/ 1800000 w 2160000"/>
              <a:gd name="connsiteY19" fmla="*/ 54000 h 1593240"/>
              <a:gd name="connsiteX20" fmla="*/ 0 w 2160000"/>
              <a:gd name="connsiteY20" fmla="*/ 0 h 1593240"/>
              <a:gd name="connsiteX21" fmla="*/ 54000 w 2160000"/>
              <a:gd name="connsiteY21" fmla="*/ 0 h 1593240"/>
              <a:gd name="connsiteX22" fmla="*/ 360000 w 2160000"/>
              <a:gd name="connsiteY22" fmla="*/ 0 h 1593240"/>
              <a:gd name="connsiteX23" fmla="*/ 360000 w 2160000"/>
              <a:gd name="connsiteY23" fmla="*/ 54000 h 1593240"/>
              <a:gd name="connsiteX24" fmla="*/ 54000 w 2160000"/>
              <a:gd name="connsiteY24" fmla="*/ 54000 h 1593240"/>
              <a:gd name="connsiteX25" fmla="*/ 54000 w 2160000"/>
              <a:gd name="connsiteY25" fmla="*/ 216000 h 1593240"/>
              <a:gd name="connsiteX26" fmla="*/ 0 w 2160000"/>
              <a:gd name="connsiteY26" fmla="*/ 216000 h 1593240"/>
              <a:gd name="connsiteX27" fmla="*/ 0 w 2160000"/>
              <a:gd name="connsiteY27" fmla="*/ 54000 h 159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60000" h="1593240">
                <a:moveTo>
                  <a:pt x="0" y="1377240"/>
                </a:moveTo>
                <a:lnTo>
                  <a:pt x="54000" y="1377240"/>
                </a:lnTo>
                <a:lnTo>
                  <a:pt x="54000" y="1539240"/>
                </a:lnTo>
                <a:lnTo>
                  <a:pt x="2106000" y="1539240"/>
                </a:lnTo>
                <a:lnTo>
                  <a:pt x="2106000" y="1377240"/>
                </a:lnTo>
                <a:lnTo>
                  <a:pt x="2160000" y="1377240"/>
                </a:lnTo>
                <a:lnTo>
                  <a:pt x="2160000" y="1539240"/>
                </a:lnTo>
                <a:lnTo>
                  <a:pt x="2160000" y="1593240"/>
                </a:lnTo>
                <a:lnTo>
                  <a:pt x="2106000" y="1593240"/>
                </a:lnTo>
                <a:lnTo>
                  <a:pt x="54000" y="1593240"/>
                </a:lnTo>
                <a:lnTo>
                  <a:pt x="0" y="1593240"/>
                </a:lnTo>
                <a:lnTo>
                  <a:pt x="0" y="1539240"/>
                </a:lnTo>
                <a:close/>
                <a:moveTo>
                  <a:pt x="1800000" y="0"/>
                </a:moveTo>
                <a:lnTo>
                  <a:pt x="2106000" y="0"/>
                </a:lnTo>
                <a:lnTo>
                  <a:pt x="2160000" y="0"/>
                </a:lnTo>
                <a:lnTo>
                  <a:pt x="2160000" y="54000"/>
                </a:lnTo>
                <a:lnTo>
                  <a:pt x="2160000" y="216000"/>
                </a:lnTo>
                <a:lnTo>
                  <a:pt x="2106000" y="216000"/>
                </a:lnTo>
                <a:lnTo>
                  <a:pt x="2106000" y="54000"/>
                </a:lnTo>
                <a:lnTo>
                  <a:pt x="1800000" y="54000"/>
                </a:lnTo>
                <a:close/>
                <a:moveTo>
                  <a:pt x="0" y="0"/>
                </a:moveTo>
                <a:lnTo>
                  <a:pt x="54000" y="0"/>
                </a:lnTo>
                <a:lnTo>
                  <a:pt x="360000" y="0"/>
                </a:lnTo>
                <a:lnTo>
                  <a:pt x="360000" y="54000"/>
                </a:lnTo>
                <a:lnTo>
                  <a:pt x="54000" y="54000"/>
                </a:lnTo>
                <a:lnTo>
                  <a:pt x="54000" y="216000"/>
                </a:lnTo>
                <a:lnTo>
                  <a:pt x="0" y="216000"/>
                </a:lnTo>
                <a:lnTo>
                  <a:pt x="0" y="54000"/>
                </a:lnTo>
                <a:close/>
              </a:path>
            </a:pathLst>
          </a:custGeom>
          <a:solidFill>
            <a:srgbClr val="0F6FC6"/>
          </a:solidFill>
        </p:spPr>
        <p:txBody>
          <a:bodyPr lIns="180000" tIns="144000" rIns="180000" anchor="ctr">
            <a:normAutofit/>
          </a:bodyPr>
          <a:lstStyle/>
          <a:p>
            <a:pPr marL="182563" indent="358775">
              <a:tabLst>
                <a:tab pos="6281738" algn="l"/>
              </a:tabLst>
            </a:pPr>
            <a:r>
              <a:rPr lang="en-US" altLang="zh-CN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phase </a:t>
            </a:r>
            <a:r>
              <a:rPr lang="en-US" altLang="zh-CN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1b/2a clinical trial to evaluate the safety and efficacy of </a:t>
            </a:r>
            <a:r>
              <a:rPr lang="en-US" altLang="zh-CN" sz="2400" dirty="0" err="1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chidamide</a:t>
            </a:r>
            <a:r>
              <a:rPr lang="en-US" altLang="zh-CN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combination with </a:t>
            </a:r>
            <a:r>
              <a:rPr lang="en-US" altLang="zh-CN" sz="24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cART</a:t>
            </a:r>
            <a:r>
              <a:rPr lang="en-US" altLang="zh-CN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HIV-infected adults with suppressed viral load to reverse HIV-1 latency. </a:t>
            </a:r>
            <a:endParaRPr lang="zh-CN" altLang="en-US" sz="24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MH_SubTitle_1"/>
          <p:cNvSpPr/>
          <p:nvPr>
            <p:custDataLst>
              <p:tags r:id="rId7"/>
            </p:custDataLst>
          </p:nvPr>
        </p:nvSpPr>
        <p:spPr>
          <a:xfrm>
            <a:off x="3416516" y="1024837"/>
            <a:ext cx="2833687" cy="1028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kern="0" dirty="0" smtClean="0">
                <a:solidFill>
                  <a:srgbClr val="0F6FC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AIMS</a:t>
            </a:r>
            <a:endParaRPr lang="en-US" altLang="zh-CN" sz="4000" b="1" kern="0" dirty="0">
              <a:solidFill>
                <a:srgbClr val="0F6FC6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灯片编号占位符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en-US" altLang="zh-CN" sz="1200" dirty="0"/>
              <a:t>7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106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sp>
        <p:nvSpPr>
          <p:cNvPr id="33" name="Text Placeholder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25947" y="2547938"/>
            <a:ext cx="16414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1500" b="1" dirty="0" smtClean="0">
                <a:solidFill>
                  <a:srgbClr val="3B8D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altLang="zh-CN" sz="11500" b="1" dirty="0">
              <a:solidFill>
                <a:srgbClr val="3B8D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67409" y="3357563"/>
            <a:ext cx="5032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dirty="0" smtClean="0">
                <a:solidFill>
                  <a:srgbClr val="3B8D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TRIAL DESIGN</a:t>
            </a:r>
            <a:endParaRPr lang="en-US" altLang="zh-CN" sz="3600" b="1" dirty="0">
              <a:solidFill>
                <a:srgbClr val="3B8D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0747" y="2773363"/>
            <a:ext cx="19006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i="1" dirty="0">
                <a:solidFill>
                  <a:srgbClr val="3B8DE9"/>
                </a:solidFill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Part </a:t>
            </a:r>
            <a:r>
              <a:rPr lang="en-US" altLang="zh-CN" sz="3200" b="1" i="1" dirty="0" smtClean="0">
                <a:solidFill>
                  <a:srgbClr val="3B8DE9"/>
                </a:solidFill>
                <a:latin typeface="Arial" panose="020B0604020202020204" pitchFamily="34" charset="0"/>
                <a:ea typeface="Meiryo UI" pitchFamily="34" charset="-128"/>
                <a:cs typeface="Arial" panose="020B0604020202020204" pitchFamily="34" charset="0"/>
              </a:rPr>
              <a:t>Two</a:t>
            </a:r>
            <a:endParaRPr lang="zh-CN" altLang="en-US" sz="3200" b="1" i="1" dirty="0">
              <a:solidFill>
                <a:srgbClr val="3B8DE9"/>
              </a:solidFill>
              <a:latin typeface="Arial" panose="020B0604020202020204" pitchFamily="34" charset="0"/>
              <a:ea typeface="Meiryo UI" pitchFamily="34" charset="-128"/>
              <a:cs typeface="Arial" panose="020B0604020202020204" pitchFamily="34" charset="0"/>
            </a:endParaRPr>
          </a:p>
        </p:txBody>
      </p:sp>
      <p:sp>
        <p:nvSpPr>
          <p:cNvPr id="36" name="等腰三角形 35"/>
          <p:cNvSpPr/>
          <p:nvPr>
            <p:custDataLst>
              <p:tags r:id="rId4"/>
            </p:custDataLst>
          </p:nvPr>
        </p:nvSpPr>
        <p:spPr>
          <a:xfrm rot="9233090">
            <a:off x="7207250" y="2454275"/>
            <a:ext cx="266700" cy="230188"/>
          </a:xfrm>
          <a:prstGeom prst="triangle">
            <a:avLst/>
          </a:prstGeom>
          <a:solidFill>
            <a:srgbClr val="3B8DE9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37" name="等腰三角形 36"/>
          <p:cNvSpPr/>
          <p:nvPr>
            <p:custDataLst>
              <p:tags r:id="rId5"/>
            </p:custDataLst>
          </p:nvPr>
        </p:nvSpPr>
        <p:spPr>
          <a:xfrm rot="15569576">
            <a:off x="6854825" y="3128963"/>
            <a:ext cx="396875" cy="342900"/>
          </a:xfrm>
          <a:prstGeom prst="triangle">
            <a:avLst/>
          </a:prstGeom>
          <a:solidFill>
            <a:srgbClr val="3B8DE9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38" name="等腰三角形 37"/>
          <p:cNvSpPr/>
          <p:nvPr>
            <p:custDataLst>
              <p:tags r:id="rId6"/>
            </p:custDataLst>
          </p:nvPr>
        </p:nvSpPr>
        <p:spPr>
          <a:xfrm rot="21371394">
            <a:off x="6723063" y="1804988"/>
            <a:ext cx="266700" cy="230187"/>
          </a:xfrm>
          <a:prstGeom prst="triangle">
            <a:avLst/>
          </a:prstGeom>
          <a:solidFill>
            <a:srgbClr val="3B8DE9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39" name="等腰三角形 38"/>
          <p:cNvSpPr/>
          <p:nvPr>
            <p:custDataLst>
              <p:tags r:id="rId7"/>
            </p:custDataLst>
          </p:nvPr>
        </p:nvSpPr>
        <p:spPr>
          <a:xfrm rot="12912161">
            <a:off x="7764463" y="3487738"/>
            <a:ext cx="944562" cy="815975"/>
          </a:xfrm>
          <a:prstGeom prst="triangle">
            <a:avLst/>
          </a:prstGeom>
          <a:solidFill>
            <a:srgbClr val="3B8D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40" name="等腰三角形 39"/>
          <p:cNvSpPr/>
          <p:nvPr>
            <p:custDataLst>
              <p:tags r:id="rId8"/>
            </p:custDataLst>
          </p:nvPr>
        </p:nvSpPr>
        <p:spPr>
          <a:xfrm rot="12912161">
            <a:off x="7632700" y="3427413"/>
            <a:ext cx="1176338" cy="1014412"/>
          </a:xfrm>
          <a:prstGeom prst="triangle">
            <a:avLst/>
          </a:prstGeom>
          <a:noFill/>
          <a:ln w="12700" cap="flat" cmpd="sng" algn="ctr">
            <a:solidFill>
              <a:srgbClr val="3B8DE9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41" name="椭圆 40"/>
          <p:cNvSpPr/>
          <p:nvPr>
            <p:custDataLst>
              <p:tags r:id="rId9"/>
            </p:custDataLst>
          </p:nvPr>
        </p:nvSpPr>
        <p:spPr>
          <a:xfrm rot="9110320">
            <a:off x="8953500" y="3792538"/>
            <a:ext cx="114300" cy="115887"/>
          </a:xfrm>
          <a:prstGeom prst="ellipse">
            <a:avLst/>
          </a:prstGeom>
          <a:solidFill>
            <a:srgbClr val="3B8D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2" name="椭圆 41"/>
          <p:cNvSpPr/>
          <p:nvPr>
            <p:custDataLst>
              <p:tags r:id="rId10"/>
            </p:custDataLst>
          </p:nvPr>
        </p:nvSpPr>
        <p:spPr>
          <a:xfrm rot="9110320">
            <a:off x="7864475" y="4295775"/>
            <a:ext cx="115888" cy="115888"/>
          </a:xfrm>
          <a:prstGeom prst="ellipse">
            <a:avLst/>
          </a:prstGeom>
          <a:solidFill>
            <a:srgbClr val="3B8D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3" name="椭圆 42"/>
          <p:cNvSpPr/>
          <p:nvPr>
            <p:custDataLst>
              <p:tags r:id="rId11"/>
            </p:custDataLst>
          </p:nvPr>
        </p:nvSpPr>
        <p:spPr>
          <a:xfrm rot="9110320">
            <a:off x="7981950" y="3132138"/>
            <a:ext cx="114300" cy="115887"/>
          </a:xfrm>
          <a:prstGeom prst="ellipse">
            <a:avLst/>
          </a:prstGeom>
          <a:solidFill>
            <a:srgbClr val="3B8D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4" name="等腰三角形 43"/>
          <p:cNvSpPr/>
          <p:nvPr>
            <p:custDataLst>
              <p:tags r:id="rId12"/>
            </p:custDataLst>
          </p:nvPr>
        </p:nvSpPr>
        <p:spPr>
          <a:xfrm rot="18210217">
            <a:off x="6314282" y="2162969"/>
            <a:ext cx="127000" cy="109537"/>
          </a:xfrm>
          <a:prstGeom prst="triangle">
            <a:avLst/>
          </a:prstGeom>
          <a:solidFill>
            <a:srgbClr val="3B8DE9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45" name="等腰三角形 44"/>
          <p:cNvSpPr/>
          <p:nvPr>
            <p:custDataLst>
              <p:tags r:id="rId13"/>
            </p:custDataLst>
          </p:nvPr>
        </p:nvSpPr>
        <p:spPr>
          <a:xfrm rot="8748521">
            <a:off x="6672263" y="2314575"/>
            <a:ext cx="128587" cy="109538"/>
          </a:xfrm>
          <a:prstGeom prst="triangle">
            <a:avLst/>
          </a:prstGeom>
          <a:solidFill>
            <a:srgbClr val="3B8DE9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cxnSp>
        <p:nvCxnSpPr>
          <p:cNvPr id="46" name="Straight Connector 13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flipH="1">
            <a:off x="-348" y="4110038"/>
            <a:ext cx="6732588" cy="0"/>
          </a:xfrm>
          <a:prstGeom prst="line">
            <a:avLst/>
          </a:prstGeom>
          <a:noFill/>
          <a:ln w="19050" cap="sq" algn="ctr">
            <a:solidFill>
              <a:srgbClr val="3B8DE9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882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Other_5"/>
          <p:cNvSpPr/>
          <p:nvPr>
            <p:custDataLst>
              <p:tags r:id="rId1"/>
            </p:custDataLst>
          </p:nvPr>
        </p:nvSpPr>
        <p:spPr>
          <a:xfrm>
            <a:off x="437321" y="624695"/>
            <a:ext cx="8199861" cy="2453988"/>
          </a:xfrm>
          <a:prstGeom prst="roundRect">
            <a:avLst>
              <a:gd name="adj" fmla="val 4648"/>
            </a:avLst>
          </a:prstGeom>
          <a:solidFill>
            <a:srgbClr val="6AC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6350" cy="129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 rot="10800000">
            <a:off x="0" y="6680200"/>
            <a:ext cx="9144000" cy="204788"/>
            <a:chOff x="0" y="0"/>
            <a:chExt cx="6350" cy="129"/>
          </a:xfrm>
        </p:grpSpPr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810" y="0"/>
              <a:ext cx="2540" cy="52"/>
            </a:xfrm>
            <a:prstGeom prst="rect">
              <a:avLst/>
            </a:prstGeom>
            <a:solidFill>
              <a:srgbClr val="37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0" y="44"/>
              <a:ext cx="6350" cy="4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989" cy="4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63" y="85"/>
              <a:ext cx="5987" cy="44"/>
            </a:xfrm>
            <a:prstGeom prst="rect">
              <a:avLst/>
            </a:prstGeom>
            <a:solidFill>
              <a:srgbClr val="95C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TW" altLang="en-US">
                <a:solidFill>
                  <a:srgbClr val="4D4D4D"/>
                </a:solidFill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1C916D1-9A06-4BA2-AF57-BD91BED81C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3" y="3191654"/>
            <a:ext cx="8481743" cy="306671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34248" y="6361583"/>
            <a:ext cx="2805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ea typeface="等线" panose="02010600030101010101" pitchFamily="2" charset="-122"/>
              </a:rPr>
              <a:t>ClinicalTrials.gov (NCT02513901)</a:t>
            </a:r>
            <a:endParaRPr lang="zh-CN" altLang="en-US" sz="1400" dirty="0"/>
          </a:p>
        </p:txBody>
      </p:sp>
      <p:sp>
        <p:nvSpPr>
          <p:cNvPr id="20" name="MH_SubTitle_3"/>
          <p:cNvSpPr/>
          <p:nvPr>
            <p:custDataLst>
              <p:tags r:id="rId2"/>
            </p:custDataLst>
          </p:nvPr>
        </p:nvSpPr>
        <p:spPr>
          <a:xfrm>
            <a:off x="487016" y="692696"/>
            <a:ext cx="8098560" cy="2312624"/>
          </a:xfrm>
          <a:prstGeom prst="roundRect">
            <a:avLst>
              <a:gd name="adj" fmla="val 464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432000" bIns="0" anchor="ctr"/>
          <a:lstStyle/>
          <a:p>
            <a:pPr marL="541338" indent="-358775">
              <a:lnSpc>
                <a:spcPct val="125000"/>
              </a:lnSpc>
              <a:buChar char="•"/>
              <a:tabLst>
                <a:tab pos="803275" algn="l"/>
              </a:tabLst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Non-randomized </a:t>
            </a:r>
            <a:r>
              <a:rPr lang="en-US" altLang="zh-CN" sz="2400" spc="-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interventional</a:t>
            </a:r>
            <a:r>
              <a:rPr lang="en-US" altLang="zh-CN" sz="2400" spc="-8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spc="-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indent="-358775">
              <a:lnSpc>
                <a:spcPct val="125000"/>
              </a:lnSpc>
              <a:buChar char="•"/>
              <a:tabLst>
                <a:tab pos="803275" algn="l"/>
              </a:tabLst>
            </a:pPr>
            <a:r>
              <a:rPr lang="en-US" altLang="zh-CN" sz="2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Chidamide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(10 mg) twice a week (Tuesday/Friday) for 4 weeks 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totally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eight oral doses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）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indent="-358775">
              <a:lnSpc>
                <a:spcPct val="125000"/>
              </a:lnSpc>
              <a:buChar char="•"/>
              <a:tabLst>
                <a:tab pos="803275" algn="l"/>
              </a:tabLst>
            </a:pPr>
            <a:r>
              <a:rPr lang="en-US" altLang="zh-CN" sz="2400" spc="-2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HIV-1 </a:t>
            </a:r>
            <a:r>
              <a:rPr lang="en-US" altLang="zh-CN" sz="2400" spc="-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altLang="zh-CN" sz="2400" spc="-7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suppressive </a:t>
            </a:r>
            <a:r>
              <a:rPr lang="en-US" altLang="zh-CN" sz="2400" spc="-5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cART</a:t>
            </a:r>
            <a:r>
              <a:rPr lang="en-US" altLang="zh-CN" sz="2400" spc="-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 18 months </a:t>
            </a:r>
          </a:p>
          <a:p>
            <a:pPr marL="541338" indent="-358775">
              <a:lnSpc>
                <a:spcPct val="125000"/>
              </a:lnSpc>
              <a:tabLst>
                <a:tab pos="803275" algn="l"/>
              </a:tabLst>
            </a:pPr>
            <a:r>
              <a:rPr lang="en-US" altLang="zh-CN" sz="2000" spc="-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(HIV RNA &lt; 50 copies/mL ≥12 months and CD4</a:t>
            </a:r>
            <a:r>
              <a:rPr lang="en-US" altLang="zh-CN" sz="2000" spc="-5" baseline="30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zh-CN" sz="2000" spc="-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 cell &gt; 350 cells/</a:t>
            </a:r>
            <a:r>
              <a:rPr lang="el-GR" altLang="zh-CN" sz="2000" spc="-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sz="2000" spc="-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L)</a:t>
            </a:r>
            <a:endParaRPr lang="en-US" altLang="zh-CN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灯片编号占位符 2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en-US" altLang="zh-CN" sz="1200" dirty="0" smtClean="0"/>
              <a:t>9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636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280*i*4"/>
  <p:tag name="KSO_WM_TEMPLATE_CATEGORY" val="custom"/>
  <p:tag name="KSO_WM_TEMPLATE_INDEX" val="1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1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7215428"/>
  <p:tag name="MH_LIBRARY" val="GRAPHIC"/>
  <p:tag name="MH_TYPE" val="Other"/>
  <p:tag name="MH_ORDER" val="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7215428"/>
  <p:tag name="MH_LIBRARY" val="GRAPHIC"/>
  <p:tag name="MH_TYPE" val="Other"/>
  <p:tag name="MH_ORDER" val="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文本框 1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文本框 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Oval 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Oval 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Oval 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280*i*5"/>
  <p:tag name="KSO_WM_TEMPLATE_CATEGORY" val="custom"/>
  <p:tag name="KSO_WM_TEMPLATE_INDEX" val="1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Straight Connector 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4003516"/>
  <p:tag name="MH_LIBRARY" val="GRAPHIC"/>
  <p:tag name="MH_TYPE" val="Other"/>
  <p:tag name="MH_ORDER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4003516"/>
  <p:tag name="MH_LIBRARY" val="GRAPHIC"/>
  <p:tag name="MH_TYPE" val="Other"/>
  <p:tag name="MH_ORDER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4003516"/>
  <p:tag name="MH_LIBRARY" val="GRAPHIC"/>
  <p:tag name="MH_TYPE" val="Other"/>
  <p:tag name="MH_ORDER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4003516"/>
  <p:tag name="MH_LIBRARY" val="GRAPHIC"/>
  <p:tag name="MH_TYPE" val="Other"/>
  <p:tag name="MH_ORDER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4004713"/>
  <p:tag name="MH_LIBRARY" val="GRAPHIC"/>
  <p:tag name="MH_TYPE" val="Other"/>
  <p:tag name="MH_ORDER" val="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4004713"/>
  <p:tag name="MH_LIBRARY" val="GRAPHIC"/>
  <p:tag name="MH_TYPE" val="Other"/>
  <p:tag name="MH_ORDER" val="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4004713"/>
  <p:tag name="MH_LIBRARY" val="GRAPHIC"/>
  <p:tag name="MH_TYPE" val="Other"/>
  <p:tag name="MH_ORDER" val="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4004713"/>
  <p:tag name="MH_LIBRARY" val="GRAPHIC"/>
  <p:tag name="MH_TYPE" val="Other"/>
  <p:tag name="MH_ORDER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4004713"/>
  <p:tag name="MH_LIBRARY" val="GRAPHIC"/>
  <p:tag name="MH_TYPE" val="Other"/>
  <p:tag name="MH_ORDER" val="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280*i*6"/>
  <p:tag name="KSO_WM_TEMPLATE_CATEGORY" val="custom"/>
  <p:tag name="KSO_WM_TEMPLATE_INDEX" val="1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4004713"/>
  <p:tag name="MH_LIBRARY" val="GRAPHIC"/>
  <p:tag name="MH_TYPE" val="Other"/>
  <p:tag name="MH_ORDER" val="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4003516"/>
  <p:tag name="MH_LIBRARY" val="GRAPHIC"/>
  <p:tag name="MH_TYPE" val="Other"/>
  <p:tag name="MH_ORDER" val="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7102827"/>
  <p:tag name="MH_LIBRARY" val="GRAPHIC"/>
  <p:tag name="MH_TYPE" val="Other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7102827"/>
  <p:tag name="MH_LIBRARY" val="GRAPHIC"/>
  <p:tag name="MH_TYPE" val="Other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7102827"/>
  <p:tag name="MH_LIBRARY" val="GRAPHIC"/>
  <p:tag name="MH_TYPE" val="Other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7102827"/>
  <p:tag name="MH_LIBRARY" val="GRAPHIC"/>
  <p:tag name="MH_TYPE" val="Other"/>
  <p:tag name="MH_ORDER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7102827"/>
  <p:tag name="MH_LIBRARY" val="GRAPHIC"/>
  <p:tag name="MH_TYPE" val="Desc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7102827"/>
  <p:tag name="MH_LIBRARY" val="GRAPHIC"/>
  <p:tag name="MH_TYPE" val="SubTitle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Text Placeholder 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文本框 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10、12、16、19、22、26、30、33"/>
  <p:tag name="KSO_WM_TEMPLATE_CATEGORY" val="custom"/>
  <p:tag name="KSO_WM_TEMPLATE_INDEX" val="115"/>
  <p:tag name="KSO_WM_TAG_VERSION" val="1.0"/>
  <p:tag name="KSO_WM_SLIDE_ID" val="custom115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文本框 1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1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Oval 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Oval 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Oval 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15"/>
  <p:tag name="KSO_WM_UNIT_TYPE" val="a"/>
  <p:tag name="KSO_WM_UNIT_INDEX" val="1"/>
  <p:tag name="KSO_WM_UNIT_ID" val="custom115_1*a*1"/>
  <p:tag name="KSO_WM_UNIT_CLEAR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Straight Connector 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9003929"/>
  <p:tag name="MH_LIBRARY" val="GRAPHIC"/>
  <p:tag name="MH_TYPE" val="Other"/>
  <p:tag name="MH_ORDER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9003929"/>
  <p:tag name="MH_LIBRARY" val="GRAPHIC"/>
  <p:tag name="MH_TYPE" val="SubTitle"/>
  <p:tag name="MH_ORDER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Text Placeholder 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文本框 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文本框 1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1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1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15"/>
  <p:tag name="KSO_WM_UNIT_TYPE" val="b"/>
  <p:tag name="KSO_WM_UNIT_INDEX" val="1"/>
  <p:tag name="KSO_WM_UNIT_ID" val="custom115_1*b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Oval 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Oval 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Oval 2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Straight Connector 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9003929"/>
  <p:tag name="MH_LIBRARY" val="GRAPHIC"/>
  <p:tag name="MH_TYPE" val="Other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9003929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Text Placeholder 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9003929"/>
  <p:tag name="MH_LIBRARY" val="GRAPHIC"/>
  <p:tag name="MH_TYPE" val="Other"/>
  <p:tag name="MH_ORDER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9003929"/>
  <p:tag name="MH_LIBRARY" val="GRAPHIC"/>
  <p:tag name="MH_TYPE" val="Other"/>
  <p:tag name="MH_ORDER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9003929"/>
  <p:tag name="MH_LIBRARY" val="GRAPHIC"/>
  <p:tag name="MH_TYPE" val="SubTitle"/>
  <p:tag name="MH_ORDER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9003929"/>
  <p:tag name="MH_LIBRARY" val="GRAPHIC"/>
  <p:tag name="MH_TYPE" val="Other"/>
  <p:tag name="MH_ORDER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15"/>
  <p:tag name="KSO_WM_UNIT_TYPE" val="f"/>
  <p:tag name="KSO_WM_UNIT_INDEX" val="1"/>
  <p:tag name="KSO_WM_UNIT_ID" val="custom115_19*f*1"/>
  <p:tag name="KSO_WM_UNIT_CLEAR" val="1"/>
  <p:tag name="KSO_WM_UNIT_LAYERLEVEL" val="1"/>
  <p:tag name="KSO_WM_UNIT_VALUE" val="133"/>
  <p:tag name="KSO_WM_UNIT_HIGHLIGHT" val="0"/>
  <p:tag name="KSO_WM_UNIT_COMPATIBLE" val="0"/>
  <p:tag name="KSO_WM_UNIT_PRESET_TEXT_INDEX" val="5"/>
  <p:tag name="KSO_WM_UNIT_PRESET_TEXT_LEN" val="23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7215428"/>
  <p:tag name="MH_LIBRARY" val="GRAPHIC"/>
  <p:tag name="MH_TYPE" val="Other"/>
  <p:tag name="MH_ORDER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Text Placeholder 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文本框 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文本框 1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文本框 1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1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Oval 2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Oval 2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Oval 2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Isosceles Triangle 2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Straight Connector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000852"/>
  <p:tag name="MH_LIBRARY" val="GRAPHIC"/>
  <p:tag name="MH_ORDER" val="文本框 1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7215428"/>
  <p:tag name="MH_LIBRARY" val="GRAPHIC"/>
  <p:tag name="MH_TYPE" val="Other"/>
  <p:tag name="MH_ORDE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7215428"/>
  <p:tag name="MH_LIBRARY" val="GRAPHIC"/>
  <p:tag name="MH_TYPE" val="Other"/>
  <p:tag name="MH_ORDER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7215428"/>
  <p:tag name="MH_LIBRARY" val="GRAPHIC"/>
  <p:tag name="MH_TYPE" val="SubTitle"/>
  <p:tag name="MH_ORDER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7215428"/>
  <p:tag name="MH_LIBRARY" val="GRAPHIC"/>
  <p:tag name="MH_TYPE" val="Other"/>
  <p:tag name="MH_ORDER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7215428"/>
  <p:tag name="MH_LIBRARY" val="GRAPHIC"/>
  <p:tag name="MH_TYPE" val="Other"/>
  <p:tag name="MH_ORDER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7215428"/>
  <p:tag name="MH_LIBRARY" val="GRAPHIC"/>
  <p:tag name="MH_TYPE" val="SubTitle"/>
  <p:tag name="MH_ORDER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7215428"/>
  <p:tag name="MH_LIBRARY" val="GRAPHIC"/>
  <p:tag name="MH_TYPE" val="Other"/>
  <p:tag name="MH_ORDER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7215428"/>
  <p:tag name="MH_LIBRARY" val="GRAPHIC"/>
  <p:tag name="MH_TYPE" val="Other"/>
  <p:tag name="MH_ORDER" val="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7215428"/>
  <p:tag name="MH_LIBRARY" val="GRAPHIC"/>
  <p:tag name="MH_TYPE" val="SubTitle"/>
  <p:tag name="MH_ORDER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7215428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6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毕业答辩模版">
  <a:themeElements>
    <a:clrScheme name="毕业答辩模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毕业答辩模版">
      <a:majorFont>
        <a:latin typeface="黑体"/>
        <a:ea typeface="黑体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8000">
                <a:gamma/>
                <a:shade val="66275"/>
                <a:invGamma/>
              </a:srgbClr>
            </a:gs>
            <a:gs pos="100000">
              <a:srgbClr val="00800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8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8000">
                <a:gamma/>
                <a:shade val="66275"/>
                <a:invGamma/>
              </a:srgbClr>
            </a:gs>
            <a:gs pos="100000">
              <a:srgbClr val="00800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8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毕业答辩模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毕业答辩模版">
  <a:themeElements>
    <a:clrScheme name="毕业答辩模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毕业答辩模版">
      <a:majorFont>
        <a:latin typeface="黑体"/>
        <a:ea typeface="黑体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8000">
                <a:gamma/>
                <a:shade val="66275"/>
                <a:invGamma/>
              </a:srgbClr>
            </a:gs>
            <a:gs pos="100000">
              <a:srgbClr val="00800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8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8000">
                <a:gamma/>
                <a:shade val="66275"/>
                <a:invGamma/>
              </a:srgbClr>
            </a:gs>
            <a:gs pos="100000">
              <a:srgbClr val="00800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8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毕业答辩模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ference_1">
  <a:themeElements>
    <a:clrScheme name="Conference_1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Conference_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34" charset="-127"/>
          </a:defRPr>
        </a:defPPr>
      </a:lstStyle>
    </a:lnDef>
  </a:objectDefaults>
  <a:extraClrSchemeLst>
    <a:extraClrScheme>
      <a:clrScheme name="Conference_1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1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1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自定义设计方案">
  <a:themeElements>
    <a:clrScheme name="沉稳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000120140530A03PPBG">
  <a:themeElements>
    <a:clrScheme name="自定义 8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A3C902"/>
      </a:accent1>
      <a:accent2>
        <a:srgbClr val="00A1C7"/>
      </a:accent2>
      <a:accent3>
        <a:srgbClr val="56B4B6"/>
      </a:accent3>
      <a:accent4>
        <a:srgbClr val="6B8A4B"/>
      </a:accent4>
      <a:accent5>
        <a:srgbClr val="DCAB48"/>
      </a:accent5>
      <a:accent6>
        <a:srgbClr val="B84D30"/>
      </a:accent6>
      <a:hlink>
        <a:srgbClr val="00B0F0"/>
      </a:hlink>
      <a:folHlink>
        <a:srgbClr val="AFB2B4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itchFamily="3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11553</TotalTime>
  <Words>886</Words>
  <Application>Microsoft Office PowerPoint</Application>
  <PresentationFormat>On-screen Show (4:3)</PresentationFormat>
  <Paragraphs>230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50" baseType="lpstr">
      <vt:lpstr>굴림</vt:lpstr>
      <vt:lpstr>Meiryo UI</vt:lpstr>
      <vt:lpstr>微软雅黑</vt:lpstr>
      <vt:lpstr>黑体</vt:lpstr>
      <vt:lpstr>宋体</vt:lpstr>
      <vt:lpstr>Agency FB</vt:lpstr>
      <vt:lpstr>Arial</vt:lpstr>
      <vt:lpstr>Calibri</vt:lpstr>
      <vt:lpstr>Cambria Math</vt:lpstr>
      <vt:lpstr>等线</vt:lpstr>
      <vt:lpstr>方正姚体</vt:lpstr>
      <vt:lpstr>楷体_GB2312</vt:lpstr>
      <vt:lpstr>Lingoes Unicode</vt:lpstr>
      <vt:lpstr>Segoe UI Black</vt:lpstr>
      <vt:lpstr>Tahoma</vt:lpstr>
      <vt:lpstr>Times New Roman</vt:lpstr>
      <vt:lpstr>Verdana</vt:lpstr>
      <vt:lpstr>Wingdings</vt:lpstr>
      <vt:lpstr>幼圆</vt:lpstr>
      <vt:lpstr>宋体-方正超大字符集</vt:lpstr>
      <vt:lpstr>方正正中黑简体</vt:lpstr>
      <vt:lpstr>时尚中黑简体</vt:lpstr>
      <vt:lpstr>6_自定义设计方案</vt:lpstr>
      <vt:lpstr>毕业答辩模版</vt:lpstr>
      <vt:lpstr>1_毕业答辩模版</vt:lpstr>
      <vt:lpstr>Conference_1</vt:lpstr>
      <vt:lpstr>7_自定义设计方案</vt:lpstr>
      <vt:lpstr>A000120140530A03PPBG</vt:lpstr>
      <vt:lpstr>CHIDAMIDE DISRUPTS AND REDUCES HIV-1 LATENCY IN PATIENTS ON SUPPRESSIVE ANTIRETROVIRAL THERAPY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BABY</dc:creator>
  <cp:lastModifiedBy>Saal</cp:lastModifiedBy>
  <cp:revision>1220</cp:revision>
  <dcterms:created xsi:type="dcterms:W3CDTF">2011-06-01T12:34:15Z</dcterms:created>
  <dcterms:modified xsi:type="dcterms:W3CDTF">2018-07-24T15:54:12Z</dcterms:modified>
</cp:coreProperties>
</file>