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56" r:id="rId2"/>
    <p:sldId id="274" r:id="rId3"/>
    <p:sldId id="275" r:id="rId4"/>
    <p:sldId id="258" r:id="rId5"/>
    <p:sldId id="276" r:id="rId6"/>
    <p:sldId id="257" r:id="rId7"/>
    <p:sldId id="259" r:id="rId8"/>
    <p:sldId id="277" r:id="rId9"/>
    <p:sldId id="260" r:id="rId10"/>
    <p:sldId id="264" r:id="rId11"/>
    <p:sldId id="262" r:id="rId12"/>
    <p:sldId id="278" r:id="rId13"/>
    <p:sldId id="279" r:id="rId14"/>
    <p:sldId id="263" r:id="rId15"/>
    <p:sldId id="280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F464B-ED61-44F4-877B-A8BD4C125A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2DC3E62-1827-45D6-80D5-F8AD81852290}">
      <dgm:prSet phldrT="[Текст]"/>
      <dgm:spPr/>
      <dgm:t>
        <a:bodyPr/>
        <a:lstStyle/>
        <a:p>
          <a:r>
            <a:rPr lang="en-GB" dirty="0"/>
            <a:t>VCT</a:t>
          </a:r>
          <a:endParaRPr lang="ru-UA" dirty="0"/>
        </a:p>
      </dgm:t>
    </dgm:pt>
    <dgm:pt modelId="{E9C2C112-8EBF-4A8A-9455-73815786FFF8}" type="parTrans" cxnId="{B735D3B5-21CA-4944-9A15-1213666819C6}">
      <dgm:prSet/>
      <dgm:spPr/>
      <dgm:t>
        <a:bodyPr/>
        <a:lstStyle/>
        <a:p>
          <a:endParaRPr lang="ru-UA"/>
        </a:p>
      </dgm:t>
    </dgm:pt>
    <dgm:pt modelId="{00477501-683C-4F02-B98E-D94C86A36DDC}" type="sibTrans" cxnId="{B735D3B5-21CA-4944-9A15-1213666819C6}">
      <dgm:prSet/>
      <dgm:spPr/>
      <dgm:t>
        <a:bodyPr/>
        <a:lstStyle/>
        <a:p>
          <a:endParaRPr lang="ru-UA"/>
        </a:p>
      </dgm:t>
    </dgm:pt>
    <dgm:pt modelId="{3C3C626E-7A25-4B9F-B67C-2C3A23EF6D8D}">
      <dgm:prSet/>
      <dgm:spPr/>
      <dgm:t>
        <a:bodyPr/>
        <a:lstStyle/>
        <a:p>
          <a:r>
            <a:rPr lang="en-GB" dirty="0"/>
            <a:t>Rights</a:t>
          </a:r>
          <a:endParaRPr lang="ru-UA" dirty="0"/>
        </a:p>
      </dgm:t>
    </dgm:pt>
    <dgm:pt modelId="{8B017CB5-8EF4-4B53-9ACB-C80141687965}" type="parTrans" cxnId="{087FC5DF-890D-4EDD-80F6-43C7A5047C90}">
      <dgm:prSet/>
      <dgm:spPr/>
      <dgm:t>
        <a:bodyPr/>
        <a:lstStyle/>
        <a:p>
          <a:endParaRPr lang="ru-UA"/>
        </a:p>
      </dgm:t>
    </dgm:pt>
    <dgm:pt modelId="{D4316763-5888-40C3-BEF7-A120A3576BD2}" type="sibTrans" cxnId="{087FC5DF-890D-4EDD-80F6-43C7A5047C90}">
      <dgm:prSet/>
      <dgm:spPr/>
      <dgm:t>
        <a:bodyPr/>
        <a:lstStyle/>
        <a:p>
          <a:endParaRPr lang="ru-UA"/>
        </a:p>
      </dgm:t>
    </dgm:pt>
    <dgm:pt modelId="{24AAAC31-32B5-43DF-B080-8F93F191A3DF}">
      <dgm:prSet/>
      <dgm:spPr/>
      <dgm:t>
        <a:bodyPr/>
        <a:lstStyle/>
        <a:p>
          <a:r>
            <a:rPr lang="en-US" dirty="0"/>
            <a:t>Need in training modules helping to talk with sex workers on human rights and how sex workers could protect on their own </a:t>
          </a:r>
          <a:endParaRPr lang="ru-UA" dirty="0"/>
        </a:p>
      </dgm:t>
    </dgm:pt>
    <dgm:pt modelId="{D4EB25F6-F954-4E59-9DCB-B83196F3F25B}" type="parTrans" cxnId="{D6A80B75-5DC9-43FC-A011-9CD85F4F4974}">
      <dgm:prSet/>
      <dgm:spPr/>
      <dgm:t>
        <a:bodyPr/>
        <a:lstStyle/>
        <a:p>
          <a:endParaRPr lang="ru-UA"/>
        </a:p>
      </dgm:t>
    </dgm:pt>
    <dgm:pt modelId="{14061972-E7A2-4E9E-8E8D-2F730EB41244}" type="sibTrans" cxnId="{D6A80B75-5DC9-43FC-A011-9CD85F4F4974}">
      <dgm:prSet/>
      <dgm:spPr/>
      <dgm:t>
        <a:bodyPr/>
        <a:lstStyle/>
        <a:p>
          <a:endParaRPr lang="ru-UA"/>
        </a:p>
      </dgm:t>
    </dgm:pt>
    <dgm:pt modelId="{9BBDCB02-A419-41A9-B9BA-A7EE52AC1DCD}">
      <dgm:prSet/>
      <dgm:spPr/>
      <dgm:t>
        <a:bodyPr/>
        <a:lstStyle/>
        <a:p>
          <a:r>
            <a:rPr lang="en-GB" dirty="0"/>
            <a:t>Information&amp;Communication</a:t>
          </a:r>
          <a:endParaRPr lang="ru-UA" dirty="0"/>
        </a:p>
      </dgm:t>
    </dgm:pt>
    <dgm:pt modelId="{B71C1F55-A79E-4B85-B3FC-9E5E9FF9AD64}" type="parTrans" cxnId="{81BD4F89-D479-4DAC-B544-32F98DC51F75}">
      <dgm:prSet/>
      <dgm:spPr/>
      <dgm:t>
        <a:bodyPr/>
        <a:lstStyle/>
        <a:p>
          <a:endParaRPr lang="ru-UA"/>
        </a:p>
      </dgm:t>
    </dgm:pt>
    <dgm:pt modelId="{320B19D0-9D24-4964-AF16-F567D216514B}" type="sibTrans" cxnId="{81BD4F89-D479-4DAC-B544-32F98DC51F75}">
      <dgm:prSet/>
      <dgm:spPr/>
      <dgm:t>
        <a:bodyPr/>
        <a:lstStyle/>
        <a:p>
          <a:endParaRPr lang="ru-UA"/>
        </a:p>
      </dgm:t>
    </dgm:pt>
    <dgm:pt modelId="{74FDD15B-D3F8-4335-8744-1343A90EC7F8}">
      <dgm:prSet/>
      <dgm:spPr/>
      <dgm:t>
        <a:bodyPr/>
        <a:lstStyle/>
        <a:p>
          <a:r>
            <a:rPr lang="en-US" dirty="0"/>
            <a:t>Almost nobody reads printed materials. Need in new formats – video, phone applications</a:t>
          </a:r>
          <a:endParaRPr lang="ru-UA" dirty="0"/>
        </a:p>
      </dgm:t>
    </dgm:pt>
    <dgm:pt modelId="{CB125EB3-03AA-488A-9C4C-0AE2ECD51418}" type="parTrans" cxnId="{DCE83BD4-C318-4B75-ABFA-A00AD8ED2563}">
      <dgm:prSet/>
      <dgm:spPr/>
      <dgm:t>
        <a:bodyPr/>
        <a:lstStyle/>
        <a:p>
          <a:endParaRPr lang="ru-UA"/>
        </a:p>
      </dgm:t>
    </dgm:pt>
    <dgm:pt modelId="{9F4C1F28-19F3-487C-B3E4-F890BF88A0D7}" type="sibTrans" cxnId="{DCE83BD4-C318-4B75-ABFA-A00AD8ED2563}">
      <dgm:prSet/>
      <dgm:spPr/>
      <dgm:t>
        <a:bodyPr/>
        <a:lstStyle/>
        <a:p>
          <a:endParaRPr lang="ru-UA"/>
        </a:p>
      </dgm:t>
    </dgm:pt>
    <dgm:pt modelId="{AB43D9F4-BA54-4103-830B-F9D7FB87A73A}">
      <dgm:prSet/>
      <dgm:spPr/>
      <dgm:t>
        <a:bodyPr/>
        <a:lstStyle/>
        <a:p>
          <a:r>
            <a:rPr lang="en-GB" dirty="0"/>
            <a:t>Community Empowerment</a:t>
          </a:r>
          <a:endParaRPr lang="ru-UA" dirty="0"/>
        </a:p>
      </dgm:t>
    </dgm:pt>
    <dgm:pt modelId="{AC5ECD28-9BF6-48D5-94A0-A6202F0C1A58}" type="parTrans" cxnId="{E4A5CFAD-F88B-40BD-9FF1-6F23CF194361}">
      <dgm:prSet/>
      <dgm:spPr/>
      <dgm:t>
        <a:bodyPr/>
        <a:lstStyle/>
        <a:p>
          <a:endParaRPr lang="ru-UA"/>
        </a:p>
      </dgm:t>
    </dgm:pt>
    <dgm:pt modelId="{F5A52FF3-51EF-49AA-9B99-AB29542EF767}" type="sibTrans" cxnId="{E4A5CFAD-F88B-40BD-9FF1-6F23CF194361}">
      <dgm:prSet/>
      <dgm:spPr/>
      <dgm:t>
        <a:bodyPr/>
        <a:lstStyle/>
        <a:p>
          <a:endParaRPr lang="ru-UA"/>
        </a:p>
      </dgm:t>
    </dgm:pt>
    <dgm:pt modelId="{47E59F5B-E672-4AD2-BF59-49051A5D7792}">
      <dgm:prSet/>
      <dgm:spPr/>
      <dgm:t>
        <a:bodyPr/>
        <a:lstStyle/>
        <a:p>
          <a:r>
            <a:rPr lang="en-US" dirty="0"/>
            <a:t>Sex workers are mainly perceived as only program's clients who need services. </a:t>
          </a:r>
          <a:endParaRPr lang="ru-UA" dirty="0"/>
        </a:p>
      </dgm:t>
    </dgm:pt>
    <dgm:pt modelId="{F46723A9-5A27-4D41-991B-142B98C5F2FC}" type="parTrans" cxnId="{586E3E15-BF2A-45EE-B946-E94EF0F51170}">
      <dgm:prSet/>
      <dgm:spPr/>
      <dgm:t>
        <a:bodyPr/>
        <a:lstStyle/>
        <a:p>
          <a:endParaRPr lang="ru-UA"/>
        </a:p>
      </dgm:t>
    </dgm:pt>
    <dgm:pt modelId="{E86DBDAC-5304-4BB1-A1A5-3B5B2A45C1D6}" type="sibTrans" cxnId="{586E3E15-BF2A-45EE-B946-E94EF0F51170}">
      <dgm:prSet/>
      <dgm:spPr/>
      <dgm:t>
        <a:bodyPr/>
        <a:lstStyle/>
        <a:p>
          <a:endParaRPr lang="ru-UA"/>
        </a:p>
      </dgm:t>
    </dgm:pt>
    <dgm:pt modelId="{39A169BF-320F-4D80-8F1D-33CA8E538A4C}">
      <dgm:prSet/>
      <dgm:spPr/>
      <dgm:t>
        <a:bodyPr/>
        <a:lstStyle/>
        <a:p>
          <a:r>
            <a:rPr lang="en-US" dirty="0"/>
            <a:t>Quality of pretest counseling should be improved </a:t>
          </a:r>
          <a:endParaRPr lang="ru-UA" dirty="0"/>
        </a:p>
      </dgm:t>
    </dgm:pt>
    <dgm:pt modelId="{059F7E1E-7F4D-401E-947A-BE2A877E3642}" type="sibTrans" cxnId="{BAA358C4-6781-498B-BCAB-0B0823ED2995}">
      <dgm:prSet/>
      <dgm:spPr/>
      <dgm:t>
        <a:bodyPr/>
        <a:lstStyle/>
        <a:p>
          <a:endParaRPr lang="ru-UA"/>
        </a:p>
      </dgm:t>
    </dgm:pt>
    <dgm:pt modelId="{5961299B-9312-4C83-A30F-4632A3AA30AA}" type="parTrans" cxnId="{BAA358C4-6781-498B-BCAB-0B0823ED2995}">
      <dgm:prSet/>
      <dgm:spPr/>
      <dgm:t>
        <a:bodyPr/>
        <a:lstStyle/>
        <a:p>
          <a:endParaRPr lang="ru-UA"/>
        </a:p>
      </dgm:t>
    </dgm:pt>
    <dgm:pt modelId="{C4790696-5804-450D-A945-CD7FC8490EC0}" type="pres">
      <dgm:prSet presAssocID="{961F464B-ED61-44F4-877B-A8BD4C125A59}" presName="linear" presStyleCnt="0">
        <dgm:presLayoutVars>
          <dgm:dir/>
          <dgm:animLvl val="lvl"/>
          <dgm:resizeHandles val="exact"/>
        </dgm:presLayoutVars>
      </dgm:prSet>
      <dgm:spPr/>
    </dgm:pt>
    <dgm:pt modelId="{DDD8077A-1293-42FE-87F6-D743547F1B3C}" type="pres">
      <dgm:prSet presAssocID="{72DC3E62-1827-45D6-80D5-F8AD81852290}" presName="parentLin" presStyleCnt="0"/>
      <dgm:spPr/>
    </dgm:pt>
    <dgm:pt modelId="{B891F4B3-087A-4630-BC49-42C9F37A573E}" type="pres">
      <dgm:prSet presAssocID="{72DC3E62-1827-45D6-80D5-F8AD81852290}" presName="parentLeftMargin" presStyleLbl="node1" presStyleIdx="0" presStyleCnt="4"/>
      <dgm:spPr/>
    </dgm:pt>
    <dgm:pt modelId="{11E90181-0FDB-4310-8487-8F7EEEE19EDD}" type="pres">
      <dgm:prSet presAssocID="{72DC3E62-1827-45D6-80D5-F8AD818522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D0C546-0140-4B45-B0B4-291630D755D2}" type="pres">
      <dgm:prSet presAssocID="{72DC3E62-1827-45D6-80D5-F8AD81852290}" presName="negativeSpace" presStyleCnt="0"/>
      <dgm:spPr/>
    </dgm:pt>
    <dgm:pt modelId="{B2D7C940-6B33-4463-A303-2BB7DB8E7071}" type="pres">
      <dgm:prSet presAssocID="{72DC3E62-1827-45D6-80D5-F8AD81852290}" presName="childText" presStyleLbl="conFgAcc1" presStyleIdx="0" presStyleCnt="4">
        <dgm:presLayoutVars>
          <dgm:bulletEnabled val="1"/>
        </dgm:presLayoutVars>
      </dgm:prSet>
      <dgm:spPr/>
    </dgm:pt>
    <dgm:pt modelId="{83ABB2C6-78DC-4F99-893B-EFB5969D69BE}" type="pres">
      <dgm:prSet presAssocID="{00477501-683C-4F02-B98E-D94C86A36DDC}" presName="spaceBetweenRectangles" presStyleCnt="0"/>
      <dgm:spPr/>
    </dgm:pt>
    <dgm:pt modelId="{36B18987-CDA2-4829-AFB4-FDBFE7E673AD}" type="pres">
      <dgm:prSet presAssocID="{3C3C626E-7A25-4B9F-B67C-2C3A23EF6D8D}" presName="parentLin" presStyleCnt="0"/>
      <dgm:spPr/>
    </dgm:pt>
    <dgm:pt modelId="{0410A71A-4770-434B-8121-D07699A3117D}" type="pres">
      <dgm:prSet presAssocID="{3C3C626E-7A25-4B9F-B67C-2C3A23EF6D8D}" presName="parentLeftMargin" presStyleLbl="node1" presStyleIdx="0" presStyleCnt="4"/>
      <dgm:spPr/>
    </dgm:pt>
    <dgm:pt modelId="{38E51B64-2D17-4A44-A705-BDFC1146D6B4}" type="pres">
      <dgm:prSet presAssocID="{3C3C626E-7A25-4B9F-B67C-2C3A23EF6D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507B0A-6B5F-489A-8F1B-694CE0749EC5}" type="pres">
      <dgm:prSet presAssocID="{3C3C626E-7A25-4B9F-B67C-2C3A23EF6D8D}" presName="negativeSpace" presStyleCnt="0"/>
      <dgm:spPr/>
    </dgm:pt>
    <dgm:pt modelId="{2DDB8367-CE3A-4A26-8918-56B05B36B4FB}" type="pres">
      <dgm:prSet presAssocID="{3C3C626E-7A25-4B9F-B67C-2C3A23EF6D8D}" presName="childText" presStyleLbl="conFgAcc1" presStyleIdx="1" presStyleCnt="4">
        <dgm:presLayoutVars>
          <dgm:bulletEnabled val="1"/>
        </dgm:presLayoutVars>
      </dgm:prSet>
      <dgm:spPr/>
    </dgm:pt>
    <dgm:pt modelId="{9340F1A2-655D-4704-9959-43B69273C0DE}" type="pres">
      <dgm:prSet presAssocID="{D4316763-5888-40C3-BEF7-A120A3576BD2}" presName="spaceBetweenRectangles" presStyleCnt="0"/>
      <dgm:spPr/>
    </dgm:pt>
    <dgm:pt modelId="{2D5E3F69-A6AF-4AC5-947E-D2FB9C9CA067}" type="pres">
      <dgm:prSet presAssocID="{9BBDCB02-A419-41A9-B9BA-A7EE52AC1DCD}" presName="parentLin" presStyleCnt="0"/>
      <dgm:spPr/>
    </dgm:pt>
    <dgm:pt modelId="{5B673242-A9B6-4BC6-9915-5589EBD408C3}" type="pres">
      <dgm:prSet presAssocID="{9BBDCB02-A419-41A9-B9BA-A7EE52AC1DCD}" presName="parentLeftMargin" presStyleLbl="node1" presStyleIdx="1" presStyleCnt="4"/>
      <dgm:spPr/>
    </dgm:pt>
    <dgm:pt modelId="{8004E9B4-1DD9-4313-846C-94C679C07321}" type="pres">
      <dgm:prSet presAssocID="{9BBDCB02-A419-41A9-B9BA-A7EE52AC1D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D8BF88-6A7A-49DE-8E83-82B6D61FF709}" type="pres">
      <dgm:prSet presAssocID="{9BBDCB02-A419-41A9-B9BA-A7EE52AC1DCD}" presName="negativeSpace" presStyleCnt="0"/>
      <dgm:spPr/>
    </dgm:pt>
    <dgm:pt modelId="{EDCA8406-C6EA-4990-9F16-462A078B0F9C}" type="pres">
      <dgm:prSet presAssocID="{9BBDCB02-A419-41A9-B9BA-A7EE52AC1DCD}" presName="childText" presStyleLbl="conFgAcc1" presStyleIdx="2" presStyleCnt="4">
        <dgm:presLayoutVars>
          <dgm:bulletEnabled val="1"/>
        </dgm:presLayoutVars>
      </dgm:prSet>
      <dgm:spPr/>
    </dgm:pt>
    <dgm:pt modelId="{1E0EF6E5-9799-4A41-8739-C069BBF59E65}" type="pres">
      <dgm:prSet presAssocID="{320B19D0-9D24-4964-AF16-F567D216514B}" presName="spaceBetweenRectangles" presStyleCnt="0"/>
      <dgm:spPr/>
    </dgm:pt>
    <dgm:pt modelId="{CBB93C02-FB4B-455C-8233-90BED209BA3D}" type="pres">
      <dgm:prSet presAssocID="{AB43D9F4-BA54-4103-830B-F9D7FB87A73A}" presName="parentLin" presStyleCnt="0"/>
      <dgm:spPr/>
    </dgm:pt>
    <dgm:pt modelId="{F3343822-1410-4065-A3AD-6ACF630E1A2F}" type="pres">
      <dgm:prSet presAssocID="{AB43D9F4-BA54-4103-830B-F9D7FB87A73A}" presName="parentLeftMargin" presStyleLbl="node1" presStyleIdx="2" presStyleCnt="4"/>
      <dgm:spPr/>
    </dgm:pt>
    <dgm:pt modelId="{D1DD9673-2961-4E0F-A0B7-9C20A74CC714}" type="pres">
      <dgm:prSet presAssocID="{AB43D9F4-BA54-4103-830B-F9D7FB87A7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E15114E-9956-4C04-884B-F0F32429D44F}" type="pres">
      <dgm:prSet presAssocID="{AB43D9F4-BA54-4103-830B-F9D7FB87A73A}" presName="negativeSpace" presStyleCnt="0"/>
      <dgm:spPr/>
    </dgm:pt>
    <dgm:pt modelId="{394B25CC-266D-4250-AA2D-0A9A0FCE35D8}" type="pres">
      <dgm:prSet presAssocID="{AB43D9F4-BA54-4103-830B-F9D7FB87A7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6E3E15-BF2A-45EE-B946-E94EF0F51170}" srcId="{AB43D9F4-BA54-4103-830B-F9D7FB87A73A}" destId="{47E59F5B-E672-4AD2-BF59-49051A5D7792}" srcOrd="0" destOrd="0" parTransId="{F46723A9-5A27-4D41-991B-142B98C5F2FC}" sibTransId="{E86DBDAC-5304-4BB1-A1A5-3B5B2A45C1D6}"/>
    <dgm:cxn modelId="{DAC34719-F705-441C-854B-9B2D1503459A}" type="presOf" srcId="{72DC3E62-1827-45D6-80D5-F8AD81852290}" destId="{11E90181-0FDB-4310-8487-8F7EEEE19EDD}" srcOrd="1" destOrd="0" presId="urn:microsoft.com/office/officeart/2005/8/layout/list1"/>
    <dgm:cxn modelId="{87EAC567-5FBE-4B27-B4B5-3618A3590583}" type="presOf" srcId="{3C3C626E-7A25-4B9F-B67C-2C3A23EF6D8D}" destId="{0410A71A-4770-434B-8121-D07699A3117D}" srcOrd="0" destOrd="0" presId="urn:microsoft.com/office/officeart/2005/8/layout/list1"/>
    <dgm:cxn modelId="{106F8C6F-E209-4E7F-ABFB-E4044B60DD5C}" type="presOf" srcId="{961F464B-ED61-44F4-877B-A8BD4C125A59}" destId="{C4790696-5804-450D-A945-CD7FC8490EC0}" srcOrd="0" destOrd="0" presId="urn:microsoft.com/office/officeart/2005/8/layout/list1"/>
    <dgm:cxn modelId="{EA52A250-1857-4DC1-8D1F-7ED28A6BDBBC}" type="presOf" srcId="{9BBDCB02-A419-41A9-B9BA-A7EE52AC1DCD}" destId="{5B673242-A9B6-4BC6-9915-5589EBD408C3}" srcOrd="0" destOrd="0" presId="urn:microsoft.com/office/officeart/2005/8/layout/list1"/>
    <dgm:cxn modelId="{0610C072-A2D8-4A8F-887C-A17E30693AAB}" type="presOf" srcId="{9BBDCB02-A419-41A9-B9BA-A7EE52AC1DCD}" destId="{8004E9B4-1DD9-4313-846C-94C679C07321}" srcOrd="1" destOrd="0" presId="urn:microsoft.com/office/officeart/2005/8/layout/list1"/>
    <dgm:cxn modelId="{D6A80B75-5DC9-43FC-A011-9CD85F4F4974}" srcId="{3C3C626E-7A25-4B9F-B67C-2C3A23EF6D8D}" destId="{24AAAC31-32B5-43DF-B080-8F93F191A3DF}" srcOrd="0" destOrd="0" parTransId="{D4EB25F6-F954-4E59-9DCB-B83196F3F25B}" sibTransId="{14061972-E7A2-4E9E-8E8D-2F730EB41244}"/>
    <dgm:cxn modelId="{7CDF6782-2EF3-4D03-A762-184A0BE7DAE5}" type="presOf" srcId="{AB43D9F4-BA54-4103-830B-F9D7FB87A73A}" destId="{F3343822-1410-4065-A3AD-6ACF630E1A2F}" srcOrd="0" destOrd="0" presId="urn:microsoft.com/office/officeart/2005/8/layout/list1"/>
    <dgm:cxn modelId="{FCBB9D85-4A48-4E50-B4F4-1A2384AAD792}" type="presOf" srcId="{39A169BF-320F-4D80-8F1D-33CA8E538A4C}" destId="{B2D7C940-6B33-4463-A303-2BB7DB8E7071}" srcOrd="0" destOrd="0" presId="urn:microsoft.com/office/officeart/2005/8/layout/list1"/>
    <dgm:cxn modelId="{81BD4F89-D479-4DAC-B544-32F98DC51F75}" srcId="{961F464B-ED61-44F4-877B-A8BD4C125A59}" destId="{9BBDCB02-A419-41A9-B9BA-A7EE52AC1DCD}" srcOrd="2" destOrd="0" parTransId="{B71C1F55-A79E-4B85-B3FC-9E5E9FF9AD64}" sibTransId="{320B19D0-9D24-4964-AF16-F567D216514B}"/>
    <dgm:cxn modelId="{8736668E-AC3D-4C66-86B3-1C40C2F7E614}" type="presOf" srcId="{24AAAC31-32B5-43DF-B080-8F93F191A3DF}" destId="{2DDB8367-CE3A-4A26-8918-56B05B36B4FB}" srcOrd="0" destOrd="0" presId="urn:microsoft.com/office/officeart/2005/8/layout/list1"/>
    <dgm:cxn modelId="{E4A5CFAD-F88B-40BD-9FF1-6F23CF194361}" srcId="{961F464B-ED61-44F4-877B-A8BD4C125A59}" destId="{AB43D9F4-BA54-4103-830B-F9D7FB87A73A}" srcOrd="3" destOrd="0" parTransId="{AC5ECD28-9BF6-48D5-94A0-A6202F0C1A58}" sibTransId="{F5A52FF3-51EF-49AA-9B99-AB29542EF767}"/>
    <dgm:cxn modelId="{B735D3B5-21CA-4944-9A15-1213666819C6}" srcId="{961F464B-ED61-44F4-877B-A8BD4C125A59}" destId="{72DC3E62-1827-45D6-80D5-F8AD81852290}" srcOrd="0" destOrd="0" parTransId="{E9C2C112-8EBF-4A8A-9455-73815786FFF8}" sibTransId="{00477501-683C-4F02-B98E-D94C86A36DDC}"/>
    <dgm:cxn modelId="{15A396B9-3553-4828-9F10-472B2544E29E}" type="presOf" srcId="{3C3C626E-7A25-4B9F-B67C-2C3A23EF6D8D}" destId="{38E51B64-2D17-4A44-A705-BDFC1146D6B4}" srcOrd="1" destOrd="0" presId="urn:microsoft.com/office/officeart/2005/8/layout/list1"/>
    <dgm:cxn modelId="{BAA358C4-6781-498B-BCAB-0B0823ED2995}" srcId="{72DC3E62-1827-45D6-80D5-F8AD81852290}" destId="{39A169BF-320F-4D80-8F1D-33CA8E538A4C}" srcOrd="0" destOrd="0" parTransId="{5961299B-9312-4C83-A30F-4632A3AA30AA}" sibTransId="{059F7E1E-7F4D-401E-947A-BE2A877E3642}"/>
    <dgm:cxn modelId="{D28641CE-C27B-41B4-A0C9-C8E121E7F031}" type="presOf" srcId="{AB43D9F4-BA54-4103-830B-F9D7FB87A73A}" destId="{D1DD9673-2961-4E0F-A0B7-9C20A74CC714}" srcOrd="1" destOrd="0" presId="urn:microsoft.com/office/officeart/2005/8/layout/list1"/>
    <dgm:cxn modelId="{DCE83BD4-C318-4B75-ABFA-A00AD8ED2563}" srcId="{9BBDCB02-A419-41A9-B9BA-A7EE52AC1DCD}" destId="{74FDD15B-D3F8-4335-8744-1343A90EC7F8}" srcOrd="0" destOrd="0" parTransId="{CB125EB3-03AA-488A-9C4C-0AE2ECD51418}" sibTransId="{9F4C1F28-19F3-487C-B3E4-F890BF88A0D7}"/>
    <dgm:cxn modelId="{087FC5DF-890D-4EDD-80F6-43C7A5047C90}" srcId="{961F464B-ED61-44F4-877B-A8BD4C125A59}" destId="{3C3C626E-7A25-4B9F-B67C-2C3A23EF6D8D}" srcOrd="1" destOrd="0" parTransId="{8B017CB5-8EF4-4B53-9ACB-C80141687965}" sibTransId="{D4316763-5888-40C3-BEF7-A120A3576BD2}"/>
    <dgm:cxn modelId="{B5E0DFE6-FCD0-4EE1-99EF-814AF35B5693}" type="presOf" srcId="{74FDD15B-D3F8-4335-8744-1343A90EC7F8}" destId="{EDCA8406-C6EA-4990-9F16-462A078B0F9C}" srcOrd="0" destOrd="0" presId="urn:microsoft.com/office/officeart/2005/8/layout/list1"/>
    <dgm:cxn modelId="{4D3E5BF8-701D-4C5B-B9E6-B97CB762B8F2}" type="presOf" srcId="{47E59F5B-E672-4AD2-BF59-49051A5D7792}" destId="{394B25CC-266D-4250-AA2D-0A9A0FCE35D8}" srcOrd="0" destOrd="0" presId="urn:microsoft.com/office/officeart/2005/8/layout/list1"/>
    <dgm:cxn modelId="{B450EAF9-AC83-439B-B5AB-F7369508040E}" type="presOf" srcId="{72DC3E62-1827-45D6-80D5-F8AD81852290}" destId="{B891F4B3-087A-4630-BC49-42C9F37A573E}" srcOrd="0" destOrd="0" presId="urn:microsoft.com/office/officeart/2005/8/layout/list1"/>
    <dgm:cxn modelId="{A1B976EF-5ECA-46EE-98DC-F8423B0FFEAA}" type="presParOf" srcId="{C4790696-5804-450D-A945-CD7FC8490EC0}" destId="{DDD8077A-1293-42FE-87F6-D743547F1B3C}" srcOrd="0" destOrd="0" presId="urn:microsoft.com/office/officeart/2005/8/layout/list1"/>
    <dgm:cxn modelId="{284DA2B1-C399-43D3-80C5-7136836FBE06}" type="presParOf" srcId="{DDD8077A-1293-42FE-87F6-D743547F1B3C}" destId="{B891F4B3-087A-4630-BC49-42C9F37A573E}" srcOrd="0" destOrd="0" presId="urn:microsoft.com/office/officeart/2005/8/layout/list1"/>
    <dgm:cxn modelId="{5E764629-3425-4626-A75E-AFE98B428022}" type="presParOf" srcId="{DDD8077A-1293-42FE-87F6-D743547F1B3C}" destId="{11E90181-0FDB-4310-8487-8F7EEEE19EDD}" srcOrd="1" destOrd="0" presId="urn:microsoft.com/office/officeart/2005/8/layout/list1"/>
    <dgm:cxn modelId="{6D82A5C1-757A-41E2-A5F3-CC7738DAC4A6}" type="presParOf" srcId="{C4790696-5804-450D-A945-CD7FC8490EC0}" destId="{09D0C546-0140-4B45-B0B4-291630D755D2}" srcOrd="1" destOrd="0" presId="urn:microsoft.com/office/officeart/2005/8/layout/list1"/>
    <dgm:cxn modelId="{1FC4E5E7-01CD-4747-863F-C972100D6D20}" type="presParOf" srcId="{C4790696-5804-450D-A945-CD7FC8490EC0}" destId="{B2D7C940-6B33-4463-A303-2BB7DB8E7071}" srcOrd="2" destOrd="0" presId="urn:microsoft.com/office/officeart/2005/8/layout/list1"/>
    <dgm:cxn modelId="{95023D7B-4AE9-496F-8DCE-497C7938A553}" type="presParOf" srcId="{C4790696-5804-450D-A945-CD7FC8490EC0}" destId="{83ABB2C6-78DC-4F99-893B-EFB5969D69BE}" srcOrd="3" destOrd="0" presId="urn:microsoft.com/office/officeart/2005/8/layout/list1"/>
    <dgm:cxn modelId="{6FA22798-87A5-4BF7-AD15-68FAB14E6844}" type="presParOf" srcId="{C4790696-5804-450D-A945-CD7FC8490EC0}" destId="{36B18987-CDA2-4829-AFB4-FDBFE7E673AD}" srcOrd="4" destOrd="0" presId="urn:microsoft.com/office/officeart/2005/8/layout/list1"/>
    <dgm:cxn modelId="{C929B3D6-6FE6-4FA9-AB2E-B79E653D1246}" type="presParOf" srcId="{36B18987-CDA2-4829-AFB4-FDBFE7E673AD}" destId="{0410A71A-4770-434B-8121-D07699A3117D}" srcOrd="0" destOrd="0" presId="urn:microsoft.com/office/officeart/2005/8/layout/list1"/>
    <dgm:cxn modelId="{DA772F82-7740-4F02-A67A-6F95410FE1F8}" type="presParOf" srcId="{36B18987-CDA2-4829-AFB4-FDBFE7E673AD}" destId="{38E51B64-2D17-4A44-A705-BDFC1146D6B4}" srcOrd="1" destOrd="0" presId="urn:microsoft.com/office/officeart/2005/8/layout/list1"/>
    <dgm:cxn modelId="{6A788622-250F-45F9-81C0-2AEB31CE5249}" type="presParOf" srcId="{C4790696-5804-450D-A945-CD7FC8490EC0}" destId="{31507B0A-6B5F-489A-8F1B-694CE0749EC5}" srcOrd="5" destOrd="0" presId="urn:microsoft.com/office/officeart/2005/8/layout/list1"/>
    <dgm:cxn modelId="{A61971C2-8433-498B-95CC-284BE335F8B1}" type="presParOf" srcId="{C4790696-5804-450D-A945-CD7FC8490EC0}" destId="{2DDB8367-CE3A-4A26-8918-56B05B36B4FB}" srcOrd="6" destOrd="0" presId="urn:microsoft.com/office/officeart/2005/8/layout/list1"/>
    <dgm:cxn modelId="{FFB64549-7EBB-4C3D-BB4A-6D10DD6494CF}" type="presParOf" srcId="{C4790696-5804-450D-A945-CD7FC8490EC0}" destId="{9340F1A2-655D-4704-9959-43B69273C0DE}" srcOrd="7" destOrd="0" presId="urn:microsoft.com/office/officeart/2005/8/layout/list1"/>
    <dgm:cxn modelId="{B73FAC92-C347-4C81-AF9F-3C666592F483}" type="presParOf" srcId="{C4790696-5804-450D-A945-CD7FC8490EC0}" destId="{2D5E3F69-A6AF-4AC5-947E-D2FB9C9CA067}" srcOrd="8" destOrd="0" presId="urn:microsoft.com/office/officeart/2005/8/layout/list1"/>
    <dgm:cxn modelId="{C91D9C16-1931-42E0-90EA-06C731DCCD3D}" type="presParOf" srcId="{2D5E3F69-A6AF-4AC5-947E-D2FB9C9CA067}" destId="{5B673242-A9B6-4BC6-9915-5589EBD408C3}" srcOrd="0" destOrd="0" presId="urn:microsoft.com/office/officeart/2005/8/layout/list1"/>
    <dgm:cxn modelId="{B11B3418-D61A-49E6-8C59-D39AF41EBF24}" type="presParOf" srcId="{2D5E3F69-A6AF-4AC5-947E-D2FB9C9CA067}" destId="{8004E9B4-1DD9-4313-846C-94C679C07321}" srcOrd="1" destOrd="0" presId="urn:microsoft.com/office/officeart/2005/8/layout/list1"/>
    <dgm:cxn modelId="{9134A6F9-B61E-4727-BA74-213640D04E55}" type="presParOf" srcId="{C4790696-5804-450D-A945-CD7FC8490EC0}" destId="{83D8BF88-6A7A-49DE-8E83-82B6D61FF709}" srcOrd="9" destOrd="0" presId="urn:microsoft.com/office/officeart/2005/8/layout/list1"/>
    <dgm:cxn modelId="{238B2F82-F8C8-46F9-86DE-1BF8A1D1E187}" type="presParOf" srcId="{C4790696-5804-450D-A945-CD7FC8490EC0}" destId="{EDCA8406-C6EA-4990-9F16-462A078B0F9C}" srcOrd="10" destOrd="0" presId="urn:microsoft.com/office/officeart/2005/8/layout/list1"/>
    <dgm:cxn modelId="{9966A924-169A-4FE3-91B8-05F4DD380DED}" type="presParOf" srcId="{C4790696-5804-450D-A945-CD7FC8490EC0}" destId="{1E0EF6E5-9799-4A41-8739-C069BBF59E65}" srcOrd="11" destOrd="0" presId="urn:microsoft.com/office/officeart/2005/8/layout/list1"/>
    <dgm:cxn modelId="{2757492F-2BD1-4C6B-BC0C-813A3A2DC147}" type="presParOf" srcId="{C4790696-5804-450D-A945-CD7FC8490EC0}" destId="{CBB93C02-FB4B-455C-8233-90BED209BA3D}" srcOrd="12" destOrd="0" presId="urn:microsoft.com/office/officeart/2005/8/layout/list1"/>
    <dgm:cxn modelId="{9D233467-FC31-47FE-AEDA-6DBFF15D82A1}" type="presParOf" srcId="{CBB93C02-FB4B-455C-8233-90BED209BA3D}" destId="{F3343822-1410-4065-A3AD-6ACF630E1A2F}" srcOrd="0" destOrd="0" presId="urn:microsoft.com/office/officeart/2005/8/layout/list1"/>
    <dgm:cxn modelId="{21E9DAEF-450D-4F83-AA2F-3A80E3E75E89}" type="presParOf" srcId="{CBB93C02-FB4B-455C-8233-90BED209BA3D}" destId="{D1DD9673-2961-4E0F-A0B7-9C20A74CC714}" srcOrd="1" destOrd="0" presId="urn:microsoft.com/office/officeart/2005/8/layout/list1"/>
    <dgm:cxn modelId="{E2C4B647-705A-4C70-931C-6E021D5D8CA2}" type="presParOf" srcId="{C4790696-5804-450D-A945-CD7FC8490EC0}" destId="{2E15114E-9956-4C04-884B-F0F32429D44F}" srcOrd="13" destOrd="0" presId="urn:microsoft.com/office/officeart/2005/8/layout/list1"/>
    <dgm:cxn modelId="{3A9FFD95-640F-4A98-90C2-5653C7CE35FD}" type="presParOf" srcId="{C4790696-5804-450D-A945-CD7FC8490EC0}" destId="{394B25CC-266D-4250-AA2D-0A9A0FCE35D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F464B-ED61-44F4-877B-A8BD4C125A59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UA"/>
        </a:p>
      </dgm:t>
    </dgm:pt>
    <dgm:pt modelId="{F25FAC65-164B-4005-A008-DB164E7AF387}">
      <dgm:prSet phldrT="[Текст]"/>
      <dgm:spPr/>
      <dgm:t>
        <a:bodyPr/>
        <a:lstStyle/>
        <a:p>
          <a:r>
            <a:rPr lang="en-GB" dirty="0"/>
            <a:t>VCT</a:t>
          </a:r>
          <a:endParaRPr lang="ru-UA" dirty="0"/>
        </a:p>
      </dgm:t>
    </dgm:pt>
    <dgm:pt modelId="{666748DE-8B0F-4F35-AFB3-E663A9470F9A}" type="parTrans" cxnId="{11E5A87C-FD56-4B43-973C-632F672E4E72}">
      <dgm:prSet/>
      <dgm:spPr/>
      <dgm:t>
        <a:bodyPr/>
        <a:lstStyle/>
        <a:p>
          <a:endParaRPr lang="ru-UA"/>
        </a:p>
      </dgm:t>
    </dgm:pt>
    <dgm:pt modelId="{C9AB27E5-DDAF-49E0-B7AF-2CFF9342B7B0}" type="sibTrans" cxnId="{11E5A87C-FD56-4B43-973C-632F672E4E72}">
      <dgm:prSet/>
      <dgm:spPr/>
      <dgm:t>
        <a:bodyPr/>
        <a:lstStyle/>
        <a:p>
          <a:endParaRPr lang="ru-UA"/>
        </a:p>
      </dgm:t>
    </dgm:pt>
    <dgm:pt modelId="{5E9B5C7B-A577-427C-928F-889C5B8ED654}">
      <dgm:prSet/>
      <dgm:spPr/>
      <dgm:t>
        <a:bodyPr/>
        <a:lstStyle/>
        <a:p>
          <a:r>
            <a:rPr lang="en-GB" dirty="0"/>
            <a:t>Rights</a:t>
          </a:r>
          <a:endParaRPr lang="ru-UA" dirty="0"/>
        </a:p>
      </dgm:t>
    </dgm:pt>
    <dgm:pt modelId="{A416E25A-44A2-4C44-8318-74A1FF5B51B6}" type="parTrans" cxnId="{174A7FF0-C939-4D8D-B292-FB3A0AD0DF7A}">
      <dgm:prSet/>
      <dgm:spPr/>
      <dgm:t>
        <a:bodyPr/>
        <a:lstStyle/>
        <a:p>
          <a:endParaRPr lang="ru-UA"/>
        </a:p>
      </dgm:t>
    </dgm:pt>
    <dgm:pt modelId="{47FC3F8F-72F9-403A-8DE9-027C3639E47B}" type="sibTrans" cxnId="{174A7FF0-C939-4D8D-B292-FB3A0AD0DF7A}">
      <dgm:prSet/>
      <dgm:spPr/>
      <dgm:t>
        <a:bodyPr/>
        <a:lstStyle/>
        <a:p>
          <a:endParaRPr lang="ru-UA"/>
        </a:p>
      </dgm:t>
    </dgm:pt>
    <dgm:pt modelId="{8EAC67AA-98D6-4297-B8B1-04F4AD6D18EA}">
      <dgm:prSet/>
      <dgm:spPr/>
      <dgm:t>
        <a:bodyPr/>
        <a:lstStyle/>
        <a:p>
          <a:r>
            <a:rPr lang="en-GB" dirty="0"/>
            <a:t>Information&amp;Communication </a:t>
          </a:r>
          <a:endParaRPr lang="ru-UA" dirty="0"/>
        </a:p>
      </dgm:t>
    </dgm:pt>
    <dgm:pt modelId="{BC91EE5E-8AA6-4E8A-99A3-780D5DCD3315}" type="parTrans" cxnId="{9A19DBA2-5074-4C75-87E6-4EC5538EA9A4}">
      <dgm:prSet/>
      <dgm:spPr/>
      <dgm:t>
        <a:bodyPr/>
        <a:lstStyle/>
        <a:p>
          <a:endParaRPr lang="ru-UA"/>
        </a:p>
      </dgm:t>
    </dgm:pt>
    <dgm:pt modelId="{11788174-5FEF-4751-BFCF-753E154627DA}" type="sibTrans" cxnId="{9A19DBA2-5074-4C75-87E6-4EC5538EA9A4}">
      <dgm:prSet/>
      <dgm:spPr/>
      <dgm:t>
        <a:bodyPr/>
        <a:lstStyle/>
        <a:p>
          <a:endParaRPr lang="ru-UA"/>
        </a:p>
      </dgm:t>
    </dgm:pt>
    <dgm:pt modelId="{D8BFA071-A0BE-4452-9D08-D51C170E18A6}">
      <dgm:prSet/>
      <dgm:spPr/>
      <dgm:t>
        <a:bodyPr/>
        <a:lstStyle/>
        <a:p>
          <a:r>
            <a:rPr lang="en-GB" dirty="0"/>
            <a:t>Community Empowerment </a:t>
          </a:r>
          <a:endParaRPr lang="ru-UA" dirty="0"/>
        </a:p>
      </dgm:t>
    </dgm:pt>
    <dgm:pt modelId="{B3A07D08-F18F-40E3-8BE8-FCFFB7A737BD}" type="parTrans" cxnId="{5069F7F3-7021-4F6E-ABBC-BA568A0C55DA}">
      <dgm:prSet/>
      <dgm:spPr/>
      <dgm:t>
        <a:bodyPr/>
        <a:lstStyle/>
        <a:p>
          <a:endParaRPr lang="ru-UA"/>
        </a:p>
      </dgm:t>
    </dgm:pt>
    <dgm:pt modelId="{5DCC83E5-1015-4D65-ADC1-27ABF1C90C5F}" type="sibTrans" cxnId="{5069F7F3-7021-4F6E-ABBC-BA568A0C55DA}">
      <dgm:prSet/>
      <dgm:spPr/>
      <dgm:t>
        <a:bodyPr/>
        <a:lstStyle/>
        <a:p>
          <a:endParaRPr lang="ru-UA"/>
        </a:p>
      </dgm:t>
    </dgm:pt>
    <dgm:pt modelId="{5A633204-8F17-4695-8021-4EA23B7CB427}">
      <dgm:prSet/>
      <dgm:spPr/>
      <dgm:t>
        <a:bodyPr/>
        <a:lstStyle/>
        <a:p>
          <a:r>
            <a:rPr lang="en-US" dirty="0"/>
            <a:t>Pretest counseling is already taking 20-30 min </a:t>
          </a:r>
          <a:endParaRPr lang="ru-UA" dirty="0"/>
        </a:p>
      </dgm:t>
    </dgm:pt>
    <dgm:pt modelId="{4C4CBD98-2168-4174-B45B-7B77F9A38581}" type="parTrans" cxnId="{07CBEFF1-DFB3-4A30-B329-D0188886D9B1}">
      <dgm:prSet/>
      <dgm:spPr/>
      <dgm:t>
        <a:bodyPr/>
        <a:lstStyle/>
        <a:p>
          <a:endParaRPr lang="ru-UA"/>
        </a:p>
      </dgm:t>
    </dgm:pt>
    <dgm:pt modelId="{8196F431-6635-47CD-AC1F-D218521E71D8}" type="sibTrans" cxnId="{07CBEFF1-DFB3-4A30-B329-D0188886D9B1}">
      <dgm:prSet/>
      <dgm:spPr/>
      <dgm:t>
        <a:bodyPr/>
        <a:lstStyle/>
        <a:p>
          <a:endParaRPr lang="ru-UA"/>
        </a:p>
      </dgm:t>
    </dgm:pt>
    <dgm:pt modelId="{216C83FD-CD5C-4317-B4F1-65334A6BED0E}">
      <dgm:prSet/>
      <dgm:spPr/>
      <dgm:t>
        <a:bodyPr/>
        <a:lstStyle/>
        <a:p>
          <a:r>
            <a:rPr lang="en-US" dirty="0"/>
            <a:t>Counselors feel less fear if they should announce HIV-positive test result</a:t>
          </a:r>
          <a:endParaRPr lang="ru-UA" dirty="0"/>
        </a:p>
      </dgm:t>
    </dgm:pt>
    <dgm:pt modelId="{FB20580B-D26F-408B-BCA7-BEF144EC0313}" type="parTrans" cxnId="{9B094919-1061-47E7-9DC6-9CF8205026E1}">
      <dgm:prSet/>
      <dgm:spPr/>
      <dgm:t>
        <a:bodyPr/>
        <a:lstStyle/>
        <a:p>
          <a:endParaRPr lang="ru-UA"/>
        </a:p>
      </dgm:t>
    </dgm:pt>
    <dgm:pt modelId="{E2221531-98A7-4972-8657-B38695E31C62}" type="sibTrans" cxnId="{9B094919-1061-47E7-9DC6-9CF8205026E1}">
      <dgm:prSet/>
      <dgm:spPr/>
      <dgm:t>
        <a:bodyPr/>
        <a:lstStyle/>
        <a:p>
          <a:endParaRPr lang="ru-UA"/>
        </a:p>
      </dgm:t>
    </dgm:pt>
    <dgm:pt modelId="{8E7BDCC2-9502-4EA3-A14F-61237305C077}">
      <dgm:prSet/>
      <dgm:spPr/>
      <dgm:t>
        <a:bodyPr/>
        <a:lstStyle/>
        <a:p>
          <a:r>
            <a:rPr lang="en-US"/>
            <a:t>First module has been published how to hold meetings with sex workers and discuss topics: Human Rights, Interaction with the police, Self-support</a:t>
          </a:r>
          <a:endParaRPr lang="ru-UA"/>
        </a:p>
      </dgm:t>
    </dgm:pt>
    <dgm:pt modelId="{5D99F8A6-103C-406A-93B3-803506408F4F}" type="parTrans" cxnId="{24DD767C-ECC9-4EA2-A1B9-4FCAF69A2B45}">
      <dgm:prSet/>
      <dgm:spPr/>
      <dgm:t>
        <a:bodyPr/>
        <a:lstStyle/>
        <a:p>
          <a:endParaRPr lang="ru-UA"/>
        </a:p>
      </dgm:t>
    </dgm:pt>
    <dgm:pt modelId="{65E83291-089E-404E-A327-D54AAD813C43}" type="sibTrans" cxnId="{24DD767C-ECC9-4EA2-A1B9-4FCAF69A2B45}">
      <dgm:prSet/>
      <dgm:spPr/>
      <dgm:t>
        <a:bodyPr/>
        <a:lstStyle/>
        <a:p>
          <a:endParaRPr lang="ru-UA"/>
        </a:p>
      </dgm:t>
    </dgm:pt>
    <dgm:pt modelId="{7983B48D-05EC-4D63-85A6-79A0F5893412}">
      <dgm:prSet/>
      <dgm:spPr/>
      <dgm:t>
        <a:bodyPr/>
        <a:lstStyle/>
        <a:p>
          <a:r>
            <a:rPr lang="en-US" dirty="0"/>
            <a:t>First video "We know our rights"</a:t>
          </a:r>
          <a:endParaRPr lang="ru-UA" dirty="0"/>
        </a:p>
      </dgm:t>
    </dgm:pt>
    <dgm:pt modelId="{B2213CD3-CC54-467B-BD70-8A7C8426AB8B}" type="parTrans" cxnId="{01D82701-746B-4633-9476-D069FC76912D}">
      <dgm:prSet/>
      <dgm:spPr/>
      <dgm:t>
        <a:bodyPr/>
        <a:lstStyle/>
        <a:p>
          <a:endParaRPr lang="ru-UA"/>
        </a:p>
      </dgm:t>
    </dgm:pt>
    <dgm:pt modelId="{1B9F534E-1AB9-43EA-93B8-A30AA6C4D62D}" type="sibTrans" cxnId="{01D82701-746B-4633-9476-D069FC76912D}">
      <dgm:prSet/>
      <dgm:spPr/>
      <dgm:t>
        <a:bodyPr/>
        <a:lstStyle/>
        <a:p>
          <a:endParaRPr lang="ru-UA"/>
        </a:p>
      </dgm:t>
    </dgm:pt>
    <dgm:pt modelId="{6A087D89-1E40-4F84-90A6-3F497FE48ED0}">
      <dgm:prSet/>
      <dgm:spPr/>
      <dgm:t>
        <a:bodyPr/>
        <a:lstStyle/>
        <a:p>
          <a:r>
            <a:rPr lang="en-US" dirty="0"/>
            <a:t>Sex workers NGO staff wish to participate in the monitoring by the community </a:t>
          </a:r>
          <a:endParaRPr lang="ru-UA" dirty="0"/>
        </a:p>
      </dgm:t>
    </dgm:pt>
    <dgm:pt modelId="{D005DD0A-C464-40C9-9DA6-090D4C64CF0E}" type="parTrans" cxnId="{07CFE8C1-FF31-41FC-A40C-B44B414FCAC6}">
      <dgm:prSet/>
      <dgm:spPr/>
      <dgm:t>
        <a:bodyPr/>
        <a:lstStyle/>
        <a:p>
          <a:endParaRPr lang="ru-UA"/>
        </a:p>
      </dgm:t>
    </dgm:pt>
    <dgm:pt modelId="{F47AD634-14C4-43AA-B653-914E26CADF80}" type="sibTrans" cxnId="{07CFE8C1-FF31-41FC-A40C-B44B414FCAC6}">
      <dgm:prSet/>
      <dgm:spPr/>
      <dgm:t>
        <a:bodyPr/>
        <a:lstStyle/>
        <a:p>
          <a:endParaRPr lang="ru-UA"/>
        </a:p>
      </dgm:t>
    </dgm:pt>
    <dgm:pt modelId="{C4790696-5804-450D-A945-CD7FC8490EC0}" type="pres">
      <dgm:prSet presAssocID="{961F464B-ED61-44F4-877B-A8BD4C125A59}" presName="linear" presStyleCnt="0">
        <dgm:presLayoutVars>
          <dgm:dir/>
          <dgm:animLvl val="lvl"/>
          <dgm:resizeHandles val="exact"/>
        </dgm:presLayoutVars>
      </dgm:prSet>
      <dgm:spPr/>
    </dgm:pt>
    <dgm:pt modelId="{889DCBCD-0EC8-4738-A180-C82D6C0D9773}" type="pres">
      <dgm:prSet presAssocID="{F25FAC65-164B-4005-A008-DB164E7AF387}" presName="parentLin" presStyleCnt="0"/>
      <dgm:spPr/>
    </dgm:pt>
    <dgm:pt modelId="{E8AD277B-CC86-4465-B9E7-190B328FB322}" type="pres">
      <dgm:prSet presAssocID="{F25FAC65-164B-4005-A008-DB164E7AF387}" presName="parentLeftMargin" presStyleLbl="node1" presStyleIdx="0" presStyleCnt="4"/>
      <dgm:spPr/>
    </dgm:pt>
    <dgm:pt modelId="{C15575B0-91B8-497C-94C0-DCC8001FBB3C}" type="pres">
      <dgm:prSet presAssocID="{F25FAC65-164B-4005-A008-DB164E7AF3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C34597-6DD0-41CE-A64F-D7E6E85A5639}" type="pres">
      <dgm:prSet presAssocID="{F25FAC65-164B-4005-A008-DB164E7AF387}" presName="negativeSpace" presStyleCnt="0"/>
      <dgm:spPr/>
    </dgm:pt>
    <dgm:pt modelId="{3B814F02-B911-45C6-B445-9E4DD3033EE5}" type="pres">
      <dgm:prSet presAssocID="{F25FAC65-164B-4005-A008-DB164E7AF387}" presName="childText" presStyleLbl="conFgAcc1" presStyleIdx="0" presStyleCnt="4">
        <dgm:presLayoutVars>
          <dgm:bulletEnabled val="1"/>
        </dgm:presLayoutVars>
      </dgm:prSet>
      <dgm:spPr/>
    </dgm:pt>
    <dgm:pt modelId="{654B6E87-F075-46F6-91B8-6C23FCB98860}" type="pres">
      <dgm:prSet presAssocID="{C9AB27E5-DDAF-49E0-B7AF-2CFF9342B7B0}" presName="spaceBetweenRectangles" presStyleCnt="0"/>
      <dgm:spPr/>
    </dgm:pt>
    <dgm:pt modelId="{E5DDE019-2F53-4C17-86CF-F3594EDF75E0}" type="pres">
      <dgm:prSet presAssocID="{5E9B5C7B-A577-427C-928F-889C5B8ED654}" presName="parentLin" presStyleCnt="0"/>
      <dgm:spPr/>
    </dgm:pt>
    <dgm:pt modelId="{EC9502AD-F47D-448C-B813-36A830618577}" type="pres">
      <dgm:prSet presAssocID="{5E9B5C7B-A577-427C-928F-889C5B8ED654}" presName="parentLeftMargin" presStyleLbl="node1" presStyleIdx="0" presStyleCnt="4"/>
      <dgm:spPr/>
    </dgm:pt>
    <dgm:pt modelId="{9472FE54-A305-4707-B0B2-C6039CD87F53}" type="pres">
      <dgm:prSet presAssocID="{5E9B5C7B-A577-427C-928F-889C5B8ED6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FDC10B-37B9-49CB-A596-1B37ABFEF185}" type="pres">
      <dgm:prSet presAssocID="{5E9B5C7B-A577-427C-928F-889C5B8ED654}" presName="negativeSpace" presStyleCnt="0"/>
      <dgm:spPr/>
    </dgm:pt>
    <dgm:pt modelId="{FE98696A-B64E-45A3-83D0-2516428F031C}" type="pres">
      <dgm:prSet presAssocID="{5E9B5C7B-A577-427C-928F-889C5B8ED654}" presName="childText" presStyleLbl="conFgAcc1" presStyleIdx="1" presStyleCnt="4">
        <dgm:presLayoutVars>
          <dgm:bulletEnabled val="1"/>
        </dgm:presLayoutVars>
      </dgm:prSet>
      <dgm:spPr/>
    </dgm:pt>
    <dgm:pt modelId="{713A2AD4-30A3-4BB8-A2B7-EB8010C1DF7B}" type="pres">
      <dgm:prSet presAssocID="{47FC3F8F-72F9-403A-8DE9-027C3639E47B}" presName="spaceBetweenRectangles" presStyleCnt="0"/>
      <dgm:spPr/>
    </dgm:pt>
    <dgm:pt modelId="{2B376B21-1F72-4A1E-8B72-EE232EB3C0D3}" type="pres">
      <dgm:prSet presAssocID="{8EAC67AA-98D6-4297-B8B1-04F4AD6D18EA}" presName="parentLin" presStyleCnt="0"/>
      <dgm:spPr/>
    </dgm:pt>
    <dgm:pt modelId="{B018EFF8-F10A-4B58-90D8-084F2CEAD2ED}" type="pres">
      <dgm:prSet presAssocID="{8EAC67AA-98D6-4297-B8B1-04F4AD6D18EA}" presName="parentLeftMargin" presStyleLbl="node1" presStyleIdx="1" presStyleCnt="4"/>
      <dgm:spPr/>
    </dgm:pt>
    <dgm:pt modelId="{99B8F514-41BB-49B3-A210-6F0CC38372B4}" type="pres">
      <dgm:prSet presAssocID="{8EAC67AA-98D6-4297-B8B1-04F4AD6D18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C4823B-DA4E-4935-83BD-456E0D746DA5}" type="pres">
      <dgm:prSet presAssocID="{8EAC67AA-98D6-4297-B8B1-04F4AD6D18EA}" presName="negativeSpace" presStyleCnt="0"/>
      <dgm:spPr/>
    </dgm:pt>
    <dgm:pt modelId="{0E85746B-B3A2-49CE-B059-23A589CF9454}" type="pres">
      <dgm:prSet presAssocID="{8EAC67AA-98D6-4297-B8B1-04F4AD6D18EA}" presName="childText" presStyleLbl="conFgAcc1" presStyleIdx="2" presStyleCnt="4">
        <dgm:presLayoutVars>
          <dgm:bulletEnabled val="1"/>
        </dgm:presLayoutVars>
      </dgm:prSet>
      <dgm:spPr/>
    </dgm:pt>
    <dgm:pt modelId="{EDF3E2BE-F7FB-4DA8-BD4F-A6B3A6DF3B10}" type="pres">
      <dgm:prSet presAssocID="{11788174-5FEF-4751-BFCF-753E154627DA}" presName="spaceBetweenRectangles" presStyleCnt="0"/>
      <dgm:spPr/>
    </dgm:pt>
    <dgm:pt modelId="{08961B1D-EA89-45F8-9C52-1131769E8120}" type="pres">
      <dgm:prSet presAssocID="{D8BFA071-A0BE-4452-9D08-D51C170E18A6}" presName="parentLin" presStyleCnt="0"/>
      <dgm:spPr/>
    </dgm:pt>
    <dgm:pt modelId="{8659638B-9EED-468D-9218-995405D88AA4}" type="pres">
      <dgm:prSet presAssocID="{D8BFA071-A0BE-4452-9D08-D51C170E18A6}" presName="parentLeftMargin" presStyleLbl="node1" presStyleIdx="2" presStyleCnt="4"/>
      <dgm:spPr/>
    </dgm:pt>
    <dgm:pt modelId="{6FBCA68D-88AC-4DCB-9658-4A8E6864024B}" type="pres">
      <dgm:prSet presAssocID="{D8BFA071-A0BE-4452-9D08-D51C170E18A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9B44428-3E45-4683-AED6-21952C1A9FAF}" type="pres">
      <dgm:prSet presAssocID="{D8BFA071-A0BE-4452-9D08-D51C170E18A6}" presName="negativeSpace" presStyleCnt="0"/>
      <dgm:spPr/>
    </dgm:pt>
    <dgm:pt modelId="{86CE013E-3C83-4B61-A706-5A2517988E2C}" type="pres">
      <dgm:prSet presAssocID="{D8BFA071-A0BE-4452-9D08-D51C170E18A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D82701-746B-4633-9476-D069FC76912D}" srcId="{8EAC67AA-98D6-4297-B8B1-04F4AD6D18EA}" destId="{7983B48D-05EC-4D63-85A6-79A0F5893412}" srcOrd="0" destOrd="0" parTransId="{B2213CD3-CC54-467B-BD70-8A7C8426AB8B}" sibTransId="{1B9F534E-1AB9-43EA-93B8-A30AA6C4D62D}"/>
    <dgm:cxn modelId="{A9A85B06-0547-465F-8FF0-6AFA0E1DE91B}" type="presOf" srcId="{8EAC67AA-98D6-4297-B8B1-04F4AD6D18EA}" destId="{B018EFF8-F10A-4B58-90D8-084F2CEAD2ED}" srcOrd="0" destOrd="0" presId="urn:microsoft.com/office/officeart/2005/8/layout/list1"/>
    <dgm:cxn modelId="{9B094919-1061-47E7-9DC6-9CF8205026E1}" srcId="{F25FAC65-164B-4005-A008-DB164E7AF387}" destId="{216C83FD-CD5C-4317-B4F1-65334A6BED0E}" srcOrd="1" destOrd="0" parTransId="{FB20580B-D26F-408B-BCA7-BEF144EC0313}" sibTransId="{E2221531-98A7-4972-8657-B38695E31C62}"/>
    <dgm:cxn modelId="{CB72A72A-6DA8-46A0-AD26-B4F112C1FD70}" type="presOf" srcId="{5E9B5C7B-A577-427C-928F-889C5B8ED654}" destId="{9472FE54-A305-4707-B0B2-C6039CD87F53}" srcOrd="1" destOrd="0" presId="urn:microsoft.com/office/officeart/2005/8/layout/list1"/>
    <dgm:cxn modelId="{C2912867-B0C2-4B1E-8E20-B789080210DA}" type="presOf" srcId="{5A633204-8F17-4695-8021-4EA23B7CB427}" destId="{3B814F02-B911-45C6-B445-9E4DD3033EE5}" srcOrd="0" destOrd="0" presId="urn:microsoft.com/office/officeart/2005/8/layout/list1"/>
    <dgm:cxn modelId="{106F8C6F-E209-4E7F-ABFB-E4044B60DD5C}" type="presOf" srcId="{961F464B-ED61-44F4-877B-A8BD4C125A59}" destId="{C4790696-5804-450D-A945-CD7FC8490EC0}" srcOrd="0" destOrd="0" presId="urn:microsoft.com/office/officeart/2005/8/layout/list1"/>
    <dgm:cxn modelId="{9F3BFA57-35D7-4FE2-B486-A2184F03AC7D}" type="presOf" srcId="{6A087D89-1E40-4F84-90A6-3F497FE48ED0}" destId="{86CE013E-3C83-4B61-A706-5A2517988E2C}" srcOrd="0" destOrd="0" presId="urn:microsoft.com/office/officeart/2005/8/layout/list1"/>
    <dgm:cxn modelId="{7611237A-D5FF-4B93-862C-D8055BB457B9}" type="presOf" srcId="{D8BFA071-A0BE-4452-9D08-D51C170E18A6}" destId="{6FBCA68D-88AC-4DCB-9658-4A8E6864024B}" srcOrd="1" destOrd="0" presId="urn:microsoft.com/office/officeart/2005/8/layout/list1"/>
    <dgm:cxn modelId="{3151827A-E1C2-45F6-AD2B-220A44E586AA}" type="presOf" srcId="{7983B48D-05EC-4D63-85A6-79A0F5893412}" destId="{0E85746B-B3A2-49CE-B059-23A589CF9454}" srcOrd="0" destOrd="0" presId="urn:microsoft.com/office/officeart/2005/8/layout/list1"/>
    <dgm:cxn modelId="{14CB3E7B-F1C8-480D-97FF-CB71D1A9AD04}" type="presOf" srcId="{F25FAC65-164B-4005-A008-DB164E7AF387}" destId="{E8AD277B-CC86-4465-B9E7-190B328FB322}" srcOrd="0" destOrd="0" presId="urn:microsoft.com/office/officeart/2005/8/layout/list1"/>
    <dgm:cxn modelId="{24DD767C-ECC9-4EA2-A1B9-4FCAF69A2B45}" srcId="{5E9B5C7B-A577-427C-928F-889C5B8ED654}" destId="{8E7BDCC2-9502-4EA3-A14F-61237305C077}" srcOrd="0" destOrd="0" parTransId="{5D99F8A6-103C-406A-93B3-803506408F4F}" sibTransId="{65E83291-089E-404E-A327-D54AAD813C43}"/>
    <dgm:cxn modelId="{11E5A87C-FD56-4B43-973C-632F672E4E72}" srcId="{961F464B-ED61-44F4-877B-A8BD4C125A59}" destId="{F25FAC65-164B-4005-A008-DB164E7AF387}" srcOrd="0" destOrd="0" parTransId="{666748DE-8B0F-4F35-AFB3-E663A9470F9A}" sibTransId="{C9AB27E5-DDAF-49E0-B7AF-2CFF9342B7B0}"/>
    <dgm:cxn modelId="{A124A488-573E-4522-A54C-24785BEDE61C}" type="presOf" srcId="{D8BFA071-A0BE-4452-9D08-D51C170E18A6}" destId="{8659638B-9EED-468D-9218-995405D88AA4}" srcOrd="0" destOrd="0" presId="urn:microsoft.com/office/officeart/2005/8/layout/list1"/>
    <dgm:cxn modelId="{9A19DBA2-5074-4C75-87E6-4EC5538EA9A4}" srcId="{961F464B-ED61-44F4-877B-A8BD4C125A59}" destId="{8EAC67AA-98D6-4297-B8B1-04F4AD6D18EA}" srcOrd="2" destOrd="0" parTransId="{BC91EE5E-8AA6-4E8A-99A3-780D5DCD3315}" sibTransId="{11788174-5FEF-4751-BFCF-753E154627DA}"/>
    <dgm:cxn modelId="{07CFE8C1-FF31-41FC-A40C-B44B414FCAC6}" srcId="{D8BFA071-A0BE-4452-9D08-D51C170E18A6}" destId="{6A087D89-1E40-4F84-90A6-3F497FE48ED0}" srcOrd="0" destOrd="0" parTransId="{D005DD0A-C464-40C9-9DA6-090D4C64CF0E}" sibTransId="{F47AD634-14C4-43AA-B653-914E26CADF80}"/>
    <dgm:cxn modelId="{96A4A8CE-4965-487D-B7E5-CF7799739DBD}" type="presOf" srcId="{8E7BDCC2-9502-4EA3-A14F-61237305C077}" destId="{FE98696A-B64E-45A3-83D0-2516428F031C}" srcOrd="0" destOrd="0" presId="urn:microsoft.com/office/officeart/2005/8/layout/list1"/>
    <dgm:cxn modelId="{D79D30D8-CE43-471F-B0D1-C87745B910DB}" type="presOf" srcId="{216C83FD-CD5C-4317-B4F1-65334A6BED0E}" destId="{3B814F02-B911-45C6-B445-9E4DD3033EE5}" srcOrd="0" destOrd="1" presId="urn:microsoft.com/office/officeart/2005/8/layout/list1"/>
    <dgm:cxn modelId="{174A7FF0-C939-4D8D-B292-FB3A0AD0DF7A}" srcId="{961F464B-ED61-44F4-877B-A8BD4C125A59}" destId="{5E9B5C7B-A577-427C-928F-889C5B8ED654}" srcOrd="1" destOrd="0" parTransId="{A416E25A-44A2-4C44-8318-74A1FF5B51B6}" sibTransId="{47FC3F8F-72F9-403A-8DE9-027C3639E47B}"/>
    <dgm:cxn modelId="{714097F1-FF28-44F1-BF74-9350ABE20A08}" type="presOf" srcId="{5E9B5C7B-A577-427C-928F-889C5B8ED654}" destId="{EC9502AD-F47D-448C-B813-36A830618577}" srcOrd="0" destOrd="0" presId="urn:microsoft.com/office/officeart/2005/8/layout/list1"/>
    <dgm:cxn modelId="{07CBEFF1-DFB3-4A30-B329-D0188886D9B1}" srcId="{F25FAC65-164B-4005-A008-DB164E7AF387}" destId="{5A633204-8F17-4695-8021-4EA23B7CB427}" srcOrd="0" destOrd="0" parTransId="{4C4CBD98-2168-4174-B45B-7B77F9A38581}" sibTransId="{8196F431-6635-47CD-AC1F-D218521E71D8}"/>
    <dgm:cxn modelId="{BEBCB9F3-FFAC-4CE6-8058-B5BE8342EC20}" type="presOf" srcId="{8EAC67AA-98D6-4297-B8B1-04F4AD6D18EA}" destId="{99B8F514-41BB-49B3-A210-6F0CC38372B4}" srcOrd="1" destOrd="0" presId="urn:microsoft.com/office/officeart/2005/8/layout/list1"/>
    <dgm:cxn modelId="{5069F7F3-7021-4F6E-ABBC-BA568A0C55DA}" srcId="{961F464B-ED61-44F4-877B-A8BD4C125A59}" destId="{D8BFA071-A0BE-4452-9D08-D51C170E18A6}" srcOrd="3" destOrd="0" parTransId="{B3A07D08-F18F-40E3-8BE8-FCFFB7A737BD}" sibTransId="{5DCC83E5-1015-4D65-ADC1-27ABF1C90C5F}"/>
    <dgm:cxn modelId="{A90A04F8-3678-451D-B72B-C8DED5F2F1B7}" type="presOf" srcId="{F25FAC65-164B-4005-A008-DB164E7AF387}" destId="{C15575B0-91B8-497C-94C0-DCC8001FBB3C}" srcOrd="1" destOrd="0" presId="urn:microsoft.com/office/officeart/2005/8/layout/list1"/>
    <dgm:cxn modelId="{479AE6F3-E4E5-46D1-9F76-97BC66F60904}" type="presParOf" srcId="{C4790696-5804-450D-A945-CD7FC8490EC0}" destId="{889DCBCD-0EC8-4738-A180-C82D6C0D9773}" srcOrd="0" destOrd="0" presId="urn:microsoft.com/office/officeart/2005/8/layout/list1"/>
    <dgm:cxn modelId="{BD2F37E4-1C69-4DF8-82F7-987239B21577}" type="presParOf" srcId="{889DCBCD-0EC8-4738-A180-C82D6C0D9773}" destId="{E8AD277B-CC86-4465-B9E7-190B328FB322}" srcOrd="0" destOrd="0" presId="urn:microsoft.com/office/officeart/2005/8/layout/list1"/>
    <dgm:cxn modelId="{3672FB34-DAA9-4370-82C9-2C2597F63936}" type="presParOf" srcId="{889DCBCD-0EC8-4738-A180-C82D6C0D9773}" destId="{C15575B0-91B8-497C-94C0-DCC8001FBB3C}" srcOrd="1" destOrd="0" presId="urn:microsoft.com/office/officeart/2005/8/layout/list1"/>
    <dgm:cxn modelId="{4A73D850-57CF-43D6-AC56-FB03638412A8}" type="presParOf" srcId="{C4790696-5804-450D-A945-CD7FC8490EC0}" destId="{F6C34597-6DD0-41CE-A64F-D7E6E85A5639}" srcOrd="1" destOrd="0" presId="urn:microsoft.com/office/officeart/2005/8/layout/list1"/>
    <dgm:cxn modelId="{411E3CF0-3037-4E2D-876B-9921E1EAF2D6}" type="presParOf" srcId="{C4790696-5804-450D-A945-CD7FC8490EC0}" destId="{3B814F02-B911-45C6-B445-9E4DD3033EE5}" srcOrd="2" destOrd="0" presId="urn:microsoft.com/office/officeart/2005/8/layout/list1"/>
    <dgm:cxn modelId="{6BEDB1E3-94F0-4691-93C2-42221B5EC8D9}" type="presParOf" srcId="{C4790696-5804-450D-A945-CD7FC8490EC0}" destId="{654B6E87-F075-46F6-91B8-6C23FCB98860}" srcOrd="3" destOrd="0" presId="urn:microsoft.com/office/officeart/2005/8/layout/list1"/>
    <dgm:cxn modelId="{86C9D8B2-D2EE-43E6-8500-28AD361B45AB}" type="presParOf" srcId="{C4790696-5804-450D-A945-CD7FC8490EC0}" destId="{E5DDE019-2F53-4C17-86CF-F3594EDF75E0}" srcOrd="4" destOrd="0" presId="urn:microsoft.com/office/officeart/2005/8/layout/list1"/>
    <dgm:cxn modelId="{6789BA3B-269E-4468-9608-55D81CA0246E}" type="presParOf" srcId="{E5DDE019-2F53-4C17-86CF-F3594EDF75E0}" destId="{EC9502AD-F47D-448C-B813-36A830618577}" srcOrd="0" destOrd="0" presId="urn:microsoft.com/office/officeart/2005/8/layout/list1"/>
    <dgm:cxn modelId="{F1CD3742-0EE1-4692-B329-80126DD053BF}" type="presParOf" srcId="{E5DDE019-2F53-4C17-86CF-F3594EDF75E0}" destId="{9472FE54-A305-4707-B0B2-C6039CD87F53}" srcOrd="1" destOrd="0" presId="urn:microsoft.com/office/officeart/2005/8/layout/list1"/>
    <dgm:cxn modelId="{4C629378-EE78-41FC-BCFA-6F6721DFF4B0}" type="presParOf" srcId="{C4790696-5804-450D-A945-CD7FC8490EC0}" destId="{3FFDC10B-37B9-49CB-A596-1B37ABFEF185}" srcOrd="5" destOrd="0" presId="urn:microsoft.com/office/officeart/2005/8/layout/list1"/>
    <dgm:cxn modelId="{5A7DFCFE-25D7-4FC3-910D-E7D7A0F21517}" type="presParOf" srcId="{C4790696-5804-450D-A945-CD7FC8490EC0}" destId="{FE98696A-B64E-45A3-83D0-2516428F031C}" srcOrd="6" destOrd="0" presId="urn:microsoft.com/office/officeart/2005/8/layout/list1"/>
    <dgm:cxn modelId="{9CD9E93E-2EDF-4455-B8E6-7E911BDDAA5F}" type="presParOf" srcId="{C4790696-5804-450D-A945-CD7FC8490EC0}" destId="{713A2AD4-30A3-4BB8-A2B7-EB8010C1DF7B}" srcOrd="7" destOrd="0" presId="urn:microsoft.com/office/officeart/2005/8/layout/list1"/>
    <dgm:cxn modelId="{F61D426B-3A70-4008-ABDA-D79B65F9C808}" type="presParOf" srcId="{C4790696-5804-450D-A945-CD7FC8490EC0}" destId="{2B376B21-1F72-4A1E-8B72-EE232EB3C0D3}" srcOrd="8" destOrd="0" presId="urn:microsoft.com/office/officeart/2005/8/layout/list1"/>
    <dgm:cxn modelId="{ED64BA7A-C884-4B2C-A4D4-73EE90A19B04}" type="presParOf" srcId="{2B376B21-1F72-4A1E-8B72-EE232EB3C0D3}" destId="{B018EFF8-F10A-4B58-90D8-084F2CEAD2ED}" srcOrd="0" destOrd="0" presId="urn:microsoft.com/office/officeart/2005/8/layout/list1"/>
    <dgm:cxn modelId="{2E2CECD7-B28F-4B64-8F4D-84AD33014D9D}" type="presParOf" srcId="{2B376B21-1F72-4A1E-8B72-EE232EB3C0D3}" destId="{99B8F514-41BB-49B3-A210-6F0CC38372B4}" srcOrd="1" destOrd="0" presId="urn:microsoft.com/office/officeart/2005/8/layout/list1"/>
    <dgm:cxn modelId="{380B1BC0-103F-48F3-B018-D4A13FF3D4E6}" type="presParOf" srcId="{C4790696-5804-450D-A945-CD7FC8490EC0}" destId="{DBC4823B-DA4E-4935-83BD-456E0D746DA5}" srcOrd="9" destOrd="0" presId="urn:microsoft.com/office/officeart/2005/8/layout/list1"/>
    <dgm:cxn modelId="{4AF5F73E-F75F-4787-8A92-005EFA08984A}" type="presParOf" srcId="{C4790696-5804-450D-A945-CD7FC8490EC0}" destId="{0E85746B-B3A2-49CE-B059-23A589CF9454}" srcOrd="10" destOrd="0" presId="urn:microsoft.com/office/officeart/2005/8/layout/list1"/>
    <dgm:cxn modelId="{52483B3B-6E92-411C-A510-4B49ABCBA388}" type="presParOf" srcId="{C4790696-5804-450D-A945-CD7FC8490EC0}" destId="{EDF3E2BE-F7FB-4DA8-BD4F-A6B3A6DF3B10}" srcOrd="11" destOrd="0" presId="urn:microsoft.com/office/officeart/2005/8/layout/list1"/>
    <dgm:cxn modelId="{BD379590-BDBC-43D8-B029-19525C70AA6A}" type="presParOf" srcId="{C4790696-5804-450D-A945-CD7FC8490EC0}" destId="{08961B1D-EA89-45F8-9C52-1131769E8120}" srcOrd="12" destOrd="0" presId="urn:microsoft.com/office/officeart/2005/8/layout/list1"/>
    <dgm:cxn modelId="{09BBC4F7-307F-4636-A8C3-8395098AECA7}" type="presParOf" srcId="{08961B1D-EA89-45F8-9C52-1131769E8120}" destId="{8659638B-9EED-468D-9218-995405D88AA4}" srcOrd="0" destOrd="0" presId="urn:microsoft.com/office/officeart/2005/8/layout/list1"/>
    <dgm:cxn modelId="{3C06B865-2BB3-4A62-9E2B-8FFF63FD0199}" type="presParOf" srcId="{08961B1D-EA89-45F8-9C52-1131769E8120}" destId="{6FBCA68D-88AC-4DCB-9658-4A8E6864024B}" srcOrd="1" destOrd="0" presId="urn:microsoft.com/office/officeart/2005/8/layout/list1"/>
    <dgm:cxn modelId="{93E74B5B-B1C8-4786-A035-16BF1845A164}" type="presParOf" srcId="{C4790696-5804-450D-A945-CD7FC8490EC0}" destId="{A9B44428-3E45-4683-AED6-21952C1A9FAF}" srcOrd="13" destOrd="0" presId="urn:microsoft.com/office/officeart/2005/8/layout/list1"/>
    <dgm:cxn modelId="{8FE91F2D-75A9-4FAD-971F-91BE08B89532}" type="presParOf" srcId="{C4790696-5804-450D-A945-CD7FC8490EC0}" destId="{86CE013E-3C83-4B61-A706-5A2517988E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6817C-BC9E-4254-B150-EF0915971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26C61-AFB7-4331-BBFA-75CFC685316A}">
      <dgm:prSet/>
      <dgm:spPr/>
      <dgm:t>
        <a:bodyPr/>
        <a:lstStyle/>
        <a:p>
          <a:pPr algn="ctr" rtl="0"/>
          <a:r>
            <a:rPr lang="en-US" b="0" i="0" dirty="0"/>
            <a:t>Thank you!</a:t>
          </a:r>
          <a:endParaRPr lang="ru-RU" dirty="0"/>
        </a:p>
      </dgm:t>
    </dgm:pt>
    <dgm:pt modelId="{63DFF5F0-DC2D-46C9-AE0F-92666B3E2DB9}" type="parTrans" cxnId="{BBB7A4D1-BC79-476B-AADD-F3BDD9761E29}">
      <dgm:prSet/>
      <dgm:spPr/>
      <dgm:t>
        <a:bodyPr/>
        <a:lstStyle/>
        <a:p>
          <a:endParaRPr lang="ru-RU"/>
        </a:p>
      </dgm:t>
    </dgm:pt>
    <dgm:pt modelId="{7CC76929-CA2B-4178-BFBD-DEA455216736}" type="sibTrans" cxnId="{BBB7A4D1-BC79-476B-AADD-F3BDD9761E29}">
      <dgm:prSet/>
      <dgm:spPr/>
      <dgm:t>
        <a:bodyPr/>
        <a:lstStyle/>
        <a:p>
          <a:endParaRPr lang="ru-RU"/>
        </a:p>
      </dgm:t>
    </dgm:pt>
    <dgm:pt modelId="{DF434D45-3DE9-44C4-992F-7DF0476726C1}" type="pres">
      <dgm:prSet presAssocID="{5BB6817C-BC9E-4254-B150-EF0915971D48}" presName="linear" presStyleCnt="0">
        <dgm:presLayoutVars>
          <dgm:animLvl val="lvl"/>
          <dgm:resizeHandles val="exact"/>
        </dgm:presLayoutVars>
      </dgm:prSet>
      <dgm:spPr/>
    </dgm:pt>
    <dgm:pt modelId="{80D1A23B-297F-4138-8AAD-22C07D9F39F8}" type="pres">
      <dgm:prSet presAssocID="{65A26C61-AFB7-4331-BBFA-75CFC685316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4D032A-0DE3-4A15-9DC6-412BF89F6791}" type="presOf" srcId="{5BB6817C-BC9E-4254-B150-EF0915971D48}" destId="{DF434D45-3DE9-44C4-992F-7DF0476726C1}" srcOrd="0" destOrd="0" presId="urn:microsoft.com/office/officeart/2005/8/layout/vList2"/>
    <dgm:cxn modelId="{84B2272A-6860-4E37-8497-6E0DED385969}" type="presOf" srcId="{65A26C61-AFB7-4331-BBFA-75CFC685316A}" destId="{80D1A23B-297F-4138-8AAD-22C07D9F39F8}" srcOrd="0" destOrd="0" presId="urn:microsoft.com/office/officeart/2005/8/layout/vList2"/>
    <dgm:cxn modelId="{BBB7A4D1-BC79-476B-AADD-F3BDD9761E29}" srcId="{5BB6817C-BC9E-4254-B150-EF0915971D48}" destId="{65A26C61-AFB7-4331-BBFA-75CFC685316A}" srcOrd="0" destOrd="0" parTransId="{63DFF5F0-DC2D-46C9-AE0F-92666B3E2DB9}" sibTransId="{7CC76929-CA2B-4178-BFBD-DEA455216736}"/>
    <dgm:cxn modelId="{9A3AA091-DE55-475C-A41D-74AD4D2267F6}" type="presParOf" srcId="{DF434D45-3DE9-44C4-992F-7DF0476726C1}" destId="{80D1A23B-297F-4138-8AAD-22C07D9F39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C940-6B33-4463-A303-2BB7DB8E7071}">
      <dsp:nvSpPr>
        <dsp:cNvPr id="0" name=""/>
        <dsp:cNvSpPr/>
      </dsp:nvSpPr>
      <dsp:spPr>
        <a:xfrm>
          <a:off x="0" y="416802"/>
          <a:ext cx="795655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416560" rIns="6175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Quality of pretest counseling should be improved </a:t>
          </a:r>
          <a:endParaRPr lang="ru-UA" sz="2000" kern="1200" dirty="0"/>
        </a:p>
      </dsp:txBody>
      <dsp:txXfrm>
        <a:off x="0" y="416802"/>
        <a:ext cx="7956550" cy="850500"/>
      </dsp:txXfrm>
    </dsp:sp>
    <dsp:sp modelId="{11E90181-0FDB-4310-8487-8F7EEEE19EDD}">
      <dsp:nvSpPr>
        <dsp:cNvPr id="0" name=""/>
        <dsp:cNvSpPr/>
      </dsp:nvSpPr>
      <dsp:spPr>
        <a:xfrm>
          <a:off x="397827" y="121602"/>
          <a:ext cx="556958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VCT</a:t>
          </a:r>
          <a:endParaRPr lang="ru-UA" sz="2000" kern="1200" dirty="0"/>
        </a:p>
      </dsp:txBody>
      <dsp:txXfrm>
        <a:off x="426648" y="150423"/>
        <a:ext cx="5511943" cy="532758"/>
      </dsp:txXfrm>
    </dsp:sp>
    <dsp:sp modelId="{2DDB8367-CE3A-4A26-8918-56B05B36B4FB}">
      <dsp:nvSpPr>
        <dsp:cNvPr id="0" name=""/>
        <dsp:cNvSpPr/>
      </dsp:nvSpPr>
      <dsp:spPr>
        <a:xfrm>
          <a:off x="0" y="1670502"/>
          <a:ext cx="79565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416560" rIns="6175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Need in training modules helping to talk with sex workers on human rights and how sex workers could protect on their own </a:t>
          </a:r>
          <a:endParaRPr lang="ru-UA" sz="2000" kern="1200" dirty="0"/>
        </a:p>
      </dsp:txBody>
      <dsp:txXfrm>
        <a:off x="0" y="1670502"/>
        <a:ext cx="7956550" cy="1134000"/>
      </dsp:txXfrm>
    </dsp:sp>
    <dsp:sp modelId="{38E51B64-2D17-4A44-A705-BDFC1146D6B4}">
      <dsp:nvSpPr>
        <dsp:cNvPr id="0" name=""/>
        <dsp:cNvSpPr/>
      </dsp:nvSpPr>
      <dsp:spPr>
        <a:xfrm>
          <a:off x="397827" y="1375302"/>
          <a:ext cx="556958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Rights</a:t>
          </a:r>
          <a:endParaRPr lang="ru-UA" sz="2000" kern="1200" dirty="0"/>
        </a:p>
      </dsp:txBody>
      <dsp:txXfrm>
        <a:off x="426648" y="1404123"/>
        <a:ext cx="5511943" cy="532758"/>
      </dsp:txXfrm>
    </dsp:sp>
    <dsp:sp modelId="{EDCA8406-C6EA-4990-9F16-462A078B0F9C}">
      <dsp:nvSpPr>
        <dsp:cNvPr id="0" name=""/>
        <dsp:cNvSpPr/>
      </dsp:nvSpPr>
      <dsp:spPr>
        <a:xfrm>
          <a:off x="0" y="3207702"/>
          <a:ext cx="79565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416560" rIns="6175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Almost nobody reads printed materials. Need in new formats – video, phone applications</a:t>
          </a:r>
          <a:endParaRPr lang="ru-UA" sz="2000" kern="1200" dirty="0"/>
        </a:p>
      </dsp:txBody>
      <dsp:txXfrm>
        <a:off x="0" y="3207702"/>
        <a:ext cx="7956550" cy="1134000"/>
      </dsp:txXfrm>
    </dsp:sp>
    <dsp:sp modelId="{8004E9B4-1DD9-4313-846C-94C679C07321}">
      <dsp:nvSpPr>
        <dsp:cNvPr id="0" name=""/>
        <dsp:cNvSpPr/>
      </dsp:nvSpPr>
      <dsp:spPr>
        <a:xfrm>
          <a:off x="397827" y="2912502"/>
          <a:ext cx="556958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Information&amp;Communication</a:t>
          </a:r>
          <a:endParaRPr lang="ru-UA" sz="2000" kern="1200" dirty="0"/>
        </a:p>
      </dsp:txBody>
      <dsp:txXfrm>
        <a:off x="426648" y="2941323"/>
        <a:ext cx="5511943" cy="532758"/>
      </dsp:txXfrm>
    </dsp:sp>
    <dsp:sp modelId="{394B25CC-266D-4250-AA2D-0A9A0FCE35D8}">
      <dsp:nvSpPr>
        <dsp:cNvPr id="0" name=""/>
        <dsp:cNvSpPr/>
      </dsp:nvSpPr>
      <dsp:spPr>
        <a:xfrm>
          <a:off x="0" y="4744903"/>
          <a:ext cx="79565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416560" rIns="6175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Sex workers are mainly perceived as only program's clients who need services. </a:t>
          </a:r>
          <a:endParaRPr lang="ru-UA" sz="2000" kern="1200" dirty="0"/>
        </a:p>
      </dsp:txBody>
      <dsp:txXfrm>
        <a:off x="0" y="4744903"/>
        <a:ext cx="7956550" cy="1134000"/>
      </dsp:txXfrm>
    </dsp:sp>
    <dsp:sp modelId="{D1DD9673-2961-4E0F-A0B7-9C20A74CC714}">
      <dsp:nvSpPr>
        <dsp:cNvPr id="0" name=""/>
        <dsp:cNvSpPr/>
      </dsp:nvSpPr>
      <dsp:spPr>
        <a:xfrm>
          <a:off x="397827" y="4449703"/>
          <a:ext cx="556958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Community Empowerment</a:t>
          </a:r>
          <a:endParaRPr lang="ru-UA" sz="2000" kern="1200" dirty="0"/>
        </a:p>
      </dsp:txBody>
      <dsp:txXfrm>
        <a:off x="426648" y="4478524"/>
        <a:ext cx="551194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14F02-B911-45C6-B445-9E4DD3033EE5}">
      <dsp:nvSpPr>
        <dsp:cNvPr id="0" name=""/>
        <dsp:cNvSpPr/>
      </dsp:nvSpPr>
      <dsp:spPr>
        <a:xfrm>
          <a:off x="0" y="276854"/>
          <a:ext cx="795655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374904" rIns="6175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Pretest counseling is already taking 20-30 min 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Counselors feel less fear if they should announce HIV-positive test result</a:t>
          </a:r>
          <a:endParaRPr lang="ru-UA" sz="1800" kern="1200" dirty="0"/>
        </a:p>
      </dsp:txBody>
      <dsp:txXfrm>
        <a:off x="0" y="276854"/>
        <a:ext cx="7956550" cy="1304100"/>
      </dsp:txXfrm>
    </dsp:sp>
    <dsp:sp modelId="{C15575B0-91B8-497C-94C0-DCC8001FBB3C}">
      <dsp:nvSpPr>
        <dsp:cNvPr id="0" name=""/>
        <dsp:cNvSpPr/>
      </dsp:nvSpPr>
      <dsp:spPr>
        <a:xfrm>
          <a:off x="397827" y="11174"/>
          <a:ext cx="556958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VCT</a:t>
          </a:r>
          <a:endParaRPr lang="ru-UA" sz="1800" kern="1200" dirty="0"/>
        </a:p>
      </dsp:txBody>
      <dsp:txXfrm>
        <a:off x="423766" y="37113"/>
        <a:ext cx="5517707" cy="479482"/>
      </dsp:txXfrm>
    </dsp:sp>
    <dsp:sp modelId="{FE98696A-B64E-45A3-83D0-2516428F031C}">
      <dsp:nvSpPr>
        <dsp:cNvPr id="0" name=""/>
        <dsp:cNvSpPr/>
      </dsp:nvSpPr>
      <dsp:spPr>
        <a:xfrm>
          <a:off x="0" y="1943835"/>
          <a:ext cx="795655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374904" rIns="6175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First module has been published how to hold meetings with sex workers and discuss topics: Human Rights, Interaction with the police, Self-support</a:t>
          </a:r>
          <a:endParaRPr lang="ru-UA" sz="1800" kern="1200"/>
        </a:p>
      </dsp:txBody>
      <dsp:txXfrm>
        <a:off x="0" y="1943835"/>
        <a:ext cx="7956550" cy="1275750"/>
      </dsp:txXfrm>
    </dsp:sp>
    <dsp:sp modelId="{9472FE54-A305-4707-B0B2-C6039CD87F53}">
      <dsp:nvSpPr>
        <dsp:cNvPr id="0" name=""/>
        <dsp:cNvSpPr/>
      </dsp:nvSpPr>
      <dsp:spPr>
        <a:xfrm>
          <a:off x="397827" y="1678155"/>
          <a:ext cx="556958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Rights</a:t>
          </a:r>
          <a:endParaRPr lang="ru-UA" sz="1800" kern="1200" dirty="0"/>
        </a:p>
      </dsp:txBody>
      <dsp:txXfrm>
        <a:off x="423766" y="1704094"/>
        <a:ext cx="5517707" cy="479482"/>
      </dsp:txXfrm>
    </dsp:sp>
    <dsp:sp modelId="{0E85746B-B3A2-49CE-B059-23A589CF9454}">
      <dsp:nvSpPr>
        <dsp:cNvPr id="0" name=""/>
        <dsp:cNvSpPr/>
      </dsp:nvSpPr>
      <dsp:spPr>
        <a:xfrm>
          <a:off x="0" y="3582465"/>
          <a:ext cx="795655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374904" rIns="6175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First video "We know our rights"</a:t>
          </a:r>
          <a:endParaRPr lang="ru-UA" sz="1800" kern="1200" dirty="0"/>
        </a:p>
      </dsp:txBody>
      <dsp:txXfrm>
        <a:off x="0" y="3582465"/>
        <a:ext cx="7956550" cy="765450"/>
      </dsp:txXfrm>
    </dsp:sp>
    <dsp:sp modelId="{99B8F514-41BB-49B3-A210-6F0CC38372B4}">
      <dsp:nvSpPr>
        <dsp:cNvPr id="0" name=""/>
        <dsp:cNvSpPr/>
      </dsp:nvSpPr>
      <dsp:spPr>
        <a:xfrm>
          <a:off x="397827" y="3316785"/>
          <a:ext cx="556958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Information&amp;Communication </a:t>
          </a:r>
          <a:endParaRPr lang="ru-UA" sz="1800" kern="1200" dirty="0"/>
        </a:p>
      </dsp:txBody>
      <dsp:txXfrm>
        <a:off x="423766" y="3342724"/>
        <a:ext cx="5517707" cy="479482"/>
      </dsp:txXfrm>
    </dsp:sp>
    <dsp:sp modelId="{86CE013E-3C83-4B61-A706-5A2517988E2C}">
      <dsp:nvSpPr>
        <dsp:cNvPr id="0" name=""/>
        <dsp:cNvSpPr/>
      </dsp:nvSpPr>
      <dsp:spPr>
        <a:xfrm>
          <a:off x="0" y="4710795"/>
          <a:ext cx="795655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17" tIns="374904" rIns="6175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Sex workers NGO staff wish to participate in the monitoring by the community </a:t>
          </a:r>
          <a:endParaRPr lang="ru-UA" sz="1800" kern="1200" dirty="0"/>
        </a:p>
      </dsp:txBody>
      <dsp:txXfrm>
        <a:off x="0" y="4710795"/>
        <a:ext cx="7956550" cy="1020600"/>
      </dsp:txXfrm>
    </dsp:sp>
    <dsp:sp modelId="{6FBCA68D-88AC-4DCB-9658-4A8E6864024B}">
      <dsp:nvSpPr>
        <dsp:cNvPr id="0" name=""/>
        <dsp:cNvSpPr/>
      </dsp:nvSpPr>
      <dsp:spPr>
        <a:xfrm>
          <a:off x="397827" y="4445115"/>
          <a:ext cx="556958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17" tIns="0" rIns="2105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Empowerment </a:t>
          </a:r>
          <a:endParaRPr lang="ru-UA" sz="1800" kern="1200" dirty="0"/>
        </a:p>
      </dsp:txBody>
      <dsp:txXfrm>
        <a:off x="423766" y="4471054"/>
        <a:ext cx="551770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1A23B-297F-4138-8AAD-22C07D9F39F8}">
      <dsp:nvSpPr>
        <dsp:cNvPr id="0" name=""/>
        <dsp:cNvSpPr/>
      </dsp:nvSpPr>
      <dsp:spPr>
        <a:xfrm>
          <a:off x="0" y="501599"/>
          <a:ext cx="6619244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Thank you!</a:t>
          </a:r>
          <a:endParaRPr lang="ru-RU" sz="6500" kern="1200" dirty="0"/>
        </a:p>
      </dsp:txBody>
      <dsp:txXfrm>
        <a:off x="76105" y="577704"/>
        <a:ext cx="6467034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00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1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1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6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9049-6E88-4E08-B097-BDC301E5A051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6A2C-DEBB-42B8-9E52-C293BB5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39" y="622787"/>
            <a:ext cx="5917679" cy="2550877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monitoring in HIV prevention programs with sex workers in Kyrgyzstan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39" y="3314340"/>
            <a:ext cx="5917679" cy="1679691"/>
          </a:xfrm>
        </p:spPr>
        <p:txBody>
          <a:bodyPr>
            <a:noAutofit/>
          </a:bodyPr>
          <a:lstStyle/>
          <a:p>
            <a:r>
              <a:rPr lang="en-US" b="1" u="sng" dirty="0"/>
              <a:t>Svetlana </a:t>
            </a:r>
            <a:r>
              <a:rPr lang="en-US" b="1" u="sng" dirty="0" err="1"/>
              <a:t>Radchenko</a:t>
            </a:r>
            <a:r>
              <a:rPr lang="en-US" b="1" dirty="0"/>
              <a:t>, Outreach worker</a:t>
            </a:r>
            <a:r>
              <a:rPr lang="ru-RU" b="1" dirty="0"/>
              <a:t>, </a:t>
            </a:r>
            <a:r>
              <a:rPr lang="en-US" b="1" dirty="0" err="1"/>
              <a:t>Tais</a:t>
            </a:r>
            <a:r>
              <a:rPr lang="en-US" b="1" dirty="0"/>
              <a:t> Plus, presenting author</a:t>
            </a:r>
          </a:p>
          <a:p>
            <a:r>
              <a:rPr lang="en-US" b="1" dirty="0"/>
              <a:t>Aida </a:t>
            </a:r>
            <a:r>
              <a:rPr lang="en-US" b="1" dirty="0" err="1"/>
              <a:t>Myrzabekova</a:t>
            </a:r>
            <a:r>
              <a:rPr lang="en-US" b="1" dirty="0"/>
              <a:t>, Outreach worker</a:t>
            </a:r>
            <a:r>
              <a:rPr lang="ru-RU" b="1" dirty="0"/>
              <a:t>, </a:t>
            </a:r>
            <a:r>
              <a:rPr lang="en-US" b="1" dirty="0" err="1"/>
              <a:t>Tais</a:t>
            </a:r>
            <a:r>
              <a:rPr lang="en-US" b="1" dirty="0"/>
              <a:t> Plus, co-author </a:t>
            </a:r>
          </a:p>
          <a:p>
            <a:r>
              <a:rPr lang="en-US" dirty="0"/>
              <a:t>AIDS2018 Amsterdam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4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Each visit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Focus group discussions with </a:t>
            </a:r>
            <a:r>
              <a:rPr lang="en-US" b="1" dirty="0"/>
              <a:t>NGO staff</a:t>
            </a:r>
          </a:p>
          <a:p>
            <a:pPr>
              <a:lnSpc>
                <a:spcPct val="110000"/>
              </a:lnSpc>
            </a:pPr>
            <a:r>
              <a:rPr lang="en-US" dirty="0"/>
              <a:t>Technical support: </a:t>
            </a:r>
            <a:r>
              <a:rPr lang="en-US" b="1" dirty="0"/>
              <a:t>SWIT</a:t>
            </a:r>
            <a:r>
              <a:rPr lang="en-US" dirty="0"/>
              <a:t> with focus on Section 1 </a:t>
            </a:r>
            <a:r>
              <a:rPr lang="en-US" b="1" dirty="0"/>
              <a:t>“Community Empowerment”</a:t>
            </a:r>
          </a:p>
          <a:p>
            <a:pPr>
              <a:lnSpc>
                <a:spcPct val="110000"/>
              </a:lnSpc>
            </a:pPr>
            <a:r>
              <a:rPr lang="en-US" dirty="0"/>
              <a:t>Meeting </a:t>
            </a:r>
            <a:r>
              <a:rPr lang="en-US" b="1" dirty="0"/>
              <a:t>with sex workers </a:t>
            </a:r>
            <a:r>
              <a:rPr lang="en-US" dirty="0"/>
              <a:t>to discuss daily problems, opinions on NGO work as well as barriers and opportunities of sex workers to actively participate in HIV and rights programs </a:t>
            </a:r>
          </a:p>
          <a:p>
            <a:pPr>
              <a:lnSpc>
                <a:spcPct val="110000"/>
              </a:lnSpc>
            </a:pPr>
            <a:r>
              <a:rPr lang="en-US" dirty="0"/>
              <a:t>Conclusions and recommendations </a:t>
            </a:r>
            <a:r>
              <a:rPr lang="en-US" b="1" dirty="0"/>
              <a:t>were being agreed </a:t>
            </a:r>
            <a:r>
              <a:rPr lang="en-US" dirty="0"/>
              <a:t>with visited </a:t>
            </a:r>
            <a:r>
              <a:rPr lang="en-US" b="1" dirty="0"/>
              <a:t>NGO</a:t>
            </a:r>
            <a:r>
              <a:rPr lang="en-US" dirty="0"/>
              <a:t>s and then sent to key donors supporting HIV and human rights programs</a:t>
            </a:r>
          </a:p>
        </p:txBody>
      </p:sp>
    </p:spTree>
    <p:extLst>
      <p:ext uri="{BB962C8B-B14F-4D97-AF65-F5344CB8AC3E}">
        <p14:creationId xmlns:p14="http://schemas.microsoft.com/office/powerpoint/2010/main" val="362869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663" y="328274"/>
            <a:ext cx="6377940" cy="1293028"/>
          </a:xfrm>
        </p:spPr>
        <p:txBody>
          <a:bodyPr/>
          <a:lstStyle/>
          <a:p>
            <a:pPr algn="ctr"/>
            <a:r>
              <a:rPr lang="en-US" b="1" dirty="0"/>
              <a:t>Summary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899138"/>
            <a:ext cx="7955280" cy="4364502"/>
          </a:xfrm>
        </p:spPr>
        <p:txBody>
          <a:bodyPr>
            <a:normAutofit/>
          </a:bodyPr>
          <a:lstStyle/>
          <a:p>
            <a:r>
              <a:rPr lang="en-US" sz="3200" b="1" dirty="0"/>
              <a:t>10 </a:t>
            </a:r>
            <a:r>
              <a:rPr lang="en-US" sz="3200" b="1" dirty="0" err="1"/>
              <a:t>Tais</a:t>
            </a:r>
            <a:r>
              <a:rPr lang="en-US" sz="3200" b="1" dirty="0"/>
              <a:t> Plus staff </a:t>
            </a:r>
            <a:r>
              <a:rPr lang="en-US" sz="3200" dirty="0"/>
              <a:t>took part in monitoring visits within 2 years, 8 out of 10 did it as volunteers </a:t>
            </a:r>
          </a:p>
          <a:p>
            <a:r>
              <a:rPr lang="en-US" sz="3200" b="1" dirty="0"/>
              <a:t>5 visits per two years </a:t>
            </a:r>
            <a:r>
              <a:rPr lang="en-US" sz="3200" dirty="0"/>
              <a:t>in each of six NGO in average </a:t>
            </a:r>
          </a:p>
          <a:p>
            <a:r>
              <a:rPr lang="en-US" sz="3200" b="1" dirty="0"/>
              <a:t>47 staff </a:t>
            </a:r>
            <a:r>
              <a:rPr lang="en-US" sz="3200" dirty="0"/>
              <a:t>members of 6 NGO took part, including focus group discussions and on-the-job trainings </a:t>
            </a:r>
          </a:p>
        </p:txBody>
      </p:sp>
    </p:spTree>
    <p:extLst>
      <p:ext uri="{BB962C8B-B14F-4D97-AF65-F5344CB8AC3E}">
        <p14:creationId xmlns:p14="http://schemas.microsoft.com/office/powerpoint/2010/main" val="390072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6F3D8-1A2E-4DF0-A257-1AD0EB07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57936"/>
            <a:ext cx="6377940" cy="684599"/>
          </a:xfrm>
        </p:spPr>
        <p:txBody>
          <a:bodyPr/>
          <a:lstStyle/>
          <a:p>
            <a:r>
              <a:rPr lang="en-US" b="1" dirty="0"/>
              <a:t>findings</a:t>
            </a:r>
            <a:endParaRPr lang="ru-UA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06F6777-3A8F-42D4-9C67-6E7AF5096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72922"/>
              </p:ext>
            </p:extLst>
          </p:nvPr>
        </p:nvGraphicFramePr>
        <p:xfrm>
          <a:off x="593725" y="857494"/>
          <a:ext cx="7956550" cy="600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18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6F3D8-1A2E-4DF0-A257-1AD0EB07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57936"/>
            <a:ext cx="6377940" cy="684599"/>
          </a:xfrm>
        </p:spPr>
        <p:txBody>
          <a:bodyPr/>
          <a:lstStyle/>
          <a:p>
            <a:r>
              <a:rPr lang="en-US" b="1" dirty="0"/>
              <a:t>Changes </a:t>
            </a:r>
            <a:r>
              <a:rPr lang="ru-RU" b="1" dirty="0"/>
              <a:t> </a:t>
            </a:r>
            <a:endParaRPr lang="ru-UA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06F6777-3A8F-42D4-9C67-6E7AF5096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81981"/>
              </p:ext>
            </p:extLst>
          </p:nvPr>
        </p:nvGraphicFramePr>
        <p:xfrm>
          <a:off x="593725" y="857494"/>
          <a:ext cx="7956550" cy="574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9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356409"/>
            <a:ext cx="6377940" cy="951886"/>
          </a:xfrm>
        </p:spPr>
        <p:txBody>
          <a:bodyPr/>
          <a:lstStyle/>
          <a:p>
            <a:pPr algn="ctr"/>
            <a:r>
              <a:rPr lang="en-US" b="1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744394"/>
            <a:ext cx="7955280" cy="4519246"/>
          </a:xfrm>
        </p:spPr>
        <p:txBody>
          <a:bodyPr>
            <a:normAutofit/>
          </a:bodyPr>
          <a:lstStyle/>
          <a:p>
            <a:r>
              <a:rPr lang="en-US" sz="2400" dirty="0"/>
              <a:t>Significant increasing capacity of </a:t>
            </a:r>
            <a:r>
              <a:rPr lang="en-US" sz="2400" dirty="0" err="1"/>
              <a:t>Tais</a:t>
            </a:r>
            <a:r>
              <a:rPr lang="en-US" sz="2400" dirty="0"/>
              <a:t> Plus staff: </a:t>
            </a:r>
            <a:r>
              <a:rPr lang="en-US" sz="2400" b="1" dirty="0"/>
              <a:t>new skills </a:t>
            </a:r>
            <a:r>
              <a:rPr lang="en-US" sz="2400" dirty="0"/>
              <a:t>– monitoring, training and transfer of own practical experience to others</a:t>
            </a:r>
          </a:p>
          <a:p>
            <a:r>
              <a:rPr lang="en-US" sz="2400" b="1" dirty="0"/>
              <a:t>NGO Partnership</a:t>
            </a:r>
            <a:r>
              <a:rPr lang="en-US" sz="2400" dirty="0"/>
              <a:t> strengthening - more mutual understanding. In the very beginning our visits were perceived as control. It took time to overcome it. </a:t>
            </a:r>
          </a:p>
          <a:p>
            <a:r>
              <a:rPr lang="en-US" sz="2400" dirty="0"/>
              <a:t>Monitoring by the community should be an </a:t>
            </a:r>
            <a:r>
              <a:rPr lang="en-US" sz="2400" b="1" dirty="0"/>
              <a:t>integral part of HIV programs</a:t>
            </a:r>
            <a:r>
              <a:rPr lang="en-US" sz="2400" dirty="0"/>
              <a:t>, and its results are to be used in planning and adjustment programs</a:t>
            </a:r>
          </a:p>
          <a:p>
            <a:r>
              <a:rPr lang="en-US" sz="2400" dirty="0"/>
              <a:t>Necessary to </a:t>
            </a:r>
            <a:r>
              <a:rPr lang="en-US" sz="2400" b="1" dirty="0"/>
              <a:t>train sex workers NGO staff </a:t>
            </a:r>
            <a:r>
              <a:rPr lang="en-US" sz="2400" dirty="0"/>
              <a:t>in monitoring and then form mixed monitoring teams</a:t>
            </a:r>
            <a:r>
              <a:rPr lang="ru-RU" sz="2400" dirty="0"/>
              <a:t>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48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CB127-2751-4C4E-8D99-322A44C4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202265"/>
            <a:ext cx="6377940" cy="1293028"/>
          </a:xfrm>
        </p:spPr>
        <p:txBody>
          <a:bodyPr/>
          <a:lstStyle/>
          <a:p>
            <a:r>
              <a:rPr lang="en-US" b="1" dirty="0"/>
              <a:t>June 2018 visit </a:t>
            </a:r>
            <a:endParaRPr lang="ru-UA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FECB13-C639-4056-AD32-4AE255BC7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07" y="1383880"/>
            <a:ext cx="3394703" cy="45262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F09CF-9AC2-4A1C-836C-8DBDDCFF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46322"/>
              </p:ext>
            </p:extLst>
          </p:nvPr>
        </p:nvGraphicFramePr>
        <p:xfrm>
          <a:off x="1372653" y="2373777"/>
          <a:ext cx="6619244" cy="256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6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61674-DB5B-4CAC-9D6C-14E150C8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79934"/>
          </a:xfrm>
        </p:spPr>
        <p:txBody>
          <a:bodyPr/>
          <a:lstStyle/>
          <a:p>
            <a:r>
              <a:rPr lang="en-US" b="1" dirty="0" err="1"/>
              <a:t>Tais</a:t>
            </a:r>
            <a:r>
              <a:rPr lang="en-US" b="1" dirty="0"/>
              <a:t> plus (</a:t>
            </a:r>
            <a:r>
              <a:rPr lang="en-US" b="1" dirty="0" err="1"/>
              <a:t>kyrgyzstan</a:t>
            </a:r>
            <a:r>
              <a:rPr lang="ru-RU" b="1" dirty="0"/>
              <a:t>)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33D57-7B95-4020-8CC2-DEA187D3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489200"/>
            <a:ext cx="8187396" cy="3530600"/>
          </a:xfrm>
        </p:spPr>
        <p:txBody>
          <a:bodyPr>
            <a:normAutofit/>
          </a:bodyPr>
          <a:lstStyle/>
          <a:p>
            <a:r>
              <a:rPr lang="en-US" dirty="0"/>
              <a:t>Sex workers-led organization</a:t>
            </a:r>
          </a:p>
          <a:p>
            <a:r>
              <a:rPr lang="en-US" b="1" dirty="0"/>
              <a:t>Mission</a:t>
            </a:r>
            <a:r>
              <a:rPr lang="en-US" dirty="0"/>
              <a:t> is to strengthen the sex workers community to achieve more decent working and living conditions of sex workers </a:t>
            </a:r>
            <a:endParaRPr lang="ru-RU" dirty="0"/>
          </a:p>
          <a:p>
            <a:r>
              <a:rPr lang="en-US" b="1" dirty="0"/>
              <a:t>1997</a:t>
            </a:r>
            <a:r>
              <a:rPr lang="en-US" dirty="0"/>
              <a:t>: Initiative group</a:t>
            </a:r>
            <a:endParaRPr lang="ru-RU" dirty="0"/>
          </a:p>
          <a:p>
            <a:r>
              <a:rPr lang="en-US" b="1" dirty="0"/>
              <a:t>March 3, </a:t>
            </a:r>
            <a:r>
              <a:rPr lang="ru-RU" b="1" dirty="0"/>
              <a:t>2000</a:t>
            </a:r>
            <a:r>
              <a:rPr lang="en-US" dirty="0"/>
              <a:t>: Official registration:</a:t>
            </a:r>
          </a:p>
          <a:p>
            <a:r>
              <a:rPr lang="en-US" dirty="0"/>
              <a:t>The 3d of March is the future International Sex workers’ Rights Day which has been started to celebrate since 2001 after the Indian Sex workers’ Festival </a:t>
            </a:r>
            <a:endParaRPr lang="ru-RU" dirty="0"/>
          </a:p>
          <a:p>
            <a:endParaRPr lang="ru-RU" alt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8155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8732E-DDE5-438B-9C0B-C32A681B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669" y="575407"/>
            <a:ext cx="6705155" cy="709865"/>
          </a:xfrm>
        </p:spPr>
        <p:txBody>
          <a:bodyPr>
            <a:noAutofit/>
          </a:bodyPr>
          <a:lstStyle/>
          <a:p>
            <a:r>
              <a:rPr lang="en-US" sz="3800" b="1" dirty="0" err="1"/>
              <a:t>Tais</a:t>
            </a:r>
            <a:r>
              <a:rPr lang="en-US" sz="3800" b="1" dirty="0"/>
              <a:t> plus by the team eyes (Summer 2017)</a:t>
            </a:r>
            <a:endParaRPr lang="ru-UA" sz="3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FFF12-A0A6-403D-B117-129A2184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130AEF-1EF3-4D2E-93F7-10C64C04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4" y="1556422"/>
            <a:ext cx="7286255" cy="50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9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454F3B-1297-490C-9B94-AC9CEF15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6" y="4316668"/>
            <a:ext cx="1469682" cy="1102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2" y="454882"/>
            <a:ext cx="7607105" cy="1293028"/>
          </a:xfrm>
        </p:spPr>
        <p:txBody>
          <a:bodyPr>
            <a:normAutofit/>
          </a:bodyPr>
          <a:lstStyle/>
          <a:p>
            <a:r>
              <a:rPr lang="nl-NL" b="1" dirty="0"/>
              <a:t>monitoring by the community 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188" y="2067948"/>
            <a:ext cx="7955280" cy="42085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b="1" dirty="0"/>
              <a:t>Period</a:t>
            </a:r>
            <a:r>
              <a:rPr lang="ru-RU" sz="3300" b="1" dirty="0"/>
              <a:t>: </a:t>
            </a:r>
            <a:r>
              <a:rPr lang="ru-RU" sz="3300" dirty="0"/>
              <a:t>2016-2017</a:t>
            </a:r>
          </a:p>
          <a:p>
            <a:pPr>
              <a:lnSpc>
                <a:spcPct val="120000"/>
              </a:lnSpc>
            </a:pPr>
            <a:r>
              <a:rPr lang="en-US" sz="3300" b="1" dirty="0"/>
              <a:t>Geography:</a:t>
            </a:r>
            <a:r>
              <a:rPr lang="en-US" sz="3300" dirty="0"/>
              <a:t> all oblasts over the country where HIV prevention programs  with sex workers are implemented </a:t>
            </a:r>
          </a:p>
          <a:p>
            <a:pPr>
              <a:lnSpc>
                <a:spcPct val="120000"/>
              </a:lnSpc>
            </a:pPr>
            <a:r>
              <a:rPr lang="en-US" sz="3300" b="1" dirty="0"/>
              <a:t>Support</a:t>
            </a:r>
            <a:r>
              <a:rPr lang="ru-RU" sz="33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UNDP, the Global Fund Project, component “Community System Strengthening” and “Removal Legal Barriers” </a:t>
            </a:r>
            <a:r>
              <a:rPr lang="ru-RU" sz="3200" dirty="0"/>
              <a:t>(</a:t>
            </a:r>
            <a:r>
              <a:rPr lang="en-US" sz="3200" dirty="0"/>
              <a:t>CSS&amp;RLB</a:t>
            </a:r>
            <a:r>
              <a:rPr lang="ru-RU" sz="3200" dirty="0"/>
              <a:t>). 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SWAN</a:t>
            </a:r>
            <a:r>
              <a:rPr lang="ru-RU" sz="3100" dirty="0"/>
              <a:t>, </a:t>
            </a:r>
            <a:r>
              <a:rPr lang="en-US" sz="3100" dirty="0"/>
              <a:t>Robert </a:t>
            </a:r>
            <a:r>
              <a:rPr lang="en-US" sz="3100" dirty="0" err="1"/>
              <a:t>Carr</a:t>
            </a:r>
            <a:r>
              <a:rPr lang="en-US" sz="3100" dirty="0"/>
              <a:t> Fund-supported Project</a:t>
            </a:r>
            <a:endParaRPr lang="ru-RU" sz="3100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1925B6-6E5A-40C9-8285-E9653115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9" y="4051872"/>
            <a:ext cx="824148" cy="163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466E44-3B50-4303-9501-AA93B6FCC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86" y="5126763"/>
            <a:ext cx="1276586" cy="16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FC3B3-865C-465E-ADBE-3CC0C199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00136"/>
            <a:ext cx="6377940" cy="1293028"/>
          </a:xfrm>
        </p:spPr>
        <p:txBody>
          <a:bodyPr/>
          <a:lstStyle/>
          <a:p>
            <a:r>
              <a:rPr lang="en-US" dirty="0"/>
              <a:t>Monitoring through SWIT “glasses”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58C4F-04C8-4426-9E8F-47A973A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0" y="1593164"/>
            <a:ext cx="7849828" cy="305214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1D2DC0D3-1C33-45CF-B5C4-88326D82814B}"/>
              </a:ext>
            </a:extLst>
          </p:cNvPr>
          <p:cNvSpPr txBox="1">
            <a:spLocks/>
          </p:cNvSpPr>
          <p:nvPr/>
        </p:nvSpPr>
        <p:spPr>
          <a:xfrm>
            <a:off x="974188" y="4797082"/>
            <a:ext cx="7955280" cy="146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Planning, implementing and monitoring of HIV/STI programs with sex workers should be based on SWIT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981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529" y="426750"/>
            <a:ext cx="6377940" cy="10925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goal of the </a:t>
            </a:r>
            <a:r>
              <a:rPr lang="nl-NL" sz="3600" b="1" dirty="0"/>
              <a:t>monitoring by the community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547446"/>
            <a:ext cx="7955280" cy="495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The goal </a:t>
            </a:r>
            <a:r>
              <a:rPr lang="nl-NL" dirty="0"/>
              <a:t>is to regularly monitor the quality of services and legal barriers that prevent sex workers from participating in HIV programs, including monitoring:</a:t>
            </a:r>
            <a:endParaRPr lang="ru-UA" dirty="0"/>
          </a:p>
          <a:p>
            <a:r>
              <a:rPr lang="nl-NL" dirty="0"/>
              <a:t>Sex workers are </a:t>
            </a:r>
            <a:r>
              <a:rPr lang="nl-NL" b="1" dirty="0">
                <a:solidFill>
                  <a:srgbClr val="FF0000"/>
                </a:solidFill>
              </a:rPr>
              <a:t>clients</a:t>
            </a:r>
            <a:r>
              <a:rPr lang="nl-NL" dirty="0"/>
              <a:t> or </a:t>
            </a:r>
            <a:r>
              <a:rPr lang="nl-NL" b="1" dirty="0">
                <a:solidFill>
                  <a:srgbClr val="00B050"/>
                </a:solidFill>
              </a:rPr>
              <a:t>partners</a:t>
            </a:r>
            <a:r>
              <a:rPr lang="nl-NL" dirty="0"/>
              <a:t> of our programs?</a:t>
            </a:r>
            <a:endParaRPr lang="en-US" dirty="0"/>
          </a:p>
          <a:p>
            <a:r>
              <a:rPr lang="en-US" dirty="0"/>
              <a:t>The gap between what our programs are offering to sex workers and sex workers' needs?</a:t>
            </a:r>
          </a:p>
          <a:p>
            <a:r>
              <a:rPr lang="en-US" dirty="0"/>
              <a:t>To what extent state facilities are friendly to sex workers?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en-US" dirty="0"/>
              <a:t>Meaningful participation of the sex workers community in HIV and human rights programs?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nl-NL" b="1" dirty="0"/>
              <a:t>Monitoring </a:t>
            </a:r>
            <a:r>
              <a:rPr lang="nl-NL" dirty="0"/>
              <a:t>is accompanied with the technical support to NGO.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2989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76" y="314207"/>
            <a:ext cx="7494563" cy="1293028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 </a:t>
            </a:r>
            <a:r>
              <a:rPr lang="en-US" sz="4500" b="1" dirty="0"/>
              <a:t>monitoring tools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607235"/>
            <a:ext cx="7955280" cy="46564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A number of questionnaires was developed to assess and monitor: </a:t>
            </a:r>
          </a:p>
          <a:p>
            <a:pPr lvl="1">
              <a:lnSpc>
                <a:spcPct val="110000"/>
              </a:lnSpc>
            </a:pPr>
            <a:r>
              <a:rPr lang="en-US" sz="3000" dirty="0"/>
              <a:t>NGO opportunities to expand sex workers participation in HIV programs and to work on removing legal barriers (CSS&amp;RLB)</a:t>
            </a:r>
          </a:p>
          <a:p>
            <a:pPr lvl="1">
              <a:lnSpc>
                <a:spcPct val="110000"/>
              </a:lnSpc>
            </a:pPr>
            <a:r>
              <a:rPr lang="en-US" sz="3000" dirty="0"/>
              <a:t>VCT quality</a:t>
            </a:r>
          </a:p>
          <a:p>
            <a:pPr lvl="1">
              <a:lnSpc>
                <a:spcPct val="110000"/>
              </a:lnSpc>
            </a:pPr>
            <a:r>
              <a:rPr lang="en-US" sz="3000" dirty="0"/>
              <a:t>STI service quality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7588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FF28D-3D1F-4CAD-94D5-9AADA181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81547"/>
          </a:xfrm>
        </p:spPr>
        <p:txBody>
          <a:bodyPr>
            <a:normAutofit/>
          </a:bodyPr>
          <a:lstStyle/>
          <a:p>
            <a:r>
              <a:rPr lang="en-US" b="1" dirty="0"/>
              <a:t>Technical support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B455A-EB34-4310-B71C-D862442F1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8800"/>
            <a:ext cx="8268286" cy="4434840"/>
          </a:xfrm>
        </p:spPr>
        <p:txBody>
          <a:bodyPr>
            <a:normAutofit/>
          </a:bodyPr>
          <a:lstStyle/>
          <a:p>
            <a:r>
              <a:rPr lang="en-US" dirty="0"/>
              <a:t>Focus on the Community Strengthening </a:t>
            </a:r>
            <a:endParaRPr lang="ru-RU" dirty="0"/>
          </a:p>
          <a:p>
            <a:r>
              <a:rPr lang="en-US" dirty="0"/>
              <a:t>SWIT Section 1 “Community Empowerment” was </a:t>
            </a:r>
            <a:r>
              <a:rPr lang="en-US" b="1" dirty="0"/>
              <a:t>adapted  to train </a:t>
            </a:r>
            <a:r>
              <a:rPr lang="en-US" dirty="0"/>
              <a:t>NGOs’ staff</a:t>
            </a:r>
            <a:endParaRPr lang="ru-RU" dirty="0"/>
          </a:p>
          <a:p>
            <a:r>
              <a:rPr lang="en-US" b="1" dirty="0"/>
              <a:t>Purpose</a:t>
            </a:r>
            <a:r>
              <a:rPr lang="en-US" dirty="0"/>
              <a:t>: How to include in daily NGO work the Community Empowerment Approach</a:t>
            </a:r>
            <a:endParaRPr lang="ru-RU" dirty="0"/>
          </a:p>
          <a:p>
            <a:r>
              <a:rPr lang="en-US" dirty="0"/>
              <a:t>Analysis of day-to-day communication with sex workers</a:t>
            </a:r>
            <a:r>
              <a:rPr lang="ru-RU" dirty="0"/>
              <a:t>: </a:t>
            </a:r>
          </a:p>
          <a:p>
            <a:pPr lvl="1" algn="ctr"/>
            <a:r>
              <a:rPr lang="en-US" b="1" dirty="0">
                <a:solidFill>
                  <a:srgbClr val="FF0000"/>
                </a:solidFill>
              </a:rPr>
              <a:t>We come to tell you about safer sex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Or</a:t>
            </a:r>
            <a:endParaRPr lang="ru-RU" dirty="0"/>
          </a:p>
          <a:p>
            <a:pPr lvl="1" algn="ctr"/>
            <a:r>
              <a:rPr lang="en-US" dirty="0">
                <a:solidFill>
                  <a:srgbClr val="00B050"/>
                </a:solidFill>
              </a:rPr>
              <a:t>How do you think is it important to practice safer sex and why</a:t>
            </a:r>
            <a:r>
              <a:rPr lang="ru-RU" dirty="0">
                <a:solidFill>
                  <a:srgbClr val="00B050"/>
                </a:solidFill>
              </a:rPr>
              <a:t>?</a:t>
            </a:r>
          </a:p>
          <a:p>
            <a:r>
              <a:rPr lang="en-US" dirty="0"/>
              <a:t>We were trying to find together answer to the question: “What should we change in our work in order sex workers </a:t>
            </a:r>
            <a:r>
              <a:rPr lang="en-US" b="1" dirty="0"/>
              <a:t>become</a:t>
            </a:r>
            <a:r>
              <a:rPr lang="en-US" dirty="0"/>
              <a:t> and </a:t>
            </a:r>
            <a:r>
              <a:rPr lang="en-US" b="1" dirty="0"/>
              <a:t>feel</a:t>
            </a:r>
            <a:r>
              <a:rPr lang="en-US" dirty="0"/>
              <a:t> themselves </a:t>
            </a:r>
            <a:r>
              <a:rPr lang="en-US" b="1" dirty="0"/>
              <a:t>partners</a:t>
            </a:r>
            <a:r>
              <a:rPr lang="en-US" dirty="0"/>
              <a:t> of our programs”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5341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868" y="173532"/>
            <a:ext cx="7142871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Monitoring process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603717"/>
            <a:ext cx="7955280" cy="4659923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/>
              <a:t>Quarterly </a:t>
            </a:r>
            <a:r>
              <a:rPr lang="en-US" sz="3300" dirty="0"/>
              <a:t>in </a:t>
            </a:r>
            <a:r>
              <a:rPr lang="ru-RU" sz="3300" dirty="0"/>
              <a:t>2016-2017</a:t>
            </a:r>
          </a:p>
          <a:p>
            <a:r>
              <a:rPr lang="en-US" sz="3300" dirty="0"/>
              <a:t>Participants are staff of </a:t>
            </a:r>
            <a:r>
              <a:rPr lang="ru-RU" sz="3300" b="1" dirty="0"/>
              <a:t>6 </a:t>
            </a:r>
            <a:r>
              <a:rPr lang="en-US" sz="3300" b="1" dirty="0"/>
              <a:t>NGO </a:t>
            </a:r>
            <a:r>
              <a:rPr lang="en-US" sz="3300" dirty="0"/>
              <a:t>working with sex workers </a:t>
            </a:r>
            <a:endParaRPr lang="ru-RU" sz="3300" dirty="0"/>
          </a:p>
          <a:p>
            <a:r>
              <a:rPr lang="en-US" sz="3300" dirty="0"/>
              <a:t>Documents developed on each visit</a:t>
            </a:r>
            <a:r>
              <a:rPr lang="ru-RU" sz="3300" dirty="0"/>
              <a:t>: </a:t>
            </a:r>
          </a:p>
          <a:p>
            <a:pPr lvl="1"/>
            <a:r>
              <a:rPr lang="en-US" sz="3100" dirty="0"/>
              <a:t>Visit plan</a:t>
            </a:r>
            <a:endParaRPr lang="ru-RU" sz="3100" dirty="0"/>
          </a:p>
          <a:p>
            <a:pPr lvl="1"/>
            <a:r>
              <a:rPr lang="en-US" sz="3100" dirty="0"/>
              <a:t>Team Terms of Reference </a:t>
            </a:r>
            <a:endParaRPr lang="ru-RU" sz="3300" dirty="0"/>
          </a:p>
          <a:p>
            <a:pPr lvl="1"/>
            <a:r>
              <a:rPr lang="en-US" sz="3300" dirty="0"/>
              <a:t>Monitoring tools</a:t>
            </a:r>
            <a:endParaRPr lang="ru-RU" sz="3300" dirty="0"/>
          </a:p>
          <a:p>
            <a:pPr lvl="1"/>
            <a:r>
              <a:rPr lang="en-US" sz="3300" dirty="0"/>
              <a:t>Training materials to provide technical support</a:t>
            </a:r>
            <a:endParaRPr lang="ru-RU" sz="3300" dirty="0"/>
          </a:p>
          <a:p>
            <a:pPr lvl="1"/>
            <a:r>
              <a:rPr lang="en-US" sz="3300" dirty="0"/>
              <a:t>Report template </a:t>
            </a: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64581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4432</TotalTime>
  <Words>815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След самолета</vt:lpstr>
      <vt:lpstr>Community monitoring in HIV prevention programs with sex workers in Kyrgyzstan</vt:lpstr>
      <vt:lpstr>Tais plus (kyrgyzstan)</vt:lpstr>
      <vt:lpstr>Tais plus by the team eyes (Summer 2017)</vt:lpstr>
      <vt:lpstr>monitoring by the community </vt:lpstr>
      <vt:lpstr>Monitoring through SWIT “glasses”</vt:lpstr>
      <vt:lpstr>The goal of the monitoring by the community</vt:lpstr>
      <vt:lpstr> monitoring tools</vt:lpstr>
      <vt:lpstr>Technical support</vt:lpstr>
      <vt:lpstr>Monitoring process</vt:lpstr>
      <vt:lpstr>Each visit </vt:lpstr>
      <vt:lpstr>Summary </vt:lpstr>
      <vt:lpstr>findings</vt:lpstr>
      <vt:lpstr>Changes  </vt:lpstr>
      <vt:lpstr>Conclusions</vt:lpstr>
      <vt:lpstr>June 2018 visit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 силами сообщества в программах профилактики ВИЧ с секс-работниками в Кыргызстане</dc:title>
  <dc:creator>Артур</dc:creator>
  <cp:lastModifiedBy>Kris</cp:lastModifiedBy>
  <cp:revision>83</cp:revision>
  <dcterms:created xsi:type="dcterms:W3CDTF">2018-07-11T08:52:10Z</dcterms:created>
  <dcterms:modified xsi:type="dcterms:W3CDTF">2018-07-25T05:22:50Z</dcterms:modified>
</cp:coreProperties>
</file>