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799263" cy="99298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 Medium" panose="020B0604020202020204" charset="0"/>
      <p:regular r:id="rId34"/>
      <p:bold r:id="rId35"/>
      <p:italic r:id="rId36"/>
      <p:boldItalic r:id="rId37"/>
    </p:embeddedFont>
    <p:embeddedFont>
      <p:font typeface="Roboto Light" panose="020B0604020202020204" charset="0"/>
      <p:regular r:id="rId38"/>
      <p:bold r:id="rId39"/>
      <p:italic r:id="rId40"/>
      <p:boldItalic r:id="rId41"/>
    </p:embeddedFont>
    <p:embeddedFont>
      <p:font typeface="Roboto Thin" panose="020B060402020202020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18">
          <p15:clr>
            <a:srgbClr val="A4A3A4"/>
          </p15:clr>
        </p15:guide>
        <p15:guide id="2" pos="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749B25-5EBC-4A4C-93CF-45CF47802950}">
  <a:tblStyle styleId="{5F749B25-5EBC-4A4C-93CF-45CF47802950}" styleName="Table_0">
    <a:wholeTbl>
      <a:tcTxStyle b="off" i="off">
        <a:font>
          <a:latin typeface="FS Elliot Pro"/>
          <a:ea typeface="FS Elliot Pro"/>
          <a:cs typeface="FS Elliot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S Elliot Pro"/>
          <a:ea typeface="FS Elliot Pro"/>
          <a:cs typeface="FS Elliot Pro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FS Elliot Pro"/>
          <a:ea typeface="FS Elliot Pro"/>
          <a:cs typeface="FS Elliot Pro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FS Elliot Pro"/>
          <a:ea typeface="FS Elliot Pro"/>
          <a:cs typeface="FS Elliot Pro"/>
        </a:font>
        <a:schemeClr val="dk1"/>
      </a:tcTxStyle>
      <a:tcStyle>
        <a:tcBdr/>
      </a:tcStyle>
    </a:seCell>
    <a:swCell>
      <a:tcTxStyle b="on" i="off">
        <a:font>
          <a:latin typeface="FS Elliot Pro"/>
          <a:ea typeface="FS Elliot Pro"/>
          <a:cs typeface="FS Elliot Pro"/>
        </a:font>
        <a:schemeClr val="dk1"/>
      </a:tcTxStyle>
      <a:tcStyle>
        <a:tcBdr/>
      </a:tcStyle>
    </a:swCell>
    <a:firstRow>
      <a:tcTxStyle b="on" i="off">
        <a:font>
          <a:latin typeface="FS Elliot Pro"/>
          <a:ea typeface="FS Elliot Pro"/>
          <a:cs typeface="FS Elliot Pro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12DF59-B530-4B23-BE09-8D8CE292B101}" styleName="Table_1">
    <a:wholeTbl>
      <a:tcTxStyle b="off" i="off">
        <a:font>
          <a:latin typeface="FS Elliot Pro"/>
          <a:ea typeface="FS Elliot Pro"/>
          <a:cs typeface="FS Elliot Pro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18"/>
      </p:cViewPr>
      <p:guideLst>
        <p:guide orient="horz" pos="3018"/>
        <p:guide pos="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223" y="744538"/>
            <a:ext cx="6618900" cy="3724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96737af3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96737af3_2_2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d96737af3_2_27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96737af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96737af3_2_3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d96737af3_2_33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9ae2a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9ae2ada6_0_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d9ae2ada6_0_0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6737af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6737af3_2_2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d96737af3_2_23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98dea2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98dea25f_0_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d98dea25f_0_11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950" y="4548555"/>
            <a:ext cx="750788" cy="50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00" y="4627181"/>
            <a:ext cx="835386" cy="3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625" y="4627181"/>
            <a:ext cx="888641" cy="34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">
  <p:cSld name="2_Divider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5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vider">
  <p:cSld name="3_Divider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5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vider">
  <p:cSld name="4_Divider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5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vider">
  <p:cSld name="5_Divider">
    <p:bg>
      <p:bgPr>
        <a:solidFill>
          <a:schemeClr val="accent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5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vider">
  <p:cSld name="6_Divider">
    <p:bg>
      <p:bgPr>
        <a:solidFill>
          <a:schemeClr val="accent5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47200" y="310500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58000" y="1620000"/>
            <a:ext cx="612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8460432" y="4618753"/>
            <a:ext cx="30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b="0" i="0" u="none" strike="noStrike" cap="none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rgbClr val="A2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91425" bIns="27000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47200" y="310500"/>
            <a:ext cx="36000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58000" y="2327400"/>
            <a:ext cx="36000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47200" y="310500"/>
            <a:ext cx="8136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554400" y="1107000"/>
            <a:ext cx="8136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8460432" y="4614300"/>
            <a:ext cx="30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>
              <a:solidFill>
                <a:srgbClr val="A2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 Image">
  <p:cSld name="Title Slide_ Image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0" tIns="45700" rIns="91425" bIns="27000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540000" y="783000"/>
            <a:ext cx="7772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384800"/>
            <a:ext cx="1458162" cy="48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540000" y="783000"/>
            <a:ext cx="77724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rial"/>
              <a:buNone/>
              <a:defRPr sz="6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5" name="Google Shape;35;p7" descr="Uniting_Brandmark-RGB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384800"/>
            <a:ext cx="1458162" cy="48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0" t="0" r="0" b="0"/>
            <a:pathLst>
              <a:path w="4572000" h="6858000" extrusionOk="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232012" y="6844352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547200" y="310500"/>
            <a:ext cx="36000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A2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558000" y="2327400"/>
            <a:ext cx="36000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914900" y="3057525"/>
            <a:ext cx="38862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0" tIns="45700" rIns="91425" bIns="27000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">
  <p:cSld name="1_Divi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00" y="4623978"/>
            <a:ext cx="669567" cy="2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547200" y="310500"/>
            <a:ext cx="64800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vbelackova@uniting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3106975" y="600425"/>
            <a:ext cx="57174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O</a:t>
            </a:r>
            <a:r>
              <a:rPr lang="en-AU" sz="30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nline</a:t>
            </a:r>
            <a:r>
              <a:rPr lang="en-AU" sz="30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AU" sz="30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census of drug consumption rooms as a setting to address HCV:</a:t>
            </a: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 </a:t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6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" name="Google Shape;70;p17"/>
          <p:cNvSpPr txBox="1"/>
          <p:nvPr/>
        </p:nvSpPr>
        <p:spPr>
          <a:xfrm>
            <a:off x="3106975" y="2049294"/>
            <a:ext cx="54675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i="1"/>
              <a:t>current practice and future capacity.</a:t>
            </a:r>
            <a:endParaRPr sz="2400" i="1"/>
          </a:p>
        </p:txBody>
      </p:sp>
      <p:sp>
        <p:nvSpPr>
          <p:cNvPr id="71" name="Google Shape;71;p17"/>
          <p:cNvSpPr txBox="1"/>
          <p:nvPr/>
        </p:nvSpPr>
        <p:spPr>
          <a:xfrm>
            <a:off x="3106975" y="3265250"/>
            <a:ext cx="1592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 err="1">
                <a:latin typeface="Roboto Light"/>
                <a:ea typeface="Roboto Light"/>
                <a:cs typeface="Roboto Light"/>
                <a:sym typeface="Roboto Light"/>
              </a:rPr>
              <a:t>Vendula</a:t>
            </a: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> Belackova</a:t>
            </a:r>
            <a:r>
              <a:rPr lang="en-AU" sz="1200" baseline="30000" dirty="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>Allison Salmon</a:t>
            </a:r>
            <a:r>
              <a:rPr lang="en-AU" sz="1200" baseline="30000" dirty="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br>
              <a:rPr lang="en-AU" sz="1200" baseline="300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>Eberhard Schatz</a:t>
            </a:r>
            <a:r>
              <a:rPr lang="en-AU" sz="1200" baseline="30000" dirty="0"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br>
              <a:rPr lang="en-AU" sz="1200" baseline="30000" dirty="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>Marianne </a:t>
            </a:r>
            <a:r>
              <a:rPr lang="en-AU" sz="1200" dirty="0" smtClean="0">
                <a:latin typeface="Roboto Light"/>
                <a:ea typeface="Roboto Light"/>
                <a:cs typeface="Roboto Light"/>
                <a:sym typeface="Roboto Light"/>
              </a:rPr>
              <a:t>Jauncey</a:t>
            </a:r>
            <a:r>
              <a:rPr lang="en-AU" sz="1200" baseline="30000" dirty="0" smtClean="0">
                <a:latin typeface="Roboto Light"/>
                <a:ea typeface="Roboto Light"/>
                <a:cs typeface="Roboto Light"/>
                <a:sym typeface="Roboto Light"/>
              </a:rPr>
              <a:t>1</a:t>
            </a:r>
          </a:p>
          <a:p>
            <a:pPr lvl="0"/>
            <a:r>
              <a:rPr lang="en-AU" sz="1200" dirty="0" smtClean="0">
                <a:latin typeface="Roboto Light"/>
                <a:ea typeface="Roboto Light"/>
                <a:cs typeface="Roboto Light"/>
                <a:sym typeface="Roboto Light"/>
              </a:rPr>
              <a:t>William Wood</a:t>
            </a:r>
            <a:r>
              <a:rPr lang="en-AU" sz="1200" baseline="30000" dirty="0" smtClean="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5978875" y="3036650"/>
            <a:ext cx="28455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latin typeface="Roboto Medium"/>
                <a:ea typeface="Roboto Medium"/>
                <a:cs typeface="Roboto Medium"/>
                <a:sym typeface="Roboto Medium"/>
              </a:rPr>
              <a:t>International Network of </a:t>
            </a:r>
            <a:br>
              <a:rPr lang="en-AU" sz="9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900">
                <a:latin typeface="Roboto Medium"/>
                <a:ea typeface="Roboto Medium"/>
                <a:cs typeface="Roboto Medium"/>
                <a:sym typeface="Roboto Medium"/>
              </a:rPr>
              <a:t>Drug Consumption Rooms</a:t>
            </a:r>
            <a:r>
              <a:rPr lang="en-AU" sz="900"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 sz="900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 baseline="3000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>Uniting Sydney </a:t>
            </a:r>
            <a:b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>Medically Supervised Injecting Centre (MSIC)</a:t>
            </a:r>
            <a:b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>Sydney, Australia</a:t>
            </a:r>
            <a:b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 baseline="30000"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>Correlation Network, De Regenboog Group.</a:t>
            </a:r>
            <a:b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900" i="1">
                <a:latin typeface="Roboto Light"/>
                <a:ea typeface="Roboto Light"/>
                <a:cs typeface="Roboto Light"/>
                <a:sym typeface="Roboto Light"/>
              </a:rPr>
              <a:t>Amsterdam, The Netherlands.</a:t>
            </a:r>
            <a:endParaRPr sz="9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249975" y="185925"/>
            <a:ext cx="28635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000"/>
              <a:buFont typeface="Arial"/>
              <a:buNone/>
            </a:pPr>
            <a: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participants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249974" y="899250"/>
            <a:ext cx="2863500" cy="3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Response rate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n=49 valid responses (54%)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each country represented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Organisations: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not-for profit (67%)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local or central </a:t>
            </a:r>
            <a:b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government (40%)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private (7%) </a:t>
            </a:r>
            <a:endParaRPr sz="12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church (n=1)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180975" marR="0" lvl="0" indent="-180975" algn="r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Funded from (multiple sources):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local/municipal  (71%)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state / regional (36%)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national </a:t>
            </a:r>
            <a:b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government (13%)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775" y="899250"/>
            <a:ext cx="3960000" cy="326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6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264425" y="566925"/>
            <a:ext cx="28533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DCR/SIF </a:t>
            </a:r>
            <a:b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and operation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725" y="1917075"/>
            <a:ext cx="57108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On average, </a:t>
            </a:r>
            <a:r>
              <a:rPr lang="en-AU" i="0" u="none" strike="noStrike" cap="none">
                <a:latin typeface="Roboto"/>
                <a:ea typeface="Roboto"/>
                <a:cs typeface="Roboto"/>
                <a:sym typeface="Roboto"/>
              </a:rPr>
              <a:t>12 places</a:t>
            </a:r>
            <a:r>
              <a:rPr lang="en-AU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for drug consumption in each DCR.</a:t>
            </a: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>
                <a:latin typeface="Roboto Light"/>
                <a:ea typeface="Roboto Light"/>
                <a:cs typeface="Roboto Light"/>
                <a:sym typeface="Roboto Light"/>
              </a:rPr>
              <a:t>T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 </a:t>
            </a:r>
            <a:r>
              <a:rPr lang="en-AU" i="0" u="none" strike="noStrike" cap="none">
                <a:latin typeface="Roboto"/>
                <a:ea typeface="Roboto"/>
                <a:cs typeface="Roboto"/>
                <a:sym typeface="Roboto"/>
              </a:rPr>
              <a:t>maximum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n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umber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of places was: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23 for injecting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40 for smoking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16 for inhaling </a:t>
            </a: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average number of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visits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each day was </a:t>
            </a:r>
            <a:r>
              <a:rPr lang="en-AU">
                <a:latin typeface="Roboto Light"/>
                <a:ea typeface="Roboto Light"/>
                <a:cs typeface="Roboto Light"/>
                <a:sym typeface="Roboto Light"/>
              </a:rPr>
              <a:t>80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72 to inject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51 to smoke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12 visits to snort/inhale</a:t>
            </a:r>
            <a:endParaRPr sz="12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204725" y="3128850"/>
            <a:ext cx="29130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Mean </a:t>
            </a:r>
            <a:r>
              <a:rPr lang="en-AU" i="0" u="none" strike="noStrike" cap="none">
                <a:latin typeface="Roboto"/>
                <a:ea typeface="Roboto"/>
                <a:cs typeface="Roboto"/>
                <a:sym typeface="Roboto"/>
              </a:rPr>
              <a:t>7 paid and 1 unpaid</a:t>
            </a:r>
            <a:r>
              <a:rPr lang="en-AU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-AU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workers present onsite </a:t>
            </a:r>
            <a:b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on average day of operation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133350" algn="r" rtl="0">
              <a:spcBef>
                <a:spcPts val="12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6100" y="937050"/>
            <a:ext cx="4657500" cy="3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ctrTitle"/>
          </p:nvPr>
        </p:nvSpPr>
        <p:spPr>
          <a:xfrm>
            <a:off x="264425" y="566925"/>
            <a:ext cx="28533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DCR/SIF </a:t>
            </a:r>
            <a:b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AU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and operation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" name="Google Shape;158;p28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9"/>
          <p:cNvGraphicFramePr/>
          <p:nvPr/>
        </p:nvGraphicFramePr>
        <p:xfrm>
          <a:off x="0" y="71769"/>
          <a:ext cx="9143975" cy="5096944"/>
        </p:xfrm>
        <a:graphic>
          <a:graphicData uri="http://schemas.openxmlformats.org/drawingml/2006/table">
            <a:tbl>
              <a:tblPr firstRow="1" firstCol="1" bandRow="1">
                <a:noFill/>
                <a:tableStyleId>{F612DF59-B530-4B23-BE09-8D8CE292B101}</a:tableStyleId>
              </a:tblPr>
              <a:tblGrid>
                <a:gridCol w="51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425">
                <a:tc gridSpan="5"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100" u="none" strike="noStrike" cap="none">
                          <a:solidFill>
                            <a:schemeClr val="dk2"/>
                          </a:solidFill>
                        </a:rPr>
                        <a:t>Services provided beyond safe space for drug use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0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-20320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1" u="none" strike="noStrike" cap="none">
                          <a:solidFill>
                            <a:schemeClr val="dk2"/>
                          </a:solidFill>
                        </a:rPr>
                        <a:t>Onsite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1" u="none" strike="noStrike" cap="none">
                          <a:solidFill>
                            <a:schemeClr val="dk2"/>
                          </a:solidFill>
                        </a:rPr>
                        <a:t>Refer elsewhere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5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  <a:t>Referral to care/treatment facilities </a:t>
                      </a:r>
                      <a:b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  <a:t>(e.g. drug treatment, health care)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94%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0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  <a:t>Needle/syringe distribution </a:t>
                      </a:r>
                      <a:r>
                        <a:rPr lang="en-AU" sz="1100" u="none" strike="noStrike" cap="none">
                          <a:solidFill>
                            <a:srgbClr val="000000"/>
                          </a:solidFill>
                        </a:rPr>
                        <a:t>(for take - away)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94%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0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  <a:t>Condom provision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89%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25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u="none" strike="noStrike" cap="none">
                          <a:solidFill>
                            <a:srgbClr val="000000"/>
                          </a:solidFill>
                        </a:rPr>
                        <a:t>Overdose management onsite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89%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26%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65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u="none" strike="noStrike" cap="none">
                          <a:solidFill>
                            <a:srgbClr val="000000"/>
                          </a:solidFill>
                        </a:rPr>
                        <a:t>HIV testing / screening</a:t>
                      </a:r>
                      <a:endParaRPr sz="15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54%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54%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u="none" strike="noStrike" cap="none">
                          <a:solidFill>
                            <a:srgbClr val="000000"/>
                          </a:solidFill>
                        </a:rPr>
                        <a:t>Out-patient counselling</a:t>
                      </a:r>
                      <a:endParaRPr sz="15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46%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52%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u="none" strike="noStrike" cap="none">
                          <a:solidFill>
                            <a:srgbClr val="000000"/>
                          </a:solidFill>
                        </a:rPr>
                        <a:t>Mental health care</a:t>
                      </a:r>
                      <a:endParaRPr sz="15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59%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take-home Naloxone provision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37%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28%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Opioid substitution therapy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24%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1" u="none" strike="noStrike" cap="none">
                          <a:solidFill>
                            <a:srgbClr val="000000"/>
                          </a:solidFill>
                        </a:rPr>
                        <a:t>Phone charging, cofee/tea</a:t>
                      </a:r>
                      <a:endParaRPr sz="1400" b="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i="1" u="none" strike="noStrike" cap="none">
                          <a:solidFill>
                            <a:srgbClr val="000000"/>
                          </a:solidFill>
                        </a:rPr>
                        <a:t>91%</a:t>
                      </a:r>
                      <a:endParaRPr sz="12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i="1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2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200"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1" u="none" strike="noStrike" cap="none">
                          <a:solidFill>
                            <a:srgbClr val="000000"/>
                          </a:solidFill>
                        </a:rPr>
                        <a:t>Personal care (e.g. shower, washing clothes)</a:t>
                      </a:r>
                      <a:endParaRPr sz="1400" b="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i="1" u="none" strike="noStrike" cap="none">
                          <a:solidFill>
                            <a:srgbClr val="000000"/>
                          </a:solidFill>
                        </a:rPr>
                        <a:t>78%</a:t>
                      </a:r>
                      <a:endParaRPr sz="12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i="1" u="none" strike="noStrike" cap="none">
                          <a:solidFill>
                            <a:srgbClr val="000000"/>
                          </a:solidFill>
                        </a:rPr>
                        <a:t>n.a.</a:t>
                      </a:r>
                      <a:endParaRPr sz="1200" i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ctr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925">
                <a:tc gridSpan="4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>
                          <a:solidFill>
                            <a:srgbClr val="000000"/>
                          </a:solidFill>
                        </a:rPr>
                        <a:t>answered question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>
                          <a:solidFill>
                            <a:srgbClr val="000000"/>
                          </a:solidFill>
                        </a:rPr>
                        <a:t>46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925">
                <a:tc gridSpan="4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>
                          <a:solidFill>
                            <a:srgbClr val="000000"/>
                          </a:solidFill>
                        </a:rPr>
                        <a:t>skipped question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>
                          <a:solidFill>
                            <a:srgbClr val="000000"/>
                          </a:solidFill>
                        </a:rPr>
                        <a:t>5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2575" marR="22575" marT="0" marB="0" anchor="b">
                    <a:solidFill>
                      <a:srgbClr val="FDE9D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ctrTitle"/>
          </p:nvPr>
        </p:nvSpPr>
        <p:spPr>
          <a:xfrm>
            <a:off x="3106975" y="1133825"/>
            <a:ext cx="57174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>
                <a:latin typeface="Roboto Medium"/>
                <a:ea typeface="Roboto Medium"/>
                <a:cs typeface="Roboto Medium"/>
                <a:sym typeface="Roboto Medium"/>
              </a:rPr>
              <a:t>2.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600">
                <a:latin typeface="Roboto Medium"/>
                <a:ea typeface="Roboto Medium"/>
                <a:cs typeface="Roboto Medium"/>
                <a:sym typeface="Roboto Medium"/>
              </a:rPr>
              <a:t>HCV RELATED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600">
                <a:latin typeface="Roboto Medium"/>
                <a:ea typeface="Roboto Medium"/>
                <a:cs typeface="Roboto Medium"/>
                <a:sym typeface="Roboto Medium"/>
              </a:rPr>
              <a:t>SERVICES</a:t>
            </a: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 </a:t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6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538850" y="1833900"/>
            <a:ext cx="39501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94 % DCRs / SIFs offered HCV-related</a:t>
            </a:r>
            <a:r>
              <a:rPr lang="en-AU" sz="14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 sz="1400" i="0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r>
              <a:rPr lang="en-AU" sz="1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(transmission routes, testing, symptoms and treatment options)</a:t>
            </a:r>
            <a:endParaRPr sz="14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brochures and pamphlets (89%)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individual client consultations (88%)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posters (70%)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digital resources (20%)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educational campaigns (20%) 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group educational sessions (17%)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4782669" y="1802220"/>
            <a:ext cx="39501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2/3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(65 %, n=31)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DCRs/SIFs offered </a:t>
            </a: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HCV testing onsite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as well as pre- and post-test counselling: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Blood sample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 from a vein (68%)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Saliva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/ oral fluid (39%)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Finger Prick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 test (32%)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Other (10%)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57 % referred for HCV testing elsewhere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Estimate: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 median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80 %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clients tested,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60 %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HCV positive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u="sng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>
            <a:off x="295900" y="795525"/>
            <a:ext cx="35076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HCV-RELATED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EDUCATION &amp; TESTING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32"/>
          <p:cNvGraphicFramePr/>
          <p:nvPr/>
        </p:nvGraphicFramePr>
        <p:xfrm>
          <a:off x="669852" y="656570"/>
          <a:ext cx="7772400" cy="3111595"/>
        </p:xfrm>
        <a:graphic>
          <a:graphicData uri="http://schemas.openxmlformats.org/drawingml/2006/table">
            <a:tbl>
              <a:tblPr firstRow="1" firstCol="1" bandRow="1">
                <a:noFill/>
                <a:tableStyleId>{F612DF59-B530-4B23-BE09-8D8CE292B101}</a:tableStyleId>
              </a:tblPr>
              <a:tblGrid>
                <a:gridCol w="529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2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635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000000"/>
                          </a:solidFill>
                        </a:rPr>
                        <a:t>PROVIDE ONSITE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000000"/>
                          </a:solidFill>
                        </a:rPr>
                        <a:t>PLANNING TO EXPAND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Referral to other services for HCV treatment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96%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36%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Disease self-management support </a:t>
                      </a:r>
                      <a:b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(e.g. healthy diet, obesity)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50%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15%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Liver health monitoring/assessments </a:t>
                      </a:r>
                      <a:b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</a:b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(e.g. Fibroscan, blood test)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24%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11%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No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15%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49%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75">
                <a:tc gridSpan="2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answered question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46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975">
                <a:tc gridSpan="2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skipped question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1" name="Google Shape;181;p32"/>
          <p:cNvSpPr txBox="1"/>
          <p:nvPr/>
        </p:nvSpPr>
        <p:spPr>
          <a:xfrm>
            <a:off x="1286642" y="3934597"/>
            <a:ext cx="7155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Roboto"/>
                <a:ea typeface="Roboto"/>
                <a:cs typeface="Roboto"/>
                <a:sym typeface="Roboto"/>
              </a:rPr>
              <a:t>54% (n=25)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of the DCRs/SIFs provided liver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monitoring or disease management support onsite.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u="sng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" name="Google Shape;182;p32"/>
          <p:cNvSpPr txBox="1">
            <a:spLocks noGrp="1"/>
          </p:cNvSpPr>
          <p:nvPr>
            <p:ph type="ctrTitle"/>
          </p:nvPr>
        </p:nvSpPr>
        <p:spPr>
          <a:xfrm>
            <a:off x="400900" y="414525"/>
            <a:ext cx="34026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HCV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SUPPORT SERVICES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33"/>
          <p:cNvGraphicFramePr/>
          <p:nvPr/>
        </p:nvGraphicFramePr>
        <p:xfrm>
          <a:off x="669852" y="885170"/>
          <a:ext cx="7772400" cy="2855563"/>
        </p:xfrm>
        <a:graphic>
          <a:graphicData uri="http://schemas.openxmlformats.org/drawingml/2006/table">
            <a:tbl>
              <a:tblPr firstRow="1" firstCol="1" bandRow="1">
                <a:noFill/>
                <a:tableStyleId>{F612DF59-B530-4B23-BE09-8D8CE292B101}</a:tableStyleId>
              </a:tblPr>
              <a:tblGrid>
                <a:gridCol w="47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2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635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000000"/>
                          </a:solidFill>
                        </a:rPr>
                        <a:t>PROVIDE ONSITE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000000"/>
                          </a:solidFill>
                        </a:rPr>
                        <a:t>PLANNING TO EXPAND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New HCV treatments (DAAs)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2 (4%)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 (3%)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Interferon-based treatment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0%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1 (3%)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Both treatment options from above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2 (4%)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0%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-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 (10%)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Don`t know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(8%)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975">
                <a:tc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39 (83%)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41 (85%)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275">
                <a:tc gridSpan="2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answered question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</a:rPr>
                        <a:t>47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975">
                <a:tc gridSpan="2">
                  <a:txBody>
                    <a:bodyPr/>
                    <a:lstStyle/>
                    <a:p>
                      <a:pPr marL="20320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skipped question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8" name="Google Shape;188;p33"/>
          <p:cNvSpPr txBox="1"/>
          <p:nvPr/>
        </p:nvSpPr>
        <p:spPr>
          <a:xfrm>
            <a:off x="700054" y="3959574"/>
            <a:ext cx="7743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Roboto"/>
                <a:ea typeface="Roboto"/>
                <a:cs typeface="Roboto"/>
                <a:sym typeface="Roboto"/>
              </a:rPr>
              <a:t>21 % (n=10)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DCRs/SIFs provided HCV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treatment offsite or planned to proved it in the future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u="sng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" name="Google Shape;189;p33"/>
          <p:cNvSpPr txBox="1">
            <a:spLocks noGrp="1"/>
          </p:cNvSpPr>
          <p:nvPr>
            <p:ph type="ctrTitle"/>
          </p:nvPr>
        </p:nvSpPr>
        <p:spPr>
          <a:xfrm>
            <a:off x="400900" y="414525"/>
            <a:ext cx="34026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HCV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8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TREATMENT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ctrTitle"/>
          </p:nvPr>
        </p:nvSpPr>
        <p:spPr>
          <a:xfrm>
            <a:off x="3106975" y="1133825"/>
            <a:ext cx="57174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 b="1">
                <a:latin typeface="Roboto"/>
                <a:ea typeface="Roboto"/>
                <a:cs typeface="Roboto"/>
                <a:sym typeface="Roboto"/>
              </a:rPr>
              <a:t>3.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 b="1">
                <a:latin typeface="Roboto"/>
                <a:ea typeface="Roboto"/>
                <a:cs typeface="Roboto"/>
                <a:sym typeface="Roboto"/>
              </a:rPr>
              <a:t>FACTORS ASSOCIATED WITH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 b="1">
                <a:latin typeface="Roboto"/>
                <a:ea typeface="Roboto"/>
                <a:cs typeface="Roboto"/>
                <a:sym typeface="Roboto"/>
              </a:rPr>
              <a:t>HCV SERVICE PROVISION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 b="1">
                <a:latin typeface="Roboto"/>
                <a:ea typeface="Roboto"/>
                <a:cs typeface="Roboto"/>
                <a:sym typeface="Roboto"/>
              </a:rPr>
              <a:t>&amp; NEEDS FOR IMPROVEMENT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4000" b="1"/>
              <a:t/>
            </a:r>
            <a:br>
              <a:rPr lang="en-AU" sz="4000" b="1"/>
            </a:br>
            <a:r>
              <a:rPr lang="en-AU" sz="4000" b="1"/>
              <a:t/>
            </a:r>
            <a:br>
              <a:rPr lang="en-AU" sz="4000" b="1"/>
            </a:br>
            <a:endParaRPr sz="3600"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/>
        </p:nvSpPr>
        <p:spPr>
          <a:xfrm>
            <a:off x="279250" y="771925"/>
            <a:ext cx="28326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FACTORS ASSOCIATED WITH HCV </a:t>
            </a:r>
            <a:br>
              <a:rPr lang="en-AU" sz="1800" b="1">
                <a:latin typeface="Roboto"/>
                <a:ea typeface="Roboto"/>
                <a:cs typeface="Roboto"/>
                <a:sym typeface="Roboto"/>
              </a:rPr>
            </a:b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TESTING ONSITE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174" y="672988"/>
            <a:ext cx="3326845" cy="379750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/>
        </p:nvSpPr>
        <p:spPr>
          <a:xfrm>
            <a:off x="279250" y="2859575"/>
            <a:ext cx="28326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DCRs that provided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HCV testing onsite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were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significantly more likely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also provide: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HIV testing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HVB vaccination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3" name="Google Shape;203;p35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259375" y="599475"/>
            <a:ext cx="8033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Uniting’s Sydney Medically Supervised Injecting Centre (MSIC)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is the first supervised injecting facility in the Southern hemisphere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and the English speaking world that opened in 2001.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MSIC is a service where people who inject drugs (PWID) do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so legally under health professional supervision.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MSIC aims to reduce death and injury from drug overdose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and reduce harm associated with injecting drug use.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To date, over 1 million visits were made to the service by a total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of 16,000 registered clients.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Nearly 13,000 referrals to health and social services were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made by MSIC the staff and almost 7,500 overdoses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were managed onsite.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- At present, around 150 visits to the service are recorded every day.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rgbClr val="22222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200">
              <a:solidFill>
                <a:srgbClr val="22222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252400" y="498600"/>
            <a:ext cx="28494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4572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Uniting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4572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MSCI Sydney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" name="Google Shape;80;p18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0169" y="1577669"/>
            <a:ext cx="2230667" cy="16088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238152" y="721300"/>
            <a:ext cx="2841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/>
              <a:t>FACTORS ASSOCIATED </a:t>
            </a:r>
            <a:br>
              <a:rPr lang="en-AU" sz="1800" b="1"/>
            </a:br>
            <a:r>
              <a:rPr lang="en-AU" sz="1800" b="1"/>
              <a:t>WITH HCV DISEASE MANAGEMENT ONSITE</a:t>
            </a:r>
            <a:endParaRPr sz="1800" b="1"/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264" y="593323"/>
            <a:ext cx="3326484" cy="380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216700" y="3360525"/>
            <a:ext cx="28839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765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DCRs that provided </a:t>
            </a:r>
            <a:r>
              <a:rPr lang="en-AU">
                <a:latin typeface="Roboto"/>
                <a:ea typeface="Roboto"/>
                <a:cs typeface="Roboto"/>
                <a:sym typeface="Roboto"/>
              </a:rPr>
              <a:t>HCV disease management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onsite were significantly more likely to also employ a nurse.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2" name="Google Shape;212;p36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280" y="665703"/>
            <a:ext cx="3151974" cy="369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7"/>
          <p:cNvSpPr txBox="1"/>
          <p:nvPr/>
        </p:nvSpPr>
        <p:spPr>
          <a:xfrm>
            <a:off x="236600" y="2586925"/>
            <a:ext cx="28767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DCRs that provided </a:t>
            </a:r>
            <a:r>
              <a:rPr lang="en-AU">
                <a:latin typeface="Roboto"/>
                <a:ea typeface="Roboto"/>
                <a:cs typeface="Roboto"/>
                <a:sym typeface="Roboto"/>
              </a:rPr>
              <a:t>HCV disease management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onsite were significantly more likely to also provide: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 a medical doctor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provide opioid substitution treatment onsite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238152" y="721300"/>
            <a:ext cx="2841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/>
              <a:t>FACTORS ASSOCIATED </a:t>
            </a:r>
            <a:br>
              <a:rPr lang="en-AU" sz="1800" b="1"/>
            </a:br>
            <a:r>
              <a:rPr lang="en-AU" sz="1800" b="1"/>
              <a:t>WITH HCV DISEASE MANAGEMENT ONSITE</a:t>
            </a:r>
            <a:endParaRPr sz="1800" b="1"/>
          </a:p>
        </p:txBody>
      </p:sp>
      <p:cxnSp>
        <p:nvCxnSpPr>
          <p:cNvPr id="221" name="Google Shape;221;p37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ctrTitle"/>
          </p:nvPr>
        </p:nvSpPr>
        <p:spPr>
          <a:xfrm>
            <a:off x="241450" y="795500"/>
            <a:ext cx="28719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959"/>
              <a:buFont typeface="Arial"/>
              <a:buNone/>
            </a:pP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INCREASING DCR/SIF CAPACITY IN HCV SERVICE PROVISION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3276025" y="1748000"/>
            <a:ext cx="55017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How would you spend any additional HCV related funds (n=46):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 </a:t>
            </a:r>
            <a:r>
              <a:rPr lang="en-AU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medical staff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(52%)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spend it on </a:t>
            </a:r>
            <a:r>
              <a:rPr lang="en-AU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staff training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(46%)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fund </a:t>
            </a:r>
            <a:r>
              <a:rPr lang="en-AU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educational materials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for clients (41%)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 </a:t>
            </a:r>
            <a:r>
              <a:rPr lang="en-AU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peer support workers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(26%)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develop </a:t>
            </a:r>
            <a:r>
              <a:rPr lang="en-AU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referral pathways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to a specialist (24%)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Other: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purchase a </a:t>
            </a:r>
            <a:r>
              <a:rPr lang="en-AU" i="0" u="none" strike="noStrike" cap="none">
                <a:latin typeface="Roboto"/>
                <a:ea typeface="Roboto"/>
                <a:cs typeface="Roboto"/>
                <a:sym typeface="Roboto"/>
              </a:rPr>
              <a:t>fibroscan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(n=1)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i="0" u="none" strike="noStrike" cap="none">
                <a:latin typeface="Roboto"/>
                <a:ea typeface="Roboto"/>
                <a:cs typeface="Roboto"/>
                <a:sym typeface="Roboto"/>
              </a:rPr>
              <a:t>advocacy</a:t>
            </a: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for the possibility of providing HCV treatment to “clandestine” persons (n=1)</a:t>
            </a: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8" name="Google Shape;228;p38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3276025" y="1138400"/>
            <a:ext cx="55017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- Australia has made a major investment in HCV treatment: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-"/>
            </a:pP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billion AUD investment in HCV treatment over 5 years.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anything over that cost given by the pharma industry for free 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added DAA treatments on the public benefit scheme in 03/2016, includes PWID.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- </a:t>
            </a: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Sydney SIF (MSIC)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sees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2000 PWID / year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- “hard to reach” 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 other services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- “Opportunistic Engagement” -  approx. </a:t>
            </a:r>
            <a:r>
              <a:rPr lang="en-AU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680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medical referrals 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since 03/2016. 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Providing “Immediacy” – onsite clinics with doctors from local health service </a:t>
            </a: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Kirketon Road Centre (KRC) </a:t>
            </a: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2h 3x week.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Using established “rapport” with the client to engage 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-"/>
            </a:pPr>
            <a:r>
              <a:rPr lang="en-AU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Using “holistic medical approach” – as per needs, HCV the most common issue.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4" name="Google Shape;234;p39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5" name="Google Shape;235;p39"/>
          <p:cNvSpPr txBox="1">
            <a:spLocks noGrp="1"/>
          </p:cNvSpPr>
          <p:nvPr>
            <p:ph type="ctrTitle"/>
          </p:nvPr>
        </p:nvSpPr>
        <p:spPr>
          <a:xfrm>
            <a:off x="241450" y="795500"/>
            <a:ext cx="28719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b="1">
                <a:latin typeface="Roboto"/>
                <a:ea typeface="Roboto"/>
                <a:cs typeface="Roboto"/>
                <a:sym typeface="Roboto"/>
              </a:rPr>
              <a:t>HCV treatment at the Syden SIF. Close cooperation with a local health service.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959"/>
              <a:buFont typeface="Arial"/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3276025" y="681200"/>
            <a:ext cx="55017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Sydney SIF staff can administer or dispense limited medications (as per its Drug Authority), but </a:t>
            </a: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Authority does not include HCV medications </a:t>
            </a:r>
            <a:b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HCV treatment is achieved </a:t>
            </a:r>
            <a:r>
              <a:rPr lang="en-AU" i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 referring Sydney SIF clients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for HCV treatment to Kirketon Road Centre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(a local health service)</a:t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However </a:t>
            </a: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SIF clients never make it to other services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so dosing these hard to reach clients at the SIF seems a </a:t>
            </a:r>
            <a:r>
              <a:rPr lang="en-AU" i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practical option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by: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Storing DAA medication (a  pharmacy-prepared “webster-pak”) for self-administration at the SIF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SIF staff reminding the client to self-administer DAA medication during their visits to SIF to inject drugs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Drug Authority </a:t>
            </a:r>
            <a:r>
              <a:rPr lang="en-A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amendment to keep up with pragmatic and practical  interventions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ctrTitle"/>
          </p:nvPr>
        </p:nvSpPr>
        <p:spPr>
          <a:xfrm>
            <a:off x="241450" y="795500"/>
            <a:ext cx="28719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b="1">
                <a:latin typeface="Roboto"/>
                <a:ea typeface="Roboto"/>
                <a:cs typeface="Roboto"/>
                <a:sym typeface="Roboto"/>
              </a:rPr>
              <a:t>HCV treatment at the Syden SIF. Close cooperation with a local health service.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959"/>
              <a:buFont typeface="Arial"/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40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3276025" y="224000"/>
            <a:ext cx="55779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Male in late 30s with long history of injecting and street-based homelessness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rtl="0">
              <a:lnSpc>
                <a:spcPct val="80000"/>
              </a:lnSpc>
              <a:spcBef>
                <a:spcPts val="1133"/>
              </a:spcBef>
              <a:spcAft>
                <a:spcPts val="0"/>
              </a:spcAft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over 15 years HCV positive, </a:t>
            </a:r>
            <a:r>
              <a:rPr lang="en-AU" sz="1100">
                <a:latin typeface="Roboto"/>
                <a:ea typeface="Roboto"/>
                <a:cs typeface="Roboto"/>
                <a:sym typeface="Roboto"/>
              </a:rPr>
              <a:t>never turned up to any appointment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difficult to engage, never attended KRC, </a:t>
            </a:r>
            <a:r>
              <a:rPr lang="en-AU" sz="1100">
                <a:latin typeface="Roboto"/>
                <a:ea typeface="Roboto"/>
                <a:cs typeface="Roboto"/>
                <a:sym typeface="Roboto"/>
              </a:rPr>
              <a:t>history of medication non-adherance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;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had </a:t>
            </a: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uncontrolled epilepsy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and frequent seizures (2-3 times per week, resulting in fractures, bleeding, memory issues and had frequent hospital admissions);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when the local services </a:t>
            </a: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arranged accommodation, he left it in a week 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because of the fear that he would have seizures while alone;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</a:t>
            </a: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only service he has engaged with is MSIC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and he attends it 2-3 times a day;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managed to get his epilepsy medication for him to self-administer via the </a:t>
            </a: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“webster-pak”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at MSIC –  </a:t>
            </a: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intervention immediately reduced his seizures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;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SIF also successfully linked him (after a number of attempts) to HCV testing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-"/>
            </a:pPr>
            <a:r>
              <a:rPr lang="en-A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DAA treatment was included in the “webster pack”</a:t>
            </a:r>
            <a: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for self administration while at MSIC. His adherence improved to near optimal levels with regular reminders from SIF staff.</a:t>
            </a:r>
            <a:br>
              <a:rPr lang="en-AU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84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-"/>
            </a:pPr>
            <a:r>
              <a:rPr lang="en-AU" sz="1100">
                <a:latin typeface="Roboto"/>
                <a:ea typeface="Roboto"/>
                <a:cs typeface="Roboto"/>
                <a:sym typeface="Roboto"/>
              </a:rPr>
              <a:t>His HCV was cleared 3 months later and he is finally housed.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80000"/>
              </a:lnSpc>
              <a:spcBef>
                <a:spcPts val="1133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Difficult clients who are only willing to attend a SIF </a:t>
            </a:r>
            <a:r>
              <a:rPr lang="en-AU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fall through the net</a:t>
            </a: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AU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support at the SIF  is essential for them</a:t>
            </a:r>
            <a:r>
              <a:rPr lang="en-A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241450" y="795500"/>
            <a:ext cx="28719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1800" b="1"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b="1">
                <a:latin typeface="Roboto"/>
                <a:ea typeface="Roboto"/>
                <a:cs typeface="Roboto"/>
                <a:sym typeface="Roboto"/>
              </a:rPr>
              <a:t>HCV treatment at the Syden SIF. Close cooperation with a local health service.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959"/>
              <a:buFont typeface="Arial"/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0" name="Google Shape;250;p41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ctrTitle"/>
          </p:nvPr>
        </p:nvSpPr>
        <p:spPr>
          <a:xfrm>
            <a:off x="250000" y="721050"/>
            <a:ext cx="2829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</a:pPr>
            <a:r>
              <a:rPr lang="en-AU" sz="3000" b="1">
                <a:latin typeface="Roboto"/>
                <a:ea typeface="Roboto"/>
                <a:cs typeface="Roboto"/>
                <a:sym typeface="Roboto"/>
              </a:rPr>
              <a:t>CONCLUSIONS</a:t>
            </a:r>
            <a:endParaRPr sz="3000"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42"/>
          <p:cNvSpPr txBox="1">
            <a:spLocks noGrp="1"/>
          </p:cNvSpPr>
          <p:nvPr>
            <p:ph type="body" idx="1"/>
          </p:nvPr>
        </p:nvSpPr>
        <p:spPr>
          <a:xfrm>
            <a:off x="3454601" y="880325"/>
            <a:ext cx="5365200" cy="3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DCRs/SIFs provide a broad range of social and health services in safe environment for PWID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DCRs/SIFs provide some HCV related services already </a:t>
            </a:r>
            <a:b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(2/3 testing, ½ support services) or are interested to do so in the near future (1/5 treatment)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Provision of HCV treatment onsite at DCRs was linked to their overall capacity to provide clinical services, namely in relation to staff qualifications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additional financial resources  for qualified staff and  capacity building are essential to enhance the capacity for HCV services</a:t>
            </a:r>
            <a:endParaRPr i="0" u="none" strike="noStrike" cap="none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1" indent="-4191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 startAt="5"/>
            </a:pPr>
            <a:r>
              <a:rPr lang="en-AU" i="0" u="none" strike="noStrike" cap="none">
                <a:latin typeface="Roboto Light"/>
                <a:ea typeface="Roboto Light"/>
                <a:cs typeface="Roboto Light"/>
                <a:sym typeface="Roboto Light"/>
              </a:rPr>
              <a:t>DCRs/SIFs should be considered as a low-threshold HCV treatment provider for PWID on the community level; innovative arrangements should be sought</a:t>
            </a:r>
            <a:endParaRPr i="0" u="none" strike="noStrike" cap="none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i="0" u="none" strike="noStrike" cap="none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57" name="Google Shape;257;p42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3276025" y="376400"/>
            <a:ext cx="55779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dirty="0" smtClean="0">
                <a:latin typeface="Roboto Light"/>
                <a:ea typeface="Roboto Light"/>
                <a:cs typeface="Roboto Light"/>
                <a:sym typeface="Roboto Light"/>
              </a:rPr>
              <a:t>more 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information: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2000" dirty="0">
                <a:latin typeface="Roboto Light" panose="020B0604020202020204" charset="0"/>
                <a:ea typeface="Roboto Light" panose="020B0604020202020204" charset="0"/>
                <a:cs typeface="Roboto Light"/>
                <a:sym typeface="Roboto Light"/>
              </a:rPr>
              <a:t>Eberhard Schatz </a:t>
            </a:r>
            <a:endParaRPr sz="2000" dirty="0">
              <a:latin typeface="Roboto Light" panose="020B0604020202020204" charset="0"/>
              <a:ea typeface="Roboto Light" panose="020B0604020202020204" charset="0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800" i="1" dirty="0">
                <a:latin typeface="Roboto Thin"/>
                <a:ea typeface="Roboto Thin"/>
                <a:cs typeface="Roboto Thin"/>
                <a:sym typeface="Roboto Thin"/>
              </a:rPr>
              <a:t>eschatz@correlation-net.org</a:t>
            </a:r>
            <a:endParaRPr sz="1800" i="1" dirty="0"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AU" sz="1800" i="1" dirty="0" smtClean="0">
              <a:latin typeface="Roboto Thin"/>
              <a:ea typeface="Roboto Thin"/>
              <a:cs typeface="Roboto Thin"/>
              <a:sym typeface="Roboto Thin"/>
            </a:endParaRPr>
          </a:p>
          <a:p>
            <a:pPr lvl="0">
              <a:buSzPts val="1100"/>
            </a:pPr>
            <a:r>
              <a:rPr lang="en-AU" sz="2000" dirty="0" err="1">
                <a:latin typeface="Roboto Thin"/>
                <a:ea typeface="Roboto Thin"/>
                <a:cs typeface="Roboto Thin"/>
                <a:sym typeface="Roboto Thin"/>
              </a:rPr>
              <a:t>Vendula</a:t>
            </a:r>
            <a:r>
              <a:rPr lang="en-AU" sz="2000" dirty="0">
                <a:latin typeface="Roboto Thin"/>
                <a:ea typeface="Roboto Thin"/>
                <a:cs typeface="Roboto Thin"/>
                <a:sym typeface="Roboto Thin"/>
              </a:rPr>
              <a:t> </a:t>
            </a:r>
            <a:r>
              <a:rPr lang="en-AU" sz="2000" dirty="0" err="1">
                <a:latin typeface="Roboto Thin"/>
                <a:ea typeface="Roboto Thin"/>
                <a:cs typeface="Roboto Thin"/>
                <a:sym typeface="Roboto Thin"/>
              </a:rPr>
              <a:t>Belackova</a:t>
            </a:r>
            <a:endParaRPr lang="en-AU" sz="2000" dirty="0">
              <a:latin typeface="Roboto Thin"/>
              <a:ea typeface="Roboto Thin"/>
              <a:cs typeface="Roboto Thin"/>
              <a:sym typeface="Roboto Thin"/>
            </a:endParaRPr>
          </a:p>
          <a:p>
            <a:pPr lvl="0">
              <a:buSzPts val="1100"/>
            </a:pPr>
            <a:r>
              <a:rPr lang="en-AU" sz="1800" i="1" dirty="0">
                <a:latin typeface="Roboto Thin"/>
                <a:ea typeface="Roboto Thin"/>
                <a:cs typeface="Roboto Thin"/>
                <a:sym typeface="Roboto Thin"/>
                <a:hlinkClick r:id="rId3"/>
              </a:rPr>
              <a:t>vbelackova@uniting.org</a:t>
            </a:r>
            <a:endParaRPr lang="en-AU" sz="1800" i="1" dirty="0"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800" i="1" dirty="0"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en-AU" sz="1800" i="1" dirty="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en-AU" i="1" dirty="0">
                <a:latin typeface="Roboto Thin"/>
                <a:ea typeface="Roboto Thin"/>
                <a:cs typeface="Roboto Thin"/>
                <a:sym typeface="Roboto Thin"/>
              </a:rPr>
              <a:t>www.correlation-net.org</a:t>
            </a:r>
            <a:br>
              <a:rPr lang="en-AU" i="1" dirty="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en-AU" i="1" dirty="0">
                <a:latin typeface="Roboto Thin"/>
                <a:ea typeface="Roboto Thin"/>
                <a:cs typeface="Roboto Thin"/>
                <a:sym typeface="Roboto Thin"/>
              </a:rPr>
              <a:t>www.drugconsumptionroom-international.org</a:t>
            </a:r>
            <a:endParaRPr i="1" dirty="0"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A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A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A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80000"/>
              </a:lnSpc>
              <a:spcBef>
                <a:spcPts val="1133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" name="Google Shape;264;p43"/>
          <p:cNvSpPr txBox="1">
            <a:spLocks noGrp="1"/>
          </p:cNvSpPr>
          <p:nvPr>
            <p:ph type="ctrTitle"/>
          </p:nvPr>
        </p:nvSpPr>
        <p:spPr>
          <a:xfrm>
            <a:off x="241450" y="795500"/>
            <a:ext cx="28719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Thank you 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AU" sz="2400" b="1">
                <a:latin typeface="Roboto"/>
                <a:ea typeface="Roboto"/>
                <a:cs typeface="Roboto"/>
                <a:sym typeface="Roboto"/>
              </a:rPr>
              <a:t>for your attention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959"/>
              <a:buFont typeface="Arial"/>
              <a:buNone/>
            </a:pP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" name="Google Shape;265;p43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3298800" y="1314475"/>
            <a:ext cx="5526300" cy="3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11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Launched in 2004.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Newly reformed in 2018.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4 pillars: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Network.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Monitoring</a:t>
            </a:r>
            <a:r>
              <a:rPr lang="en-AU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Capacity Building.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Advocacy.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Current Priorities: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Civil Society Involvement in drug policy.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nl-NL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Hepatitis C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nl-NL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Overdose Prevention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nl-NL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Drug </a:t>
            </a:r>
            <a:r>
              <a:rPr lang="nl-NL" dirty="0" err="1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Consumption</a:t>
            </a:r>
            <a:r>
              <a:rPr lang="nl-NL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nl-NL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Rooms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nl-NL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New drug trends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252400" y="498600"/>
            <a:ext cx="28494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Correlation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European Harm Reduction Network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9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553" y="1681018"/>
            <a:ext cx="3102709" cy="20597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252400" y="498600"/>
            <a:ext cx="28494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International Network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>
                <a:latin typeface="Roboto"/>
                <a:ea typeface="Roboto"/>
                <a:cs typeface="Roboto"/>
                <a:sym typeface="Roboto"/>
              </a:rPr>
              <a:t>of Drug Consumption Rooms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3298800" y="1727199"/>
            <a:ext cx="55263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Creating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partnerships 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between organisations, cities, associations, politicians, police, community (drug users and residents) with the objective of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developing consumption rooms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as a tool for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risk reduction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wherever necessary.</a:t>
            </a:r>
            <a:br>
              <a:rPr lang="en-AU" dirty="0">
                <a:latin typeface="Roboto Light"/>
                <a:ea typeface="Roboto Light"/>
                <a:cs typeface="Roboto Light"/>
                <a:sym typeface="Roboto Light"/>
              </a:rPr>
            </a:b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Sharing of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best practices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in the field of managing and maintaining a DCR from professional and user perspective</a:t>
            </a:r>
            <a:r>
              <a:rPr lang="en-AU" dirty="0" smtClean="0"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endParaRPr lang="en-AU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dirty="0" smtClean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Providing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guidelines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common quality standard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for existing and new DCR. </a:t>
            </a:r>
            <a:br>
              <a:rPr lang="en-AU" dirty="0">
                <a:latin typeface="Roboto Light"/>
                <a:ea typeface="Roboto Light"/>
                <a:cs typeface="Roboto Light"/>
                <a:sym typeface="Roboto Light"/>
              </a:rPr>
            </a:b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Providing and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sharing knowledge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 through exchange of information, visits and on-site trainings (running a DCR, health prevention in a DCR…).</a:t>
            </a:r>
            <a:br>
              <a:rPr lang="en-AU" dirty="0">
                <a:latin typeface="Roboto Light"/>
                <a:ea typeface="Roboto Light"/>
                <a:cs typeface="Roboto Light"/>
                <a:sym typeface="Roboto Light"/>
              </a:rPr>
            </a:b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-"/>
            </a:pP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Assist in and contribute to </a:t>
            </a:r>
            <a:r>
              <a:rPr lang="en-AU" dirty="0">
                <a:latin typeface="Roboto"/>
                <a:ea typeface="Roboto"/>
                <a:cs typeface="Roboto"/>
                <a:sym typeface="Roboto"/>
              </a:rPr>
              <a:t>evidence-based research</a:t>
            </a:r>
            <a:r>
              <a:rPr lang="en-AU" dirty="0">
                <a:latin typeface="Roboto Light"/>
                <a:ea typeface="Roboto Light"/>
                <a:cs typeface="Roboto Light"/>
                <a:sym typeface="Roboto Light"/>
              </a:rPr>
              <a:t>, which is supporting the cause of DCR’s.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6" name="Google Shape;96;p20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ctrTitle"/>
          </p:nvPr>
        </p:nvSpPr>
        <p:spPr>
          <a:xfrm>
            <a:off x="252400" y="498600"/>
            <a:ext cx="28494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Drug </a:t>
            </a:r>
            <a:br>
              <a:rPr lang="en-A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A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Consumption Rooms </a:t>
            </a:r>
            <a:endParaRPr sz="19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Safe Injecting Facilities  </a:t>
            </a:r>
            <a:endParaRPr sz="19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endParaRPr sz="19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259375" y="1478050"/>
            <a:ext cx="8033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Are services that provide hygienic environments in which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people can inject illegal drugs under the supervision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of qualified staff.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Demonstrated 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to: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attract the most vulnerable people who inject drugs (PWID)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manage overdose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enhance safe injecting practice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increase access to drug treatment and other health services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improve health outcomes and save cost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improve public amenity &amp; not increase crime </a:t>
            </a:r>
            <a:r>
              <a:rPr lang="en-AU" i="0" strike="noStrike" cap="none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Reduce </a:t>
            </a:r>
            <a:r>
              <a:rPr lang="en-AU" i="0" strike="noStrike" cap="none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other </a:t>
            </a:r>
            <a:r>
              <a:rPr lang="en-AU" i="0" strike="noStrike" cap="none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risky behaviour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spcBef>
                <a:spcPts val="10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A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(de Vel-Palumbo, Matthew-Simmons, Shanahan, &amp; Ritter, 2013; D.  Hedrich &amp; Hartnoll, 2015; Dagmar Hedrich, Kerr, &amp; Dubois-Arber, 2010; Kennedy, Karamouzian, &amp; Kerr, 2017; Kerr, Kimber, DeBeck, &amp; Wood, 2007; Kerr, Mitra, Kennedy, &amp; McNeil, 2017; J. Kimber, Dolan, Van Beek, Hedrich, &amp; Zurhold, 2003; Jo Kimber et al., 2010; Milloy &amp; Wood, 2009; Monico, 2015; Potier, Laprévote, Dubois-Arber, Cottencin, &amp; Rolland, 2014; Semaan et al., 2011)</a:t>
            </a:r>
            <a:r>
              <a:rPr lang="en-AU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52400" y="2837200"/>
            <a:ext cx="2849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0" algn="r" rtl="0">
              <a:spcBef>
                <a:spcPts val="104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Kennedy, M. C., Karamouzian, M., &amp; Kerr, T. (2017). Public Health and Public Order Outcomes Associated with Supervised Drug Consumption Facilities: a Systematic Review. </a:t>
            </a:r>
            <a:r>
              <a:rPr lang="en-AU" sz="800" i="1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Current HIV/AIDS Reports, 14 </a:t>
            </a: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(5), 161-183. </a:t>
            </a:r>
            <a:endParaRPr sz="80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171450" lvl="0" indent="0" algn="r" rtl="0">
              <a:spcBef>
                <a:spcPts val="104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Belackova, V. and A. M. Salmon (2017). Overview of international literature – supervised injecting facilities &amp; drug consumption rooms. Sydney, Uniting Medically Supervised Injecting Centre.</a:t>
            </a:r>
            <a:endParaRPr sz="80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05" name="Google Shape;105;p21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102350" y="2794625"/>
            <a:ext cx="28977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Bayoumi, A. M. &amp; Zaric, G. S. 2008. The cost-effectiveness of Vancouver's supervised injection facility. </a:t>
            </a:r>
            <a:r>
              <a:rPr lang="en-AU" sz="800" i="1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Canadian Medical Association Journal,</a:t>
            </a: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 179, 1143-1151.; Bravo, M. J., et al, 2009. Use of supervised injection facilities and injection risk behaviours among young drug injectors. </a:t>
            </a:r>
            <a:r>
              <a:rPr lang="en-AU" sz="800" i="1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Addiction,</a:t>
            </a: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 104, 614-619.; </a:t>
            </a:r>
            <a:b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Morris, L., et al. (2017). "Initial outcomes of integrated community-based hepatitis C treatment for people who inject drugs: Findings from the Queensland Injectors’ Health Network." </a:t>
            </a:r>
            <a:r>
              <a:rPr lang="en-AU" sz="800" u="sng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International Journal of Drug Policy.</a:t>
            </a:r>
            <a:endParaRPr sz="80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rtl="0">
              <a:spcBef>
                <a:spcPts val="880"/>
              </a:spcBef>
              <a:spcAft>
                <a:spcPts val="0"/>
              </a:spcAft>
              <a:buNone/>
            </a:pPr>
            <a:r>
              <a:rPr lang="en-AU" sz="80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	</a:t>
            </a:r>
            <a:endParaRPr sz="80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3290100" y="1479425"/>
            <a:ext cx="55263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HCV prevalence among DCR/SIF clients </a:t>
            </a:r>
            <a:r>
              <a:rPr lang="en-A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rather </a:t>
            </a:r>
            <a:r>
              <a:rPr lang="en-A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high: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63 % in Germany (</a:t>
            </a:r>
            <a:r>
              <a:rPr lang="en-AU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Scherbaum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et al., 2009) or 43 % in Spain (Bravo et al., 2009)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Prevent HIV &amp; HCV infections and save cost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</a:t>
            </a:r>
            <a:r>
              <a:rPr lang="en-AU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Bayoumi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lang="en-AU" dirty="0" err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Zaric</a:t>
            </a: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2008).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Specific HCV prevention &amp; treatment in DCR/SIFs haven’t been described.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At the same time: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New direct-acting antiviral agents (DAAs) treatment highly tolerable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-"/>
            </a:pPr>
            <a:r>
              <a:rPr lang="en-AU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‘Delivery of DAAs in a community setting as a successful example for patient-centred arrangements’ (Morris et al., 2017)</a:t>
            </a: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252400" y="498600"/>
            <a:ext cx="2849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Drug </a:t>
            </a:r>
            <a:br>
              <a:rPr lang="en-AU" sz="19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AU" sz="19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Consumption Rooms </a:t>
            </a:r>
            <a:endParaRPr sz="19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Safe Injecting Facilities  </a:t>
            </a:r>
            <a:endParaRPr sz="19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3600"/>
              <a:buFont typeface="Arial"/>
              <a:buNone/>
            </a:pPr>
            <a:r>
              <a:rPr lang="en-AU" sz="19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 HCV</a:t>
            </a:r>
            <a:endParaRPr sz="19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13;p22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106975" y="1133825"/>
            <a:ext cx="57174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000">
                <a:latin typeface="Roboto Medium"/>
                <a:ea typeface="Roboto Medium"/>
                <a:cs typeface="Roboto Medium"/>
                <a:sym typeface="Roboto Medium"/>
              </a:rPr>
              <a:t>1.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600">
                <a:latin typeface="Roboto Medium"/>
                <a:ea typeface="Roboto Medium"/>
                <a:cs typeface="Roboto Medium"/>
                <a:sym typeface="Roboto Medium"/>
              </a:rPr>
              <a:t>SURVEY AIMS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3600">
                <a:latin typeface="Roboto Medium"/>
                <a:ea typeface="Roboto Medium"/>
                <a:cs typeface="Roboto Medium"/>
                <a:sym typeface="Roboto Medium"/>
              </a:rPr>
              <a:t>&amp; PARTICIPANTS</a:t>
            </a: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 </a:t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en-AU" sz="36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6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ctrTitle"/>
          </p:nvPr>
        </p:nvSpPr>
        <p:spPr>
          <a:xfrm>
            <a:off x="235400" y="877000"/>
            <a:ext cx="28566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</a:pPr>
            <a:r>
              <a:rPr lang="en-AU" sz="2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Online survey of DCRs/SIFs</a:t>
            </a:r>
            <a:endParaRPr sz="2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278900" y="1728925"/>
            <a:ext cx="5545800" cy="3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Research questions:</a:t>
            </a:r>
            <a:endParaRPr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What is the range of HCV services currently offered at DCRs?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What are their operational capacities of DCRs internationally (staff, services provided)?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What are the factors associated with HCV service provision in DCRs?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What are the needs and/or resource requirements needed to increase HCV awareness, prevention and treatment among DCRs? </a:t>
            </a:r>
            <a:endParaRPr sz="1200">
              <a:solidFill>
                <a:schemeClr val="dk1"/>
              </a:solidFill>
            </a:endParaRPr>
          </a:p>
          <a:p>
            <a:pPr marL="0" lvl="0" indent="0" rtl="0">
              <a:spcBef>
                <a:spcPts val="11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Design:</a:t>
            </a:r>
            <a:endParaRPr/>
          </a:p>
          <a:p>
            <a:pPr marL="457200" lvl="0" indent="-304800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To be filled in by DCR/SIF managers (reminder sent 3 times)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Took approximately 30 min to complete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No question obligatory</a:t>
            </a:r>
            <a:endParaRPr sz="120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AU" sz="1200">
                <a:solidFill>
                  <a:schemeClr val="dk1"/>
                </a:solidFill>
              </a:rPr>
              <a:t>Excluded those where &gt;50% of answers was missing</a:t>
            </a:r>
            <a:endParaRPr sz="1200">
              <a:solidFill>
                <a:schemeClr val="dk1"/>
              </a:solidFill>
            </a:endParaRPr>
          </a:p>
          <a:p>
            <a:pPr marL="468312" marR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125" name="Google Shape;125;p24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261525" y="927100"/>
            <a:ext cx="28368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20066"/>
              </a:buClr>
              <a:buSzPts val="4400"/>
              <a:buFont typeface="Arial"/>
              <a:buNone/>
            </a:pPr>
            <a:r>
              <a:rPr lang="en-AU" sz="2400" b="1" i="0" u="none" strike="noStrike" cap="none">
                <a:latin typeface="Roboto"/>
                <a:ea typeface="Roboto"/>
                <a:cs typeface="Roboto"/>
                <a:sym typeface="Roboto"/>
              </a:rPr>
              <a:t>Online survey of DCRs/SIFs</a:t>
            </a:r>
            <a:endParaRPr sz="2400"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261525" y="4034300"/>
            <a:ext cx="28368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AU" sz="80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t>NOTE: Health Canada has approved about 30 Supervised Consumption Services (SCSs) since.</a:t>
            </a:r>
            <a:endParaRPr sz="800" i="0" u="none" strike="noStrike" cap="none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61525" y="3069750"/>
            <a:ext cx="28368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Exhaustive sampling: </a:t>
            </a:r>
            <a: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A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AU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91 DCRs operating in 8 European countries, Australia and Canada as of September 2016</a:t>
            </a:r>
            <a:r>
              <a:rPr lang="en-AU" sz="18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33" name="Google Shape;133;p25"/>
          <p:cNvGraphicFramePr/>
          <p:nvPr/>
        </p:nvGraphicFramePr>
        <p:xfrm>
          <a:off x="4122822" y="619687"/>
          <a:ext cx="3992550" cy="3904150"/>
        </p:xfrm>
        <a:graphic>
          <a:graphicData uri="http://schemas.openxmlformats.org/drawingml/2006/table">
            <a:tbl>
              <a:tblPr firstRow="1" firstCol="1" bandRow="1">
                <a:noFill/>
                <a:tableStyleId>{5F749B25-5EBC-4A4C-93CF-45CF47802950}</a:tableStyleId>
              </a:tblPr>
              <a:tblGrid>
                <a:gridCol w="128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 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No of DCRs operating </a:t>
                      </a:r>
                      <a:br>
                        <a:rPr lang="en-AU" sz="900" u="none" strike="noStrike" cap="none"/>
                      </a:br>
                      <a:r>
                        <a:rPr lang="en-AU" sz="900" u="none" strike="noStrike" cap="none"/>
                        <a:t>(IX 2016)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No of DCRs participating in the study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Particip. rate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Netherlands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20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8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40%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Switzerland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18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7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39%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Germany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26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17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65%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Spain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15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9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60%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REMAINING COUNTRIES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12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7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u="none" strike="noStrike" cap="none"/>
                        <a:t>64%</a:t>
                      </a:r>
                      <a:endParaRPr sz="11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Australia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100%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Canada*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100%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France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2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2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100%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Denmark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6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2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33%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Norway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100%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marL="0" marR="0" lvl="0" indent="1524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Luxembourg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u="none" strike="noStrike" cap="none"/>
                        <a:t>100%</a:t>
                      </a:r>
                      <a:endParaRPr sz="9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u="none" strike="noStrike" cap="none"/>
                        <a:t>TOTAL</a:t>
                      </a:r>
                      <a:endParaRPr sz="1200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1" u="none" strike="noStrike" cap="none"/>
                        <a:t>91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1" u="none" strike="noStrike" cap="none"/>
                        <a:t>49</a:t>
                      </a:r>
                      <a:endParaRPr sz="12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b="1" u="none" strike="noStrike" cap="none"/>
                        <a:t>54%</a:t>
                      </a:r>
                      <a:endParaRPr sz="1100" b="1" i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34" name="Google Shape;134;p25"/>
          <p:cNvCxnSpPr/>
          <p:nvPr/>
        </p:nvCxnSpPr>
        <p:spPr>
          <a:xfrm>
            <a:off x="3202725" y="406925"/>
            <a:ext cx="0" cy="409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Uniting Powerpoint Template - INTERNAL USE">
  <a:themeElements>
    <a:clrScheme name="Uniting sRGB">
      <a:dk1>
        <a:srgbClr val="0A0000"/>
      </a:dk1>
      <a:lt1>
        <a:srgbClr val="FFFFFF"/>
      </a:lt1>
      <a:dk2>
        <a:srgbClr val="A20066"/>
      </a:dk2>
      <a:lt2>
        <a:srgbClr val="6AD1E3"/>
      </a:lt2>
      <a:accent1>
        <a:srgbClr val="FFD100"/>
      </a:accent1>
      <a:accent2>
        <a:srgbClr val="BBBCBC"/>
      </a:accent2>
      <a:accent3>
        <a:srgbClr val="84BD00"/>
      </a:accent3>
      <a:accent4>
        <a:srgbClr val="A1D6CA"/>
      </a:accent4>
      <a:accent5>
        <a:srgbClr val="D1412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1468</Words>
  <Application>Microsoft Office PowerPoint</Application>
  <PresentationFormat>Diavoorstelling (16:9)</PresentationFormat>
  <Paragraphs>396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Calibri</vt:lpstr>
      <vt:lpstr>Roboto Medium</vt:lpstr>
      <vt:lpstr>Arial</vt:lpstr>
      <vt:lpstr>Times New Roman</vt:lpstr>
      <vt:lpstr>Roboto Light</vt:lpstr>
      <vt:lpstr>Merriweather Sans</vt:lpstr>
      <vt:lpstr>Roboto Thin</vt:lpstr>
      <vt:lpstr>Roboto</vt:lpstr>
      <vt:lpstr>Uniting Powerpoint Template - INTERNAL USE</vt:lpstr>
      <vt:lpstr>Online census of drug consumption rooms as a setting to address HCV:    </vt:lpstr>
      <vt:lpstr>Uniting MSCI Sydney</vt:lpstr>
      <vt:lpstr>Correlation European Harm Reduction Network</vt:lpstr>
      <vt:lpstr>International Network of Drug Consumption Rooms</vt:lpstr>
      <vt:lpstr>Drug  Consumption Rooms  Safe Injecting Facilities   </vt:lpstr>
      <vt:lpstr>Drug  Consumption Rooms  Safe Injecting Facilities   &amp; HCV</vt:lpstr>
      <vt:lpstr>1. SURVEY AIMS &amp; PARTICIPANTS    </vt:lpstr>
      <vt:lpstr>Online survey of DCRs/SIFs</vt:lpstr>
      <vt:lpstr>Online survey of DCRs/SIFs</vt:lpstr>
      <vt:lpstr>Survey participants</vt:lpstr>
      <vt:lpstr>DCR/SIF  capacity and operation</vt:lpstr>
      <vt:lpstr>DCR/SIF  capacity and operation</vt:lpstr>
      <vt:lpstr>PowerPoint-presentatie</vt:lpstr>
      <vt:lpstr>2. HCV RELATED SERVICES    </vt:lpstr>
      <vt:lpstr>HCV-RELATED EDUCATION &amp; TESTING</vt:lpstr>
      <vt:lpstr>HCV SUPPORT SERVICES</vt:lpstr>
      <vt:lpstr>HCV TREATMENT</vt:lpstr>
      <vt:lpstr>3. FACTORS ASSOCIATED WITH HCV SERVICE PROVISION &amp; NEEDS FOR IMPROVEMENT   </vt:lpstr>
      <vt:lpstr>PowerPoint-presentatie</vt:lpstr>
      <vt:lpstr>PowerPoint-presentatie</vt:lpstr>
      <vt:lpstr>PowerPoint-presentatie</vt:lpstr>
      <vt:lpstr>INCREASING DCR/SIF CAPACITY IN HCV SERVICE PROVISION</vt:lpstr>
      <vt:lpstr>CASE STUDY HCV treatment at the Syden SIF. Close cooperation with a local health service. </vt:lpstr>
      <vt:lpstr>CASE STUDY HCV treatment at the Syden SIF. Close cooperation with a local health service. </vt:lpstr>
      <vt:lpstr>CASE STUDY HCV treatment at the Syden SIF. Close cooperation with a local health service. </vt:lpstr>
      <vt:lpstr>CONCLUSIONS</vt:lpstr>
      <vt:lpstr>Thank you 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census of drug consumption rooms as a setting to address HCV:    </dc:title>
  <dc:creator>Eberhard Schatz</dc:creator>
  <cp:lastModifiedBy>Eberhard Schatz</cp:lastModifiedBy>
  <cp:revision>6</cp:revision>
  <dcterms:modified xsi:type="dcterms:W3CDTF">2018-07-20T09:56:57Z</dcterms:modified>
</cp:coreProperties>
</file>