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62" r:id="rId2"/>
    <p:sldId id="263" r:id="rId3"/>
    <p:sldId id="271" r:id="rId4"/>
    <p:sldId id="264" r:id="rId5"/>
    <p:sldId id="266" r:id="rId6"/>
    <p:sldId id="268" r:id="rId7"/>
    <p:sldId id="269" r:id="rId8"/>
    <p:sldId id="270" r:id="rId9"/>
    <p:sldId id="272" r:id="rId1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D2"/>
    <a:srgbClr val="ED1C24"/>
    <a:srgbClr val="EF41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6" autoAdjust="0"/>
    <p:restoredTop sz="84058" autoAdjust="0"/>
  </p:normalViewPr>
  <p:slideViewPr>
    <p:cSldViewPr snapToGrid="0" snapToObjects="1">
      <p:cViewPr varScale="1">
        <p:scale>
          <a:sx n="59" d="100"/>
          <a:sy n="59" d="100"/>
        </p:scale>
        <p:origin x="1560" y="6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9" d="100"/>
          <a:sy n="69" d="100"/>
        </p:scale>
        <p:origin x="-2568" y="-12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0BF57C-A614-44D9-BCA5-D25F8B537B51}" type="doc">
      <dgm:prSet loTypeId="urn:microsoft.com/office/officeart/2011/layout/InterconnectedBlockProcess" loCatId="process" qsTypeId="urn:microsoft.com/office/officeart/2005/8/quickstyle/simple1" qsCatId="simple" csTypeId="urn:microsoft.com/office/officeart/2005/8/colors/accent1_2" csCatId="accent1" phldr="1"/>
      <dgm:spPr/>
      <dgm:t>
        <a:bodyPr/>
        <a:lstStyle/>
        <a:p>
          <a:endParaRPr lang="en-GB"/>
        </a:p>
      </dgm:t>
    </dgm:pt>
    <dgm:pt modelId="{3B2A9E00-2439-4A8B-A4E0-0A643A9B8AC8}">
      <dgm:prSet phldrT="[Text]"/>
      <dgm:spPr/>
      <dgm:t>
        <a:bodyPr/>
        <a:lstStyle/>
        <a:p>
          <a:r>
            <a:rPr lang="en-US" dirty="0" smtClean="0"/>
            <a:t>Achieving viral suppression</a:t>
          </a:r>
          <a:endParaRPr lang="en-GB" dirty="0"/>
        </a:p>
      </dgm:t>
    </dgm:pt>
    <dgm:pt modelId="{B2048642-91B8-4998-8F93-551EC889C7DA}" type="parTrans" cxnId="{6F467600-4651-47A4-BFD7-452708D824DF}">
      <dgm:prSet/>
      <dgm:spPr/>
      <dgm:t>
        <a:bodyPr/>
        <a:lstStyle/>
        <a:p>
          <a:endParaRPr lang="en-GB"/>
        </a:p>
      </dgm:t>
    </dgm:pt>
    <dgm:pt modelId="{F57EFF5F-6006-42AA-9D6E-CF7C4C5B54FE}" type="sibTrans" cxnId="{6F467600-4651-47A4-BFD7-452708D824DF}">
      <dgm:prSet/>
      <dgm:spPr/>
      <dgm:t>
        <a:bodyPr/>
        <a:lstStyle/>
        <a:p>
          <a:endParaRPr lang="en-GB"/>
        </a:p>
      </dgm:t>
    </dgm:pt>
    <dgm:pt modelId="{3A0017C8-7D07-4672-B5AD-703685806CDB}">
      <dgm:prSet phldrT="[Text]"/>
      <dgm:spPr/>
      <dgm:t>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eaLnBrk="1" fontAlgn="auto" latinLnBrk="0" hangingPunct="1">
            <a:lnSpc>
              <a:spcPct val="100000"/>
            </a:lnSpc>
            <a:spcBef>
              <a:spcPts val="0"/>
            </a:spcBef>
            <a:spcAft>
              <a:spcPts val="0"/>
            </a:spcAft>
            <a:buClrTx/>
            <a:buSzTx/>
            <a:buFontTx/>
            <a:buNone/>
            <a:tabLst/>
            <a:defRPr/>
          </a:pPr>
          <a:r>
            <a:rPr lang="en-US" dirty="0" smtClean="0"/>
            <a:t>- Stigma and fear of stigma undermine treatment adherence by compromising social support mechanisms, as shown through pooled data and meta-synthesis (</a:t>
          </a:r>
          <a:r>
            <a:rPr lang="en-US" dirty="0" err="1" smtClean="0"/>
            <a:t>Croome</a:t>
          </a:r>
          <a:r>
            <a:rPr lang="en-US" dirty="0" smtClean="0"/>
            <a:t> et al 2017, Katz et al 2013)   </a:t>
          </a:r>
          <a:endParaRPr lang="en-GB" dirty="0" smtClean="0"/>
        </a:p>
        <a:p>
          <a:pPr lvl="0" defTabSz="577850">
            <a:lnSpc>
              <a:spcPct val="90000"/>
            </a:lnSpc>
            <a:spcBef>
              <a:spcPct val="0"/>
            </a:spcBef>
            <a:spcAft>
              <a:spcPct val="35000"/>
            </a:spcAft>
          </a:pPr>
          <a:endParaRPr lang="en-GB" dirty="0"/>
        </a:p>
      </dgm:t>
    </dgm:pt>
    <dgm:pt modelId="{1F0FEF3B-D40E-4F6E-9785-E2C18885205C}" type="parTrans" cxnId="{12E0B9E1-A5C2-4538-AB66-4578585FA101}">
      <dgm:prSet/>
      <dgm:spPr/>
      <dgm:t>
        <a:bodyPr/>
        <a:lstStyle/>
        <a:p>
          <a:endParaRPr lang="en-GB"/>
        </a:p>
      </dgm:t>
    </dgm:pt>
    <dgm:pt modelId="{145E7564-6AAF-4956-90C5-F38A1C3D34BD}" type="sibTrans" cxnId="{12E0B9E1-A5C2-4538-AB66-4578585FA101}">
      <dgm:prSet/>
      <dgm:spPr/>
      <dgm:t>
        <a:bodyPr/>
        <a:lstStyle/>
        <a:p>
          <a:endParaRPr lang="en-GB"/>
        </a:p>
      </dgm:t>
    </dgm:pt>
    <dgm:pt modelId="{633D3046-8F11-4F47-B113-0D52DD2B3EF4}">
      <dgm:prSet phldrT="[Text]"/>
      <dgm:spPr/>
      <dgm:t>
        <a:bodyPr/>
        <a:lstStyle/>
        <a:p>
          <a:r>
            <a:rPr lang="en-US" dirty="0" smtClean="0"/>
            <a:t>People who know their status</a:t>
          </a:r>
          <a:endParaRPr lang="en-GB" dirty="0"/>
        </a:p>
      </dgm:t>
    </dgm:pt>
    <dgm:pt modelId="{CA634C33-28F1-4FAD-9672-6E4714421585}" type="parTrans" cxnId="{F032AD9A-E8D3-4967-9DBE-402243F47CC5}">
      <dgm:prSet/>
      <dgm:spPr/>
      <dgm:t>
        <a:bodyPr/>
        <a:lstStyle/>
        <a:p>
          <a:endParaRPr lang="en-GB"/>
        </a:p>
      </dgm:t>
    </dgm:pt>
    <dgm:pt modelId="{90B924A1-5B05-476E-8941-CBB79D3F5B95}" type="sibTrans" cxnId="{F032AD9A-E8D3-4967-9DBE-402243F47CC5}">
      <dgm:prSet/>
      <dgm:spPr/>
      <dgm:t>
        <a:bodyPr/>
        <a:lstStyle/>
        <a:p>
          <a:endParaRPr lang="en-GB"/>
        </a:p>
      </dgm:t>
    </dgm:pt>
    <dgm:pt modelId="{0C273817-350B-48D8-8260-66F639D20678}">
      <dgm:prSet phldrT="[Text]"/>
      <dgm:spPr/>
      <dgm:t>
        <a:bodyPr/>
        <a:lstStyle/>
        <a:p>
          <a:pPr algn="l"/>
          <a:endParaRPr lang="en-US" dirty="0" smtClean="0"/>
        </a:p>
        <a:p>
          <a:pPr algn="l"/>
          <a:r>
            <a:rPr lang="en-US" dirty="0" smtClean="0"/>
            <a:t>- PLHIV who experienced HIV stigma were 2.4 times more likely to present late for HIV care (pooled results,10 studies, </a:t>
          </a:r>
          <a:r>
            <a:rPr lang="en-US" dirty="0" err="1" smtClean="0"/>
            <a:t>Gesesaw</a:t>
          </a:r>
          <a:r>
            <a:rPr lang="en-US" dirty="0" smtClean="0"/>
            <a:t> et al 2017) </a:t>
          </a:r>
        </a:p>
        <a:p>
          <a:pPr algn="l"/>
          <a:r>
            <a:rPr lang="en-US" dirty="0" smtClean="0"/>
            <a:t>- HIV stigma inhibits PMTCT (studies in Kenya, Malawi, South Africa, Uganda)</a:t>
          </a:r>
          <a:endParaRPr lang="en-GB" dirty="0"/>
        </a:p>
      </dgm:t>
    </dgm:pt>
    <dgm:pt modelId="{ADC82AC6-10C6-4C30-9EFA-195AE87B5624}" type="parTrans" cxnId="{65C3A17E-0BDA-43E8-BE06-F0ACB77D826C}">
      <dgm:prSet/>
      <dgm:spPr/>
      <dgm:t>
        <a:bodyPr/>
        <a:lstStyle/>
        <a:p>
          <a:endParaRPr lang="en-GB"/>
        </a:p>
      </dgm:t>
    </dgm:pt>
    <dgm:pt modelId="{2E6499A1-37E7-4CDC-BBB9-B11B32CBE09E}" type="sibTrans" cxnId="{65C3A17E-0BDA-43E8-BE06-F0ACB77D826C}">
      <dgm:prSet/>
      <dgm:spPr/>
      <dgm:t>
        <a:bodyPr/>
        <a:lstStyle/>
        <a:p>
          <a:endParaRPr lang="en-GB"/>
        </a:p>
      </dgm:t>
    </dgm:pt>
    <dgm:pt modelId="{FAC82EF8-4720-4ECC-A7D4-2EA43AB92E57}">
      <dgm:prSet phldrT="[Text]"/>
      <dgm:spPr/>
      <dgm:t>
        <a:bodyPr/>
        <a:lstStyle/>
        <a:p>
          <a:r>
            <a:rPr lang="en-US" dirty="0" smtClean="0"/>
            <a:t>All people living with HIV</a:t>
          </a:r>
          <a:endParaRPr lang="en-GB" dirty="0"/>
        </a:p>
      </dgm:t>
    </dgm:pt>
    <dgm:pt modelId="{D4637710-4BC6-4598-8918-C2EA44EF6540}" type="parTrans" cxnId="{CB312FEB-B949-4CF0-B54E-DB06D75D55A3}">
      <dgm:prSet/>
      <dgm:spPr/>
      <dgm:t>
        <a:bodyPr/>
        <a:lstStyle/>
        <a:p>
          <a:endParaRPr lang="en-GB"/>
        </a:p>
      </dgm:t>
    </dgm:pt>
    <dgm:pt modelId="{B8840006-B344-42C4-A93B-CBA4F2E6586C}" type="sibTrans" cxnId="{CB312FEB-B949-4CF0-B54E-DB06D75D55A3}">
      <dgm:prSet/>
      <dgm:spPr/>
      <dgm:t>
        <a:bodyPr/>
        <a:lstStyle/>
        <a:p>
          <a:endParaRPr lang="en-GB"/>
        </a:p>
      </dgm:t>
    </dgm:pt>
    <dgm:pt modelId="{2D89308C-2686-49F9-8E39-E0BEAF21DC79}">
      <dgm:prSet phldrT="[Text]"/>
      <dgm:spPr/>
      <dgm:t>
        <a:bodyPr/>
        <a:lstStyle/>
        <a:p>
          <a:endParaRPr lang="en-US" dirty="0" smtClean="0"/>
        </a:p>
        <a:p>
          <a:r>
            <a:rPr lang="en-US" dirty="0" smtClean="0"/>
            <a:t>- Fear of lack of confidentiality among HCW undermined testing uptake across SSA  </a:t>
          </a:r>
          <a:r>
            <a:rPr lang="en-US" dirty="0" err="1" smtClean="0"/>
            <a:t>Musheke</a:t>
          </a:r>
          <a:r>
            <a:rPr lang="en-US" dirty="0" smtClean="0"/>
            <a:t> et al 2013; </a:t>
          </a:r>
          <a:r>
            <a:rPr lang="en-US" dirty="0" err="1" smtClean="0"/>
            <a:t>Njau</a:t>
          </a:r>
          <a:r>
            <a:rPr lang="en-US" dirty="0" smtClean="0"/>
            <a:t> et al 2014)</a:t>
          </a:r>
        </a:p>
        <a:p>
          <a:endParaRPr lang="en-US" dirty="0" smtClean="0"/>
        </a:p>
        <a:p>
          <a:r>
            <a:rPr lang="en-US" dirty="0" smtClean="0"/>
            <a:t>- MSM and trans women in NYC who were afraid of stigma where less likely to have had an HIV test in the last 6 months (Golub et al 2013) </a:t>
          </a:r>
          <a:endParaRPr lang="en-GB" dirty="0"/>
        </a:p>
      </dgm:t>
    </dgm:pt>
    <dgm:pt modelId="{42F126A3-9050-40FA-9FBD-5DD1E8148EC4}" type="parTrans" cxnId="{34BEB86D-F541-4BA6-AAEF-87696A382B2F}">
      <dgm:prSet/>
      <dgm:spPr/>
      <dgm:t>
        <a:bodyPr/>
        <a:lstStyle/>
        <a:p>
          <a:endParaRPr lang="en-GB"/>
        </a:p>
      </dgm:t>
    </dgm:pt>
    <dgm:pt modelId="{EECCF81F-433F-44EB-BA53-D1B03192B042}" type="sibTrans" cxnId="{34BEB86D-F541-4BA6-AAEF-87696A382B2F}">
      <dgm:prSet/>
      <dgm:spPr/>
      <dgm:t>
        <a:bodyPr/>
        <a:lstStyle/>
        <a:p>
          <a:endParaRPr lang="en-GB"/>
        </a:p>
      </dgm:t>
    </dgm:pt>
    <dgm:pt modelId="{9497268B-3A9C-4790-ABC4-27DE8C17442F}">
      <dgm:prSet/>
      <dgm:spPr/>
      <dgm:t>
        <a:bodyPr/>
        <a:lstStyle/>
        <a:p>
          <a:r>
            <a:rPr lang="en-US" dirty="0" smtClean="0"/>
            <a:t>People on ART</a:t>
          </a:r>
          <a:endParaRPr lang="en-GB" dirty="0"/>
        </a:p>
      </dgm:t>
    </dgm:pt>
    <dgm:pt modelId="{E444537A-6086-4232-B499-C424E52FED23}" type="parTrans" cxnId="{388DE6F6-A5BB-4B2F-852A-D2A3763E8852}">
      <dgm:prSet/>
      <dgm:spPr/>
      <dgm:t>
        <a:bodyPr/>
        <a:lstStyle/>
        <a:p>
          <a:endParaRPr lang="en-GB"/>
        </a:p>
      </dgm:t>
    </dgm:pt>
    <dgm:pt modelId="{395ADB70-63CC-47B9-A81C-7DDA20340BFA}" type="sibTrans" cxnId="{388DE6F6-A5BB-4B2F-852A-D2A3763E8852}">
      <dgm:prSet/>
      <dgm:spPr/>
      <dgm:t>
        <a:bodyPr/>
        <a:lstStyle/>
        <a:p>
          <a:endParaRPr lang="en-GB"/>
        </a:p>
      </dgm:t>
    </dgm:pt>
    <dgm:pt modelId="{7E900A69-00DB-44EF-AD6A-C6C1126ACC3E}">
      <dgm:prSet custT="1"/>
      <dgm:spPr/>
      <dgm:t>
        <a:bodyPr/>
        <a:lstStyle/>
        <a:p>
          <a:pPr algn="l">
            <a:tabLst/>
          </a:pPr>
          <a:endParaRPr lang="en-US" sz="1100" dirty="0" smtClean="0"/>
        </a:p>
        <a:p>
          <a:pPr algn="l">
            <a:tabLst/>
          </a:pPr>
          <a:r>
            <a:rPr lang="en-US" sz="1100" dirty="0" smtClean="0"/>
            <a:t>-fear of disclosing status to male partners key barrier to initiating lifelong ART among pregnant women in a study in Uganda (</a:t>
          </a:r>
          <a:r>
            <a:rPr lang="en-US" sz="1100" dirty="0" err="1" smtClean="0"/>
            <a:t>Buregyeya</a:t>
          </a:r>
          <a:r>
            <a:rPr lang="en-US" sz="1100" dirty="0" smtClean="0"/>
            <a:t> et al 2017)</a:t>
          </a:r>
        </a:p>
        <a:p>
          <a:pPr algn="l">
            <a:tabLst/>
          </a:pPr>
          <a:r>
            <a:rPr lang="en-US" sz="1100" dirty="0" smtClean="0"/>
            <a:t>-  In NYC, African immigrants, previously incarcerated adults, young MSM and trans women reported stigma as powerful deterrent to ART (</a:t>
          </a:r>
          <a:r>
            <a:rPr lang="en-US" sz="1100" dirty="0" err="1" smtClean="0"/>
            <a:t>Remien</a:t>
          </a:r>
          <a:r>
            <a:rPr lang="en-US" sz="1100" dirty="0" smtClean="0"/>
            <a:t> et al 2015)</a:t>
          </a:r>
          <a:endParaRPr lang="en-GB" sz="1100" dirty="0"/>
        </a:p>
      </dgm:t>
    </dgm:pt>
    <dgm:pt modelId="{A7D27581-25DA-4A6C-91B1-26240AED3441}" type="parTrans" cxnId="{185AAC1C-A152-46C4-BE64-694171564AB5}">
      <dgm:prSet/>
      <dgm:spPr/>
      <dgm:t>
        <a:bodyPr/>
        <a:lstStyle/>
        <a:p>
          <a:endParaRPr lang="en-GB"/>
        </a:p>
      </dgm:t>
    </dgm:pt>
    <dgm:pt modelId="{7F83DE86-B8CC-4A2D-B66E-915722D06552}" type="sibTrans" cxnId="{185AAC1C-A152-46C4-BE64-694171564AB5}">
      <dgm:prSet/>
      <dgm:spPr/>
      <dgm:t>
        <a:bodyPr/>
        <a:lstStyle/>
        <a:p>
          <a:endParaRPr lang="en-GB"/>
        </a:p>
      </dgm:t>
    </dgm:pt>
    <dgm:pt modelId="{73B80DA6-319A-4EEF-BBF3-794CCF5FDF2B}" type="pres">
      <dgm:prSet presAssocID="{ED0BF57C-A614-44D9-BCA5-D25F8B537B51}" presName="Name0" presStyleCnt="0">
        <dgm:presLayoutVars>
          <dgm:chMax val="7"/>
          <dgm:chPref val="5"/>
          <dgm:dir val="rev"/>
          <dgm:animOne val="branch"/>
          <dgm:animLvl val="lvl"/>
        </dgm:presLayoutVars>
      </dgm:prSet>
      <dgm:spPr/>
      <dgm:t>
        <a:bodyPr/>
        <a:lstStyle/>
        <a:p>
          <a:endParaRPr lang="en-GB"/>
        </a:p>
      </dgm:t>
    </dgm:pt>
    <dgm:pt modelId="{3BD59320-388F-4D47-985A-642E3DF492F5}" type="pres">
      <dgm:prSet presAssocID="{FAC82EF8-4720-4ECC-A7D4-2EA43AB92E57}" presName="ChildAccent4" presStyleCnt="0"/>
      <dgm:spPr/>
    </dgm:pt>
    <dgm:pt modelId="{233C1C8E-DA1D-4128-B67F-187C4D5894D8}" type="pres">
      <dgm:prSet presAssocID="{FAC82EF8-4720-4ECC-A7D4-2EA43AB92E57}" presName="ChildAccent" presStyleLbl="alignImgPlace1" presStyleIdx="0" presStyleCnt="4"/>
      <dgm:spPr/>
      <dgm:t>
        <a:bodyPr/>
        <a:lstStyle/>
        <a:p>
          <a:endParaRPr lang="en-GB"/>
        </a:p>
      </dgm:t>
    </dgm:pt>
    <dgm:pt modelId="{D0DC9154-4EB2-4B91-B68A-841352616CA2}" type="pres">
      <dgm:prSet presAssocID="{FAC82EF8-4720-4ECC-A7D4-2EA43AB92E57}" presName="Child4" presStyleLbl="revTx" presStyleIdx="0" presStyleCnt="0">
        <dgm:presLayoutVars>
          <dgm:chMax val="0"/>
          <dgm:chPref val="0"/>
          <dgm:bulletEnabled val="1"/>
        </dgm:presLayoutVars>
      </dgm:prSet>
      <dgm:spPr/>
      <dgm:t>
        <a:bodyPr/>
        <a:lstStyle/>
        <a:p>
          <a:endParaRPr lang="en-GB"/>
        </a:p>
      </dgm:t>
    </dgm:pt>
    <dgm:pt modelId="{2117AD3A-DA59-4F3E-845D-36B451BC3453}" type="pres">
      <dgm:prSet presAssocID="{FAC82EF8-4720-4ECC-A7D4-2EA43AB92E57}" presName="Parent4" presStyleLbl="node1" presStyleIdx="0" presStyleCnt="4">
        <dgm:presLayoutVars>
          <dgm:chMax val="2"/>
          <dgm:chPref val="1"/>
          <dgm:bulletEnabled val="1"/>
        </dgm:presLayoutVars>
      </dgm:prSet>
      <dgm:spPr/>
      <dgm:t>
        <a:bodyPr/>
        <a:lstStyle/>
        <a:p>
          <a:endParaRPr lang="en-GB"/>
        </a:p>
      </dgm:t>
    </dgm:pt>
    <dgm:pt modelId="{29EE1E01-B452-4757-BB07-EDC437485717}" type="pres">
      <dgm:prSet presAssocID="{633D3046-8F11-4F47-B113-0D52DD2B3EF4}" presName="ChildAccent3" presStyleCnt="0"/>
      <dgm:spPr/>
    </dgm:pt>
    <dgm:pt modelId="{95336A1D-8A5F-46AD-8D3F-ADB78F46880C}" type="pres">
      <dgm:prSet presAssocID="{633D3046-8F11-4F47-B113-0D52DD2B3EF4}" presName="ChildAccent" presStyleLbl="alignImgPlace1" presStyleIdx="1" presStyleCnt="4" custScaleY="105116" custLinFactNeighborX="1936" custLinFactNeighborY="730"/>
      <dgm:spPr/>
      <dgm:t>
        <a:bodyPr/>
        <a:lstStyle/>
        <a:p>
          <a:endParaRPr lang="en-GB"/>
        </a:p>
      </dgm:t>
    </dgm:pt>
    <dgm:pt modelId="{DBCFA4C9-0320-4BC4-BC39-408B1A1BF9F1}" type="pres">
      <dgm:prSet presAssocID="{633D3046-8F11-4F47-B113-0D52DD2B3EF4}" presName="Child3" presStyleLbl="revTx" presStyleIdx="0" presStyleCnt="0">
        <dgm:presLayoutVars>
          <dgm:chMax val="0"/>
          <dgm:chPref val="0"/>
          <dgm:bulletEnabled val="1"/>
        </dgm:presLayoutVars>
      </dgm:prSet>
      <dgm:spPr/>
      <dgm:t>
        <a:bodyPr/>
        <a:lstStyle/>
        <a:p>
          <a:endParaRPr lang="en-GB"/>
        </a:p>
      </dgm:t>
    </dgm:pt>
    <dgm:pt modelId="{2BC87EA5-858E-44BD-A94B-9E03A3042801}" type="pres">
      <dgm:prSet presAssocID="{633D3046-8F11-4F47-B113-0D52DD2B3EF4}" presName="Parent3" presStyleLbl="node1" presStyleIdx="1" presStyleCnt="4">
        <dgm:presLayoutVars>
          <dgm:chMax val="2"/>
          <dgm:chPref val="1"/>
          <dgm:bulletEnabled val="1"/>
        </dgm:presLayoutVars>
      </dgm:prSet>
      <dgm:spPr/>
      <dgm:t>
        <a:bodyPr/>
        <a:lstStyle/>
        <a:p>
          <a:endParaRPr lang="en-GB"/>
        </a:p>
      </dgm:t>
    </dgm:pt>
    <dgm:pt modelId="{0180AFE4-5AEC-42EF-BADA-200529471E4E}" type="pres">
      <dgm:prSet presAssocID="{9497268B-3A9C-4790-ABC4-27DE8C17442F}" presName="ChildAccent2" presStyleCnt="0"/>
      <dgm:spPr/>
    </dgm:pt>
    <dgm:pt modelId="{2A06B013-9D0D-444D-9F7D-AB7E4156E8FF}" type="pres">
      <dgm:prSet presAssocID="{9497268B-3A9C-4790-ABC4-27DE8C17442F}" presName="ChildAccent" presStyleLbl="alignImgPlace1" presStyleIdx="2" presStyleCnt="4" custScaleX="107865" custScaleY="101983"/>
      <dgm:spPr/>
      <dgm:t>
        <a:bodyPr/>
        <a:lstStyle/>
        <a:p>
          <a:endParaRPr lang="en-GB"/>
        </a:p>
      </dgm:t>
    </dgm:pt>
    <dgm:pt modelId="{2C72D8FE-2FAD-499E-B728-AC93F162FAF8}" type="pres">
      <dgm:prSet presAssocID="{9497268B-3A9C-4790-ABC4-27DE8C17442F}" presName="Child2" presStyleLbl="revTx" presStyleIdx="0" presStyleCnt="0">
        <dgm:presLayoutVars>
          <dgm:chMax val="0"/>
          <dgm:chPref val="0"/>
          <dgm:bulletEnabled val="1"/>
        </dgm:presLayoutVars>
      </dgm:prSet>
      <dgm:spPr/>
      <dgm:t>
        <a:bodyPr/>
        <a:lstStyle/>
        <a:p>
          <a:endParaRPr lang="en-GB"/>
        </a:p>
      </dgm:t>
    </dgm:pt>
    <dgm:pt modelId="{E61BAE42-A494-42B3-B0C2-3AC2B9FF38FE}" type="pres">
      <dgm:prSet presAssocID="{9497268B-3A9C-4790-ABC4-27DE8C17442F}" presName="Parent2" presStyleLbl="node1" presStyleIdx="2" presStyleCnt="4">
        <dgm:presLayoutVars>
          <dgm:chMax val="2"/>
          <dgm:chPref val="1"/>
          <dgm:bulletEnabled val="1"/>
        </dgm:presLayoutVars>
      </dgm:prSet>
      <dgm:spPr/>
      <dgm:t>
        <a:bodyPr/>
        <a:lstStyle/>
        <a:p>
          <a:endParaRPr lang="en-GB"/>
        </a:p>
      </dgm:t>
    </dgm:pt>
    <dgm:pt modelId="{54CE0835-8DD7-47A5-8967-CADB023EF99D}" type="pres">
      <dgm:prSet presAssocID="{3B2A9E00-2439-4A8B-A4E0-0A643A9B8AC8}" presName="ChildAccent1" presStyleCnt="0"/>
      <dgm:spPr/>
    </dgm:pt>
    <dgm:pt modelId="{E3FF0EC1-849C-4894-97C6-26607B0556E1}" type="pres">
      <dgm:prSet presAssocID="{3B2A9E00-2439-4A8B-A4E0-0A643A9B8AC8}" presName="ChildAccent" presStyleLbl="alignImgPlace1" presStyleIdx="3" presStyleCnt="4"/>
      <dgm:spPr/>
      <dgm:t>
        <a:bodyPr/>
        <a:lstStyle/>
        <a:p>
          <a:endParaRPr lang="en-GB"/>
        </a:p>
      </dgm:t>
    </dgm:pt>
    <dgm:pt modelId="{C3381C8C-5E13-4728-BE02-4F87BB8F1D6D}" type="pres">
      <dgm:prSet presAssocID="{3B2A9E00-2439-4A8B-A4E0-0A643A9B8AC8}" presName="Child1" presStyleLbl="revTx" presStyleIdx="0" presStyleCnt="0">
        <dgm:presLayoutVars>
          <dgm:chMax val="0"/>
          <dgm:chPref val="0"/>
          <dgm:bulletEnabled val="1"/>
        </dgm:presLayoutVars>
      </dgm:prSet>
      <dgm:spPr/>
      <dgm:t>
        <a:bodyPr/>
        <a:lstStyle/>
        <a:p>
          <a:endParaRPr lang="en-GB"/>
        </a:p>
      </dgm:t>
    </dgm:pt>
    <dgm:pt modelId="{A0C290BF-C0CD-4CA5-A3CD-2AE71C4599AF}" type="pres">
      <dgm:prSet presAssocID="{3B2A9E00-2439-4A8B-A4E0-0A643A9B8AC8}" presName="Parent1" presStyleLbl="node1" presStyleIdx="3" presStyleCnt="4">
        <dgm:presLayoutVars>
          <dgm:chMax val="2"/>
          <dgm:chPref val="1"/>
          <dgm:bulletEnabled val="1"/>
        </dgm:presLayoutVars>
      </dgm:prSet>
      <dgm:spPr/>
      <dgm:t>
        <a:bodyPr/>
        <a:lstStyle/>
        <a:p>
          <a:endParaRPr lang="en-GB"/>
        </a:p>
      </dgm:t>
    </dgm:pt>
  </dgm:ptLst>
  <dgm:cxnLst>
    <dgm:cxn modelId="{CB312FEB-B949-4CF0-B54E-DB06D75D55A3}" srcId="{ED0BF57C-A614-44D9-BCA5-D25F8B537B51}" destId="{FAC82EF8-4720-4ECC-A7D4-2EA43AB92E57}" srcOrd="3" destOrd="0" parTransId="{D4637710-4BC6-4598-8918-C2EA44EF6540}" sibTransId="{B8840006-B344-42C4-A93B-CBA4F2E6586C}"/>
    <dgm:cxn modelId="{C16B6575-8D0B-41EC-BCF2-68D0C39BBB0E}" type="presOf" srcId="{3A0017C8-7D07-4672-B5AD-703685806CDB}" destId="{E3FF0EC1-849C-4894-97C6-26607B0556E1}" srcOrd="0" destOrd="0" presId="urn:microsoft.com/office/officeart/2011/layout/InterconnectedBlockProcess"/>
    <dgm:cxn modelId="{12E0B9E1-A5C2-4538-AB66-4578585FA101}" srcId="{3B2A9E00-2439-4A8B-A4E0-0A643A9B8AC8}" destId="{3A0017C8-7D07-4672-B5AD-703685806CDB}" srcOrd="0" destOrd="0" parTransId="{1F0FEF3B-D40E-4F6E-9785-E2C18885205C}" sibTransId="{145E7564-6AAF-4956-90C5-F38A1C3D34BD}"/>
    <dgm:cxn modelId="{C3E691CE-6964-4295-ACCD-4E34C40CF215}" type="presOf" srcId="{9497268B-3A9C-4790-ABC4-27DE8C17442F}" destId="{E61BAE42-A494-42B3-B0C2-3AC2B9FF38FE}" srcOrd="0" destOrd="0" presId="urn:microsoft.com/office/officeart/2011/layout/InterconnectedBlockProcess"/>
    <dgm:cxn modelId="{AB09D026-4EB7-4A6D-A949-9E95AF5185D3}" type="presOf" srcId="{0C273817-350B-48D8-8260-66F639D20678}" destId="{95336A1D-8A5F-46AD-8D3F-ADB78F46880C}" srcOrd="0" destOrd="0" presId="urn:microsoft.com/office/officeart/2011/layout/InterconnectedBlockProcess"/>
    <dgm:cxn modelId="{0EA42610-9046-49A3-BFD4-BA9A9D364C40}" type="presOf" srcId="{3A0017C8-7D07-4672-B5AD-703685806CDB}" destId="{C3381C8C-5E13-4728-BE02-4F87BB8F1D6D}" srcOrd="1" destOrd="0" presId="urn:microsoft.com/office/officeart/2011/layout/InterconnectedBlockProcess"/>
    <dgm:cxn modelId="{031E25A2-7C7A-497E-A513-FBB3866CD9F3}" type="presOf" srcId="{3B2A9E00-2439-4A8B-A4E0-0A643A9B8AC8}" destId="{A0C290BF-C0CD-4CA5-A3CD-2AE71C4599AF}" srcOrd="0" destOrd="0" presId="urn:microsoft.com/office/officeart/2011/layout/InterconnectedBlockProcess"/>
    <dgm:cxn modelId="{BBBCEF76-D37A-413A-8DDD-9EC77C0DB4F9}" type="presOf" srcId="{633D3046-8F11-4F47-B113-0D52DD2B3EF4}" destId="{2BC87EA5-858E-44BD-A94B-9E03A3042801}" srcOrd="0" destOrd="0" presId="urn:microsoft.com/office/officeart/2011/layout/InterconnectedBlockProcess"/>
    <dgm:cxn modelId="{6F467600-4651-47A4-BFD7-452708D824DF}" srcId="{ED0BF57C-A614-44D9-BCA5-D25F8B537B51}" destId="{3B2A9E00-2439-4A8B-A4E0-0A643A9B8AC8}" srcOrd="0" destOrd="0" parTransId="{B2048642-91B8-4998-8F93-551EC889C7DA}" sibTransId="{F57EFF5F-6006-42AA-9D6E-CF7C4C5B54FE}"/>
    <dgm:cxn modelId="{9854BD47-F945-47EB-B990-9E36DFE98E71}" type="presOf" srcId="{7E900A69-00DB-44EF-AD6A-C6C1126ACC3E}" destId="{2C72D8FE-2FAD-499E-B728-AC93F162FAF8}" srcOrd="1" destOrd="0" presId="urn:microsoft.com/office/officeart/2011/layout/InterconnectedBlockProcess"/>
    <dgm:cxn modelId="{337349C7-0668-4355-A6A8-0A490E2260DB}" type="presOf" srcId="{2D89308C-2686-49F9-8E39-E0BEAF21DC79}" destId="{D0DC9154-4EB2-4B91-B68A-841352616CA2}" srcOrd="1" destOrd="0" presId="urn:microsoft.com/office/officeart/2011/layout/InterconnectedBlockProcess"/>
    <dgm:cxn modelId="{6CBA47C5-63C6-4AD1-A84A-B3AEA7949418}" type="presOf" srcId="{2D89308C-2686-49F9-8E39-E0BEAF21DC79}" destId="{233C1C8E-DA1D-4128-B67F-187C4D5894D8}" srcOrd="0" destOrd="0" presId="urn:microsoft.com/office/officeart/2011/layout/InterconnectedBlockProcess"/>
    <dgm:cxn modelId="{05808A7F-BB82-4015-8D9C-390B88FD7AFB}" type="presOf" srcId="{7E900A69-00DB-44EF-AD6A-C6C1126ACC3E}" destId="{2A06B013-9D0D-444D-9F7D-AB7E4156E8FF}" srcOrd="0" destOrd="0" presId="urn:microsoft.com/office/officeart/2011/layout/InterconnectedBlockProcess"/>
    <dgm:cxn modelId="{F032AD9A-E8D3-4967-9DBE-402243F47CC5}" srcId="{ED0BF57C-A614-44D9-BCA5-D25F8B537B51}" destId="{633D3046-8F11-4F47-B113-0D52DD2B3EF4}" srcOrd="2" destOrd="0" parTransId="{CA634C33-28F1-4FAD-9672-6E4714421585}" sibTransId="{90B924A1-5B05-476E-8941-CBB79D3F5B95}"/>
    <dgm:cxn modelId="{185AAC1C-A152-46C4-BE64-694171564AB5}" srcId="{9497268B-3A9C-4790-ABC4-27DE8C17442F}" destId="{7E900A69-00DB-44EF-AD6A-C6C1126ACC3E}" srcOrd="0" destOrd="0" parTransId="{A7D27581-25DA-4A6C-91B1-26240AED3441}" sibTransId="{7F83DE86-B8CC-4A2D-B66E-915722D06552}"/>
    <dgm:cxn modelId="{388DE6F6-A5BB-4B2F-852A-D2A3763E8852}" srcId="{ED0BF57C-A614-44D9-BCA5-D25F8B537B51}" destId="{9497268B-3A9C-4790-ABC4-27DE8C17442F}" srcOrd="1" destOrd="0" parTransId="{E444537A-6086-4232-B499-C424E52FED23}" sibTransId="{395ADB70-63CC-47B9-A81C-7DDA20340BFA}"/>
    <dgm:cxn modelId="{65C3A17E-0BDA-43E8-BE06-F0ACB77D826C}" srcId="{633D3046-8F11-4F47-B113-0D52DD2B3EF4}" destId="{0C273817-350B-48D8-8260-66F639D20678}" srcOrd="0" destOrd="0" parTransId="{ADC82AC6-10C6-4C30-9EFA-195AE87B5624}" sibTransId="{2E6499A1-37E7-4CDC-BBB9-B11B32CBE09E}"/>
    <dgm:cxn modelId="{94C69B06-05AD-4D2B-AF44-CA99082FE16C}" type="presOf" srcId="{0C273817-350B-48D8-8260-66F639D20678}" destId="{DBCFA4C9-0320-4BC4-BC39-408B1A1BF9F1}" srcOrd="1" destOrd="0" presId="urn:microsoft.com/office/officeart/2011/layout/InterconnectedBlockProcess"/>
    <dgm:cxn modelId="{10D3486D-81B7-4A1A-98EA-013C53C2BD1C}" type="presOf" srcId="{ED0BF57C-A614-44D9-BCA5-D25F8B537B51}" destId="{73B80DA6-319A-4EEF-BBF3-794CCF5FDF2B}" srcOrd="0" destOrd="0" presId="urn:microsoft.com/office/officeart/2011/layout/InterconnectedBlockProcess"/>
    <dgm:cxn modelId="{699AA2C6-C658-46CF-A4A7-9257BDC5AEE2}" type="presOf" srcId="{FAC82EF8-4720-4ECC-A7D4-2EA43AB92E57}" destId="{2117AD3A-DA59-4F3E-845D-36B451BC3453}" srcOrd="0" destOrd="0" presId="urn:microsoft.com/office/officeart/2011/layout/InterconnectedBlockProcess"/>
    <dgm:cxn modelId="{34BEB86D-F541-4BA6-AAEF-87696A382B2F}" srcId="{FAC82EF8-4720-4ECC-A7D4-2EA43AB92E57}" destId="{2D89308C-2686-49F9-8E39-E0BEAF21DC79}" srcOrd="0" destOrd="0" parTransId="{42F126A3-9050-40FA-9FBD-5DD1E8148EC4}" sibTransId="{EECCF81F-433F-44EB-BA53-D1B03192B042}"/>
    <dgm:cxn modelId="{857AFBE1-0D03-434C-9D41-B3E5FCF326ED}" type="presParOf" srcId="{73B80DA6-319A-4EEF-BBF3-794CCF5FDF2B}" destId="{3BD59320-388F-4D47-985A-642E3DF492F5}" srcOrd="0" destOrd="0" presId="urn:microsoft.com/office/officeart/2011/layout/InterconnectedBlockProcess"/>
    <dgm:cxn modelId="{BEA39894-3BBD-4C1D-84AE-C31DC0CB13A6}" type="presParOf" srcId="{3BD59320-388F-4D47-985A-642E3DF492F5}" destId="{233C1C8E-DA1D-4128-B67F-187C4D5894D8}" srcOrd="0" destOrd="0" presId="urn:microsoft.com/office/officeart/2011/layout/InterconnectedBlockProcess"/>
    <dgm:cxn modelId="{32ADD5A3-9271-44CE-ACA1-8E2238FDDE6A}" type="presParOf" srcId="{73B80DA6-319A-4EEF-BBF3-794CCF5FDF2B}" destId="{D0DC9154-4EB2-4B91-B68A-841352616CA2}" srcOrd="1" destOrd="0" presId="urn:microsoft.com/office/officeart/2011/layout/InterconnectedBlockProcess"/>
    <dgm:cxn modelId="{EA8D9F3E-DC5E-44C8-8B84-54C1C6725EE6}" type="presParOf" srcId="{73B80DA6-319A-4EEF-BBF3-794CCF5FDF2B}" destId="{2117AD3A-DA59-4F3E-845D-36B451BC3453}" srcOrd="2" destOrd="0" presId="urn:microsoft.com/office/officeart/2011/layout/InterconnectedBlockProcess"/>
    <dgm:cxn modelId="{7E883420-0245-492B-AB42-200D4BA2F3C0}" type="presParOf" srcId="{73B80DA6-319A-4EEF-BBF3-794CCF5FDF2B}" destId="{29EE1E01-B452-4757-BB07-EDC437485717}" srcOrd="3" destOrd="0" presId="urn:microsoft.com/office/officeart/2011/layout/InterconnectedBlockProcess"/>
    <dgm:cxn modelId="{8B5727A7-821A-4E88-8CD4-CB0AA2E1BC21}" type="presParOf" srcId="{29EE1E01-B452-4757-BB07-EDC437485717}" destId="{95336A1D-8A5F-46AD-8D3F-ADB78F46880C}" srcOrd="0" destOrd="0" presId="urn:microsoft.com/office/officeart/2011/layout/InterconnectedBlockProcess"/>
    <dgm:cxn modelId="{96520765-5B67-4CD8-A48C-04D544D3850F}" type="presParOf" srcId="{73B80DA6-319A-4EEF-BBF3-794CCF5FDF2B}" destId="{DBCFA4C9-0320-4BC4-BC39-408B1A1BF9F1}" srcOrd="4" destOrd="0" presId="urn:microsoft.com/office/officeart/2011/layout/InterconnectedBlockProcess"/>
    <dgm:cxn modelId="{9DD4EC30-2CDE-4BB8-9C20-E89A334F5A0A}" type="presParOf" srcId="{73B80DA6-319A-4EEF-BBF3-794CCF5FDF2B}" destId="{2BC87EA5-858E-44BD-A94B-9E03A3042801}" srcOrd="5" destOrd="0" presId="urn:microsoft.com/office/officeart/2011/layout/InterconnectedBlockProcess"/>
    <dgm:cxn modelId="{4C8D95C1-0530-48B2-900E-6A131C268077}" type="presParOf" srcId="{73B80DA6-319A-4EEF-BBF3-794CCF5FDF2B}" destId="{0180AFE4-5AEC-42EF-BADA-200529471E4E}" srcOrd="6" destOrd="0" presId="urn:microsoft.com/office/officeart/2011/layout/InterconnectedBlockProcess"/>
    <dgm:cxn modelId="{2B3B800C-3C8A-48B9-91F7-14C1137A6244}" type="presParOf" srcId="{0180AFE4-5AEC-42EF-BADA-200529471E4E}" destId="{2A06B013-9D0D-444D-9F7D-AB7E4156E8FF}" srcOrd="0" destOrd="0" presId="urn:microsoft.com/office/officeart/2011/layout/InterconnectedBlockProcess"/>
    <dgm:cxn modelId="{049D5DBA-822F-4726-81E5-DDA88F72229B}" type="presParOf" srcId="{73B80DA6-319A-4EEF-BBF3-794CCF5FDF2B}" destId="{2C72D8FE-2FAD-499E-B728-AC93F162FAF8}" srcOrd="7" destOrd="0" presId="urn:microsoft.com/office/officeart/2011/layout/InterconnectedBlockProcess"/>
    <dgm:cxn modelId="{0474113D-803D-4D2D-8810-6442C7161F73}" type="presParOf" srcId="{73B80DA6-319A-4EEF-BBF3-794CCF5FDF2B}" destId="{E61BAE42-A494-42B3-B0C2-3AC2B9FF38FE}" srcOrd="8" destOrd="0" presId="urn:microsoft.com/office/officeart/2011/layout/InterconnectedBlockProcess"/>
    <dgm:cxn modelId="{5ADCDC54-967E-4D18-88C5-C458AAEAAFF5}" type="presParOf" srcId="{73B80DA6-319A-4EEF-BBF3-794CCF5FDF2B}" destId="{54CE0835-8DD7-47A5-8967-CADB023EF99D}" srcOrd="9" destOrd="0" presId="urn:microsoft.com/office/officeart/2011/layout/InterconnectedBlockProcess"/>
    <dgm:cxn modelId="{3A0E748B-D059-4B01-B147-9B2B8558A8B4}" type="presParOf" srcId="{54CE0835-8DD7-47A5-8967-CADB023EF99D}" destId="{E3FF0EC1-849C-4894-97C6-26607B0556E1}" srcOrd="0" destOrd="0" presId="urn:microsoft.com/office/officeart/2011/layout/InterconnectedBlockProcess"/>
    <dgm:cxn modelId="{FAA6CA32-A7CE-405D-B418-EC4F891DC3CC}" type="presParOf" srcId="{73B80DA6-319A-4EEF-BBF3-794CCF5FDF2B}" destId="{C3381C8C-5E13-4728-BE02-4F87BB8F1D6D}" srcOrd="10" destOrd="0" presId="urn:microsoft.com/office/officeart/2011/layout/InterconnectedBlockProcess"/>
    <dgm:cxn modelId="{2EB24C1A-909D-4106-B3EA-332C9F08C297}" type="presParOf" srcId="{73B80DA6-319A-4EEF-BBF3-794CCF5FDF2B}" destId="{A0C290BF-C0CD-4CA5-A3CD-2AE71C4599AF}" srcOrd="11" destOrd="0" presId="urn:microsoft.com/office/officeart/2011/layout/Interconnected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C1C8E-DA1D-4128-B67F-187C4D5894D8}">
      <dsp:nvSpPr>
        <dsp:cNvPr id="0" name=""/>
        <dsp:cNvSpPr/>
      </dsp:nvSpPr>
      <dsp:spPr>
        <a:xfrm>
          <a:off x="0" y="1097778"/>
          <a:ext cx="1438132" cy="3423984"/>
        </a:xfrm>
        <a:prstGeom prst="wedgeRectCallout">
          <a:avLst>
            <a:gd name="adj1" fmla="val 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925" tIns="34925" rIns="34925" bIns="34925" numCol="1" spcCol="1270" anchor="t" anchorCtr="0">
          <a:noAutofit/>
        </a:bodyPr>
        <a:lstStyle/>
        <a:p>
          <a:pPr lvl="0" algn="l" defTabSz="488950">
            <a:lnSpc>
              <a:spcPct val="90000"/>
            </a:lnSpc>
            <a:spcBef>
              <a:spcPct val="0"/>
            </a:spcBef>
            <a:spcAft>
              <a:spcPct val="35000"/>
            </a:spcAft>
          </a:pPr>
          <a:endParaRPr lang="en-US" sz="1100" kern="1200" dirty="0" smtClean="0"/>
        </a:p>
        <a:p>
          <a:pPr lvl="0" algn="l" defTabSz="488950">
            <a:lnSpc>
              <a:spcPct val="90000"/>
            </a:lnSpc>
            <a:spcBef>
              <a:spcPct val="0"/>
            </a:spcBef>
            <a:spcAft>
              <a:spcPct val="35000"/>
            </a:spcAft>
          </a:pPr>
          <a:r>
            <a:rPr lang="en-US" sz="1100" kern="1200" dirty="0" smtClean="0"/>
            <a:t>- Fear of lack of confidentiality among HCW undermined testing uptake across SSA  </a:t>
          </a:r>
          <a:r>
            <a:rPr lang="en-US" sz="1100" kern="1200" dirty="0" err="1" smtClean="0"/>
            <a:t>Musheke</a:t>
          </a:r>
          <a:r>
            <a:rPr lang="en-US" sz="1100" kern="1200" dirty="0" smtClean="0"/>
            <a:t> et al 2013; </a:t>
          </a:r>
          <a:r>
            <a:rPr lang="en-US" sz="1100" kern="1200" dirty="0" err="1" smtClean="0"/>
            <a:t>Njau</a:t>
          </a:r>
          <a:r>
            <a:rPr lang="en-US" sz="1100" kern="1200" dirty="0" smtClean="0"/>
            <a:t> et al 2014)</a:t>
          </a:r>
        </a:p>
        <a:p>
          <a:pPr lvl="0" algn="l" defTabSz="488950">
            <a:lnSpc>
              <a:spcPct val="90000"/>
            </a:lnSpc>
            <a:spcBef>
              <a:spcPct val="0"/>
            </a:spcBef>
            <a:spcAft>
              <a:spcPct val="35000"/>
            </a:spcAft>
          </a:pPr>
          <a:endParaRPr lang="en-US" sz="1100" kern="1200" dirty="0" smtClean="0"/>
        </a:p>
        <a:p>
          <a:pPr lvl="0" algn="l" defTabSz="488950">
            <a:lnSpc>
              <a:spcPct val="90000"/>
            </a:lnSpc>
            <a:spcBef>
              <a:spcPct val="0"/>
            </a:spcBef>
            <a:spcAft>
              <a:spcPct val="35000"/>
            </a:spcAft>
          </a:pPr>
          <a:r>
            <a:rPr lang="en-US" sz="1100" kern="1200" dirty="0" smtClean="0"/>
            <a:t>- MSM and trans women in NYC who were afraid of stigma where less likely to have had an HIV test in the last 6 months (Golub et al 2013) </a:t>
          </a:r>
          <a:endParaRPr lang="en-GB" sz="1100" kern="1200" dirty="0"/>
        </a:p>
      </dsp:txBody>
      <dsp:txXfrm>
        <a:off x="0" y="1097778"/>
        <a:ext cx="1255777" cy="3423984"/>
      </dsp:txXfrm>
    </dsp:sp>
    <dsp:sp modelId="{2117AD3A-DA59-4F3E-845D-36B451BC3453}">
      <dsp:nvSpPr>
        <dsp:cNvPr id="0" name=""/>
        <dsp:cNvSpPr/>
      </dsp:nvSpPr>
      <dsp:spPr>
        <a:xfrm>
          <a:off x="0" y="298792"/>
          <a:ext cx="1438132" cy="7989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577850">
            <a:lnSpc>
              <a:spcPct val="90000"/>
            </a:lnSpc>
            <a:spcBef>
              <a:spcPct val="0"/>
            </a:spcBef>
            <a:spcAft>
              <a:spcPct val="35000"/>
            </a:spcAft>
          </a:pPr>
          <a:r>
            <a:rPr lang="en-US" sz="1300" kern="1200" dirty="0" smtClean="0"/>
            <a:t>All people living with HIV</a:t>
          </a:r>
          <a:endParaRPr lang="en-GB" sz="1300" kern="1200" dirty="0"/>
        </a:p>
      </dsp:txBody>
      <dsp:txXfrm>
        <a:off x="0" y="298792"/>
        <a:ext cx="1438132" cy="798986"/>
      </dsp:txXfrm>
    </dsp:sp>
    <dsp:sp modelId="{95336A1D-8A5F-46AD-8D3F-ADB78F46880C}">
      <dsp:nvSpPr>
        <dsp:cNvPr id="0" name=""/>
        <dsp:cNvSpPr/>
      </dsp:nvSpPr>
      <dsp:spPr>
        <a:xfrm>
          <a:off x="1465975" y="1039356"/>
          <a:ext cx="1438132" cy="3359448"/>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925" tIns="34925" rIns="34925" bIns="34925" numCol="1" spcCol="1270" anchor="t" anchorCtr="0">
          <a:noAutofit/>
        </a:bodyPr>
        <a:lstStyle/>
        <a:p>
          <a:pPr lvl="0" algn="l" defTabSz="488950">
            <a:lnSpc>
              <a:spcPct val="90000"/>
            </a:lnSpc>
            <a:spcBef>
              <a:spcPct val="0"/>
            </a:spcBef>
            <a:spcAft>
              <a:spcPct val="35000"/>
            </a:spcAft>
          </a:pPr>
          <a:endParaRPr lang="en-US" sz="1100" kern="1200" dirty="0" smtClean="0"/>
        </a:p>
        <a:p>
          <a:pPr lvl="0" algn="l" defTabSz="488950">
            <a:lnSpc>
              <a:spcPct val="90000"/>
            </a:lnSpc>
            <a:spcBef>
              <a:spcPct val="0"/>
            </a:spcBef>
            <a:spcAft>
              <a:spcPct val="35000"/>
            </a:spcAft>
          </a:pPr>
          <a:r>
            <a:rPr lang="en-US" sz="1100" kern="1200" dirty="0" smtClean="0"/>
            <a:t>- PLHIV who experienced HIV stigma were 2.4 times more likely to present late for HIV care (pooled results,10 studies, </a:t>
          </a:r>
          <a:r>
            <a:rPr lang="en-US" sz="1100" kern="1200" dirty="0" err="1" smtClean="0"/>
            <a:t>Gesesaw</a:t>
          </a:r>
          <a:r>
            <a:rPr lang="en-US" sz="1100" kern="1200" dirty="0" smtClean="0"/>
            <a:t> et al 2017) </a:t>
          </a:r>
        </a:p>
        <a:p>
          <a:pPr lvl="0" algn="l" defTabSz="488950">
            <a:lnSpc>
              <a:spcPct val="90000"/>
            </a:lnSpc>
            <a:spcBef>
              <a:spcPct val="0"/>
            </a:spcBef>
            <a:spcAft>
              <a:spcPct val="35000"/>
            </a:spcAft>
          </a:pPr>
          <a:r>
            <a:rPr lang="en-US" sz="1100" kern="1200" dirty="0" smtClean="0"/>
            <a:t>- HIV stigma inhibits PMTCT (studies in Kenya, Malawi, South Africa, Uganda)</a:t>
          </a:r>
          <a:endParaRPr lang="en-GB" sz="1100" kern="1200" dirty="0"/>
        </a:p>
      </dsp:txBody>
      <dsp:txXfrm>
        <a:off x="1465975" y="1039356"/>
        <a:ext cx="1255777" cy="3359448"/>
      </dsp:txXfrm>
    </dsp:sp>
    <dsp:sp modelId="{2BC87EA5-858E-44BD-A94B-9E03A3042801}">
      <dsp:nvSpPr>
        <dsp:cNvPr id="0" name=""/>
        <dsp:cNvSpPr/>
      </dsp:nvSpPr>
      <dsp:spPr>
        <a:xfrm>
          <a:off x="1438132" y="416612"/>
          <a:ext cx="1438132" cy="679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577850">
            <a:lnSpc>
              <a:spcPct val="90000"/>
            </a:lnSpc>
            <a:spcBef>
              <a:spcPct val="0"/>
            </a:spcBef>
            <a:spcAft>
              <a:spcPct val="35000"/>
            </a:spcAft>
          </a:pPr>
          <a:r>
            <a:rPr lang="en-US" sz="1300" kern="1200" dirty="0" smtClean="0"/>
            <a:t>People who know their status</a:t>
          </a:r>
          <a:endParaRPr lang="en-GB" sz="1300" kern="1200" dirty="0"/>
        </a:p>
      </dsp:txBody>
      <dsp:txXfrm>
        <a:off x="1438132" y="416612"/>
        <a:ext cx="1438132" cy="679898"/>
      </dsp:txXfrm>
    </dsp:sp>
    <dsp:sp modelId="{2A06B013-9D0D-444D-9F7D-AB7E4156E8FF}">
      <dsp:nvSpPr>
        <dsp:cNvPr id="0" name=""/>
        <dsp:cNvSpPr/>
      </dsp:nvSpPr>
      <dsp:spPr>
        <a:xfrm>
          <a:off x="2819710" y="1068355"/>
          <a:ext cx="1551241" cy="3026326"/>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925" tIns="34925" rIns="34925" bIns="34925" numCol="1" spcCol="1270" anchor="t" anchorCtr="0">
          <a:noAutofit/>
        </a:bodyPr>
        <a:lstStyle/>
        <a:p>
          <a:pPr lvl="0" algn="l" defTabSz="488950">
            <a:lnSpc>
              <a:spcPct val="90000"/>
            </a:lnSpc>
            <a:spcBef>
              <a:spcPct val="0"/>
            </a:spcBef>
            <a:spcAft>
              <a:spcPct val="35000"/>
            </a:spcAft>
            <a:tabLst/>
          </a:pPr>
          <a:endParaRPr lang="en-US" sz="1100" kern="1200" dirty="0" smtClean="0"/>
        </a:p>
        <a:p>
          <a:pPr lvl="0" algn="l" defTabSz="488950">
            <a:lnSpc>
              <a:spcPct val="90000"/>
            </a:lnSpc>
            <a:spcBef>
              <a:spcPct val="0"/>
            </a:spcBef>
            <a:spcAft>
              <a:spcPct val="35000"/>
            </a:spcAft>
            <a:tabLst/>
          </a:pPr>
          <a:r>
            <a:rPr lang="en-US" sz="1100" kern="1200" dirty="0" smtClean="0"/>
            <a:t>-fear of disclosing status to male partners key barrier to initiating lifelong ART among pregnant women in a study in Uganda (</a:t>
          </a:r>
          <a:r>
            <a:rPr lang="en-US" sz="1100" kern="1200" dirty="0" err="1" smtClean="0"/>
            <a:t>Buregyeya</a:t>
          </a:r>
          <a:r>
            <a:rPr lang="en-US" sz="1100" kern="1200" dirty="0" smtClean="0"/>
            <a:t> et al 2017)</a:t>
          </a:r>
        </a:p>
        <a:p>
          <a:pPr lvl="0" algn="l" defTabSz="488950">
            <a:lnSpc>
              <a:spcPct val="90000"/>
            </a:lnSpc>
            <a:spcBef>
              <a:spcPct val="0"/>
            </a:spcBef>
            <a:spcAft>
              <a:spcPct val="35000"/>
            </a:spcAft>
            <a:tabLst/>
          </a:pPr>
          <a:r>
            <a:rPr lang="en-US" sz="1100" kern="1200" dirty="0" smtClean="0"/>
            <a:t>-  In NYC, African immigrants, previously incarcerated adults, young MSM and trans women reported stigma as powerful deterrent to ART (</a:t>
          </a:r>
          <a:r>
            <a:rPr lang="en-US" sz="1100" kern="1200" dirty="0" err="1" smtClean="0"/>
            <a:t>Remien</a:t>
          </a:r>
          <a:r>
            <a:rPr lang="en-US" sz="1100" kern="1200" dirty="0" smtClean="0"/>
            <a:t> et al 2015)</a:t>
          </a:r>
          <a:endParaRPr lang="en-GB" sz="1100" kern="1200" dirty="0"/>
        </a:p>
      </dsp:txBody>
      <dsp:txXfrm>
        <a:off x="2819710" y="1068355"/>
        <a:ext cx="1354544" cy="3026326"/>
      </dsp:txXfrm>
    </dsp:sp>
    <dsp:sp modelId="{E61BAE42-A494-42B3-B0C2-3AC2B9FF38FE}">
      <dsp:nvSpPr>
        <dsp:cNvPr id="0" name=""/>
        <dsp:cNvSpPr/>
      </dsp:nvSpPr>
      <dsp:spPr>
        <a:xfrm>
          <a:off x="2876265" y="527254"/>
          <a:ext cx="1438132" cy="5705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577850">
            <a:lnSpc>
              <a:spcPct val="90000"/>
            </a:lnSpc>
            <a:spcBef>
              <a:spcPct val="0"/>
            </a:spcBef>
            <a:spcAft>
              <a:spcPct val="35000"/>
            </a:spcAft>
          </a:pPr>
          <a:r>
            <a:rPr lang="en-US" sz="1300" kern="1200" dirty="0" smtClean="0"/>
            <a:t>People on ART</a:t>
          </a:r>
          <a:endParaRPr lang="en-GB" sz="1300" kern="1200" dirty="0"/>
        </a:p>
      </dsp:txBody>
      <dsp:txXfrm>
        <a:off x="2876265" y="527254"/>
        <a:ext cx="1438132" cy="570523"/>
      </dsp:txXfrm>
    </dsp:sp>
    <dsp:sp modelId="{E3FF0EC1-849C-4894-97C6-26607B0556E1}">
      <dsp:nvSpPr>
        <dsp:cNvPr id="0" name=""/>
        <dsp:cNvSpPr/>
      </dsp:nvSpPr>
      <dsp:spPr>
        <a:xfrm>
          <a:off x="4314398" y="1097778"/>
          <a:ext cx="1438132" cy="2739018"/>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925" tIns="34925" rIns="34925" bIns="34925"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US" sz="11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en-US" sz="1100" kern="1200" dirty="0" smtClean="0"/>
            <a:t>- Stigma and fear of stigma undermine treatment adherence by compromising social support mechanisms, as shown through pooled data and meta-synthesis (</a:t>
          </a:r>
          <a:r>
            <a:rPr lang="en-US" sz="1100" kern="1200" dirty="0" err="1" smtClean="0"/>
            <a:t>Croome</a:t>
          </a:r>
          <a:r>
            <a:rPr lang="en-US" sz="1100" kern="1200" dirty="0" smtClean="0"/>
            <a:t> et al 2017, Katz et al 2013)   </a:t>
          </a:r>
          <a:endParaRPr lang="en-GB" sz="1100" kern="1200" dirty="0" smtClean="0"/>
        </a:p>
        <a:p>
          <a:pPr lvl="0" defTabSz="577850">
            <a:lnSpc>
              <a:spcPct val="90000"/>
            </a:lnSpc>
            <a:spcBef>
              <a:spcPct val="0"/>
            </a:spcBef>
            <a:spcAft>
              <a:spcPct val="35000"/>
            </a:spcAft>
          </a:pPr>
          <a:endParaRPr lang="en-GB" sz="1100" kern="1200" dirty="0"/>
        </a:p>
      </dsp:txBody>
      <dsp:txXfrm>
        <a:off x="4314398" y="1097778"/>
        <a:ext cx="1255777" cy="2739018"/>
      </dsp:txXfrm>
    </dsp:sp>
    <dsp:sp modelId="{A0C290BF-C0CD-4CA5-A3CD-2AE71C4599AF}">
      <dsp:nvSpPr>
        <dsp:cNvPr id="0" name=""/>
        <dsp:cNvSpPr/>
      </dsp:nvSpPr>
      <dsp:spPr>
        <a:xfrm>
          <a:off x="4314398" y="641274"/>
          <a:ext cx="1438132" cy="4565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577850">
            <a:lnSpc>
              <a:spcPct val="90000"/>
            </a:lnSpc>
            <a:spcBef>
              <a:spcPct val="0"/>
            </a:spcBef>
            <a:spcAft>
              <a:spcPct val="35000"/>
            </a:spcAft>
          </a:pPr>
          <a:r>
            <a:rPr lang="en-US" sz="1300" kern="1200" dirty="0" smtClean="0"/>
            <a:t>Achieving viral suppression</a:t>
          </a:r>
          <a:endParaRPr lang="en-GB" sz="1300" kern="1200" dirty="0"/>
        </a:p>
      </dsp:txBody>
      <dsp:txXfrm>
        <a:off x="4314398" y="641274"/>
        <a:ext cx="1438132" cy="456503"/>
      </dsp:txXfrm>
    </dsp:sp>
  </dsp:spTree>
</dsp:drawing>
</file>

<file path=ppt/diagrams/layout1.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24/07/2018</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a:t>
            </a:fld>
            <a:endParaRPr lang="en-GB"/>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B786005-6402-443C-AFF4-9BC2C81810AD}" type="datetimeFigureOut">
              <a:rPr lang="en-GB" smtClean="0"/>
              <a:t>24/07/2018</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0711993-4459-4070-995E-9C633AF787B2}" type="slidenum">
              <a:rPr lang="en-GB" smtClean="0"/>
              <a:t>‹#›</a:t>
            </a:fld>
            <a:endParaRPr lang="en-GB"/>
          </a:p>
        </p:txBody>
      </p:sp>
    </p:spTree>
    <p:extLst>
      <p:ext uri="{BB962C8B-B14F-4D97-AF65-F5344CB8AC3E}">
        <p14:creationId xmlns:p14="http://schemas.microsoft.com/office/powerpoint/2010/main" val="361171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Ample evidence that stigma, discrimination and other human rights barriers are insidious and interfere throughout the cascade</a:t>
            </a:r>
          </a:p>
          <a:p>
            <a:r>
              <a:rPr lang="en-US" dirty="0" smtClean="0"/>
              <a:t>Recognition that ending AIDS is premised on addressing such human rights barriers, in successive Political Declarations  </a:t>
            </a:r>
            <a:endParaRPr lang="en-GB" dirty="0" smtClean="0"/>
          </a:p>
          <a:p>
            <a:pPr marL="0" indent="0">
              <a:buFont typeface="Arial" panose="020B0604020202020204" pitchFamily="34" charset="0"/>
              <a:buNone/>
            </a:pPr>
            <a:endParaRPr lang="en-US" sz="1200" dirty="0" smtClean="0"/>
          </a:p>
          <a:p>
            <a:pPr marL="285750" indent="-285750">
              <a:buFont typeface="Arial" panose="020B0604020202020204" pitchFamily="34" charset="0"/>
              <a:buChar char="•"/>
            </a:pPr>
            <a:r>
              <a:rPr lang="en-US" sz="1200" dirty="0" smtClean="0"/>
              <a:t>There is evidence that stigma, discrimination, and other human rights barriers to services interfere with effectiveness of prevention, testing coverage, adherence to treatment, and overall quality of life of people living with HIV and key populations.</a:t>
            </a:r>
          </a:p>
          <a:p>
            <a:pPr marL="285750" indent="-285750">
              <a:buFont typeface="Arial" panose="020B0604020202020204" pitchFamily="34" charset="0"/>
              <a:buChar char="•"/>
            </a:pPr>
            <a:r>
              <a:rPr lang="en-US" sz="1200" dirty="0" smtClean="0"/>
              <a:t>Stigma and discrimination,</a:t>
            </a:r>
            <a:r>
              <a:rPr lang="en-US" sz="1200" baseline="0" dirty="0" smtClean="0"/>
              <a:t> criminalization of key populations and abusive law enforcement are associated with breakdowns in prevention services, and HIV/STI infections. They also lead to people being left behind throughout the cascade. </a:t>
            </a:r>
            <a:endParaRPr lang="en-US" sz="1200" dirty="0" smtClean="0"/>
          </a:p>
          <a:p>
            <a:pPr marL="285750" indent="-285750">
              <a:buFont typeface="Arial" panose="020B0604020202020204" pitchFamily="34" charset="0"/>
              <a:buChar char="•"/>
            </a:pPr>
            <a:r>
              <a:rPr lang="en-US" sz="1200" dirty="0" smtClean="0"/>
              <a:t>Technical fixes not enough – mere availability of services does not necessarily make them accessible, acceptable or of good quality. Programs to reduce human rights-related barriers</a:t>
            </a:r>
            <a:r>
              <a:rPr lang="en-US" sz="1200" baseline="0" dirty="0" smtClean="0"/>
              <a:t> to HIV services are necessary – and this is why the GF has aligned to UNAIDS-recommended programs to reduce stigma and discrimination and increase access to services; has developed </a:t>
            </a:r>
            <a:r>
              <a:rPr lang="en-US" sz="1200" dirty="0" smtClean="0"/>
              <a:t> a Technical Brief advising on effective programs to reduce such</a:t>
            </a:r>
            <a:r>
              <a:rPr lang="en-US" sz="1200" baseline="0" dirty="0" smtClean="0"/>
              <a:t> barriers to HIV services, and is engaging in a major strategic effort </a:t>
            </a:r>
            <a:r>
              <a:rPr lang="en-US" sz="1200" kern="1200" dirty="0" smtClean="0">
                <a:solidFill>
                  <a:schemeClr val="tx1"/>
                </a:solidFill>
                <a:effectLst/>
                <a:latin typeface="+mn-lt"/>
                <a:ea typeface="+mn-ea"/>
                <a:cs typeface="+mn-cs"/>
              </a:rPr>
              <a:t>to scale-up investments</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expand such programs, including through an intensive support effort in 20 countries</a:t>
            </a:r>
            <a:r>
              <a:rPr lang="en-US" sz="1200" kern="1200" baseline="0" dirty="0" smtClean="0">
                <a:solidFill>
                  <a:schemeClr val="tx1"/>
                </a:solidFill>
                <a:effectLst/>
                <a:latin typeface="+mn-lt"/>
                <a:ea typeface="+mn-ea"/>
                <a:cs typeface="+mn-cs"/>
              </a:rPr>
              <a:t> (as mandated by KPI 9a). </a:t>
            </a:r>
          </a:p>
          <a:p>
            <a:pPr marL="285750" indent="-285750">
              <a:buFont typeface="Arial" panose="020B0604020202020204" pitchFamily="34" charset="0"/>
              <a:buChar char="•"/>
            </a:pPr>
            <a:r>
              <a:rPr lang="en-US" sz="1200" kern="1200" baseline="0" dirty="0" smtClean="0">
                <a:solidFill>
                  <a:schemeClr val="tx1"/>
                </a:solidFill>
                <a:effectLst/>
                <a:latin typeface="+mn-lt"/>
                <a:ea typeface="+mn-ea"/>
                <a:cs typeface="+mn-cs"/>
              </a:rPr>
              <a:t>In those countries, baseline assessments have been conducted to assess human rights-related barriers, programs to address them, how much they cost, and what would it take to make them comprehensive. Multi-stakeholder meetings and strategic planning is envisaged, as well as mid-term and end-term assessments, and strong routine program monitoring, to build upon the strategic information on the programs effectiveness and for a rigorous M&amp;E.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20 countries are: Benin, Botswana, Cameroon, Democratic Republic of Congo (province-level), Cote d’Ivoire, Ghana, Honduras, Indonesia (selected cities), Jamaica, Kenya, Kyrgyzstan, Nepal, Mozambique, Philippines, Senegal, Sierra Leone, South Africa, Tunisia, Uganda, and Ukraine.</a:t>
            </a:r>
          </a:p>
          <a:p>
            <a:pPr marL="285750" indent="-285750">
              <a:buFont typeface="Arial" panose="020B0604020202020204" pitchFamily="34" charset="0"/>
              <a:buChar char="•"/>
            </a:pPr>
            <a:endParaRPr lang="en-US" sz="1200" dirty="0" smtClean="0"/>
          </a:p>
          <a:p>
            <a:endParaRPr lang="en-GB" dirty="0"/>
          </a:p>
        </p:txBody>
      </p:sp>
      <p:sp>
        <p:nvSpPr>
          <p:cNvPr id="4" name="Slide Number Placeholder 3"/>
          <p:cNvSpPr>
            <a:spLocks noGrp="1"/>
          </p:cNvSpPr>
          <p:nvPr>
            <p:ph type="sldNum" sz="quarter" idx="10"/>
          </p:nvPr>
        </p:nvSpPr>
        <p:spPr/>
        <p:txBody>
          <a:bodyPr/>
          <a:lstStyle/>
          <a:p>
            <a:fld id="{CDDCC3E1-8DA3-4040-BAC2-85716FB55CDA}" type="slidenum">
              <a:rPr lang="en-GB" smtClean="0"/>
              <a:t>3</a:t>
            </a:fld>
            <a:endParaRPr lang="en-GB"/>
          </a:p>
        </p:txBody>
      </p:sp>
    </p:spTree>
    <p:extLst>
      <p:ext uri="{BB962C8B-B14F-4D97-AF65-F5344CB8AC3E}">
        <p14:creationId xmlns:p14="http://schemas.microsoft.com/office/powerpoint/2010/main" val="81984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Coverage can be determined based on program data of those reached with specific interventions, and administrative statistics on total number of health/law enforcement professionals and other duty bearers who act as enablers or bottlenecks in accessing health services</a:t>
            </a:r>
            <a:endParaRPr lang="en-GB" dirty="0" smtClean="0"/>
          </a:p>
          <a:p>
            <a:r>
              <a:rPr lang="en-US" dirty="0" smtClean="0"/>
              <a:t>Coverage can be determined based on routine program data on clients served with the specific mix of interventions as numerator, and size estimates, where available, as denominator. </a:t>
            </a:r>
            <a:endParaRPr lang="en-GB" dirty="0" smtClean="0"/>
          </a:p>
          <a:p>
            <a:endParaRPr lang="en-GB" dirty="0"/>
          </a:p>
        </p:txBody>
      </p:sp>
      <p:sp>
        <p:nvSpPr>
          <p:cNvPr id="4" name="Slide Number Placeholder 3"/>
          <p:cNvSpPr>
            <a:spLocks noGrp="1"/>
          </p:cNvSpPr>
          <p:nvPr>
            <p:ph type="sldNum" sz="quarter" idx="10"/>
          </p:nvPr>
        </p:nvSpPr>
        <p:spPr/>
        <p:txBody>
          <a:bodyPr/>
          <a:lstStyle/>
          <a:p>
            <a:fld id="{E0711993-4459-4070-995E-9C633AF787B2}" type="slidenum">
              <a:rPr lang="en-GB" smtClean="0"/>
              <a:t>8</a:t>
            </a:fld>
            <a:endParaRPr lang="en-GB"/>
          </a:p>
        </p:txBody>
      </p:sp>
    </p:spTree>
    <p:extLst>
      <p:ext uri="{BB962C8B-B14F-4D97-AF65-F5344CB8AC3E}">
        <p14:creationId xmlns:p14="http://schemas.microsoft.com/office/powerpoint/2010/main" val="15203302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113" y="1843805"/>
            <a:ext cx="8105775" cy="2662481"/>
          </a:xfrm>
          <a:prstGeom prst="rect">
            <a:avLst/>
          </a:prstGeom>
        </p:spPr>
      </p:pic>
      <p:grpSp>
        <p:nvGrpSpPr>
          <p:cNvPr id="4" name="Group 3"/>
          <p:cNvGrpSpPr/>
          <p:nvPr userDrawn="1"/>
        </p:nvGrpSpPr>
        <p:grpSpPr>
          <a:xfrm>
            <a:off x="1647825" y="6035773"/>
            <a:ext cx="7727992" cy="454358"/>
            <a:chOff x="1647825" y="6035773"/>
            <a:chExt cx="7727992" cy="454358"/>
          </a:xfrm>
        </p:grpSpPr>
        <p:sp>
          <p:nvSpPr>
            <p:cNvPr id="2" name="TextBox 1"/>
            <p:cNvSpPr txBox="1"/>
            <p:nvPr userDrawn="1"/>
          </p:nvSpPr>
          <p:spPr>
            <a:xfrm>
              <a:off x="2108242" y="6077480"/>
              <a:ext cx="7267575" cy="369332"/>
            </a:xfrm>
            <a:prstGeom prst="rect">
              <a:avLst/>
            </a:prstGeom>
            <a:noFill/>
          </p:spPr>
          <p:txBody>
            <a:bodyPr wrap="square" rtlCol="0">
              <a:spAutoFit/>
            </a:bodyPr>
            <a:lstStyle/>
            <a:p>
              <a:pPr algn="l"/>
              <a:r>
                <a:rPr lang="fr-CH" sz="18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800" dirty="0" err="1" smtClean="0">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800" dirty="0" smtClean="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8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800" kern="12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47825" y="6035773"/>
              <a:ext cx="460417" cy="454358"/>
            </a:xfrm>
            <a:prstGeom prst="rect">
              <a:avLst/>
            </a:prstGeom>
          </p:spPr>
        </p:pic>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562844" y="1600201"/>
            <a:ext cx="8018313"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12047" y="6359567"/>
            <a:ext cx="1066968" cy="354242"/>
          </a:xfrm>
          <a:prstGeom prst="rect">
            <a:avLst/>
          </a:prstGeom>
        </p:spPr>
      </p:pic>
      <p:grpSp>
        <p:nvGrpSpPr>
          <p:cNvPr id="4" name="Group 3"/>
          <p:cNvGrpSpPr/>
          <p:nvPr userDrawn="1"/>
        </p:nvGrpSpPr>
        <p:grpSpPr>
          <a:xfrm>
            <a:off x="562844" y="6370078"/>
            <a:ext cx="6789798" cy="333221"/>
            <a:chOff x="562844" y="6370078"/>
            <a:chExt cx="6789798" cy="333221"/>
          </a:xfrm>
        </p:grpSpPr>
        <p:sp>
          <p:nvSpPr>
            <p:cNvPr id="8" name="TextBox 7"/>
            <p:cNvSpPr txBox="1"/>
            <p:nvPr userDrawn="1"/>
          </p:nvSpPr>
          <p:spPr>
            <a:xfrm>
              <a:off x="844967" y="6382800"/>
              <a:ext cx="6507675"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smtClean="0">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44" y="6370078"/>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33298" y="6356704"/>
            <a:ext cx="1078471" cy="358060"/>
          </a:xfrm>
          <a:prstGeom prst="rect">
            <a:avLst/>
          </a:prstGeom>
        </p:spPr>
      </p:pic>
      <p:grpSp>
        <p:nvGrpSpPr>
          <p:cNvPr id="4" name="Group 3"/>
          <p:cNvGrpSpPr/>
          <p:nvPr userDrawn="1"/>
        </p:nvGrpSpPr>
        <p:grpSpPr>
          <a:xfrm>
            <a:off x="446359" y="6369124"/>
            <a:ext cx="6919640" cy="333221"/>
            <a:chOff x="446359" y="6369124"/>
            <a:chExt cx="6919640" cy="333221"/>
          </a:xfrm>
        </p:grpSpPr>
        <p:sp>
          <p:nvSpPr>
            <p:cNvPr id="7" name="TextBox 6"/>
            <p:cNvSpPr txBox="1"/>
            <p:nvPr userDrawn="1"/>
          </p:nvSpPr>
          <p:spPr>
            <a:xfrm>
              <a:off x="728482" y="6381846"/>
              <a:ext cx="6637517"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smtClean="0">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6359" y="6369124"/>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6"/>
            <a:ext cx="7772400" cy="1470025"/>
          </a:xfrm>
        </p:spPr>
        <p:txBody>
          <a:bodyPr/>
          <a:lstStyle>
            <a:lvl1pPr>
              <a:defRPr>
                <a:solidFill>
                  <a:srgbClr val="0099D2"/>
                </a:solidFill>
                <a:latin typeface="Raleway" panose="020B0503030101060003" pitchFamily="34" charset="0"/>
              </a:defRPr>
            </a:lvl1pPr>
          </a:lstStyle>
          <a:p>
            <a:r>
              <a:rPr lang="en-AU" dirty="0" smtClean="0"/>
              <a:t>Click to enter title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rgbClr val="ED1C24"/>
                </a:solidFill>
                <a:latin typeface="Raleway" panose="020B05030301010600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enter presenter name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588" y="343814"/>
            <a:ext cx="4112824" cy="1350927"/>
          </a:xfrm>
          <a:prstGeom prst="rect">
            <a:avLst/>
          </a:prstGeom>
        </p:spPr>
      </p:pic>
      <p:grpSp>
        <p:nvGrpSpPr>
          <p:cNvPr id="4" name="Group 3"/>
          <p:cNvGrpSpPr/>
          <p:nvPr userDrawn="1"/>
        </p:nvGrpSpPr>
        <p:grpSpPr>
          <a:xfrm>
            <a:off x="2186377" y="6447071"/>
            <a:ext cx="6551223" cy="333673"/>
            <a:chOff x="3209637" y="6447071"/>
            <a:chExt cx="6551223" cy="333673"/>
          </a:xfrm>
        </p:grpSpPr>
        <p:sp>
          <p:nvSpPr>
            <p:cNvPr id="10" name="TextBox 9"/>
            <p:cNvSpPr txBox="1"/>
            <p:nvPr userDrawn="1"/>
          </p:nvSpPr>
          <p:spPr>
            <a:xfrm>
              <a:off x="3491760" y="6447071"/>
              <a:ext cx="6269100"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smtClean="0">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baseline="0" dirty="0" smtClean="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09637" y="6447523"/>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860" y="274639"/>
            <a:ext cx="8018280" cy="1143000"/>
          </a:xfrm>
        </p:spPr>
        <p:txBody>
          <a:bodyPr>
            <a:normAutofit/>
          </a:bodyPr>
          <a:lstStyle>
            <a:lvl1pPr>
              <a:defRPr sz="4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62860" y="1600201"/>
            <a:ext cx="8018280" cy="4525963"/>
          </a:xfrm>
        </p:spPr>
        <p:txBody>
          <a:bodyPr/>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3"/>
            <a:ext cx="1078471" cy="358060"/>
          </a:xfrm>
          <a:prstGeom prst="rect">
            <a:avLst/>
          </a:prstGeom>
        </p:spPr>
      </p:pic>
      <p:grpSp>
        <p:nvGrpSpPr>
          <p:cNvPr id="4" name="Group 3"/>
          <p:cNvGrpSpPr/>
          <p:nvPr userDrawn="1"/>
        </p:nvGrpSpPr>
        <p:grpSpPr>
          <a:xfrm>
            <a:off x="562860" y="6372783"/>
            <a:ext cx="6999083" cy="333221"/>
            <a:chOff x="562860" y="6372783"/>
            <a:chExt cx="6999083" cy="333221"/>
          </a:xfrm>
        </p:grpSpPr>
        <p:sp>
          <p:nvSpPr>
            <p:cNvPr id="7" name="TextBox 6"/>
            <p:cNvSpPr txBox="1"/>
            <p:nvPr userDrawn="1"/>
          </p:nvSpPr>
          <p:spPr>
            <a:xfrm>
              <a:off x="844984" y="6385505"/>
              <a:ext cx="6716959" cy="307777"/>
            </a:xfrm>
            <a:prstGeom prst="rect">
              <a:avLst/>
            </a:prstGeom>
            <a:noFill/>
          </p:spPr>
          <p:txBody>
            <a:bodyPr wrap="square" rtlCol="0">
              <a:spAutoFit/>
            </a:bodyPr>
            <a:lstStyle/>
            <a:p>
              <a:pPr algn="l"/>
              <a:r>
                <a:rPr lang="fr-CH" sz="1400" dirty="0" smtClean="0">
                  <a:solidFill>
                    <a:srgbClr val="FF0000"/>
                  </a:solidFill>
                  <a:latin typeface="Roboto" panose="02000000000000000000" pitchFamily="2" charset="0"/>
                  <a:ea typeface="Roboto" panose="02000000000000000000" pitchFamily="2" charset="0"/>
                  <a:cs typeface="Roboto" panose="02000000000000000000" pitchFamily="2" charset="0"/>
                </a:rPr>
                <a:t>#AIDS2018 | @</a:t>
              </a:r>
              <a:r>
                <a:rPr lang="fr-CH" sz="1400" dirty="0" err="1" smtClean="0">
                  <a:solidFill>
                    <a:srgbClr val="FF0000"/>
                  </a:solidFill>
                  <a:latin typeface="Roboto" panose="02000000000000000000" pitchFamily="2" charset="0"/>
                  <a:ea typeface="Roboto" panose="02000000000000000000" pitchFamily="2" charset="0"/>
                  <a:cs typeface="Roboto" panose="02000000000000000000" pitchFamily="2" charset="0"/>
                </a:rPr>
                <a:t>AIDS_conference</a:t>
              </a:r>
              <a:r>
                <a:rPr lang="fr-CH" sz="1400" dirty="0" smtClean="0">
                  <a:solidFill>
                    <a:srgbClr val="FF0000"/>
                  </a:solidFill>
                  <a:latin typeface="Roboto" panose="02000000000000000000" pitchFamily="2" charset="0"/>
                  <a:ea typeface="Roboto" panose="02000000000000000000" pitchFamily="2" charset="0"/>
                  <a:cs typeface="Roboto" panose="02000000000000000000" pitchFamily="2" charset="0"/>
                </a:rPr>
                <a:t>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60" y="6372783"/>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1"/>
            <a:ext cx="7772400" cy="1362075"/>
          </a:xfrm>
        </p:spPr>
        <p:txBody>
          <a:bodyPr anchor="t"/>
          <a:lstStyle>
            <a:lvl1pPr algn="l">
              <a:defRPr sz="4000" b="1" cap="all">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2906713"/>
            <a:ext cx="7772400" cy="1500187"/>
          </a:xfrm>
        </p:spPr>
        <p:txBody>
          <a:bodyPr anchor="b"/>
          <a:lstStyle>
            <a:lvl1pPr marL="0" indent="0">
              <a:buNone/>
              <a:defRPr sz="2000">
                <a:solidFill>
                  <a:srgbClr val="ED1C24"/>
                </a:solidFill>
                <a:latin typeface="Raleway" panose="020B05030301010600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4" name="Group 3"/>
          <p:cNvGrpSpPr/>
          <p:nvPr userDrawn="1"/>
        </p:nvGrpSpPr>
        <p:grpSpPr>
          <a:xfrm>
            <a:off x="685800" y="6369124"/>
            <a:ext cx="6948714" cy="333221"/>
            <a:chOff x="685800" y="6369124"/>
            <a:chExt cx="6948714" cy="333221"/>
          </a:xfrm>
        </p:grpSpPr>
        <p:sp>
          <p:nvSpPr>
            <p:cNvPr id="10" name="TextBox 9"/>
            <p:cNvSpPr txBox="1"/>
            <p:nvPr userDrawn="1"/>
          </p:nvSpPr>
          <p:spPr>
            <a:xfrm>
              <a:off x="967924" y="6381846"/>
              <a:ext cx="6666590"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smtClean="0">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5800" y="6369124"/>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2897" y="274639"/>
            <a:ext cx="8298205" cy="1143000"/>
          </a:xfrm>
        </p:spPr>
        <p:txBody>
          <a:bodyPr>
            <a:normAutofit/>
          </a:bodyPr>
          <a:lstStyle>
            <a:lvl1pPr>
              <a:defRPr sz="4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22897" y="1600201"/>
            <a:ext cx="3836708" cy="4525963"/>
          </a:xfrm>
        </p:spPr>
        <p:txBody>
          <a:bodyPr/>
          <a:lstStyle>
            <a:lvl1pPr>
              <a:defRPr sz="2800">
                <a:latin typeface="Raleway" panose="020B0503030101060003" pitchFamily="34" charset="0"/>
              </a:defRPr>
            </a:lvl1pPr>
            <a:lvl2pPr>
              <a:defRPr sz="2400">
                <a:latin typeface="Raleway" panose="020B0503030101060003" pitchFamily="34" charset="0"/>
              </a:defRPr>
            </a:lvl2pPr>
            <a:lvl3pPr>
              <a:defRPr sz="2000">
                <a:latin typeface="Raleway" panose="020B0503030101060003" pitchFamily="34" charset="0"/>
              </a:defRPr>
            </a:lvl3pPr>
            <a:lvl4pPr>
              <a:defRPr sz="1800">
                <a:latin typeface="Raleway" panose="020B0503030101060003" pitchFamily="34" charset="0"/>
              </a:defRPr>
            </a:lvl4pPr>
            <a:lvl5pPr>
              <a:defRPr sz="1800">
                <a:latin typeface="Raleway" panose="020B0503030101060003" pitchFamily="34" charset="0"/>
              </a:defRPr>
            </a:lvl5pPr>
            <a:lvl6pPr>
              <a:defRPr sz="1800"/>
            </a:lvl6pPr>
            <a:lvl7pPr>
              <a:defRPr sz="1800"/>
            </a:lvl7pPr>
            <a:lvl8pPr>
              <a:defRPr sz="1800"/>
            </a:lvl8pPr>
            <a:lvl9pPr>
              <a:defRPr sz="18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2502" y="1600201"/>
            <a:ext cx="4038600" cy="4525963"/>
          </a:xfrm>
        </p:spPr>
        <p:txBody>
          <a:bodyPr/>
          <a:lstStyle>
            <a:lvl1pPr>
              <a:defRPr sz="2800">
                <a:latin typeface="Raleway" panose="020B0503030101060003" pitchFamily="34" charset="0"/>
              </a:defRPr>
            </a:lvl1pPr>
            <a:lvl2pPr>
              <a:defRPr sz="2400">
                <a:latin typeface="Raleway" panose="020B0503030101060003" pitchFamily="34" charset="0"/>
              </a:defRPr>
            </a:lvl2pPr>
            <a:lvl3pPr>
              <a:defRPr sz="2000">
                <a:latin typeface="Raleway" panose="020B0503030101060003" pitchFamily="34" charset="0"/>
              </a:defRPr>
            </a:lvl3pPr>
            <a:lvl4pPr>
              <a:defRPr sz="1800">
                <a:latin typeface="Raleway" panose="020B0503030101060003" pitchFamily="34" charset="0"/>
              </a:defRPr>
            </a:lvl4pPr>
            <a:lvl5pPr>
              <a:defRPr sz="1800">
                <a:latin typeface="Raleway" panose="020B0503030101060003" pitchFamily="34" charset="0"/>
              </a:defRPr>
            </a:lvl5pPr>
            <a:lvl6pPr>
              <a:defRPr sz="1800"/>
            </a:lvl6pPr>
            <a:lvl7pPr>
              <a:defRPr sz="1800"/>
            </a:lvl7pPr>
            <a:lvl8pPr>
              <a:defRPr sz="1800"/>
            </a:lvl8pPr>
            <a:lvl9pPr>
              <a:defRPr sz="18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422897" y="6369124"/>
            <a:ext cx="7269674" cy="333221"/>
            <a:chOff x="422897" y="6369124"/>
            <a:chExt cx="7269674" cy="333221"/>
          </a:xfrm>
        </p:grpSpPr>
        <p:sp>
          <p:nvSpPr>
            <p:cNvPr id="9" name="TextBox 8"/>
            <p:cNvSpPr txBox="1"/>
            <p:nvPr userDrawn="1"/>
          </p:nvSpPr>
          <p:spPr>
            <a:xfrm>
              <a:off x="705021" y="6381846"/>
              <a:ext cx="6987550"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smtClean="0">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2897" y="6369124"/>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68241" y="1535113"/>
            <a:ext cx="383829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68241" y="2174875"/>
            <a:ext cx="38382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539382"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53938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1"/>
            <a:ext cx="1078471" cy="358060"/>
          </a:xfrm>
          <a:prstGeom prst="rect">
            <a:avLst/>
          </a:prstGeom>
        </p:spPr>
      </p:pic>
      <p:grpSp>
        <p:nvGrpSpPr>
          <p:cNvPr id="7" name="Group 6"/>
          <p:cNvGrpSpPr/>
          <p:nvPr userDrawn="1"/>
        </p:nvGrpSpPr>
        <p:grpSpPr>
          <a:xfrm>
            <a:off x="562844" y="6372781"/>
            <a:ext cx="7107956" cy="333221"/>
            <a:chOff x="562844" y="6372781"/>
            <a:chExt cx="7107956" cy="333221"/>
          </a:xfrm>
        </p:grpSpPr>
        <p:sp>
          <p:nvSpPr>
            <p:cNvPr id="12" name="TextBox 11"/>
            <p:cNvSpPr txBox="1"/>
            <p:nvPr userDrawn="1"/>
          </p:nvSpPr>
          <p:spPr>
            <a:xfrm>
              <a:off x="844968" y="6385503"/>
              <a:ext cx="6825832"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smtClean="0">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844" y="6372781"/>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62844" y="274639"/>
            <a:ext cx="8018313" cy="1143000"/>
          </a:xfrm>
        </p:spPr>
        <p:txBody>
          <a:bodyPr>
            <a:normAutofit/>
          </a:bodyPr>
          <a:lstStyle>
            <a:lvl1pPr>
              <a:defRPr sz="4000" b="1">
                <a:solidFill>
                  <a:srgbClr val="0099D2"/>
                </a:solidFill>
                <a:latin typeface="Raleway" panose="020B0503030101060003" pitchFamily="34" charset="0"/>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60361"/>
            <a:ext cx="1078471" cy="358060"/>
          </a:xfrm>
          <a:prstGeom prst="rect">
            <a:avLst/>
          </a:prstGeom>
        </p:spPr>
      </p:pic>
      <p:grpSp>
        <p:nvGrpSpPr>
          <p:cNvPr id="3" name="Group 2"/>
          <p:cNvGrpSpPr/>
          <p:nvPr userDrawn="1"/>
        </p:nvGrpSpPr>
        <p:grpSpPr>
          <a:xfrm>
            <a:off x="510887" y="6372781"/>
            <a:ext cx="7130884" cy="333221"/>
            <a:chOff x="510887" y="6372781"/>
            <a:chExt cx="7130884" cy="333221"/>
          </a:xfrm>
        </p:grpSpPr>
        <p:sp>
          <p:nvSpPr>
            <p:cNvPr id="9" name="TextBox 8"/>
            <p:cNvSpPr txBox="1"/>
            <p:nvPr userDrawn="1"/>
          </p:nvSpPr>
          <p:spPr>
            <a:xfrm>
              <a:off x="793011" y="6385503"/>
              <a:ext cx="6848760"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smtClean="0">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0887" y="6372781"/>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7973" y="273049"/>
            <a:ext cx="2797026" cy="1162051"/>
          </a:xfrm>
        </p:spPr>
        <p:txBody>
          <a:bodyPr anchor="b"/>
          <a:lstStyle>
            <a:lvl1pPr algn="l">
              <a:defRPr sz="2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04503" y="273052"/>
            <a:ext cx="5111750" cy="5853113"/>
          </a:xfrm>
        </p:spPr>
        <p:txBody>
          <a:bodyPr/>
          <a:lstStyle>
            <a:lvl1pPr>
              <a:defRPr sz="3200">
                <a:latin typeface="Raleway" panose="020B0503030101060003" pitchFamily="34" charset="0"/>
              </a:defRPr>
            </a:lvl1pPr>
            <a:lvl2pPr>
              <a:defRPr sz="2800">
                <a:latin typeface="Raleway" panose="020B0503030101060003" pitchFamily="34" charset="0"/>
              </a:defRPr>
            </a:lvl2pPr>
            <a:lvl3pPr>
              <a:defRPr sz="2400">
                <a:latin typeface="Raleway" panose="020B0503030101060003" pitchFamily="34" charset="0"/>
              </a:defRPr>
            </a:lvl3pPr>
            <a:lvl4pPr>
              <a:defRPr sz="2000">
                <a:latin typeface="Raleway" panose="020B0503030101060003" pitchFamily="34" charset="0"/>
              </a:defRPr>
            </a:lvl4pPr>
            <a:lvl5pPr>
              <a:defRPr sz="2000">
                <a:latin typeface="Raleway" panose="020B0503030101060003" pitchFamily="34" charset="0"/>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97973" y="1435102"/>
            <a:ext cx="2797026" cy="4691063"/>
          </a:xfrm>
        </p:spPr>
        <p:txBody>
          <a:bodyPr/>
          <a:lstStyle>
            <a:lvl1pPr marL="0" indent="0">
              <a:buNone/>
              <a:defRPr sz="1400">
                <a:latin typeface="Raleway" panose="020B05030301010600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563366" y="6369124"/>
            <a:ext cx="7129204" cy="333221"/>
            <a:chOff x="563366" y="6369124"/>
            <a:chExt cx="7129204" cy="333221"/>
          </a:xfrm>
        </p:grpSpPr>
        <p:sp>
          <p:nvSpPr>
            <p:cNvPr id="11" name="TextBox 10"/>
            <p:cNvSpPr txBox="1"/>
            <p:nvPr userDrawn="1"/>
          </p:nvSpPr>
          <p:spPr>
            <a:xfrm>
              <a:off x="845489" y="6381846"/>
              <a:ext cx="6847081"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smtClean="0">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366" y="6369124"/>
              <a:ext cx="337665" cy="333221"/>
            </a:xfrm>
            <a:prstGeom prst="rect">
              <a:avLst/>
            </a:prstGeom>
          </p:spPr>
        </p:pic>
      </p:gr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800600"/>
            <a:ext cx="5486400" cy="566739"/>
          </a:xfrm>
        </p:spPr>
        <p:txBody>
          <a:bodyPr anchor="b"/>
          <a:lstStyle>
            <a:lvl1pPr algn="l">
              <a:defRPr sz="2000" b="1">
                <a:solidFill>
                  <a:srgbClr val="0099D2"/>
                </a:solidFill>
                <a:latin typeface="Raleway" panose="020B0503030101060003"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828800" y="612775"/>
            <a:ext cx="5486400" cy="4114800"/>
          </a:xfrm>
        </p:spPr>
        <p:txBody>
          <a:bodyPr/>
          <a:lstStyle>
            <a:lvl1pPr marL="0" indent="0">
              <a:buNone/>
              <a:defRPr sz="3200">
                <a:latin typeface="Raleway" panose="020B05030301010600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828800" y="5367338"/>
            <a:ext cx="5486400" cy="804863"/>
          </a:xfrm>
        </p:spPr>
        <p:txBody>
          <a:bodyPr/>
          <a:lstStyle>
            <a:lvl1pPr marL="0" indent="0">
              <a:buNone/>
              <a:defRPr sz="1400">
                <a:latin typeface="Raleway" panose="020B05030301010600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6296" y="6356704"/>
            <a:ext cx="1078471" cy="358060"/>
          </a:xfrm>
          <a:prstGeom prst="rect">
            <a:avLst/>
          </a:prstGeom>
        </p:spPr>
      </p:pic>
      <p:grpSp>
        <p:nvGrpSpPr>
          <p:cNvPr id="5" name="Group 4"/>
          <p:cNvGrpSpPr/>
          <p:nvPr userDrawn="1"/>
        </p:nvGrpSpPr>
        <p:grpSpPr>
          <a:xfrm>
            <a:off x="866487" y="6369124"/>
            <a:ext cx="6251203" cy="333221"/>
            <a:chOff x="866487" y="6369124"/>
            <a:chExt cx="6251203" cy="333221"/>
          </a:xfrm>
        </p:grpSpPr>
        <p:sp>
          <p:nvSpPr>
            <p:cNvPr id="11" name="TextBox 10"/>
            <p:cNvSpPr txBox="1"/>
            <p:nvPr userDrawn="1"/>
          </p:nvSpPr>
          <p:spPr>
            <a:xfrm>
              <a:off x="1148611" y="6381846"/>
              <a:ext cx="5969079" cy="307777"/>
            </a:xfrm>
            <a:prstGeom prst="rect">
              <a:avLst/>
            </a:prstGeom>
            <a:noFill/>
          </p:spPr>
          <p:txBody>
            <a:bodyPr wrap="square" rtlCol="0">
              <a:spAutoFit/>
            </a:bodyPr>
            <a:lstStyle/>
            <a:p>
              <a:pPr algn="l"/>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#AIDS2018 | @</a:t>
              </a:r>
              <a:r>
                <a:rPr lang="fr-CH" sz="1400" dirty="0" err="1" smtClean="0">
                  <a:solidFill>
                    <a:srgbClr val="ED1C24"/>
                  </a:solidFill>
                  <a:latin typeface="Roboto" panose="02000000000000000000" pitchFamily="2" charset="0"/>
                  <a:ea typeface="Roboto" panose="02000000000000000000" pitchFamily="2" charset="0"/>
                  <a:cs typeface="Roboto" panose="02000000000000000000" pitchFamily="2" charset="0"/>
                </a:rPr>
                <a:t>AIDS_conference</a:t>
              </a:r>
              <a:r>
                <a:rPr lang="fr-CH" sz="1400" dirty="0" smtClean="0">
                  <a:solidFill>
                    <a:srgbClr val="ED1C24"/>
                  </a:solidFill>
                  <a:latin typeface="Roboto" panose="02000000000000000000" pitchFamily="2" charset="0"/>
                  <a:ea typeface="Roboto" panose="02000000000000000000" pitchFamily="2" charset="0"/>
                  <a:cs typeface="Roboto" panose="02000000000000000000" pitchFamily="2" charset="0"/>
                </a:rPr>
                <a:t> </a:t>
              </a:r>
              <a:r>
                <a:rPr lang="en-US" sz="1400" kern="1200" dirty="0" smtClean="0">
                  <a:solidFill>
                    <a:srgbClr val="ED1C24"/>
                  </a:solidFill>
                  <a:latin typeface="Roboto" panose="02000000000000000000" pitchFamily="2" charset="0"/>
                  <a:ea typeface="Roboto" panose="02000000000000000000" pitchFamily="2" charset="0"/>
                  <a:cs typeface="Roboto" panose="02000000000000000000" pitchFamily="2" charset="0"/>
                </a:rPr>
                <a:t>| www.aids2018.org</a:t>
              </a:r>
              <a:endParaRPr lang="en-US" sz="1400" dirty="0">
                <a:solidFill>
                  <a:srgbClr val="ED1C24"/>
                </a:solidFill>
                <a:latin typeface="Roboto" panose="02000000000000000000" pitchFamily="2" charset="0"/>
                <a:ea typeface="Roboto" panose="02000000000000000000" pitchFamily="2" charset="0"/>
                <a:cs typeface="Roboto" panose="02000000000000000000" pitchFamily="2"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6487" y="6369124"/>
              <a:ext cx="337665" cy="333221"/>
            </a:xfrm>
            <a:prstGeom prst="rect">
              <a:avLst/>
            </a:prstGeom>
          </p:spPr>
        </p:pic>
      </p:gr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iming>
    <p:tnLst>
      <p:par>
        <p:cTn id="1" dur="indefinite" restart="never" nodeType="tmRoot"/>
      </p:par>
    </p:tnLst>
  </p:timing>
  <p:txStyles>
    <p:titleStyle>
      <a:lvl1pPr algn="ctr" defTabSz="457200" rtl="0" eaLnBrk="1" latinLnBrk="0" hangingPunct="1">
        <a:spcBef>
          <a:spcPct val="0"/>
        </a:spcBef>
        <a:buNone/>
        <a:defRPr sz="4000" b="1" kern="1200">
          <a:solidFill>
            <a:srgbClr val="0099D2"/>
          </a:solidFill>
          <a:latin typeface="Raleway" panose="020B0503030101060003"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libri" panose="020F050202020403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Calibri" panose="020F050202020403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Calibri" panose="020F050202020403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Calibri" panose="020F050202020403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Calibri" panose="020F050202020403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Realizing rights in the HIV response: </a:t>
            </a:r>
            <a:r>
              <a:rPr lang="en-GB" dirty="0" smtClean="0"/>
              <a:t>monitoring and evaluation to demonstrate impact</a:t>
            </a:r>
            <a:endParaRPr lang="en-GB" dirty="0"/>
          </a:p>
        </p:txBody>
      </p:sp>
      <p:sp>
        <p:nvSpPr>
          <p:cNvPr id="3" name="Subtitle 2"/>
          <p:cNvSpPr>
            <a:spLocks noGrp="1"/>
          </p:cNvSpPr>
          <p:nvPr>
            <p:ph type="subTitle" idx="1"/>
          </p:nvPr>
        </p:nvSpPr>
        <p:spPr/>
        <p:txBody>
          <a:bodyPr/>
          <a:lstStyle/>
          <a:p>
            <a:r>
              <a:rPr lang="en-US" dirty="0" smtClean="0"/>
              <a:t>Alexandrina Iovita</a:t>
            </a:r>
          </a:p>
          <a:p>
            <a:r>
              <a:rPr lang="en-US" dirty="0" smtClean="0"/>
              <a:t>The Global Fund to Fight AIDS, TB and Malaria</a:t>
            </a:r>
          </a:p>
          <a:p>
            <a:endParaRPr lang="en-GB" dirty="0"/>
          </a:p>
        </p:txBody>
      </p:sp>
    </p:spTree>
    <p:extLst>
      <p:ext uri="{BB962C8B-B14F-4D97-AF65-F5344CB8AC3E}">
        <p14:creationId xmlns:p14="http://schemas.microsoft.com/office/powerpoint/2010/main" val="3408114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“Show me the evidence”</a:t>
            </a:r>
            <a:br>
              <a:rPr lang="en-US" dirty="0" smtClean="0"/>
            </a:br>
            <a:r>
              <a:rPr lang="en-US" dirty="0" smtClean="0"/>
              <a:t>Why the skepticism? </a:t>
            </a:r>
            <a:endParaRPr lang="en-GB" dirty="0"/>
          </a:p>
        </p:txBody>
      </p:sp>
      <p:sp>
        <p:nvSpPr>
          <p:cNvPr id="5" name="Content Placeholder 4"/>
          <p:cNvSpPr>
            <a:spLocks noGrp="1"/>
          </p:cNvSpPr>
          <p:nvPr>
            <p:ph idx="1"/>
          </p:nvPr>
        </p:nvSpPr>
        <p:spPr/>
        <p:txBody>
          <a:bodyPr>
            <a:normAutofit fontScale="92500" lnSpcReduction="20000"/>
          </a:bodyPr>
          <a:lstStyle/>
          <a:p>
            <a:r>
              <a:rPr lang="en-US" dirty="0" smtClean="0"/>
              <a:t>Duality of human rights programs in the context of the AIDS response: as the right thing to do, but also the enablers of public health interventions</a:t>
            </a:r>
          </a:p>
          <a:p>
            <a:r>
              <a:rPr lang="en-US" dirty="0"/>
              <a:t>The higher burden of proof </a:t>
            </a:r>
          </a:p>
          <a:p>
            <a:pPr lvl="1"/>
            <a:r>
              <a:rPr lang="en-US" dirty="0"/>
              <a:t>Perception </a:t>
            </a:r>
            <a:r>
              <a:rPr lang="en-US" dirty="0" smtClean="0"/>
              <a:t>that results </a:t>
            </a:r>
            <a:r>
              <a:rPr lang="en-US" dirty="0"/>
              <a:t>are less </a:t>
            </a:r>
            <a:r>
              <a:rPr lang="en-US" dirty="0" smtClean="0"/>
              <a:t>tangible</a:t>
            </a:r>
          </a:p>
          <a:p>
            <a:pPr lvl="1"/>
            <a:r>
              <a:rPr lang="en-US" dirty="0" smtClean="0"/>
              <a:t>Due to broad scope, theories of change convoluted: milestones need measured, not just final results </a:t>
            </a:r>
            <a:endParaRPr lang="en-US" dirty="0"/>
          </a:p>
          <a:p>
            <a:r>
              <a:rPr lang="en-US" dirty="0"/>
              <a:t>Programs are underfunded; even less resources available for their evaluations  </a:t>
            </a:r>
            <a:endParaRPr lang="en-US" dirty="0" smtClean="0"/>
          </a:p>
          <a:p>
            <a:endParaRPr lang="en-GB" dirty="0"/>
          </a:p>
          <a:p>
            <a:endParaRPr lang="en-US" dirty="0" smtClean="0"/>
          </a:p>
          <a:p>
            <a:endParaRPr lang="en-US" dirty="0" smtClean="0"/>
          </a:p>
          <a:p>
            <a:endParaRPr lang="en-US" dirty="0" smtClean="0"/>
          </a:p>
          <a:p>
            <a:endParaRPr lang="en-GB" dirty="0"/>
          </a:p>
        </p:txBody>
      </p:sp>
    </p:spTree>
    <p:extLst>
      <p:ext uri="{BB962C8B-B14F-4D97-AF65-F5344CB8AC3E}">
        <p14:creationId xmlns:p14="http://schemas.microsoft.com/office/powerpoint/2010/main" val="4205435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81" y="166820"/>
            <a:ext cx="8320870" cy="994172"/>
          </a:xfrm>
        </p:spPr>
        <p:txBody>
          <a:bodyPr>
            <a:normAutofit/>
          </a:bodyPr>
          <a:lstStyle/>
          <a:p>
            <a:r>
              <a:rPr lang="en-US" sz="2400" dirty="0">
                <a:effectLst>
                  <a:outerShdw blurRad="38100" dist="38100" dir="2700000" algn="tl">
                    <a:srgbClr val="000000">
                      <a:alpha val="43137"/>
                    </a:srgbClr>
                  </a:outerShdw>
                </a:effectLst>
              </a:rPr>
              <a:t>Stigma, discrimination and other human rights barriers interfere across the cascade </a:t>
            </a:r>
            <a:endParaRPr lang="en-GB" sz="2400"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2106070"/>
              </p:ext>
            </p:extLst>
          </p:nvPr>
        </p:nvGraphicFramePr>
        <p:xfrm>
          <a:off x="3080983" y="1160992"/>
          <a:ext cx="5752531" cy="48205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0" y="1634163"/>
            <a:ext cx="3080983" cy="3993401"/>
          </a:xfrm>
          <a:prstGeom prst="rect">
            <a:avLst/>
          </a:prstGeom>
          <a:noFill/>
        </p:spPr>
        <p:txBody>
          <a:bodyPr wrap="square" rtlCol="0">
            <a:spAutoFit/>
          </a:bodyPr>
          <a:lstStyle/>
          <a:p>
            <a:pPr>
              <a:defRPr/>
            </a:pPr>
            <a:r>
              <a:rPr lang="en-US" sz="1200" b="1" dirty="0"/>
              <a:t>Stigma and discrimination associated with poor health outcomes:</a:t>
            </a:r>
          </a:p>
          <a:p>
            <a:pPr>
              <a:defRPr/>
            </a:pPr>
            <a:endParaRPr lang="en-US" sz="1200" b="1" dirty="0"/>
          </a:p>
          <a:p>
            <a:pPr marL="214313" indent="-214313">
              <a:buFont typeface="Arial" panose="020B0604020202020204" pitchFamily="34" charset="0"/>
              <a:buChar char="•"/>
              <a:defRPr/>
            </a:pPr>
            <a:r>
              <a:rPr lang="en-US" sz="1200" b="1" dirty="0"/>
              <a:t>HIV infection associated with</a:t>
            </a:r>
          </a:p>
          <a:p>
            <a:pPr lvl="1">
              <a:defRPr/>
            </a:pPr>
            <a:r>
              <a:rPr lang="en-US" sz="1200" dirty="0"/>
              <a:t>Experienced Stigma among MSM</a:t>
            </a:r>
          </a:p>
          <a:p>
            <a:pPr lvl="2">
              <a:defRPr/>
            </a:pPr>
            <a:r>
              <a:rPr lang="en-US" sz="1200" dirty="0" err="1"/>
              <a:t>Sweitzer</a:t>
            </a:r>
            <a:r>
              <a:rPr lang="en-US" sz="1200" dirty="0"/>
              <a:t> 2014, MSM Togo; Baral et al 2011, MSM </a:t>
            </a:r>
            <a:r>
              <a:rPr lang="en-US" sz="1200" dirty="0" err="1"/>
              <a:t>peri</a:t>
            </a:r>
            <a:r>
              <a:rPr lang="en-US" sz="1200" dirty="0"/>
              <a:t>-urban Cape Town</a:t>
            </a:r>
          </a:p>
          <a:p>
            <a:pPr lvl="1">
              <a:defRPr/>
            </a:pPr>
            <a:r>
              <a:rPr lang="en-US" sz="1200" dirty="0"/>
              <a:t>Perceived Stigma among FSW </a:t>
            </a:r>
          </a:p>
          <a:p>
            <a:pPr lvl="2">
              <a:defRPr/>
            </a:pPr>
            <a:r>
              <a:rPr lang="en-US" sz="1200" dirty="0" err="1"/>
              <a:t>Peitzmeier</a:t>
            </a:r>
            <a:r>
              <a:rPr lang="en-US" sz="1200" dirty="0"/>
              <a:t> et al 2013, FSW Gambia</a:t>
            </a:r>
          </a:p>
          <a:p>
            <a:pPr lvl="2">
              <a:defRPr/>
            </a:pPr>
            <a:endParaRPr lang="en-US" sz="1200" dirty="0"/>
          </a:p>
          <a:p>
            <a:pPr marL="214313" indent="-214313">
              <a:buFont typeface="Arial" panose="020B0604020202020204" pitchFamily="34" charset="0"/>
              <a:buChar char="•"/>
              <a:defRPr/>
            </a:pPr>
            <a:r>
              <a:rPr lang="en-US" sz="1200" b="1" dirty="0"/>
              <a:t>Diagnosed/treated for STI associated with</a:t>
            </a:r>
          </a:p>
          <a:p>
            <a:pPr lvl="1">
              <a:defRPr/>
            </a:pPr>
            <a:r>
              <a:rPr lang="en-US" sz="1200" dirty="0"/>
              <a:t>Fear of seeking healthcare because MSM </a:t>
            </a:r>
          </a:p>
          <a:p>
            <a:pPr lvl="2">
              <a:defRPr/>
            </a:pPr>
            <a:r>
              <a:rPr lang="en-US" sz="1200" dirty="0"/>
              <a:t>Fay et al 2010; MSM Malawi, Namibia, Botswana</a:t>
            </a:r>
          </a:p>
          <a:p>
            <a:pPr lvl="1">
              <a:defRPr/>
            </a:pPr>
            <a:r>
              <a:rPr lang="en-US" sz="1200" dirty="0"/>
              <a:t>Denied healthcare because MSM</a:t>
            </a:r>
          </a:p>
          <a:p>
            <a:pPr lvl="2">
              <a:defRPr/>
            </a:pPr>
            <a:r>
              <a:rPr lang="en-US" sz="1200" dirty="0"/>
              <a:t>Fay et al 2010; MSM Malawi, Namibia, Botswana</a:t>
            </a:r>
          </a:p>
          <a:p>
            <a:endParaRPr lang="en-GB" sz="1350" dirty="0"/>
          </a:p>
        </p:txBody>
      </p:sp>
      <p:sp>
        <p:nvSpPr>
          <p:cNvPr id="6" name="TextBox 5"/>
          <p:cNvSpPr txBox="1"/>
          <p:nvPr/>
        </p:nvSpPr>
        <p:spPr>
          <a:xfrm>
            <a:off x="6397388" y="5442898"/>
            <a:ext cx="2630606" cy="369332"/>
          </a:xfrm>
          <a:prstGeom prst="rect">
            <a:avLst/>
          </a:prstGeom>
          <a:noFill/>
        </p:spPr>
        <p:txBody>
          <a:bodyPr wrap="square" rtlCol="0">
            <a:spAutoFit/>
          </a:bodyPr>
          <a:lstStyle/>
          <a:p>
            <a:r>
              <a:rPr lang="en-US" sz="900" b="1" dirty="0"/>
              <a:t>Adapted after</a:t>
            </a:r>
            <a:r>
              <a:rPr lang="en-US" sz="900" dirty="0"/>
              <a:t>: UNAIDS (2017) Confronting Discrimination</a:t>
            </a:r>
            <a:endParaRPr lang="en-GB" sz="900" dirty="0"/>
          </a:p>
        </p:txBody>
      </p:sp>
      <p:sp>
        <p:nvSpPr>
          <p:cNvPr id="7" name="TextBox 6"/>
          <p:cNvSpPr txBox="1"/>
          <p:nvPr/>
        </p:nvSpPr>
        <p:spPr>
          <a:xfrm>
            <a:off x="194481" y="5581398"/>
            <a:ext cx="2405418" cy="230832"/>
          </a:xfrm>
          <a:prstGeom prst="rect">
            <a:avLst/>
          </a:prstGeom>
          <a:noFill/>
        </p:spPr>
        <p:txBody>
          <a:bodyPr wrap="square" rtlCol="0">
            <a:spAutoFit/>
          </a:bodyPr>
          <a:lstStyle/>
          <a:p>
            <a:r>
              <a:rPr lang="en-US" sz="900" b="1" dirty="0"/>
              <a:t>Source</a:t>
            </a:r>
            <a:r>
              <a:rPr lang="en-US" sz="900" dirty="0"/>
              <a:t>: Stef Baral, JHU, 2018</a:t>
            </a:r>
            <a:endParaRPr lang="en-GB" sz="900" dirty="0"/>
          </a:p>
        </p:txBody>
      </p:sp>
    </p:spTree>
    <p:extLst>
      <p:ext uri="{BB962C8B-B14F-4D97-AF65-F5344CB8AC3E}">
        <p14:creationId xmlns:p14="http://schemas.microsoft.com/office/powerpoint/2010/main" val="1117432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Human rights programs work – to address human rights barriers and to improve health outcomes </a:t>
            </a:r>
            <a:endParaRPr lang="en-GB" dirty="0"/>
          </a:p>
        </p:txBody>
      </p:sp>
      <p:sp>
        <p:nvSpPr>
          <p:cNvPr id="5" name="Content Placeholder 4"/>
          <p:cNvSpPr>
            <a:spLocks noGrp="1"/>
          </p:cNvSpPr>
          <p:nvPr>
            <p:ph idx="1"/>
          </p:nvPr>
        </p:nvSpPr>
        <p:spPr>
          <a:xfrm>
            <a:off x="562860" y="1769165"/>
            <a:ext cx="8018280" cy="4356999"/>
          </a:xfrm>
        </p:spPr>
        <p:txBody>
          <a:bodyPr>
            <a:normAutofit/>
          </a:bodyPr>
          <a:lstStyle/>
          <a:p>
            <a:r>
              <a:rPr lang="en-US" dirty="0" smtClean="0"/>
              <a:t>Systematic reviews by </a:t>
            </a:r>
            <a:r>
              <a:rPr lang="en-US" dirty="0" smtClean="0"/>
              <a:t>Nyblade et al, </a:t>
            </a:r>
            <a:r>
              <a:rPr lang="en-US" dirty="0" smtClean="0"/>
              <a:t>Stangl et al</a:t>
            </a:r>
          </a:p>
          <a:p>
            <a:r>
              <a:rPr lang="en-US" dirty="0" smtClean="0"/>
              <a:t>Literature review commissioned by GF</a:t>
            </a:r>
          </a:p>
          <a:p>
            <a:r>
              <a:rPr lang="en-US" dirty="0" smtClean="0"/>
              <a:t>Consistent and growing body of evidence that shows program work best if implemented at scale, through comprehensive approaches, and are integrated and institutionalized</a:t>
            </a:r>
            <a:endParaRPr lang="en-GB" dirty="0"/>
          </a:p>
        </p:txBody>
      </p:sp>
    </p:spTree>
    <p:extLst>
      <p:ext uri="{BB962C8B-B14F-4D97-AF65-F5344CB8AC3E}">
        <p14:creationId xmlns:p14="http://schemas.microsoft.com/office/powerpoint/2010/main" val="3732282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 and accountability vacuum?</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Data sources exist (Stigma Index, IBBS, general population surveys)</a:t>
            </a:r>
          </a:p>
          <a:p>
            <a:r>
              <a:rPr lang="en-US" dirty="0" smtClean="0"/>
              <a:t>GAM includes indicators on stigma and discrimination, and laws, policies and programs</a:t>
            </a:r>
          </a:p>
          <a:p>
            <a:pPr lvl="1"/>
            <a:r>
              <a:rPr lang="en-US" dirty="0" smtClean="0"/>
              <a:t>From 2 policy questions and one indicator in UNGASS 2003, to 3 indicators + 50 NCPI questions in GAM 2017</a:t>
            </a:r>
          </a:p>
          <a:p>
            <a:r>
              <a:rPr lang="en-US" dirty="0" smtClean="0"/>
              <a:t>Routine program monitoring </a:t>
            </a:r>
          </a:p>
          <a:p>
            <a:r>
              <a:rPr lang="en-US" dirty="0" smtClean="0"/>
              <a:t>Qualitative data</a:t>
            </a:r>
            <a:endParaRPr lang="en-GB" dirty="0"/>
          </a:p>
        </p:txBody>
      </p:sp>
    </p:spTree>
    <p:extLst>
      <p:ext uri="{BB962C8B-B14F-4D97-AF65-F5344CB8AC3E}">
        <p14:creationId xmlns:p14="http://schemas.microsoft.com/office/powerpoint/2010/main" val="3858755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Paradigm shift needed – from measuring problems to measuring successes </a:t>
            </a:r>
            <a:endParaRPr lang="en-GB" dirty="0"/>
          </a:p>
        </p:txBody>
      </p:sp>
      <p:sp>
        <p:nvSpPr>
          <p:cNvPr id="3" name="Content Placeholder 2"/>
          <p:cNvSpPr>
            <a:spLocks noGrp="1"/>
          </p:cNvSpPr>
          <p:nvPr>
            <p:ph idx="1"/>
          </p:nvPr>
        </p:nvSpPr>
        <p:spPr>
          <a:xfrm>
            <a:off x="562860" y="1769165"/>
            <a:ext cx="8018280" cy="4356999"/>
          </a:xfrm>
        </p:spPr>
        <p:txBody>
          <a:bodyPr>
            <a:normAutofit fontScale="77500" lnSpcReduction="20000"/>
          </a:bodyPr>
          <a:lstStyle/>
          <a:p>
            <a:r>
              <a:rPr lang="en-US" dirty="0" smtClean="0"/>
              <a:t>Existing body of evidence – primarily on barriers, and their impact</a:t>
            </a:r>
          </a:p>
          <a:p>
            <a:r>
              <a:rPr lang="en-US" dirty="0"/>
              <a:t>Existing evaluations provide real-life program insights on which to build, but more evaluations (and more programs!) are </a:t>
            </a:r>
            <a:r>
              <a:rPr lang="en-US" dirty="0" smtClean="0"/>
              <a:t>needed</a:t>
            </a:r>
            <a:endParaRPr lang="en-US" dirty="0"/>
          </a:p>
          <a:p>
            <a:r>
              <a:rPr lang="en-US" dirty="0" smtClean="0"/>
              <a:t>Conceptual frameworks and theories of change need to be constructed linking program success with health outcomes</a:t>
            </a:r>
          </a:p>
          <a:p>
            <a:r>
              <a:rPr lang="en-US" dirty="0" smtClean="0"/>
              <a:t>Holistic approaches needed </a:t>
            </a:r>
          </a:p>
          <a:p>
            <a:pPr lvl="1"/>
            <a:r>
              <a:rPr lang="en-US" dirty="0" smtClean="0"/>
              <a:t>more than stigma and </a:t>
            </a:r>
            <a:r>
              <a:rPr lang="en-US" dirty="0" smtClean="0"/>
              <a:t>discrimination reduction, </a:t>
            </a:r>
            <a:r>
              <a:rPr lang="en-US" dirty="0" smtClean="0"/>
              <a:t>but also better understanding how programs to address stigma, discrimination and other human rights violations interplay and reinforce each other </a:t>
            </a:r>
            <a:endParaRPr lang="en-US" dirty="0"/>
          </a:p>
          <a:p>
            <a:endParaRPr lang="en-US" dirty="0" smtClean="0"/>
          </a:p>
          <a:p>
            <a:endParaRPr lang="en-GB" dirty="0"/>
          </a:p>
        </p:txBody>
      </p:sp>
    </p:spTree>
    <p:extLst>
      <p:ext uri="{BB962C8B-B14F-4D97-AF65-F5344CB8AC3E}">
        <p14:creationId xmlns:p14="http://schemas.microsoft.com/office/powerpoint/2010/main" val="99914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GF #</a:t>
            </a:r>
            <a:r>
              <a:rPr lang="en-US" dirty="0" err="1" smtClean="0"/>
              <a:t>breakingdownbarriers</a:t>
            </a:r>
            <a:r>
              <a:rPr lang="en-US" dirty="0" smtClean="0"/>
              <a:t> initiative </a:t>
            </a:r>
            <a:endParaRPr lang="en-GB" dirty="0"/>
          </a:p>
        </p:txBody>
      </p:sp>
      <p:sp>
        <p:nvSpPr>
          <p:cNvPr id="3" name="Content Placeholder 2"/>
          <p:cNvSpPr>
            <a:spLocks noGrp="1"/>
          </p:cNvSpPr>
          <p:nvPr>
            <p:ph idx="1"/>
          </p:nvPr>
        </p:nvSpPr>
        <p:spPr>
          <a:xfrm>
            <a:off x="562860" y="1417639"/>
            <a:ext cx="8402236" cy="4963283"/>
          </a:xfrm>
        </p:spPr>
        <p:txBody>
          <a:bodyPr>
            <a:normAutofit fontScale="70000" lnSpcReduction="20000"/>
          </a:bodyPr>
          <a:lstStyle/>
          <a:p>
            <a:pPr lvl="0"/>
            <a:r>
              <a:rPr lang="en-GB" dirty="0"/>
              <a:t>Global Fund works with partners (including UNAIDS, WHO, UNDP and OHCHR) to measure the impact of greater investment in </a:t>
            </a:r>
            <a:r>
              <a:rPr lang="en-GB" dirty="0" smtClean="0"/>
              <a:t>programs to reduce human rights barriers on </a:t>
            </a:r>
            <a:r>
              <a:rPr lang="en-GB" dirty="0"/>
              <a:t>uptake and retention of services, including through:</a:t>
            </a:r>
          </a:p>
          <a:p>
            <a:pPr lvl="1"/>
            <a:r>
              <a:rPr lang="en-GB" dirty="0"/>
              <a:t>An active expert working group established by GF to monitor and evaluate the </a:t>
            </a:r>
            <a:r>
              <a:rPr lang="en-GB" dirty="0" smtClean="0"/>
              <a:t>programs.</a:t>
            </a:r>
            <a:endParaRPr lang="en-GB" dirty="0"/>
          </a:p>
          <a:p>
            <a:pPr lvl="1"/>
            <a:r>
              <a:rPr lang="en-GB" dirty="0"/>
              <a:t>An intensive support effort in 20 countries </a:t>
            </a:r>
            <a:r>
              <a:rPr lang="en-GB" dirty="0" smtClean="0"/>
              <a:t>aimed </a:t>
            </a:r>
            <a:r>
              <a:rPr lang="en-GB" dirty="0"/>
              <a:t>at a comprehensive response to human rights-related barriers and baseline, mid-term and end-term assessments of the impact of such a response. A successful outcome will be measured in improved access to, utilization of and retention in health services compared to the baseline.</a:t>
            </a:r>
          </a:p>
          <a:p>
            <a:pPr lvl="1"/>
            <a:r>
              <a:rPr lang="en-GB" dirty="0"/>
              <a:t>Thought leadership and convening technical partners, human rights and monitoring and evaluation experts in developing a definition of such a comprehensive response. </a:t>
            </a:r>
          </a:p>
          <a:p>
            <a:pPr lvl="1"/>
            <a:r>
              <a:rPr lang="en-GB" dirty="0"/>
              <a:t>Efforts to amend the GF core indicators list to capture the outcomes to which the GF investments contribute, and to develop a M&amp;E frame to support implementers of programs to reduce human rights-related barriers. </a:t>
            </a:r>
          </a:p>
          <a:p>
            <a:endParaRPr lang="en-GB" dirty="0"/>
          </a:p>
        </p:txBody>
      </p:sp>
    </p:spTree>
    <p:extLst>
      <p:ext uri="{BB962C8B-B14F-4D97-AF65-F5344CB8AC3E}">
        <p14:creationId xmlns:p14="http://schemas.microsoft.com/office/powerpoint/2010/main" val="3907648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a comprehensive response to human rights barriers </a:t>
            </a:r>
            <a:endParaRPr lang="en-GB" dirty="0"/>
          </a:p>
        </p:txBody>
      </p:sp>
      <p:sp>
        <p:nvSpPr>
          <p:cNvPr id="3" name="Content Placeholder 2"/>
          <p:cNvSpPr>
            <a:spLocks noGrp="1"/>
          </p:cNvSpPr>
          <p:nvPr>
            <p:ph idx="1"/>
          </p:nvPr>
        </p:nvSpPr>
        <p:spPr/>
        <p:txBody>
          <a:bodyPr>
            <a:normAutofit fontScale="62500" lnSpcReduction="20000"/>
          </a:bodyPr>
          <a:lstStyle/>
          <a:p>
            <a:r>
              <a:rPr lang="en-US" dirty="0" smtClean="0"/>
              <a:t>Scorecard to be filled in at baseline, mid-term, and end-term. Sorted </a:t>
            </a:r>
            <a:r>
              <a:rPr lang="en-US" dirty="0"/>
              <a:t>by program area and key population, these include: </a:t>
            </a:r>
            <a:endParaRPr lang="en-US" dirty="0" smtClean="0"/>
          </a:p>
          <a:p>
            <a:pPr lvl="1"/>
            <a:r>
              <a:rPr lang="en-US" dirty="0" smtClean="0"/>
              <a:t>scale </a:t>
            </a:r>
            <a:r>
              <a:rPr lang="en-US" dirty="0"/>
              <a:t>of implementation, </a:t>
            </a:r>
            <a:endParaRPr lang="en-US" dirty="0" smtClean="0"/>
          </a:p>
          <a:p>
            <a:pPr lvl="1"/>
            <a:r>
              <a:rPr lang="en-US" dirty="0" smtClean="0"/>
              <a:t>perceptions </a:t>
            </a:r>
            <a:r>
              <a:rPr lang="en-US" dirty="0"/>
              <a:t>by affected populations that barriers have or have not been removed or reduced, </a:t>
            </a:r>
            <a:endParaRPr lang="en-US" dirty="0" smtClean="0"/>
          </a:p>
          <a:p>
            <a:pPr lvl="1"/>
            <a:r>
              <a:rPr lang="en-US" dirty="0" smtClean="0"/>
              <a:t>level </a:t>
            </a:r>
            <a:r>
              <a:rPr lang="en-US" dirty="0"/>
              <a:t>of monitoring and evaluation in place, </a:t>
            </a:r>
            <a:r>
              <a:rPr lang="en-US" dirty="0" smtClean="0"/>
              <a:t>and</a:t>
            </a:r>
          </a:p>
          <a:p>
            <a:pPr lvl="1"/>
            <a:r>
              <a:rPr lang="en-US" dirty="0" smtClean="0"/>
              <a:t>scale </a:t>
            </a:r>
            <a:r>
              <a:rPr lang="en-US" dirty="0"/>
              <a:t>of investment in the programs</a:t>
            </a:r>
            <a:r>
              <a:rPr lang="en-US" dirty="0" smtClean="0"/>
              <a:t>.</a:t>
            </a:r>
          </a:p>
          <a:p>
            <a:r>
              <a:rPr lang="en-US" dirty="0"/>
              <a:t>Proxy quantitative indicators </a:t>
            </a:r>
            <a:r>
              <a:rPr lang="en-US" dirty="0" smtClean="0"/>
              <a:t>to </a:t>
            </a:r>
            <a:r>
              <a:rPr lang="en-US" dirty="0"/>
              <a:t>illustrate progress across the theory of change. These will aim to measure whether there have been:</a:t>
            </a:r>
            <a:endParaRPr lang="en-GB" dirty="0"/>
          </a:p>
          <a:p>
            <a:pPr lvl="1"/>
            <a:r>
              <a:rPr lang="en-US" dirty="0"/>
              <a:t>Increase from current to significantly and appropriately expanded coverage of human rights duty bearers (e.g. healthcare workers, law enforcement) with programs to reduce human rights-related </a:t>
            </a:r>
            <a:r>
              <a:rPr lang="en-US" dirty="0" smtClean="0"/>
              <a:t>barriers</a:t>
            </a:r>
            <a:endParaRPr lang="en-GB" dirty="0"/>
          </a:p>
          <a:p>
            <a:pPr lvl="1"/>
            <a:r>
              <a:rPr lang="en-US" dirty="0" smtClean="0"/>
              <a:t>Increase </a:t>
            </a:r>
            <a:r>
              <a:rPr lang="en-US" dirty="0"/>
              <a:t>from current to significantly and appropriately expanded coverage of rights-holders (key and vulnerable populations) with programs to reduce human rights-related barriers  </a:t>
            </a:r>
            <a:endParaRPr lang="en-GB" dirty="0"/>
          </a:p>
          <a:p>
            <a:pPr lvl="1"/>
            <a:r>
              <a:rPr lang="en-GB" dirty="0" smtClean="0"/>
              <a:t>Increased </a:t>
            </a:r>
            <a:r>
              <a:rPr lang="en-GB" dirty="0"/>
              <a:t>access, uptake and retention in HIV and/or TB prevention and treatment services for groups most affected by barriers</a:t>
            </a:r>
          </a:p>
          <a:p>
            <a:endParaRPr lang="en-GB" dirty="0"/>
          </a:p>
        </p:txBody>
      </p:sp>
    </p:spTree>
    <p:extLst>
      <p:ext uri="{BB962C8B-B14F-4D97-AF65-F5344CB8AC3E}">
        <p14:creationId xmlns:p14="http://schemas.microsoft.com/office/powerpoint/2010/main" val="3396864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3600" dirty="0" smtClean="0"/>
              <a:t>Key take-</a:t>
            </a:r>
            <a:r>
              <a:rPr lang="en-US" sz="3600" dirty="0" err="1" smtClean="0"/>
              <a:t>aways</a:t>
            </a:r>
            <a:endParaRPr lang="en-US" sz="3600" b="1" dirty="0"/>
          </a:p>
        </p:txBody>
      </p:sp>
      <p:sp>
        <p:nvSpPr>
          <p:cNvPr id="3" name="Content Placeholder 2"/>
          <p:cNvSpPr>
            <a:spLocks noGrp="1"/>
          </p:cNvSpPr>
          <p:nvPr>
            <p:ph idx="1"/>
          </p:nvPr>
        </p:nvSpPr>
        <p:spPr>
          <a:xfrm>
            <a:off x="457200" y="990600"/>
            <a:ext cx="8229600" cy="5410200"/>
          </a:xfrm>
        </p:spPr>
        <p:txBody>
          <a:bodyPr>
            <a:normAutofit/>
          </a:bodyPr>
          <a:lstStyle/>
          <a:p>
            <a:r>
              <a:rPr lang="en-US" sz="2800" dirty="0" smtClean="0"/>
              <a:t>Do more, measure and document better</a:t>
            </a:r>
          </a:p>
          <a:p>
            <a:pPr lvl="1"/>
            <a:r>
              <a:rPr lang="en-US" sz="2400" dirty="0" smtClean="0"/>
              <a:t>More evaluations, and more rigorous designs</a:t>
            </a:r>
          </a:p>
          <a:p>
            <a:pPr lvl="1"/>
            <a:r>
              <a:rPr lang="en-US" sz="2400" dirty="0" smtClean="0"/>
              <a:t>Evaluations </a:t>
            </a:r>
            <a:r>
              <a:rPr lang="en-US" sz="2400" dirty="0"/>
              <a:t>that assess impact over a longer period are </a:t>
            </a:r>
            <a:r>
              <a:rPr lang="en-US" sz="2400" dirty="0" smtClean="0"/>
              <a:t>needed</a:t>
            </a:r>
          </a:p>
          <a:p>
            <a:pPr lvl="1"/>
            <a:r>
              <a:rPr lang="en-US" sz="2400" dirty="0" smtClean="0"/>
              <a:t>More efforts needed to construct clear theories of change underpinned by evidence </a:t>
            </a:r>
            <a:endParaRPr lang="en-US" sz="2400" dirty="0"/>
          </a:p>
          <a:p>
            <a:r>
              <a:rPr lang="en-US" sz="2800" dirty="0"/>
              <a:t>Costs and cost-effectiveness of programs need to be assessed as part of </a:t>
            </a:r>
            <a:r>
              <a:rPr lang="en-US" sz="2800" dirty="0" smtClean="0"/>
              <a:t>evaluations</a:t>
            </a:r>
          </a:p>
          <a:p>
            <a:r>
              <a:rPr lang="en-US" sz="2800" dirty="0" smtClean="0"/>
              <a:t>All have a role to play, from activists to policy makers to researchers to funders </a:t>
            </a:r>
            <a:endParaRPr lang="en-US" sz="2800" dirty="0"/>
          </a:p>
        </p:txBody>
      </p:sp>
    </p:spTree>
    <p:extLst>
      <p:ext uri="{BB962C8B-B14F-4D97-AF65-F5344CB8AC3E}">
        <p14:creationId xmlns:p14="http://schemas.microsoft.com/office/powerpoint/2010/main" val="3668171485"/>
      </p:ext>
    </p:extLst>
  </p:cSld>
  <p:clrMapOvr>
    <a:masterClrMapping/>
  </p:clrMapOvr>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23177</TotalTime>
  <Words>1439</Words>
  <Application>Microsoft Office PowerPoint</Application>
  <PresentationFormat>On-screen Show (4:3)</PresentationFormat>
  <Paragraphs>95</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Raleway</vt:lpstr>
      <vt:lpstr>Roboto</vt:lpstr>
      <vt:lpstr>AIDS 2016_Template</vt:lpstr>
      <vt:lpstr>Realizing rights in the HIV response: monitoring and evaluation to demonstrate impact</vt:lpstr>
      <vt:lpstr>“Show me the evidence” Why the skepticism? </vt:lpstr>
      <vt:lpstr>Stigma, discrimination and other human rights barriers interfere across the cascade </vt:lpstr>
      <vt:lpstr>Human rights programs work – to address human rights barriers and to improve health outcomes </vt:lpstr>
      <vt:lpstr>Data and accountability vacuum?</vt:lpstr>
      <vt:lpstr>Paradigm shift needed – from measuring problems to measuring successes </vt:lpstr>
      <vt:lpstr>The GF #breakingdownbarriers initiative </vt:lpstr>
      <vt:lpstr>Towards a comprehensive response to human rights barriers </vt:lpstr>
      <vt:lpstr>Key take-aways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Alexandrina Iovita</cp:lastModifiedBy>
  <cp:revision>77</cp:revision>
  <cp:lastPrinted>2017-01-16T15:31:13Z</cp:lastPrinted>
  <dcterms:created xsi:type="dcterms:W3CDTF">2017-01-13T09:09:35Z</dcterms:created>
  <dcterms:modified xsi:type="dcterms:W3CDTF">2018-07-24T08:27:09Z</dcterms:modified>
</cp:coreProperties>
</file>