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hartEx2.xml" ContentType="application/vnd.ms-office.chartex+xml"/>
  <Override PartName="/ppt/charts/colors20.xml" ContentType="application/vnd.ms-office.chartcolorstyle+xml"/>
  <Override PartName="/ppt/charts/style20.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2" r:id="rId2"/>
    <p:sldId id="263" r:id="rId3"/>
    <p:sldId id="273" r:id="rId4"/>
    <p:sldId id="281" r:id="rId5"/>
    <p:sldId id="258" r:id="rId6"/>
    <p:sldId id="264" r:id="rId7"/>
    <p:sldId id="260" r:id="rId8"/>
    <p:sldId id="279" r:id="rId9"/>
    <p:sldId id="280" r:id="rId10"/>
    <p:sldId id="265" r:id="rId11"/>
    <p:sldId id="266" r:id="rId12"/>
    <p:sldId id="276" r:id="rId13"/>
    <p:sldId id="277" r:id="rId14"/>
    <p:sldId id="270" r:id="rId15"/>
    <p:sldId id="282" r:id="rId16"/>
    <p:sldId id="284" r:id="rId17"/>
    <p:sldId id="271" r:id="rId18"/>
    <p:sldId id="286" r:id="rId19"/>
    <p:sldId id="272"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0099D2"/>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70197" autoAdjust="0"/>
  </p:normalViewPr>
  <p:slideViewPr>
    <p:cSldViewPr snapToGrid="0" snapToObjects="1">
      <p:cViewPr varScale="1">
        <p:scale>
          <a:sx n="80" d="100"/>
          <a:sy n="80" d="100"/>
        </p:scale>
        <p:origin x="1050"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Ex2.xml.rels><?xml version="1.0" encoding="UTF-8" standalone="yes"?>
<Relationships xmlns="http://schemas.openxmlformats.org/package/2006/relationships"><Relationship Id="rId2" Type="http://schemas.microsoft.com/office/2011/relationships/chartColorStyle" Target="colors20.xml"/><Relationship Id="rId1" Type="http://schemas.microsoft.com/office/2011/relationships/chartStyle" Target="style2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8148184904381398E-2"/>
          <c:y val="0.136440909793826"/>
          <c:w val="0.93476125960508705"/>
          <c:h val="0.57980097901488803"/>
        </c:manualLayout>
      </c:layout>
      <c:barChart>
        <c:barDir val="col"/>
        <c:grouping val="stacked"/>
        <c:varyColors val="0"/>
        <c:ser>
          <c:idx val="1"/>
          <c:order val="1"/>
          <c:tx>
            <c:strRef>
              <c:f>Sheet1!$C$2</c:f>
              <c:strCache>
                <c:ptCount val="1"/>
                <c:pt idx="0">
                  <c:v>Human rights investments, 2017-2019 allocation, mln </c:v>
                </c:pt>
              </c:strCache>
            </c:strRef>
          </c:tx>
          <c:spPr>
            <a:solidFill>
              <a:schemeClr val="accent1"/>
            </a:solidFill>
            <a:ln>
              <a:noFill/>
            </a:ln>
            <a:effectLst/>
          </c:spPr>
          <c:invertIfNegative val="0"/>
          <c:dLbls>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dLbl>
              <c:idx val="4"/>
              <c:layout/>
              <c:showLegendKey val="0"/>
              <c:showVal val="1"/>
              <c:showCatName val="0"/>
              <c:showSerName val="0"/>
              <c:showPercent val="0"/>
              <c:showBubbleSize val="0"/>
              <c:extLst>
                <c:ext xmlns:c15="http://schemas.microsoft.com/office/drawing/2012/chart" uri="{CE6537A1-D6FC-4f65-9D91-7224C49458BB}">
                  <c15:layout/>
                </c:ext>
              </c:extLst>
            </c:dLbl>
            <c:dLbl>
              <c:idx val="6"/>
              <c:layout/>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dirty="0" smtClean="0"/>
                      <a:t>0.51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12"/>
              <c:layout/>
              <c:showLegendKey val="0"/>
              <c:showVal val="1"/>
              <c:showCatName val="0"/>
              <c:showSerName val="0"/>
              <c:showPercent val="0"/>
              <c:showBubbleSize val="0"/>
              <c:extLst>
                <c:ext xmlns:c15="http://schemas.microsoft.com/office/drawing/2012/chart" uri="{CE6537A1-D6FC-4f65-9D91-7224C49458BB}">
                  <c15:layout/>
                </c:ext>
              </c:extLst>
            </c:dLbl>
            <c:dLbl>
              <c:idx val="1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Sheet1!$A$3:$A$16</c:f>
              <c:strCache>
                <c:ptCount val="14"/>
                <c:pt idx="0">
                  <c:v>Benin</c:v>
                </c:pt>
                <c:pt idx="1">
                  <c:v>Cameroon</c:v>
                </c:pt>
                <c:pt idx="2">
                  <c:v>DRC</c:v>
                </c:pt>
                <c:pt idx="3">
                  <c:v>Ghana</c:v>
                </c:pt>
                <c:pt idx="4">
                  <c:v>Indonesia </c:v>
                </c:pt>
                <c:pt idx="5">
                  <c:v>Jamaica </c:v>
                </c:pt>
                <c:pt idx="6">
                  <c:v>Kenya</c:v>
                </c:pt>
                <c:pt idx="7">
                  <c:v>Kyrgyzstan </c:v>
                </c:pt>
                <c:pt idx="8">
                  <c:v>Mozambique</c:v>
                </c:pt>
                <c:pt idx="9">
                  <c:v>Nepal</c:v>
                </c:pt>
                <c:pt idx="10">
                  <c:v>Sierra Leone </c:v>
                </c:pt>
                <c:pt idx="11">
                  <c:v>Tunisia </c:v>
                </c:pt>
                <c:pt idx="12">
                  <c:v>Ukraine </c:v>
                </c:pt>
                <c:pt idx="13">
                  <c:v>Uganda</c:v>
                </c:pt>
              </c:strCache>
            </c:strRef>
          </c:cat>
          <c:val>
            <c:numRef>
              <c:f>Sheet1!$C$3:$C$16</c:f>
              <c:numCache>
                <c:formatCode>General</c:formatCode>
                <c:ptCount val="14"/>
                <c:pt idx="0">
                  <c:v>8.0000000000000002E-3</c:v>
                </c:pt>
                <c:pt idx="1">
                  <c:v>0.9</c:v>
                </c:pt>
                <c:pt idx="2">
                  <c:v>4</c:v>
                </c:pt>
                <c:pt idx="3">
                  <c:v>2.2599999999999998</c:v>
                </c:pt>
                <c:pt idx="4">
                  <c:v>2</c:v>
                </c:pt>
                <c:pt idx="5">
                  <c:v>0.14399999999999999</c:v>
                </c:pt>
                <c:pt idx="6">
                  <c:v>3.8</c:v>
                </c:pt>
                <c:pt idx="7">
                  <c:v>0.51396600000000003</c:v>
                </c:pt>
                <c:pt idx="8">
                  <c:v>2.7</c:v>
                </c:pt>
                <c:pt idx="9">
                  <c:v>0.06</c:v>
                </c:pt>
                <c:pt idx="10">
                  <c:v>0.5</c:v>
                </c:pt>
                <c:pt idx="11">
                  <c:v>0.57698000000000005</c:v>
                </c:pt>
                <c:pt idx="12">
                  <c:v>2.0470000000000002</c:v>
                </c:pt>
                <c:pt idx="13">
                  <c:v>4.4000000000000004</c:v>
                </c:pt>
              </c:numCache>
            </c:numRef>
          </c:val>
        </c:ser>
        <c:ser>
          <c:idx val="2"/>
          <c:order val="2"/>
          <c:tx>
            <c:strRef>
              <c:f>Sheet1!$D$2</c:f>
              <c:strCache>
                <c:ptCount val="1"/>
                <c:pt idx="0">
                  <c:v>Human Rights matching funds, mln </c:v>
                </c:pt>
              </c:strCache>
            </c:strRef>
          </c:tx>
          <c:spPr>
            <a:solidFill>
              <a:schemeClr val="accent1">
                <a:tint val="65000"/>
              </a:schemeClr>
            </a:solidFill>
            <a:ln>
              <a:noFill/>
            </a:ln>
            <a:effectLst/>
          </c:spPr>
          <c:invertIfNegative val="0"/>
          <c:dLbls>
            <c:dLbl>
              <c:idx val="7"/>
              <c:layout/>
              <c:tx>
                <c:rich>
                  <a:bodyPr/>
                  <a:lstStyle/>
                  <a:p>
                    <a:r>
                      <a:rPr lang="en-US" dirty="0" smtClean="0"/>
                      <a:t>0.9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Sheet1!$A$3:$A$16</c:f>
              <c:strCache>
                <c:ptCount val="14"/>
                <c:pt idx="0">
                  <c:v>Benin</c:v>
                </c:pt>
                <c:pt idx="1">
                  <c:v>Cameroon</c:v>
                </c:pt>
                <c:pt idx="2">
                  <c:v>DRC</c:v>
                </c:pt>
                <c:pt idx="3">
                  <c:v>Ghana</c:v>
                </c:pt>
                <c:pt idx="4">
                  <c:v>Indonesia </c:v>
                </c:pt>
                <c:pt idx="5">
                  <c:v>Jamaica </c:v>
                </c:pt>
                <c:pt idx="6">
                  <c:v>Kenya</c:v>
                </c:pt>
                <c:pt idx="7">
                  <c:v>Kyrgyzstan </c:v>
                </c:pt>
                <c:pt idx="8">
                  <c:v>Mozambique</c:v>
                </c:pt>
                <c:pt idx="9">
                  <c:v>Nepal</c:v>
                </c:pt>
                <c:pt idx="10">
                  <c:v>Sierra Leone </c:v>
                </c:pt>
                <c:pt idx="11">
                  <c:v>Tunisia </c:v>
                </c:pt>
                <c:pt idx="12">
                  <c:v>Ukraine </c:v>
                </c:pt>
                <c:pt idx="13">
                  <c:v>Uganda</c:v>
                </c:pt>
              </c:strCache>
            </c:strRef>
          </c:cat>
          <c:val>
            <c:numRef>
              <c:f>Sheet1!$D$3:$D$16</c:f>
              <c:numCache>
                <c:formatCode>General</c:formatCode>
                <c:ptCount val="14"/>
                <c:pt idx="0">
                  <c:v>1.3</c:v>
                </c:pt>
                <c:pt idx="1">
                  <c:v>2.4</c:v>
                </c:pt>
                <c:pt idx="2">
                  <c:v>3</c:v>
                </c:pt>
                <c:pt idx="3">
                  <c:v>2.2999999999999998</c:v>
                </c:pt>
                <c:pt idx="4">
                  <c:v>2</c:v>
                </c:pt>
                <c:pt idx="5">
                  <c:v>1</c:v>
                </c:pt>
                <c:pt idx="6">
                  <c:v>3.8</c:v>
                </c:pt>
                <c:pt idx="7">
                  <c:v>0.99983999999999995</c:v>
                </c:pt>
                <c:pt idx="8">
                  <c:v>4.7</c:v>
                </c:pt>
                <c:pt idx="9">
                  <c:v>1.3</c:v>
                </c:pt>
                <c:pt idx="10">
                  <c:v>1.8</c:v>
                </c:pt>
                <c:pt idx="11">
                  <c:v>1</c:v>
                </c:pt>
                <c:pt idx="12">
                  <c:v>2.2999999999999998</c:v>
                </c:pt>
                <c:pt idx="13">
                  <c:v>4.4000000000000004</c:v>
                </c:pt>
              </c:numCache>
            </c:numRef>
          </c:val>
        </c:ser>
        <c:dLbls>
          <c:showLegendKey val="0"/>
          <c:showVal val="0"/>
          <c:showCatName val="0"/>
          <c:showSerName val="0"/>
          <c:showPercent val="0"/>
          <c:showBubbleSize val="0"/>
        </c:dLbls>
        <c:gapWidth val="219"/>
        <c:overlap val="100"/>
        <c:axId val="210294224"/>
        <c:axId val="210294616"/>
      </c:barChart>
      <c:lineChart>
        <c:grouping val="standard"/>
        <c:varyColors val="0"/>
        <c:ser>
          <c:idx val="0"/>
          <c:order val="0"/>
          <c:tx>
            <c:strRef>
              <c:f>Sheet1!$B$2</c:f>
              <c:strCache>
                <c:ptCount val="1"/>
                <c:pt idx="0">
                  <c:v>Human rights investments, 2014-2016, mln </c:v>
                </c:pt>
              </c:strCache>
            </c:strRef>
          </c:tx>
          <c:spPr>
            <a:ln w="28575" cap="rnd">
              <a:solidFill>
                <a:schemeClr val="accent1">
                  <a:shade val="65000"/>
                </a:schemeClr>
              </a:solidFill>
              <a:round/>
            </a:ln>
            <a:effectLst/>
          </c:spPr>
          <c:marker>
            <c:symbol val="none"/>
          </c:marker>
          <c:cat>
            <c:strRef>
              <c:f>Sheet1!$A$3:$A$16</c:f>
              <c:strCache>
                <c:ptCount val="14"/>
                <c:pt idx="0">
                  <c:v>Benin</c:v>
                </c:pt>
                <c:pt idx="1">
                  <c:v>Cameroon</c:v>
                </c:pt>
                <c:pt idx="2">
                  <c:v>DRC</c:v>
                </c:pt>
                <c:pt idx="3">
                  <c:v>Ghana</c:v>
                </c:pt>
                <c:pt idx="4">
                  <c:v>Indonesia </c:v>
                </c:pt>
                <c:pt idx="5">
                  <c:v>Jamaica </c:v>
                </c:pt>
                <c:pt idx="6">
                  <c:v>Kenya</c:v>
                </c:pt>
                <c:pt idx="7">
                  <c:v>Kyrgyzstan </c:v>
                </c:pt>
                <c:pt idx="8">
                  <c:v>Mozambique</c:v>
                </c:pt>
                <c:pt idx="9">
                  <c:v>Nepal</c:v>
                </c:pt>
                <c:pt idx="10">
                  <c:v>Sierra Leone </c:v>
                </c:pt>
                <c:pt idx="11">
                  <c:v>Tunisia </c:v>
                </c:pt>
                <c:pt idx="12">
                  <c:v>Ukraine </c:v>
                </c:pt>
                <c:pt idx="13">
                  <c:v>Uganda</c:v>
                </c:pt>
              </c:strCache>
            </c:strRef>
          </c:cat>
          <c:val>
            <c:numRef>
              <c:f>Sheet1!$B$3:$B$16</c:f>
              <c:numCache>
                <c:formatCode>General</c:formatCode>
                <c:ptCount val="14"/>
                <c:pt idx="0">
                  <c:v>0.3</c:v>
                </c:pt>
                <c:pt idx="1">
                  <c:v>0</c:v>
                </c:pt>
                <c:pt idx="2">
                  <c:v>0.7</c:v>
                </c:pt>
                <c:pt idx="3">
                  <c:v>0</c:v>
                </c:pt>
                <c:pt idx="4">
                  <c:v>0.9</c:v>
                </c:pt>
                <c:pt idx="5">
                  <c:v>0.25</c:v>
                </c:pt>
                <c:pt idx="6">
                  <c:v>1.6</c:v>
                </c:pt>
                <c:pt idx="7">
                  <c:v>0.25</c:v>
                </c:pt>
                <c:pt idx="8">
                  <c:v>0</c:v>
                </c:pt>
                <c:pt idx="9">
                  <c:v>0.2</c:v>
                </c:pt>
                <c:pt idx="10">
                  <c:v>1</c:v>
                </c:pt>
                <c:pt idx="11">
                  <c:v>0.19039800000000001</c:v>
                </c:pt>
                <c:pt idx="12">
                  <c:v>0.84</c:v>
                </c:pt>
                <c:pt idx="13">
                  <c:v>0</c:v>
                </c:pt>
              </c:numCache>
            </c:numRef>
          </c:val>
          <c:smooth val="0"/>
        </c:ser>
        <c:dLbls>
          <c:showLegendKey val="0"/>
          <c:showVal val="0"/>
          <c:showCatName val="0"/>
          <c:showSerName val="0"/>
          <c:showPercent val="0"/>
          <c:showBubbleSize val="0"/>
        </c:dLbls>
        <c:marker val="1"/>
        <c:smooth val="0"/>
        <c:axId val="210294224"/>
        <c:axId val="210294616"/>
      </c:lineChart>
      <c:catAx>
        <c:axId val="21029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0294616"/>
        <c:crosses val="autoZero"/>
        <c:auto val="1"/>
        <c:lblAlgn val="ctr"/>
        <c:lblOffset val="100"/>
        <c:noMultiLvlLbl val="0"/>
      </c:catAx>
      <c:valAx>
        <c:axId val="210294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0294224"/>
        <c:crosses val="autoZero"/>
        <c:crossBetween val="between"/>
      </c:valAx>
      <c:spPr>
        <a:noFill/>
        <a:ln>
          <a:noFill/>
        </a:ln>
        <a:effectLst/>
      </c:spPr>
    </c:plotArea>
    <c:legend>
      <c:legendPos val="b"/>
      <c:layout>
        <c:manualLayout>
          <c:xMode val="edge"/>
          <c:yMode val="edge"/>
          <c:x val="4.8160998959521202E-2"/>
          <c:y val="0.93021904617110596"/>
          <c:w val="0.89999998857801899"/>
          <c:h val="6.790427648869870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userShapes r:id="rId2"/>
</c:chartSpace>
</file>

<file path=ppt/charts/chartEx2.xml><?xml version="1.0" encoding="utf-8"?>
<cx:chartSpace xmlns:a="http://schemas.openxmlformats.org/drawingml/2006/main" xmlns:r="http://schemas.openxmlformats.org/officeDocument/2006/relationships" xmlns:cx="http://schemas.microsoft.com/office/drawing/2014/chartex">
  <cx:chart>
    <cx:title pos="t" align="ctr" overlay="0">
      <cx:tx>
        <cx:txData>
          <cx:v/>
        </cx:txData>
      </cx:tx>
      <cx:txPr>
        <a:bodyPr spcFirstLastPara="1" vertOverflow="ellipsis" horzOverflow="overflow" wrap="square" lIns="0" tIns="0" rIns="0" bIns="0" anchor="ctr" anchorCtr="1"/>
        <a:lstStyle/>
        <a:p>
          <a:pPr algn="ctr" rtl="0">
            <a:defRPr/>
          </a:pPr>
          <a:endParaRPr lang="en-US" sz="1600" b="1" i="0" u="none" strike="noStrike" cap="all" baseline="0">
            <a:solidFill>
              <a:sysClr val="windowText" lastClr="000000"/>
            </a:solidFill>
            <a:latin typeface="+mn-lt"/>
          </a:endParaRPr>
        </a:p>
      </cx:txPr>
    </cx:title>
    <cx:plotArea>
      <cx:plotAreaRegion/>
    </cx:plotArea>
  </cx:chart>
</cx:chartSpac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0.xml><?xml version="1.0" encoding="utf-8"?>
<cs:chartStyle xmlns:cs="http://schemas.microsoft.com/office/drawing/2012/chartStyle" xmlns:a="http://schemas.openxmlformats.org/drawingml/2006/main" id="416">
  <cs:axisTitle>
    <cs:lnRef idx="0"/>
    <cs:fillRef idx="0"/>
    <cs:effectRef idx="0"/>
    <cs:fontRef idx="minor">
      <a:schemeClr val="tx1">
        <a:lumMod val="65000"/>
        <a:lumOff val="35000"/>
      </a:schemeClr>
    </cs:fontRef>
    <cs:spPr>
      <a:solidFill>
        <a:schemeClr val="bg1">
          <a:lumMod val="65000"/>
        </a:schemeClr>
      </a:solidFill>
      <a:ln>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1000" b="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600" b="1" cap="all"/>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0.78925</cdr:x>
      <cdr:y>0.5</cdr:y>
    </cdr:from>
    <cdr:to>
      <cdr:x>0.83391</cdr:x>
      <cdr:y>0.57625</cdr:y>
    </cdr:to>
    <cdr:sp macro="" textlink="">
      <cdr:nvSpPr>
        <cdr:cNvPr id="2" name="TextBox 1"/>
        <cdr:cNvSpPr txBox="1"/>
      </cdr:nvSpPr>
      <cdr:spPr>
        <a:xfrm xmlns:a="http://schemas.openxmlformats.org/drawingml/2006/main">
          <a:off x="6909883" y="1438001"/>
          <a:ext cx="391064" cy="219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dirty="0" smtClean="0"/>
            <a:t>0,58</a:t>
          </a:r>
          <a:endParaRPr lang="en-GB" sz="700" dirty="0"/>
        </a:p>
      </cdr:txBody>
    </cdr:sp>
  </cdr:relSizeAnchor>
  <cdr:relSizeAnchor xmlns:cdr="http://schemas.openxmlformats.org/drawingml/2006/chartDrawing">
    <cdr:from>
      <cdr:x>0.72345</cdr:x>
      <cdr:y>0.5</cdr:y>
    </cdr:from>
    <cdr:to>
      <cdr:x>0.76812</cdr:x>
      <cdr:y>0.57625</cdr:y>
    </cdr:to>
    <cdr:sp macro="" textlink="">
      <cdr:nvSpPr>
        <cdr:cNvPr id="3" name="TextBox 1"/>
        <cdr:cNvSpPr txBox="1"/>
      </cdr:nvSpPr>
      <cdr:spPr>
        <a:xfrm xmlns:a="http://schemas.openxmlformats.org/drawingml/2006/main">
          <a:off x="6333830" y="1438001"/>
          <a:ext cx="391064" cy="219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dirty="0" smtClean="0"/>
            <a:t>0,5</a:t>
          </a:r>
          <a:endParaRPr lang="en-GB" sz="7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B786005-6402-443C-AFF4-9BC2C81810AD}" type="datetimeFigureOut">
              <a:rPr lang="en-GB" smtClean="0"/>
              <a:t>24/07/2018</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0711993-4459-4070-995E-9C633AF787B2}" type="slidenum">
              <a:rPr lang="en-GB" smtClean="0"/>
              <a:t>‹#›</a:t>
            </a:fld>
            <a:endParaRPr lang="en-GB"/>
          </a:p>
        </p:txBody>
      </p:sp>
    </p:spTree>
    <p:extLst>
      <p:ext uri="{BB962C8B-B14F-4D97-AF65-F5344CB8AC3E}">
        <p14:creationId xmlns:p14="http://schemas.microsoft.com/office/powerpoint/2010/main" val="361171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EMPHASISE that for all of these programs, advocacy and accountability efforts are key interventions underpinning them.</a:t>
            </a:r>
          </a:p>
          <a:p>
            <a:r>
              <a:rPr lang="en-GB" dirty="0" smtClean="0"/>
              <a:t>These </a:t>
            </a:r>
            <a:r>
              <a:rPr lang="en-GB" dirty="0"/>
              <a:t>draw on recommendations from technical agencies</a:t>
            </a:r>
          </a:p>
          <a:p>
            <a:r>
              <a:rPr lang="en-GB" dirty="0" smtClean="0"/>
              <a:t>Technical briefs available at: Https</a:t>
            </a:r>
            <a:r>
              <a:rPr lang="en-GB" dirty="0"/>
              <a:t>://www.theglobalfund.org/en/applying/funding/resources/ </a:t>
            </a:r>
            <a:endParaRPr lang="en-GB" dirty="0" smtClean="0"/>
          </a:p>
          <a:p>
            <a:endParaRPr lang="en-US" dirty="0" smtClean="0"/>
          </a:p>
          <a:p>
            <a:r>
              <a:rPr lang="en-US" dirty="0" smtClean="0"/>
              <a:t>There is evidence such programs work: </a:t>
            </a:r>
          </a:p>
          <a:p>
            <a:pPr marL="228234" indent="-228234">
              <a:buAutoNum type="arabicParenR"/>
            </a:pPr>
            <a:r>
              <a:rPr lang="en-US" dirty="0" smtClean="0"/>
              <a:t>Thailand – evidence that programs</a:t>
            </a:r>
            <a:r>
              <a:rPr lang="en-US" baseline="0" dirty="0" smtClean="0"/>
              <a:t> to reduce stigma and discrimination in HCW, implemented jointly with CBOs, decrease share of late presenters https://www.ncbi.nlm.nih.gov/pmc/articles/PMC5337415/ </a:t>
            </a:r>
          </a:p>
          <a:p>
            <a:pPr marL="228234" indent="-228234">
              <a:buAutoNum type="arabicParenR"/>
            </a:pPr>
            <a:r>
              <a:rPr lang="en-US" dirty="0" smtClean="0"/>
              <a:t>Drug policy reform in Mexico (with</a:t>
            </a:r>
            <a:r>
              <a:rPr lang="en-US" baseline="0" dirty="0" smtClean="0"/>
              <a:t> decriminalization of possession of small amounts) did not yield results until police were trained on the law for its enforcement, on harm reduction and on human rights. Police professionalization found critical for furthering harm reduction goals https://harmreductionjournal.biomedcentral.com/articles/10.1186/s12954-017-0198-2 </a:t>
            </a:r>
          </a:p>
          <a:p>
            <a:pPr marL="228234" indent="-228234">
              <a:buAutoNum type="arabicParenR"/>
            </a:pPr>
            <a:r>
              <a:rPr lang="en-US" dirty="0" smtClean="0"/>
              <a:t>Strong prevention</a:t>
            </a:r>
            <a:r>
              <a:rPr lang="en-US" baseline="0" dirty="0" smtClean="0"/>
              <a:t> and treatment programs in prisons, and collaboration with civil society organizations, peer educators among inmates – precursors of success in drastically reducing TB in prisons in Moldova; </a:t>
            </a:r>
            <a:r>
              <a:rPr lang="en-US" baseline="0" dirty="0" err="1" smtClean="0"/>
              <a:t>Transnistria</a:t>
            </a:r>
            <a:r>
              <a:rPr lang="en-US" baseline="0" dirty="0" smtClean="0"/>
              <a:t> prisons where no interventions existed – still the same disastrous situation </a:t>
            </a:r>
            <a:endParaRPr lang="en-GB" dirty="0"/>
          </a:p>
        </p:txBody>
      </p:sp>
      <p:sp>
        <p:nvSpPr>
          <p:cNvPr id="4" name="Slide Number Placeholder 3"/>
          <p:cNvSpPr>
            <a:spLocks noGrp="1"/>
          </p:cNvSpPr>
          <p:nvPr>
            <p:ph type="sldNum" sz="quarter" idx="10"/>
          </p:nvPr>
        </p:nvSpPr>
        <p:spPr/>
        <p:txBody>
          <a:bodyPr/>
          <a:lstStyle/>
          <a:p>
            <a:fld id="{6DC366F2-1B82-8E43-B983-045388936D7F}" type="slidenum">
              <a:rPr lang="en-US" smtClean="0"/>
              <a:t>8</a:t>
            </a:fld>
            <a:endParaRPr lang="en-US"/>
          </a:p>
        </p:txBody>
      </p:sp>
    </p:spTree>
    <p:extLst>
      <p:ext uri="{BB962C8B-B14F-4D97-AF65-F5344CB8AC3E}">
        <p14:creationId xmlns:p14="http://schemas.microsoft.com/office/powerpoint/2010/main" val="368170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endParaRPr lang="en-US" dirty="0"/>
          </a:p>
          <a:p>
            <a:pPr defTabSz="456468">
              <a:defRPr/>
            </a:pPr>
            <a:endParaRPr lang="en-GB" dirty="0"/>
          </a:p>
          <a:p>
            <a:endParaRPr lang="en-GB" dirty="0"/>
          </a:p>
        </p:txBody>
      </p:sp>
      <p:sp>
        <p:nvSpPr>
          <p:cNvPr id="4" name="Slide Number Placeholder 3"/>
          <p:cNvSpPr>
            <a:spLocks noGrp="1"/>
          </p:cNvSpPr>
          <p:nvPr>
            <p:ph type="sldNum" sz="quarter" idx="10"/>
          </p:nvPr>
        </p:nvSpPr>
        <p:spPr/>
        <p:txBody>
          <a:bodyPr/>
          <a:lstStyle/>
          <a:p>
            <a:fld id="{6DC366F2-1B82-8E43-B983-045388936D7F}" type="slidenum">
              <a:rPr lang="en-US" smtClean="0"/>
              <a:t>9</a:t>
            </a:fld>
            <a:endParaRPr lang="en-US" dirty="0"/>
          </a:p>
        </p:txBody>
      </p:sp>
      <p:sp>
        <p:nvSpPr>
          <p:cNvPr id="5" name="Header Placeholder 4"/>
          <p:cNvSpPr>
            <a:spLocks noGrp="1"/>
          </p:cNvSpPr>
          <p:nvPr>
            <p:ph type="hdr" sz="quarter" idx="11"/>
          </p:nvPr>
        </p:nvSpPr>
        <p:spPr/>
        <p:txBody>
          <a:bodyPr/>
          <a:lstStyle/>
          <a:p>
            <a:r>
              <a:rPr lang="en-US" smtClean="0"/>
              <a:t>CRG AG Meeting, September 2017</a:t>
            </a:r>
            <a:endParaRPr lang="en-US" dirty="0"/>
          </a:p>
        </p:txBody>
      </p:sp>
    </p:spTree>
    <p:extLst>
      <p:ext uri="{BB962C8B-B14F-4D97-AF65-F5344CB8AC3E}">
        <p14:creationId xmlns:p14="http://schemas.microsoft.com/office/powerpoint/2010/main" val="134666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E0711993-4459-4070-995E-9C633AF787B2}" type="slidenum">
              <a:rPr lang="en-GB" smtClean="0"/>
              <a:t>12</a:t>
            </a:fld>
            <a:endParaRPr lang="en-GB"/>
          </a:p>
        </p:txBody>
      </p:sp>
    </p:spTree>
    <p:extLst>
      <p:ext uri="{BB962C8B-B14F-4D97-AF65-F5344CB8AC3E}">
        <p14:creationId xmlns:p14="http://schemas.microsoft.com/office/powerpoint/2010/main" val="329762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dirty="0" smtClean="0">
              <a:solidFill>
                <a:srgbClr val="000000"/>
              </a:solidFill>
              <a:latin typeface="Arial" panose="020B0604020202020204" pitchFamily="34" charset="0"/>
              <a:cs typeface="Arial" panose="020B0604020202020204" pitchFamily="34" charset="0"/>
            </a:endParaRPr>
          </a:p>
          <a:p>
            <a:pPr algn="just"/>
            <a:r>
              <a:rPr lang="en-US" sz="1200" smtClean="0">
                <a:solidFill>
                  <a:srgbClr val="000000"/>
                </a:solidFill>
                <a:latin typeface="Arial" panose="020B0604020202020204" pitchFamily="34" charset="0"/>
                <a:cs typeface="Arial" panose="020B0604020202020204" pitchFamily="34" charset="0"/>
              </a:rPr>
              <a:t>The </a:t>
            </a:r>
            <a:r>
              <a:rPr lang="en-US" sz="1200" dirty="0" smtClean="0">
                <a:solidFill>
                  <a:srgbClr val="000000"/>
                </a:solidFill>
                <a:latin typeface="Arial" panose="020B0604020202020204" pitchFamily="34" charset="0"/>
                <a:cs typeface="Arial" panose="020B0604020202020204" pitchFamily="34" charset="0"/>
              </a:rPr>
              <a:t>total estimated budget to implement a 5-year comprehensive response to remove human rights-related  barriers to HIV services in 8 countries amounts to $87 </a:t>
            </a:r>
            <a:r>
              <a:rPr lang="en-US" sz="1200" dirty="0" err="1" smtClean="0">
                <a:solidFill>
                  <a:srgbClr val="000000"/>
                </a:solidFill>
                <a:latin typeface="Arial" panose="020B0604020202020204" pitchFamily="34" charset="0"/>
                <a:cs typeface="Arial" panose="020B0604020202020204" pitchFamily="34" charset="0"/>
              </a:rPr>
              <a:t>mln</a:t>
            </a:r>
            <a:r>
              <a:rPr lang="en-US" sz="1200" dirty="0" smtClean="0">
                <a:solidFill>
                  <a:srgbClr val="000000"/>
                </a:solidFill>
                <a:latin typeface="Arial" panose="020B0604020202020204" pitchFamily="34" charset="0"/>
                <a:cs typeface="Arial" panose="020B0604020202020204" pitchFamily="34" charset="0"/>
              </a:rPr>
              <a:t>. </a:t>
            </a:r>
            <a:r>
              <a:rPr lang="en-US" sz="1200" dirty="0" smtClean="0">
                <a:solidFill>
                  <a:srgbClr val="FF0000"/>
                </a:solidFill>
                <a:latin typeface="Arial" panose="020B0604020202020204" pitchFamily="34" charset="0"/>
                <a:cs typeface="Arial" panose="020B0604020202020204" pitchFamily="34" charset="0"/>
              </a:rPr>
              <a:t>When compared to the current investment levels, we revealed 80% shortage of  funding in our case study countries. The largest funding gap between 2016 level of funding and the annual resource needs required for programs to comprehensively address human rights-related barriers to services were observed in Mozambique and Cameroon </a:t>
            </a:r>
            <a:r>
              <a:rPr lang="en-US" sz="1200" dirty="0" smtClean="0">
                <a:solidFill>
                  <a:srgbClr val="000000"/>
                </a:solidFill>
                <a:latin typeface="Arial" panose="020B060402020202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fld id="{E0711993-4459-4070-995E-9C633AF787B2}" type="slidenum">
              <a:rPr lang="en-GB" smtClean="0"/>
              <a:t>15</a:t>
            </a:fld>
            <a:endParaRPr lang="en-GB"/>
          </a:p>
        </p:txBody>
      </p:sp>
    </p:spTree>
    <p:extLst>
      <p:ext uri="{BB962C8B-B14F-4D97-AF65-F5344CB8AC3E}">
        <p14:creationId xmlns:p14="http://schemas.microsoft.com/office/powerpoint/2010/main" val="17605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11993-4459-4070-995E-9C633AF787B2}" type="slidenum">
              <a:rPr lang="en-GB" smtClean="0"/>
              <a:t>17</a:t>
            </a:fld>
            <a:endParaRPr lang="en-GB"/>
          </a:p>
        </p:txBody>
      </p:sp>
    </p:spTree>
    <p:extLst>
      <p:ext uri="{BB962C8B-B14F-4D97-AF65-F5344CB8AC3E}">
        <p14:creationId xmlns:p14="http://schemas.microsoft.com/office/powerpoint/2010/main" val="193668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11993-4459-4070-995E-9C633AF787B2}" type="slidenum">
              <a:rPr lang="en-GB" smtClean="0"/>
              <a:t>18</a:t>
            </a:fld>
            <a:endParaRPr lang="en-GB"/>
          </a:p>
        </p:txBody>
      </p:sp>
    </p:spTree>
    <p:extLst>
      <p:ext uri="{BB962C8B-B14F-4D97-AF65-F5344CB8AC3E}">
        <p14:creationId xmlns:p14="http://schemas.microsoft.com/office/powerpoint/2010/main" val="3764512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4/relationships/chartEx" Target="../charts/chartEx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Assessing and overcoming human rights-related barriers to HIV in 20 countries</a:t>
            </a:r>
          </a:p>
        </p:txBody>
      </p:sp>
      <p:sp>
        <p:nvSpPr>
          <p:cNvPr id="3" name="Subtitle 2"/>
          <p:cNvSpPr>
            <a:spLocks noGrp="1"/>
          </p:cNvSpPr>
          <p:nvPr>
            <p:ph type="subTitle" idx="1"/>
          </p:nvPr>
        </p:nvSpPr>
        <p:spPr/>
        <p:txBody>
          <a:bodyPr/>
          <a:lstStyle/>
          <a:p>
            <a:r>
              <a:rPr lang="en-US" dirty="0" smtClean="0"/>
              <a:t>Ralf Jurgens</a:t>
            </a:r>
          </a:p>
          <a:p>
            <a:r>
              <a:rPr lang="en-US" dirty="0" smtClean="0"/>
              <a:t>The Global Fund to Fight AIDS, TB and Malaria</a:t>
            </a:r>
          </a:p>
          <a:p>
            <a:endParaRPr lang="en-GB" dirty="0"/>
          </a:p>
        </p:txBody>
      </p:sp>
    </p:spTree>
    <p:extLst>
      <p:ext uri="{BB962C8B-B14F-4D97-AF65-F5344CB8AC3E}">
        <p14:creationId xmlns:p14="http://schemas.microsoft.com/office/powerpoint/2010/main" val="340811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 of comprehensiveness</a:t>
            </a:r>
            <a:endParaRPr lang="en-GB" dirty="0"/>
          </a:p>
        </p:txBody>
      </p:sp>
      <p:sp>
        <p:nvSpPr>
          <p:cNvPr id="3" name="Content Placeholder 2"/>
          <p:cNvSpPr>
            <a:spLocks noGrp="1"/>
          </p:cNvSpPr>
          <p:nvPr>
            <p:ph idx="1"/>
          </p:nvPr>
        </p:nvSpPr>
        <p:spPr>
          <a:xfrm>
            <a:off x="562860" y="1417638"/>
            <a:ext cx="8018280" cy="4645231"/>
          </a:xfrm>
        </p:spPr>
        <p:txBody>
          <a:bodyPr>
            <a:normAutofit/>
          </a:bodyPr>
          <a:lstStyle/>
          <a:p>
            <a:pPr marL="0" indent="0">
              <a:buNone/>
            </a:pPr>
            <a:r>
              <a:rPr lang="en-US" dirty="0" smtClean="0"/>
              <a:t>“Programs </a:t>
            </a:r>
            <a:r>
              <a:rPr lang="en-US" dirty="0"/>
              <a:t>to remove human rights-related barriers to services are comprehensive when the right programs are implemented for the right people in the right combination at the right level of investment to remove human rights-related barriers and </a:t>
            </a:r>
            <a:r>
              <a:rPr lang="en-US" dirty="0" smtClean="0"/>
              <a:t>increase access to HIV and TB services.”</a:t>
            </a:r>
            <a:endParaRPr lang="en-GB" dirty="0"/>
          </a:p>
          <a:p>
            <a:endParaRPr lang="en-GB" dirty="0"/>
          </a:p>
        </p:txBody>
      </p:sp>
    </p:spTree>
    <p:extLst>
      <p:ext uri="{BB962C8B-B14F-4D97-AF65-F5344CB8AC3E}">
        <p14:creationId xmlns:p14="http://schemas.microsoft.com/office/powerpoint/2010/main" val="300973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774232"/>
          </a:xfrm>
        </p:spPr>
        <p:txBody>
          <a:bodyPr/>
          <a:lstStyle/>
          <a:p>
            <a:r>
              <a:rPr lang="en-US" dirty="0" smtClean="0"/>
              <a:t>Results</a:t>
            </a:r>
            <a:endParaRPr lang="en-GB" dirty="0"/>
          </a:p>
        </p:txBody>
      </p:sp>
      <p:sp>
        <p:nvSpPr>
          <p:cNvPr id="3" name="Content Placeholder 2"/>
          <p:cNvSpPr>
            <a:spLocks noGrp="1"/>
          </p:cNvSpPr>
          <p:nvPr>
            <p:ph idx="1"/>
          </p:nvPr>
        </p:nvSpPr>
        <p:spPr>
          <a:xfrm>
            <a:off x="562860" y="1143001"/>
            <a:ext cx="8018280" cy="4983164"/>
          </a:xfrm>
        </p:spPr>
        <p:txBody>
          <a:bodyPr>
            <a:normAutofit/>
          </a:bodyPr>
          <a:lstStyle/>
          <a:p>
            <a:r>
              <a:rPr lang="en-GB" dirty="0" smtClean="0"/>
              <a:t>In all 20 countries, human </a:t>
            </a:r>
            <a:r>
              <a:rPr lang="en-GB" dirty="0"/>
              <a:t>rights-related barriers continue to impede access to </a:t>
            </a:r>
            <a:r>
              <a:rPr lang="en-GB" dirty="0" smtClean="0"/>
              <a:t>HIV services.</a:t>
            </a:r>
          </a:p>
          <a:p>
            <a:pPr lvl="1"/>
            <a:r>
              <a:rPr lang="en-US" dirty="0" smtClean="0"/>
              <a:t>Stigma and discrimination at health care settings and in broader communities; </a:t>
            </a:r>
          </a:p>
          <a:p>
            <a:pPr lvl="1"/>
            <a:r>
              <a:rPr lang="en-US" dirty="0" smtClean="0"/>
              <a:t>Gender inequality;</a:t>
            </a:r>
          </a:p>
          <a:p>
            <a:pPr lvl="1"/>
            <a:r>
              <a:rPr lang="en-US" dirty="0" smtClean="0"/>
              <a:t>Punitive laws and policies and/or practices</a:t>
            </a:r>
            <a:endParaRPr lang="en-GB" dirty="0"/>
          </a:p>
          <a:p>
            <a:r>
              <a:rPr lang="en-GB" dirty="0"/>
              <a:t>Few effective programs are being funded to address these barriers. </a:t>
            </a:r>
            <a:endParaRPr lang="en-GB" b="1" dirty="0"/>
          </a:p>
          <a:p>
            <a:endParaRPr lang="en-GB" dirty="0"/>
          </a:p>
          <a:p>
            <a:pPr lvl="1"/>
            <a:endParaRPr lang="en-GB" dirty="0" smtClean="0"/>
          </a:p>
        </p:txBody>
      </p:sp>
    </p:spTree>
    <p:extLst>
      <p:ext uri="{BB962C8B-B14F-4D97-AF65-F5344CB8AC3E}">
        <p14:creationId xmlns:p14="http://schemas.microsoft.com/office/powerpoint/2010/main" val="135327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Stigma and discrimination in healthcare</a:t>
            </a:r>
            <a:endParaRPr lang="en-GB" dirty="0"/>
          </a:p>
        </p:txBody>
      </p:sp>
      <p:sp>
        <p:nvSpPr>
          <p:cNvPr id="3" name="Content Placeholder 2"/>
          <p:cNvSpPr>
            <a:spLocks noGrp="1"/>
          </p:cNvSpPr>
          <p:nvPr>
            <p:ph idx="1"/>
          </p:nvPr>
        </p:nvSpPr>
        <p:spPr/>
        <p:txBody>
          <a:bodyPr>
            <a:normAutofit fontScale="70000" lnSpcReduction="20000"/>
          </a:bodyPr>
          <a:lstStyle/>
          <a:p>
            <a:r>
              <a:rPr lang="en-US" sz="3400" dirty="0" smtClean="0"/>
              <a:t>All baseline assessments identify stigma and discrimination in healthcare as a key barrier to services</a:t>
            </a:r>
          </a:p>
          <a:p>
            <a:pPr lvl="1"/>
            <a:r>
              <a:rPr lang="en-GB" sz="3400" dirty="0"/>
              <a:t>Denial of healthcare, poorer quality and delays in provision of care, breakdowns in confidentiality, intolerant attitudes and denigrating </a:t>
            </a:r>
            <a:r>
              <a:rPr lang="en-GB" sz="3400" dirty="0" smtClean="0"/>
              <a:t>treatment among most frequent forms </a:t>
            </a:r>
          </a:p>
          <a:p>
            <a:pPr lvl="1"/>
            <a:endParaRPr lang="en-US" sz="3400" dirty="0" smtClean="0"/>
          </a:p>
          <a:p>
            <a:r>
              <a:rPr lang="en-GB" sz="3400" dirty="0"/>
              <a:t>S&amp;D are insidious and interfering throughout the HIV cascade/TB and malaria continuum of care. </a:t>
            </a:r>
            <a:endParaRPr lang="en-GB" sz="3400" dirty="0" smtClean="0"/>
          </a:p>
          <a:p>
            <a:pPr lvl="1"/>
            <a:r>
              <a:rPr lang="en-GB" sz="3400" dirty="0" smtClean="0"/>
              <a:t>Where </a:t>
            </a:r>
            <a:r>
              <a:rPr lang="en-GB" sz="3400" dirty="0"/>
              <a:t>health services are not tailored to the specific needs of key and vulnerable populations, </a:t>
            </a:r>
            <a:r>
              <a:rPr lang="en-GB" sz="3400" dirty="0" smtClean="0"/>
              <a:t>they are </a:t>
            </a:r>
            <a:r>
              <a:rPr lang="en-GB" sz="3400" dirty="0"/>
              <a:t>more likely to delay seeking healthcare until diseases are advanced, and positive treatment outcomes are less likely.</a:t>
            </a:r>
          </a:p>
          <a:p>
            <a:endParaRPr lang="en-US" dirty="0" smtClean="0"/>
          </a:p>
          <a:p>
            <a:endParaRPr lang="en-GB" dirty="0"/>
          </a:p>
        </p:txBody>
      </p:sp>
    </p:spTree>
    <p:extLst>
      <p:ext uri="{BB962C8B-B14F-4D97-AF65-F5344CB8AC3E}">
        <p14:creationId xmlns:p14="http://schemas.microsoft.com/office/powerpoint/2010/main" val="373951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stigma </a:t>
            </a:r>
            <a:r>
              <a:rPr lang="en-US" dirty="0"/>
              <a:t>and discrimination in healthcare</a:t>
            </a:r>
            <a:endParaRPr lang="en-GB" dirty="0"/>
          </a:p>
        </p:txBody>
      </p:sp>
      <p:sp>
        <p:nvSpPr>
          <p:cNvPr id="3" name="Content Placeholder 2"/>
          <p:cNvSpPr>
            <a:spLocks noGrp="1"/>
          </p:cNvSpPr>
          <p:nvPr>
            <p:ph idx="1"/>
          </p:nvPr>
        </p:nvSpPr>
        <p:spPr/>
        <p:txBody>
          <a:bodyPr>
            <a:noAutofit/>
          </a:bodyPr>
          <a:lstStyle/>
          <a:p>
            <a:pPr marL="171450" lvl="0" indent="-171450">
              <a:buFont typeface="Arial" panose="020B0604020202020204" pitchFamily="34" charset="0"/>
              <a:buChar char="•"/>
            </a:pPr>
            <a:r>
              <a:rPr lang="en-GB" sz="2400" dirty="0"/>
              <a:t>In all countries there are some efforts </a:t>
            </a:r>
            <a:r>
              <a:rPr lang="en-GB" sz="2400" dirty="0" smtClean="0"/>
              <a:t>in place, </a:t>
            </a:r>
            <a:r>
              <a:rPr lang="en-GB" sz="2400" dirty="0"/>
              <a:t>but most </a:t>
            </a:r>
            <a:r>
              <a:rPr lang="en-GB" sz="2400" dirty="0" smtClean="0"/>
              <a:t>are </a:t>
            </a:r>
            <a:r>
              <a:rPr lang="en-GB" sz="2400" dirty="0"/>
              <a:t>sporadic, and lack the funding to take them to </a:t>
            </a:r>
            <a:r>
              <a:rPr lang="en-GB" sz="2400" dirty="0" smtClean="0"/>
              <a:t>scale.</a:t>
            </a:r>
          </a:p>
          <a:p>
            <a:pPr marL="571500" lvl="1" indent="-171450">
              <a:buFont typeface="Arial" panose="020B0604020202020204" pitchFamily="34" charset="0"/>
              <a:buChar char="•"/>
            </a:pPr>
            <a:r>
              <a:rPr lang="en-GB" sz="2400" dirty="0" smtClean="0"/>
              <a:t>Most </a:t>
            </a:r>
            <a:r>
              <a:rPr lang="en-GB" sz="2400" dirty="0"/>
              <a:t>often these take the form of one-off capacity building endeavours. </a:t>
            </a:r>
            <a:endParaRPr lang="en-GB" sz="2400" dirty="0" smtClean="0"/>
          </a:p>
          <a:p>
            <a:pPr marL="171450" lvl="0" indent="-171450">
              <a:buFont typeface="Arial" panose="020B0604020202020204" pitchFamily="34" charset="0"/>
              <a:buChar char="•"/>
            </a:pPr>
            <a:r>
              <a:rPr lang="en-GB" sz="2400" dirty="0" smtClean="0"/>
              <a:t>In </a:t>
            </a:r>
            <a:r>
              <a:rPr lang="en-GB" sz="2400" dirty="0"/>
              <a:t>all 18 countries, the comprehensive response envisages focus on reducing </a:t>
            </a:r>
            <a:r>
              <a:rPr lang="en-GB" sz="2400" dirty="0" smtClean="0"/>
              <a:t>S&amp;D in </a:t>
            </a:r>
            <a:r>
              <a:rPr lang="en-GB" sz="2400" dirty="0"/>
              <a:t>healthcare settings, including through </a:t>
            </a:r>
            <a:endParaRPr lang="en-GB" sz="2400" dirty="0" smtClean="0"/>
          </a:p>
          <a:p>
            <a:pPr marL="571500" lvl="1" indent="-171450">
              <a:buFont typeface="Arial" panose="020B0604020202020204" pitchFamily="34" charset="0"/>
              <a:buChar char="•"/>
            </a:pPr>
            <a:r>
              <a:rPr lang="en-GB" sz="2400" dirty="0" smtClean="0"/>
              <a:t>institutionalizing </a:t>
            </a:r>
            <a:r>
              <a:rPr lang="en-GB" sz="2400" dirty="0"/>
              <a:t>training </a:t>
            </a:r>
            <a:r>
              <a:rPr lang="en-GB" sz="2400" dirty="0" smtClean="0"/>
              <a:t>in </a:t>
            </a:r>
            <a:r>
              <a:rPr lang="en-GB" sz="2400" dirty="0"/>
              <a:t>pre-service and in-service of healthcare </a:t>
            </a:r>
            <a:r>
              <a:rPr lang="en-GB" sz="2400" dirty="0" smtClean="0"/>
              <a:t>workers </a:t>
            </a:r>
          </a:p>
          <a:p>
            <a:pPr marL="571500" lvl="1" indent="-171450">
              <a:buFont typeface="Arial" panose="020B0604020202020204" pitchFamily="34" charset="0"/>
              <a:buChar char="•"/>
            </a:pPr>
            <a:r>
              <a:rPr lang="en-GB" sz="2400" dirty="0" smtClean="0"/>
              <a:t>enhancing </a:t>
            </a:r>
            <a:r>
              <a:rPr lang="en-GB" sz="2400" dirty="0"/>
              <a:t>legal literacy of </a:t>
            </a:r>
            <a:r>
              <a:rPr lang="en-GB" sz="2400" dirty="0" smtClean="0"/>
              <a:t>clients</a:t>
            </a:r>
          </a:p>
          <a:p>
            <a:pPr marL="571500" lvl="1" indent="-171450">
              <a:buFont typeface="Arial" panose="020B0604020202020204" pitchFamily="34" charset="0"/>
              <a:buChar char="•"/>
            </a:pPr>
            <a:r>
              <a:rPr lang="en-GB" sz="2400" dirty="0" smtClean="0"/>
              <a:t>enhancing </a:t>
            </a:r>
            <a:r>
              <a:rPr lang="en-GB" sz="2400" dirty="0"/>
              <a:t>access to legal services </a:t>
            </a:r>
            <a:r>
              <a:rPr lang="en-GB" sz="2400" dirty="0" smtClean="0"/>
              <a:t>&amp; redress mechanisms </a:t>
            </a:r>
            <a:endParaRPr lang="en-GB" sz="2400" dirty="0"/>
          </a:p>
          <a:p>
            <a:pPr marL="0" indent="0">
              <a:buNone/>
            </a:pPr>
            <a:endParaRPr lang="en-GB" sz="2400" dirty="0"/>
          </a:p>
        </p:txBody>
      </p:sp>
    </p:spTree>
    <p:extLst>
      <p:ext uri="{BB962C8B-B14F-4D97-AF65-F5344CB8AC3E}">
        <p14:creationId xmlns:p14="http://schemas.microsoft.com/office/powerpoint/2010/main" val="168125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639761"/>
          </a:xfrm>
        </p:spPr>
        <p:txBody>
          <a:bodyPr>
            <a:normAutofit fontScale="90000"/>
          </a:bodyPr>
          <a:lstStyle/>
          <a:p>
            <a:r>
              <a:rPr lang="en-US" dirty="0" smtClean="0"/>
              <a:t>Results</a:t>
            </a:r>
            <a:endParaRPr lang="en-GB" dirty="0"/>
          </a:p>
        </p:txBody>
      </p:sp>
      <p:sp>
        <p:nvSpPr>
          <p:cNvPr id="3" name="Content Placeholder 2"/>
          <p:cNvSpPr>
            <a:spLocks noGrp="1"/>
          </p:cNvSpPr>
          <p:nvPr>
            <p:ph idx="1"/>
          </p:nvPr>
        </p:nvSpPr>
        <p:spPr>
          <a:xfrm>
            <a:off x="562860" y="1731940"/>
            <a:ext cx="8018280" cy="3309929"/>
          </a:xfrm>
        </p:spPr>
        <p:txBody>
          <a:bodyPr>
            <a:normAutofit/>
          </a:bodyPr>
          <a:lstStyle/>
          <a:p>
            <a:r>
              <a:rPr lang="en-GB" dirty="0" smtClean="0"/>
              <a:t>The failure to address human rights-related barriers to services reduces uptake of and retention in services, reducing the impact of Global Fund and other investments. </a:t>
            </a:r>
          </a:p>
        </p:txBody>
      </p:sp>
    </p:spTree>
    <p:extLst>
      <p:ext uri="{BB962C8B-B14F-4D97-AF65-F5344CB8AC3E}">
        <p14:creationId xmlns:p14="http://schemas.microsoft.com/office/powerpoint/2010/main" val="386060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93" y="-10942"/>
            <a:ext cx="8018280" cy="1143000"/>
          </a:xfrm>
        </p:spPr>
        <p:txBody>
          <a:bodyPr/>
          <a:lstStyle/>
          <a:p>
            <a:r>
              <a:rPr lang="en-US" dirty="0" smtClean="0"/>
              <a:t>Results</a:t>
            </a:r>
            <a:endParaRPr lang="en-GB" dirty="0"/>
          </a:p>
        </p:txBody>
      </p:sp>
      <p:sp>
        <p:nvSpPr>
          <p:cNvPr id="7" name="Title 2">
            <a:extLst>
              <a:ext uri="{FF2B5EF4-FFF2-40B4-BE49-F238E27FC236}">
                <a16:creationId xmlns="" xmlns:a16="http://schemas.microsoft.com/office/drawing/2014/main" id="{747253A5-8CCB-47BF-8D87-742EC5AE61A9}"/>
              </a:ext>
            </a:extLst>
          </p:cNvPr>
          <p:cNvSpPr txBox="1">
            <a:spLocks/>
          </p:cNvSpPr>
          <p:nvPr/>
        </p:nvSpPr>
        <p:spPr>
          <a:xfrm>
            <a:off x="5633357" y="1337073"/>
            <a:ext cx="3011032" cy="3883033"/>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a:lstStyle>
          <a:p>
            <a:r>
              <a:rPr lang="en-GB" sz="2700" dirty="0" smtClean="0"/>
              <a:t>Big gap between 2016 funding levels </a:t>
            </a:r>
            <a:r>
              <a:rPr lang="en-GB" sz="2700" dirty="0" smtClean="0"/>
              <a:t>(small circle) and </a:t>
            </a:r>
            <a:r>
              <a:rPr lang="en-GB" sz="2700" dirty="0" smtClean="0"/>
              <a:t>what </a:t>
            </a:r>
            <a:r>
              <a:rPr lang="en-GB" sz="2700" dirty="0" smtClean="0"/>
              <a:t>is</a:t>
            </a:r>
            <a:r>
              <a:rPr lang="en-GB" sz="2700" dirty="0" smtClean="0"/>
              <a:t> </a:t>
            </a:r>
            <a:r>
              <a:rPr lang="en-GB" sz="2700" dirty="0" smtClean="0"/>
              <a:t>required</a:t>
            </a:r>
            <a:br>
              <a:rPr lang="en-GB" sz="2700" dirty="0" smtClean="0"/>
            </a:br>
            <a:r>
              <a:rPr lang="en-GB" sz="2700" dirty="0" smtClean="0"/>
              <a:t/>
            </a:r>
            <a:br>
              <a:rPr lang="en-GB" sz="2700" dirty="0" smtClean="0"/>
            </a:br>
            <a:endParaRPr lang="en-GB" sz="2550" dirty="0"/>
          </a:p>
        </p:txBody>
      </p:sp>
      <p:grpSp>
        <p:nvGrpSpPr>
          <p:cNvPr id="24" name="Group 23"/>
          <p:cNvGrpSpPr/>
          <p:nvPr/>
        </p:nvGrpSpPr>
        <p:grpSpPr>
          <a:xfrm>
            <a:off x="579779" y="895322"/>
            <a:ext cx="4645491" cy="5374849"/>
            <a:chOff x="7214817" y="1301081"/>
            <a:chExt cx="4979009" cy="6165823"/>
          </a:xfrm>
        </p:grpSpPr>
        <p:sp>
          <p:nvSpPr>
            <p:cNvPr id="4" name="Oval 3"/>
            <p:cNvSpPr/>
            <p:nvPr/>
          </p:nvSpPr>
          <p:spPr>
            <a:xfrm>
              <a:off x="7511668" y="1366662"/>
              <a:ext cx="1952643" cy="191192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Cote D’Ivoire  81</a:t>
              </a:r>
              <a:r>
                <a:rPr lang="en-US" sz="1400" dirty="0" smtClean="0">
                  <a:solidFill>
                    <a:schemeClr val="tx1"/>
                  </a:solidFill>
                </a:rPr>
                <a:t>%</a:t>
              </a:r>
              <a:endParaRPr lang="en-GB" sz="1400" dirty="0">
                <a:solidFill>
                  <a:schemeClr val="tx1"/>
                </a:solidFill>
              </a:endParaRPr>
            </a:p>
          </p:txBody>
        </p:sp>
        <p:sp>
          <p:nvSpPr>
            <p:cNvPr id="9" name="Oval 8"/>
            <p:cNvSpPr/>
            <p:nvPr/>
          </p:nvSpPr>
          <p:spPr>
            <a:xfrm>
              <a:off x="9522781" y="1301081"/>
              <a:ext cx="1952643" cy="191192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solidFill>
                    <a:schemeClr val="tx1"/>
                  </a:solidFill>
                </a:rPr>
                <a:t>Democratic Republic of the  Congo 80% </a:t>
              </a:r>
              <a:endParaRPr lang="en-GB" sz="1400" dirty="0">
                <a:solidFill>
                  <a:schemeClr val="tx1"/>
                </a:solidFill>
              </a:endParaRPr>
            </a:p>
          </p:txBody>
        </p:sp>
        <p:sp>
          <p:nvSpPr>
            <p:cNvPr id="10" name="Oval 9"/>
            <p:cNvSpPr/>
            <p:nvPr/>
          </p:nvSpPr>
          <p:spPr>
            <a:xfrm>
              <a:off x="8391982" y="3109097"/>
              <a:ext cx="2248623" cy="211100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solidFill>
                    <a:schemeClr val="tx1"/>
                  </a:solidFill>
                </a:rPr>
                <a:t>Mozambique 89% </a:t>
              </a:r>
              <a:endParaRPr lang="en-GB" sz="1400" dirty="0">
                <a:solidFill>
                  <a:schemeClr val="tx1"/>
                </a:solidFill>
              </a:endParaRPr>
            </a:p>
          </p:txBody>
        </p:sp>
        <p:sp>
          <p:nvSpPr>
            <p:cNvPr id="11" name="Oval 10"/>
            <p:cNvSpPr/>
            <p:nvPr/>
          </p:nvSpPr>
          <p:spPr>
            <a:xfrm>
              <a:off x="10612201" y="3109097"/>
              <a:ext cx="1581625" cy="1453007"/>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solidFill>
                    <a:schemeClr val="tx1"/>
                  </a:solidFill>
                </a:rPr>
                <a:t>Nepal 62% </a:t>
              </a:r>
              <a:endParaRPr lang="en-GB" sz="1400" dirty="0">
                <a:solidFill>
                  <a:schemeClr val="tx1"/>
                </a:solidFill>
              </a:endParaRPr>
            </a:p>
          </p:txBody>
        </p:sp>
        <p:sp>
          <p:nvSpPr>
            <p:cNvPr id="13" name="Oval 12"/>
            <p:cNvSpPr/>
            <p:nvPr/>
          </p:nvSpPr>
          <p:spPr>
            <a:xfrm>
              <a:off x="7214817" y="4726888"/>
              <a:ext cx="1849371" cy="167665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solidFill>
                    <a:schemeClr val="tx1"/>
                  </a:solidFill>
                </a:rPr>
                <a:t>Philippines 83% </a:t>
              </a:r>
              <a:endParaRPr lang="en-GB" sz="1400" dirty="0">
                <a:solidFill>
                  <a:schemeClr val="tx1"/>
                </a:solidFill>
              </a:endParaRPr>
            </a:p>
          </p:txBody>
        </p:sp>
        <p:sp>
          <p:nvSpPr>
            <p:cNvPr id="14" name="Oval 13"/>
            <p:cNvSpPr/>
            <p:nvPr/>
          </p:nvSpPr>
          <p:spPr>
            <a:xfrm>
              <a:off x="10162600" y="4657469"/>
              <a:ext cx="1849371" cy="1676659"/>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Ukraine 60% </a:t>
              </a:r>
              <a:r>
                <a:rPr lang="en-US" sz="1400" dirty="0" smtClean="0">
                  <a:solidFill>
                    <a:schemeClr val="tx1"/>
                  </a:solidFill>
                </a:rPr>
                <a:t> </a:t>
              </a:r>
              <a:endParaRPr lang="en-GB" sz="1400" dirty="0">
                <a:solidFill>
                  <a:schemeClr val="tx1"/>
                </a:solidFill>
              </a:endParaRPr>
            </a:p>
          </p:txBody>
        </p:sp>
        <p:sp>
          <p:nvSpPr>
            <p:cNvPr id="15" name="Oval 14"/>
            <p:cNvSpPr/>
            <p:nvPr/>
          </p:nvSpPr>
          <p:spPr>
            <a:xfrm>
              <a:off x="8602874" y="5790245"/>
              <a:ext cx="1849371" cy="1676659"/>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Kyrgyzstan 45% </a:t>
              </a:r>
              <a:endParaRPr lang="en-GB" sz="1400" dirty="0">
                <a:solidFill>
                  <a:schemeClr val="tx1"/>
                </a:solidFill>
              </a:endParaRPr>
            </a:p>
          </p:txBody>
        </p:sp>
        <p:sp>
          <p:nvSpPr>
            <p:cNvPr id="16" name="Oval 15"/>
            <p:cNvSpPr/>
            <p:nvPr/>
          </p:nvSpPr>
          <p:spPr>
            <a:xfrm>
              <a:off x="8254910" y="2674748"/>
              <a:ext cx="559027" cy="514916"/>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t>19%</a:t>
              </a:r>
              <a:endParaRPr lang="en-GB" sz="800" b="1" dirty="0"/>
            </a:p>
          </p:txBody>
        </p:sp>
        <p:sp>
          <p:nvSpPr>
            <p:cNvPr id="17" name="Oval 16"/>
            <p:cNvSpPr/>
            <p:nvPr/>
          </p:nvSpPr>
          <p:spPr>
            <a:xfrm>
              <a:off x="9294481" y="4843627"/>
              <a:ext cx="621415" cy="354795"/>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t>11%</a:t>
              </a:r>
              <a:endParaRPr lang="en-GB" sz="800" b="1" dirty="0"/>
            </a:p>
          </p:txBody>
        </p:sp>
        <p:sp>
          <p:nvSpPr>
            <p:cNvPr id="19" name="Oval 18"/>
            <p:cNvSpPr/>
            <p:nvPr/>
          </p:nvSpPr>
          <p:spPr>
            <a:xfrm>
              <a:off x="10241353" y="2674748"/>
              <a:ext cx="563192" cy="48991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t>20%</a:t>
              </a:r>
              <a:endParaRPr lang="en-GB" sz="800" b="1" dirty="0"/>
            </a:p>
          </p:txBody>
        </p:sp>
        <p:sp>
          <p:nvSpPr>
            <p:cNvPr id="20" name="Oval 19"/>
            <p:cNvSpPr/>
            <p:nvPr/>
          </p:nvSpPr>
          <p:spPr>
            <a:xfrm>
              <a:off x="11169934" y="3978234"/>
              <a:ext cx="647836" cy="52704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38%</a:t>
              </a:r>
              <a:endParaRPr lang="en-GB" sz="1100" b="1" dirty="0"/>
            </a:p>
          </p:txBody>
        </p:sp>
        <p:sp>
          <p:nvSpPr>
            <p:cNvPr id="21" name="Oval 20"/>
            <p:cNvSpPr/>
            <p:nvPr/>
          </p:nvSpPr>
          <p:spPr>
            <a:xfrm>
              <a:off x="7730836" y="5947019"/>
              <a:ext cx="665470" cy="381624"/>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17%</a:t>
              </a:r>
              <a:endParaRPr lang="en-GB" sz="1000" b="1" dirty="0"/>
            </a:p>
          </p:txBody>
        </p:sp>
        <p:sp>
          <p:nvSpPr>
            <p:cNvPr id="22" name="Oval 21"/>
            <p:cNvSpPr/>
            <p:nvPr/>
          </p:nvSpPr>
          <p:spPr>
            <a:xfrm>
              <a:off x="10854207" y="5790246"/>
              <a:ext cx="696450" cy="478302"/>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40%</a:t>
              </a:r>
              <a:endParaRPr lang="en-GB" sz="1100" b="1" dirty="0"/>
            </a:p>
          </p:txBody>
        </p:sp>
        <p:sp>
          <p:nvSpPr>
            <p:cNvPr id="23" name="Oval 22"/>
            <p:cNvSpPr/>
            <p:nvPr/>
          </p:nvSpPr>
          <p:spPr>
            <a:xfrm>
              <a:off x="9283214" y="6829039"/>
              <a:ext cx="632682" cy="58792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55%</a:t>
              </a:r>
              <a:endParaRPr lang="en-GB" sz="1000" b="1" dirty="0"/>
            </a:p>
          </p:txBody>
        </p:sp>
      </p:grpSp>
    </p:spTree>
    <p:extLst>
      <p:ext uri="{BB962C8B-B14F-4D97-AF65-F5344CB8AC3E}">
        <p14:creationId xmlns:p14="http://schemas.microsoft.com/office/powerpoint/2010/main" val="251484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cx1="http://schemas.microsoft.com/office/drawing/2015/9/8/chartex" Requires="cx1">
          <p:graphicFrame>
            <p:nvGraphicFramePr>
              <p:cNvPr id="5" name="Content Placeholder 4">
                <a:extLst>
                  <a:ext uri="{FF2B5EF4-FFF2-40B4-BE49-F238E27FC236}">
                    <a16:creationId xmlns:a16="http://schemas.microsoft.com/office/drawing/2014/main" id="{45FFA38C-A556-4C66-9994-A9AB0D48481D}"/>
                  </a:ext>
                </a:extLst>
              </p:cNvPr>
              <p:cNvGraphicFramePr>
                <a:graphicFrameLocks noGrp="1"/>
              </p:cNvGraphicFramePr>
              <p:nvPr>
                <p:ph idx="1"/>
                <p:extLst>
                  <p:ext uri="{D42A27DB-BD31-4B8C-83A1-F6EECF244321}">
                    <p14:modId xmlns:p14="http://schemas.microsoft.com/office/powerpoint/2010/main" val="3918798685"/>
                  </p:ext>
                </p:extLst>
              </p:nvPr>
            </p:nvGraphicFramePr>
            <p:xfrm>
              <a:off x="622300" y="639763"/>
              <a:ext cx="6572250" cy="558800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5" name="Content Placeholder 4">
                <a:extLst>
                  <a:ext uri="{FF2B5EF4-FFF2-40B4-BE49-F238E27FC236}">
                    <a16:creationId xmlns="" xmlns:a16="http://schemas.microsoft.com/office/drawing/2014/main" id="{45FFA38C-A556-4C66-9994-A9AB0D48481D}"/>
                  </a:ext>
                </a:extLst>
              </p:cNvPr>
              <p:cNvPicPr>
                <a:picLocks noGrp="1" noRot="1" noChangeAspect="1" noMove="1" noResize="1" noEditPoints="1" noAdjustHandles="1" noChangeArrowheads="1" noChangeShapeType="1"/>
              </p:cNvPicPr>
              <p:nvPr/>
            </p:nvPicPr>
            <p:blipFill>
              <a:blip r:embed="rId3"/>
              <a:stretch>
                <a:fillRect/>
              </a:stretch>
            </p:blipFill>
            <p:spPr>
              <a:xfrm>
                <a:off x="466725" y="1337072"/>
                <a:ext cx="4929188" cy="4191000"/>
              </a:xfrm>
              <a:prstGeom prst="rect">
                <a:avLst/>
              </a:prstGeom>
            </p:spPr>
          </p:pic>
        </mc:Fallback>
      </mc:AlternateContent>
      <p:sp>
        <p:nvSpPr>
          <p:cNvPr id="2" name="Title 1"/>
          <p:cNvSpPr>
            <a:spLocks noGrp="1"/>
          </p:cNvSpPr>
          <p:nvPr>
            <p:ph type="title"/>
          </p:nvPr>
        </p:nvSpPr>
        <p:spPr/>
        <p:txBody>
          <a:bodyPr/>
          <a:lstStyle/>
          <a:p>
            <a:r>
              <a:rPr lang="en-US" dirty="0" smtClean="0"/>
              <a:t>Country example: Ukraine </a:t>
            </a:r>
            <a:endParaRPr lang="en-GB" dirty="0"/>
          </a:p>
        </p:txBody>
      </p:sp>
      <p:pic>
        <p:nvPicPr>
          <p:cNvPr id="9" name="Picture 8"/>
          <p:cNvPicPr>
            <a:picLocks noChangeAspect="1"/>
          </p:cNvPicPr>
          <p:nvPr/>
        </p:nvPicPr>
        <p:blipFill>
          <a:blip r:embed="rId4"/>
          <a:stretch>
            <a:fillRect/>
          </a:stretch>
        </p:blipFill>
        <p:spPr>
          <a:xfrm>
            <a:off x="188346" y="2157543"/>
            <a:ext cx="4595224" cy="2936971"/>
          </a:xfrm>
          <a:prstGeom prst="rect">
            <a:avLst/>
          </a:prstGeom>
        </p:spPr>
      </p:pic>
      <p:sp>
        <p:nvSpPr>
          <p:cNvPr id="12" name="Content Placeholder 2"/>
          <p:cNvSpPr>
            <a:spLocks noGrp="1"/>
          </p:cNvSpPr>
          <p:nvPr>
            <p:ph idx="1"/>
          </p:nvPr>
        </p:nvSpPr>
        <p:spPr>
          <a:xfrm>
            <a:off x="4892634" y="1337072"/>
            <a:ext cx="4001984" cy="5043849"/>
          </a:xfrm>
        </p:spPr>
        <p:txBody>
          <a:bodyPr>
            <a:noAutofit/>
          </a:bodyPr>
          <a:lstStyle/>
          <a:p>
            <a:pPr marL="171450" lvl="0" indent="-171450">
              <a:buFont typeface="Arial" panose="020B0604020202020204" pitchFamily="34" charset="0"/>
              <a:buChar char="•"/>
            </a:pPr>
            <a:r>
              <a:rPr lang="en-US" sz="2400" dirty="0" smtClean="0"/>
              <a:t>In 2016, about </a:t>
            </a:r>
            <a:r>
              <a:rPr lang="en-US" sz="2400" dirty="0"/>
              <a:t>USD 1.15m was spent </a:t>
            </a:r>
            <a:r>
              <a:rPr lang="en-US" sz="2400" dirty="0" smtClean="0"/>
              <a:t>on interventions to </a:t>
            </a:r>
            <a:r>
              <a:rPr lang="en-US" sz="2400" dirty="0"/>
              <a:t>reduce human </a:t>
            </a:r>
            <a:r>
              <a:rPr lang="en-US" sz="2400" dirty="0" smtClean="0"/>
              <a:t>rights-related </a:t>
            </a:r>
            <a:r>
              <a:rPr lang="en-US" sz="2400" dirty="0"/>
              <a:t>barriers to HIV </a:t>
            </a:r>
            <a:r>
              <a:rPr lang="en-US" sz="2400" dirty="0" smtClean="0"/>
              <a:t>services. The total spending for the HIV response was about </a:t>
            </a:r>
            <a:r>
              <a:rPr lang="en-US" sz="2400" dirty="0"/>
              <a:t>$52 </a:t>
            </a:r>
            <a:r>
              <a:rPr lang="en-US" sz="2400" dirty="0" smtClean="0"/>
              <a:t>million</a:t>
            </a:r>
          </a:p>
          <a:p>
            <a:pPr marL="171450" lvl="0" indent="-171450">
              <a:buFont typeface="Arial" panose="020B0604020202020204" pitchFamily="34" charset="0"/>
              <a:buChar char="•"/>
            </a:pPr>
            <a:r>
              <a:rPr lang="en-GB" sz="2400" dirty="0" smtClean="0"/>
              <a:t>Implementing a 5-year strategic plan to reduce human rights-related  barriers requires $14,6 m ($ 2,9 m/year)</a:t>
            </a:r>
          </a:p>
          <a:p>
            <a:pPr marL="0" lvl="0" indent="0">
              <a:buNone/>
            </a:pPr>
            <a:r>
              <a:rPr lang="en-GB" sz="2400" dirty="0" smtClean="0"/>
              <a:t> </a:t>
            </a:r>
            <a:endParaRPr lang="en-GB" sz="2400" dirty="0"/>
          </a:p>
          <a:p>
            <a:endParaRPr lang="en-GB" sz="1600" dirty="0"/>
          </a:p>
        </p:txBody>
      </p:sp>
    </p:spTree>
    <p:extLst>
      <p:ext uri="{BB962C8B-B14F-4D97-AF65-F5344CB8AC3E}">
        <p14:creationId xmlns:p14="http://schemas.microsoft.com/office/powerpoint/2010/main" val="33159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599420"/>
          </a:xfrm>
        </p:spPr>
        <p:txBody>
          <a:bodyPr>
            <a:normAutofit fontScale="90000"/>
          </a:bodyPr>
          <a:lstStyle/>
          <a:p>
            <a:r>
              <a:rPr lang="en-US" dirty="0" smtClean="0"/>
              <a:t>Results</a:t>
            </a:r>
            <a:endParaRPr lang="en-GB" dirty="0"/>
          </a:p>
        </p:txBody>
      </p:sp>
      <p:sp>
        <p:nvSpPr>
          <p:cNvPr id="3" name="Content Placeholder 2"/>
          <p:cNvSpPr>
            <a:spLocks noGrp="1"/>
          </p:cNvSpPr>
          <p:nvPr>
            <p:ph idx="1"/>
          </p:nvPr>
        </p:nvSpPr>
        <p:spPr>
          <a:xfrm>
            <a:off x="562860" y="1048871"/>
            <a:ext cx="8018280" cy="5077293"/>
          </a:xfrm>
        </p:spPr>
        <p:txBody>
          <a:bodyPr>
            <a:normAutofit/>
          </a:bodyPr>
          <a:lstStyle/>
          <a:p>
            <a:r>
              <a:rPr lang="en-GB" sz="2800" dirty="0" smtClean="0"/>
              <a:t>In all countries, substantially </a:t>
            </a:r>
            <a:r>
              <a:rPr lang="en-GB" sz="2800" dirty="0"/>
              <a:t>larger investment in these programs will be </a:t>
            </a:r>
            <a:r>
              <a:rPr lang="en-GB" sz="2800" dirty="0" smtClean="0"/>
              <a:t>needed over the next 5 years.</a:t>
            </a:r>
          </a:p>
          <a:p>
            <a:endParaRPr lang="en-GB" sz="2800" dirty="0" smtClean="0"/>
          </a:p>
          <a:p>
            <a:r>
              <a:rPr lang="en-GB" sz="2800" dirty="0" smtClean="0"/>
              <a:t>Global Fund investments are </a:t>
            </a:r>
            <a:r>
              <a:rPr lang="en-GB" sz="2800" dirty="0" smtClean="0"/>
              <a:t>increasing, but will not be enough.</a:t>
            </a:r>
            <a:endParaRPr lang="en-GB" sz="2800" dirty="0"/>
          </a:p>
        </p:txBody>
      </p:sp>
    </p:spTree>
    <p:extLst>
      <p:ext uri="{BB962C8B-B14F-4D97-AF65-F5344CB8AC3E}">
        <p14:creationId xmlns:p14="http://schemas.microsoft.com/office/powerpoint/2010/main" val="18403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62" y="188630"/>
            <a:ext cx="8018280" cy="876690"/>
          </a:xfrm>
        </p:spPr>
        <p:txBody>
          <a:bodyPr>
            <a:normAutofit fontScale="90000"/>
          </a:bodyPr>
          <a:lstStyle/>
          <a:p>
            <a:r>
              <a:rPr lang="en-US" sz="2900" b="1" dirty="0" smtClean="0"/>
              <a:t>Progress to date: investments to </a:t>
            </a:r>
            <a:r>
              <a:rPr lang="en-US" sz="2900" b="1" dirty="0"/>
              <a:t>reduce human-rights related </a:t>
            </a:r>
            <a:r>
              <a:rPr lang="en-US" sz="2900" b="1" dirty="0" smtClean="0"/>
              <a:t>barriers</a:t>
            </a:r>
            <a:r>
              <a:rPr lang="en-US" sz="2800" b="1" dirty="0" smtClean="0"/>
              <a:t/>
            </a:r>
            <a:br>
              <a:rPr lang="en-US" sz="2800" b="1" dirty="0" smtClean="0"/>
            </a:br>
            <a:endParaRPr lang="en-US" sz="2400" b="1" dirty="0">
              <a:solidFill>
                <a:schemeClr val="bg1">
                  <a:lumMod val="50000"/>
                </a:schemeClr>
              </a:solidFill>
            </a:endParaRPr>
          </a:p>
        </p:txBody>
      </p:sp>
      <p:sp>
        <p:nvSpPr>
          <p:cNvPr id="4" name="Slide Number Placeholder 3"/>
          <p:cNvSpPr>
            <a:spLocks noGrp="1"/>
          </p:cNvSpPr>
          <p:nvPr>
            <p:ph type="sldNum" sz="quarter" idx="4294967295"/>
          </p:nvPr>
        </p:nvSpPr>
        <p:spPr>
          <a:xfrm>
            <a:off x="6553200" y="6333776"/>
            <a:ext cx="2133600" cy="365125"/>
          </a:xfrm>
          <a:prstGeom prst="rect">
            <a:avLst/>
          </a:prstGeom>
        </p:spPr>
        <p:txBody>
          <a:bodyPr/>
          <a:lstStyle/>
          <a:p>
            <a:fld id="{1D1E3EDB-D7EB-F14E-A6D1-748C03EC5EDC}" type="slidenum">
              <a:rPr lang="en-US" smtClean="0">
                <a:solidFill>
                  <a:prstClr val="white">
                    <a:lumMod val="75000"/>
                  </a:prstClr>
                </a:solidFill>
              </a:rPr>
              <a:pPr/>
              <a:t>18</a:t>
            </a:fld>
            <a:endParaRPr lang="en-US" dirty="0">
              <a:solidFill>
                <a:prstClr val="white">
                  <a:lumMod val="75000"/>
                </a:prstClr>
              </a:solidFill>
            </a:endParaRPr>
          </a:p>
        </p:txBody>
      </p:sp>
      <p:sp>
        <p:nvSpPr>
          <p:cNvPr id="5" name="TextBox 4"/>
          <p:cNvSpPr txBox="1"/>
          <p:nvPr/>
        </p:nvSpPr>
        <p:spPr>
          <a:xfrm>
            <a:off x="3880358" y="5688327"/>
            <a:ext cx="4806442" cy="338554"/>
          </a:xfrm>
          <a:prstGeom prst="rect">
            <a:avLst/>
          </a:prstGeom>
          <a:noFill/>
        </p:spPr>
        <p:txBody>
          <a:bodyPr wrap="square" rtlCol="0">
            <a:spAutoFit/>
          </a:bodyPr>
          <a:lstStyle/>
          <a:p>
            <a:pPr marL="285744" indent="-285744" algn="just">
              <a:buFont typeface="Arial" panose="020B0604020202020204" pitchFamily="34" charset="0"/>
              <a:buChar char="•"/>
            </a:pPr>
            <a:r>
              <a:rPr lang="en-US" sz="800" dirty="0" smtClean="0"/>
              <a:t>Previous </a:t>
            </a:r>
            <a:r>
              <a:rPr lang="en-US" sz="800" dirty="0"/>
              <a:t>investment level tracked at grant-making: on-going efforts to track data in signed </a:t>
            </a:r>
            <a:r>
              <a:rPr lang="en-US" sz="800" dirty="0" smtClean="0"/>
              <a:t>grants.  </a:t>
            </a:r>
            <a:endParaRPr lang="en-US" sz="800" dirty="0"/>
          </a:p>
          <a:p>
            <a:pPr marL="285744" indent="-285744" algn="just">
              <a:buFont typeface="Arial" panose="020B0604020202020204" pitchFamily="34" charset="0"/>
              <a:buChar char="•"/>
            </a:pPr>
            <a:endParaRPr lang="en-GB" sz="800" dirty="0"/>
          </a:p>
        </p:txBody>
      </p:sp>
      <p:graphicFrame>
        <p:nvGraphicFramePr>
          <p:cNvPr id="6" name="Chart 5"/>
          <p:cNvGraphicFramePr>
            <a:graphicFrameLocks/>
          </p:cNvGraphicFramePr>
          <p:nvPr>
            <p:extLst>
              <p:ext uri="{D42A27DB-BD31-4B8C-83A1-F6EECF244321}">
                <p14:modId xmlns:p14="http://schemas.microsoft.com/office/powerpoint/2010/main" val="973646692"/>
              </p:ext>
            </p:extLst>
          </p:nvPr>
        </p:nvGraphicFramePr>
        <p:xfrm>
          <a:off x="3880359" y="1743000"/>
          <a:ext cx="4806441" cy="368625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ular Callout 6"/>
          <p:cNvSpPr/>
          <p:nvPr/>
        </p:nvSpPr>
        <p:spPr>
          <a:xfrm>
            <a:off x="5394669" y="1834702"/>
            <a:ext cx="2526263" cy="598984"/>
          </a:xfrm>
          <a:prstGeom prst="wedgeRectCallout">
            <a:avLst>
              <a:gd name="adj1" fmla="val -33078"/>
              <a:gd name="adj2" fmla="val 7163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Increase in investments from $6m to $56m between strategy periods. </a:t>
            </a:r>
            <a:endParaRPr lang="en-US" sz="1600" dirty="0">
              <a:solidFill>
                <a:schemeClr val="tx1"/>
              </a:solidFill>
            </a:endParaRPr>
          </a:p>
        </p:txBody>
      </p:sp>
      <p:sp>
        <p:nvSpPr>
          <p:cNvPr id="3" name="Rectangle 2"/>
          <p:cNvSpPr/>
          <p:nvPr/>
        </p:nvSpPr>
        <p:spPr>
          <a:xfrm>
            <a:off x="3775854" y="1331630"/>
            <a:ext cx="5004776" cy="435580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40000" y="1065320"/>
            <a:ext cx="3235854" cy="5724644"/>
          </a:xfrm>
          <a:prstGeom prst="rect">
            <a:avLst/>
          </a:prstGeom>
          <a:noFill/>
        </p:spPr>
        <p:txBody>
          <a:bodyPr wrap="square" lIns="0" rtlCol="0">
            <a:spAutoFit/>
          </a:bodyPr>
          <a:lstStyle/>
          <a:p>
            <a:endParaRPr lang="en-US" dirty="0"/>
          </a:p>
          <a:p>
            <a:pPr marL="342900" indent="-342900">
              <a:buFont typeface="Arial" panose="020B0604020202020204" pitchFamily="34" charset="0"/>
              <a:buChar char="•"/>
            </a:pPr>
            <a:r>
              <a:rPr lang="en-US" sz="2400" dirty="0" smtClean="0"/>
              <a:t>Investments in programs to reduce human rights-related barriers across 14 of the 20 intensive support countries in the 2017-19 period is</a:t>
            </a:r>
            <a:r>
              <a:rPr lang="en-US" sz="2400" b="1" dirty="0" smtClean="0">
                <a:solidFill>
                  <a:srgbClr val="377EB8"/>
                </a:solidFill>
              </a:rPr>
              <a:t> $56,2 million - </a:t>
            </a:r>
            <a:r>
              <a:rPr lang="en-US" sz="2400" dirty="0" smtClean="0"/>
              <a:t>an </a:t>
            </a:r>
            <a:r>
              <a:rPr lang="en-US" sz="2400" b="1" dirty="0" smtClean="0">
                <a:solidFill>
                  <a:srgbClr val="377EB8"/>
                </a:solidFill>
              </a:rPr>
              <a:t>increase of almost $50 million </a:t>
            </a:r>
            <a:r>
              <a:rPr lang="en-US" sz="2400" dirty="0" smtClean="0"/>
              <a:t>(32 million from matching funds), </a:t>
            </a:r>
            <a:r>
              <a:rPr lang="en-US" sz="2400" b="1" dirty="0" smtClean="0">
                <a:solidFill>
                  <a:schemeClr val="accent1"/>
                </a:solidFill>
              </a:rPr>
              <a:t>from $6,23 million </a:t>
            </a:r>
            <a:r>
              <a:rPr lang="en-US" sz="2400" dirty="0" smtClean="0"/>
              <a:t>in the 2014-16 period. </a:t>
            </a:r>
          </a:p>
          <a:p>
            <a:endParaRPr lang="en-US" dirty="0" smtClean="0"/>
          </a:p>
          <a:p>
            <a:endParaRPr lang="en-US" dirty="0" smtClean="0"/>
          </a:p>
        </p:txBody>
      </p:sp>
    </p:spTree>
    <p:extLst>
      <p:ext uri="{BB962C8B-B14F-4D97-AF65-F5344CB8AC3E}">
        <p14:creationId xmlns:p14="http://schemas.microsoft.com/office/powerpoint/2010/main" val="3710199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Conclusions/next steps</a:t>
            </a:r>
            <a:endParaRPr lang="en-GB" dirty="0"/>
          </a:p>
        </p:txBody>
      </p:sp>
      <p:sp>
        <p:nvSpPr>
          <p:cNvPr id="3" name="Content Placeholder 2"/>
          <p:cNvSpPr>
            <a:spLocks noGrp="1"/>
          </p:cNvSpPr>
          <p:nvPr>
            <p:ph idx="1"/>
          </p:nvPr>
        </p:nvSpPr>
        <p:spPr>
          <a:xfrm>
            <a:off x="562860" y="1417639"/>
            <a:ext cx="8018280" cy="4708525"/>
          </a:xfrm>
        </p:spPr>
        <p:txBody>
          <a:bodyPr>
            <a:normAutofit fontScale="92500" lnSpcReduction="20000"/>
          </a:bodyPr>
          <a:lstStyle/>
          <a:p>
            <a:r>
              <a:rPr lang="en-GB" dirty="0" smtClean="0"/>
              <a:t>Multi-stakeholder </a:t>
            </a:r>
            <a:r>
              <a:rPr lang="en-GB" dirty="0"/>
              <a:t>consultations </a:t>
            </a:r>
            <a:r>
              <a:rPr lang="en-GB" dirty="0" smtClean="0"/>
              <a:t>are being held in </a:t>
            </a:r>
            <a:r>
              <a:rPr lang="en-GB" dirty="0"/>
              <a:t>the </a:t>
            </a:r>
            <a:r>
              <a:rPr lang="en-GB" dirty="0" smtClean="0"/>
              <a:t>countries that are part of this initiative.</a:t>
            </a:r>
          </a:p>
          <a:p>
            <a:r>
              <a:rPr lang="en-GB" dirty="0" smtClean="0"/>
              <a:t>Longer-term plans </a:t>
            </a:r>
            <a:r>
              <a:rPr lang="en-GB" dirty="0"/>
              <a:t>to scale up programs to reduce </a:t>
            </a:r>
            <a:r>
              <a:rPr lang="en-GB" dirty="0" smtClean="0"/>
              <a:t>human rights-related </a:t>
            </a:r>
            <a:r>
              <a:rPr lang="en-GB" dirty="0"/>
              <a:t>barriers to HIV </a:t>
            </a:r>
            <a:r>
              <a:rPr lang="en-GB" dirty="0" smtClean="0"/>
              <a:t>services will be developed in each country.</a:t>
            </a:r>
          </a:p>
          <a:p>
            <a:r>
              <a:rPr lang="en-GB" dirty="0" smtClean="0"/>
              <a:t>Mid- and end-term assessments will provide qualitative and quantitative information about how programs to reduce human rights-related barriers can best be scaled up, and the impact it </a:t>
            </a:r>
            <a:r>
              <a:rPr lang="en-GB" smtClean="0"/>
              <a:t>has.</a:t>
            </a:r>
            <a:endParaRPr lang="en-GB" dirty="0" smtClean="0"/>
          </a:p>
        </p:txBody>
      </p:sp>
    </p:spTree>
    <p:extLst>
      <p:ext uri="{BB962C8B-B14F-4D97-AF65-F5344CB8AC3E}">
        <p14:creationId xmlns:p14="http://schemas.microsoft.com/office/powerpoint/2010/main" val="120791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GB" dirty="0"/>
          </a:p>
        </p:txBody>
      </p:sp>
      <p:sp>
        <p:nvSpPr>
          <p:cNvPr id="3" name="Content Placeholder 2"/>
          <p:cNvSpPr>
            <a:spLocks noGrp="1"/>
          </p:cNvSpPr>
          <p:nvPr>
            <p:ph idx="1"/>
          </p:nvPr>
        </p:nvSpPr>
        <p:spPr>
          <a:xfrm>
            <a:off x="605063" y="1656472"/>
            <a:ext cx="8018280" cy="4525963"/>
          </a:xfrm>
        </p:spPr>
        <p:txBody>
          <a:bodyPr>
            <a:normAutofit fontScale="77500" lnSpcReduction="20000"/>
          </a:bodyPr>
          <a:lstStyle/>
          <a:p>
            <a:r>
              <a:rPr lang="en-GB" dirty="0"/>
              <a:t>H. </a:t>
            </a:r>
            <a:r>
              <a:rPr lang="en-GB" dirty="0" smtClean="0"/>
              <a:t>Lim</a:t>
            </a:r>
            <a:r>
              <a:rPr lang="en-GB" baseline="30000" dirty="0"/>
              <a:t>1</a:t>
            </a:r>
            <a:r>
              <a:rPr lang="en-GB" dirty="0" smtClean="0"/>
              <a:t>, </a:t>
            </a:r>
            <a:r>
              <a:rPr lang="en-GB" dirty="0"/>
              <a:t>A. </a:t>
            </a:r>
            <a:r>
              <a:rPr lang="en-GB" dirty="0" smtClean="0"/>
              <a:t>Iovita</a:t>
            </a:r>
            <a:r>
              <a:rPr lang="en-GB" baseline="30000" dirty="0"/>
              <a:t>1</a:t>
            </a:r>
            <a:r>
              <a:rPr lang="en-GB" dirty="0" smtClean="0"/>
              <a:t>, </a:t>
            </a:r>
            <a:r>
              <a:rPr lang="en-GB" dirty="0"/>
              <a:t>D. </a:t>
            </a:r>
            <a:r>
              <a:rPr lang="en-GB" dirty="0" smtClean="0"/>
              <a:t>Burrows</a:t>
            </a:r>
            <a:r>
              <a:rPr lang="en-GB" baseline="30000" dirty="0"/>
              <a:t>2</a:t>
            </a:r>
            <a:r>
              <a:rPr lang="en-GB" dirty="0" smtClean="0"/>
              <a:t>, </a:t>
            </a:r>
            <a:r>
              <a:rPr lang="en-GB" dirty="0"/>
              <a:t>R. </a:t>
            </a:r>
            <a:r>
              <a:rPr lang="en-GB" dirty="0" smtClean="0"/>
              <a:t>Armstrong</a:t>
            </a:r>
            <a:r>
              <a:rPr lang="en-GB" baseline="30000" dirty="0"/>
              <a:t>3</a:t>
            </a:r>
            <a:r>
              <a:rPr lang="en-GB" dirty="0" smtClean="0"/>
              <a:t>, </a:t>
            </a:r>
            <a:r>
              <a:rPr lang="en-GB" dirty="0"/>
              <a:t>A. </a:t>
            </a:r>
            <a:r>
              <a:rPr lang="en-GB" dirty="0" smtClean="0"/>
              <a:t>Stangl</a:t>
            </a:r>
            <a:r>
              <a:rPr lang="en-GB" baseline="30000" dirty="0"/>
              <a:t>4</a:t>
            </a:r>
            <a:r>
              <a:rPr lang="en-GB" dirty="0" smtClean="0"/>
              <a:t>, </a:t>
            </a:r>
            <a:r>
              <a:rPr lang="en-GB" dirty="0"/>
              <a:t>S. </a:t>
            </a:r>
            <a:r>
              <a:rPr lang="en-GB" dirty="0" smtClean="0"/>
              <a:t>Gruskin</a:t>
            </a:r>
            <a:r>
              <a:rPr lang="en-GB" baseline="30000" dirty="0"/>
              <a:t>5</a:t>
            </a:r>
            <a:r>
              <a:rPr lang="en-GB" dirty="0" smtClean="0"/>
              <a:t>, </a:t>
            </a:r>
            <a:r>
              <a:rPr lang="en-GB" dirty="0"/>
              <a:t>L. </a:t>
            </a:r>
            <a:r>
              <a:rPr lang="en-GB" dirty="0" smtClean="0"/>
              <a:t>Ferguson</a:t>
            </a:r>
            <a:r>
              <a:rPr lang="en-GB" baseline="30000" dirty="0"/>
              <a:t>5</a:t>
            </a:r>
            <a:r>
              <a:rPr lang="en-GB" dirty="0" smtClean="0"/>
              <a:t>, </a:t>
            </a:r>
            <a:r>
              <a:rPr lang="en-GB" dirty="0"/>
              <a:t>S. </a:t>
            </a:r>
            <a:r>
              <a:rPr lang="en-GB" dirty="0" smtClean="0"/>
              <a:t>Baral</a:t>
            </a:r>
            <a:r>
              <a:rPr lang="en-GB" baseline="30000" dirty="0"/>
              <a:t>6</a:t>
            </a:r>
            <a:r>
              <a:rPr lang="en-GB" dirty="0" smtClean="0"/>
              <a:t>, </a:t>
            </a:r>
            <a:r>
              <a:rPr lang="en-GB" dirty="0"/>
              <a:t>C. </a:t>
            </a:r>
            <a:r>
              <a:rPr lang="en-GB" dirty="0" smtClean="0"/>
              <a:t>Lyons</a:t>
            </a:r>
            <a:r>
              <a:rPr lang="en-GB" baseline="30000" dirty="0"/>
              <a:t>6</a:t>
            </a:r>
            <a:r>
              <a:rPr lang="en-GB" dirty="0" smtClean="0"/>
              <a:t>, </a:t>
            </a:r>
            <a:r>
              <a:rPr lang="en-GB" dirty="0"/>
              <a:t>N. </a:t>
            </a:r>
            <a:r>
              <a:rPr lang="en-GB" dirty="0" smtClean="0"/>
              <a:t>Poku</a:t>
            </a:r>
            <a:r>
              <a:rPr lang="en-GB" baseline="30000" dirty="0"/>
              <a:t>4</a:t>
            </a:r>
            <a:r>
              <a:rPr lang="en-GB" dirty="0" smtClean="0"/>
              <a:t>, </a:t>
            </a:r>
            <a:r>
              <a:rPr lang="en-GB" dirty="0"/>
              <a:t>C. </a:t>
            </a:r>
            <a:r>
              <a:rPr lang="en-GB" dirty="0" smtClean="0"/>
              <a:t>Schutte</a:t>
            </a:r>
            <a:r>
              <a:rPr lang="en-GB" baseline="30000" dirty="0" smtClean="0"/>
              <a:t>3</a:t>
            </a:r>
          </a:p>
          <a:p>
            <a:endParaRPr lang="en-GB" baseline="30000" dirty="0" smtClean="0"/>
          </a:p>
          <a:p>
            <a:r>
              <a:rPr lang="en-GB" i="1" baseline="30000" dirty="0"/>
              <a:t>1</a:t>
            </a:r>
            <a:r>
              <a:rPr lang="en-GB" i="1" dirty="0" smtClean="0"/>
              <a:t>The </a:t>
            </a:r>
            <a:r>
              <a:rPr lang="en-GB" i="1" dirty="0"/>
              <a:t>Global Fund to Fight AIDS, TB and Malaria, Community, Rights and Gender Department, </a:t>
            </a:r>
            <a:r>
              <a:rPr lang="en-GB" i="1" dirty="0" smtClean="0"/>
              <a:t>Geneva</a:t>
            </a:r>
          </a:p>
          <a:p>
            <a:r>
              <a:rPr lang="en-GB" i="1" baseline="30000" dirty="0"/>
              <a:t>2</a:t>
            </a:r>
            <a:r>
              <a:rPr lang="en-GB" i="1" dirty="0" smtClean="0"/>
              <a:t>APMG </a:t>
            </a:r>
            <a:r>
              <a:rPr lang="en-GB" i="1" dirty="0"/>
              <a:t>Health, Sydney, </a:t>
            </a:r>
            <a:r>
              <a:rPr lang="en-GB" i="1" dirty="0" smtClean="0"/>
              <a:t>Australia</a:t>
            </a:r>
          </a:p>
          <a:p>
            <a:r>
              <a:rPr lang="en-GB" i="1" baseline="30000" dirty="0"/>
              <a:t>3</a:t>
            </a:r>
            <a:r>
              <a:rPr lang="en-GB" i="1" dirty="0" smtClean="0"/>
              <a:t>HEARD</a:t>
            </a:r>
            <a:r>
              <a:rPr lang="en-GB" i="1" dirty="0"/>
              <a:t>, Johannesburg, South </a:t>
            </a:r>
            <a:r>
              <a:rPr lang="en-GB" i="1" dirty="0" smtClean="0"/>
              <a:t>Africa</a:t>
            </a:r>
          </a:p>
          <a:p>
            <a:r>
              <a:rPr lang="en-GB" i="1" baseline="30000" dirty="0"/>
              <a:t>4</a:t>
            </a:r>
            <a:r>
              <a:rPr lang="en-GB" i="1" dirty="0" smtClean="0"/>
              <a:t>ICRW</a:t>
            </a:r>
            <a:r>
              <a:rPr lang="en-GB" i="1" dirty="0"/>
              <a:t>, Washington DC, United </a:t>
            </a:r>
            <a:r>
              <a:rPr lang="en-GB" i="1" dirty="0" smtClean="0"/>
              <a:t>States</a:t>
            </a:r>
          </a:p>
          <a:p>
            <a:r>
              <a:rPr lang="en-GB" i="1" baseline="30000" dirty="0"/>
              <a:t>5</a:t>
            </a:r>
            <a:r>
              <a:rPr lang="en-GB" i="1" dirty="0" smtClean="0"/>
              <a:t>University </a:t>
            </a:r>
            <a:r>
              <a:rPr lang="en-GB" i="1" dirty="0"/>
              <a:t>of Southern </a:t>
            </a:r>
            <a:r>
              <a:rPr lang="en-GB" i="1" dirty="0" smtClean="0"/>
              <a:t>California</a:t>
            </a:r>
            <a:r>
              <a:rPr lang="en-GB" i="1" dirty="0"/>
              <a:t>, Institute for Global Health, Los Angeles, United </a:t>
            </a:r>
            <a:r>
              <a:rPr lang="en-GB" i="1" dirty="0" smtClean="0"/>
              <a:t>States</a:t>
            </a:r>
          </a:p>
          <a:p>
            <a:r>
              <a:rPr lang="en-GB" i="1" baseline="30000" dirty="0"/>
              <a:t>6</a:t>
            </a:r>
            <a:r>
              <a:rPr lang="en-GB" i="1" dirty="0" smtClean="0"/>
              <a:t>Johns </a:t>
            </a:r>
            <a:r>
              <a:rPr lang="en-GB" i="1" dirty="0"/>
              <a:t>Hopkins University, Bloomberg School of Public Health, Baltimore, United States</a:t>
            </a:r>
            <a:endParaRPr lang="en-GB" dirty="0"/>
          </a:p>
        </p:txBody>
      </p:sp>
    </p:spTree>
    <p:extLst>
      <p:ext uri="{BB962C8B-B14F-4D97-AF65-F5344CB8AC3E}">
        <p14:creationId xmlns:p14="http://schemas.microsoft.com/office/powerpoint/2010/main" val="365277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GB" dirty="0"/>
          </a:p>
        </p:txBody>
      </p:sp>
      <p:sp>
        <p:nvSpPr>
          <p:cNvPr id="3" name="Content Placeholder 2"/>
          <p:cNvSpPr>
            <a:spLocks noGrp="1"/>
          </p:cNvSpPr>
          <p:nvPr>
            <p:ph idx="1"/>
          </p:nvPr>
        </p:nvSpPr>
        <p:spPr>
          <a:xfrm>
            <a:off x="605063" y="1656472"/>
            <a:ext cx="8018280" cy="4525963"/>
          </a:xfrm>
        </p:spPr>
        <p:txBody>
          <a:bodyPr>
            <a:normAutofit/>
          </a:bodyPr>
          <a:lstStyle/>
          <a:p>
            <a:r>
              <a:rPr lang="en-US" dirty="0" smtClean="0"/>
              <a:t>Open Society Foundations</a:t>
            </a:r>
          </a:p>
          <a:p>
            <a:r>
              <a:rPr lang="en-US" dirty="0" smtClean="0"/>
              <a:t>Ford Foundation</a:t>
            </a:r>
          </a:p>
          <a:p>
            <a:r>
              <a:rPr lang="en-US" dirty="0" smtClean="0"/>
              <a:t>American Jewish World Services</a:t>
            </a:r>
            <a:endParaRPr lang="en-GB" dirty="0"/>
          </a:p>
        </p:txBody>
      </p:sp>
    </p:spTree>
    <p:extLst>
      <p:ext uri="{BB962C8B-B14F-4D97-AF65-F5344CB8AC3E}">
        <p14:creationId xmlns:p14="http://schemas.microsoft.com/office/powerpoint/2010/main" val="18704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650" y="875805"/>
            <a:ext cx="3013959" cy="4525963"/>
          </a:xfrm>
        </p:spPr>
      </p:pic>
    </p:spTree>
    <p:extLst>
      <p:ext uri="{BB962C8B-B14F-4D97-AF65-F5344CB8AC3E}">
        <p14:creationId xmlns:p14="http://schemas.microsoft.com/office/powerpoint/2010/main" val="379966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Background</a:t>
            </a:r>
            <a:endParaRPr lang="en-US" dirty="0"/>
          </a:p>
        </p:txBody>
      </p:sp>
      <p:sp>
        <p:nvSpPr>
          <p:cNvPr id="3" name="Content Placeholder 2"/>
          <p:cNvSpPr>
            <a:spLocks noGrp="1"/>
          </p:cNvSpPr>
          <p:nvPr>
            <p:ph idx="1"/>
          </p:nvPr>
        </p:nvSpPr>
        <p:spPr/>
        <p:txBody>
          <a:bodyPr>
            <a:normAutofit fontScale="77500" lnSpcReduction="20000"/>
          </a:bodyPr>
          <a:lstStyle/>
          <a:p>
            <a:r>
              <a:rPr lang="en-GB" dirty="0"/>
              <a:t>Stigma and discrimination, gender inequality and other human rights-related barriers continue to impede access to HIV </a:t>
            </a:r>
            <a:r>
              <a:rPr lang="en-GB" dirty="0" smtClean="0"/>
              <a:t>services</a:t>
            </a:r>
          </a:p>
          <a:p>
            <a:endParaRPr lang="en-GB" dirty="0" smtClean="0"/>
          </a:p>
          <a:p>
            <a:r>
              <a:rPr lang="en-GB" dirty="0"/>
              <a:t>P</a:t>
            </a:r>
            <a:r>
              <a:rPr lang="en-GB" dirty="0" smtClean="0"/>
              <a:t>rograms to reduce these have </a:t>
            </a:r>
            <a:r>
              <a:rPr lang="en-GB" dirty="0"/>
              <a:t>nowhere been sufficiently scaled </a:t>
            </a:r>
            <a:r>
              <a:rPr lang="en-GB" dirty="0" smtClean="0"/>
              <a:t>up.</a:t>
            </a:r>
          </a:p>
          <a:p>
            <a:endParaRPr lang="en-GB" dirty="0" smtClean="0"/>
          </a:p>
          <a:p>
            <a:r>
              <a:rPr lang="en-GB" dirty="0" smtClean="0"/>
              <a:t>A </a:t>
            </a:r>
            <a:r>
              <a:rPr lang="en-GB" dirty="0"/>
              <a:t>five-year initiative of the Global Fund to Fight AIDS, TB and Malaria aims to change </a:t>
            </a:r>
            <a:r>
              <a:rPr lang="en-GB" dirty="0" smtClean="0"/>
              <a:t>this by:</a:t>
            </a:r>
          </a:p>
          <a:p>
            <a:pPr lvl="1"/>
            <a:r>
              <a:rPr lang="en-GB" dirty="0" smtClean="0"/>
              <a:t>assessing </a:t>
            </a:r>
            <a:r>
              <a:rPr lang="en-GB" dirty="0"/>
              <a:t>human rights-related barriers to HIV </a:t>
            </a:r>
            <a:r>
              <a:rPr lang="en-GB" dirty="0" smtClean="0"/>
              <a:t>services</a:t>
            </a:r>
          </a:p>
          <a:p>
            <a:pPr lvl="1"/>
            <a:r>
              <a:rPr lang="en-GB" dirty="0" smtClean="0"/>
              <a:t>supporting </a:t>
            </a:r>
            <a:r>
              <a:rPr lang="en-GB" dirty="0"/>
              <a:t>and evaluating the scale-up of evidence-based programs to reduce those barriers.</a:t>
            </a:r>
            <a:br>
              <a:rPr lang="en-GB" dirty="0"/>
            </a:br>
            <a:endParaRPr lang="en-US" dirty="0"/>
          </a:p>
        </p:txBody>
      </p:sp>
    </p:spTree>
    <p:extLst>
      <p:ext uri="{BB962C8B-B14F-4D97-AF65-F5344CB8AC3E}">
        <p14:creationId xmlns:p14="http://schemas.microsoft.com/office/powerpoint/2010/main" val="662151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3" y="28778"/>
            <a:ext cx="5486400" cy="566739"/>
          </a:xfrm>
        </p:spPr>
        <p:txBody>
          <a:bodyPr/>
          <a:lstStyle/>
          <a:p>
            <a:r>
              <a:rPr lang="en-US" dirty="0" smtClean="0"/>
              <a:t>20 country intensive support initiative</a:t>
            </a:r>
            <a:endParaRPr lang="en-GB" dirty="0"/>
          </a:p>
        </p:txBody>
      </p:sp>
      <p:sp>
        <p:nvSpPr>
          <p:cNvPr id="3" name="Picture Placeholder 2"/>
          <p:cNvSpPr>
            <a:spLocks noGrp="1"/>
          </p:cNvSpPr>
          <p:nvPr>
            <p:ph type="pic" idx="1"/>
          </p:nvPr>
        </p:nvSpPr>
        <p:spPr>
          <a:xfrm>
            <a:off x="1659988" y="612775"/>
            <a:ext cx="5486400" cy="4114800"/>
          </a:xfrm>
        </p:spPr>
      </p:sp>
      <p:pic>
        <p:nvPicPr>
          <p:cNvPr id="5" name="Picture 4"/>
          <p:cNvPicPr>
            <a:picLocks noChangeAspect="1"/>
          </p:cNvPicPr>
          <p:nvPr/>
        </p:nvPicPr>
        <p:blipFill rotWithShape="1">
          <a:blip r:embed="rId2"/>
          <a:srcRect l="13973" t="12235" r="2328" b="11475"/>
          <a:stretch/>
        </p:blipFill>
        <p:spPr>
          <a:xfrm>
            <a:off x="106853" y="612775"/>
            <a:ext cx="8592670" cy="4917869"/>
          </a:xfrm>
          <a:prstGeom prst="rect">
            <a:avLst/>
          </a:prstGeom>
        </p:spPr>
      </p:pic>
      <p:sp>
        <p:nvSpPr>
          <p:cNvPr id="6" name="TextBox 5"/>
          <p:cNvSpPr txBox="1"/>
          <p:nvPr/>
        </p:nvSpPr>
        <p:spPr>
          <a:xfrm>
            <a:off x="861298" y="3229898"/>
            <a:ext cx="1386348" cy="646331"/>
          </a:xfrm>
          <a:prstGeom prst="rect">
            <a:avLst/>
          </a:prstGeom>
          <a:noFill/>
        </p:spPr>
        <p:txBody>
          <a:bodyPr wrap="square" rtlCol="0">
            <a:spAutoFit/>
          </a:bodyPr>
          <a:lstStyle/>
          <a:p>
            <a:r>
              <a:rPr lang="en-US" b="1" dirty="0" smtClean="0"/>
              <a:t>Honduras</a:t>
            </a:r>
          </a:p>
          <a:p>
            <a:r>
              <a:rPr lang="en-US" b="1" dirty="0" smtClean="0"/>
              <a:t>Jamaica</a:t>
            </a:r>
            <a:endParaRPr lang="en-GB" b="1" dirty="0"/>
          </a:p>
        </p:txBody>
      </p:sp>
      <p:sp>
        <p:nvSpPr>
          <p:cNvPr id="7" name="TextBox 6"/>
          <p:cNvSpPr txBox="1"/>
          <p:nvPr/>
        </p:nvSpPr>
        <p:spPr>
          <a:xfrm>
            <a:off x="7462936" y="2521977"/>
            <a:ext cx="1342103" cy="646331"/>
          </a:xfrm>
          <a:prstGeom prst="rect">
            <a:avLst/>
          </a:prstGeom>
          <a:noFill/>
        </p:spPr>
        <p:txBody>
          <a:bodyPr wrap="square" rtlCol="0">
            <a:spAutoFit/>
          </a:bodyPr>
          <a:lstStyle/>
          <a:p>
            <a:r>
              <a:rPr lang="en-US" b="1" dirty="0" smtClean="0"/>
              <a:t>Indonesia</a:t>
            </a:r>
          </a:p>
          <a:p>
            <a:r>
              <a:rPr lang="en-US" b="1" dirty="0" smtClean="0"/>
              <a:t>Philippines</a:t>
            </a:r>
          </a:p>
        </p:txBody>
      </p:sp>
      <p:sp>
        <p:nvSpPr>
          <p:cNvPr id="8" name="TextBox 7"/>
          <p:cNvSpPr txBox="1"/>
          <p:nvPr/>
        </p:nvSpPr>
        <p:spPr>
          <a:xfrm>
            <a:off x="3179072" y="4904726"/>
            <a:ext cx="3613355" cy="1477328"/>
          </a:xfrm>
          <a:prstGeom prst="rect">
            <a:avLst/>
          </a:prstGeom>
          <a:noFill/>
        </p:spPr>
        <p:txBody>
          <a:bodyPr wrap="square" rtlCol="0">
            <a:spAutoFit/>
          </a:bodyPr>
          <a:lstStyle/>
          <a:p>
            <a:r>
              <a:rPr lang="en-US" b="1" dirty="0"/>
              <a:t>Benin, Botswana, Cameroon, Cote d’Ivoire, DRC, Ghana, </a:t>
            </a:r>
            <a:r>
              <a:rPr lang="en-US" b="1" dirty="0" smtClean="0"/>
              <a:t>Kenya, Mozambique</a:t>
            </a:r>
            <a:r>
              <a:rPr lang="en-US" b="1" dirty="0"/>
              <a:t>, Senegal, Sierra Leone, South Africa, Tunisia, Uganda</a:t>
            </a:r>
          </a:p>
          <a:p>
            <a:endParaRPr lang="en-GB" dirty="0"/>
          </a:p>
        </p:txBody>
      </p:sp>
      <p:sp>
        <p:nvSpPr>
          <p:cNvPr id="9" name="TextBox 8"/>
          <p:cNvSpPr txBox="1"/>
          <p:nvPr/>
        </p:nvSpPr>
        <p:spPr>
          <a:xfrm>
            <a:off x="5749267" y="3613355"/>
            <a:ext cx="899652" cy="369332"/>
          </a:xfrm>
          <a:prstGeom prst="rect">
            <a:avLst/>
          </a:prstGeom>
          <a:noFill/>
        </p:spPr>
        <p:txBody>
          <a:bodyPr wrap="square" rtlCol="0">
            <a:spAutoFit/>
          </a:bodyPr>
          <a:lstStyle/>
          <a:p>
            <a:r>
              <a:rPr lang="en-US" b="1" dirty="0" smtClean="0"/>
              <a:t>Nepal</a:t>
            </a:r>
            <a:endParaRPr lang="en-GB" b="1" dirty="0"/>
          </a:p>
        </p:txBody>
      </p:sp>
      <p:sp>
        <p:nvSpPr>
          <p:cNvPr id="10" name="TextBox 9"/>
          <p:cNvSpPr txBox="1"/>
          <p:nvPr/>
        </p:nvSpPr>
        <p:spPr>
          <a:xfrm>
            <a:off x="3082414" y="2521977"/>
            <a:ext cx="899652" cy="369332"/>
          </a:xfrm>
          <a:prstGeom prst="rect">
            <a:avLst/>
          </a:prstGeom>
          <a:noFill/>
        </p:spPr>
        <p:txBody>
          <a:bodyPr wrap="square" rtlCol="0">
            <a:spAutoFit/>
          </a:bodyPr>
          <a:lstStyle/>
          <a:p>
            <a:r>
              <a:rPr lang="en-US" b="1" dirty="0" smtClean="0"/>
              <a:t>Tunisia</a:t>
            </a:r>
            <a:endParaRPr lang="en-GB" b="1" dirty="0"/>
          </a:p>
        </p:txBody>
      </p:sp>
      <p:sp>
        <p:nvSpPr>
          <p:cNvPr id="12" name="TextBox 11"/>
          <p:cNvSpPr txBox="1"/>
          <p:nvPr/>
        </p:nvSpPr>
        <p:spPr>
          <a:xfrm>
            <a:off x="3864077" y="1072577"/>
            <a:ext cx="1106129" cy="646331"/>
          </a:xfrm>
          <a:prstGeom prst="rect">
            <a:avLst/>
          </a:prstGeom>
          <a:noFill/>
        </p:spPr>
        <p:txBody>
          <a:bodyPr wrap="square" rtlCol="0">
            <a:spAutoFit/>
          </a:bodyPr>
          <a:lstStyle/>
          <a:p>
            <a:r>
              <a:rPr lang="en-US" b="1" dirty="0" smtClean="0"/>
              <a:t>Ukraine</a:t>
            </a:r>
          </a:p>
          <a:p>
            <a:r>
              <a:rPr lang="en-US" b="1" dirty="0" smtClean="0"/>
              <a:t>KGZ</a:t>
            </a:r>
            <a:endParaRPr lang="en-GB" b="1" dirty="0"/>
          </a:p>
        </p:txBody>
      </p:sp>
    </p:spTree>
    <p:extLst>
      <p:ext uri="{BB962C8B-B14F-4D97-AF65-F5344CB8AC3E}">
        <p14:creationId xmlns:p14="http://schemas.microsoft.com/office/powerpoint/2010/main" val="195588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74232"/>
          </a:xfrm>
        </p:spPr>
        <p:txBody>
          <a:bodyPr/>
          <a:lstStyle/>
          <a:p>
            <a:r>
              <a:rPr lang="en-US" dirty="0" smtClean="0"/>
              <a:t>Description</a:t>
            </a:r>
            <a:endParaRPr lang="en-US" dirty="0"/>
          </a:p>
        </p:txBody>
      </p:sp>
      <p:sp>
        <p:nvSpPr>
          <p:cNvPr id="3" name="Content Placeholder 2"/>
          <p:cNvSpPr>
            <a:spLocks noGrp="1"/>
          </p:cNvSpPr>
          <p:nvPr>
            <p:ph idx="1"/>
          </p:nvPr>
        </p:nvSpPr>
        <p:spPr>
          <a:xfrm>
            <a:off x="457200" y="1210235"/>
            <a:ext cx="8229600" cy="4915929"/>
          </a:xfrm>
        </p:spPr>
        <p:txBody>
          <a:bodyPr>
            <a:normAutofit fontScale="92500" lnSpcReduction="10000"/>
          </a:bodyPr>
          <a:lstStyle/>
          <a:p>
            <a:r>
              <a:rPr lang="en-GB" dirty="0"/>
              <a:t>In each country, research teams </a:t>
            </a:r>
            <a:r>
              <a:rPr lang="en-GB" dirty="0" smtClean="0"/>
              <a:t>assessed:</a:t>
            </a:r>
          </a:p>
          <a:p>
            <a:pPr lvl="1"/>
            <a:r>
              <a:rPr lang="en-GB" dirty="0" smtClean="0"/>
              <a:t>Existing </a:t>
            </a:r>
            <a:r>
              <a:rPr lang="en-GB" dirty="0"/>
              <a:t>barriers to HIV </a:t>
            </a:r>
            <a:r>
              <a:rPr lang="en-GB" dirty="0" smtClean="0"/>
              <a:t>services;</a:t>
            </a:r>
          </a:p>
          <a:p>
            <a:pPr lvl="1"/>
            <a:r>
              <a:rPr lang="en-GB" dirty="0" smtClean="0"/>
              <a:t>Existing programs </a:t>
            </a:r>
            <a:r>
              <a:rPr lang="en-GB" dirty="0"/>
              <a:t>to address </a:t>
            </a:r>
            <a:r>
              <a:rPr lang="en-GB" dirty="0" smtClean="0"/>
              <a:t>them and their effectiveness;</a:t>
            </a:r>
          </a:p>
          <a:p>
            <a:pPr lvl="1"/>
            <a:r>
              <a:rPr lang="en-GB" dirty="0"/>
              <a:t>W</a:t>
            </a:r>
            <a:r>
              <a:rPr lang="en-GB" dirty="0" smtClean="0"/>
              <a:t>hat </a:t>
            </a:r>
            <a:r>
              <a:rPr lang="en-GB" dirty="0"/>
              <a:t>programs and interventions will be required over a five-year period to comprehensively address </a:t>
            </a:r>
            <a:r>
              <a:rPr lang="en-GB" dirty="0" smtClean="0"/>
              <a:t>the barriers;</a:t>
            </a:r>
          </a:p>
          <a:p>
            <a:pPr marL="457200" lvl="1" indent="0">
              <a:buNone/>
            </a:pPr>
            <a:endParaRPr lang="en-US" dirty="0" smtClean="0"/>
          </a:p>
          <a:p>
            <a:r>
              <a:rPr lang="en-GB" dirty="0"/>
              <a:t>Retrospective costs of existing </a:t>
            </a:r>
            <a:r>
              <a:rPr lang="en-GB" dirty="0" smtClean="0"/>
              <a:t>programs were </a:t>
            </a:r>
            <a:r>
              <a:rPr lang="en-GB" dirty="0"/>
              <a:t>estimated, as were prospective costs of the proposed comprehensive response. </a:t>
            </a:r>
            <a:endParaRPr lang="en-US" dirty="0" smtClean="0"/>
          </a:p>
          <a:p>
            <a:endParaRPr lang="en-US" dirty="0"/>
          </a:p>
        </p:txBody>
      </p:sp>
    </p:spTree>
    <p:extLst>
      <p:ext uri="{BB962C8B-B14F-4D97-AF65-F5344CB8AC3E}">
        <p14:creationId xmlns:p14="http://schemas.microsoft.com/office/powerpoint/2010/main" val="222122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60" y="146521"/>
            <a:ext cx="8018280" cy="993087"/>
          </a:xfrm>
        </p:spPr>
        <p:txBody>
          <a:bodyPr>
            <a:normAutofit/>
          </a:bodyPr>
          <a:lstStyle/>
          <a:p>
            <a:r>
              <a:rPr lang="en-AU" sz="2000" dirty="0"/>
              <a:t>Programs to reduce human rights barriers to HIV and TB services</a:t>
            </a:r>
          </a:p>
        </p:txBody>
      </p:sp>
      <p:sp>
        <p:nvSpPr>
          <p:cNvPr id="3" name="Content Placeholder 2"/>
          <p:cNvSpPr>
            <a:spLocks noGrp="1"/>
          </p:cNvSpPr>
          <p:nvPr>
            <p:ph idx="1"/>
          </p:nvPr>
        </p:nvSpPr>
        <p:spPr>
          <a:xfrm>
            <a:off x="2415540" y="5512812"/>
            <a:ext cx="6019800" cy="4525963"/>
          </a:xfrm>
        </p:spPr>
        <p:txBody>
          <a:bodyPr>
            <a:normAutofit/>
          </a:bodyPr>
          <a:lstStyle/>
          <a:p>
            <a:pPr>
              <a:lnSpc>
                <a:spcPct val="100000"/>
              </a:lnSpc>
            </a:pPr>
            <a:r>
              <a:rPr lang="en-US" dirty="0"/>
              <a:t>+</a:t>
            </a:r>
          </a:p>
        </p:txBody>
      </p:sp>
      <p:graphicFrame>
        <p:nvGraphicFramePr>
          <p:cNvPr id="4" name="Table 3">
            <a:extLst>
              <a:ext uri="{FF2B5EF4-FFF2-40B4-BE49-F238E27FC236}">
                <a16:creationId xmlns:a16="http://schemas.microsoft.com/office/drawing/2014/main" xmlns="" id="{F6C3BE77-0723-483B-AE2B-AB88CF6C142B}"/>
              </a:ext>
            </a:extLst>
          </p:cNvPr>
          <p:cNvGraphicFramePr>
            <a:graphicFrameLocks noGrp="1"/>
          </p:cNvGraphicFramePr>
          <p:nvPr>
            <p:extLst>
              <p:ext uri="{D42A27DB-BD31-4B8C-83A1-F6EECF244321}">
                <p14:modId xmlns:p14="http://schemas.microsoft.com/office/powerpoint/2010/main" val="2437585150"/>
              </p:ext>
            </p:extLst>
          </p:nvPr>
        </p:nvGraphicFramePr>
        <p:xfrm>
          <a:off x="464820" y="1107049"/>
          <a:ext cx="8139180" cy="5085541"/>
        </p:xfrm>
        <a:graphic>
          <a:graphicData uri="http://schemas.openxmlformats.org/drawingml/2006/table">
            <a:tbl>
              <a:tblPr firstRow="1" bandRow="1">
                <a:tableStyleId>{5C22544A-7EE6-4342-B048-85BDC9FD1C3A}</a:tableStyleId>
              </a:tblPr>
              <a:tblGrid>
                <a:gridCol w="4473960">
                  <a:extLst>
                    <a:ext uri="{9D8B030D-6E8A-4147-A177-3AD203B41FA5}">
                      <a16:colId xmlns:a16="http://schemas.microsoft.com/office/drawing/2014/main" xmlns="" val="2804823355"/>
                    </a:ext>
                  </a:extLst>
                </a:gridCol>
                <a:gridCol w="3665220">
                  <a:extLst>
                    <a:ext uri="{9D8B030D-6E8A-4147-A177-3AD203B41FA5}">
                      <a16:colId xmlns:a16="http://schemas.microsoft.com/office/drawing/2014/main" xmlns="" val="4032220783"/>
                    </a:ext>
                  </a:extLst>
                </a:gridCol>
              </a:tblGrid>
              <a:tr h="1031701">
                <a:tc>
                  <a:txBody>
                    <a:bodyPr/>
                    <a:lstStyle/>
                    <a:p>
                      <a:r>
                        <a:rPr lang="en-GB" sz="2400" dirty="0"/>
                        <a:t>Technical brief on HIV, gender and human rights</a:t>
                      </a:r>
                    </a:p>
                  </a:txBody>
                  <a:tcPr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t>Technical brief on TB, gender and human rights</a:t>
                      </a:r>
                    </a:p>
                  </a:txBody>
                  <a:tcPr marT="60960" marB="60960"/>
                </a:tc>
                <a:extLst>
                  <a:ext uri="{0D108BD9-81ED-4DB2-BD59-A6C34878D82A}">
                    <a16:rowId xmlns:a16="http://schemas.microsoft.com/office/drawing/2014/main" xmlns="" val="3606334076"/>
                  </a:ext>
                </a:extLst>
              </a:tr>
              <a:tr h="3917455">
                <a:tc>
                  <a:txBody>
                    <a:bodyPr/>
                    <a:lstStyle/>
                    <a:p>
                      <a:pPr marL="342900" indent="-342900">
                        <a:lnSpc>
                          <a:spcPct val="100000"/>
                        </a:lnSpc>
                        <a:spcBef>
                          <a:spcPts val="600"/>
                        </a:spcBef>
                        <a:buFont typeface="+mj-lt"/>
                        <a:buAutoNum type="arabicPeriod"/>
                      </a:pPr>
                      <a:r>
                        <a:rPr lang="en-US" sz="1900" dirty="0"/>
                        <a:t>Stigma and discrimination reduction</a:t>
                      </a:r>
                    </a:p>
                    <a:p>
                      <a:pPr marL="342900" indent="-342900">
                        <a:lnSpc>
                          <a:spcPct val="100000"/>
                        </a:lnSpc>
                        <a:spcBef>
                          <a:spcPts val="600"/>
                        </a:spcBef>
                        <a:buFont typeface="+mj-lt"/>
                        <a:buAutoNum type="arabicPeriod"/>
                      </a:pPr>
                      <a:r>
                        <a:rPr lang="en-US" sz="1900" dirty="0"/>
                        <a:t>Sensitization of health care workers on medical ethics and human rights</a:t>
                      </a:r>
                    </a:p>
                    <a:p>
                      <a:pPr marL="342900" indent="-342900">
                        <a:lnSpc>
                          <a:spcPct val="100000"/>
                        </a:lnSpc>
                        <a:spcBef>
                          <a:spcPts val="600"/>
                        </a:spcBef>
                        <a:buFont typeface="+mj-lt"/>
                        <a:buAutoNum type="arabicPeriod"/>
                      </a:pPr>
                      <a:r>
                        <a:rPr lang="en-US" sz="1900" dirty="0"/>
                        <a:t>Training of law-makers and law enforcement officials</a:t>
                      </a:r>
                    </a:p>
                    <a:p>
                      <a:pPr marL="342900" indent="-342900">
                        <a:lnSpc>
                          <a:spcPct val="100000"/>
                        </a:lnSpc>
                        <a:spcBef>
                          <a:spcPts val="600"/>
                        </a:spcBef>
                        <a:buFont typeface="+mj-lt"/>
                        <a:buAutoNum type="arabicPeriod"/>
                      </a:pPr>
                      <a:r>
                        <a:rPr lang="en-US" sz="1900" dirty="0"/>
                        <a:t>Reducing discrimination against women in the context of HIV and TB</a:t>
                      </a:r>
                    </a:p>
                    <a:p>
                      <a:pPr marL="342900" indent="-342900">
                        <a:lnSpc>
                          <a:spcPct val="100000"/>
                        </a:lnSpc>
                        <a:spcBef>
                          <a:spcPts val="600"/>
                        </a:spcBef>
                        <a:buFont typeface="+mj-lt"/>
                        <a:buAutoNum type="arabicPeriod"/>
                      </a:pPr>
                      <a:r>
                        <a:rPr lang="en-US" sz="1900" dirty="0"/>
                        <a:t>Legal/rights literacy</a:t>
                      </a:r>
                    </a:p>
                    <a:p>
                      <a:pPr marL="342900" indent="-342900">
                        <a:lnSpc>
                          <a:spcPct val="100000"/>
                        </a:lnSpc>
                        <a:spcBef>
                          <a:spcPts val="600"/>
                        </a:spcBef>
                        <a:buFont typeface="+mj-lt"/>
                        <a:buAutoNum type="arabicPeriod"/>
                      </a:pPr>
                      <a:r>
                        <a:rPr lang="en-US" sz="1900" dirty="0"/>
                        <a:t>Legal services</a:t>
                      </a:r>
                    </a:p>
                    <a:p>
                      <a:pPr marL="342900" indent="-342900">
                        <a:lnSpc>
                          <a:spcPct val="100000"/>
                        </a:lnSpc>
                        <a:spcBef>
                          <a:spcPts val="600"/>
                        </a:spcBef>
                        <a:buFont typeface="+mj-lt"/>
                        <a:buAutoNum type="arabicPeriod"/>
                      </a:pPr>
                      <a:r>
                        <a:rPr lang="en-US" sz="1900" dirty="0"/>
                        <a:t>Monitoring and reforming policies, regulations and laws relating to HIV and TB </a:t>
                      </a:r>
                    </a:p>
                  </a:txBody>
                  <a:tcPr marT="60960" marB="60960"/>
                </a:tc>
                <a:tc>
                  <a:txBody>
                    <a:bodyPr/>
                    <a:lstStyle/>
                    <a:p>
                      <a:pPr>
                        <a:lnSpc>
                          <a:spcPct val="100000"/>
                        </a:lnSpc>
                        <a:spcBef>
                          <a:spcPts val="600"/>
                        </a:spcBef>
                      </a:pPr>
                      <a:r>
                        <a:rPr lang="en-US" sz="1900" dirty="0"/>
                        <a:t>As for HIV, with the following in additions:</a:t>
                      </a:r>
                    </a:p>
                    <a:p>
                      <a:pPr>
                        <a:lnSpc>
                          <a:spcPct val="100000"/>
                        </a:lnSpc>
                        <a:spcBef>
                          <a:spcPts val="600"/>
                        </a:spcBef>
                      </a:pPr>
                      <a:endParaRPr lang="en-US" sz="1900" dirty="0"/>
                    </a:p>
                    <a:p>
                      <a:pPr marL="266700" indent="-266700">
                        <a:lnSpc>
                          <a:spcPct val="100000"/>
                        </a:lnSpc>
                        <a:spcBef>
                          <a:spcPts val="600"/>
                        </a:spcBef>
                        <a:buFont typeface="+mj-lt"/>
                        <a:buNone/>
                      </a:pPr>
                      <a:r>
                        <a:rPr lang="en-US" sz="1900" dirty="0"/>
                        <a:t>8. Ensuring confidentiality and privacy within TB services</a:t>
                      </a:r>
                    </a:p>
                    <a:p>
                      <a:pPr marL="266700" indent="-266700">
                        <a:lnSpc>
                          <a:spcPct val="100000"/>
                        </a:lnSpc>
                        <a:spcBef>
                          <a:spcPts val="600"/>
                        </a:spcBef>
                        <a:buFont typeface="+mj-lt"/>
                        <a:buNone/>
                      </a:pPr>
                      <a:r>
                        <a:rPr lang="en-US" sz="1900" dirty="0"/>
                        <a:t>9. Mobilizing and empowering patient and community groups</a:t>
                      </a:r>
                    </a:p>
                    <a:p>
                      <a:pPr marL="266700" indent="-266700">
                        <a:lnSpc>
                          <a:spcPct val="100000"/>
                        </a:lnSpc>
                        <a:spcBef>
                          <a:spcPts val="600"/>
                        </a:spcBef>
                        <a:buFont typeface="+mj-lt"/>
                        <a:buNone/>
                      </a:pPr>
                      <a:r>
                        <a:rPr lang="en-US" sz="1900" dirty="0"/>
                        <a:t>10. Rights and access to services in prisons and other closed settings </a:t>
                      </a:r>
                    </a:p>
                    <a:p>
                      <a:pPr>
                        <a:spcBef>
                          <a:spcPts val="600"/>
                        </a:spcBef>
                      </a:pPr>
                      <a:endParaRPr lang="en-GB" sz="2100" dirty="0"/>
                    </a:p>
                  </a:txBody>
                  <a:tcPr marT="60960" marB="60960"/>
                </a:tc>
                <a:extLst>
                  <a:ext uri="{0D108BD9-81ED-4DB2-BD59-A6C34878D82A}">
                    <a16:rowId xmlns:a16="http://schemas.microsoft.com/office/drawing/2014/main" xmlns="" val="3256180782"/>
                  </a:ext>
                </a:extLst>
              </a:tr>
            </a:tbl>
          </a:graphicData>
        </a:graphic>
      </p:graphicFrame>
    </p:spTree>
    <p:extLst>
      <p:ext uri="{BB962C8B-B14F-4D97-AF65-F5344CB8AC3E}">
        <p14:creationId xmlns:p14="http://schemas.microsoft.com/office/powerpoint/2010/main" val="356787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104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9" y="2118"/>
                        <a:ext cx="1587" cy="2116"/>
                      </a:xfrm>
                      <a:prstGeom prst="rect">
                        <a:avLst/>
                      </a:prstGeom>
                    </p:spPr>
                  </p:pic>
                </p:oleObj>
              </mc:Fallback>
            </mc:AlternateContent>
          </a:graphicData>
        </a:graphic>
      </p:graphicFrame>
      <p:pic>
        <p:nvPicPr>
          <p:cNvPr id="14" name="Picture 13"/>
          <p:cNvPicPr>
            <a:picLocks noChangeAspect="1"/>
          </p:cNvPicPr>
          <p:nvPr/>
        </p:nvPicPr>
        <p:blipFill rotWithShape="1">
          <a:blip r:embed="rId7"/>
          <a:srcRect r="3168" b="7378"/>
          <a:stretch/>
        </p:blipFill>
        <p:spPr>
          <a:xfrm>
            <a:off x="5454177" y="1937335"/>
            <a:ext cx="2392876" cy="3894719"/>
          </a:xfrm>
          <a:prstGeom prst="rect">
            <a:avLst/>
          </a:prstGeom>
        </p:spPr>
      </p:pic>
      <p:sp>
        <p:nvSpPr>
          <p:cNvPr id="4" name="Slide Number Placeholder 3"/>
          <p:cNvSpPr>
            <a:spLocks noGrp="1"/>
          </p:cNvSpPr>
          <p:nvPr>
            <p:ph type="sldNum" sz="quarter" idx="4294967295"/>
          </p:nvPr>
        </p:nvSpPr>
        <p:spPr>
          <a:xfrm>
            <a:off x="6553200" y="6333775"/>
            <a:ext cx="2133600" cy="365125"/>
          </a:xfrm>
          <a:prstGeom prst="rect">
            <a:avLst/>
          </a:prstGeom>
        </p:spPr>
        <p:txBody>
          <a:bodyPr/>
          <a:lstStyle/>
          <a:p>
            <a:fld id="{5A9705DD-2C81-416B-93BA-A1D8CC36D736}" type="slidenum">
              <a:rPr lang="en-GB" smtClean="0">
                <a:solidFill>
                  <a:prstClr val="black">
                    <a:tint val="75000"/>
                  </a:prstClr>
                </a:solidFill>
              </a:rPr>
              <a:pPr/>
              <a:t>9</a:t>
            </a:fld>
            <a:endParaRPr lang="en-GB" dirty="0">
              <a:solidFill>
                <a:prstClr val="black">
                  <a:tint val="75000"/>
                </a:prstClr>
              </a:solidFill>
            </a:endParaRPr>
          </a:p>
        </p:txBody>
      </p:sp>
      <p:pic>
        <p:nvPicPr>
          <p:cNvPr id="16" name="Picture 15"/>
          <p:cNvPicPr>
            <a:picLocks noChangeAspect="1"/>
          </p:cNvPicPr>
          <p:nvPr/>
        </p:nvPicPr>
        <p:blipFill>
          <a:blip r:embed="rId8"/>
          <a:stretch>
            <a:fillRect/>
          </a:stretch>
        </p:blipFill>
        <p:spPr>
          <a:xfrm>
            <a:off x="1257651" y="1994179"/>
            <a:ext cx="3097229" cy="4339596"/>
          </a:xfrm>
          <a:prstGeom prst="rect">
            <a:avLst/>
          </a:prstGeom>
        </p:spPr>
      </p:pic>
    </p:spTree>
    <p:extLst>
      <p:ext uri="{BB962C8B-B14F-4D97-AF65-F5344CB8AC3E}">
        <p14:creationId xmlns:p14="http://schemas.microsoft.com/office/powerpoint/2010/main" val="10803628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23405</TotalTime>
  <Words>1308</Words>
  <Application>Microsoft Office PowerPoint</Application>
  <PresentationFormat>On-screen Show (4:3)</PresentationFormat>
  <Paragraphs>145</Paragraphs>
  <Slides>19</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Raleway</vt:lpstr>
      <vt:lpstr>Roboto</vt:lpstr>
      <vt:lpstr>AIDS 2016_Template</vt:lpstr>
      <vt:lpstr>think-cell Slide</vt:lpstr>
      <vt:lpstr>Assessing and overcoming human rights-related barriers to HIV in 20 countries</vt:lpstr>
      <vt:lpstr>Acknowledgements</vt:lpstr>
      <vt:lpstr>Acknowledgements</vt:lpstr>
      <vt:lpstr>PowerPoint Presentation</vt:lpstr>
      <vt:lpstr>Background</vt:lpstr>
      <vt:lpstr>20 country intensive support initiative</vt:lpstr>
      <vt:lpstr>Description</vt:lpstr>
      <vt:lpstr>Programs to reduce human rights barriers to HIV and TB services</vt:lpstr>
      <vt:lpstr>PowerPoint Presentation</vt:lpstr>
      <vt:lpstr>Definition of comprehensiveness</vt:lpstr>
      <vt:lpstr>Results</vt:lpstr>
      <vt:lpstr>Results: Stigma and discrimination in healthcare</vt:lpstr>
      <vt:lpstr>Responding to stigma and discrimination in healthcare</vt:lpstr>
      <vt:lpstr>Results</vt:lpstr>
      <vt:lpstr>Results</vt:lpstr>
      <vt:lpstr>Country example: Ukraine </vt:lpstr>
      <vt:lpstr>Results</vt:lpstr>
      <vt:lpstr>Progress to date: investments to reduce human-rights related barriers </vt:lpstr>
      <vt:lpstr>Conclusions/next steps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Saal</cp:lastModifiedBy>
  <cp:revision>78</cp:revision>
  <cp:lastPrinted>2017-01-16T15:31:13Z</cp:lastPrinted>
  <dcterms:created xsi:type="dcterms:W3CDTF">2017-01-13T09:09:35Z</dcterms:created>
  <dcterms:modified xsi:type="dcterms:W3CDTF">2018-07-24T08:20:19Z</dcterms:modified>
</cp:coreProperties>
</file>