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10"/>
  </p:notesMasterIdLst>
  <p:sldIdLst>
    <p:sldId id="266" r:id="rId5"/>
    <p:sldId id="261" r:id="rId6"/>
    <p:sldId id="263" r:id="rId7"/>
    <p:sldId id="264" r:id="rId8"/>
    <p:sldId id="267" r:id="rId9"/>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37">
          <p15:clr>
            <a:srgbClr val="A4A3A4"/>
          </p15:clr>
        </p15:guide>
        <p15:guide id="4" pos="2805">
          <p15:clr>
            <a:srgbClr val="A4A3A4"/>
          </p15:clr>
        </p15:guide>
        <p15:guide id="5" orient="horz" pos="2221">
          <p15:clr>
            <a:srgbClr val="A4A3A4"/>
          </p15:clr>
        </p15:guide>
        <p15:guide id="6" pos="289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Lanham" initials="ML" lastIdx="5" clrIdx="0">
    <p:extLst>
      <p:ext uri="{19B8F6BF-5375-455C-9EA6-DF929625EA0E}">
        <p15:presenceInfo xmlns:p15="http://schemas.microsoft.com/office/powerpoint/2012/main" userId="S-1-5-21-3003367119-45151493-406046460-40474" providerId="AD"/>
      </p:ext>
    </p:extLst>
  </p:cmAuthor>
  <p:cmAuthor id="2" name="Emily Evens " initials="EE" lastIdx="1" clrIdx="1">
    <p:extLst>
      <p:ext uri="{19B8F6BF-5375-455C-9EA6-DF929625EA0E}">
        <p15:presenceInfo xmlns:p15="http://schemas.microsoft.com/office/powerpoint/2012/main" userId="Emily Evens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55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6838" autoAdjust="0"/>
  </p:normalViewPr>
  <p:slideViewPr>
    <p:cSldViewPr snapToGrid="0" snapToObjects="1">
      <p:cViewPr varScale="1">
        <p:scale>
          <a:sx n="39" d="100"/>
          <a:sy n="39" d="100"/>
        </p:scale>
        <p:origin x="1566" y="48"/>
      </p:cViewPr>
      <p:guideLst>
        <p:guide orient="horz" pos="2160"/>
        <p:guide pos="2880"/>
        <p:guide orient="horz" pos="2337"/>
        <p:guide pos="2805"/>
        <p:guide orient="horz" pos="2221"/>
        <p:guide pos="289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325EEB6C-A436-4EDC-A2FF-01F2A0E80EA3}" type="datetimeFigureOut">
              <a:rPr lang="en-US" smtClean="0"/>
              <a:t>7/18/2018</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08DC64F-FB49-4F86-B4DE-8C570774913C}" type="slidenum">
              <a:rPr lang="en-US" smtClean="0"/>
              <a:t>‹#›</a:t>
            </a:fld>
            <a:endParaRPr lang="en-US"/>
          </a:p>
        </p:txBody>
      </p:sp>
    </p:spTree>
    <p:extLst>
      <p:ext uri="{BB962C8B-B14F-4D97-AF65-F5344CB8AC3E}">
        <p14:creationId xmlns:p14="http://schemas.microsoft.com/office/powerpoint/2010/main" val="348665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anose="020B0604020202020204" pitchFamily="34" charset="0"/>
              <a:buChar char="•"/>
              <a:defRPr/>
            </a:pPr>
            <a:r>
              <a:rPr lang="en-US" dirty="0"/>
              <a:t>Hi, I am Emily Evens and I would like to share results of a study conducted by the United Nations Development </a:t>
            </a:r>
            <a:r>
              <a:rPr lang="en-US" dirty="0" err="1"/>
              <a:t>Programme</a:t>
            </a:r>
            <a:r>
              <a:rPr lang="en-US" dirty="0"/>
              <a:t> and LINKAGES project, which is USAID and PEPFAR’s flagship project addressing HIV prevention, care and treatment among key populations,</a:t>
            </a:r>
          </a:p>
          <a:p>
            <a:pPr marL="176131" indent="-176131" defTabSz="939363">
              <a:buFont typeface="Arial" panose="020B0604020202020204" pitchFamily="34" charset="0"/>
              <a:buChar char="•"/>
              <a:defRPr/>
            </a:pPr>
            <a:endParaRPr lang="en-US" dirty="0"/>
          </a:p>
          <a:p>
            <a:pPr marL="176131" indent="-176131" defTabSz="939363">
              <a:buFont typeface="Arial" panose="020B0604020202020204" pitchFamily="34" charset="0"/>
              <a:buChar char="•"/>
              <a:defRPr/>
            </a:pPr>
            <a:r>
              <a:rPr lang="en-US" dirty="0"/>
              <a:t>I would like to begin by thanking the female sex workers, gay men and transgender women who participated in this study and courageously shared their experiences. We would also like to thank the peers who conducted the interviews, and the civil society organizations who supported this work. </a:t>
            </a:r>
          </a:p>
          <a:p>
            <a:endParaRPr lang="en-US" dirty="0"/>
          </a:p>
          <a:p>
            <a:pPr marL="176131" indent="-176131">
              <a:buFont typeface="Arial" panose="020B0604020202020204" pitchFamily="34" charset="0"/>
              <a:buChar char="•"/>
            </a:pPr>
            <a:r>
              <a:rPr lang="en-US" dirty="0"/>
              <a:t>This study was a partnership between LINKAGES, UNDP, The University of the West Indies HIV/AIDS Response Programme and over 20 global, national, and local key population-led organizations </a:t>
            </a:r>
          </a:p>
          <a:p>
            <a:pPr marL="176131" indent="-176131">
              <a:buFont typeface="Arial" panose="020B0604020202020204" pitchFamily="34" charset="0"/>
              <a:buChar char="•"/>
            </a:pPr>
            <a:endParaRPr lang="en-US" dirty="0"/>
          </a:p>
          <a:p>
            <a:pPr marL="176131" indent="-176131" defTabSz="939363">
              <a:buFont typeface="Arial" panose="020B0604020202020204" pitchFamily="34" charset="0"/>
              <a:buChar char="•"/>
              <a:defRPr/>
            </a:pPr>
            <a:r>
              <a:rPr lang="en-US" dirty="0"/>
              <a:t>We collaborated to conduct participatory, rights-based research on key population’s experiences of violence and its connection with HIV risk and service uptake in El Salvador, Trinidad and Tobago, Barbados and Haiti. </a:t>
            </a:r>
          </a:p>
          <a:p>
            <a:endParaRPr lang="en-US" dirty="0"/>
          </a:p>
        </p:txBody>
      </p:sp>
      <p:sp>
        <p:nvSpPr>
          <p:cNvPr id="4" name="Slide Number Placeholder 3"/>
          <p:cNvSpPr>
            <a:spLocks noGrp="1"/>
          </p:cNvSpPr>
          <p:nvPr>
            <p:ph type="sldNum" sz="quarter" idx="10"/>
          </p:nvPr>
        </p:nvSpPr>
        <p:spPr/>
        <p:txBody>
          <a:bodyPr/>
          <a:lstStyle/>
          <a:p>
            <a:fld id="{308DC64F-FB49-4F86-B4DE-8C570774913C}" type="slidenum">
              <a:rPr lang="en-US" smtClean="0"/>
              <a:t>1</a:t>
            </a:fld>
            <a:endParaRPr lang="en-US"/>
          </a:p>
        </p:txBody>
      </p:sp>
    </p:spTree>
    <p:extLst>
      <p:ext uri="{BB962C8B-B14F-4D97-AF65-F5344CB8AC3E}">
        <p14:creationId xmlns:p14="http://schemas.microsoft.com/office/powerpoint/2010/main" val="225256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anose="020B0604020202020204" pitchFamily="34" charset="0"/>
              <a:buChar char="•"/>
              <a:defRPr/>
            </a:pPr>
            <a:r>
              <a:rPr lang="en-US" dirty="0"/>
              <a:t>Addressing the HIV-related needs of key populations requires new approaches to research. </a:t>
            </a:r>
          </a:p>
          <a:p>
            <a:pPr marL="176131" indent="-176131" defTabSz="939363">
              <a:buFont typeface="Arial" panose="020B0604020202020204" pitchFamily="34" charset="0"/>
              <a:buChar char="•"/>
              <a:defRPr/>
            </a:pPr>
            <a:r>
              <a:rPr lang="en-US" dirty="0"/>
              <a:t>Traditional approaches have triggered concerns about human rights violations, data ownership, and unacceptable study questions and methodologies. </a:t>
            </a:r>
          </a:p>
          <a:p>
            <a:pPr marL="176131" indent="-176131" defTabSz="939363">
              <a:buFont typeface="Arial" panose="020B0604020202020204" pitchFamily="34" charset="0"/>
              <a:buChar char="•"/>
              <a:defRPr/>
            </a:pPr>
            <a:r>
              <a:rPr lang="en-US" dirty="0"/>
              <a:t>Meaningful engagement of key populations in research design and implementation addresses these issues and produces high-quality, applicable findings, but what does meaningful engagement look like and how is it fostered? To answer this we used participatory and rights-based research: </a:t>
            </a:r>
          </a:p>
          <a:p>
            <a:pPr defTabSz="939363">
              <a:defRPr/>
            </a:pPr>
            <a:endParaRPr lang="en-US" dirty="0"/>
          </a:p>
          <a:p>
            <a:pPr marL="176131" indent="-176131" defTabSz="939363">
              <a:buFont typeface="Arial" panose="020B0604020202020204" pitchFamily="34" charset="0"/>
              <a:buChar char="•"/>
              <a:defRPr/>
            </a:pPr>
            <a:r>
              <a:rPr lang="en-US" b="1" dirty="0"/>
              <a:t>Participatory research </a:t>
            </a:r>
            <a:r>
              <a:rPr lang="en-US" dirty="0"/>
              <a:t>aims to involve those traditionally seen as subjects in generating, validating and using knowledge and creates a partnership between social groups and the scientific community to yield information that is more legitimate and useful for social change. </a:t>
            </a:r>
          </a:p>
          <a:p>
            <a:pPr marL="176131" indent="-176131" defTabSz="939363">
              <a:buFont typeface="Arial" panose="020B0604020202020204" pitchFamily="34" charset="0"/>
              <a:buChar char="•"/>
              <a:defRPr/>
            </a:pPr>
            <a:r>
              <a:rPr lang="en-US" dirty="0"/>
              <a:t>By </a:t>
            </a:r>
            <a:r>
              <a:rPr lang="en-US" b="1" dirty="0"/>
              <a:t>“Rights-based research” </a:t>
            </a:r>
            <a:r>
              <a:rPr lang="en-US" dirty="0"/>
              <a:t>we recognizes that MSM, transgender women and female sex workers have the right to the most attainable standard of health and equal protection under the law</a:t>
            </a:r>
          </a:p>
          <a:p>
            <a:pPr marL="176131" indent="-176131" defTabSz="939363">
              <a:buFont typeface="Arial" panose="020B0604020202020204" pitchFamily="34" charset="0"/>
              <a:buChar char="•"/>
              <a:defRPr/>
            </a:pPr>
            <a:r>
              <a:rPr lang="en-US" dirty="0"/>
              <a:t>We acknowledge and build on the strong tradition of participatory and rights-based work research, and value the support and visibility provided by the AIDS Conference </a:t>
            </a:r>
          </a:p>
          <a:p>
            <a:pPr defTabSz="939363">
              <a:defRPr/>
            </a:pPr>
            <a:endParaRPr lang="en-US" dirty="0"/>
          </a:p>
        </p:txBody>
      </p:sp>
      <p:sp>
        <p:nvSpPr>
          <p:cNvPr id="4" name="Slide Number Placeholder 3"/>
          <p:cNvSpPr>
            <a:spLocks noGrp="1"/>
          </p:cNvSpPr>
          <p:nvPr>
            <p:ph type="sldNum" sz="quarter" idx="10"/>
          </p:nvPr>
        </p:nvSpPr>
        <p:spPr/>
        <p:txBody>
          <a:bodyPr/>
          <a:lstStyle/>
          <a:p>
            <a:fld id="{308DC64F-FB49-4F86-B4DE-8C570774913C}" type="slidenum">
              <a:rPr lang="en-US" smtClean="0"/>
              <a:t>2</a:t>
            </a:fld>
            <a:endParaRPr lang="en-US"/>
          </a:p>
        </p:txBody>
      </p:sp>
    </p:spTree>
    <p:extLst>
      <p:ext uri="{BB962C8B-B14F-4D97-AF65-F5344CB8AC3E}">
        <p14:creationId xmlns:p14="http://schemas.microsoft.com/office/powerpoint/2010/main" val="348221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anose="020B0604020202020204" pitchFamily="34" charset="0"/>
              <a:buChar char="•"/>
              <a:defRPr/>
            </a:pPr>
            <a:r>
              <a:rPr lang="en-US" dirty="0"/>
              <a:t>So how did we do this? </a:t>
            </a:r>
          </a:p>
          <a:p>
            <a:pPr marL="645812" lvl="1" indent="-176131" defTabSz="939363">
              <a:buFont typeface="Arial" panose="020B0604020202020204" pitchFamily="34" charset="0"/>
              <a:buChar char="•"/>
              <a:defRPr/>
            </a:pPr>
            <a:r>
              <a:rPr lang="en-US" dirty="0"/>
              <a:t>Key population organizations provided input on study populations, interview topics, recruitment, participant safety, study instruments, analysis, and use of results. </a:t>
            </a:r>
          </a:p>
          <a:p>
            <a:pPr marL="645812" lvl="1" indent="-176131" defTabSz="939363">
              <a:buFont typeface="Arial" panose="020B0604020202020204" pitchFamily="34" charset="0"/>
              <a:buChar char="•"/>
              <a:defRPr/>
            </a:pPr>
            <a:r>
              <a:rPr lang="en-US" dirty="0"/>
              <a:t>All data collectors were key population members; they were supported by researchers in each country </a:t>
            </a:r>
          </a:p>
          <a:p>
            <a:pPr marL="645812" lvl="1" indent="-176131" defTabSz="939363">
              <a:buFont typeface="Arial" panose="020B0604020202020204" pitchFamily="34" charset="0"/>
              <a:buChar char="•"/>
              <a:defRPr/>
            </a:pPr>
            <a:r>
              <a:rPr lang="en-US" dirty="0"/>
              <a:t>Data collectors were trained in qualitative research, interviewing skills, speaking to victims of violence, study procedures, and research ethics</a:t>
            </a:r>
          </a:p>
          <a:p>
            <a:pPr marL="645812" lvl="1" indent="-176131" defTabSz="939363">
              <a:buFont typeface="Arial" panose="020B0604020202020204" pitchFamily="34" charset="0"/>
              <a:buChar char="•"/>
              <a:defRPr/>
            </a:pPr>
            <a:r>
              <a:rPr lang="en-US" dirty="0"/>
              <a:t>Study participants were recruited from key population focused civil society organizations. A total of 178 structured, qualitative interviews were conducted</a:t>
            </a:r>
          </a:p>
          <a:p>
            <a:pPr marL="645812" lvl="1" indent="-176131" defTabSz="939363">
              <a:buFont typeface="Arial" panose="020B0604020202020204" pitchFamily="34" charset="0"/>
              <a:buChar char="•"/>
              <a:defRPr/>
            </a:pPr>
            <a:r>
              <a:rPr lang="en-US" dirty="0"/>
              <a:t>To facilitate collaboration with regional and national actors and ensure that they were prepared to translate study results into action, the study team formed advisory groups to discuss the content and procedures for data collection.  </a:t>
            </a:r>
          </a:p>
          <a:p>
            <a:pPr marL="645812" lvl="1" indent="-176131" defTabSz="939363">
              <a:buFont typeface="Arial" panose="020B0604020202020204" pitchFamily="34" charset="0"/>
              <a:buChar char="•"/>
              <a:defRPr/>
            </a:pPr>
            <a:r>
              <a:rPr lang="en-US" dirty="0"/>
              <a:t>After data collection and preliminary analysis, we held interpretation meetings to review the data, ensure accuracy in interpretation, prioritize results, and discuss the dissemination plans. </a:t>
            </a:r>
            <a:endParaRPr lang="en-US" sz="1800" dirty="0"/>
          </a:p>
          <a:p>
            <a:pPr defTabSz="939363">
              <a:defRP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308DC64F-FB49-4F86-B4DE-8C570774913C}" type="slidenum">
              <a:rPr lang="en-US" smtClean="0"/>
              <a:t>3</a:t>
            </a:fld>
            <a:endParaRPr lang="en-US"/>
          </a:p>
        </p:txBody>
      </p:sp>
    </p:spTree>
    <p:extLst>
      <p:ext uri="{BB962C8B-B14F-4D97-AF65-F5344CB8AC3E}">
        <p14:creationId xmlns:p14="http://schemas.microsoft.com/office/powerpoint/2010/main" val="166808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I would like to share a few strategies we identified as essential to the process:</a:t>
            </a:r>
          </a:p>
          <a:p>
            <a:pPr defTabSz="939363">
              <a:defRPr/>
            </a:pPr>
            <a:endParaRPr lang="en-US" dirty="0"/>
          </a:p>
          <a:p>
            <a:r>
              <a:rPr lang="en-US" b="1" dirty="0"/>
              <a:t> •We collaborated with key population members to define and reach study populations</a:t>
            </a:r>
          </a:p>
          <a:p>
            <a:pPr marL="645812" lvl="1" indent="-176131">
              <a:buFont typeface="Arial" panose="020B0604020202020204" pitchFamily="34" charset="0"/>
              <a:buChar char="•"/>
            </a:pPr>
            <a:r>
              <a:rPr lang="en-US" dirty="0"/>
              <a:t>MSM advised increasing the sample size in each country to ensure that the sample reflected educational and occupational diversity of MSM in the region. </a:t>
            </a:r>
          </a:p>
          <a:p>
            <a:pPr marL="645812" lvl="1" indent="-176131">
              <a:buFont typeface="Arial" panose="020B0604020202020204" pitchFamily="34" charset="0"/>
              <a:buChar char="•"/>
            </a:pPr>
            <a:r>
              <a:rPr lang="en-US" dirty="0"/>
              <a:t>The study team worked with trans women in Haiti to ensure that the eligibility screening questionnaire appropriately identified trans women in areas where their gender expression is often censored due to violence. We used a two-stage question about sex assigned at birth and the gender the participant now identified with. Additionally, we worked with local key population organizations to ensure local terminology for trans was acceptable to trans women.</a:t>
            </a:r>
          </a:p>
          <a:p>
            <a:pPr marL="469682" lvl="1"/>
            <a:endParaRPr lang="en-US" dirty="0"/>
          </a:p>
          <a:p>
            <a:pPr marL="176131" indent="-176131">
              <a:buFont typeface="Arial" panose="020B0604020202020204" pitchFamily="34" charset="0"/>
              <a:buChar char="•"/>
            </a:pPr>
            <a:r>
              <a:rPr lang="en-US" b="1" dirty="0"/>
              <a:t>We supported capacity-building to ensure that key populations had a strong voice in the process</a:t>
            </a:r>
          </a:p>
          <a:p>
            <a:pPr marL="645812" lvl="1" indent="-176131">
              <a:buFont typeface="Arial" panose="020B0604020202020204" pitchFamily="34" charset="0"/>
              <a:buChar char="•"/>
            </a:pPr>
            <a:r>
              <a:rPr lang="en-US" dirty="0"/>
              <a:t>Training was adapted to allow for various literacy levels.</a:t>
            </a:r>
          </a:p>
          <a:p>
            <a:pPr marL="645812" lvl="1" indent="-176131">
              <a:buFont typeface="Arial" panose="020B0604020202020204" pitchFamily="34" charset="0"/>
              <a:buChar char="•"/>
            </a:pPr>
            <a:r>
              <a:rPr lang="en-US" dirty="0"/>
              <a:t>The study team supported data collectors in obtaining research ethics training certification that can be used for other research activities.</a:t>
            </a:r>
          </a:p>
          <a:p>
            <a:pPr marL="645812" lvl="1" indent="-176131">
              <a:buFont typeface="Arial" panose="020B0604020202020204" pitchFamily="34" charset="0"/>
              <a:buChar char="•"/>
            </a:pPr>
            <a:r>
              <a:rPr lang="en-US" dirty="0"/>
              <a:t>On-the-job mentoring of peer data collectors by experienced researchers allowed for high-quality research and skills-building for peers. </a:t>
            </a:r>
          </a:p>
          <a:p>
            <a:endParaRPr lang="en-US" dirty="0"/>
          </a:p>
          <a:p>
            <a:pPr marL="176131" indent="-176131">
              <a:buFont typeface="Arial" panose="020B0604020202020204" pitchFamily="34" charset="0"/>
              <a:buChar char="•"/>
            </a:pPr>
            <a:r>
              <a:rPr lang="en-US" dirty="0"/>
              <a:t>This work has led to several activities to prevent and respond to violence against key populations. LINKAGES has developed guidance for collaborating with civil society, law enforcement, and health care workers to create an environment in which KP members understand their rights and can seek support from police, peers, and health care workers.</a:t>
            </a:r>
          </a:p>
          <a:p>
            <a:pPr marL="176131" indent="-176131">
              <a:buFont typeface="Arial" panose="020B0604020202020204" pitchFamily="34" charset="0"/>
              <a:buChar char="•"/>
            </a:pPr>
            <a:r>
              <a:rPr lang="en-US" dirty="0"/>
              <a:t>UNDP has shared these results with key stakeholders including other UN agencies to advocate for attention to GBV against trans women. They have also advocated for evidence-based legislation and public policies to promote the rights and inclusion of LGBTI populations in Latin America and the Caribbean </a:t>
            </a:r>
          </a:p>
          <a:p>
            <a:pPr marL="176131" indent="-176131">
              <a:buFont typeface="Arial" panose="020B0604020202020204" pitchFamily="34" charset="0"/>
              <a:buChar char="•"/>
            </a:pPr>
            <a:endParaRPr lang="en-US" dirty="0"/>
          </a:p>
          <a:p>
            <a:pPr marL="176131" indent="-176131" defTabSz="939363">
              <a:buFont typeface="Arial" panose="020B0604020202020204" pitchFamily="34" charset="0"/>
              <a:buChar char="•"/>
              <a:defRPr/>
            </a:pPr>
            <a:r>
              <a:rPr lang="en-US" dirty="0"/>
              <a:t>This work would not have been possible without a participatory and rights-based approach. By adopting it we were able to recruit participants, get richer data and, most importantly, bring groups together to validate and interpret results that are being used to understand key populations’ experiences and improve their health and rights. </a:t>
            </a:r>
          </a:p>
          <a:p>
            <a:pPr defTabSz="939363">
              <a:defRPr/>
            </a:pPr>
            <a:r>
              <a:rPr lang="en-US" dirty="0"/>
              <a:t> </a:t>
            </a:r>
          </a:p>
          <a:p>
            <a:pPr marL="176131" indent="-176131">
              <a:buFont typeface="Arial" panose="020B0604020202020204" pitchFamily="34" charset="0"/>
              <a:buChar char="•"/>
            </a:pPr>
            <a:r>
              <a:rPr lang="en-US" dirty="0"/>
              <a:t>Thank you very much</a:t>
            </a:r>
          </a:p>
        </p:txBody>
      </p:sp>
      <p:sp>
        <p:nvSpPr>
          <p:cNvPr id="4" name="Slide Number Placeholder 3"/>
          <p:cNvSpPr>
            <a:spLocks noGrp="1"/>
          </p:cNvSpPr>
          <p:nvPr>
            <p:ph type="sldNum" sz="quarter" idx="10"/>
          </p:nvPr>
        </p:nvSpPr>
        <p:spPr/>
        <p:txBody>
          <a:bodyPr/>
          <a:lstStyle/>
          <a:p>
            <a:fld id="{308DC64F-FB49-4F86-B4DE-8C570774913C}" type="slidenum">
              <a:rPr lang="en-US" smtClean="0"/>
              <a:t>4</a:t>
            </a:fld>
            <a:endParaRPr lang="en-US"/>
          </a:p>
        </p:txBody>
      </p:sp>
    </p:spTree>
    <p:extLst>
      <p:ext uri="{BB962C8B-B14F-4D97-AF65-F5344CB8AC3E}">
        <p14:creationId xmlns:p14="http://schemas.microsoft.com/office/powerpoint/2010/main" val="21052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8DC64F-FB49-4F86-B4DE-8C570774913C}" type="slidenum">
              <a:rPr lang="en-US" smtClean="0"/>
              <a:t>5</a:t>
            </a:fld>
            <a:endParaRPr lang="en-US"/>
          </a:p>
        </p:txBody>
      </p:sp>
    </p:spTree>
    <p:extLst>
      <p:ext uri="{BB962C8B-B14F-4D97-AF65-F5344CB8AC3E}">
        <p14:creationId xmlns:p14="http://schemas.microsoft.com/office/powerpoint/2010/main" val="180991718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Blue background-01-01.png"/>
          <p:cNvPicPr>
            <a:picLocks noChangeAspect="1"/>
          </p:cNvPicPr>
          <p:nvPr userDrawn="1"/>
        </p:nvPicPr>
        <p:blipFill rotWithShape="1">
          <a:blip r:embed="rId2">
            <a:extLst>
              <a:ext uri="{28A0092B-C50C-407E-A947-70E740481C1C}">
                <a14:useLocalDpi xmlns:a14="http://schemas.microsoft.com/office/drawing/2010/main" val="0"/>
              </a:ext>
            </a:extLst>
          </a:blip>
          <a:srcRect b="15563"/>
          <a:stretch/>
        </p:blipFill>
        <p:spPr>
          <a:xfrm>
            <a:off x="0" y="0"/>
            <a:ext cx="9144000" cy="5790712"/>
          </a:xfrm>
          <a:prstGeom prst="rect">
            <a:avLst/>
          </a:prstGeom>
        </p:spPr>
      </p:pic>
      <p:pic>
        <p:nvPicPr>
          <p:cNvPr id="10" name="Picture 9" descr="LINKAGES_Logo_v7.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7697" y="6111937"/>
            <a:ext cx="1569352" cy="555812"/>
          </a:xfrm>
          <a:prstGeom prst="rect">
            <a:avLst/>
          </a:prstGeom>
        </p:spPr>
      </p:pic>
      <p:sp>
        <p:nvSpPr>
          <p:cNvPr id="17" name="Title 16"/>
          <p:cNvSpPr>
            <a:spLocks noGrp="1"/>
          </p:cNvSpPr>
          <p:nvPr>
            <p:ph type="title"/>
          </p:nvPr>
        </p:nvSpPr>
        <p:spPr>
          <a:xfrm>
            <a:off x="457200" y="1572536"/>
            <a:ext cx="8229600" cy="1560960"/>
          </a:xfrm>
        </p:spPr>
        <p:txBody>
          <a:bodyPr>
            <a:normAutofit/>
          </a:bodyPr>
          <a:lstStyle>
            <a:lvl1pPr algn="l">
              <a:defRPr sz="4400">
                <a:solidFill>
                  <a:schemeClr val="bg1"/>
                </a:solidFill>
              </a:defRPr>
            </a:lvl1pPr>
          </a:lstStyle>
          <a:p>
            <a:r>
              <a:rPr lang="en-US" dirty="0"/>
              <a:t>Click to edit Master title style</a:t>
            </a:r>
          </a:p>
        </p:txBody>
      </p:sp>
      <p:sp>
        <p:nvSpPr>
          <p:cNvPr id="2" name="Rectangle 1"/>
          <p:cNvSpPr/>
          <p:nvPr userDrawn="1"/>
        </p:nvSpPr>
        <p:spPr>
          <a:xfrm>
            <a:off x="0" y="5710841"/>
            <a:ext cx="9144000" cy="182523"/>
          </a:xfrm>
          <a:prstGeom prst="rect">
            <a:avLst/>
          </a:prstGeom>
          <a:solidFill>
            <a:srgbClr val="DB5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descr="FHI360_Logo_NewTag_Horiz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7036" y="6134615"/>
            <a:ext cx="1158227" cy="515797"/>
          </a:xfrm>
          <a:prstGeom prst="rect">
            <a:avLst/>
          </a:prstGeom>
        </p:spPr>
      </p:pic>
      <p:pic>
        <p:nvPicPr>
          <p:cNvPr id="4" name="Picture 3" descr="USAID logo.jpg"/>
          <p:cNvPicPr>
            <a:picLocks noChangeAspect="1"/>
          </p:cNvPicPr>
          <p:nvPr userDrawn="1"/>
        </p:nvPicPr>
        <p:blipFill rotWithShape="1">
          <a:blip r:embed="rId5">
            <a:extLst>
              <a:ext uri="{28A0092B-C50C-407E-A947-70E740481C1C}">
                <a14:useLocalDpi xmlns:a14="http://schemas.microsoft.com/office/drawing/2010/main" val="0"/>
              </a:ext>
            </a:extLst>
          </a:blip>
          <a:srcRect t="17658" b="12882"/>
          <a:stretch/>
        </p:blipFill>
        <p:spPr>
          <a:xfrm>
            <a:off x="-108867" y="6111937"/>
            <a:ext cx="2251566" cy="578490"/>
          </a:xfrm>
          <a:prstGeom prst="rect">
            <a:avLst/>
          </a:prstGeom>
        </p:spPr>
      </p:pic>
      <p:pic>
        <p:nvPicPr>
          <p:cNvPr id="9" name="Picture 8">
            <a:extLst>
              <a:ext uri="{FF2B5EF4-FFF2-40B4-BE49-F238E27FC236}">
                <a16:creationId xmlns:a16="http://schemas.microsoft.com/office/drawing/2014/main" id="{0BFDB8F0-DDB0-4960-AAE5-CA81A2C96653}"/>
              </a:ext>
            </a:extLst>
          </p:cNvPr>
          <p:cNvPicPr>
            <a:picLocks noChangeAspect="1"/>
          </p:cNvPicPr>
          <p:nvPr userDrawn="1"/>
        </p:nvPicPr>
        <p:blipFill>
          <a:blip r:embed="rId6"/>
          <a:stretch>
            <a:fillRect/>
          </a:stretch>
        </p:blipFill>
        <p:spPr>
          <a:xfrm>
            <a:off x="2142699" y="5936584"/>
            <a:ext cx="1398108" cy="884061"/>
          </a:xfrm>
          <a:prstGeom prst="rect">
            <a:avLst/>
          </a:prstGeom>
        </p:spPr>
      </p:pic>
      <p:pic>
        <p:nvPicPr>
          <p:cNvPr id="6" name="Picture 5">
            <a:extLst>
              <a:ext uri="{FF2B5EF4-FFF2-40B4-BE49-F238E27FC236}">
                <a16:creationId xmlns:a16="http://schemas.microsoft.com/office/drawing/2014/main" id="{D2796597-1E96-4F41-AB3E-4223B9C75953}"/>
              </a:ext>
            </a:extLst>
          </p:cNvPr>
          <p:cNvPicPr>
            <a:picLocks noChangeAspect="1"/>
          </p:cNvPicPr>
          <p:nvPr userDrawn="1"/>
        </p:nvPicPr>
        <p:blipFill>
          <a:blip r:embed="rId7"/>
          <a:stretch>
            <a:fillRect/>
          </a:stretch>
        </p:blipFill>
        <p:spPr>
          <a:xfrm>
            <a:off x="6672339" y="5963395"/>
            <a:ext cx="1371600" cy="857250"/>
          </a:xfrm>
          <a:prstGeom prst="rect">
            <a:avLst/>
          </a:prstGeom>
        </p:spPr>
      </p:pic>
      <p:pic>
        <p:nvPicPr>
          <p:cNvPr id="7" name="Picture 6">
            <a:extLst>
              <a:ext uri="{FF2B5EF4-FFF2-40B4-BE49-F238E27FC236}">
                <a16:creationId xmlns:a16="http://schemas.microsoft.com/office/drawing/2014/main" id="{BF599441-4D9D-4A34-BA11-A112EE9E2C96}"/>
              </a:ext>
            </a:extLst>
          </p:cNvPr>
          <p:cNvPicPr>
            <a:picLocks noChangeAspect="1"/>
          </p:cNvPicPr>
          <p:nvPr userDrawn="1"/>
        </p:nvPicPr>
        <p:blipFill>
          <a:blip r:embed="rId8"/>
          <a:stretch>
            <a:fillRect/>
          </a:stretch>
        </p:blipFill>
        <p:spPr>
          <a:xfrm>
            <a:off x="8274867" y="5710842"/>
            <a:ext cx="596178" cy="1109804"/>
          </a:xfrm>
          <a:prstGeom prst="rect">
            <a:avLst/>
          </a:prstGeom>
        </p:spPr>
      </p:pic>
    </p:spTree>
    <p:extLst>
      <p:ext uri="{BB962C8B-B14F-4D97-AF65-F5344CB8AC3E}">
        <p14:creationId xmlns:p14="http://schemas.microsoft.com/office/powerpoint/2010/main" val="187051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ith Default Logos">
    <p:spTree>
      <p:nvGrpSpPr>
        <p:cNvPr id="1" name=""/>
        <p:cNvGrpSpPr/>
        <p:nvPr/>
      </p:nvGrpSpPr>
      <p:grpSpPr>
        <a:xfrm>
          <a:off x="0" y="0"/>
          <a:ext cx="0" cy="0"/>
          <a:chOff x="0" y="0"/>
          <a:chExt cx="0" cy="0"/>
        </a:xfrm>
      </p:grpSpPr>
      <p:sp>
        <p:nvSpPr>
          <p:cNvPr id="3" name="Rectangle 2"/>
          <p:cNvSpPr/>
          <p:nvPr userDrawn="1"/>
        </p:nvSpPr>
        <p:spPr>
          <a:xfrm flipV="1">
            <a:off x="0" y="6691304"/>
            <a:ext cx="918972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itle 1"/>
          <p:cNvSpPr>
            <a:spLocks noGrp="1"/>
          </p:cNvSpPr>
          <p:nvPr>
            <p:ph type="title"/>
          </p:nvPr>
        </p:nvSpPr>
        <p:spPr>
          <a:xfrm>
            <a:off x="467360" y="445196"/>
            <a:ext cx="821944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7" name="Text Placeholder 3"/>
          <p:cNvSpPr>
            <a:spLocks noGrp="1"/>
          </p:cNvSpPr>
          <p:nvPr>
            <p:ph type="body" sz="quarter" idx="10"/>
          </p:nvPr>
        </p:nvSpPr>
        <p:spPr>
          <a:xfrm>
            <a:off x="467360" y="1767839"/>
            <a:ext cx="8219440" cy="417685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pic>
        <p:nvPicPr>
          <p:cNvPr id="8" name="Picture 7" descr="LINKAGES_Logo_v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0435" y="6101650"/>
            <a:ext cx="1141752" cy="404370"/>
          </a:xfrm>
          <a:prstGeom prst="rect">
            <a:avLst/>
          </a:prstGeom>
        </p:spPr>
      </p:pic>
      <p:pic>
        <p:nvPicPr>
          <p:cNvPr id="10" name="Picture 9" descr="FHI360_Logo_NewTag_Horiz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5256" y="6130762"/>
            <a:ext cx="842646" cy="375258"/>
          </a:xfrm>
          <a:prstGeom prst="rect">
            <a:avLst/>
          </a:prstGeom>
        </p:spPr>
      </p:pic>
      <p:pic>
        <p:nvPicPr>
          <p:cNvPr id="9" name="Picture 8" descr="USAID logo.jpg"/>
          <p:cNvPicPr>
            <a:picLocks noChangeAspect="1"/>
          </p:cNvPicPr>
          <p:nvPr userDrawn="1"/>
        </p:nvPicPr>
        <p:blipFill rotWithShape="1">
          <a:blip r:embed="rId4">
            <a:extLst>
              <a:ext uri="{28A0092B-C50C-407E-A947-70E740481C1C}">
                <a14:useLocalDpi xmlns:a14="http://schemas.microsoft.com/office/drawing/2010/main" val="0"/>
              </a:ext>
            </a:extLst>
          </a:blip>
          <a:srcRect t="17658" b="12882"/>
          <a:stretch/>
        </p:blipFill>
        <p:spPr>
          <a:xfrm>
            <a:off x="78900" y="6122372"/>
            <a:ext cx="1795650" cy="485187"/>
          </a:xfrm>
          <a:prstGeom prst="rect">
            <a:avLst/>
          </a:prstGeom>
        </p:spPr>
      </p:pic>
      <p:pic>
        <p:nvPicPr>
          <p:cNvPr id="12" name="Picture 11">
            <a:extLst>
              <a:ext uri="{FF2B5EF4-FFF2-40B4-BE49-F238E27FC236}">
                <a16:creationId xmlns:a16="http://schemas.microsoft.com/office/drawing/2014/main" id="{F3A77295-11EA-4BB6-BC40-87C68AA82493}"/>
              </a:ext>
            </a:extLst>
          </p:cNvPr>
          <p:cNvPicPr>
            <a:picLocks noChangeAspect="1"/>
          </p:cNvPicPr>
          <p:nvPr userDrawn="1"/>
        </p:nvPicPr>
        <p:blipFill>
          <a:blip r:embed="rId5"/>
          <a:stretch>
            <a:fillRect/>
          </a:stretch>
        </p:blipFill>
        <p:spPr>
          <a:xfrm>
            <a:off x="2081516" y="5976062"/>
            <a:ext cx="939291" cy="593939"/>
          </a:xfrm>
          <a:prstGeom prst="rect">
            <a:avLst/>
          </a:prstGeom>
        </p:spPr>
      </p:pic>
      <p:pic>
        <p:nvPicPr>
          <p:cNvPr id="11" name="Picture 10">
            <a:extLst>
              <a:ext uri="{FF2B5EF4-FFF2-40B4-BE49-F238E27FC236}">
                <a16:creationId xmlns:a16="http://schemas.microsoft.com/office/drawing/2014/main" id="{054DD01C-4F6C-4033-B140-FC5855BA67F7}"/>
              </a:ext>
            </a:extLst>
          </p:cNvPr>
          <p:cNvPicPr>
            <a:picLocks noChangeAspect="1"/>
          </p:cNvPicPr>
          <p:nvPr userDrawn="1"/>
        </p:nvPicPr>
        <p:blipFill>
          <a:blip r:embed="rId6"/>
          <a:stretch>
            <a:fillRect/>
          </a:stretch>
        </p:blipFill>
        <p:spPr>
          <a:xfrm>
            <a:off x="6111261" y="5976062"/>
            <a:ext cx="1268038" cy="684657"/>
          </a:xfrm>
          <a:prstGeom prst="rect">
            <a:avLst/>
          </a:prstGeom>
        </p:spPr>
      </p:pic>
      <p:pic>
        <p:nvPicPr>
          <p:cNvPr id="14" name="Picture 13">
            <a:extLst>
              <a:ext uri="{FF2B5EF4-FFF2-40B4-BE49-F238E27FC236}">
                <a16:creationId xmlns:a16="http://schemas.microsoft.com/office/drawing/2014/main" id="{42F4548D-2A86-4454-8A1A-3DBCB90BBB8E}"/>
              </a:ext>
            </a:extLst>
          </p:cNvPr>
          <p:cNvPicPr>
            <a:picLocks noChangeAspect="1"/>
          </p:cNvPicPr>
          <p:nvPr userDrawn="1"/>
        </p:nvPicPr>
        <p:blipFill>
          <a:blip r:embed="rId7"/>
          <a:stretch>
            <a:fillRect/>
          </a:stretch>
        </p:blipFill>
        <p:spPr>
          <a:xfrm>
            <a:off x="7678689" y="5539627"/>
            <a:ext cx="596178" cy="1109804"/>
          </a:xfrm>
          <a:prstGeom prst="rect">
            <a:avLst/>
          </a:prstGeom>
        </p:spPr>
      </p:pic>
    </p:spTree>
    <p:extLst>
      <p:ext uri="{BB962C8B-B14F-4D97-AF65-F5344CB8AC3E}">
        <p14:creationId xmlns:p14="http://schemas.microsoft.com/office/powerpoint/2010/main" val="128297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ces">
    <p:spTree>
      <p:nvGrpSpPr>
        <p:cNvPr id="1" name=""/>
        <p:cNvGrpSpPr/>
        <p:nvPr/>
      </p:nvGrpSpPr>
      <p:grpSpPr>
        <a:xfrm>
          <a:off x="0" y="0"/>
          <a:ext cx="0" cy="0"/>
          <a:chOff x="0" y="0"/>
          <a:chExt cx="0" cy="0"/>
        </a:xfrm>
      </p:grpSpPr>
      <p:pic>
        <p:nvPicPr>
          <p:cNvPr id="2" name="Picture 1" descr="Linkages backgroundNo blu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656080" y="211516"/>
            <a:ext cx="703072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6" name="Text Placeholder 3"/>
          <p:cNvSpPr>
            <a:spLocks noGrp="1"/>
          </p:cNvSpPr>
          <p:nvPr>
            <p:ph type="body" sz="quarter" idx="10"/>
          </p:nvPr>
        </p:nvSpPr>
        <p:spPr>
          <a:xfrm>
            <a:off x="1656080" y="1584325"/>
            <a:ext cx="7030720" cy="4360366"/>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cxnSp>
        <p:nvCxnSpPr>
          <p:cNvPr id="7" name="Straight Connector 6"/>
          <p:cNvCxnSpPr/>
          <p:nvPr userDrawn="1"/>
        </p:nvCxnSpPr>
        <p:spPr>
          <a:xfrm>
            <a:off x="1727200" y="1148080"/>
            <a:ext cx="2397760" cy="0"/>
          </a:xfrm>
          <a:prstGeom prst="line">
            <a:avLst/>
          </a:prstGeom>
          <a:ln w="762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13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flipV="1">
            <a:off x="0" y="6691304"/>
            <a:ext cx="918972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 name="Title 1"/>
          <p:cNvSpPr>
            <a:spLocks noGrp="1"/>
          </p:cNvSpPr>
          <p:nvPr>
            <p:ph type="title"/>
          </p:nvPr>
        </p:nvSpPr>
        <p:spPr>
          <a:xfrm>
            <a:off x="467360" y="445196"/>
            <a:ext cx="821944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5" name="Text Placeholder 3"/>
          <p:cNvSpPr>
            <a:spLocks noGrp="1"/>
          </p:cNvSpPr>
          <p:nvPr>
            <p:ph type="body" sz="quarter" idx="10"/>
          </p:nvPr>
        </p:nvSpPr>
        <p:spPr>
          <a:xfrm>
            <a:off x="467360" y="1767839"/>
            <a:ext cx="8219440" cy="417685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spTree>
    <p:extLst>
      <p:ext uri="{BB962C8B-B14F-4D97-AF65-F5344CB8AC3E}">
        <p14:creationId xmlns:p14="http://schemas.microsoft.com/office/powerpoint/2010/main" val="100240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pic>
        <p:nvPicPr>
          <p:cNvPr id="2" name="Picture 1" descr="Linkages background-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6"/>
          <p:cNvSpPr>
            <a:spLocks noGrp="1"/>
          </p:cNvSpPr>
          <p:nvPr>
            <p:ph type="title"/>
          </p:nvPr>
        </p:nvSpPr>
        <p:spPr>
          <a:xfrm>
            <a:off x="1717040" y="1356912"/>
            <a:ext cx="6929120" cy="1560960"/>
          </a:xfrm>
        </p:spPr>
        <p:txBody>
          <a:bodyPr>
            <a:normAutofit/>
          </a:bodyPr>
          <a:lstStyle>
            <a:lvl1pPr algn="l">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360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5967-70BB-46E3-B0FB-B5E5880772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EAF271-1F31-48CD-9276-D0557028F8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7C92B-12D3-421B-93A4-D44BC7A3D5F0}"/>
              </a:ext>
            </a:extLst>
          </p:cNvPr>
          <p:cNvSpPr>
            <a:spLocks noGrp="1"/>
          </p:cNvSpPr>
          <p:nvPr>
            <p:ph type="dt" sz="half" idx="10"/>
          </p:nvPr>
        </p:nvSpPr>
        <p:spPr/>
        <p:txBody>
          <a:bodyPr/>
          <a:lstStyle/>
          <a:p>
            <a:fld id="{19772E55-10B1-4B8F-AC0C-846F5F1C3E6A}" type="datetimeFigureOut">
              <a:rPr lang="en-US" smtClean="0"/>
              <a:t>7/18/2018</a:t>
            </a:fld>
            <a:endParaRPr lang="en-US"/>
          </a:p>
        </p:txBody>
      </p:sp>
      <p:sp>
        <p:nvSpPr>
          <p:cNvPr id="5" name="Footer Placeholder 4">
            <a:extLst>
              <a:ext uri="{FF2B5EF4-FFF2-40B4-BE49-F238E27FC236}">
                <a16:creationId xmlns:a16="http://schemas.microsoft.com/office/drawing/2014/main" id="{E4514A14-C10C-4B0D-8A88-CA12BCA77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03176-137C-423A-8497-46A728719AF8}"/>
              </a:ext>
            </a:extLst>
          </p:cNvPr>
          <p:cNvSpPr>
            <a:spLocks noGrp="1"/>
          </p:cNvSpPr>
          <p:nvPr>
            <p:ph type="sldNum" sz="quarter" idx="12"/>
          </p:nvPr>
        </p:nvSpPr>
        <p:spPr/>
        <p:txBody>
          <a:bodyPr/>
          <a:lstStyle/>
          <a:p>
            <a:fld id="{023A6414-64BB-4A20-A989-302C16EA6034}" type="slidenum">
              <a:rPr lang="en-US" smtClean="0"/>
              <a:t>‹#›</a:t>
            </a:fld>
            <a:endParaRPr lang="en-US"/>
          </a:p>
        </p:txBody>
      </p:sp>
    </p:spTree>
    <p:extLst>
      <p:ext uri="{BB962C8B-B14F-4D97-AF65-F5344CB8AC3E}">
        <p14:creationId xmlns:p14="http://schemas.microsoft.com/office/powerpoint/2010/main" val="4191993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7345"/>
            <a:ext cx="8229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1291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hyperlink" Target="http://fhi360.us9.list-manage.com/subscribe?u=92222f8f3ad2bfe9c770cf4b0&amp;id=8f29ac1fc3"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us9.campaign-archive2.com/?u=92222f8f3ad2bfe9c770cf4b0&amp;id=50cfd8421b&amp;e=6baafd5fb3" TargetMode="External"/><Relationship Id="rId4" Type="http://schemas.openxmlformats.org/officeDocument/2006/relationships/hyperlink" Target="http://www.fhi360.org/sites/default/files/media/documents/linkages-newsletter-jan1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47395"/>
            <a:ext cx="8229600" cy="1560960"/>
          </a:xfrm>
        </p:spPr>
        <p:txBody>
          <a:bodyPr>
            <a:normAutofit/>
          </a:bodyPr>
          <a:lstStyle/>
          <a:p>
            <a:r>
              <a:rPr lang="en-US" sz="5400" b="1" dirty="0"/>
              <a:t>Process as Product</a:t>
            </a:r>
          </a:p>
        </p:txBody>
      </p:sp>
      <p:sp>
        <p:nvSpPr>
          <p:cNvPr id="3" name="Rectangle 2"/>
          <p:cNvSpPr/>
          <p:nvPr/>
        </p:nvSpPr>
        <p:spPr>
          <a:xfrm>
            <a:off x="494354" y="4504805"/>
            <a:ext cx="4576915" cy="923330"/>
          </a:xfrm>
          <a:prstGeom prst="rect">
            <a:avLst/>
          </a:prstGeom>
        </p:spPr>
        <p:txBody>
          <a:bodyPr wrap="square">
            <a:spAutoFit/>
          </a:bodyPr>
          <a:lstStyle/>
          <a:p>
            <a:r>
              <a:rPr lang="en-US" b="1" i="1" spc="100" dirty="0">
                <a:solidFill>
                  <a:schemeClr val="bg1"/>
                </a:solidFill>
                <a:latin typeface="Calibri"/>
                <a:cs typeface="Calibri"/>
              </a:rPr>
              <a:t>Emily Evens, MPH, PhD</a:t>
            </a:r>
          </a:p>
          <a:p>
            <a:endParaRPr lang="en-US" b="1" i="1" spc="100" dirty="0">
              <a:solidFill>
                <a:schemeClr val="bg1"/>
              </a:solidFill>
              <a:latin typeface="Calibri"/>
              <a:cs typeface="Calibri"/>
            </a:endParaRPr>
          </a:p>
          <a:p>
            <a:r>
              <a:rPr lang="en-US" b="1" i="1" spc="100" dirty="0">
                <a:solidFill>
                  <a:schemeClr val="bg1"/>
                </a:solidFill>
                <a:latin typeface="Calibri"/>
                <a:cs typeface="Calibri"/>
              </a:rPr>
              <a:t>July 24, 2018 </a:t>
            </a:r>
            <a:endParaRPr lang="en-US" b="1" i="1" dirty="0">
              <a:solidFill>
                <a:schemeClr val="bg1"/>
              </a:solidFill>
              <a:latin typeface="Calibri"/>
              <a:cs typeface="Calibri"/>
            </a:endParaRPr>
          </a:p>
        </p:txBody>
      </p:sp>
      <p:cxnSp>
        <p:nvCxnSpPr>
          <p:cNvPr id="6" name="Straight Connector 5"/>
          <p:cNvCxnSpPr/>
          <p:nvPr/>
        </p:nvCxnSpPr>
        <p:spPr>
          <a:xfrm>
            <a:off x="561459" y="2877436"/>
            <a:ext cx="749300" cy="1588"/>
          </a:xfrm>
          <a:prstGeom prst="line">
            <a:avLst/>
          </a:prstGeom>
          <a:ln w="76200" cap="flat" cmpd="sng" algn="ctr">
            <a:solidFill>
              <a:srgbClr val="00486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4EDCD2-7AA2-4848-9D7E-9EC34FD19DD3}"/>
              </a:ext>
            </a:extLst>
          </p:cNvPr>
          <p:cNvSpPr/>
          <p:nvPr/>
        </p:nvSpPr>
        <p:spPr>
          <a:xfrm>
            <a:off x="561458" y="3163106"/>
            <a:ext cx="7517829" cy="1200329"/>
          </a:xfrm>
          <a:prstGeom prst="rect">
            <a:avLst/>
          </a:prstGeom>
        </p:spPr>
        <p:txBody>
          <a:bodyPr wrap="square">
            <a:spAutoFit/>
          </a:bodyPr>
          <a:lstStyle/>
          <a:p>
            <a:r>
              <a:rPr lang="en-US" sz="2400" b="1" dirty="0">
                <a:solidFill>
                  <a:schemeClr val="bg1"/>
                </a:solidFill>
                <a:latin typeface="Calibri" panose="020F0502020204030204" pitchFamily="34" charset="0"/>
                <a:ea typeface="Times New Roman" panose="02020603050405020304" pitchFamily="18" charset="0"/>
              </a:rPr>
              <a:t>Implementing Participatory, Rights-Based Research with Female Sex Workers, Men Who Have Sex with Men, and Transgender Women </a:t>
            </a:r>
            <a:endParaRPr lang="en-US" sz="24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340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517F1-7E78-4214-8A3D-79D1EA1865D6}"/>
              </a:ext>
            </a:extLst>
          </p:cNvPr>
          <p:cNvSpPr>
            <a:spLocks noGrp="1"/>
          </p:cNvSpPr>
          <p:nvPr>
            <p:ph type="title"/>
          </p:nvPr>
        </p:nvSpPr>
        <p:spPr>
          <a:xfrm>
            <a:off x="1084580" y="211516"/>
            <a:ext cx="7030720" cy="972441"/>
          </a:xfrm>
        </p:spPr>
        <p:txBody>
          <a:bodyPr/>
          <a:lstStyle/>
          <a:p>
            <a:r>
              <a:rPr lang="en-US" dirty="0"/>
              <a:t>Background</a:t>
            </a:r>
          </a:p>
        </p:txBody>
      </p:sp>
      <p:sp>
        <p:nvSpPr>
          <p:cNvPr id="3" name="Text Placeholder 2">
            <a:extLst>
              <a:ext uri="{FF2B5EF4-FFF2-40B4-BE49-F238E27FC236}">
                <a16:creationId xmlns:a16="http://schemas.microsoft.com/office/drawing/2014/main" id="{E42E4D20-AC9B-490B-AB8C-2E38132BEB83}"/>
              </a:ext>
            </a:extLst>
          </p:cNvPr>
          <p:cNvSpPr>
            <a:spLocks noGrp="1"/>
          </p:cNvSpPr>
          <p:nvPr>
            <p:ph type="body" sz="quarter" idx="10"/>
          </p:nvPr>
        </p:nvSpPr>
        <p:spPr>
          <a:xfrm>
            <a:off x="1285925" y="1885948"/>
            <a:ext cx="7030720" cy="4876800"/>
          </a:xfrm>
        </p:spPr>
        <p:txBody>
          <a:bodyPr/>
          <a:lstStyle/>
          <a:p>
            <a:pPr>
              <a:spcBef>
                <a:spcPts val="0"/>
              </a:spcBef>
            </a:pPr>
            <a:endParaRPr lang="en-US" dirty="0"/>
          </a:p>
          <a:p>
            <a:pPr>
              <a:spcBef>
                <a:spcPts val="0"/>
              </a:spcBef>
            </a:pPr>
            <a:endParaRPr lang="en-US" dirty="0"/>
          </a:p>
          <a:p>
            <a:pPr indent="0">
              <a:spcBef>
                <a:spcPts val="0"/>
              </a:spcBef>
              <a:buNone/>
            </a:pPr>
            <a:r>
              <a:rPr lang="en-US" dirty="0"/>
              <a:t>populations requires new approaches</a:t>
            </a:r>
          </a:p>
          <a:p>
            <a:pPr>
              <a:spcBef>
                <a:spcPts val="0"/>
              </a:spcBef>
            </a:pPr>
            <a:endParaRPr lang="en-US" dirty="0"/>
          </a:p>
          <a:p>
            <a:pPr>
              <a:spcBef>
                <a:spcPts val="0"/>
              </a:spcBef>
            </a:pPr>
            <a:r>
              <a:rPr lang="en-US" dirty="0"/>
              <a:t>What does meaningful engagement look like and how is it fostered?</a:t>
            </a:r>
          </a:p>
          <a:p>
            <a:pPr marL="0" indent="0">
              <a:spcBef>
                <a:spcPts val="0"/>
              </a:spcBef>
              <a:buNone/>
            </a:pPr>
            <a:r>
              <a:rPr lang="en-US" dirty="0"/>
              <a:t> </a:t>
            </a:r>
          </a:p>
          <a:p>
            <a:pPr>
              <a:spcBef>
                <a:spcPts val="0"/>
              </a:spcBef>
            </a:pPr>
            <a:r>
              <a:rPr lang="en-US" dirty="0"/>
              <a:t>Participatory and rights-based research</a:t>
            </a:r>
          </a:p>
          <a:p>
            <a:pPr marL="0" indent="0">
              <a:spcBef>
                <a:spcPts val="0"/>
              </a:spcBef>
              <a:buNone/>
            </a:pPr>
            <a:endParaRPr lang="en-US" dirty="0"/>
          </a:p>
          <a:p>
            <a:pPr>
              <a:spcBef>
                <a:spcPts val="0"/>
              </a:spcBef>
            </a:pPr>
            <a:endParaRPr lang="en-US" dirty="0"/>
          </a:p>
        </p:txBody>
      </p:sp>
      <p:pic>
        <p:nvPicPr>
          <p:cNvPr id="4" name="Picture 3">
            <a:extLst>
              <a:ext uri="{FF2B5EF4-FFF2-40B4-BE49-F238E27FC236}">
                <a16:creationId xmlns:a16="http://schemas.microsoft.com/office/drawing/2014/main" id="{59699004-3460-46A4-847E-DA652C57E2C1}"/>
              </a:ext>
            </a:extLst>
          </p:cNvPr>
          <p:cNvPicPr>
            <a:picLocks noChangeAspect="1"/>
          </p:cNvPicPr>
          <p:nvPr/>
        </p:nvPicPr>
        <p:blipFill rotWithShape="1">
          <a:blip r:embed="rId3"/>
          <a:srcRect l="4853" t="18824" r="3235" b="17255"/>
          <a:stretch/>
        </p:blipFill>
        <p:spPr>
          <a:xfrm>
            <a:off x="5056094" y="0"/>
            <a:ext cx="4087906" cy="2132252"/>
          </a:xfrm>
          <a:prstGeom prst="rect">
            <a:avLst/>
          </a:prstGeom>
        </p:spPr>
      </p:pic>
      <p:sp>
        <p:nvSpPr>
          <p:cNvPr id="5" name="Text Placeholder 2">
            <a:extLst>
              <a:ext uri="{FF2B5EF4-FFF2-40B4-BE49-F238E27FC236}">
                <a16:creationId xmlns:a16="http://schemas.microsoft.com/office/drawing/2014/main" id="{15B099EC-62EB-45DF-9358-000928124DFC}"/>
              </a:ext>
            </a:extLst>
          </p:cNvPr>
          <p:cNvSpPr txBox="1">
            <a:spLocks/>
          </p:cNvSpPr>
          <p:nvPr/>
        </p:nvSpPr>
        <p:spPr>
          <a:xfrm>
            <a:off x="1285925" y="1847848"/>
            <a:ext cx="4215715" cy="5791229"/>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t>Addressing the HIV-related needs of key</a:t>
            </a:r>
          </a:p>
          <a:p>
            <a:pPr marL="0" indent="0">
              <a:spcBef>
                <a:spcPts val="0"/>
              </a:spcBef>
              <a:buNone/>
            </a:pPr>
            <a:endParaRPr lang="en-US" dirty="0"/>
          </a:p>
        </p:txBody>
      </p:sp>
    </p:spTree>
    <p:extLst>
      <p:ext uri="{BB962C8B-B14F-4D97-AF65-F5344CB8AC3E}">
        <p14:creationId xmlns:p14="http://schemas.microsoft.com/office/powerpoint/2010/main" val="1353972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7AE3-A883-421E-B4A7-58E10CB6FF59}"/>
              </a:ext>
            </a:extLst>
          </p:cNvPr>
          <p:cNvSpPr>
            <a:spLocks noGrp="1"/>
          </p:cNvSpPr>
          <p:nvPr>
            <p:ph type="title"/>
          </p:nvPr>
        </p:nvSpPr>
        <p:spPr>
          <a:xfrm>
            <a:off x="1046480" y="211516"/>
            <a:ext cx="7030720" cy="972441"/>
          </a:xfrm>
        </p:spPr>
        <p:txBody>
          <a:bodyPr/>
          <a:lstStyle/>
          <a:p>
            <a:r>
              <a:rPr lang="en-US" dirty="0"/>
              <a:t>Methods</a:t>
            </a:r>
          </a:p>
        </p:txBody>
      </p:sp>
      <p:sp>
        <p:nvSpPr>
          <p:cNvPr id="3" name="Text Placeholder 2">
            <a:extLst>
              <a:ext uri="{FF2B5EF4-FFF2-40B4-BE49-F238E27FC236}">
                <a16:creationId xmlns:a16="http://schemas.microsoft.com/office/drawing/2014/main" id="{9C15907E-FBF5-412D-9A5E-73CFBF037932}"/>
              </a:ext>
            </a:extLst>
          </p:cNvPr>
          <p:cNvSpPr>
            <a:spLocks noGrp="1"/>
          </p:cNvSpPr>
          <p:nvPr>
            <p:ph type="body" sz="quarter" idx="10"/>
          </p:nvPr>
        </p:nvSpPr>
        <p:spPr>
          <a:xfrm>
            <a:off x="1257068" y="1476437"/>
            <a:ext cx="7886932" cy="4360366"/>
          </a:xfrm>
        </p:spPr>
        <p:txBody>
          <a:bodyPr/>
          <a:lstStyle/>
          <a:p>
            <a:pPr>
              <a:spcBef>
                <a:spcPts val="0"/>
              </a:spcBef>
            </a:pPr>
            <a:r>
              <a:rPr lang="en-US" dirty="0"/>
              <a:t>Key population data collectors actively engaged throughout the research process</a:t>
            </a:r>
          </a:p>
          <a:p>
            <a:pPr marL="457200" lvl="1" indent="0">
              <a:spcBef>
                <a:spcPts val="0"/>
              </a:spcBef>
              <a:buNone/>
            </a:pPr>
            <a:endParaRPr lang="en-US" dirty="0"/>
          </a:p>
          <a:p>
            <a:pPr>
              <a:spcBef>
                <a:spcPts val="0"/>
              </a:spcBef>
            </a:pPr>
            <a:r>
              <a:rPr lang="en-US" dirty="0"/>
              <a:t>Built-in collaboration with regional and national actors</a:t>
            </a:r>
          </a:p>
          <a:p>
            <a:pPr marL="0" indent="0">
              <a:spcBef>
                <a:spcPts val="0"/>
              </a:spcBef>
              <a:buNone/>
            </a:pPr>
            <a:endParaRPr lang="en-US" dirty="0"/>
          </a:p>
          <a:p>
            <a:pPr>
              <a:spcBef>
                <a:spcPts val="0"/>
              </a:spcBef>
            </a:pPr>
            <a:r>
              <a:rPr lang="en-US" dirty="0"/>
              <a:t>Interpretation meetings</a:t>
            </a:r>
          </a:p>
          <a:p>
            <a:pPr marL="0" indent="0">
              <a:spcBef>
                <a:spcPts val="0"/>
              </a:spcBef>
              <a:buNone/>
            </a:pPr>
            <a:endParaRPr lang="en-US" dirty="0"/>
          </a:p>
          <a:p>
            <a:pPr>
              <a:spcBef>
                <a:spcPts val="0"/>
              </a:spcBef>
            </a:pPr>
            <a:endParaRPr lang="en-US" dirty="0"/>
          </a:p>
        </p:txBody>
      </p:sp>
      <p:pic>
        <p:nvPicPr>
          <p:cNvPr id="4" name="Picture 3">
            <a:extLst>
              <a:ext uri="{FF2B5EF4-FFF2-40B4-BE49-F238E27FC236}">
                <a16:creationId xmlns:a16="http://schemas.microsoft.com/office/drawing/2014/main" id="{2B39238E-4603-47A8-AB94-44E611CC431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3000"/>
                    </a14:imgEffect>
                  </a14:imgLayer>
                </a14:imgProps>
              </a:ext>
            </a:extLst>
          </a:blip>
          <a:srcRect l="18111" t="27059" r="9264" b="12745"/>
          <a:stretch/>
        </p:blipFill>
        <p:spPr>
          <a:xfrm>
            <a:off x="5280544" y="3554685"/>
            <a:ext cx="3671047" cy="2282118"/>
          </a:xfrm>
          <a:prstGeom prst="rect">
            <a:avLst/>
          </a:prstGeom>
        </p:spPr>
      </p:pic>
    </p:spTree>
    <p:extLst>
      <p:ext uri="{BB962C8B-B14F-4D97-AF65-F5344CB8AC3E}">
        <p14:creationId xmlns:p14="http://schemas.microsoft.com/office/powerpoint/2010/main" val="561193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E7AF-8125-4B8A-B126-3DCF9A2DA8F5}"/>
              </a:ext>
            </a:extLst>
          </p:cNvPr>
          <p:cNvSpPr>
            <a:spLocks noGrp="1"/>
          </p:cNvSpPr>
          <p:nvPr>
            <p:ph type="title"/>
          </p:nvPr>
        </p:nvSpPr>
        <p:spPr>
          <a:xfrm>
            <a:off x="793918" y="41950"/>
            <a:ext cx="7030720" cy="972441"/>
          </a:xfrm>
        </p:spPr>
        <p:txBody>
          <a:bodyPr>
            <a:normAutofit/>
          </a:bodyPr>
          <a:lstStyle/>
          <a:p>
            <a:r>
              <a:rPr lang="en-US" sz="3200" dirty="0"/>
              <a:t>Selected Lessons Learned </a:t>
            </a:r>
          </a:p>
        </p:txBody>
      </p:sp>
      <p:pic>
        <p:nvPicPr>
          <p:cNvPr id="5" name="Picture 4">
            <a:extLst>
              <a:ext uri="{FF2B5EF4-FFF2-40B4-BE49-F238E27FC236}">
                <a16:creationId xmlns:a16="http://schemas.microsoft.com/office/drawing/2014/main" id="{3241C32F-97A2-4705-910A-6C2184B4BF6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1000"/>
                    </a14:imgEffect>
                  </a14:imgLayer>
                </a14:imgProps>
              </a:ext>
            </a:extLst>
          </a:blip>
          <a:srcRect l="10497" t="11997" r="8393" b="10091"/>
          <a:stretch/>
        </p:blipFill>
        <p:spPr>
          <a:xfrm rot="10800000">
            <a:off x="5328359" y="199746"/>
            <a:ext cx="3815641" cy="2748906"/>
          </a:xfrm>
          <a:prstGeom prst="rect">
            <a:avLst/>
          </a:prstGeom>
        </p:spPr>
      </p:pic>
      <p:sp>
        <p:nvSpPr>
          <p:cNvPr id="3" name="Text Placeholder 2">
            <a:extLst>
              <a:ext uri="{FF2B5EF4-FFF2-40B4-BE49-F238E27FC236}">
                <a16:creationId xmlns:a16="http://schemas.microsoft.com/office/drawing/2014/main" id="{2A597CD0-41DD-412D-BEBF-1F010CDF20DE}"/>
              </a:ext>
            </a:extLst>
          </p:cNvPr>
          <p:cNvSpPr>
            <a:spLocks noGrp="1"/>
          </p:cNvSpPr>
          <p:nvPr>
            <p:ph type="body" sz="quarter" idx="10"/>
          </p:nvPr>
        </p:nvSpPr>
        <p:spPr>
          <a:xfrm>
            <a:off x="1122531" y="1256721"/>
            <a:ext cx="3951273" cy="5348294"/>
          </a:xfrm>
        </p:spPr>
        <p:txBody>
          <a:bodyPr/>
          <a:lstStyle/>
          <a:p>
            <a:r>
              <a:rPr lang="en-US" dirty="0"/>
              <a:t>Collaborate with KP members to define study population and reach participants</a:t>
            </a:r>
          </a:p>
        </p:txBody>
      </p:sp>
      <p:sp>
        <p:nvSpPr>
          <p:cNvPr id="6" name="Text Placeholder 2">
            <a:extLst>
              <a:ext uri="{FF2B5EF4-FFF2-40B4-BE49-F238E27FC236}">
                <a16:creationId xmlns:a16="http://schemas.microsoft.com/office/drawing/2014/main" id="{55ECBBD3-8016-49E1-B2A8-F85408D4557B}"/>
              </a:ext>
            </a:extLst>
          </p:cNvPr>
          <p:cNvSpPr txBox="1">
            <a:spLocks/>
          </p:cNvSpPr>
          <p:nvPr/>
        </p:nvSpPr>
        <p:spPr>
          <a:xfrm>
            <a:off x="1122529" y="2948652"/>
            <a:ext cx="7766916" cy="2967564"/>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Support capacity-building to ensure that KPs have a strong voice in the process </a:t>
            </a:r>
          </a:p>
          <a:p>
            <a:r>
              <a:rPr lang="en-US" dirty="0"/>
              <a:t>Results provided guidance for collaborating with civil society, law enforcement, and health care programs</a:t>
            </a:r>
          </a:p>
          <a:p>
            <a:r>
              <a:rPr lang="en-US" dirty="0"/>
              <a:t>Results helped advocate for attention to GBV and promote evidence-based legislation and policy</a:t>
            </a:r>
          </a:p>
        </p:txBody>
      </p:sp>
    </p:spTree>
    <p:extLst>
      <p:ext uri="{BB962C8B-B14F-4D97-AF65-F5344CB8AC3E}">
        <p14:creationId xmlns:p14="http://schemas.microsoft.com/office/powerpoint/2010/main" val="208722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840" y="130178"/>
            <a:ext cx="7030720" cy="972441"/>
          </a:xfrm>
        </p:spPr>
        <p:txBody>
          <a:bodyPr/>
          <a:lstStyle/>
          <a:p>
            <a:pPr algn="l"/>
            <a:r>
              <a:rPr lang="en-US" dirty="0"/>
              <a:t>Stay Connected with LINKAGES</a:t>
            </a:r>
          </a:p>
        </p:txBody>
      </p:sp>
      <p:sp>
        <p:nvSpPr>
          <p:cNvPr id="3" name="Text Placeholder 2"/>
          <p:cNvSpPr>
            <a:spLocks noGrp="1"/>
          </p:cNvSpPr>
          <p:nvPr>
            <p:ph type="body" sz="quarter" idx="10"/>
          </p:nvPr>
        </p:nvSpPr>
        <p:spPr/>
        <p:txBody>
          <a:bodyPr/>
          <a:lstStyle/>
          <a:p>
            <a:pPr>
              <a:lnSpc>
                <a:spcPts val="2700"/>
              </a:lnSpc>
              <a:spcBef>
                <a:spcPts val="0"/>
              </a:spcBef>
              <a:spcAft>
                <a:spcPts val="1800"/>
              </a:spcAft>
            </a:pPr>
            <a:r>
              <a:rPr lang="en-US" sz="2400" dirty="0"/>
              <a:t>Follow LINKAGES on Twitter:</a:t>
            </a:r>
            <a:br>
              <a:rPr lang="en-US" sz="2400" dirty="0"/>
            </a:br>
            <a:r>
              <a:rPr lang="en-US" sz="2400" dirty="0"/>
              <a:t>       www.twitter.com/</a:t>
            </a:r>
            <a:r>
              <a:rPr lang="en-US" sz="2400" b="1" dirty="0"/>
              <a:t>LINKAGESproject </a:t>
            </a:r>
          </a:p>
          <a:p>
            <a:pPr>
              <a:lnSpc>
                <a:spcPts val="2700"/>
              </a:lnSpc>
              <a:spcBef>
                <a:spcPts val="0"/>
              </a:spcBef>
              <a:spcAft>
                <a:spcPts val="1800"/>
              </a:spcAft>
            </a:pPr>
            <a:r>
              <a:rPr lang="en-US" sz="2400" dirty="0"/>
              <a:t>Like the project on Facebook: </a:t>
            </a:r>
            <a:br>
              <a:rPr lang="en-US" sz="2400" dirty="0"/>
            </a:br>
            <a:r>
              <a:rPr lang="en-US" sz="2400" dirty="0"/>
              <a:t>       www.facebook.com/</a:t>
            </a:r>
            <a:r>
              <a:rPr lang="en-US" sz="2400" b="1" dirty="0"/>
              <a:t>LINKAGESproject</a:t>
            </a:r>
          </a:p>
          <a:p>
            <a:pPr>
              <a:lnSpc>
                <a:spcPts val="2700"/>
              </a:lnSpc>
              <a:spcBef>
                <a:spcPts val="0"/>
              </a:spcBef>
              <a:spcAft>
                <a:spcPts val="1800"/>
              </a:spcAft>
            </a:pPr>
            <a:r>
              <a:rPr lang="en-US" sz="2400" dirty="0"/>
              <a:t>Subscribe to the LINKAGES blog</a:t>
            </a:r>
            <a:br>
              <a:rPr lang="en-US" sz="2400" dirty="0"/>
            </a:br>
            <a:r>
              <a:rPr lang="en-US" sz="2400" b="1" dirty="0"/>
              <a:t>www.linkagesproject.wordpress.com</a:t>
            </a:r>
          </a:p>
          <a:p>
            <a:pPr>
              <a:lnSpc>
                <a:spcPts val="2700"/>
              </a:lnSpc>
              <a:spcBef>
                <a:spcPts val="0"/>
              </a:spcBef>
              <a:spcAft>
                <a:spcPts val="1800"/>
              </a:spcAft>
            </a:pPr>
            <a:r>
              <a:rPr lang="en-US" sz="2400" dirty="0">
                <a:hlinkClick r:id="rId3"/>
              </a:rPr>
              <a:t>Subscribe</a:t>
            </a:r>
            <a:r>
              <a:rPr lang="en-US" sz="2400" dirty="0"/>
              <a:t> to The </a:t>
            </a:r>
            <a:r>
              <a:rPr lang="en-US" sz="2400" dirty="0">
                <a:hlinkClick r:id="rId4"/>
              </a:rPr>
              <a:t>LINK</a:t>
            </a:r>
            <a:r>
              <a:rPr lang="en-US" sz="2400" dirty="0"/>
              <a:t>, LINKAGES’s quarterly </a:t>
            </a:r>
            <a:br>
              <a:rPr lang="en-US" sz="2400" dirty="0"/>
            </a:br>
            <a:r>
              <a:rPr lang="en-US" sz="2400" dirty="0"/>
              <a:t>project e-newsletter     </a:t>
            </a:r>
          </a:p>
          <a:p>
            <a:pPr>
              <a:lnSpc>
                <a:spcPts val="2700"/>
              </a:lnSpc>
              <a:spcBef>
                <a:spcPts val="0"/>
              </a:spcBef>
              <a:spcAft>
                <a:spcPts val="1800"/>
              </a:spcAft>
            </a:pPr>
            <a:r>
              <a:rPr lang="en-US" sz="2400" dirty="0"/>
              <a:t>Check out LINKAGES’s quarterly research </a:t>
            </a:r>
            <a:r>
              <a:rPr lang="en-US" sz="2400" u="sng" dirty="0">
                <a:hlinkClick r:id="rId5"/>
              </a:rPr>
              <a:t>digest</a:t>
            </a:r>
            <a:endParaRPr lang="en-US" sz="24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2000" y="1939036"/>
            <a:ext cx="479044" cy="47904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9148" y="2949761"/>
            <a:ext cx="266145" cy="266145"/>
          </a:xfrm>
          <a:prstGeom prst="rect">
            <a:avLst/>
          </a:prstGeom>
        </p:spPr>
      </p:pic>
      <p:cxnSp>
        <p:nvCxnSpPr>
          <p:cNvPr id="6" name="Straight Connector 5"/>
          <p:cNvCxnSpPr/>
          <p:nvPr/>
        </p:nvCxnSpPr>
        <p:spPr>
          <a:xfrm>
            <a:off x="1727200" y="1148080"/>
            <a:ext cx="5842000" cy="0"/>
          </a:xfrm>
          <a:prstGeom prst="line">
            <a:avLst/>
          </a:prstGeom>
          <a:ln w="762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862414"/>
      </p:ext>
    </p:extLst>
  </p:cSld>
  <p:clrMapOvr>
    <a:masterClrMapping/>
  </p:clrMapOvr>
</p:sld>
</file>

<file path=ppt/theme/theme1.xml><?xml version="1.0" encoding="utf-8"?>
<a:theme xmlns:a="http://schemas.openxmlformats.org/drawingml/2006/main" name="Office Theme">
  <a:themeElements>
    <a:clrScheme name="FHI 360 - 2015 A">
      <a:dk1>
        <a:srgbClr val="3B352F"/>
      </a:dk1>
      <a:lt1>
        <a:sysClr val="window" lastClr="FFFFFF"/>
      </a:lt1>
      <a:dk2>
        <a:srgbClr val="006595"/>
      </a:dk2>
      <a:lt2>
        <a:srgbClr val="D2CCB8"/>
      </a:lt2>
      <a:accent1>
        <a:srgbClr val="02B7EA"/>
      </a:accent1>
      <a:accent2>
        <a:srgbClr val="F37421"/>
      </a:accent2>
      <a:accent3>
        <a:srgbClr val="AFBD21"/>
      </a:accent3>
      <a:accent4>
        <a:srgbClr val="4A2256"/>
      </a:accent4>
      <a:accent5>
        <a:srgbClr val="F8981D"/>
      </a:accent5>
      <a:accent6>
        <a:srgbClr val="E04726"/>
      </a:accent6>
      <a:hlink>
        <a:srgbClr val="02B7EA"/>
      </a:hlink>
      <a:folHlink>
        <a:srgbClr val="0065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79ECE"/>
        </a:solidFill>
        <a:ln>
          <a:noFill/>
        </a:ln>
        <a:effectLst/>
      </a:spPr>
      <a:bodyPr rtlCol="0" anchor="ctr"/>
      <a:lstStyle>
        <a:defPPr algn="ctr">
          <a:defRPr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76200" cap="flat" cmpd="sng" algn="ctr">
          <a:solidFill>
            <a:schemeClr val="accent1"/>
          </a:solidFill>
          <a:prstDash val="solid"/>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8651CE15D90B49A798CC9FEB3E7F83" ma:contentTypeVersion="7" ma:contentTypeDescription="Create a new document." ma:contentTypeScope="" ma:versionID="990df349c320ca143d4a5e693d4a6ba1">
  <xsd:schema xmlns:xsd="http://www.w3.org/2001/XMLSchema" xmlns:xs="http://www.w3.org/2001/XMLSchema" xmlns:p="http://schemas.microsoft.com/office/2006/metadata/properties" xmlns:ns2="09fb0072-06bb-4e9f-aa1a-8d878b46a9a9" xmlns:ns3="325ef28c-512e-4859-987c-648033c541f7" targetNamespace="http://schemas.microsoft.com/office/2006/metadata/properties" ma:root="true" ma:fieldsID="8a64ef3b4480989bb284e103b8f76a40" ns2:_="" ns3:_="">
    <xsd:import namespace="09fb0072-06bb-4e9f-aa1a-8d878b46a9a9"/>
    <xsd:import namespace="325ef28c-512e-4859-987c-648033c541f7"/>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fb0072-06bb-4e9f-aa1a-8d878b46a9a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25ef28c-512e-4859-987c-648033c541f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9fb0072-06bb-4e9f-aa1a-8d878b46a9a9">
      <UserInfo>
        <DisplayName>John Macom</DisplayName>
        <AccountId>113</AccountId>
        <AccountType/>
      </UserInfo>
    </SharedWithUsers>
  </documentManagement>
</p:properties>
</file>

<file path=customXml/itemProps1.xml><?xml version="1.0" encoding="utf-8"?>
<ds:datastoreItem xmlns:ds="http://schemas.openxmlformats.org/officeDocument/2006/customXml" ds:itemID="{98C2285F-EA37-4C18-B443-973A16928B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fb0072-06bb-4e9f-aa1a-8d878b46a9a9"/>
    <ds:schemaRef ds:uri="325ef28c-512e-4859-987c-648033c541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968BF5-E1BB-4532-8703-B2C178DBA759}">
  <ds:schemaRefs>
    <ds:schemaRef ds:uri="http://schemas.microsoft.com/sharepoint/v3/contenttype/forms"/>
  </ds:schemaRefs>
</ds:datastoreItem>
</file>

<file path=customXml/itemProps3.xml><?xml version="1.0" encoding="utf-8"?>
<ds:datastoreItem xmlns:ds="http://schemas.openxmlformats.org/officeDocument/2006/customXml" ds:itemID="{4309C96B-B657-49F1-9534-27278B74177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25ef28c-512e-4859-987c-648033c541f7"/>
    <ds:schemaRef ds:uri="http://purl.org/dc/elements/1.1/"/>
    <ds:schemaRef ds:uri="http://schemas.microsoft.com/office/2006/metadata/properties"/>
    <ds:schemaRef ds:uri="09fb0072-06bb-4e9f-aa1a-8d878b46a9a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3166</TotalTime>
  <Words>1013</Words>
  <Application>Microsoft Office PowerPoint</Application>
  <PresentationFormat>On-screen Show (4:3)</PresentationFormat>
  <Paragraphs>76</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Courier New</vt:lpstr>
      <vt:lpstr>Times New Roman</vt:lpstr>
      <vt:lpstr>Office Theme</vt:lpstr>
      <vt:lpstr>Process as Product</vt:lpstr>
      <vt:lpstr>Background</vt:lpstr>
      <vt:lpstr>Methods</vt:lpstr>
      <vt:lpstr>Selected Lessons Learned </vt:lpstr>
      <vt:lpstr>Stay Connected with LINKAGES</vt:lpstr>
    </vt:vector>
  </TitlesOfParts>
  <Company>FHI 360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Garcia</dc:creator>
  <cp:lastModifiedBy>Emily Evens </cp:lastModifiedBy>
  <cp:revision>138</cp:revision>
  <cp:lastPrinted>2018-07-19T01:21:07Z</cp:lastPrinted>
  <dcterms:created xsi:type="dcterms:W3CDTF">2015-11-09T17:17:34Z</dcterms:created>
  <dcterms:modified xsi:type="dcterms:W3CDTF">2018-07-19T01:27:55Z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0x010100138651CE15D90B49A798CC9FEB3E7F83</vt:lpwstr>
  </property>
</Properties>
</file>