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ph type="sldImg"/>
          </p:nvPr>
        </p:nvSpPr>
        <p:spPr>
          <a:xfrm>
            <a:off x="1143000" y="685800"/>
            <a:ext cx="4572000" cy="3429000"/>
          </a:xfrm>
          <a:prstGeom prst="rect">
            <a:avLst/>
          </a:prstGeom>
        </p:spPr>
        <p:txBody>
          <a:bodyPr/>
          <a:lstStyle/>
          <a:p>
            <a:pPr/>
          </a:p>
        </p:txBody>
      </p:sp>
      <p:sp>
        <p:nvSpPr>
          <p:cNvPr id="181" name="Shape 18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Stigma, social and econ context: Difficulties discussing HIV, negotiating partner HIV testing or condom use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Themes are coded into directional links and built into a diagram representing a “mental model”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defTabSz="931774"/>
            <a:r>
              <a:t>Bullet #1 Note: MM method is to start with general questions to solicit participants’ own language and thinking, then become more detailed. Ending with quantitative risk elicitations, which we operationalized with spatial exercises in this sample.</a:t>
            </a:r>
          </a:p>
          <a:p>
            <a:pPr defTabSz="931774"/>
          </a:p>
          <a:p>
            <a:pPr defTabSz="931774"/>
            <a:r>
              <a:t>Bullet #2 Note: Each site conducted at least 15 female and 15 male interviews, however due to time constraints we were able to code the first 8-10 males and females that came in from each site. The findings we report today will be based on this coded sample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R/ First, AGE: since the selection process was driven by time rather than representativeness across participant attributes such as age, education, etc., thus this sample draws most strongly from the 18-22 age group.</a:t>
            </a:r>
          </a:p>
          <a:p>
            <a:pPr/>
          </a:p>
          <a:p>
            <a:pPr/>
            <a:r>
              <a:t>R/ Education: Vast majority have completed high school but not college.</a:t>
            </a:r>
          </a:p>
          <a:p>
            <a:pPr/>
          </a:p>
          <a:p>
            <a:pPr/>
            <a:r>
              <a:t>R/ Vast majority single, most women don’t have children.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t>Blue = just men; Dots = participant pieces; Line thickness on shapes</a:t>
            </a:r>
          </a:p>
          <a:p>
            <a:pPr/>
          </a:p>
          <a:p>
            <a:pPr/>
            <a:r>
              <a:t>Discuss: </a:t>
            </a:r>
          </a:p>
          <a:p>
            <a:pPr marL="171450" indent="-171450">
              <a:buSzPct val="100000"/>
              <a:buChar char="-"/>
            </a:pPr>
            <a:r>
              <a:t>Traditional expert themes: finance/access/interactions with providers/other healthcare services</a:t>
            </a:r>
          </a:p>
          <a:p>
            <a:pPr marL="171450" indent="-171450">
              <a:buSzPct val="100000"/>
              <a:buChar char="-"/>
            </a:pPr>
          </a:p>
          <a:p>
            <a:pPr marL="171450" indent="-171450">
              <a:buSzPct val="100000"/>
              <a:buChar char="-"/>
            </a:pPr>
            <a:r>
              <a:t>NEW: Stigma into informal consult or traditional healer, staff gender</a:t>
            </a:r>
          </a:p>
          <a:p>
            <a:pPr marL="171450" indent="-171450">
              <a:buSzPct val="100000"/>
              <a:buChar char="-"/>
            </a:pPr>
            <a:r>
              <a:t>HIV mechanism into risk</a:t>
            </a:r>
          </a:p>
          <a:p>
            <a:pPr marL="171450" indent="-171450">
              <a:buSzPct val="100000"/>
              <a:buChar char="-"/>
            </a:pPr>
            <a:r>
              <a:t>Recent events: data they are very aware of, not always accurate</a:t>
            </a:r>
          </a:p>
          <a:p>
            <a:pPr marL="171450" indent="-171450">
              <a:buSzPct val="100000"/>
              <a:buChar char="-"/>
            </a:pPr>
            <a:r>
              <a:t>Uncertainty &amp; negative affect around forecasting consequences…***emphasize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lvl="1" marL="640080" indent="-274320" defTabSz="365759">
              <a:lnSpc>
                <a:spcPct val="80000"/>
              </a:lnSpc>
              <a:spcBef>
                <a:spcPts val="300"/>
              </a:spcBef>
              <a:buSzPct val="100000"/>
              <a:buChar char="•"/>
              <a:defRPr sz="2000"/>
            </a:pPr>
          </a:p>
          <a:p>
            <a:pPr marL="274320" indent="-274320" defTabSz="365759">
              <a:lnSpc>
                <a:spcPct val="80000"/>
              </a:lnSpc>
              <a:spcBef>
                <a:spcPts val="300"/>
              </a:spcBef>
              <a:defRPr sz="2000"/>
            </a:pPr>
            <a:r>
              <a:t>We asked about factors that would influence choice to take PrEP, such as: having to pay, side effects, travel far to get it/clinic visits, privacy, daily pill, partner not supportive, costs… </a:t>
            </a:r>
            <a:endParaRPr sz="1300"/>
          </a:p>
          <a:p>
            <a:pPr lvl="1" marL="640080" indent="-274320" defTabSz="365759">
              <a:lnSpc>
                <a:spcPct val="80000"/>
              </a:lnSpc>
              <a:spcBef>
                <a:spcPts val="300"/>
              </a:spcBef>
              <a:buSzPct val="100000"/>
              <a:buChar char="•"/>
              <a:defRPr sz="2000"/>
            </a:pPr>
            <a:r>
              <a:t>Few inputs are hard stops (except money/travel). </a:t>
            </a:r>
            <a:endParaRPr sz="1300"/>
          </a:p>
          <a:p>
            <a:pPr lvl="1" marL="640080" indent="-274320" defTabSz="365759">
              <a:lnSpc>
                <a:spcPct val="80000"/>
              </a:lnSpc>
              <a:spcBef>
                <a:spcPts val="300"/>
              </a:spcBef>
              <a:buSzPct val="100000"/>
              <a:buChar char="•"/>
              <a:defRPr sz="2000"/>
            </a:pPr>
            <a:r>
              <a:t>Ps who cite side effects as a game changer recant when informed they are short-term.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a:p>
        </p:txBody>
      </p:sp>
      <p:sp>
        <p:nvSpPr>
          <p:cNvPr id="283" name="Shape 283"/>
          <p:cNvSpPr/>
          <p:nvPr>
            <p:ph type="body" sz="quarter" idx="1"/>
          </p:nvPr>
        </p:nvSpPr>
        <p:spPr>
          <a:prstGeom prst="rect">
            <a:avLst/>
          </a:prstGeom>
        </p:spPr>
        <p:txBody>
          <a:bodyPr/>
          <a:lstStyle/>
          <a:p>
            <a:pPr/>
            <a:r>
              <a:t>Since perceptions about relationships and sex are foundational to the models, I’ll provide some background data from the sample.</a:t>
            </a:r>
          </a:p>
          <a:p>
            <a:pPr/>
          </a:p>
          <a:p>
            <a:pPr/>
            <a:r>
              <a:t>Site differences can be seen in appendix, and will be sent to sites.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with logo">
    <p:spTree>
      <p:nvGrpSpPr>
        <p:cNvPr id="1" name=""/>
        <p:cNvGrpSpPr/>
        <p:nvPr/>
      </p:nvGrpSpPr>
      <p:grpSpPr>
        <a:xfrm>
          <a:off x="0" y="0"/>
          <a:ext cx="0" cy="0"/>
          <a:chOff x="0" y="0"/>
          <a:chExt cx="0" cy="0"/>
        </a:xfrm>
      </p:grpSpPr>
      <p:pic>
        <p:nvPicPr>
          <p:cNvPr id="15" name="Picture 7" descr="Picture 7"/>
          <p:cNvPicPr>
            <a:picLocks noChangeAspect="1"/>
          </p:cNvPicPr>
          <p:nvPr/>
        </p:nvPicPr>
        <p:blipFill>
          <a:blip r:embed="rId2">
            <a:extLst/>
          </a:blip>
          <a:stretch>
            <a:fillRect/>
          </a:stretch>
        </p:blipFill>
        <p:spPr>
          <a:xfrm>
            <a:off x="519112" y="1843805"/>
            <a:ext cx="8105776" cy="2662483"/>
          </a:xfrm>
          <a:prstGeom prst="rect">
            <a:avLst/>
          </a:prstGeom>
          <a:ln w="12700">
            <a:miter lim="400000"/>
          </a:ln>
        </p:spPr>
      </p:pic>
      <p:grpSp>
        <p:nvGrpSpPr>
          <p:cNvPr id="18" name="Group 3"/>
          <p:cNvGrpSpPr/>
          <p:nvPr/>
        </p:nvGrpSpPr>
        <p:grpSpPr>
          <a:xfrm>
            <a:off x="1647822" y="6035773"/>
            <a:ext cx="7727994" cy="454361"/>
            <a:chOff x="-1" y="0"/>
            <a:chExt cx="7727993" cy="454359"/>
          </a:xfrm>
        </p:grpSpPr>
        <p:sp>
          <p:nvSpPr>
            <p:cNvPr id="16" name="TextBox 1"/>
            <p:cNvSpPr txBox="1"/>
            <p:nvPr/>
          </p:nvSpPr>
          <p:spPr>
            <a:xfrm>
              <a:off x="460416" y="41707"/>
              <a:ext cx="726757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a:solidFill>
                    <a:srgbClr val="ED1C24"/>
                  </a:solidFill>
                  <a:latin typeface="Roboto"/>
                  <a:ea typeface="Roboto"/>
                  <a:cs typeface="Roboto"/>
                  <a:sym typeface="Roboto"/>
                </a:defRPr>
              </a:lvl1pPr>
            </a:lstStyle>
            <a:p>
              <a:pPr/>
              <a:r>
                <a:t>#AIDS2018 | @AIDS_conference | www.aids2018.org</a:t>
              </a:r>
            </a:p>
          </p:txBody>
        </p:sp>
        <p:pic>
          <p:nvPicPr>
            <p:cNvPr id="17" name="Picture 2" descr="Picture 2"/>
            <p:cNvPicPr>
              <a:picLocks noChangeAspect="1"/>
            </p:cNvPicPr>
            <p:nvPr/>
          </p:nvPicPr>
          <p:blipFill>
            <a:blip r:embed="rId3">
              <a:extLst/>
            </a:blip>
            <a:stretch>
              <a:fillRect/>
            </a:stretch>
          </p:blipFill>
          <p:spPr>
            <a:xfrm>
              <a:off x="-2" y="0"/>
              <a:ext cx="460419" cy="454360"/>
            </a:xfrm>
            <a:prstGeom prst="rect">
              <a:avLst/>
            </a:prstGeom>
            <a:ln w="12700" cap="flat">
              <a:noFill/>
              <a:miter lim="400000"/>
            </a:ln>
            <a:effectLst/>
          </p:spPr>
        </p:pic>
      </p:gr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sp>
        <p:nvSpPr>
          <p:cNvPr id="128" name="Title Text"/>
          <p:cNvSpPr txBox="1"/>
          <p:nvPr>
            <p:ph type="title"/>
          </p:nvPr>
        </p:nvSpPr>
        <p:spPr>
          <a:xfrm>
            <a:off x="562843" y="274639"/>
            <a:ext cx="8018314" cy="1143001"/>
          </a:xfrm>
          <a:prstGeom prst="rect">
            <a:avLst/>
          </a:prstGeom>
        </p:spPr>
        <p:txBody>
          <a:bodyPr/>
          <a:lstStyle/>
          <a:p>
            <a:pPr/>
            <a:r>
              <a:t>Title Text</a:t>
            </a:r>
          </a:p>
        </p:txBody>
      </p:sp>
      <p:sp>
        <p:nvSpPr>
          <p:cNvPr id="129" name="Body Level One…"/>
          <p:cNvSpPr txBox="1"/>
          <p:nvPr>
            <p:ph type="body" idx="1"/>
          </p:nvPr>
        </p:nvSpPr>
        <p:spPr>
          <a:xfrm>
            <a:off x="562843" y="1600200"/>
            <a:ext cx="8018314" cy="452596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130" name="Picture 9" descr="Picture 9"/>
          <p:cNvPicPr>
            <a:picLocks noChangeAspect="1"/>
          </p:cNvPicPr>
          <p:nvPr/>
        </p:nvPicPr>
        <p:blipFill>
          <a:blip r:embed="rId2">
            <a:extLst/>
          </a:blip>
          <a:stretch>
            <a:fillRect/>
          </a:stretch>
        </p:blipFill>
        <p:spPr>
          <a:xfrm>
            <a:off x="7812047" y="6359566"/>
            <a:ext cx="1066970" cy="354244"/>
          </a:xfrm>
          <a:prstGeom prst="rect">
            <a:avLst/>
          </a:prstGeom>
          <a:ln w="12700">
            <a:miter lim="400000"/>
          </a:ln>
        </p:spPr>
      </p:pic>
      <p:grpSp>
        <p:nvGrpSpPr>
          <p:cNvPr id="133" name="Group 3"/>
          <p:cNvGrpSpPr/>
          <p:nvPr/>
        </p:nvGrpSpPr>
        <p:grpSpPr>
          <a:xfrm>
            <a:off x="562842" y="6370077"/>
            <a:ext cx="6789800" cy="333224"/>
            <a:chOff x="0" y="0"/>
            <a:chExt cx="6789798" cy="333222"/>
          </a:xfrm>
        </p:grpSpPr>
        <p:sp>
          <p:nvSpPr>
            <p:cNvPr id="131" name="TextBox 7"/>
            <p:cNvSpPr txBox="1"/>
            <p:nvPr/>
          </p:nvSpPr>
          <p:spPr>
            <a:xfrm>
              <a:off x="282123" y="12722"/>
              <a:ext cx="6507675"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132" name="Picture 10" descr="Picture 10"/>
            <p:cNvPicPr>
              <a:picLocks noChangeAspect="1"/>
            </p:cNvPicPr>
            <p:nvPr/>
          </p:nvPicPr>
          <p:blipFill>
            <a:blip r:embed="rId3">
              <a:extLst/>
            </a:blip>
            <a:stretch>
              <a:fillRect/>
            </a:stretch>
          </p:blipFill>
          <p:spPr>
            <a:xfrm>
              <a:off x="-1" y="0"/>
              <a:ext cx="337667" cy="333224"/>
            </a:xfrm>
            <a:prstGeom prst="rect">
              <a:avLst/>
            </a:prstGeom>
            <a:ln w="12700" cap="flat">
              <a:noFill/>
              <a:miter lim="400000"/>
            </a:ln>
            <a:effectLst/>
          </p:spPr>
        </p:pic>
      </p:grpSp>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_Title and Content">
    <p:spTree>
      <p:nvGrpSpPr>
        <p:cNvPr id="1" name=""/>
        <p:cNvGrpSpPr/>
        <p:nvPr/>
      </p:nvGrpSpPr>
      <p:grpSpPr>
        <a:xfrm>
          <a:off x="0" y="0"/>
          <a:ext cx="0" cy="0"/>
          <a:chOff x="0" y="0"/>
          <a:chExt cx="0" cy="0"/>
        </a:xfrm>
      </p:grpSpPr>
      <p:sp>
        <p:nvSpPr>
          <p:cNvPr id="141" name="Title Text"/>
          <p:cNvSpPr txBox="1"/>
          <p:nvPr>
            <p:ph type="title"/>
          </p:nvPr>
        </p:nvSpPr>
        <p:spPr>
          <a:xfrm>
            <a:off x="457200" y="274639"/>
            <a:ext cx="8229600" cy="1143001"/>
          </a:xfrm>
          <a:prstGeom prst="rect">
            <a:avLst/>
          </a:prstGeom>
        </p:spPr>
        <p:txBody>
          <a:bodyPr/>
          <a:lstStyle/>
          <a:p>
            <a:pPr/>
            <a:r>
              <a:t>Title Text</a:t>
            </a:r>
          </a:p>
        </p:txBody>
      </p:sp>
      <p:sp>
        <p:nvSpPr>
          <p:cNvPr id="142" name="Body Level One…"/>
          <p:cNvSpPr txBox="1"/>
          <p:nvPr>
            <p:ph type="body" idx="1"/>
          </p:nvPr>
        </p:nvSpPr>
        <p:spPr>
          <a:xfrm>
            <a:off x="457200" y="1600200"/>
            <a:ext cx="8229600" cy="452596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143" name="Picture 9" descr="Picture 9"/>
          <p:cNvPicPr>
            <a:picLocks noChangeAspect="1"/>
          </p:cNvPicPr>
          <p:nvPr/>
        </p:nvPicPr>
        <p:blipFill>
          <a:blip r:embed="rId2">
            <a:extLst/>
          </a:blip>
          <a:stretch>
            <a:fillRect/>
          </a:stretch>
        </p:blipFill>
        <p:spPr>
          <a:xfrm>
            <a:off x="7633296" y="6356703"/>
            <a:ext cx="1078473" cy="358062"/>
          </a:xfrm>
          <a:prstGeom prst="rect">
            <a:avLst/>
          </a:prstGeom>
          <a:ln w="12700">
            <a:miter lim="400000"/>
          </a:ln>
        </p:spPr>
      </p:pic>
      <p:grpSp>
        <p:nvGrpSpPr>
          <p:cNvPr id="146" name="Group 3"/>
          <p:cNvGrpSpPr/>
          <p:nvPr/>
        </p:nvGrpSpPr>
        <p:grpSpPr>
          <a:xfrm>
            <a:off x="446359" y="6369124"/>
            <a:ext cx="6919640" cy="333224"/>
            <a:chOff x="0" y="0"/>
            <a:chExt cx="6919639" cy="333222"/>
          </a:xfrm>
        </p:grpSpPr>
        <p:sp>
          <p:nvSpPr>
            <p:cNvPr id="144" name="TextBox 6"/>
            <p:cNvSpPr txBox="1"/>
            <p:nvPr/>
          </p:nvSpPr>
          <p:spPr>
            <a:xfrm>
              <a:off x="282123" y="12722"/>
              <a:ext cx="6637517"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145" name="Picture 7" descr="Picture 7"/>
            <p:cNvPicPr>
              <a:picLocks noChangeAspect="1"/>
            </p:cNvPicPr>
            <p:nvPr/>
          </p:nvPicPr>
          <p:blipFill>
            <a:blip r:embed="rId3">
              <a:extLst/>
            </a:blip>
            <a:stretch>
              <a:fillRect/>
            </a:stretch>
          </p:blipFill>
          <p:spPr>
            <a:xfrm>
              <a:off x="0" y="0"/>
              <a:ext cx="337667" cy="333224"/>
            </a:xfrm>
            <a:prstGeom prst="rect">
              <a:avLst/>
            </a:prstGeom>
            <a:ln w="12700" cap="flat">
              <a:noFill/>
              <a:miter lim="400000"/>
            </a:ln>
            <a:effectLst/>
          </p:spPr>
        </p:pic>
      </p:gr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154" name="Straight Connector 6"/>
          <p:cNvSpPr/>
          <p:nvPr/>
        </p:nvSpPr>
        <p:spPr>
          <a:xfrm flipV="1">
            <a:off x="571500" y="1476992"/>
            <a:ext cx="0" cy="685802"/>
          </a:xfrm>
          <a:prstGeom prst="line">
            <a:avLst/>
          </a:prstGeom>
          <a:ln w="12700">
            <a:solidFill>
              <a:srgbClr val="1CADE4"/>
            </a:solidFill>
          </a:ln>
        </p:spPr>
        <p:txBody>
          <a:bodyPr lIns="45718" tIns="45718" rIns="45718" bIns="45718"/>
          <a:lstStyle/>
          <a:p>
            <a:pPr/>
          </a:p>
        </p:txBody>
      </p:sp>
      <p:sp>
        <p:nvSpPr>
          <p:cNvPr id="155" name="Title Text"/>
          <p:cNvSpPr txBox="1"/>
          <p:nvPr>
            <p:ph type="title"/>
          </p:nvPr>
        </p:nvSpPr>
        <p:spPr>
          <a:xfrm>
            <a:off x="768094" y="1296161"/>
            <a:ext cx="7290056" cy="1124715"/>
          </a:xfrm>
          <a:prstGeom prst="rect">
            <a:avLst/>
          </a:prstGeom>
        </p:spPr>
        <p:txBody>
          <a:bodyPr lIns="34289" tIns="34289" rIns="34289" bIns="34289"/>
          <a:lstStyle>
            <a:lvl1pPr algn="l" defTabSz="914400">
              <a:lnSpc>
                <a:spcPct val="80000"/>
              </a:lnSpc>
              <a:defRPr b="0" cap="all" spc="100" sz="5000">
                <a:solidFill>
                  <a:srgbClr val="0D0D0D"/>
                </a:solidFill>
                <a:latin typeface="Tw Cen MT Condensed"/>
                <a:ea typeface="Tw Cen MT Condensed"/>
                <a:cs typeface="Tw Cen MT Condensed"/>
                <a:sym typeface="Tw Cen MT Condensed"/>
              </a:defRPr>
            </a:lvl1pPr>
          </a:lstStyle>
          <a:p>
            <a:pPr/>
            <a:r>
              <a:t>Title Text</a:t>
            </a:r>
          </a:p>
        </p:txBody>
      </p:sp>
      <p:sp>
        <p:nvSpPr>
          <p:cNvPr id="156" name="Body Level One…"/>
          <p:cNvSpPr txBox="1"/>
          <p:nvPr>
            <p:ph type="body" sz="quarter" idx="1"/>
          </p:nvPr>
        </p:nvSpPr>
        <p:spPr>
          <a:xfrm>
            <a:off x="768094" y="2571750"/>
            <a:ext cx="3566162" cy="3017521"/>
          </a:xfrm>
          <a:prstGeom prst="rect">
            <a:avLst/>
          </a:prstGeom>
        </p:spPr>
        <p:txBody>
          <a:bodyPr lIns="34289" tIns="34289" rIns="34289" bIns="34289"/>
          <a:lstStyle>
            <a:lvl1pPr marL="91438" indent="-91438" defTabSz="914400">
              <a:lnSpc>
                <a:spcPct val="90000"/>
              </a:lnSpc>
              <a:spcBef>
                <a:spcPts val="1200"/>
              </a:spcBef>
              <a:buClr>
                <a:srgbClr val="1CADE4"/>
              </a:buClr>
              <a:buFont typeface="Tw Cen MT"/>
              <a:buChar char=" "/>
              <a:defRPr sz="2200">
                <a:latin typeface="Tw Cen MT"/>
                <a:ea typeface="Tw Cen MT"/>
                <a:cs typeface="Tw Cen MT"/>
                <a:sym typeface="Tw Cen MT"/>
              </a:defRPr>
            </a:lvl1pPr>
            <a:lvl2pPr marL="295654" indent="-167639" defTabSz="914400">
              <a:lnSpc>
                <a:spcPct val="90000"/>
              </a:lnSpc>
              <a:spcBef>
                <a:spcPts val="1200"/>
              </a:spcBef>
              <a:buClr>
                <a:srgbClr val="1CADE4"/>
              </a:buClr>
              <a:buFont typeface="Tw Cen MT"/>
              <a:buChar char="­"/>
              <a:defRPr sz="2200">
                <a:latin typeface="Tw Cen MT"/>
                <a:ea typeface="Tw Cen MT"/>
                <a:cs typeface="Tw Cen MT"/>
                <a:sym typeface="Tw Cen MT"/>
              </a:defRPr>
            </a:lvl2pPr>
            <a:lvl3pPr marL="526432" indent="-215536" defTabSz="914400">
              <a:lnSpc>
                <a:spcPct val="90000"/>
              </a:lnSpc>
              <a:spcBef>
                <a:spcPts val="1200"/>
              </a:spcBef>
              <a:buClr>
                <a:srgbClr val="1CADE4"/>
              </a:buClr>
              <a:buFont typeface="Tw Cen MT"/>
              <a:buChar char="­"/>
              <a:defRPr sz="2200">
                <a:latin typeface="Tw Cen MT"/>
                <a:ea typeface="Tw Cen MT"/>
                <a:cs typeface="Tw Cen MT"/>
                <a:sym typeface="Tw Cen MT"/>
              </a:defRPr>
            </a:lvl3pPr>
            <a:lvl4pPr marL="672736" indent="-215536" defTabSz="914400">
              <a:lnSpc>
                <a:spcPct val="90000"/>
              </a:lnSpc>
              <a:spcBef>
                <a:spcPts val="1200"/>
              </a:spcBef>
              <a:buClr>
                <a:srgbClr val="1CADE4"/>
              </a:buClr>
              <a:buFont typeface="Tw Cen MT"/>
              <a:buChar char="­"/>
              <a:defRPr sz="2200">
                <a:latin typeface="Tw Cen MT"/>
                <a:ea typeface="Tw Cen MT"/>
                <a:cs typeface="Tw Cen MT"/>
                <a:sym typeface="Tw Cen MT"/>
              </a:defRPr>
            </a:lvl4pPr>
            <a:lvl5pPr marL="855616" indent="-215536" defTabSz="914400">
              <a:lnSpc>
                <a:spcPct val="90000"/>
              </a:lnSpc>
              <a:spcBef>
                <a:spcPts val="1200"/>
              </a:spcBef>
              <a:buClr>
                <a:srgbClr val="1CADE4"/>
              </a:buClr>
              <a:buFont typeface="Tw Cen MT"/>
              <a:buChar char="­"/>
              <a:defRPr sz="2200">
                <a:latin typeface="Tw Cen MT"/>
                <a:ea typeface="Tw Cen MT"/>
                <a:cs typeface="Tw Cen MT"/>
                <a:sym typeface="Tw Cen MT"/>
              </a:defRPr>
            </a:lvl5pPr>
          </a:lstStyle>
          <a:p>
            <a:pPr/>
            <a:r>
              <a:t>Body Level One</a:t>
            </a:r>
          </a:p>
          <a:p>
            <a:pPr lvl="1"/>
            <a:r>
              <a:t>Body Level Two</a:t>
            </a:r>
          </a:p>
          <a:p>
            <a:pPr lvl="2"/>
            <a:r>
              <a:t>Body Level Three</a:t>
            </a:r>
          </a:p>
          <a:p>
            <a:pPr lvl="3"/>
            <a:r>
              <a:t>Body Level Four</a:t>
            </a:r>
          </a:p>
          <a:p>
            <a:pPr lvl="4"/>
            <a:r>
              <a:t>Body Level Five</a:t>
            </a:r>
          </a:p>
        </p:txBody>
      </p:sp>
      <p:sp>
        <p:nvSpPr>
          <p:cNvPr id="157" name="Slide Number"/>
          <p:cNvSpPr txBox="1"/>
          <p:nvPr>
            <p:ph type="sldNum" sz="quarter" idx="2"/>
          </p:nvPr>
        </p:nvSpPr>
        <p:spPr>
          <a:xfrm>
            <a:off x="8127999" y="5709009"/>
            <a:ext cx="221425" cy="208279"/>
          </a:xfrm>
          <a:prstGeom prst="rect">
            <a:avLst/>
          </a:prstGeom>
        </p:spPr>
        <p:txBody>
          <a:bodyPr lIns="34289" tIns="34289" rIns="34289" bIns="34289"/>
          <a:lstStyle>
            <a:lvl1pPr algn="l" defTabSz="914400">
              <a:defRPr sz="10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64" name="Slide Number"/>
          <p:cNvSpPr txBox="1"/>
          <p:nvPr>
            <p:ph type="sldNum" sz="quarter" idx="2"/>
          </p:nvPr>
        </p:nvSpPr>
        <p:spPr>
          <a:xfrm>
            <a:off x="8127999" y="5709009"/>
            <a:ext cx="221425" cy="208279"/>
          </a:xfrm>
          <a:prstGeom prst="rect">
            <a:avLst/>
          </a:prstGeom>
        </p:spPr>
        <p:txBody>
          <a:bodyPr lIns="34289" tIns="34289" rIns="34289" bIns="34289"/>
          <a:lstStyle>
            <a:lvl1pPr algn="l" defTabSz="914400">
              <a:defRPr sz="10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171" name="Straight Connector 6"/>
          <p:cNvSpPr/>
          <p:nvPr/>
        </p:nvSpPr>
        <p:spPr>
          <a:xfrm flipV="1">
            <a:off x="571500" y="1476992"/>
            <a:ext cx="0" cy="685802"/>
          </a:xfrm>
          <a:prstGeom prst="line">
            <a:avLst/>
          </a:prstGeom>
          <a:ln w="12700">
            <a:solidFill>
              <a:srgbClr val="1CADE4"/>
            </a:solidFill>
          </a:ln>
        </p:spPr>
        <p:txBody>
          <a:bodyPr lIns="45718" tIns="45718" rIns="45718" bIns="45718"/>
          <a:lstStyle/>
          <a:p>
            <a:pPr/>
          </a:p>
        </p:txBody>
      </p:sp>
      <p:sp>
        <p:nvSpPr>
          <p:cNvPr id="172" name="Title Text"/>
          <p:cNvSpPr txBox="1"/>
          <p:nvPr>
            <p:ph type="title"/>
          </p:nvPr>
        </p:nvSpPr>
        <p:spPr>
          <a:xfrm>
            <a:off x="768094" y="1296161"/>
            <a:ext cx="7290056" cy="1124715"/>
          </a:xfrm>
          <a:prstGeom prst="rect">
            <a:avLst/>
          </a:prstGeom>
        </p:spPr>
        <p:txBody>
          <a:bodyPr lIns="34289" tIns="34289" rIns="34289" bIns="34289"/>
          <a:lstStyle>
            <a:lvl1pPr algn="l" defTabSz="914400">
              <a:lnSpc>
                <a:spcPct val="80000"/>
              </a:lnSpc>
              <a:defRPr b="0" cap="all" spc="100" sz="5000">
                <a:solidFill>
                  <a:srgbClr val="0D0D0D"/>
                </a:solidFill>
                <a:latin typeface="Tw Cen MT Condensed"/>
                <a:ea typeface="Tw Cen MT Condensed"/>
                <a:cs typeface="Tw Cen MT Condensed"/>
                <a:sym typeface="Tw Cen MT Condensed"/>
              </a:defRPr>
            </a:lvl1pPr>
          </a:lstStyle>
          <a:p>
            <a:pPr/>
            <a:r>
              <a:t>Title Text</a:t>
            </a:r>
          </a:p>
        </p:txBody>
      </p:sp>
      <p:sp>
        <p:nvSpPr>
          <p:cNvPr id="173" name="Body Level One…"/>
          <p:cNvSpPr txBox="1"/>
          <p:nvPr>
            <p:ph type="body" sz="half" idx="1"/>
          </p:nvPr>
        </p:nvSpPr>
        <p:spPr>
          <a:xfrm>
            <a:off x="768094" y="2571750"/>
            <a:ext cx="7290059" cy="3017521"/>
          </a:xfrm>
          <a:prstGeom prst="rect">
            <a:avLst/>
          </a:prstGeom>
        </p:spPr>
        <p:txBody>
          <a:bodyPr lIns="34289" tIns="34289" rIns="34289" bIns="34289"/>
          <a:lstStyle>
            <a:lvl1pPr marL="91438" indent="-91438" defTabSz="914400">
              <a:lnSpc>
                <a:spcPct val="90000"/>
              </a:lnSpc>
              <a:spcBef>
                <a:spcPts val="1200"/>
              </a:spcBef>
              <a:buClr>
                <a:srgbClr val="1CADE4"/>
              </a:buClr>
              <a:buFont typeface="Tw Cen MT"/>
              <a:buChar char=" "/>
              <a:defRPr sz="2200">
                <a:latin typeface="Tw Cen MT"/>
                <a:ea typeface="Tw Cen MT"/>
                <a:cs typeface="Tw Cen MT"/>
                <a:sym typeface="Tw Cen MT"/>
              </a:defRPr>
            </a:lvl1pPr>
            <a:lvl2pPr marL="295654" indent="-167639" defTabSz="914400">
              <a:lnSpc>
                <a:spcPct val="90000"/>
              </a:lnSpc>
              <a:spcBef>
                <a:spcPts val="1200"/>
              </a:spcBef>
              <a:buClr>
                <a:srgbClr val="1CADE4"/>
              </a:buClr>
              <a:buFont typeface="Tw Cen MT"/>
              <a:buChar char="­"/>
              <a:defRPr sz="2200">
                <a:latin typeface="Tw Cen MT"/>
                <a:ea typeface="Tw Cen MT"/>
                <a:cs typeface="Tw Cen MT"/>
                <a:sym typeface="Tw Cen MT"/>
              </a:defRPr>
            </a:lvl2pPr>
            <a:lvl3pPr marL="526432" indent="-215536" defTabSz="914400">
              <a:lnSpc>
                <a:spcPct val="90000"/>
              </a:lnSpc>
              <a:spcBef>
                <a:spcPts val="1200"/>
              </a:spcBef>
              <a:buClr>
                <a:srgbClr val="1CADE4"/>
              </a:buClr>
              <a:buFont typeface="Tw Cen MT"/>
              <a:buChar char="­"/>
              <a:defRPr sz="2200">
                <a:latin typeface="Tw Cen MT"/>
                <a:ea typeface="Tw Cen MT"/>
                <a:cs typeface="Tw Cen MT"/>
                <a:sym typeface="Tw Cen MT"/>
              </a:defRPr>
            </a:lvl3pPr>
            <a:lvl4pPr marL="672736" indent="-215536" defTabSz="914400">
              <a:lnSpc>
                <a:spcPct val="90000"/>
              </a:lnSpc>
              <a:spcBef>
                <a:spcPts val="1200"/>
              </a:spcBef>
              <a:buClr>
                <a:srgbClr val="1CADE4"/>
              </a:buClr>
              <a:buFont typeface="Tw Cen MT"/>
              <a:buChar char="­"/>
              <a:defRPr sz="2200">
                <a:latin typeface="Tw Cen MT"/>
                <a:ea typeface="Tw Cen MT"/>
                <a:cs typeface="Tw Cen MT"/>
                <a:sym typeface="Tw Cen MT"/>
              </a:defRPr>
            </a:lvl4pPr>
            <a:lvl5pPr marL="855616" indent="-215536" defTabSz="914400">
              <a:lnSpc>
                <a:spcPct val="90000"/>
              </a:lnSpc>
              <a:spcBef>
                <a:spcPts val="1200"/>
              </a:spcBef>
              <a:buClr>
                <a:srgbClr val="1CADE4"/>
              </a:buClr>
              <a:buFont typeface="Tw Cen MT"/>
              <a:buChar char="­"/>
              <a:defRPr sz="2200">
                <a:latin typeface="Tw Cen MT"/>
                <a:ea typeface="Tw Cen MT"/>
                <a:cs typeface="Tw Cen MT"/>
                <a:sym typeface="Tw Cen MT"/>
              </a:defRPr>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8127999" y="5709009"/>
            <a:ext cx="221425" cy="208279"/>
          </a:xfrm>
          <a:prstGeom prst="rect">
            <a:avLst/>
          </a:prstGeom>
        </p:spPr>
        <p:txBody>
          <a:bodyPr lIns="34289" tIns="34289" rIns="34289" bIns="34289"/>
          <a:lstStyle>
            <a:lvl1pPr algn="l" defTabSz="914400">
              <a:defRPr sz="10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26" name="Title Text"/>
          <p:cNvSpPr txBox="1"/>
          <p:nvPr>
            <p:ph type="title"/>
          </p:nvPr>
        </p:nvSpPr>
        <p:spPr>
          <a:xfrm>
            <a:off x="685800" y="2130425"/>
            <a:ext cx="7772400" cy="1470026"/>
          </a:xfrm>
          <a:prstGeom prst="rect">
            <a:avLst/>
          </a:prstGeom>
        </p:spPr>
        <p:txBody>
          <a:bodyPr/>
          <a:lstStyle/>
          <a:p>
            <a:pPr/>
            <a:r>
              <a:t>Title Text</a:t>
            </a:r>
          </a:p>
        </p:txBody>
      </p:sp>
      <p:sp>
        <p:nvSpPr>
          <p:cNvPr id="27"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ED1C24"/>
                </a:solidFill>
              </a:defRPr>
            </a:lvl1pPr>
            <a:lvl2pPr marL="0" indent="0" algn="ctr">
              <a:buSzTx/>
              <a:buFontTx/>
              <a:buNone/>
              <a:defRPr>
                <a:solidFill>
                  <a:srgbClr val="ED1C24"/>
                </a:solidFill>
              </a:defRPr>
            </a:lvl2pPr>
            <a:lvl3pPr marL="0" indent="0" algn="ctr">
              <a:buSzTx/>
              <a:buFontTx/>
              <a:buNone/>
              <a:defRPr>
                <a:solidFill>
                  <a:srgbClr val="ED1C24"/>
                </a:solidFill>
              </a:defRPr>
            </a:lvl3pPr>
            <a:lvl4pPr marL="0" indent="0" algn="ctr">
              <a:buSzTx/>
              <a:buFontTx/>
              <a:buNone/>
              <a:defRPr>
                <a:solidFill>
                  <a:srgbClr val="ED1C24"/>
                </a:solidFill>
              </a:defRPr>
            </a:lvl4pPr>
            <a:lvl5pPr marL="0" indent="0" algn="ctr">
              <a:buSzTx/>
              <a:buFontTx/>
              <a:buNone/>
              <a:defRPr>
                <a:solidFill>
                  <a:srgbClr val="ED1C24"/>
                </a:solidFill>
              </a:defRPr>
            </a:lvl5pPr>
          </a:lstStyle>
          <a:p>
            <a:pPr/>
            <a:r>
              <a:t>Body Level One</a:t>
            </a:r>
          </a:p>
          <a:p>
            <a:pPr lvl="1"/>
            <a:r>
              <a:t>Body Level Two</a:t>
            </a:r>
          </a:p>
          <a:p>
            <a:pPr lvl="2"/>
            <a:r>
              <a:t>Body Level Three</a:t>
            </a:r>
          </a:p>
          <a:p>
            <a:pPr lvl="3"/>
            <a:r>
              <a:t>Body Level Four</a:t>
            </a:r>
          </a:p>
          <a:p>
            <a:pPr lvl="4"/>
            <a:r>
              <a:t>Body Level Five</a:t>
            </a:r>
          </a:p>
        </p:txBody>
      </p:sp>
      <p:pic>
        <p:nvPicPr>
          <p:cNvPr id="28" name="Picture 7" descr="Picture 7"/>
          <p:cNvPicPr>
            <a:picLocks noChangeAspect="1"/>
          </p:cNvPicPr>
          <p:nvPr/>
        </p:nvPicPr>
        <p:blipFill>
          <a:blip r:embed="rId2">
            <a:extLst/>
          </a:blip>
          <a:stretch>
            <a:fillRect/>
          </a:stretch>
        </p:blipFill>
        <p:spPr>
          <a:xfrm>
            <a:off x="2515586" y="343813"/>
            <a:ext cx="4112828" cy="1350929"/>
          </a:xfrm>
          <a:prstGeom prst="rect">
            <a:avLst/>
          </a:prstGeom>
          <a:ln w="12700">
            <a:miter lim="400000"/>
          </a:ln>
        </p:spPr>
      </p:pic>
      <p:grpSp>
        <p:nvGrpSpPr>
          <p:cNvPr id="31" name="Group 3"/>
          <p:cNvGrpSpPr/>
          <p:nvPr/>
        </p:nvGrpSpPr>
        <p:grpSpPr>
          <a:xfrm>
            <a:off x="2186376" y="6447069"/>
            <a:ext cx="6551227" cy="333677"/>
            <a:chOff x="0" y="0"/>
            <a:chExt cx="6551225" cy="333675"/>
          </a:xfrm>
        </p:grpSpPr>
        <p:sp>
          <p:nvSpPr>
            <p:cNvPr id="29" name="TextBox 9"/>
            <p:cNvSpPr txBox="1"/>
            <p:nvPr/>
          </p:nvSpPr>
          <p:spPr>
            <a:xfrm>
              <a:off x="282122" y="-1"/>
              <a:ext cx="6269104"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30" name="Picture 10" descr="Picture 10"/>
            <p:cNvPicPr>
              <a:picLocks noChangeAspect="1"/>
            </p:cNvPicPr>
            <p:nvPr/>
          </p:nvPicPr>
          <p:blipFill>
            <a:blip r:embed="rId3">
              <a:extLst/>
            </a:blip>
            <a:stretch>
              <a:fillRect/>
            </a:stretch>
          </p:blipFill>
          <p:spPr>
            <a:xfrm>
              <a:off x="-1" y="450"/>
              <a:ext cx="337667" cy="333225"/>
            </a:xfrm>
            <a:prstGeom prst="rect">
              <a:avLst/>
            </a:prstGeom>
            <a:ln w="12700" cap="flat">
              <a:noFill/>
              <a:miter lim="400000"/>
            </a:ln>
            <a:effectLst/>
          </p:spPr>
        </p:pic>
      </p:gr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39" name="Title Text"/>
          <p:cNvSpPr txBox="1"/>
          <p:nvPr>
            <p:ph type="title"/>
          </p:nvPr>
        </p:nvSpPr>
        <p:spPr>
          <a:prstGeom prst="rect">
            <a:avLst/>
          </a:prstGeom>
        </p:spPr>
        <p:txBody>
          <a:bodyPr/>
          <a:lstStyle/>
          <a:p>
            <a:pPr/>
            <a:r>
              <a:t>Title Text</a:t>
            </a:r>
          </a:p>
        </p:txBody>
      </p:sp>
      <p:sp>
        <p:nvSpPr>
          <p:cNvPr id="4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48" name="Title Text"/>
          <p:cNvSpPr txBox="1"/>
          <p:nvPr>
            <p:ph type="title"/>
          </p:nvPr>
        </p:nvSpPr>
        <p:spPr>
          <a:xfrm>
            <a:off x="685800" y="4406901"/>
            <a:ext cx="7772400" cy="1362077"/>
          </a:xfrm>
          <a:prstGeom prst="rect">
            <a:avLst/>
          </a:prstGeom>
        </p:spPr>
        <p:txBody>
          <a:bodyPr anchor="t"/>
          <a:lstStyle>
            <a:lvl1pPr algn="l">
              <a:defRPr cap="all"/>
            </a:lvl1pPr>
          </a:lstStyle>
          <a:p>
            <a:pPr/>
            <a:r>
              <a:t>Title Text</a:t>
            </a:r>
          </a:p>
        </p:txBody>
      </p:sp>
      <p:sp>
        <p:nvSpPr>
          <p:cNvPr id="49" name="Body Level One…"/>
          <p:cNvSpPr txBox="1"/>
          <p:nvPr>
            <p:ph type="body" sz="quarter" idx="1"/>
          </p:nvPr>
        </p:nvSpPr>
        <p:spPr>
          <a:xfrm>
            <a:off x="685800" y="2906713"/>
            <a:ext cx="7772400" cy="1500189"/>
          </a:xfrm>
          <a:prstGeom prst="rect">
            <a:avLst/>
          </a:prstGeom>
        </p:spPr>
        <p:txBody>
          <a:bodyPr anchor="b"/>
          <a:lstStyle>
            <a:lvl1pPr marL="0" indent="0">
              <a:spcBef>
                <a:spcPts val="400"/>
              </a:spcBef>
              <a:buSzTx/>
              <a:buFontTx/>
              <a:buNone/>
              <a:defRPr sz="2000">
                <a:solidFill>
                  <a:srgbClr val="ED1C24"/>
                </a:solidFill>
              </a:defRPr>
            </a:lvl1pPr>
            <a:lvl2pPr marL="0" indent="0">
              <a:spcBef>
                <a:spcPts val="400"/>
              </a:spcBef>
              <a:buSzTx/>
              <a:buFontTx/>
              <a:buNone/>
              <a:defRPr sz="2000">
                <a:solidFill>
                  <a:srgbClr val="ED1C24"/>
                </a:solidFill>
              </a:defRPr>
            </a:lvl2pPr>
            <a:lvl3pPr marL="0" indent="0">
              <a:spcBef>
                <a:spcPts val="400"/>
              </a:spcBef>
              <a:buSzTx/>
              <a:buFontTx/>
              <a:buNone/>
              <a:defRPr sz="2000">
                <a:solidFill>
                  <a:srgbClr val="ED1C24"/>
                </a:solidFill>
              </a:defRPr>
            </a:lvl3pPr>
            <a:lvl4pPr marL="0" indent="0">
              <a:spcBef>
                <a:spcPts val="400"/>
              </a:spcBef>
              <a:buSzTx/>
              <a:buFontTx/>
              <a:buNone/>
              <a:defRPr sz="2000">
                <a:solidFill>
                  <a:srgbClr val="ED1C24"/>
                </a:solidFill>
              </a:defRPr>
            </a:lvl4pPr>
            <a:lvl5pPr marL="0" indent="0">
              <a:spcBef>
                <a:spcPts val="400"/>
              </a:spcBef>
              <a:buSzTx/>
              <a:buFontTx/>
              <a:buNone/>
              <a:defRPr sz="2000">
                <a:solidFill>
                  <a:srgbClr val="ED1C24"/>
                </a:solidFill>
              </a:defRPr>
            </a:lvl5pPr>
          </a:lstStyle>
          <a:p>
            <a:pPr/>
            <a:r>
              <a:t>Body Level One</a:t>
            </a:r>
          </a:p>
          <a:p>
            <a:pPr lvl="1"/>
            <a:r>
              <a:t>Body Level Two</a:t>
            </a:r>
          </a:p>
          <a:p>
            <a:pPr lvl="2"/>
            <a:r>
              <a:t>Body Level Three</a:t>
            </a:r>
          </a:p>
          <a:p>
            <a:pPr lvl="3"/>
            <a:r>
              <a:t>Body Level Four</a:t>
            </a:r>
          </a:p>
          <a:p>
            <a:pPr lvl="4"/>
            <a:r>
              <a:t>Body Level Five</a:t>
            </a:r>
          </a:p>
        </p:txBody>
      </p:sp>
      <p:pic>
        <p:nvPicPr>
          <p:cNvPr id="50" name="Picture 8" descr="Picture 8"/>
          <p:cNvPicPr>
            <a:picLocks noChangeAspect="1"/>
          </p:cNvPicPr>
          <p:nvPr/>
        </p:nvPicPr>
        <p:blipFill>
          <a:blip r:embed="rId2">
            <a:extLst/>
          </a:blip>
          <a:stretch>
            <a:fillRect/>
          </a:stretch>
        </p:blipFill>
        <p:spPr>
          <a:xfrm>
            <a:off x="7806296" y="6356703"/>
            <a:ext cx="1078473" cy="358062"/>
          </a:xfrm>
          <a:prstGeom prst="rect">
            <a:avLst/>
          </a:prstGeom>
          <a:ln w="12700">
            <a:miter lim="400000"/>
          </a:ln>
        </p:spPr>
      </p:pic>
      <p:grpSp>
        <p:nvGrpSpPr>
          <p:cNvPr id="53" name="Group 3"/>
          <p:cNvGrpSpPr/>
          <p:nvPr/>
        </p:nvGrpSpPr>
        <p:grpSpPr>
          <a:xfrm>
            <a:off x="685797" y="6369124"/>
            <a:ext cx="6948716" cy="333224"/>
            <a:chOff x="-1" y="0"/>
            <a:chExt cx="6948715" cy="333222"/>
          </a:xfrm>
        </p:grpSpPr>
        <p:sp>
          <p:nvSpPr>
            <p:cNvPr id="51" name="TextBox 9"/>
            <p:cNvSpPr txBox="1"/>
            <p:nvPr/>
          </p:nvSpPr>
          <p:spPr>
            <a:xfrm>
              <a:off x="282123" y="12722"/>
              <a:ext cx="6666591"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52" name="Picture 10" descr="Picture 10"/>
            <p:cNvPicPr>
              <a:picLocks noChangeAspect="1"/>
            </p:cNvPicPr>
            <p:nvPr/>
          </p:nvPicPr>
          <p:blipFill>
            <a:blip r:embed="rId3">
              <a:extLst/>
            </a:blip>
            <a:stretch>
              <a:fillRect/>
            </a:stretch>
          </p:blipFill>
          <p:spPr>
            <a:xfrm>
              <a:off x="-2" y="0"/>
              <a:ext cx="337667" cy="333224"/>
            </a:xfrm>
            <a:prstGeom prst="rect">
              <a:avLst/>
            </a:prstGeom>
            <a:ln w="12700" cap="flat">
              <a:noFill/>
              <a:miter lim="400000"/>
            </a:ln>
            <a:effectLst/>
          </p:spPr>
        </p:pic>
      </p:gr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61" name="Title Text"/>
          <p:cNvSpPr txBox="1"/>
          <p:nvPr>
            <p:ph type="title"/>
          </p:nvPr>
        </p:nvSpPr>
        <p:spPr>
          <a:xfrm>
            <a:off x="422897" y="274639"/>
            <a:ext cx="8298206" cy="1143001"/>
          </a:xfrm>
          <a:prstGeom prst="rect">
            <a:avLst/>
          </a:prstGeom>
        </p:spPr>
        <p:txBody>
          <a:bodyPr/>
          <a:lstStyle/>
          <a:p>
            <a:pPr/>
            <a:r>
              <a:t>Title Text</a:t>
            </a:r>
          </a:p>
        </p:txBody>
      </p:sp>
      <p:sp>
        <p:nvSpPr>
          <p:cNvPr id="62" name="Body Level One…"/>
          <p:cNvSpPr txBox="1"/>
          <p:nvPr>
            <p:ph type="body" sz="half" idx="1"/>
          </p:nvPr>
        </p:nvSpPr>
        <p:spPr>
          <a:xfrm>
            <a:off x="422897" y="1600200"/>
            <a:ext cx="3836709" cy="4525965"/>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pic>
        <p:nvPicPr>
          <p:cNvPr id="63" name="Picture 10" descr="Picture 10"/>
          <p:cNvPicPr>
            <a:picLocks noChangeAspect="1"/>
          </p:cNvPicPr>
          <p:nvPr/>
        </p:nvPicPr>
        <p:blipFill>
          <a:blip r:embed="rId2">
            <a:extLst/>
          </a:blip>
          <a:stretch>
            <a:fillRect/>
          </a:stretch>
        </p:blipFill>
        <p:spPr>
          <a:xfrm>
            <a:off x="7806296" y="6356703"/>
            <a:ext cx="1078473" cy="358062"/>
          </a:xfrm>
          <a:prstGeom prst="rect">
            <a:avLst/>
          </a:prstGeom>
          <a:ln w="12700">
            <a:miter lim="400000"/>
          </a:ln>
        </p:spPr>
      </p:pic>
      <p:grpSp>
        <p:nvGrpSpPr>
          <p:cNvPr id="66" name="Group 4"/>
          <p:cNvGrpSpPr/>
          <p:nvPr/>
        </p:nvGrpSpPr>
        <p:grpSpPr>
          <a:xfrm>
            <a:off x="422896" y="6369124"/>
            <a:ext cx="7269677" cy="333224"/>
            <a:chOff x="0" y="0"/>
            <a:chExt cx="7269676" cy="333222"/>
          </a:xfrm>
        </p:grpSpPr>
        <p:sp>
          <p:nvSpPr>
            <p:cNvPr id="64" name="TextBox 8"/>
            <p:cNvSpPr txBox="1"/>
            <p:nvPr/>
          </p:nvSpPr>
          <p:spPr>
            <a:xfrm>
              <a:off x="282123" y="12722"/>
              <a:ext cx="6987553"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65" name="Picture 11" descr="Picture 11"/>
            <p:cNvPicPr>
              <a:picLocks noChangeAspect="1"/>
            </p:cNvPicPr>
            <p:nvPr/>
          </p:nvPicPr>
          <p:blipFill>
            <a:blip r:embed="rId3">
              <a:extLst/>
            </a:blip>
            <a:stretch>
              <a:fillRect/>
            </a:stretch>
          </p:blipFill>
          <p:spPr>
            <a:xfrm>
              <a:off x="-1" y="0"/>
              <a:ext cx="337667" cy="333224"/>
            </a:xfrm>
            <a:prstGeom prst="rect">
              <a:avLst/>
            </a:prstGeom>
            <a:ln w="12700" cap="flat">
              <a:noFill/>
              <a:miter lim="400000"/>
            </a:ln>
            <a:effectLst/>
          </p:spPr>
        </p:pic>
      </p:gr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74" name="Title Text"/>
          <p:cNvSpPr txBox="1"/>
          <p:nvPr>
            <p:ph type="title"/>
          </p:nvPr>
        </p:nvSpPr>
        <p:spPr>
          <a:xfrm>
            <a:off x="562843" y="274639"/>
            <a:ext cx="8018314" cy="1143001"/>
          </a:xfrm>
          <a:prstGeom prst="rect">
            <a:avLst/>
          </a:prstGeom>
        </p:spPr>
        <p:txBody>
          <a:bodyPr/>
          <a:lstStyle/>
          <a:p>
            <a:pPr/>
            <a:r>
              <a:t>Title Text</a:t>
            </a:r>
          </a:p>
        </p:txBody>
      </p:sp>
      <p:sp>
        <p:nvSpPr>
          <p:cNvPr id="75" name="Body Level One…"/>
          <p:cNvSpPr txBox="1"/>
          <p:nvPr>
            <p:ph type="body" sz="quarter" idx="1"/>
          </p:nvPr>
        </p:nvSpPr>
        <p:spPr>
          <a:xfrm>
            <a:off x="568239" y="1535112"/>
            <a:ext cx="3838299" cy="639765"/>
          </a:xfrm>
          <a:prstGeom prst="rect">
            <a:avLst/>
          </a:prstGeom>
        </p:spPr>
        <p:txBody>
          <a:bodyPr anchor="b"/>
          <a:lstStyle>
            <a:lvl1pPr marL="0" indent="0">
              <a:spcBef>
                <a:spcPts val="500"/>
              </a:spcBef>
              <a:buSzTx/>
              <a:buFontTx/>
              <a:buNone/>
              <a:defRPr b="1" sz="2400">
                <a:latin typeface="+mj-lt"/>
                <a:ea typeface="+mj-ea"/>
                <a:cs typeface="+mj-cs"/>
                <a:sym typeface="Calibri"/>
              </a:defRPr>
            </a:lvl1pPr>
            <a:lvl2pPr marL="0" indent="0">
              <a:spcBef>
                <a:spcPts val="500"/>
              </a:spcBef>
              <a:buSzTx/>
              <a:buFontTx/>
              <a:buNone/>
              <a:defRPr b="1" sz="2400">
                <a:latin typeface="+mj-lt"/>
                <a:ea typeface="+mj-ea"/>
                <a:cs typeface="+mj-cs"/>
                <a:sym typeface="Calibri"/>
              </a:defRPr>
            </a:lvl2pPr>
            <a:lvl3pPr marL="0" indent="0">
              <a:spcBef>
                <a:spcPts val="500"/>
              </a:spcBef>
              <a:buSzTx/>
              <a:buFontTx/>
              <a:buNone/>
              <a:defRPr b="1" sz="2400">
                <a:latin typeface="+mj-lt"/>
                <a:ea typeface="+mj-ea"/>
                <a:cs typeface="+mj-cs"/>
                <a:sym typeface="Calibri"/>
              </a:defRPr>
            </a:lvl3pPr>
            <a:lvl4pPr marL="0" indent="0">
              <a:spcBef>
                <a:spcPts val="500"/>
              </a:spcBef>
              <a:buSzTx/>
              <a:buFontTx/>
              <a:buNone/>
              <a:defRPr b="1" sz="2400">
                <a:latin typeface="+mj-lt"/>
                <a:ea typeface="+mj-ea"/>
                <a:cs typeface="+mj-cs"/>
                <a:sym typeface="Calibri"/>
              </a:defRPr>
            </a:lvl4pPr>
            <a:lvl5pPr marL="0" indent="0">
              <a:spcBef>
                <a:spcPts val="500"/>
              </a:spcBef>
              <a:buSzTx/>
              <a:buFontTx/>
              <a:buNone/>
              <a:defRPr b="1" sz="2400">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76" name="Text Placeholder 4"/>
          <p:cNvSpPr/>
          <p:nvPr>
            <p:ph type="body" sz="quarter" idx="13"/>
          </p:nvPr>
        </p:nvSpPr>
        <p:spPr>
          <a:xfrm>
            <a:off x="4539380" y="1535112"/>
            <a:ext cx="4041778" cy="639766"/>
          </a:xfrm>
          <a:prstGeom prst="rect">
            <a:avLst/>
          </a:prstGeom>
        </p:spPr>
        <p:txBody>
          <a:bodyPr anchor="b"/>
          <a:lstStyle/>
          <a:p>
            <a:pPr>
              <a:defRPr>
                <a:latin typeface="+mj-lt"/>
                <a:ea typeface="+mj-ea"/>
                <a:cs typeface="+mj-cs"/>
                <a:sym typeface="Calibri"/>
              </a:defRPr>
            </a:pPr>
          </a:p>
        </p:txBody>
      </p:sp>
      <p:pic>
        <p:nvPicPr>
          <p:cNvPr id="77" name="Picture 14" descr="Picture 14"/>
          <p:cNvPicPr>
            <a:picLocks noChangeAspect="1"/>
          </p:cNvPicPr>
          <p:nvPr/>
        </p:nvPicPr>
        <p:blipFill>
          <a:blip r:embed="rId2">
            <a:extLst/>
          </a:blip>
          <a:stretch>
            <a:fillRect/>
          </a:stretch>
        </p:blipFill>
        <p:spPr>
          <a:xfrm>
            <a:off x="7806296" y="6360359"/>
            <a:ext cx="1078473" cy="358062"/>
          </a:xfrm>
          <a:prstGeom prst="rect">
            <a:avLst/>
          </a:prstGeom>
          <a:ln w="12700">
            <a:miter lim="400000"/>
          </a:ln>
        </p:spPr>
      </p:pic>
      <p:grpSp>
        <p:nvGrpSpPr>
          <p:cNvPr id="80" name="Group 6"/>
          <p:cNvGrpSpPr/>
          <p:nvPr/>
        </p:nvGrpSpPr>
        <p:grpSpPr>
          <a:xfrm>
            <a:off x="562842" y="6372781"/>
            <a:ext cx="7107961" cy="333224"/>
            <a:chOff x="0" y="0"/>
            <a:chExt cx="7107960" cy="333222"/>
          </a:xfrm>
        </p:grpSpPr>
        <p:sp>
          <p:nvSpPr>
            <p:cNvPr id="78" name="TextBox 11"/>
            <p:cNvSpPr txBox="1"/>
            <p:nvPr/>
          </p:nvSpPr>
          <p:spPr>
            <a:xfrm>
              <a:off x="282123" y="12722"/>
              <a:ext cx="6825837"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79" name="Picture 12" descr="Picture 12"/>
            <p:cNvPicPr>
              <a:picLocks noChangeAspect="1"/>
            </p:cNvPicPr>
            <p:nvPr/>
          </p:nvPicPr>
          <p:blipFill>
            <a:blip r:embed="rId3">
              <a:extLst/>
            </a:blip>
            <a:stretch>
              <a:fillRect/>
            </a:stretch>
          </p:blipFill>
          <p:spPr>
            <a:xfrm>
              <a:off x="-1" y="0"/>
              <a:ext cx="337667" cy="333224"/>
            </a:xfrm>
            <a:prstGeom prst="rect">
              <a:avLst/>
            </a:prstGeom>
            <a:ln w="12700" cap="flat">
              <a:noFill/>
              <a:miter lim="400000"/>
            </a:ln>
            <a:effectLst/>
          </p:spPr>
        </p:pic>
      </p:gr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88" name="Title Text"/>
          <p:cNvSpPr txBox="1"/>
          <p:nvPr>
            <p:ph type="title"/>
          </p:nvPr>
        </p:nvSpPr>
        <p:spPr>
          <a:xfrm>
            <a:off x="562843" y="274639"/>
            <a:ext cx="8018314" cy="1143001"/>
          </a:xfrm>
          <a:prstGeom prst="rect">
            <a:avLst/>
          </a:prstGeom>
        </p:spPr>
        <p:txBody>
          <a:bodyPr/>
          <a:lstStyle/>
          <a:p>
            <a:pPr/>
            <a:r>
              <a:t>Title Text</a:t>
            </a:r>
          </a:p>
        </p:txBody>
      </p:sp>
      <p:pic>
        <p:nvPicPr>
          <p:cNvPr id="89" name="Picture 7" descr="Picture 7"/>
          <p:cNvPicPr>
            <a:picLocks noChangeAspect="1"/>
          </p:cNvPicPr>
          <p:nvPr/>
        </p:nvPicPr>
        <p:blipFill>
          <a:blip r:embed="rId2">
            <a:extLst/>
          </a:blip>
          <a:stretch>
            <a:fillRect/>
          </a:stretch>
        </p:blipFill>
        <p:spPr>
          <a:xfrm>
            <a:off x="7806296" y="6360359"/>
            <a:ext cx="1078473" cy="358062"/>
          </a:xfrm>
          <a:prstGeom prst="rect">
            <a:avLst/>
          </a:prstGeom>
          <a:ln w="12700">
            <a:miter lim="400000"/>
          </a:ln>
        </p:spPr>
      </p:pic>
      <p:grpSp>
        <p:nvGrpSpPr>
          <p:cNvPr id="92" name="Group 2"/>
          <p:cNvGrpSpPr/>
          <p:nvPr/>
        </p:nvGrpSpPr>
        <p:grpSpPr>
          <a:xfrm>
            <a:off x="510885" y="6372781"/>
            <a:ext cx="7130888" cy="333224"/>
            <a:chOff x="0" y="0"/>
            <a:chExt cx="7130886" cy="333222"/>
          </a:xfrm>
        </p:grpSpPr>
        <p:sp>
          <p:nvSpPr>
            <p:cNvPr id="90" name="TextBox 8"/>
            <p:cNvSpPr txBox="1"/>
            <p:nvPr/>
          </p:nvSpPr>
          <p:spPr>
            <a:xfrm>
              <a:off x="282124" y="12722"/>
              <a:ext cx="6848762"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91" name="Picture 9" descr="Picture 9"/>
            <p:cNvPicPr>
              <a:picLocks noChangeAspect="1"/>
            </p:cNvPicPr>
            <p:nvPr/>
          </p:nvPicPr>
          <p:blipFill>
            <a:blip r:embed="rId3">
              <a:extLst/>
            </a:blip>
            <a:stretch>
              <a:fillRect/>
            </a:stretch>
          </p:blipFill>
          <p:spPr>
            <a:xfrm>
              <a:off x="-1" y="0"/>
              <a:ext cx="337668" cy="333224"/>
            </a:xfrm>
            <a:prstGeom prst="rect">
              <a:avLst/>
            </a:prstGeom>
            <a:ln w="12700" cap="flat">
              <a:noFill/>
              <a:miter lim="400000"/>
            </a:ln>
            <a:effectLst/>
          </p:spPr>
        </p:pic>
      </p:gr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100" name="Title Text"/>
          <p:cNvSpPr txBox="1"/>
          <p:nvPr>
            <p:ph type="title"/>
          </p:nvPr>
        </p:nvSpPr>
        <p:spPr>
          <a:xfrm>
            <a:off x="597971" y="273049"/>
            <a:ext cx="2797028" cy="1162051"/>
          </a:xfrm>
          <a:prstGeom prst="rect">
            <a:avLst/>
          </a:prstGeom>
        </p:spPr>
        <p:txBody>
          <a:bodyPr anchor="b"/>
          <a:lstStyle>
            <a:lvl1pPr algn="l">
              <a:defRPr sz="2000"/>
            </a:lvl1pPr>
          </a:lstStyle>
          <a:p>
            <a:pPr/>
            <a:r>
              <a:t>Title Text</a:t>
            </a:r>
          </a:p>
        </p:txBody>
      </p:sp>
      <p:sp>
        <p:nvSpPr>
          <p:cNvPr id="101" name="Body Level One…"/>
          <p:cNvSpPr txBox="1"/>
          <p:nvPr>
            <p:ph type="body" idx="1"/>
          </p:nvPr>
        </p:nvSpPr>
        <p:spPr>
          <a:xfrm>
            <a:off x="3504503" y="273052"/>
            <a:ext cx="5111752"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2" name="Text Placeholder 3"/>
          <p:cNvSpPr/>
          <p:nvPr>
            <p:ph type="body" sz="half" idx="13"/>
          </p:nvPr>
        </p:nvSpPr>
        <p:spPr>
          <a:xfrm>
            <a:off x="597973" y="1435102"/>
            <a:ext cx="2797026" cy="4691063"/>
          </a:xfrm>
          <a:prstGeom prst="rect">
            <a:avLst/>
          </a:prstGeom>
        </p:spPr>
        <p:txBody>
          <a:bodyPr/>
          <a:lstStyle/>
          <a:p>
            <a:pPr>
              <a:defRPr>
                <a:latin typeface="+mj-lt"/>
                <a:ea typeface="+mj-ea"/>
                <a:cs typeface="+mj-cs"/>
                <a:sym typeface="Calibri"/>
              </a:defRPr>
            </a:pPr>
          </a:p>
        </p:txBody>
      </p:sp>
      <p:pic>
        <p:nvPicPr>
          <p:cNvPr id="103" name="Picture 9" descr="Picture 9"/>
          <p:cNvPicPr>
            <a:picLocks noChangeAspect="1"/>
          </p:cNvPicPr>
          <p:nvPr/>
        </p:nvPicPr>
        <p:blipFill>
          <a:blip r:embed="rId2">
            <a:extLst/>
          </a:blip>
          <a:stretch>
            <a:fillRect/>
          </a:stretch>
        </p:blipFill>
        <p:spPr>
          <a:xfrm>
            <a:off x="7806296" y="6356703"/>
            <a:ext cx="1078473" cy="358062"/>
          </a:xfrm>
          <a:prstGeom prst="rect">
            <a:avLst/>
          </a:prstGeom>
          <a:ln w="12700">
            <a:miter lim="400000"/>
          </a:ln>
        </p:spPr>
      </p:pic>
      <p:grpSp>
        <p:nvGrpSpPr>
          <p:cNvPr id="106" name="Group 4"/>
          <p:cNvGrpSpPr/>
          <p:nvPr/>
        </p:nvGrpSpPr>
        <p:grpSpPr>
          <a:xfrm>
            <a:off x="563365" y="6369124"/>
            <a:ext cx="7129208" cy="333224"/>
            <a:chOff x="0" y="0"/>
            <a:chExt cx="7129206" cy="333222"/>
          </a:xfrm>
        </p:grpSpPr>
        <p:sp>
          <p:nvSpPr>
            <p:cNvPr id="104" name="TextBox 10"/>
            <p:cNvSpPr txBox="1"/>
            <p:nvPr/>
          </p:nvSpPr>
          <p:spPr>
            <a:xfrm>
              <a:off x="282121" y="12722"/>
              <a:ext cx="6847086"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105" name="Picture 11" descr="Picture 11"/>
            <p:cNvPicPr>
              <a:picLocks noChangeAspect="1"/>
            </p:cNvPicPr>
            <p:nvPr/>
          </p:nvPicPr>
          <p:blipFill>
            <a:blip r:embed="rId3">
              <a:extLst/>
            </a:blip>
            <a:stretch>
              <a:fillRect/>
            </a:stretch>
          </p:blipFill>
          <p:spPr>
            <a:xfrm>
              <a:off x="-1" y="0"/>
              <a:ext cx="337667" cy="333224"/>
            </a:xfrm>
            <a:prstGeom prst="rect">
              <a:avLst/>
            </a:prstGeom>
            <a:ln w="12700" cap="flat">
              <a:noFill/>
              <a:miter lim="400000"/>
            </a:ln>
            <a:effectLst/>
          </p:spPr>
        </p:pic>
      </p:gr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114" name="Title Text"/>
          <p:cNvSpPr txBox="1"/>
          <p:nvPr>
            <p:ph type="title"/>
          </p:nvPr>
        </p:nvSpPr>
        <p:spPr>
          <a:xfrm>
            <a:off x="1828800" y="4800600"/>
            <a:ext cx="5486400" cy="566741"/>
          </a:xfrm>
          <a:prstGeom prst="rect">
            <a:avLst/>
          </a:prstGeom>
        </p:spPr>
        <p:txBody>
          <a:bodyPr anchor="b"/>
          <a:lstStyle>
            <a:lvl1pPr algn="l">
              <a:defRPr sz="2000"/>
            </a:lvl1pPr>
          </a:lstStyle>
          <a:p>
            <a:pPr/>
            <a:r>
              <a:t>Title Text</a:t>
            </a:r>
          </a:p>
        </p:txBody>
      </p:sp>
      <p:sp>
        <p:nvSpPr>
          <p:cNvPr id="115" name="Picture Placeholder 2"/>
          <p:cNvSpPr/>
          <p:nvPr>
            <p:ph type="pic" sz="half" idx="13"/>
          </p:nvPr>
        </p:nvSpPr>
        <p:spPr>
          <a:xfrm>
            <a:off x="1828800" y="612775"/>
            <a:ext cx="5486400" cy="4114800"/>
          </a:xfrm>
          <a:prstGeom prst="rect">
            <a:avLst/>
          </a:prstGeom>
        </p:spPr>
        <p:txBody>
          <a:bodyPr lIns="91439" tIns="45719" rIns="91439" bIns="45719">
            <a:noAutofit/>
          </a:bodyPr>
          <a:lstStyle/>
          <a:p>
            <a:pPr/>
          </a:p>
        </p:txBody>
      </p:sp>
      <p:sp>
        <p:nvSpPr>
          <p:cNvPr id="116" name="Body Level One…"/>
          <p:cNvSpPr txBox="1"/>
          <p:nvPr>
            <p:ph type="body" sz="quarter" idx="1"/>
          </p:nvPr>
        </p:nvSpPr>
        <p:spPr>
          <a:xfrm>
            <a:off x="1828800" y="5367337"/>
            <a:ext cx="5486400"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pic>
        <p:nvPicPr>
          <p:cNvPr id="117" name="Picture 9" descr="Picture 9"/>
          <p:cNvPicPr>
            <a:picLocks noChangeAspect="1"/>
          </p:cNvPicPr>
          <p:nvPr/>
        </p:nvPicPr>
        <p:blipFill>
          <a:blip r:embed="rId2">
            <a:extLst/>
          </a:blip>
          <a:stretch>
            <a:fillRect/>
          </a:stretch>
        </p:blipFill>
        <p:spPr>
          <a:xfrm>
            <a:off x="7806296" y="6356703"/>
            <a:ext cx="1078473" cy="358062"/>
          </a:xfrm>
          <a:prstGeom prst="rect">
            <a:avLst/>
          </a:prstGeom>
          <a:ln w="12700">
            <a:miter lim="400000"/>
          </a:ln>
        </p:spPr>
      </p:pic>
      <p:grpSp>
        <p:nvGrpSpPr>
          <p:cNvPr id="120" name="Group 4"/>
          <p:cNvGrpSpPr/>
          <p:nvPr/>
        </p:nvGrpSpPr>
        <p:grpSpPr>
          <a:xfrm>
            <a:off x="866484" y="6369124"/>
            <a:ext cx="6251207" cy="333224"/>
            <a:chOff x="0" y="0"/>
            <a:chExt cx="6251205" cy="333222"/>
          </a:xfrm>
        </p:grpSpPr>
        <p:sp>
          <p:nvSpPr>
            <p:cNvPr id="118" name="TextBox 10"/>
            <p:cNvSpPr txBox="1"/>
            <p:nvPr/>
          </p:nvSpPr>
          <p:spPr>
            <a:xfrm>
              <a:off x="282123" y="12722"/>
              <a:ext cx="5969082"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400">
                  <a:solidFill>
                    <a:srgbClr val="ED1C24"/>
                  </a:solidFill>
                  <a:latin typeface="Roboto"/>
                  <a:ea typeface="Roboto"/>
                  <a:cs typeface="Roboto"/>
                  <a:sym typeface="Roboto"/>
                </a:defRPr>
              </a:lvl1pPr>
            </a:lstStyle>
            <a:p>
              <a:pPr/>
              <a:r>
                <a:t>#AIDS2018 | @AIDS_conference | www.aids2018.org</a:t>
              </a:r>
            </a:p>
          </p:txBody>
        </p:sp>
        <p:pic>
          <p:nvPicPr>
            <p:cNvPr id="119" name="Picture 11" descr="Picture 11"/>
            <p:cNvPicPr>
              <a:picLocks noChangeAspect="1"/>
            </p:cNvPicPr>
            <p:nvPr/>
          </p:nvPicPr>
          <p:blipFill>
            <a:blip r:embed="rId3">
              <a:extLst/>
            </a:blip>
            <a:stretch>
              <a:fillRect/>
            </a:stretch>
          </p:blipFill>
          <p:spPr>
            <a:xfrm>
              <a:off x="-1" y="0"/>
              <a:ext cx="337667" cy="333224"/>
            </a:xfrm>
            <a:prstGeom prst="rect">
              <a:avLst/>
            </a:prstGeom>
            <a:ln w="12700" cap="flat">
              <a:noFill/>
              <a:miter lim="400000"/>
            </a:ln>
            <a:effectLst/>
          </p:spPr>
        </p:pic>
      </p:gr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62860" y="274639"/>
            <a:ext cx="8018282"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562860" y="1600200"/>
            <a:ext cx="8018282" cy="45259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pic>
        <p:nvPicPr>
          <p:cNvPr id="4" name="Picture 10" descr="Picture 10"/>
          <p:cNvPicPr>
            <a:picLocks noChangeAspect="1"/>
          </p:cNvPicPr>
          <p:nvPr/>
        </p:nvPicPr>
        <p:blipFill>
          <a:blip r:embed="rId2">
            <a:extLst/>
          </a:blip>
          <a:stretch>
            <a:fillRect/>
          </a:stretch>
        </p:blipFill>
        <p:spPr>
          <a:xfrm>
            <a:off x="7806296" y="6360362"/>
            <a:ext cx="1078473" cy="358062"/>
          </a:xfrm>
          <a:prstGeom prst="rect">
            <a:avLst/>
          </a:prstGeom>
          <a:ln w="12700">
            <a:miter lim="400000"/>
          </a:ln>
        </p:spPr>
      </p:pic>
      <p:grpSp>
        <p:nvGrpSpPr>
          <p:cNvPr id="7" name="Group 3"/>
          <p:cNvGrpSpPr/>
          <p:nvPr/>
        </p:nvGrpSpPr>
        <p:grpSpPr>
          <a:xfrm>
            <a:off x="562857" y="6372783"/>
            <a:ext cx="6999085" cy="333224"/>
            <a:chOff x="-1" y="0"/>
            <a:chExt cx="6999084" cy="333222"/>
          </a:xfrm>
        </p:grpSpPr>
        <p:sp>
          <p:nvSpPr>
            <p:cNvPr id="5" name="TextBox 6"/>
            <p:cNvSpPr txBox="1"/>
            <p:nvPr/>
          </p:nvSpPr>
          <p:spPr>
            <a:xfrm>
              <a:off x="282123" y="12722"/>
              <a:ext cx="6716960"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sz="1400">
                  <a:solidFill>
                    <a:srgbClr val="FF0000"/>
                  </a:solidFill>
                  <a:latin typeface="Roboto"/>
                  <a:ea typeface="Roboto"/>
                  <a:cs typeface="Roboto"/>
                  <a:sym typeface="Roboto"/>
                </a:defRPr>
              </a:pPr>
              <a:r>
                <a:t>#AIDS2018 | @AIDS_conference </a:t>
              </a:r>
              <a:r>
                <a:rPr>
                  <a:solidFill>
                    <a:srgbClr val="ED1C24"/>
                  </a:solidFill>
                </a:rPr>
                <a:t>| www.aids2018.org</a:t>
              </a:r>
            </a:p>
          </p:txBody>
        </p:sp>
        <p:pic>
          <p:nvPicPr>
            <p:cNvPr id="6" name="Picture 8" descr="Picture 8"/>
            <p:cNvPicPr>
              <a:picLocks noChangeAspect="1"/>
            </p:cNvPicPr>
            <p:nvPr/>
          </p:nvPicPr>
          <p:blipFill>
            <a:blip r:embed="rId3">
              <a:extLst/>
            </a:blip>
            <a:stretch>
              <a:fillRect/>
            </a:stretch>
          </p:blipFill>
          <p:spPr>
            <a:xfrm>
              <a:off x="-2" y="0"/>
              <a:ext cx="337667" cy="333224"/>
            </a:xfrm>
            <a:prstGeom prst="rect">
              <a:avLst/>
            </a:prstGeom>
            <a:ln w="12700" cap="flat">
              <a:noFill/>
              <a:miter lim="400000"/>
            </a:ln>
            <a:effectLst/>
          </p:spPr>
        </p:pic>
      </p:grpSp>
      <p:sp>
        <p:nvSpPr>
          <p:cNvPr id="8" name="Slide Number"/>
          <p:cNvSpPr txBox="1"/>
          <p:nvPr>
            <p:ph type="sldNum" sz="quarter" idx="2"/>
          </p:nvPr>
        </p:nvSpPr>
        <p:spPr>
          <a:xfrm>
            <a:off x="6289220" y="6221731"/>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1pPr>
      <a:lvl2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2pPr>
      <a:lvl3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3pPr>
      <a:lvl4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4pPr>
      <a:lvl5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5pPr>
      <a:lvl6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6pPr>
      <a:lvl7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7pPr>
      <a:lvl8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8pPr>
      <a:lvl9pPr marL="0" marR="0" indent="0" algn="ctr" defTabSz="457200" rtl="0" latinLnBrk="0">
        <a:lnSpc>
          <a:spcPct val="100000"/>
        </a:lnSpc>
        <a:spcBef>
          <a:spcPts val="0"/>
        </a:spcBef>
        <a:spcAft>
          <a:spcPts val="0"/>
        </a:spcAft>
        <a:buClrTx/>
        <a:buSzTx/>
        <a:buFontTx/>
        <a:buNone/>
        <a:tabLst/>
        <a:defRPr b="1" baseline="0" cap="none" i="0" spc="0" strike="noStrike" sz="4000" u="none">
          <a:ln>
            <a:noFill/>
          </a:ln>
          <a:solidFill>
            <a:srgbClr val="0099D2"/>
          </a:solidFill>
          <a:uFillTx/>
          <a:latin typeface="Raleway"/>
          <a:ea typeface="Raleway"/>
          <a:cs typeface="Raleway"/>
          <a:sym typeface="Raleway"/>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Raleway"/>
          <a:ea typeface="Raleway"/>
          <a:cs typeface="Raleway"/>
          <a:sym typeface="Raleway"/>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jpeg"/><Relationship Id="rId4"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Methods"/>
          <p:cNvSpPr txBox="1"/>
          <p:nvPr>
            <p:ph type="title"/>
          </p:nvPr>
        </p:nvSpPr>
        <p:spPr>
          <a:xfrm>
            <a:off x="562859" y="2600"/>
            <a:ext cx="8018282" cy="1143001"/>
          </a:xfrm>
          <a:prstGeom prst="rect">
            <a:avLst/>
          </a:prstGeom>
        </p:spPr>
        <p:txBody>
          <a:bodyPr/>
          <a:lstStyle/>
          <a:p>
            <a:pPr/>
            <a:r>
              <a:t>Methods</a:t>
            </a:r>
          </a:p>
        </p:txBody>
      </p:sp>
      <p:sp>
        <p:nvSpPr>
          <p:cNvPr id="234" name="Expert Model (March 2016)…"/>
          <p:cNvSpPr txBox="1"/>
          <p:nvPr>
            <p:ph type="body" idx="1"/>
          </p:nvPr>
        </p:nvSpPr>
        <p:spPr>
          <a:xfrm>
            <a:off x="562859" y="1275509"/>
            <a:ext cx="8018282" cy="4954945"/>
          </a:xfrm>
          <a:prstGeom prst="rect">
            <a:avLst/>
          </a:prstGeom>
        </p:spPr>
        <p:txBody>
          <a:bodyPr/>
          <a:lstStyle/>
          <a:p>
            <a:pPr>
              <a:lnSpc>
                <a:spcPct val="90000"/>
              </a:lnSpc>
              <a:spcBef>
                <a:spcPts val="400"/>
              </a:spcBef>
              <a:defRPr b="1" sz="1800">
                <a:latin typeface="+mn-lt"/>
                <a:ea typeface="+mn-ea"/>
                <a:cs typeface="+mn-cs"/>
                <a:sym typeface="Helvetica"/>
              </a:defRPr>
            </a:pPr>
            <a:r>
              <a:t>Expert Model </a:t>
            </a:r>
            <a:r>
              <a:rPr b="0"/>
              <a:t>(March 2016)</a:t>
            </a:r>
            <a:endParaRPr>
              <a:latin typeface="Raleway"/>
              <a:ea typeface="Raleway"/>
              <a:cs typeface="Raleway"/>
              <a:sym typeface="Raleway"/>
            </a:endParaRPr>
          </a:p>
          <a:p>
            <a:pPr lvl="1" marL="800100" indent="-342900">
              <a:lnSpc>
                <a:spcPct val="90000"/>
              </a:lnSpc>
              <a:spcBef>
                <a:spcPts val="400"/>
              </a:spcBef>
              <a:buChar char="•"/>
              <a:defRPr sz="1800">
                <a:latin typeface="+mn-lt"/>
                <a:ea typeface="+mn-ea"/>
                <a:cs typeface="+mn-cs"/>
                <a:sym typeface="Helvetica"/>
              </a:defRPr>
            </a:pPr>
            <a:r>
              <a:t>Literature review, 6 phone interviews and 5 semi-structured surveys with HIV prevention experts</a:t>
            </a:r>
          </a:p>
          <a:p>
            <a:pPr lvl="1" marL="800100" indent="-342900">
              <a:lnSpc>
                <a:spcPct val="90000"/>
              </a:lnSpc>
              <a:spcBef>
                <a:spcPts val="400"/>
              </a:spcBef>
              <a:buChar char="•"/>
              <a:defRPr sz="1800">
                <a:latin typeface="+mn-lt"/>
                <a:ea typeface="+mn-ea"/>
                <a:cs typeface="+mn-cs"/>
                <a:sym typeface="Helvetica"/>
              </a:defRPr>
            </a:pPr>
          </a:p>
          <a:p>
            <a:pPr>
              <a:lnSpc>
                <a:spcPct val="90000"/>
              </a:lnSpc>
              <a:spcBef>
                <a:spcPts val="400"/>
              </a:spcBef>
              <a:defRPr b="1" sz="1800">
                <a:latin typeface="+mn-lt"/>
                <a:ea typeface="+mn-ea"/>
                <a:cs typeface="+mn-cs"/>
                <a:sym typeface="Helvetica"/>
              </a:defRPr>
            </a:pPr>
            <a:r>
              <a:t>Lay Model </a:t>
            </a:r>
            <a:r>
              <a:rPr b="0"/>
              <a:t>(In-Depth Lay Interviews, May - August 2016)</a:t>
            </a:r>
            <a:endParaRPr>
              <a:latin typeface="Raleway"/>
              <a:ea typeface="Raleway"/>
              <a:cs typeface="Raleway"/>
              <a:sym typeface="Raleway"/>
            </a:endParaRPr>
          </a:p>
          <a:p>
            <a:pPr lvl="1" marL="742950" indent="-285750">
              <a:lnSpc>
                <a:spcPct val="90000"/>
              </a:lnSpc>
              <a:spcBef>
                <a:spcPts val="300"/>
              </a:spcBef>
              <a:defRPr sz="1800">
                <a:latin typeface="+mn-lt"/>
                <a:ea typeface="+mn-ea"/>
                <a:cs typeface="+mn-cs"/>
                <a:sym typeface="Helvetica"/>
              </a:defRPr>
            </a:pPr>
            <a:r>
              <a:t>Eligibility: Age 16-25, sexually active, HIV-, fluent in English or local language</a:t>
            </a:r>
          </a:p>
          <a:p>
            <a:pPr lvl="1" marL="742950" indent="-285750">
              <a:lnSpc>
                <a:spcPct val="90000"/>
              </a:lnSpc>
              <a:spcBef>
                <a:spcPts val="300"/>
              </a:spcBef>
              <a:defRPr sz="1800">
                <a:latin typeface="+mn-lt"/>
                <a:ea typeface="+mn-ea"/>
                <a:cs typeface="+mn-cs"/>
                <a:sym typeface="Helvetica"/>
              </a:defRPr>
            </a:pPr>
            <a:r>
              <a:t>n = 48 African women (age 16-25) and 45 African men (age 18-60)</a:t>
            </a:r>
          </a:p>
          <a:p>
            <a:pPr lvl="1" marL="742950" indent="-285750">
              <a:lnSpc>
                <a:spcPct val="90000"/>
              </a:lnSpc>
              <a:spcBef>
                <a:spcPts val="300"/>
              </a:spcBef>
              <a:defRPr sz="1800">
                <a:latin typeface="+mn-lt"/>
                <a:ea typeface="+mn-ea"/>
                <a:cs typeface="+mn-cs"/>
                <a:sym typeface="Helvetica"/>
              </a:defRPr>
            </a:pPr>
            <a:r>
              <a:t>2, 1-hr interviews per participant</a:t>
            </a:r>
          </a:p>
          <a:p>
            <a:pPr lvl="1" marL="742950" indent="-285750">
              <a:lnSpc>
                <a:spcPct val="90000"/>
              </a:lnSpc>
              <a:spcBef>
                <a:spcPts val="300"/>
              </a:spcBef>
              <a:defRPr sz="1800">
                <a:latin typeface="+mn-lt"/>
                <a:ea typeface="+mn-ea"/>
                <a:cs typeface="+mn-cs"/>
                <a:sym typeface="Helvetica"/>
              </a:defRPr>
            </a:pPr>
            <a:r>
              <a:t>Coded against the expert framework (new codes added), kappa &gt;.80.</a:t>
            </a:r>
          </a:p>
          <a:p>
            <a:pPr marL="0" indent="0">
              <a:lnSpc>
                <a:spcPct val="90000"/>
              </a:lnSpc>
              <a:buSzTx/>
              <a:buNone/>
              <a:defRPr sz="1800">
                <a:latin typeface="+mn-lt"/>
                <a:ea typeface="+mn-ea"/>
                <a:cs typeface="+mn-cs"/>
                <a:sym typeface="Helvetica"/>
              </a:defRPr>
            </a:pPr>
          </a:p>
          <a:p>
            <a:pPr>
              <a:lnSpc>
                <a:spcPct val="90000"/>
              </a:lnSpc>
              <a:spcBef>
                <a:spcPts val="400"/>
              </a:spcBef>
              <a:defRPr b="1" sz="1800">
                <a:latin typeface="+mn-lt"/>
                <a:ea typeface="+mn-ea"/>
                <a:cs typeface="+mn-cs"/>
                <a:sym typeface="Helvetica"/>
              </a:defRPr>
            </a:pPr>
            <a:r>
              <a:t>Follow-up Lay Survey </a:t>
            </a:r>
            <a:r>
              <a:rPr b="0"/>
              <a:t>(February - June 2017)</a:t>
            </a:r>
            <a:endParaRPr>
              <a:latin typeface="Raleway"/>
              <a:ea typeface="Raleway"/>
              <a:cs typeface="Raleway"/>
              <a:sym typeface="Raleway"/>
            </a:endParaRPr>
          </a:p>
          <a:p>
            <a:pPr lvl="1" marL="800100" indent="-342900">
              <a:lnSpc>
                <a:spcPct val="90000"/>
              </a:lnSpc>
              <a:spcBef>
                <a:spcPts val="400"/>
              </a:spcBef>
              <a:buChar char="•"/>
              <a:defRPr sz="1800">
                <a:latin typeface="+mn-lt"/>
                <a:ea typeface="+mn-ea"/>
                <a:cs typeface="+mn-cs"/>
                <a:sym typeface="Helvetica"/>
              </a:defRPr>
            </a:pPr>
            <a:r>
              <a:t>n = 444 (f 243; 87 at DTHF, 74 at Wits RHI, and 82 at KEMRI)</a:t>
            </a:r>
          </a:p>
          <a:p>
            <a:pPr lvl="1" marL="800100" indent="-342900">
              <a:lnSpc>
                <a:spcPct val="90000"/>
              </a:lnSpc>
              <a:spcBef>
                <a:spcPts val="400"/>
              </a:spcBef>
              <a:buChar char="•"/>
              <a:defRPr sz="1800">
                <a:latin typeface="+mn-lt"/>
                <a:ea typeface="+mn-ea"/>
                <a:cs typeface="+mn-cs"/>
                <a:sym typeface="Helvetica"/>
              </a:defRPr>
            </a:pPr>
            <a:r>
              <a:t>Goal: to establish prevalence of beliefs and attitudes identified in the interviews and identify demographic relationships to those beliefs and attitudes.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Title 1"/>
          <p:cNvSpPr txBox="1"/>
          <p:nvPr>
            <p:ph type="title"/>
          </p:nvPr>
        </p:nvSpPr>
        <p:spPr>
          <a:xfrm>
            <a:off x="628649" y="48941"/>
            <a:ext cx="8262134" cy="994175"/>
          </a:xfrm>
          <a:prstGeom prst="rect">
            <a:avLst/>
          </a:prstGeom>
        </p:spPr>
        <p:txBody>
          <a:bodyPr/>
          <a:lstStyle/>
          <a:p>
            <a:pPr defTabSz="452627">
              <a:defRPr sz="3564"/>
            </a:pPr>
            <a:r>
              <a:t>Results:</a:t>
            </a:r>
            <a:r>
              <a:rPr>
                <a:solidFill>
                  <a:srgbClr val="000000"/>
                </a:solidFill>
              </a:rPr>
              <a:t> Demographics</a:t>
            </a:r>
            <a:r>
              <a:rPr>
                <a:solidFill>
                  <a:srgbClr val="000000"/>
                </a:solidFill>
              </a:rPr>
              <a:t> of the Sample</a:t>
            </a:r>
          </a:p>
        </p:txBody>
      </p:sp>
      <p:sp>
        <p:nvSpPr>
          <p:cNvPr id="237" name="Age = 20 years (median)…"/>
          <p:cNvSpPr txBox="1"/>
          <p:nvPr>
            <p:ph type="body" idx="1"/>
          </p:nvPr>
        </p:nvSpPr>
        <p:spPr>
          <a:xfrm>
            <a:off x="562859" y="1204117"/>
            <a:ext cx="8018282" cy="4525965"/>
          </a:xfrm>
          <a:prstGeom prst="rect">
            <a:avLst/>
          </a:prstGeom>
        </p:spPr>
        <p:txBody>
          <a:bodyPr/>
          <a:lstStyle/>
          <a:p>
            <a:pPr marL="284606" indent="-284606" defTabSz="379474">
              <a:lnSpc>
                <a:spcPct val="90000"/>
              </a:lnSpc>
              <a:spcBef>
                <a:spcPts val="600"/>
              </a:spcBef>
              <a:defRPr b="1" sz="2000"/>
            </a:pPr>
            <a:r>
              <a:t>Age</a:t>
            </a:r>
            <a:r>
              <a:rPr b="0"/>
              <a:t> </a:t>
            </a:r>
          </a:p>
          <a:p>
            <a:pPr lvl="1" indent="-342900" defTabSz="379474">
              <a:lnSpc>
                <a:spcPct val="90000"/>
              </a:lnSpc>
              <a:spcBef>
                <a:spcPts val="600"/>
              </a:spcBef>
              <a:buChar char="•"/>
              <a:defRPr sz="2000"/>
            </a:pPr>
            <a:r>
              <a:t>20 years (median)</a:t>
            </a:r>
          </a:p>
          <a:p>
            <a:pPr lvl="1" marL="664081" indent="-284605" defTabSz="379474">
              <a:lnSpc>
                <a:spcPct val="90000"/>
              </a:lnSpc>
              <a:spcBef>
                <a:spcPts val="600"/>
              </a:spcBef>
              <a:buChar char="•"/>
              <a:defRPr sz="1700"/>
            </a:pPr>
            <a:r>
              <a:t>16-17 Yrs (24%), </a:t>
            </a:r>
            <a:r>
              <a:rPr b="1">
                <a:solidFill>
                  <a:schemeClr val="accent1"/>
                </a:solidFill>
              </a:rPr>
              <a:t>18-22 (46%)</a:t>
            </a:r>
            <a:r>
              <a:rPr b="1">
                <a:solidFill>
                  <a:schemeClr val="accent1">
                    <a:satOff val="-4409"/>
                    <a:lumOff val="-10509"/>
                  </a:schemeClr>
                </a:solidFill>
              </a:rPr>
              <a:t>,</a:t>
            </a:r>
            <a:r>
              <a:t> 23-25 (30%)</a:t>
            </a:r>
          </a:p>
          <a:p>
            <a:pPr lvl="1" marL="664081" indent="-284605" defTabSz="379474">
              <a:lnSpc>
                <a:spcPct val="90000"/>
              </a:lnSpc>
              <a:spcBef>
                <a:spcPts val="600"/>
              </a:spcBef>
              <a:buChar char="•"/>
              <a:defRPr sz="1700"/>
            </a:pPr>
          </a:p>
          <a:p>
            <a:pPr marL="284606" indent="-284606" defTabSz="379474">
              <a:lnSpc>
                <a:spcPct val="90000"/>
              </a:lnSpc>
              <a:spcBef>
                <a:spcPts val="600"/>
              </a:spcBef>
              <a:defRPr b="1" sz="2000"/>
            </a:pPr>
            <a:r>
              <a:t>Education: </a:t>
            </a:r>
          </a:p>
          <a:p>
            <a:pPr lvl="1" marL="664081" indent="-284605" defTabSz="379474">
              <a:lnSpc>
                <a:spcPct val="90000"/>
              </a:lnSpc>
              <a:spcBef>
                <a:spcPts val="600"/>
              </a:spcBef>
              <a:buChar char="•"/>
              <a:defRPr sz="1700"/>
            </a:pPr>
            <a:r>
              <a:t>Primary (16%), </a:t>
            </a:r>
            <a:r>
              <a:rPr b="1">
                <a:solidFill>
                  <a:schemeClr val="accent1"/>
                </a:solidFill>
              </a:rPr>
              <a:t>Secondary (64%),</a:t>
            </a:r>
            <a:r>
              <a:t> University (17%), and Graduate (3%)</a:t>
            </a:r>
          </a:p>
          <a:p>
            <a:pPr lvl="1" marL="664081" indent="-284605" defTabSz="379474">
              <a:lnSpc>
                <a:spcPct val="90000"/>
              </a:lnSpc>
              <a:spcBef>
                <a:spcPts val="600"/>
              </a:spcBef>
              <a:buChar char="•"/>
              <a:defRPr sz="1700"/>
            </a:pPr>
          </a:p>
          <a:p>
            <a:pPr marL="284606" indent="-284606" defTabSz="379474">
              <a:lnSpc>
                <a:spcPct val="90000"/>
              </a:lnSpc>
              <a:spcBef>
                <a:spcPts val="600"/>
              </a:spcBef>
              <a:defRPr b="1" sz="2000"/>
            </a:pPr>
            <a:r>
              <a:t>Marriage &amp; Children: </a:t>
            </a:r>
          </a:p>
          <a:p>
            <a:pPr lvl="1" marL="664081" indent="-284605" defTabSz="379474">
              <a:lnSpc>
                <a:spcPct val="90000"/>
              </a:lnSpc>
              <a:spcBef>
                <a:spcPts val="600"/>
              </a:spcBef>
              <a:buChar char="•"/>
              <a:defRPr b="1" sz="1700">
                <a:solidFill>
                  <a:schemeClr val="accent1"/>
                </a:solidFill>
              </a:defRPr>
            </a:pPr>
            <a:r>
              <a:t>Single (84%)</a:t>
            </a:r>
            <a:r>
              <a:rPr b="0"/>
              <a:t>,</a:t>
            </a:r>
            <a:r>
              <a:rPr b="0">
                <a:solidFill>
                  <a:srgbClr val="000000"/>
                </a:solidFill>
              </a:rPr>
              <a:t> Single living together (6%), Married (6%), Separated (4%)</a:t>
            </a:r>
          </a:p>
          <a:p>
            <a:pPr lvl="1" marL="664081" indent="-284605" defTabSz="379474">
              <a:lnSpc>
                <a:spcPct val="90000"/>
              </a:lnSpc>
              <a:spcBef>
                <a:spcPts val="600"/>
              </a:spcBef>
              <a:buChar char="•"/>
              <a:defRPr b="1" sz="1700">
                <a:solidFill>
                  <a:schemeClr val="accent1"/>
                </a:solidFill>
              </a:defRPr>
            </a:pPr>
            <a:r>
              <a:t>68% = 0 children</a:t>
            </a:r>
          </a:p>
          <a:p>
            <a:pPr lvl="1" marL="664081" indent="-284605" defTabSz="379474">
              <a:lnSpc>
                <a:spcPct val="90000"/>
              </a:lnSpc>
              <a:spcBef>
                <a:spcPts val="600"/>
              </a:spcBef>
              <a:buChar char="•"/>
              <a:defRPr b="1" sz="1700">
                <a:solidFill>
                  <a:schemeClr val="accent1"/>
                </a:solidFill>
              </a:defRPr>
            </a:pPr>
          </a:p>
          <a:p>
            <a:pPr marL="284606" indent="-284606" defTabSz="379474">
              <a:lnSpc>
                <a:spcPct val="90000"/>
              </a:lnSpc>
              <a:spcBef>
                <a:spcPts val="600"/>
              </a:spcBef>
              <a:defRPr b="1" sz="2000"/>
            </a:pPr>
            <a:r>
              <a:t>Heard of PrEP? </a:t>
            </a:r>
            <a:r>
              <a:rPr b="0"/>
              <a:t>44% yes</a:t>
            </a:r>
            <a:r>
              <a:rPr b="0"/>
              <a:t> </a:t>
            </a:r>
          </a:p>
          <a:p>
            <a:pPr marL="284606" indent="-284606" defTabSz="379474">
              <a:lnSpc>
                <a:spcPct val="90000"/>
              </a:lnSpc>
              <a:spcBef>
                <a:spcPts val="600"/>
              </a:spcBef>
              <a:defRPr b="1" sz="2000"/>
            </a:pPr>
            <a:r>
              <a:t>Know anyone using/has used PrEP? </a:t>
            </a:r>
            <a:r>
              <a:rPr b="0"/>
              <a:t>5% Yes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Title 1"/>
          <p:cNvSpPr txBox="1"/>
          <p:nvPr>
            <p:ph type="title"/>
          </p:nvPr>
        </p:nvSpPr>
        <p:spPr>
          <a:xfrm>
            <a:off x="628649" y="-26533"/>
            <a:ext cx="7886701" cy="994175"/>
          </a:xfrm>
          <a:prstGeom prst="rect">
            <a:avLst/>
          </a:prstGeom>
        </p:spPr>
        <p:txBody>
          <a:bodyPr/>
          <a:lstStyle/>
          <a:p>
            <a:pPr defTabSz="342900">
              <a:defRPr sz="3000"/>
            </a:pPr>
            <a:r>
              <a:t>Results II: </a:t>
            </a:r>
            <a:r>
              <a:rPr>
                <a:solidFill>
                  <a:srgbClr val="000000"/>
                </a:solidFill>
              </a:rPr>
              <a:t>Integrated PrEP Initiation Model</a:t>
            </a:r>
          </a:p>
        </p:txBody>
      </p:sp>
      <p:pic>
        <p:nvPicPr>
          <p:cNvPr id="242" name="Content Placeholder 9" descr="Content Placeholder 9"/>
          <p:cNvPicPr>
            <a:picLocks noChangeAspect="1"/>
          </p:cNvPicPr>
          <p:nvPr/>
        </p:nvPicPr>
        <p:blipFill>
          <a:blip r:embed="rId3">
            <a:extLst/>
          </a:blip>
          <a:stretch>
            <a:fillRect/>
          </a:stretch>
        </p:blipFill>
        <p:spPr>
          <a:xfrm>
            <a:off x="580633" y="831927"/>
            <a:ext cx="8229111" cy="59550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xfrm>
            <a:off x="562859" y="37702"/>
            <a:ext cx="8018282" cy="1143001"/>
          </a:xfrm>
          <a:prstGeom prst="rect">
            <a:avLst/>
          </a:prstGeom>
        </p:spPr>
        <p:txBody>
          <a:bodyPr/>
          <a:lstStyle/>
          <a:p>
            <a:pPr defTabSz="425194">
              <a:defRPr sz="3700"/>
            </a:pPr>
            <a:r>
              <a:t>Results I</a:t>
            </a:r>
            <a:r>
              <a:t>II</a:t>
            </a:r>
            <a:r>
              <a:t>: </a:t>
            </a:r>
            <a:r>
              <a:rPr>
                <a:solidFill>
                  <a:srgbClr val="000000"/>
                </a:solidFill>
              </a:rPr>
              <a:t>Gap Analysis - HIV Risk</a:t>
            </a:r>
          </a:p>
        </p:txBody>
      </p:sp>
      <p:sp>
        <p:nvSpPr>
          <p:cNvPr id="247" name="Content Placeholder 2"/>
          <p:cNvSpPr txBox="1"/>
          <p:nvPr>
            <p:ph type="body" idx="1"/>
          </p:nvPr>
        </p:nvSpPr>
        <p:spPr>
          <a:xfrm>
            <a:off x="386524" y="1549115"/>
            <a:ext cx="8610121" cy="5271184"/>
          </a:xfrm>
          <a:prstGeom prst="rect">
            <a:avLst/>
          </a:prstGeom>
        </p:spPr>
        <p:txBody>
          <a:bodyPr/>
          <a:lstStyle/>
          <a:p>
            <a:pPr marL="288035" indent="-288035" defTabSz="384047">
              <a:lnSpc>
                <a:spcPct val="80000"/>
              </a:lnSpc>
              <a:spcBef>
                <a:spcPts val="500"/>
              </a:spcBef>
              <a:defRPr b="1" sz="1800"/>
            </a:pPr>
            <a:r>
              <a:t>Ps cared deeply about HIV risk</a:t>
            </a:r>
          </a:p>
          <a:p>
            <a:pPr lvl="1" marL="672083" indent="-288035" defTabSz="384047">
              <a:lnSpc>
                <a:spcPct val="80000"/>
              </a:lnSpc>
              <a:spcBef>
                <a:spcPts val="500"/>
              </a:spcBef>
              <a:buChar char="•"/>
              <a:defRPr sz="1500"/>
            </a:pPr>
            <a:r>
              <a:t>84% said HIV would be worse than getting pregnant. (Reason: social exclusion)</a:t>
            </a:r>
          </a:p>
          <a:p>
            <a:pPr lvl="1" marL="0" indent="384047" defTabSz="384047">
              <a:lnSpc>
                <a:spcPct val="80000"/>
              </a:lnSpc>
              <a:spcBef>
                <a:spcPts val="500"/>
              </a:spcBef>
              <a:buSzTx/>
              <a:buNone/>
              <a:defRPr sz="1500"/>
            </a:pPr>
          </a:p>
          <a:p>
            <a:pPr lvl="1" marL="597406" indent="-213358" defTabSz="384047">
              <a:lnSpc>
                <a:spcPct val="80000"/>
              </a:lnSpc>
              <a:spcBef>
                <a:spcPts val="300"/>
              </a:spcBef>
              <a:buChar char="•"/>
              <a:defRPr sz="1600"/>
            </a:pPr>
          </a:p>
          <a:p>
            <a:pPr marL="288035" indent="-288035" defTabSz="384047">
              <a:lnSpc>
                <a:spcPct val="80000"/>
              </a:lnSpc>
              <a:spcBef>
                <a:spcPts val="300"/>
              </a:spcBef>
              <a:defRPr b="1" sz="1800"/>
            </a:pPr>
            <a:r>
              <a:t>Ps overestimated their HIV risk</a:t>
            </a:r>
          </a:p>
          <a:p>
            <a:pPr lvl="1" marL="624077" indent="-240029" defTabSz="384047">
              <a:lnSpc>
                <a:spcPct val="80000"/>
              </a:lnSpc>
              <a:spcBef>
                <a:spcPts val="300"/>
              </a:spcBef>
              <a:defRPr sz="1500"/>
            </a:pPr>
            <a:r>
              <a:t>Single exposure estimates greatly overestimated: Objective risk is ~.38% for women (.3 for men), but they perceive 79% &amp; 65%, respectively.</a:t>
            </a:r>
          </a:p>
          <a:p>
            <a:pPr marL="213358" indent="-213358" defTabSz="384047">
              <a:lnSpc>
                <a:spcPct val="80000"/>
              </a:lnSpc>
              <a:spcBef>
                <a:spcPts val="300"/>
              </a:spcBef>
              <a:defRPr b="1" sz="1900"/>
            </a:pPr>
          </a:p>
          <a:p>
            <a:pPr marL="288035" indent="-288035" defTabSz="384047">
              <a:lnSpc>
                <a:spcPct val="80000"/>
              </a:lnSpc>
              <a:spcBef>
                <a:spcPts val="500"/>
              </a:spcBef>
              <a:defRPr b="1" sz="1800"/>
            </a:pPr>
            <a:r>
              <a:t>Ps understood some aspect of HIV/PrEP mechanism, but not deeply</a:t>
            </a:r>
          </a:p>
          <a:p>
            <a:pPr lvl="2" marL="960119" indent="-192023" defTabSz="384047">
              <a:lnSpc>
                <a:spcPct val="80000"/>
              </a:lnSpc>
              <a:spcBef>
                <a:spcPts val="400"/>
              </a:spcBef>
              <a:defRPr i="1" sz="1500"/>
            </a:pPr>
            <a:r>
              <a:t>Understanding HIV: </a:t>
            </a:r>
            <a:r>
              <a:rPr i="0"/>
              <a:t>circumcision, rough vs. not rough sex, STIs, etc.</a:t>
            </a:r>
          </a:p>
          <a:p>
            <a:pPr lvl="2" marL="960119" indent="-192023" defTabSz="384047">
              <a:lnSpc>
                <a:spcPct val="80000"/>
              </a:lnSpc>
              <a:spcBef>
                <a:spcPts val="400"/>
              </a:spcBef>
              <a:defRPr i="1" sz="1500"/>
            </a:pPr>
            <a:r>
              <a:t>Not understanding </a:t>
            </a:r>
            <a:r>
              <a:t>HIV/</a:t>
            </a:r>
            <a:r>
              <a:t>PrEP</a:t>
            </a:r>
            <a:r>
              <a:rPr i="0"/>
              <a:t>: </a:t>
            </a:r>
            <a:r>
              <a:rPr i="0"/>
              <a:t>that one’s ‘soldiers’ can fight HIV, </a:t>
            </a:r>
            <a:r>
              <a:rPr i="0"/>
              <a:t>interaction with immune system (efficacy concerns if one’s sick, empty stomach, other meds), missed doses, interpreting side effects</a:t>
            </a:r>
          </a:p>
          <a:p>
            <a:pPr marL="288035" indent="-288035" defTabSz="384047">
              <a:lnSpc>
                <a:spcPct val="80000"/>
              </a:lnSpc>
              <a:spcBef>
                <a:spcPts val="300"/>
              </a:spcBef>
              <a:defRPr b="1" i="1" sz="1800">
                <a:solidFill>
                  <a:schemeClr val="accent2"/>
                </a:solidFill>
              </a:defRPr>
            </a:pPr>
          </a:p>
          <a:p>
            <a:pPr marL="288035" indent="-288035" defTabSz="384047">
              <a:lnSpc>
                <a:spcPct val="80000"/>
              </a:lnSpc>
              <a:spcBef>
                <a:spcPts val="300"/>
              </a:spcBef>
              <a:defRPr b="1" sz="1800">
                <a:solidFill>
                  <a:srgbClr val="00B0F0"/>
                </a:solidFill>
              </a:defRPr>
            </a:pPr>
            <a:r>
              <a:t>For a subsample, perceptions of high risk + shallow understanding lead to problematic “immunity,” “divinity” or mistrust stories to explain why they haven’t gotten HIV</a:t>
            </a:r>
            <a:endParaRPr>
              <a:solidFill>
                <a:schemeClr val="accent1"/>
              </a:solidFill>
            </a:endParaRPr>
          </a:p>
          <a:p>
            <a:pPr lvl="2" marL="1008124" indent="-240029" defTabSz="384047">
              <a:lnSpc>
                <a:spcPct val="80000"/>
              </a:lnSpc>
              <a:spcBef>
                <a:spcPts val="300"/>
              </a:spcBef>
              <a:buChar char="–"/>
              <a:defRPr sz="1600"/>
            </a:pPr>
            <a:r>
              <a:t>For this subsample, HIV risk loses salience.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Results V: Gap Analysis…"/>
          <p:cNvSpPr txBox="1"/>
          <p:nvPr>
            <p:ph type="title"/>
          </p:nvPr>
        </p:nvSpPr>
        <p:spPr>
          <a:xfrm>
            <a:off x="562859" y="274639"/>
            <a:ext cx="8018283" cy="1143001"/>
          </a:xfrm>
          <a:prstGeom prst="rect">
            <a:avLst/>
          </a:prstGeom>
        </p:spPr>
        <p:txBody>
          <a:bodyPr/>
          <a:lstStyle/>
          <a:p>
            <a:pPr defTabSz="306324">
              <a:defRPr sz="3000"/>
            </a:pPr>
            <a:r>
              <a:t>Results </a:t>
            </a:r>
            <a:r>
              <a:t>I</a:t>
            </a:r>
            <a:r>
              <a:t>V</a:t>
            </a:r>
            <a:r>
              <a:rPr>
                <a:solidFill>
                  <a:srgbClr val="00B050"/>
                </a:solidFill>
              </a:rPr>
              <a:t>: </a:t>
            </a:r>
            <a:r>
              <a:rPr>
                <a:solidFill>
                  <a:srgbClr val="000000"/>
                </a:solidFill>
              </a:rPr>
              <a:t>Gap Analysis </a:t>
            </a:r>
          </a:p>
          <a:p>
            <a:pPr defTabSz="306324">
              <a:defRPr sz="3000">
                <a:solidFill>
                  <a:srgbClr val="000000"/>
                </a:solidFill>
              </a:defRPr>
            </a:pPr>
            <a:r>
              <a:t>Uncertainty &amp; Negative Affect/ Present-Bias</a:t>
            </a:r>
          </a:p>
        </p:txBody>
      </p:sp>
      <p:sp>
        <p:nvSpPr>
          <p:cNvPr id="250" name="Ps displayed a massive amount of effort trying to anticipate risks to their self-image and relationships…"/>
          <p:cNvSpPr txBox="1"/>
          <p:nvPr>
            <p:ph type="body" idx="1"/>
          </p:nvPr>
        </p:nvSpPr>
        <p:spPr>
          <a:xfrm>
            <a:off x="562859" y="1600199"/>
            <a:ext cx="8018283" cy="4525966"/>
          </a:xfrm>
          <a:prstGeom prst="rect">
            <a:avLst/>
          </a:prstGeom>
        </p:spPr>
        <p:txBody>
          <a:bodyPr/>
          <a:lstStyle/>
          <a:p>
            <a:pPr>
              <a:lnSpc>
                <a:spcPct val="72000"/>
              </a:lnSpc>
              <a:spcBef>
                <a:spcPts val="600"/>
              </a:spcBef>
              <a:defRPr sz="2200"/>
            </a:pPr>
            <a:r>
              <a:t>Ps displayed a massive</a:t>
            </a:r>
            <a:r>
              <a:t> </a:t>
            </a:r>
            <a:r>
              <a:t>effort trying to anticipate risks to their self-image and relationships </a:t>
            </a:r>
          </a:p>
          <a:p>
            <a:pPr lvl="1" marL="800100" indent="-342900">
              <a:lnSpc>
                <a:spcPct val="72000"/>
              </a:lnSpc>
              <a:spcBef>
                <a:spcPts val="600"/>
              </a:spcBef>
              <a:buChar char="•"/>
              <a:defRPr sz="1800"/>
            </a:pPr>
            <a:r>
              <a:t>relationship turbulence (introducing trust issues into their relationship, family) </a:t>
            </a:r>
            <a:endParaRPr sz="2200"/>
          </a:p>
          <a:p>
            <a:pPr lvl="1" marL="800100" indent="-342900">
              <a:lnSpc>
                <a:spcPct val="72000"/>
              </a:lnSpc>
              <a:spcBef>
                <a:spcPts val="600"/>
              </a:spcBef>
              <a:buChar char="•"/>
              <a:defRPr sz="1800"/>
            </a:pPr>
            <a:r>
              <a:t>work through moral reflections about risk compensation (what kind of person am I?), </a:t>
            </a:r>
            <a:endParaRPr sz="2200"/>
          </a:p>
          <a:p>
            <a:pPr lvl="1" marL="800100" indent="-342900">
              <a:lnSpc>
                <a:spcPct val="72000"/>
              </a:lnSpc>
              <a:spcBef>
                <a:spcPts val="600"/>
              </a:spcBef>
              <a:buChar char="•"/>
              <a:defRPr sz="1800"/>
            </a:pPr>
            <a:r>
              <a:t>forecast—often uncomfortably—how long their period of risk would be</a:t>
            </a:r>
            <a:endParaRPr sz="2200"/>
          </a:p>
          <a:p>
            <a:pPr>
              <a:lnSpc>
                <a:spcPct val="72000"/>
              </a:lnSpc>
              <a:spcBef>
                <a:spcPts val="600"/>
              </a:spcBef>
              <a:defRPr sz="2700"/>
            </a:pPr>
          </a:p>
          <a:p>
            <a:pPr>
              <a:lnSpc>
                <a:spcPct val="72000"/>
              </a:lnSpc>
              <a:spcBef>
                <a:spcPts val="600"/>
              </a:spcBef>
              <a:defRPr sz="2200"/>
            </a:pPr>
            <a:r>
              <a:t>Reactions to uncertainty around adherence issues</a:t>
            </a:r>
            <a:endParaRPr sz="2700"/>
          </a:p>
          <a:p>
            <a:pPr lvl="1">
              <a:lnSpc>
                <a:spcPct val="72000"/>
              </a:lnSpc>
              <a:spcBef>
                <a:spcPts val="600"/>
              </a:spcBef>
              <a:buChar char="•"/>
              <a:defRPr sz="1800"/>
            </a:pPr>
            <a:r>
              <a:t>Empty stomach, side effects/immune, sick or other meds</a:t>
            </a:r>
            <a:endParaRPr sz="2700"/>
          </a:p>
          <a:p>
            <a:pPr>
              <a:lnSpc>
                <a:spcPct val="72000"/>
              </a:lnSpc>
              <a:spcBef>
                <a:spcPts val="600"/>
              </a:spcBef>
              <a:defRPr sz="2200"/>
            </a:pPr>
          </a:p>
          <a:p>
            <a:pPr>
              <a:lnSpc>
                <a:spcPct val="72000"/>
              </a:lnSpc>
              <a:spcBef>
                <a:spcPts val="600"/>
              </a:spcBef>
              <a:defRPr sz="2200"/>
            </a:pPr>
            <a:r>
              <a:t>Felt reactions to an issue occur automatically and subsequently influence the way in which we process and judge something (Zajonc, 1980; Slovic et al, 2005; Kahneman 2015).</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Text Placeholder 2"/>
          <p:cNvSpPr txBox="1"/>
          <p:nvPr>
            <p:ph type="body" idx="1"/>
          </p:nvPr>
        </p:nvSpPr>
        <p:spPr>
          <a:xfrm>
            <a:off x="562858" y="798341"/>
            <a:ext cx="8018283" cy="4525966"/>
          </a:xfrm>
          <a:prstGeom prst="rect">
            <a:avLst/>
          </a:prstGeom>
        </p:spPr>
        <p:txBody>
          <a:bodyPr/>
          <a:lstStyle/>
          <a:p>
            <a:pPr marL="0" indent="0">
              <a:lnSpc>
                <a:spcPct val="90000"/>
              </a:lnSpc>
              <a:buSzTx/>
              <a:buNone/>
              <a:defRPr i="1" sz="2000"/>
            </a:pPr>
            <a:r>
              <a:t>“[Taking PrEP] would affect my relationship. Like I said, we are protecting ourselves and we are both HIV negative—or I assume that we are, right? (laughing)—so if I’m taking PrEP there would be questions about why. ‘Why are you taking PrEP? Are you sleeping around? What is it?’ Yes.”</a:t>
            </a:r>
            <a:endParaRPr sz="2900"/>
          </a:p>
          <a:p>
            <a:pPr marL="0" indent="0">
              <a:lnSpc>
                <a:spcPct val="90000"/>
              </a:lnSpc>
              <a:buSzTx/>
              <a:buNone/>
              <a:defRPr sz="2000"/>
            </a:pPr>
            <a:r>
              <a:t>                                                   - Johannesburg 2102.2</a:t>
            </a:r>
            <a:endParaRPr sz="2900"/>
          </a:p>
          <a:p>
            <a:pPr>
              <a:lnSpc>
                <a:spcPct val="90000"/>
              </a:lnSpc>
              <a:defRPr sz="2200"/>
            </a:pPr>
          </a:p>
          <a:p>
            <a:pPr marL="0" indent="0">
              <a:lnSpc>
                <a:spcPct val="90000"/>
              </a:lnSpc>
              <a:buSzTx/>
              <a:buNone/>
              <a:defRPr i="1" sz="2000"/>
            </a:pPr>
            <a:r>
              <a:t>“I: Soon PrEP will be made available…however, to take PrEP you have to do a couple of things…How does that sound to you?</a:t>
            </a:r>
            <a:endParaRPr sz="2900"/>
          </a:p>
          <a:p>
            <a:pPr marL="0" indent="0">
              <a:lnSpc>
                <a:spcPct val="90000"/>
              </a:lnSpc>
              <a:buSzTx/>
              <a:buNone/>
              <a:defRPr i="1" sz="2000"/>
            </a:pPr>
            <a:r>
              <a:t>R: It sounds so challenging. </a:t>
            </a:r>
            <a:endParaRPr sz="2900"/>
          </a:p>
          <a:p>
            <a:pPr marL="0" indent="0">
              <a:lnSpc>
                <a:spcPct val="90000"/>
              </a:lnSpc>
              <a:buSzTx/>
              <a:buNone/>
              <a:defRPr i="1" sz="2000"/>
            </a:pPr>
            <a:r>
              <a:t>I: What is it that is challenging?</a:t>
            </a:r>
            <a:endParaRPr sz="2900"/>
          </a:p>
          <a:p>
            <a:pPr marL="0" indent="0">
              <a:lnSpc>
                <a:spcPct val="90000"/>
              </a:lnSpc>
              <a:buSzTx/>
              <a:buNone/>
              <a:defRPr i="1" sz="2000"/>
            </a:pPr>
            <a:r>
              <a:t>R: You have to take the pill for the rest of your life.”</a:t>
            </a:r>
            <a:r>
              <a:rPr i="0"/>
              <a:t> </a:t>
            </a:r>
            <a:endParaRPr sz="2900"/>
          </a:p>
          <a:p>
            <a:pPr marL="0" indent="0">
              <a:lnSpc>
                <a:spcPct val="90000"/>
              </a:lnSpc>
              <a:buSzTx/>
              <a:buNone/>
              <a:defRPr sz="2000"/>
            </a:pPr>
            <a:r>
              <a:t>									- Johannesburg 2103.2</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xfrm>
            <a:off x="628650" y="316614"/>
            <a:ext cx="7886701" cy="994175"/>
          </a:xfrm>
          <a:prstGeom prst="rect">
            <a:avLst/>
          </a:prstGeom>
        </p:spPr>
        <p:txBody>
          <a:bodyPr/>
          <a:lstStyle/>
          <a:p>
            <a:pPr/>
            <a:r>
              <a:t>Results V: </a:t>
            </a:r>
            <a:r>
              <a:rPr>
                <a:solidFill>
                  <a:srgbClr val="000000"/>
                </a:solidFill>
              </a:rPr>
              <a:t>Benefits</a:t>
            </a:r>
            <a:r>
              <a:t> </a:t>
            </a:r>
          </a:p>
        </p:txBody>
      </p:sp>
      <p:sp>
        <p:nvSpPr>
          <p:cNvPr id="255" name="Content Placeholder 2"/>
          <p:cNvSpPr txBox="1"/>
          <p:nvPr>
            <p:ph type="body" idx="1"/>
          </p:nvPr>
        </p:nvSpPr>
        <p:spPr>
          <a:xfrm>
            <a:off x="614091" y="1405007"/>
            <a:ext cx="7901259" cy="4873557"/>
          </a:xfrm>
          <a:prstGeom prst="rect">
            <a:avLst/>
          </a:prstGeom>
        </p:spPr>
        <p:txBody>
          <a:bodyPr/>
          <a:lstStyle/>
          <a:p>
            <a:pPr marL="342898" indent="-342898">
              <a:lnSpc>
                <a:spcPct val="80000"/>
              </a:lnSpc>
              <a:spcBef>
                <a:spcPts val="400"/>
              </a:spcBef>
              <a:defRPr b="1" sz="2500"/>
            </a:pPr>
            <a:r>
              <a:t>Positive Affect / Present Bias: </a:t>
            </a:r>
            <a:r>
              <a:rPr b="0"/>
              <a:t>PrEP is…Control, Safety, Strength, &amp; Conscientiousness</a:t>
            </a:r>
          </a:p>
          <a:p>
            <a:pPr marL="342898" indent="-342898">
              <a:lnSpc>
                <a:spcPct val="80000"/>
              </a:lnSpc>
              <a:spcBef>
                <a:spcPts val="400"/>
              </a:spcBef>
              <a:defRPr sz="2500"/>
            </a:pPr>
          </a:p>
          <a:p>
            <a:pPr lvl="1" marL="800100" indent="-342900">
              <a:lnSpc>
                <a:spcPct val="80000"/>
              </a:lnSpc>
              <a:spcBef>
                <a:spcPts val="400"/>
              </a:spcBef>
              <a:buChar char="•"/>
              <a:defRPr sz="2000"/>
            </a:pPr>
            <a:r>
              <a:t>“I would not know when I would get raped or have unprotected sex so I would rather be on the safe side.” (Cape Town 1109.2)</a:t>
            </a:r>
            <a:endParaRPr b="1"/>
          </a:p>
          <a:p>
            <a:pPr marL="342899" indent="-342899">
              <a:lnSpc>
                <a:spcPct val="80000"/>
              </a:lnSpc>
              <a:spcBef>
                <a:spcPts val="400"/>
              </a:spcBef>
              <a:defRPr sz="2000"/>
            </a:pPr>
          </a:p>
          <a:p>
            <a:pPr lvl="1" marL="800100" indent="-342900">
              <a:lnSpc>
                <a:spcPct val="80000"/>
              </a:lnSpc>
              <a:spcBef>
                <a:spcPts val="400"/>
              </a:spcBef>
              <a:buChar char="•"/>
              <a:defRPr sz="2000"/>
            </a:pPr>
            <a:r>
              <a:t>“PrEP would affect my life in a lot of good ways because it would give me an opportunity to remind myself that there’s HIV out there, and now I am protecting myself from it</a:t>
            </a:r>
            <a:r>
              <a:t>…</a:t>
            </a:r>
            <a:r>
              <a:t>” (Joburg 2103.2)</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Title 1"/>
          <p:cNvSpPr txBox="1"/>
          <p:nvPr>
            <p:ph type="title"/>
          </p:nvPr>
        </p:nvSpPr>
        <p:spPr>
          <a:xfrm>
            <a:off x="-1" y="51231"/>
            <a:ext cx="9045528" cy="1143001"/>
          </a:xfrm>
          <a:prstGeom prst="rect">
            <a:avLst/>
          </a:prstGeom>
        </p:spPr>
        <p:txBody>
          <a:bodyPr/>
          <a:lstStyle/>
          <a:p>
            <a:pPr/>
            <a:r>
              <a:t>Ps expressed strong interest in PrEP</a:t>
            </a:r>
          </a:p>
        </p:txBody>
      </p:sp>
      <p:sp>
        <p:nvSpPr>
          <p:cNvPr id="258" name="Content Placeholder 2"/>
          <p:cNvSpPr txBox="1"/>
          <p:nvPr>
            <p:ph type="body" idx="1"/>
          </p:nvPr>
        </p:nvSpPr>
        <p:spPr>
          <a:xfrm>
            <a:off x="276957" y="1009566"/>
            <a:ext cx="8416878" cy="5199284"/>
          </a:xfrm>
          <a:prstGeom prst="rect">
            <a:avLst/>
          </a:prstGeom>
        </p:spPr>
        <p:txBody>
          <a:bodyPr/>
          <a:lstStyle/>
          <a:p>
            <a:pPr lvl="1" marL="651509" indent="-285750" defTabSz="365759">
              <a:lnSpc>
                <a:spcPct val="80000"/>
              </a:lnSpc>
              <a:spcBef>
                <a:spcPts val="300"/>
              </a:spcBef>
              <a:buChar char="•"/>
              <a:defRPr sz="2000"/>
            </a:pPr>
            <a:r>
              <a:t>After learning about PrEP’s efficacy, </a:t>
            </a:r>
            <a:r>
              <a:t>Ps</a:t>
            </a:r>
            <a:r>
              <a:t> were asked, ‘</a:t>
            </a:r>
            <a:r>
              <a:t>H</a:t>
            </a:r>
            <a:r>
              <a:t>ow interested are you in learning more?’ </a:t>
            </a:r>
          </a:p>
          <a:p>
            <a:pPr lvl="2" marL="1086938" indent="-285750" defTabSz="365759">
              <a:lnSpc>
                <a:spcPct val="80000"/>
              </a:lnSpc>
              <a:spcBef>
                <a:spcPts val="300"/>
              </a:spcBef>
              <a:defRPr sz="1700"/>
            </a:pPr>
            <a:r>
              <a:t>4.3/5 (between “very” and “totally”)</a:t>
            </a:r>
          </a:p>
          <a:p>
            <a:pPr lvl="1" marL="651509" indent="-285750" defTabSz="365759">
              <a:lnSpc>
                <a:spcPct val="80000"/>
              </a:lnSpc>
              <a:spcBef>
                <a:spcPts val="300"/>
              </a:spcBef>
              <a:buChar char="•"/>
              <a:defRPr sz="2000"/>
            </a:pPr>
          </a:p>
          <a:p>
            <a:pPr lvl="1" marL="640080" indent="-274320" defTabSz="365759">
              <a:lnSpc>
                <a:spcPct val="80000"/>
              </a:lnSpc>
              <a:spcBef>
                <a:spcPts val="300"/>
              </a:spcBef>
              <a:buChar char="•"/>
              <a:defRPr sz="2000"/>
            </a:pPr>
            <a:r>
              <a:t>After being given information about daily administration of PrEP, regular follow-up visits, and the need to continue with condoms, they were asked how interested they would be in trying it</a:t>
            </a:r>
            <a:endParaRPr sz="1300"/>
          </a:p>
          <a:p>
            <a:pPr lvl="2" marL="1005839" indent="-274319" defTabSz="365759">
              <a:lnSpc>
                <a:spcPct val="80000"/>
              </a:lnSpc>
              <a:spcBef>
                <a:spcPts val="300"/>
              </a:spcBef>
              <a:defRPr sz="1700"/>
            </a:pPr>
            <a:r>
              <a:t>3.83/5 (between “somewhat” and “very”)</a:t>
            </a:r>
            <a:endParaRPr sz="1300"/>
          </a:p>
          <a:p>
            <a:pPr lvl="1" marL="640080" indent="-274320" defTabSz="365759">
              <a:lnSpc>
                <a:spcPct val="80000"/>
              </a:lnSpc>
              <a:spcBef>
                <a:spcPts val="300"/>
              </a:spcBef>
              <a:buChar char="•"/>
              <a:defRPr sz="2000"/>
            </a:pPr>
          </a:p>
          <a:p>
            <a:pPr marL="274320" indent="-274320" defTabSz="365759">
              <a:lnSpc>
                <a:spcPct val="80000"/>
              </a:lnSpc>
              <a:spcBef>
                <a:spcPts val="300"/>
              </a:spcBef>
              <a:defRPr sz="2000"/>
            </a:pPr>
            <a:r>
              <a:t>What predicts a woman’s interest in trying PrEP*</a:t>
            </a:r>
          </a:p>
          <a:p>
            <a:pPr lvl="1" marL="640080" indent="-274320" defTabSz="365759">
              <a:lnSpc>
                <a:spcPct val="80000"/>
              </a:lnSpc>
              <a:spcBef>
                <a:spcPts val="300"/>
              </a:spcBef>
              <a:buChar char="•"/>
              <a:defRPr sz="1700"/>
            </a:pPr>
            <a:r>
              <a:t>Living in Cape</a:t>
            </a:r>
            <a:r>
              <a:t> Town</a:t>
            </a:r>
            <a:r>
              <a:t> </a:t>
            </a:r>
            <a:r>
              <a:t>(+</a:t>
            </a:r>
            <a:r>
              <a:t>1.36</a:t>
            </a:r>
            <a:r>
              <a:t>, </a:t>
            </a:r>
            <a:r>
              <a:t>z=2.62, p=.01)</a:t>
            </a:r>
            <a:r>
              <a:t>; </a:t>
            </a:r>
            <a:endParaRPr sz="1300"/>
          </a:p>
          <a:p>
            <a:pPr lvl="1" marL="640080" indent="-274320" defTabSz="365759">
              <a:lnSpc>
                <a:spcPct val="80000"/>
              </a:lnSpc>
              <a:spcBef>
                <a:spcPts val="300"/>
              </a:spcBef>
              <a:buChar char="•"/>
              <a:defRPr sz="1700"/>
            </a:pPr>
            <a:r>
              <a:t>Previous knowledge of PrEP </a:t>
            </a:r>
            <a:r>
              <a:t>(+</a:t>
            </a:r>
            <a:r>
              <a:t>.89</a:t>
            </a:r>
            <a:r>
              <a:t>, </a:t>
            </a:r>
            <a:r>
              <a:t>z=2.44, p=.02)</a:t>
            </a:r>
            <a:r>
              <a:t>; </a:t>
            </a:r>
            <a:endParaRPr sz="1300"/>
          </a:p>
          <a:p>
            <a:pPr lvl="1" marL="640080" indent="-274320" defTabSz="365759">
              <a:lnSpc>
                <a:spcPct val="80000"/>
              </a:lnSpc>
              <a:spcBef>
                <a:spcPts val="300"/>
              </a:spcBef>
              <a:buChar char="•"/>
              <a:defRPr sz="1700"/>
            </a:pPr>
            <a:r>
              <a:t>Believing one’s self would use condoms less</a:t>
            </a:r>
            <a:r>
              <a:t> (+</a:t>
            </a:r>
            <a:r>
              <a:t>.83</a:t>
            </a:r>
            <a:r>
              <a:t>,</a:t>
            </a:r>
            <a:r>
              <a:t> z=2.25, p=.024)</a:t>
            </a:r>
            <a:r>
              <a:t>; </a:t>
            </a:r>
            <a:endParaRPr sz="1300"/>
          </a:p>
          <a:p>
            <a:pPr lvl="1" marL="640080" indent="-274320" defTabSz="365759">
              <a:lnSpc>
                <a:spcPct val="80000"/>
              </a:lnSpc>
              <a:spcBef>
                <a:spcPts val="300"/>
              </a:spcBef>
              <a:buChar char="•"/>
              <a:defRPr sz="1700"/>
            </a:pPr>
            <a:r>
              <a:t>Perceiving one can take PrEP daily </a:t>
            </a:r>
            <a:r>
              <a:t>(+</a:t>
            </a:r>
            <a:r>
              <a:t>1.84</a:t>
            </a:r>
            <a:r>
              <a:t>, </a:t>
            </a:r>
            <a:r>
              <a:t>z=4.14, p=.0.00)</a:t>
            </a:r>
            <a:r>
              <a:t>; </a:t>
            </a:r>
            <a:endParaRPr sz="1300"/>
          </a:p>
          <a:p>
            <a:pPr lvl="1" marL="640080" indent="-274320" defTabSz="365759">
              <a:lnSpc>
                <a:spcPct val="80000"/>
              </a:lnSpc>
              <a:spcBef>
                <a:spcPts val="300"/>
              </a:spcBef>
              <a:buChar char="•"/>
              <a:defRPr sz="1700"/>
            </a:pPr>
            <a:r>
              <a:t>Self-assessed 1-Yr HIV risk (+1.84, z=4.14, p=0.00)</a:t>
            </a:r>
            <a:endParaRPr sz="1300"/>
          </a:p>
          <a:p>
            <a:pPr lvl="2" marL="1075508" indent="-274319" defTabSz="365759">
              <a:lnSpc>
                <a:spcPct val="80000"/>
              </a:lnSpc>
              <a:spcBef>
                <a:spcPts val="300"/>
              </a:spcBef>
              <a:defRPr sz="1700"/>
            </a:pPr>
            <a:r>
              <a:t>Importantly: The following were not associated with interest</a:t>
            </a:r>
            <a:r>
              <a:t> when controlled for in the equation</a:t>
            </a:r>
            <a:r>
              <a:t>: </a:t>
            </a:r>
            <a:r>
              <a:t>age, </a:t>
            </a:r>
            <a:r>
              <a:t>frequency of sex or condom usage, having side partners or suspecting that one’s main partner has side partners.</a:t>
            </a:r>
          </a:p>
        </p:txBody>
      </p:sp>
      <p:sp>
        <p:nvSpPr>
          <p:cNvPr id="259" name="TextBox 1"/>
          <p:cNvSpPr txBox="1"/>
          <p:nvPr/>
        </p:nvSpPr>
        <p:spPr>
          <a:xfrm>
            <a:off x="407962" y="6024183"/>
            <a:ext cx="5303522"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j-lt"/>
                <a:ea typeface="+mj-ea"/>
                <a:cs typeface="+mj-cs"/>
                <a:sym typeface="Calibri"/>
              </a:defRPr>
            </a:lvl1pPr>
          </a:lstStyle>
          <a:p>
            <a:pPr/>
            <a:r>
              <a:t>LR chi2(13) = 109.04, Prob&gt;chi2 = 0.00, R2 = .25.</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Title 1"/>
          <p:cNvSpPr txBox="1"/>
          <p:nvPr>
            <p:ph type="title"/>
          </p:nvPr>
        </p:nvSpPr>
        <p:spPr>
          <a:xfrm>
            <a:off x="562859" y="274639"/>
            <a:ext cx="8018283" cy="1143001"/>
          </a:xfrm>
          <a:prstGeom prst="rect">
            <a:avLst/>
          </a:prstGeom>
        </p:spPr>
        <p:txBody>
          <a:bodyPr/>
          <a:lstStyle>
            <a:lvl1pPr defTabSz="434340">
              <a:defRPr sz="3400">
                <a:solidFill>
                  <a:srgbClr val="00B0F0"/>
                </a:solidFill>
              </a:defRPr>
            </a:lvl1pPr>
          </a:lstStyle>
          <a:p>
            <a:pPr/>
            <a:r>
              <a:t>Summary</a:t>
            </a:r>
          </a:p>
        </p:txBody>
      </p:sp>
      <p:sp>
        <p:nvSpPr>
          <p:cNvPr id="264" name="Content Placeholder 2"/>
          <p:cNvSpPr txBox="1"/>
          <p:nvPr>
            <p:ph type="body" idx="1"/>
          </p:nvPr>
        </p:nvSpPr>
        <p:spPr>
          <a:xfrm>
            <a:off x="562859" y="1626018"/>
            <a:ext cx="8018282" cy="4525965"/>
          </a:xfrm>
          <a:prstGeom prst="rect">
            <a:avLst/>
          </a:prstGeom>
        </p:spPr>
        <p:txBody>
          <a:bodyPr/>
          <a:lstStyle/>
          <a:p>
            <a:pPr lvl="1" marL="0" indent="376961" defTabSz="376961">
              <a:lnSpc>
                <a:spcPct val="72000"/>
              </a:lnSpc>
              <a:spcBef>
                <a:spcPts val="400"/>
              </a:spcBef>
              <a:buSzTx/>
              <a:buNone/>
              <a:defRPr i="1" sz="2037">
                <a:solidFill>
                  <a:srgbClr val="00B0F0"/>
                </a:solidFill>
              </a:defRPr>
            </a:pPr>
            <a:r>
              <a:t>How do women construe their HIV risk versus other risks in their lives? </a:t>
            </a:r>
          </a:p>
          <a:p>
            <a:pPr lvl="2" marL="1131940" indent="-332613" defTabSz="376961">
              <a:lnSpc>
                <a:spcPct val="72000"/>
              </a:lnSpc>
              <a:spcBef>
                <a:spcPts val="400"/>
              </a:spcBef>
              <a:defRPr sz="2037"/>
            </a:pPr>
            <a:r>
              <a:t>Some aspects of the initiation/adherence model were consistent with the expert model: </a:t>
            </a:r>
          </a:p>
          <a:p>
            <a:pPr lvl="3" marL="1634555" indent="-332613" defTabSz="376961">
              <a:lnSpc>
                <a:spcPct val="72000"/>
              </a:lnSpc>
              <a:spcBef>
                <a:spcPts val="400"/>
              </a:spcBef>
              <a:buChar char="•"/>
              <a:defRPr sz="1746"/>
            </a:pPr>
            <a:r>
              <a:t>finance, stigma, access, interactions with providers</a:t>
            </a:r>
            <a:endParaRPr sz="2037"/>
          </a:p>
          <a:p>
            <a:pPr lvl="1" marL="0" indent="376961" defTabSz="376961">
              <a:lnSpc>
                <a:spcPct val="72000"/>
              </a:lnSpc>
              <a:spcBef>
                <a:spcPts val="400"/>
              </a:spcBef>
              <a:buSzTx/>
              <a:buNone/>
              <a:defRPr sz="2037"/>
            </a:pPr>
          </a:p>
          <a:p>
            <a:pPr lvl="2" marL="1131940" indent="-332613" defTabSz="376961">
              <a:lnSpc>
                <a:spcPct val="72000"/>
              </a:lnSpc>
              <a:spcBef>
                <a:spcPts val="400"/>
              </a:spcBef>
              <a:defRPr sz="2037"/>
            </a:pPr>
            <a:r>
              <a:t>Those that were not:</a:t>
            </a:r>
          </a:p>
          <a:p>
            <a:pPr lvl="3" marL="1634555" indent="-332613" defTabSz="376961">
              <a:lnSpc>
                <a:spcPct val="72000"/>
              </a:lnSpc>
              <a:spcBef>
                <a:spcPts val="400"/>
              </a:spcBef>
              <a:buChar char="•"/>
              <a:defRPr sz="1746"/>
            </a:pPr>
            <a:r>
              <a:t>Knowledge gap around perceived HIV Risks &amp; HIV/PrEP mechanisms…HIV risk is salient for most.</a:t>
            </a:r>
            <a:endParaRPr sz="2037"/>
          </a:p>
          <a:p>
            <a:pPr lvl="3" marL="1634555" indent="-332613" defTabSz="376961">
              <a:lnSpc>
                <a:spcPct val="72000"/>
              </a:lnSpc>
              <a:spcBef>
                <a:spcPts val="400"/>
              </a:spcBef>
              <a:buChar char="•"/>
              <a:defRPr sz="1746"/>
            </a:pPr>
            <a:r>
              <a:t>The influence of non-HIV Risks: Relationships, self-image, forecasting the future, efficacy</a:t>
            </a:r>
            <a:endParaRPr sz="2037"/>
          </a:p>
          <a:p>
            <a:pPr lvl="1" marL="0" indent="376961" defTabSz="376961">
              <a:lnSpc>
                <a:spcPct val="72000"/>
              </a:lnSpc>
              <a:spcBef>
                <a:spcPts val="400"/>
              </a:spcBef>
              <a:buSzTx/>
              <a:buNone/>
              <a:defRPr i="1" sz="2037"/>
            </a:pPr>
          </a:p>
          <a:p>
            <a:pPr lvl="1" marL="0" indent="376961" defTabSz="376961">
              <a:lnSpc>
                <a:spcPct val="72000"/>
              </a:lnSpc>
              <a:spcBef>
                <a:spcPts val="400"/>
              </a:spcBef>
              <a:buSzTx/>
              <a:buNone/>
              <a:defRPr i="1" sz="2037">
                <a:solidFill>
                  <a:srgbClr val="00B0F0"/>
                </a:solidFill>
              </a:defRPr>
            </a:pPr>
            <a:r>
              <a:t>What is the PrEP value proposition?</a:t>
            </a:r>
          </a:p>
          <a:p>
            <a:pPr lvl="2" marL="1131940" indent="-332613" defTabSz="376961">
              <a:lnSpc>
                <a:spcPct val="72000"/>
              </a:lnSpc>
              <a:spcBef>
                <a:spcPts val="400"/>
              </a:spcBef>
              <a:defRPr sz="2037"/>
            </a:pPr>
            <a:r>
              <a:t>Most young women understand PrEP’s value</a:t>
            </a:r>
          </a:p>
          <a:p>
            <a:pPr lvl="2" marL="1131940" indent="-332613" defTabSz="376961">
              <a:lnSpc>
                <a:spcPct val="72000"/>
              </a:lnSpc>
              <a:spcBef>
                <a:spcPts val="400"/>
              </a:spcBef>
              <a:defRPr sz="2037"/>
            </a:pPr>
            <a:r>
              <a:t>For some, it may be that affect is amplifying the felt weight of the costs of PrEP as much as hard stop factors such as cost/travel.</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Title 1"/>
          <p:cNvSpPr txBox="1"/>
          <p:nvPr>
            <p:ph type="title"/>
          </p:nvPr>
        </p:nvSpPr>
        <p:spPr>
          <a:xfrm>
            <a:off x="562859" y="274639"/>
            <a:ext cx="8018283" cy="1143001"/>
          </a:xfrm>
          <a:prstGeom prst="rect">
            <a:avLst/>
          </a:prstGeom>
        </p:spPr>
        <p:txBody>
          <a:bodyPr/>
          <a:lstStyle/>
          <a:p>
            <a:pPr>
              <a:defRPr>
                <a:solidFill>
                  <a:srgbClr val="00B0F0"/>
                </a:solidFill>
              </a:defRPr>
            </a:pPr>
            <a:r>
              <a:t>Implications</a:t>
            </a:r>
            <a:r>
              <a:t>: Communications</a:t>
            </a:r>
          </a:p>
        </p:txBody>
      </p:sp>
      <p:sp>
        <p:nvSpPr>
          <p:cNvPr id="267" name="Content Placeholder 2"/>
          <p:cNvSpPr txBox="1"/>
          <p:nvPr>
            <p:ph type="body" idx="1"/>
          </p:nvPr>
        </p:nvSpPr>
        <p:spPr>
          <a:xfrm>
            <a:off x="628650" y="1413502"/>
            <a:ext cx="7886700" cy="4442324"/>
          </a:xfrm>
          <a:prstGeom prst="rect">
            <a:avLst/>
          </a:prstGeom>
        </p:spPr>
        <p:txBody>
          <a:bodyPr/>
          <a:lstStyle/>
          <a:p>
            <a:pPr lvl="1" marL="0" indent="295350" defTabSz="295350">
              <a:lnSpc>
                <a:spcPct val="64000"/>
              </a:lnSpc>
              <a:spcBef>
                <a:spcPts val="100"/>
              </a:spcBef>
              <a:buSzTx/>
              <a:buNone/>
              <a:defRPr sz="1994" u="sng">
                <a:latin typeface="+mn-lt"/>
                <a:ea typeface="+mn-ea"/>
                <a:cs typeface="+mn-cs"/>
                <a:sym typeface="Helvetica"/>
              </a:defRPr>
            </a:pPr>
            <a:r>
              <a:t>Marketing</a:t>
            </a:r>
            <a:r>
              <a:t>: Outreach / </a:t>
            </a:r>
            <a:r>
              <a:t>Branding</a:t>
            </a:r>
            <a:endParaRPr sz="2375"/>
          </a:p>
          <a:p>
            <a:pPr lvl="1" marL="0" indent="295350" defTabSz="295350">
              <a:lnSpc>
                <a:spcPct val="64000"/>
              </a:lnSpc>
              <a:spcBef>
                <a:spcPts val="100"/>
              </a:spcBef>
              <a:buSzTx/>
              <a:buNone/>
              <a:defRPr sz="1425" u="sng">
                <a:latin typeface="+mn-lt"/>
                <a:ea typeface="+mn-ea"/>
                <a:cs typeface="+mn-cs"/>
                <a:sym typeface="Helvetica"/>
              </a:defRPr>
            </a:pPr>
          </a:p>
          <a:p>
            <a:pPr lvl="1" marL="566812" indent="-271462" defTabSz="295350">
              <a:lnSpc>
                <a:spcPct val="64000"/>
              </a:lnSpc>
              <a:spcBef>
                <a:spcPts val="100"/>
              </a:spcBef>
              <a:buChar char="•"/>
              <a:defRPr sz="1615">
                <a:latin typeface="+mn-lt"/>
                <a:ea typeface="+mn-ea"/>
                <a:cs typeface="+mn-cs"/>
                <a:sym typeface="Helvetica"/>
              </a:defRPr>
            </a:pPr>
            <a:r>
              <a:t>To counter uncertainty/negative affect in forecasting relationship/identity consequences…</a:t>
            </a:r>
            <a:r>
              <a:t>employ </a:t>
            </a:r>
            <a:r>
              <a:t>positive affective images/branding, e.g. empowerment, bravery, norms</a:t>
            </a:r>
            <a:endParaRPr sz="1900"/>
          </a:p>
          <a:p>
            <a:pPr lvl="1" marL="566812" indent="-271462" defTabSz="295350">
              <a:lnSpc>
                <a:spcPct val="64000"/>
              </a:lnSpc>
              <a:spcBef>
                <a:spcPts val="100"/>
              </a:spcBef>
              <a:buChar char="•"/>
              <a:defRPr sz="1900">
                <a:latin typeface="+mn-lt"/>
                <a:ea typeface="+mn-ea"/>
                <a:cs typeface="+mn-cs"/>
                <a:sym typeface="Helvetica"/>
              </a:defRPr>
            </a:pPr>
          </a:p>
          <a:p>
            <a:pPr lvl="1" marL="566812" indent="-271462" defTabSz="295350">
              <a:lnSpc>
                <a:spcPct val="64000"/>
              </a:lnSpc>
              <a:spcBef>
                <a:spcPts val="100"/>
              </a:spcBef>
              <a:buChar char="•"/>
              <a:defRPr sz="1615"/>
            </a:pPr>
            <a:r>
              <a:t>Be aware of the </a:t>
            </a:r>
            <a:r>
              <a:rPr i="1"/>
              <a:t>affect heuristic,</a:t>
            </a:r>
            <a:r>
              <a:t> such feelings have particular application to the judging of risks and benefits: if one’s feelings towards a stimulus are positive, then people are more likely to judge the risks of it as low and the benefits high; on the other hand, if their feelings towards that stimulus are negative, they are more likely to perceive the risks as high and benefits low (Finucane et al, 2000). </a:t>
            </a:r>
            <a:endParaRPr sz="1900">
              <a:latin typeface="Tw Cen MT"/>
              <a:ea typeface="Tw Cen MT"/>
              <a:cs typeface="Tw Cen MT"/>
              <a:sym typeface="Tw Cen MT"/>
            </a:endParaRPr>
          </a:p>
          <a:p>
            <a:pPr lvl="1" marL="566812" indent="-271462" defTabSz="295350">
              <a:lnSpc>
                <a:spcPct val="64000"/>
              </a:lnSpc>
              <a:spcBef>
                <a:spcPts val="100"/>
              </a:spcBef>
              <a:buChar char="•"/>
              <a:defRPr sz="1900">
                <a:latin typeface="+mn-lt"/>
                <a:ea typeface="+mn-ea"/>
                <a:cs typeface="+mn-cs"/>
                <a:sym typeface="Helvetica"/>
              </a:defRPr>
            </a:pPr>
          </a:p>
          <a:p>
            <a:pPr lvl="1" marL="479944" indent="-184594" defTabSz="295350">
              <a:lnSpc>
                <a:spcPct val="64000"/>
              </a:lnSpc>
              <a:spcBef>
                <a:spcPts val="100"/>
              </a:spcBef>
              <a:defRPr sz="855">
                <a:latin typeface="+mn-lt"/>
                <a:ea typeface="+mn-ea"/>
                <a:cs typeface="+mn-cs"/>
                <a:sym typeface="Helvetica"/>
              </a:defRPr>
            </a:pPr>
          </a:p>
          <a:p>
            <a:pPr lvl="1" marL="0" indent="295350" defTabSz="295350">
              <a:lnSpc>
                <a:spcPct val="64000"/>
              </a:lnSpc>
              <a:spcBef>
                <a:spcPts val="100"/>
              </a:spcBef>
              <a:buSzTx/>
              <a:buNone/>
              <a:defRPr sz="1994" u="sng">
                <a:latin typeface="+mn-lt"/>
                <a:ea typeface="+mn-ea"/>
                <a:cs typeface="+mn-cs"/>
                <a:sym typeface="Helvetica"/>
              </a:defRPr>
            </a:pPr>
            <a:r>
              <a:t>Counseling Content:</a:t>
            </a:r>
            <a:r>
              <a:rPr u="none"/>
              <a:t> </a:t>
            </a:r>
            <a:endParaRPr sz="2375"/>
          </a:p>
          <a:p>
            <a:pPr lvl="1" marL="0" indent="295350" defTabSz="295350">
              <a:lnSpc>
                <a:spcPct val="64000"/>
              </a:lnSpc>
              <a:spcBef>
                <a:spcPts val="100"/>
              </a:spcBef>
              <a:buSzTx/>
              <a:buNone/>
              <a:defRPr sz="2375">
                <a:latin typeface="+mn-lt"/>
                <a:ea typeface="+mn-ea"/>
                <a:cs typeface="+mn-cs"/>
                <a:sym typeface="Helvetica"/>
              </a:defRPr>
            </a:pPr>
          </a:p>
          <a:p>
            <a:pPr lvl="1" marL="566812" indent="-271462" defTabSz="295350">
              <a:lnSpc>
                <a:spcPct val="64000"/>
              </a:lnSpc>
              <a:spcBef>
                <a:spcPts val="100"/>
              </a:spcBef>
              <a:buChar char="•"/>
              <a:defRPr sz="1615">
                <a:latin typeface="+mn-lt"/>
                <a:ea typeface="+mn-ea"/>
                <a:cs typeface="+mn-cs"/>
                <a:sym typeface="Helvetica"/>
              </a:defRPr>
            </a:pPr>
            <a:r>
              <a:t>Risk Framing – communicate cumulative or lifetime risk rather than single-exposure risk.</a:t>
            </a:r>
            <a:endParaRPr sz="1900"/>
          </a:p>
          <a:p>
            <a:pPr lvl="1" marL="566812" indent="-271462" defTabSz="295350">
              <a:lnSpc>
                <a:spcPct val="64000"/>
              </a:lnSpc>
              <a:spcBef>
                <a:spcPts val="100"/>
              </a:spcBef>
              <a:buChar char="•"/>
              <a:defRPr sz="1900">
                <a:latin typeface="+mn-lt"/>
                <a:ea typeface="+mn-ea"/>
                <a:cs typeface="+mn-cs"/>
                <a:sym typeface="Helvetica"/>
              </a:defRPr>
            </a:pPr>
          </a:p>
          <a:p>
            <a:pPr lvl="1" marL="566812" indent="-271462" defTabSz="295350">
              <a:lnSpc>
                <a:spcPct val="64000"/>
              </a:lnSpc>
              <a:spcBef>
                <a:spcPts val="100"/>
              </a:spcBef>
              <a:buChar char="•"/>
              <a:defRPr sz="1615">
                <a:latin typeface="+mn-lt"/>
                <a:ea typeface="+mn-ea"/>
                <a:cs typeface="+mn-cs"/>
                <a:sym typeface="Helvetica"/>
              </a:defRPr>
            </a:pPr>
            <a:r>
              <a:t>Emphasize that neither beauty nor character are useful indicators of HIV infection.</a:t>
            </a:r>
            <a:endParaRPr sz="1900"/>
          </a:p>
          <a:p>
            <a:pPr lvl="1" marL="566812" indent="-271462" defTabSz="295350">
              <a:lnSpc>
                <a:spcPct val="64000"/>
              </a:lnSpc>
              <a:spcBef>
                <a:spcPts val="100"/>
              </a:spcBef>
              <a:buChar char="•"/>
              <a:defRPr sz="1900">
                <a:latin typeface="+mn-lt"/>
                <a:ea typeface="+mn-ea"/>
                <a:cs typeface="+mn-cs"/>
                <a:sym typeface="Helvetica"/>
              </a:defRPr>
            </a:pPr>
          </a:p>
          <a:p>
            <a:pPr lvl="1" marL="566812" indent="-271462" defTabSz="295350">
              <a:lnSpc>
                <a:spcPct val="64000"/>
              </a:lnSpc>
              <a:spcBef>
                <a:spcPts val="100"/>
              </a:spcBef>
              <a:buChar char="•"/>
              <a:defRPr sz="1615">
                <a:latin typeface="+mn-lt"/>
                <a:ea typeface="+mn-ea"/>
                <a:cs typeface="+mn-cs"/>
                <a:sym typeface="Helvetica"/>
              </a:defRPr>
            </a:pPr>
            <a:r>
              <a:t>Clinical counseling: </a:t>
            </a:r>
            <a:r>
              <a:t>Incorporate a simple but clear illustration of </a:t>
            </a:r>
            <a:r>
              <a:t>HIV and PrEP mechanism</a:t>
            </a:r>
            <a:r>
              <a:t>s</a:t>
            </a:r>
            <a:r>
              <a:t> into counseling.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Title 1"/>
          <p:cNvSpPr txBox="1"/>
          <p:nvPr>
            <p:ph type="title"/>
          </p:nvPr>
        </p:nvSpPr>
        <p:spPr>
          <a:xfrm>
            <a:off x="364456" y="2100445"/>
            <a:ext cx="8524711" cy="1470028"/>
          </a:xfrm>
          <a:prstGeom prst="rect">
            <a:avLst/>
          </a:prstGeom>
        </p:spPr>
        <p:txBody>
          <a:bodyPr/>
          <a:lstStyle/>
          <a:p>
            <a:pPr defTabSz="443483">
              <a:defRPr sz="2800"/>
            </a:pPr>
            <a:r>
              <a:t>Should I Take PrEP?</a:t>
            </a:r>
            <a:br/>
            <a:r>
              <a:rPr sz="2000"/>
              <a:t>A Mental Models Assessment of Young African Women’s Motivations for and</a:t>
            </a:r>
            <a:r>
              <a:rPr b="0" sz="2000"/>
              <a:t> </a:t>
            </a:r>
            <a:r>
              <a:rPr sz="2000"/>
              <a:t>Barriers to PrEP Initiation and Adherence</a:t>
            </a:r>
            <a:br>
              <a:rPr sz="2000"/>
            </a:br>
          </a:p>
        </p:txBody>
      </p:sp>
      <p:sp>
        <p:nvSpPr>
          <p:cNvPr id="185" name="Subtitle 2"/>
          <p:cNvSpPr txBox="1"/>
          <p:nvPr>
            <p:ph type="body" sz="quarter" idx="1"/>
          </p:nvPr>
        </p:nvSpPr>
        <p:spPr>
          <a:xfrm>
            <a:off x="929389" y="3607436"/>
            <a:ext cx="7210270" cy="956559"/>
          </a:xfrm>
          <a:prstGeom prst="rect">
            <a:avLst/>
          </a:prstGeom>
        </p:spPr>
        <p:txBody>
          <a:bodyPr/>
          <a:lstStyle/>
          <a:p>
            <a:pPr>
              <a:spcBef>
                <a:spcPts val="500"/>
              </a:spcBef>
              <a:defRPr sz="2200"/>
            </a:pPr>
            <a:r>
              <a:t>Nichole Argo, PhD* </a:t>
            </a:r>
          </a:p>
          <a:p>
            <a:pPr>
              <a:spcBef>
                <a:spcPts val="500"/>
              </a:spcBef>
              <a:defRPr sz="2200"/>
            </a:pPr>
            <a:r>
              <a:t>Carnegie Mellon University</a:t>
            </a:r>
          </a:p>
        </p:txBody>
      </p:sp>
      <p:pic>
        <p:nvPicPr>
          <p:cNvPr id="186" name="Picture 3" descr="Picture 3"/>
          <p:cNvPicPr>
            <a:picLocks noChangeAspect="1"/>
          </p:cNvPicPr>
          <p:nvPr/>
        </p:nvPicPr>
        <p:blipFill>
          <a:blip r:embed="rId2">
            <a:extLst/>
          </a:blip>
          <a:stretch>
            <a:fillRect/>
          </a:stretch>
        </p:blipFill>
        <p:spPr>
          <a:xfrm>
            <a:off x="364456" y="4995555"/>
            <a:ext cx="1964566" cy="598543"/>
          </a:xfrm>
          <a:prstGeom prst="rect">
            <a:avLst/>
          </a:prstGeom>
          <a:ln w="12700">
            <a:miter lim="400000"/>
          </a:ln>
        </p:spPr>
      </p:pic>
      <p:pic>
        <p:nvPicPr>
          <p:cNvPr id="187" name="Picture 4" descr="Picture 4"/>
          <p:cNvPicPr>
            <a:picLocks noChangeAspect="1"/>
          </p:cNvPicPr>
          <p:nvPr/>
        </p:nvPicPr>
        <p:blipFill>
          <a:blip r:embed="rId3">
            <a:extLst/>
          </a:blip>
          <a:srcRect l="0" t="11748" r="0" b="18348"/>
          <a:stretch>
            <a:fillRect/>
          </a:stretch>
        </p:blipFill>
        <p:spPr>
          <a:xfrm>
            <a:off x="2785796" y="4851737"/>
            <a:ext cx="1143002" cy="798994"/>
          </a:xfrm>
          <a:prstGeom prst="rect">
            <a:avLst/>
          </a:prstGeom>
          <a:ln w="12700">
            <a:miter lim="400000"/>
          </a:ln>
        </p:spPr>
      </p:pic>
      <p:pic>
        <p:nvPicPr>
          <p:cNvPr id="188" name="Picture 5" descr="Picture 5"/>
          <p:cNvPicPr>
            <a:picLocks noChangeAspect="1"/>
          </p:cNvPicPr>
          <p:nvPr/>
        </p:nvPicPr>
        <p:blipFill>
          <a:blip r:embed="rId4">
            <a:extLst/>
          </a:blip>
          <a:stretch>
            <a:fillRect/>
          </a:stretch>
        </p:blipFill>
        <p:spPr>
          <a:xfrm>
            <a:off x="4167263" y="4862667"/>
            <a:ext cx="1481663" cy="956561"/>
          </a:xfrm>
          <a:prstGeom prst="rect">
            <a:avLst/>
          </a:prstGeom>
          <a:ln w="12700">
            <a:miter lim="400000"/>
          </a:ln>
        </p:spPr>
      </p:pic>
      <p:sp>
        <p:nvSpPr>
          <p:cNvPr id="189" name="TextBox 6"/>
          <p:cNvSpPr txBox="1"/>
          <p:nvPr/>
        </p:nvSpPr>
        <p:spPr>
          <a:xfrm>
            <a:off x="449704" y="5845261"/>
            <a:ext cx="8439465" cy="485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500">
                <a:solidFill>
                  <a:srgbClr val="00B050"/>
                </a:solidFill>
                <a:latin typeface="+mj-lt"/>
                <a:ea typeface="+mj-ea"/>
                <a:cs typeface="+mj-cs"/>
                <a:sym typeface="Calibri"/>
              </a:defRPr>
            </a:pPr>
            <a:r>
              <a:t>*</a:t>
            </a:r>
            <a:r>
              <a:rPr sz="1200"/>
              <a:t>Argo N, Krishnamurti T, Fischhoff B, Bekker L-G, Delany-Moretlwe S, Bukusi E, Myers L, Imrie J, Odoyo J, Celum C, and Baeten J for the POWER Study Team.</a:t>
            </a:r>
          </a:p>
        </p:txBody>
      </p:sp>
      <p:sp>
        <p:nvSpPr>
          <p:cNvPr id="190" name="Rectangle 10"/>
          <p:cNvSpPr txBox="1"/>
          <p:nvPr/>
        </p:nvSpPr>
        <p:spPr>
          <a:xfrm>
            <a:off x="4453216" y="3244332"/>
            <a:ext cx="1407939" cy="358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mj-lt"/>
                <a:ea typeface="+mj-ea"/>
                <a:cs typeface="+mj-cs"/>
                <a:sym typeface="Calibri"/>
              </a:defRPr>
            </a:lvl1pPr>
          </a:lstStyle>
          <a:p>
            <a:pPr/>
            <a:r>
              <a:t> </a:t>
            </a:r>
          </a:p>
        </p:txBody>
      </p:sp>
      <p:sp>
        <p:nvSpPr>
          <p:cNvPr id="191" name="TextBox 13"/>
          <p:cNvSpPr txBox="1"/>
          <p:nvPr/>
        </p:nvSpPr>
        <p:spPr>
          <a:xfrm>
            <a:off x="5878838" y="5110160"/>
            <a:ext cx="3282849"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C00000"/>
                </a:solidFill>
                <a:latin typeface="Book Antiqua"/>
                <a:ea typeface="Book Antiqua"/>
                <a:cs typeface="Book Antiqua"/>
                <a:sym typeface="Book Antiqua"/>
              </a:defRPr>
            </a:lvl1pPr>
          </a:lstStyle>
          <a:p>
            <a:pPr/>
            <a:r>
              <a:t>Carnegie Mellon University</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Title 1"/>
          <p:cNvSpPr txBox="1"/>
          <p:nvPr>
            <p:ph type="title"/>
          </p:nvPr>
        </p:nvSpPr>
        <p:spPr>
          <a:xfrm>
            <a:off x="562859" y="274639"/>
            <a:ext cx="8018283" cy="1143001"/>
          </a:xfrm>
          <a:prstGeom prst="rect">
            <a:avLst/>
          </a:prstGeom>
        </p:spPr>
        <p:txBody>
          <a:bodyPr/>
          <a:lstStyle>
            <a:lvl1pPr defTabSz="452627">
              <a:defRPr sz="3564">
                <a:solidFill>
                  <a:srgbClr val="00B0F0"/>
                </a:solidFill>
              </a:defRPr>
            </a:lvl1pPr>
          </a:lstStyle>
          <a:p>
            <a:pPr/>
            <a:r>
              <a:t>Implications: Decision Tool, Delivery</a:t>
            </a:r>
          </a:p>
        </p:txBody>
      </p:sp>
      <p:sp>
        <p:nvSpPr>
          <p:cNvPr id="270" name="Text Placeholder 2"/>
          <p:cNvSpPr txBox="1"/>
          <p:nvPr>
            <p:ph type="body" idx="1"/>
          </p:nvPr>
        </p:nvSpPr>
        <p:spPr>
          <a:xfrm>
            <a:off x="562859" y="1600199"/>
            <a:ext cx="8018283" cy="4525966"/>
          </a:xfrm>
          <a:prstGeom prst="rect">
            <a:avLst/>
          </a:prstGeom>
        </p:spPr>
        <p:txBody>
          <a:bodyPr/>
          <a:lstStyle/>
          <a:p>
            <a:pPr lvl="1" marL="0" indent="310895" defTabSz="310895">
              <a:lnSpc>
                <a:spcPct val="80000"/>
              </a:lnSpc>
              <a:spcBef>
                <a:spcPts val="300"/>
              </a:spcBef>
              <a:buSzTx/>
              <a:buNone/>
              <a:defRPr sz="2500" u="sng">
                <a:latin typeface="+mn-lt"/>
                <a:ea typeface="+mn-ea"/>
                <a:cs typeface="+mn-cs"/>
                <a:sym typeface="Helvetica"/>
              </a:defRPr>
            </a:pPr>
            <a:r>
              <a:t>Create a Decision Tool</a:t>
            </a:r>
            <a:endParaRPr sz="1300"/>
          </a:p>
          <a:p>
            <a:pPr lvl="1" marL="653795" indent="-342900" defTabSz="310895">
              <a:lnSpc>
                <a:spcPct val="80000"/>
              </a:lnSpc>
              <a:spcBef>
                <a:spcPts val="300"/>
              </a:spcBef>
              <a:buChar char="•"/>
              <a:defRPr sz="2000">
                <a:latin typeface="+mn-lt"/>
                <a:ea typeface="+mn-ea"/>
                <a:cs typeface="+mn-cs"/>
                <a:sym typeface="Helvetica"/>
              </a:defRPr>
            </a:pPr>
            <a:r>
              <a:t>Uncertainty and negative affect seemed to pause the PrEP decision calculus for some Ps. A decision tool can guide/direct P’s attention to whether PrEP is right for her without activating relationship/identity/morality concerns</a:t>
            </a:r>
            <a:r>
              <a:rPr sz="1300"/>
              <a:t>. </a:t>
            </a:r>
            <a:endParaRPr sz="1300"/>
          </a:p>
          <a:p>
            <a:pPr lvl="2" marL="777240" indent="-155447" defTabSz="310895">
              <a:lnSpc>
                <a:spcPct val="80000"/>
              </a:lnSpc>
              <a:spcBef>
                <a:spcPts val="200"/>
              </a:spcBef>
              <a:defRPr sz="2500">
                <a:latin typeface="+mn-lt"/>
                <a:ea typeface="+mn-ea"/>
                <a:cs typeface="+mn-cs"/>
                <a:sym typeface="Helvetica"/>
              </a:defRPr>
            </a:pPr>
          </a:p>
          <a:p>
            <a:pPr lvl="1" marL="0" indent="310895" defTabSz="310895">
              <a:lnSpc>
                <a:spcPct val="80000"/>
              </a:lnSpc>
              <a:spcBef>
                <a:spcPts val="200"/>
              </a:spcBef>
              <a:buSzTx/>
              <a:buNone/>
              <a:defRPr sz="2500" u="sng">
                <a:latin typeface="+mn-lt"/>
                <a:ea typeface="+mn-ea"/>
                <a:cs typeface="+mn-cs"/>
                <a:sym typeface="Helvetica"/>
              </a:defRPr>
            </a:pPr>
            <a:r>
              <a:t>PrEP Delivery</a:t>
            </a:r>
            <a:endParaRPr sz="1100"/>
          </a:p>
          <a:p>
            <a:pPr lvl="1" marL="653794" indent="-342900" defTabSz="310895">
              <a:lnSpc>
                <a:spcPct val="80000"/>
              </a:lnSpc>
              <a:spcBef>
                <a:spcPts val="200"/>
              </a:spcBef>
              <a:buChar char="•"/>
              <a:defRPr sz="2000">
                <a:latin typeface="+mn-lt"/>
                <a:ea typeface="+mn-ea"/>
                <a:cs typeface="+mn-cs"/>
                <a:sym typeface="Helvetica"/>
              </a:defRPr>
            </a:pPr>
            <a:r>
              <a:t>Overcome financial/logistical “hard-stops” by finding a way to bring PrEP (and services) to the people. </a:t>
            </a:r>
            <a:endParaRPr sz="1100"/>
          </a:p>
          <a:p>
            <a:pPr lvl="1" marL="539494" indent="-228600" defTabSz="310895">
              <a:lnSpc>
                <a:spcPct val="80000"/>
              </a:lnSpc>
              <a:spcBef>
                <a:spcPts val="200"/>
              </a:spcBef>
              <a:defRPr sz="2000">
                <a:latin typeface="+mn-lt"/>
                <a:ea typeface="+mn-ea"/>
                <a:cs typeface="+mn-cs"/>
                <a:sym typeface="Helvetica"/>
              </a:defRPr>
            </a:pPr>
          </a:p>
          <a:p>
            <a:pPr lvl="1" marL="653794" indent="-342900" defTabSz="310895">
              <a:lnSpc>
                <a:spcPct val="80000"/>
              </a:lnSpc>
              <a:spcBef>
                <a:spcPts val="200"/>
              </a:spcBef>
              <a:buChar char="•"/>
              <a:defRPr sz="2000">
                <a:latin typeface="+mn-lt"/>
                <a:ea typeface="+mn-ea"/>
                <a:cs typeface="+mn-cs"/>
                <a:sym typeface="Helvetica"/>
              </a:defRPr>
            </a:pPr>
            <a:r>
              <a:t>Create PrEP-friendly health services.</a:t>
            </a:r>
            <a:endParaRPr sz="1100"/>
          </a:p>
          <a:p>
            <a:pPr lvl="2" marL="964691" indent="-342900" defTabSz="310895">
              <a:lnSpc>
                <a:spcPct val="80000"/>
              </a:lnSpc>
              <a:spcBef>
                <a:spcPts val="200"/>
              </a:spcBef>
              <a:buFont typeface="Courier New"/>
              <a:buChar char="o"/>
              <a:defRPr sz="1700">
                <a:latin typeface="+mn-lt"/>
                <a:ea typeface="+mn-ea"/>
                <a:cs typeface="+mn-cs"/>
                <a:sym typeface="Helvetica"/>
              </a:defRPr>
            </a:pPr>
            <a:r>
              <a:t>Train health care providers in perspective taking. Increase empathy, decrease judgment</a:t>
            </a:r>
            <a:endParaRPr sz="1100"/>
          </a:p>
          <a:p>
            <a:pPr lvl="2" marL="964691" indent="-342900" defTabSz="310895">
              <a:lnSpc>
                <a:spcPct val="80000"/>
              </a:lnSpc>
              <a:spcBef>
                <a:spcPts val="200"/>
              </a:spcBef>
              <a:buFont typeface="Courier New"/>
              <a:buChar char="o"/>
              <a:defRPr sz="1700">
                <a:latin typeface="+mn-lt"/>
                <a:ea typeface="+mn-ea"/>
                <a:cs typeface="+mn-cs"/>
                <a:sym typeface="Helvetica"/>
              </a:defRPr>
            </a:pPr>
            <a:r>
              <a:t>Hire peer educators, youth community healthcare workers or PrEP ambassadors who mitigate the need for this training</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Thank you…"/>
          <p:cNvSpPr txBox="1"/>
          <p:nvPr>
            <p:ph type="title"/>
          </p:nvPr>
        </p:nvSpPr>
        <p:spPr>
          <a:xfrm>
            <a:off x="562859" y="274639"/>
            <a:ext cx="8018283" cy="1143001"/>
          </a:xfrm>
          <a:prstGeom prst="rect">
            <a:avLst/>
          </a:prstGeom>
        </p:spPr>
        <p:txBody>
          <a:bodyPr/>
          <a:lstStyle/>
          <a:p>
            <a:pPr/>
            <a:r>
              <a:t>Thank you…</a:t>
            </a:r>
          </a:p>
        </p:txBody>
      </p:sp>
      <p:sp>
        <p:nvSpPr>
          <p:cNvPr id="273" name="To the interview and survey participants in South Africa and Kenya who generously shared their time and reflections.…"/>
          <p:cNvSpPr txBox="1"/>
          <p:nvPr>
            <p:ph type="body" idx="1"/>
          </p:nvPr>
        </p:nvSpPr>
        <p:spPr>
          <a:xfrm>
            <a:off x="562859" y="1307256"/>
            <a:ext cx="8018283" cy="5050287"/>
          </a:xfrm>
          <a:prstGeom prst="rect">
            <a:avLst/>
          </a:prstGeom>
        </p:spPr>
        <p:txBody>
          <a:bodyPr/>
          <a:lstStyle/>
          <a:p>
            <a:pPr marL="205740" indent="-205740" defTabSz="274320">
              <a:spcBef>
                <a:spcPts val="400"/>
              </a:spcBef>
              <a:defRPr i="1" sz="1900"/>
            </a:pPr>
            <a:r>
              <a:t>To the interview and survey participants in South Africa and Kenya who generously shared their time and reflections.</a:t>
            </a:r>
            <a:endParaRPr>
              <a:latin typeface="Arial"/>
              <a:ea typeface="Arial"/>
              <a:cs typeface="Arial"/>
              <a:sym typeface="Arial"/>
            </a:endParaRPr>
          </a:p>
          <a:p>
            <a:pPr marL="205740" indent="-205740" defTabSz="274320">
              <a:spcBef>
                <a:spcPts val="400"/>
              </a:spcBef>
              <a:defRPr sz="1900">
                <a:latin typeface="Arial"/>
                <a:ea typeface="Arial"/>
                <a:cs typeface="Arial"/>
                <a:sym typeface="Arial"/>
              </a:defRPr>
            </a:pPr>
          </a:p>
          <a:p>
            <a:pPr marL="205740" indent="-205740" defTabSz="274320">
              <a:spcBef>
                <a:spcPts val="400"/>
              </a:spcBef>
              <a:defRPr i="1" sz="1900">
                <a:latin typeface="Arial"/>
                <a:ea typeface="Arial"/>
                <a:cs typeface="Arial"/>
                <a:sym typeface="Arial"/>
              </a:defRPr>
            </a:pPr>
            <a:r>
              <a:t>To the</a:t>
            </a:r>
            <a:r>
              <a:rPr i="0"/>
              <a:t> </a:t>
            </a:r>
            <a:r>
              <a:t>Expert Model Coding &amp; Diagram Creation Team, Spring 2016: </a:t>
            </a:r>
          </a:p>
          <a:p>
            <a:pPr lvl="1" marL="480059" indent="-205740" defTabSz="274320">
              <a:spcBef>
                <a:spcPts val="400"/>
              </a:spcBef>
              <a:buChar char="•"/>
              <a:defRPr sz="1300">
                <a:latin typeface="Arial"/>
                <a:ea typeface="Arial"/>
                <a:cs typeface="Arial"/>
                <a:sym typeface="Arial"/>
              </a:defRPr>
            </a:pPr>
            <a:r>
              <a:t>Francois Ban, Haley Behre, Regina Brecker, Jack Devine, Imane Fahli, Hannah McDonald, Melissa Hannequin, Syed Kaleem, Samantha Levinson, Peter Mann-King, Christian Murphy, Olufunmilola Oduyeru, Esosa Ohonba, Madeline Quasebarth, Robin Park, Anuradha Srikanth, Sinorti Stegman, Sandhya Subramanian, Katie Marie Whipkey, Anne Widom, and Ariana Zahedi.</a:t>
            </a:r>
          </a:p>
          <a:p>
            <a:pPr marL="128587" indent="-128587" algn="just" defTabSz="274320">
              <a:spcBef>
                <a:spcPts val="0"/>
              </a:spcBef>
              <a:defRPr i="1" sz="1200">
                <a:uFill>
                  <a:solidFill>
                    <a:srgbClr val="000000"/>
                  </a:solidFill>
                </a:uFill>
                <a:latin typeface="Arial"/>
                <a:ea typeface="Arial"/>
                <a:cs typeface="Arial"/>
                <a:sym typeface="Arial"/>
              </a:defRPr>
            </a:pPr>
          </a:p>
          <a:p>
            <a:pPr marL="205740" indent="-205740" defTabSz="274320">
              <a:spcBef>
                <a:spcPts val="400"/>
              </a:spcBef>
              <a:defRPr i="1" sz="1900">
                <a:latin typeface="Arial"/>
                <a:ea typeface="Arial"/>
                <a:cs typeface="Arial"/>
                <a:sym typeface="Arial"/>
              </a:defRPr>
            </a:pPr>
            <a:r>
              <a:t>To the Lay Model Coding &amp; Diagram Creation, Summer 2016:’</a:t>
            </a:r>
          </a:p>
          <a:p>
            <a:pPr lvl="1" marL="480059" indent="-205740" defTabSz="274320">
              <a:spcBef>
                <a:spcPts val="400"/>
              </a:spcBef>
              <a:buChar char="•"/>
              <a:defRPr sz="1300">
                <a:latin typeface="Arial"/>
                <a:ea typeface="Arial"/>
                <a:cs typeface="Arial"/>
                <a:sym typeface="Arial"/>
              </a:defRPr>
            </a:pPr>
            <a:r>
              <a:t>Francois Ban, Yilun Bao, Sonia del Rivo, Jack Devine, Imane Fahli, Lydia Green, Melissa Hannequin, Ibrar Javed, Monica Jiang, Jennifer Kuflewski, Shannon Mance, Hannah McDonald, Madeline Quasebarth, Alecia Scheuermann, Xiaonan Shao, Anuradha Srikanth, Sandhya Subramanian, Emily Vokach-Brodsky, Jasper Wang, Annie Widom, and Ariana Zahedi.</a:t>
            </a:r>
          </a:p>
          <a:p>
            <a:pPr marL="128587" indent="-128587" algn="just" defTabSz="274320">
              <a:spcBef>
                <a:spcPts val="0"/>
              </a:spcBef>
              <a:defRPr i="1" sz="1200">
                <a:uFill>
                  <a:solidFill>
                    <a:srgbClr val="000000"/>
                  </a:solidFill>
                </a:uFill>
                <a:latin typeface="Arial"/>
                <a:ea typeface="Arial"/>
                <a:cs typeface="Arial"/>
                <a:sym typeface="Arial"/>
              </a:defRPr>
            </a:pPr>
          </a:p>
          <a:p>
            <a:pPr marL="205740" indent="-205740" defTabSz="274320">
              <a:spcBef>
                <a:spcPts val="400"/>
              </a:spcBef>
              <a:defRPr sz="1900">
                <a:latin typeface="Arial"/>
                <a:ea typeface="Arial"/>
                <a:cs typeface="Arial"/>
                <a:sym typeface="Arial"/>
              </a:defRPr>
            </a:pPr>
            <a:r>
              <a:t>T</a:t>
            </a:r>
            <a:r>
              <a:rPr i="1"/>
              <a:t>o Rachel Johnson and Jennifer Morton at the University of Washington for their skillful guidance and support during the POWER Formative Work.</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Title 1"/>
          <p:cNvSpPr txBox="1"/>
          <p:nvPr>
            <p:ph type="title"/>
          </p:nvPr>
        </p:nvSpPr>
        <p:spPr>
          <a:xfrm>
            <a:off x="694490" y="2064827"/>
            <a:ext cx="8018283" cy="1143002"/>
          </a:xfrm>
          <a:prstGeom prst="rect">
            <a:avLst/>
          </a:prstGeom>
        </p:spPr>
        <p:txBody>
          <a:bodyPr/>
          <a:lstStyle/>
          <a:p>
            <a:pPr/>
            <a:r>
              <a:t>Questions &amp; Discussion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Demographics"/>
          <p:cNvSpPr txBox="1"/>
          <p:nvPr>
            <p:ph type="title"/>
          </p:nvPr>
        </p:nvSpPr>
        <p:spPr>
          <a:xfrm>
            <a:off x="562859" y="-169861"/>
            <a:ext cx="8018283" cy="1143001"/>
          </a:xfrm>
          <a:prstGeom prst="rect">
            <a:avLst/>
          </a:prstGeom>
        </p:spPr>
        <p:txBody>
          <a:bodyPr/>
          <a:lstStyle/>
          <a:p>
            <a:pPr/>
            <a:r>
              <a:t>Demographics</a:t>
            </a:r>
          </a:p>
        </p:txBody>
      </p:sp>
      <p:graphicFrame>
        <p:nvGraphicFramePr>
          <p:cNvPr id="278" name="Table"/>
          <p:cNvGraphicFramePr/>
          <p:nvPr/>
        </p:nvGraphicFramePr>
        <p:xfrm>
          <a:off x="370458" y="1244600"/>
          <a:ext cx="8403080" cy="460566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46216"/>
                <a:gridCol w="783243"/>
                <a:gridCol w="783243"/>
                <a:gridCol w="839189"/>
                <a:gridCol w="783243"/>
                <a:gridCol w="839189"/>
                <a:gridCol w="839189"/>
                <a:gridCol w="850378"/>
                <a:gridCol w="839189"/>
              </a:tblGrid>
              <a:tr h="490541">
                <a:tc>
                  <a:txBody>
                    <a:bodyPr/>
                    <a:lstStyle/>
                    <a:p>
                      <a:pPr algn="ctr">
                        <a:lnSpc>
                          <a:spcPct val="115000"/>
                        </a:lnSpc>
                        <a:spcBef>
                          <a:spcPts val="1000"/>
                        </a:spcBef>
                        <a:defRPr sz="1800"/>
                      </a:pPr>
                      <a:r>
                        <a:rPr b="1" sz="1200">
                          <a:uFill>
                            <a:solidFill>
                              <a:srgbClr val="000000"/>
                            </a:solidFill>
                          </a:uFill>
                          <a:latin typeface="Times New Roman"/>
                          <a:ea typeface="Times New Roman"/>
                          <a:cs typeface="Times New Roman"/>
                          <a:sym typeface="Times New Roman"/>
                        </a:rPr>
                        <a:t>Participant Attributes</a:t>
                      </a:r>
                    </a:p>
                  </a:txBody>
                  <a:tcPr marL="50800" marR="50800" marT="50800" marB="50800" anchor="t" anchorCtr="0" horzOverflow="overflow">
                    <a:lnL w="12700">
                      <a:miter lim="400000"/>
                    </a:lnL>
                    <a:lnR w="12700">
                      <a:miter lim="400000"/>
                    </a:lnR>
                    <a:lnT w="12700">
                      <a:solidFill>
                        <a:srgbClr val="000000"/>
                      </a:solidFill>
                      <a:miter lim="400000"/>
                    </a:lnT>
                    <a:lnB w="12700">
                      <a:solidFill>
                        <a:srgbClr val="000000"/>
                      </a:solidFill>
                      <a:miter lim="400000"/>
                    </a:lnB>
                    <a:noFill/>
                  </a:tcPr>
                </a:tc>
                <a:tc gridSpan="2">
                  <a:txBody>
                    <a:bodyPr/>
                    <a:lstStyle/>
                    <a:p>
                      <a:pPr algn="ctr">
                        <a:defRPr b="1">
                          <a:uFill>
                            <a:solidFill>
                              <a:srgbClr val="000000"/>
                            </a:solidFill>
                          </a:uFill>
                          <a:latin typeface="Times New Roman"/>
                          <a:ea typeface="Times New Roman"/>
                          <a:cs typeface="Times New Roman"/>
                          <a:sym typeface="Times New Roman"/>
                        </a:defRPr>
                      </a:pPr>
                      <a:r>
                        <a:t>Caucasian/MSM</a:t>
                      </a:r>
                    </a:p>
                    <a:p>
                      <a:pPr algn="ctr">
                        <a:defRPr>
                          <a:uFill>
                            <a:solidFill>
                              <a:srgbClr val="000000"/>
                            </a:solidFill>
                          </a:uFill>
                          <a:latin typeface="Times New Roman"/>
                          <a:ea typeface="Times New Roman"/>
                          <a:cs typeface="Times New Roman"/>
                          <a:sym typeface="Times New Roman"/>
                        </a:defRPr>
                      </a:pPr>
                      <a:r>
                        <a:t>  (f= | m)</a:t>
                      </a:r>
                    </a:p>
                  </a:txBody>
                  <a:tcPr marL="50800" marR="50800" marT="50800" marB="50800" anchor="t" anchorCtr="0" horzOverflow="overflow">
                    <a:lnL w="12700">
                      <a:miter lim="400000"/>
                    </a:lnL>
                    <a:lnR w="12700">
                      <a:miter lim="400000"/>
                    </a:lnR>
                    <a:lnT w="12700">
                      <a:solidFill>
                        <a:srgbClr val="000000"/>
                      </a:solidFill>
                      <a:miter lim="400000"/>
                    </a:lnT>
                    <a:lnB w="12700">
                      <a:solidFill>
                        <a:srgbClr val="000000"/>
                      </a:solidFill>
                      <a:miter lim="400000"/>
                    </a:lnB>
                    <a:noFill/>
                  </a:tcPr>
                </a:tc>
                <a:tc hMerge="1">
                  <a:tcPr/>
                </a:tc>
                <a:tc gridSpan="2">
                  <a:txBody>
                    <a:bodyPr/>
                    <a:lstStyle/>
                    <a:p>
                      <a:pPr algn="ctr">
                        <a:defRPr b="1">
                          <a:uFill>
                            <a:solidFill>
                              <a:srgbClr val="000000"/>
                            </a:solidFill>
                          </a:uFill>
                          <a:latin typeface="Times New Roman"/>
                          <a:ea typeface="Times New Roman"/>
                          <a:cs typeface="Times New Roman"/>
                          <a:sym typeface="Times New Roman"/>
                        </a:defRPr>
                      </a:pPr>
                      <a:r>
                        <a:t>Black LGBTQ</a:t>
                      </a:r>
                    </a:p>
                    <a:p>
                      <a:pPr algn="ctr">
                        <a:defRPr b="1">
                          <a:uFill>
                            <a:solidFill>
                              <a:srgbClr val="000000"/>
                            </a:solidFill>
                          </a:uFill>
                          <a:latin typeface="Times New Roman"/>
                          <a:ea typeface="Times New Roman"/>
                          <a:cs typeface="Times New Roman"/>
                          <a:sym typeface="Times New Roman"/>
                        </a:defRPr>
                      </a:pPr>
                      <a:r>
                        <a:t>   </a:t>
                      </a:r>
                      <a:r>
                        <a:rPr b="0"/>
                        <a:t>(f= | m=)</a:t>
                      </a:r>
                    </a:p>
                  </a:txBody>
                  <a:tcPr marL="50800" marR="50800" marT="50800" marB="50800" anchor="t" anchorCtr="0" horzOverflow="overflow">
                    <a:lnL w="12700">
                      <a:miter lim="400000"/>
                    </a:lnL>
                    <a:lnR w="12700">
                      <a:miter lim="400000"/>
                    </a:lnR>
                    <a:lnT w="12700">
                      <a:solidFill>
                        <a:srgbClr val="000000"/>
                      </a:solidFill>
                      <a:miter lim="400000"/>
                    </a:lnT>
                    <a:lnB w="12700">
                      <a:solidFill>
                        <a:srgbClr val="000000"/>
                      </a:solidFill>
                      <a:miter lim="400000"/>
                    </a:lnB>
                    <a:noFill/>
                  </a:tcPr>
                </a:tc>
                <a:tc hMerge="1">
                  <a:tcPr/>
                </a:tc>
                <a:tc gridSpan="2">
                  <a:txBody>
                    <a:bodyPr/>
                    <a:lstStyle/>
                    <a:p>
                      <a:pPr algn="ctr">
                        <a:defRPr b="1">
                          <a:uFill>
                            <a:solidFill>
                              <a:srgbClr val="000000"/>
                            </a:solidFill>
                          </a:uFill>
                          <a:latin typeface="Times New Roman"/>
                          <a:ea typeface="Times New Roman"/>
                          <a:cs typeface="Times New Roman"/>
                          <a:sym typeface="Times New Roman"/>
                        </a:defRPr>
                      </a:pPr>
                      <a:r>
                        <a:t>IDU</a:t>
                      </a:r>
                    </a:p>
                    <a:p>
                      <a:pPr algn="ctr">
                        <a:defRPr>
                          <a:uFill>
                            <a:solidFill>
                              <a:srgbClr val="000000"/>
                            </a:solidFill>
                          </a:uFill>
                          <a:latin typeface="Times New Roman"/>
                          <a:ea typeface="Times New Roman"/>
                          <a:cs typeface="Times New Roman"/>
                          <a:sym typeface="Times New Roman"/>
                        </a:defRPr>
                      </a:pPr>
                      <a:r>
                        <a:t> (f=75 | m=76)</a:t>
                      </a:r>
                    </a:p>
                  </a:txBody>
                  <a:tcPr marL="50800" marR="50800" marT="50800" marB="50800" anchor="t" anchorCtr="0" horzOverflow="overflow">
                    <a:lnL w="12700">
                      <a:miter lim="400000"/>
                    </a:lnL>
                    <a:lnR w="12700">
                      <a:miter lim="400000"/>
                    </a:lnR>
                    <a:lnT w="12700">
                      <a:solidFill>
                        <a:srgbClr val="000000"/>
                      </a:solidFill>
                      <a:miter lim="400000"/>
                    </a:lnT>
                    <a:lnB w="12700">
                      <a:solidFill>
                        <a:srgbClr val="000000"/>
                      </a:solidFill>
                      <a:miter lim="400000"/>
                    </a:lnB>
                    <a:noFill/>
                  </a:tcPr>
                </a:tc>
                <a:tc hMerge="1">
                  <a:tcPr/>
                </a:tc>
                <a:tc gridSpan="2">
                  <a:txBody>
                    <a:bodyPr/>
                    <a:lstStyle/>
                    <a:p>
                      <a:pPr algn="ctr">
                        <a:defRPr b="1">
                          <a:uFill>
                            <a:solidFill>
                              <a:srgbClr val="000000"/>
                            </a:solidFill>
                          </a:uFill>
                          <a:latin typeface="Times New Roman"/>
                          <a:ea typeface="Times New Roman"/>
                          <a:cs typeface="Times New Roman"/>
                          <a:sym typeface="Times New Roman"/>
                        </a:defRPr>
                      </a:pPr>
                      <a:r>
                        <a:t>Total</a:t>
                      </a:r>
                    </a:p>
                    <a:p>
                      <a:pPr algn="ctr">
                        <a:defRPr>
                          <a:uFill>
                            <a:solidFill>
                              <a:srgbClr val="000000"/>
                            </a:solidFill>
                          </a:uFill>
                          <a:latin typeface="Times New Roman"/>
                          <a:ea typeface="Times New Roman"/>
                          <a:cs typeface="Times New Roman"/>
                          <a:sym typeface="Times New Roman"/>
                        </a:defRPr>
                      </a:pPr>
                      <a:r>
                        <a:t>    (f=244 | m=200)</a:t>
                      </a:r>
                    </a:p>
                  </a:txBody>
                  <a:tcPr marL="50800" marR="50800" marT="50800" marB="50800" anchor="t" anchorCtr="0" horzOverflow="overflow">
                    <a:lnL w="12700">
                      <a:miter lim="400000"/>
                    </a:lnL>
                    <a:lnR w="12700">
                      <a:miter lim="400000"/>
                    </a:lnR>
                    <a:lnT w="12700">
                      <a:solidFill>
                        <a:srgbClr val="000000"/>
                      </a:solidFill>
                      <a:miter lim="400000"/>
                    </a:lnT>
                    <a:lnB w="12700">
                      <a:solidFill>
                        <a:srgbClr val="000000"/>
                      </a:solidFill>
                      <a:miter lim="400000"/>
                    </a:lnB>
                    <a:noFill/>
                  </a:tcPr>
                </a:tc>
                <a:tc hMerge="1">
                  <a:tcPr/>
                </a:tc>
              </a:tr>
              <a:tr h="484169">
                <a:tc>
                  <a:txBody>
                    <a:bodyPr/>
                    <a:lstStyle/>
                    <a:p>
                      <a:pPr algn="l">
                        <a:defRPr sz="1800"/>
                      </a:pPr>
                      <a:r>
                        <a:rPr b="1" sz="1200">
                          <a:uFill>
                            <a:solidFill>
                              <a:srgbClr val="000000"/>
                            </a:solidFill>
                          </a:uFill>
                          <a:latin typeface="Times New Roman"/>
                          <a:ea typeface="Times New Roman"/>
                          <a:cs typeface="Times New Roman"/>
                          <a:sym typeface="Times New Roman"/>
                        </a:rPr>
                        <a:t>Age (median):</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r>
                        <a:t>20</a:t>
                      </a:r>
                    </a:p>
                    <a:p>
                      <a:pPr algn="ctr">
                        <a:defRPr>
                          <a:uFill>
                            <a:solidFill>
                              <a:srgbClr val="000000"/>
                            </a:solidFill>
                          </a:uFill>
                          <a:latin typeface="Times New Roman"/>
                          <a:ea typeface="Times New Roman"/>
                          <a:cs typeface="Times New Roman"/>
                          <a:sym typeface="Times New Roman"/>
                        </a:defRPr>
                      </a:pPr>
                      <a:r>
                        <a:t>(16-26)</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r>
                        <a:t>22</a:t>
                      </a:r>
                    </a:p>
                    <a:p>
                      <a:pPr algn="ctr">
                        <a:defRPr>
                          <a:uFill>
                            <a:solidFill>
                              <a:srgbClr val="000000"/>
                            </a:solidFill>
                          </a:uFill>
                          <a:latin typeface="Times New Roman"/>
                          <a:ea typeface="Times New Roman"/>
                          <a:cs typeface="Times New Roman"/>
                          <a:sym typeface="Times New Roman"/>
                        </a:defRPr>
                      </a:pPr>
                      <a:r>
                        <a:t>(17-30)</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r>
                        <a:t>20</a:t>
                      </a:r>
                    </a:p>
                    <a:p>
                      <a:pPr algn="ctr">
                        <a:defRPr>
                          <a:uFill>
                            <a:solidFill>
                              <a:srgbClr val="000000"/>
                            </a:solidFill>
                          </a:uFill>
                          <a:latin typeface="Times New Roman"/>
                          <a:ea typeface="Times New Roman"/>
                          <a:cs typeface="Times New Roman"/>
                          <a:sym typeface="Times New Roman"/>
                        </a:defRPr>
                      </a:pPr>
                      <a:r>
                        <a:t>(16-25)</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r>
                        <a:t>26</a:t>
                      </a:r>
                    </a:p>
                    <a:p>
                      <a:pPr algn="ctr">
                        <a:defRPr>
                          <a:uFill>
                            <a:solidFill>
                              <a:srgbClr val="000000"/>
                            </a:solidFill>
                          </a:uFill>
                          <a:latin typeface="Times New Roman"/>
                          <a:ea typeface="Times New Roman"/>
                          <a:cs typeface="Times New Roman"/>
                          <a:sym typeface="Times New Roman"/>
                        </a:defRPr>
                      </a:pPr>
                      <a:r>
                        <a:t>(18-51)</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r>
                        <a:t>20</a:t>
                      </a:r>
                    </a:p>
                    <a:p>
                      <a:pPr algn="ctr">
                        <a:defRPr>
                          <a:uFill>
                            <a:solidFill>
                              <a:srgbClr val="000000"/>
                            </a:solidFill>
                          </a:uFill>
                          <a:latin typeface="Times New Roman"/>
                          <a:ea typeface="Times New Roman"/>
                          <a:cs typeface="Times New Roman"/>
                          <a:sym typeface="Times New Roman"/>
                        </a:defRPr>
                      </a:pPr>
                      <a:r>
                        <a:t>(16-25)</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r>
                        <a:t>22</a:t>
                      </a:r>
                    </a:p>
                    <a:p>
                      <a:pPr algn="ctr">
                        <a:defRPr>
                          <a:uFill>
                            <a:solidFill>
                              <a:srgbClr val="000000"/>
                            </a:solidFill>
                          </a:uFill>
                          <a:latin typeface="Times New Roman"/>
                          <a:ea typeface="Times New Roman"/>
                          <a:cs typeface="Times New Roman"/>
                          <a:sym typeface="Times New Roman"/>
                        </a:defRPr>
                      </a:pPr>
                      <a:r>
                        <a:t>(18-25)</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r>
                        <a:t>20</a:t>
                      </a:r>
                    </a:p>
                    <a:p>
                      <a:pPr algn="ctr">
                        <a:defRPr>
                          <a:uFill>
                            <a:solidFill>
                              <a:srgbClr val="000000"/>
                            </a:solidFill>
                          </a:uFill>
                          <a:latin typeface="Times New Roman"/>
                          <a:ea typeface="Times New Roman"/>
                          <a:cs typeface="Times New Roman"/>
                          <a:sym typeface="Times New Roman"/>
                        </a:defRPr>
                      </a:pPr>
                      <a:r>
                        <a:t>(16-26)</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r>
                        <a:t>22</a:t>
                      </a:r>
                    </a:p>
                    <a:p>
                      <a:pPr algn="ctr">
                        <a:defRPr>
                          <a:uFill>
                            <a:solidFill>
                              <a:srgbClr val="000000"/>
                            </a:solidFill>
                          </a:uFill>
                          <a:latin typeface="Times New Roman"/>
                          <a:ea typeface="Times New Roman"/>
                          <a:cs typeface="Times New Roman"/>
                          <a:sym typeface="Times New Roman"/>
                        </a:defRPr>
                      </a:pPr>
                      <a:r>
                        <a:t>(17-51)</a:t>
                      </a:r>
                    </a:p>
                  </a:txBody>
                  <a:tcPr marL="50800" marR="50800" marT="50800" marB="50800" anchor="t" anchorCtr="0" horzOverflow="overflow">
                    <a:lnL w="12700">
                      <a:miter lim="400000"/>
                    </a:lnL>
                    <a:lnR w="12700">
                      <a:miter lim="400000"/>
                    </a:lnR>
                    <a:lnT w="12700">
                      <a:solidFill>
                        <a:srgbClr val="000000"/>
                      </a:solidFill>
                      <a:miter lim="400000"/>
                    </a:lnT>
                    <a:lnB w="12700">
                      <a:miter lim="400000"/>
                    </a:lnB>
                    <a:solidFill>
                      <a:srgbClr val="C0C0C0"/>
                    </a:solidFill>
                  </a:tcPr>
                </a:tc>
              </a:tr>
              <a:tr h="477797">
                <a:tc rowSpan="4">
                  <a:txBody>
                    <a:bodyPr/>
                    <a:lstStyle/>
                    <a:p>
                      <a:pPr algn="l">
                        <a:defRPr b="1">
                          <a:uFill>
                            <a:solidFill>
                              <a:srgbClr val="000000"/>
                            </a:solidFill>
                          </a:uFill>
                          <a:latin typeface="Times New Roman"/>
                          <a:ea typeface="Times New Roman"/>
                          <a:cs typeface="Times New Roman"/>
                          <a:sym typeface="Times New Roman"/>
                        </a:defRPr>
                      </a:pPr>
                      <a:r>
                        <a:t>Highest level of education:</a:t>
                      </a:r>
                    </a:p>
                    <a:p>
                      <a:pPr algn="l">
                        <a:defRPr b="1">
                          <a:uFill>
                            <a:solidFill>
                              <a:srgbClr val="000000"/>
                            </a:solidFill>
                          </a:uFill>
                          <a:latin typeface="Times New Roman"/>
                          <a:ea typeface="Times New Roman"/>
                          <a:cs typeface="Times New Roman"/>
                          <a:sym typeface="Times New Roman"/>
                        </a:defRPr>
                      </a:pPr>
                      <a:r>
                        <a:t>    </a:t>
                      </a:r>
                      <a:r>
                        <a:rPr b="0"/>
                        <a:t>Primary School</a:t>
                      </a:r>
                    </a:p>
                    <a:p>
                      <a:pPr algn="l">
                        <a:defRPr>
                          <a:uFill>
                            <a:solidFill>
                              <a:srgbClr val="000000"/>
                            </a:solidFill>
                          </a:uFill>
                          <a:latin typeface="Times New Roman"/>
                          <a:ea typeface="Times New Roman"/>
                          <a:cs typeface="Times New Roman"/>
                          <a:sym typeface="Times New Roman"/>
                        </a:defRPr>
                      </a:pPr>
                      <a:r>
                        <a:t>    Secondary School</a:t>
                      </a:r>
                    </a:p>
                    <a:p>
                      <a:pPr algn="l">
                        <a:defRPr>
                          <a:uFill>
                            <a:solidFill>
                              <a:srgbClr val="000000"/>
                            </a:solidFill>
                          </a:uFill>
                          <a:latin typeface="Times New Roman"/>
                          <a:ea typeface="Times New Roman"/>
                          <a:cs typeface="Times New Roman"/>
                          <a:sym typeface="Times New Roman"/>
                        </a:defRPr>
                      </a:pPr>
                      <a:r>
                        <a:t>    University Degree</a:t>
                      </a:r>
                    </a:p>
                    <a:p>
                      <a:pPr algn="l">
                        <a:defRPr>
                          <a:uFill>
                            <a:solidFill>
                              <a:srgbClr val="000000"/>
                            </a:solidFill>
                          </a:uFill>
                          <a:latin typeface="Times New Roman"/>
                          <a:ea typeface="Times New Roman"/>
                          <a:cs typeface="Times New Roman"/>
                          <a:sym typeface="Times New Roman"/>
                        </a:defRPr>
                      </a:pPr>
                      <a:r>
                        <a:t>    Graduate Degree</a:t>
                      </a:r>
                    </a:p>
                  </a:txBody>
                  <a:tcPr marL="50800" marR="50800" marT="50800" marB="50800" anchor="t" anchorCtr="0" horzOverflow="overflow">
                    <a:lnL w="12700">
                      <a:miter lim="400000"/>
                    </a:lnL>
                    <a:lnR w="12700">
                      <a:miter lim="400000"/>
                    </a:lnR>
                    <a:lnT w="12700">
                      <a:miter lim="400000"/>
                    </a:lnT>
                    <a:lnB w="12700">
                      <a:miter lim="400000"/>
                    </a:lnB>
                    <a:solidFill>
                      <a:srgbClr val="BFBFBF"/>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2</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1</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15</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5</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12</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6</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29</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12</a:t>
                      </a:r>
                    </a:p>
                  </a:txBody>
                  <a:tcPr marL="50800" marR="50800" marT="50800" marB="50800" anchor="t" anchorCtr="0" horzOverflow="overflow">
                    <a:lnL w="12700">
                      <a:miter lim="400000"/>
                    </a:lnL>
                    <a:lnR w="12700">
                      <a:miter lim="400000"/>
                    </a:lnR>
                    <a:lnT w="12700">
                      <a:miter lim="400000"/>
                    </a:lnT>
                    <a:lnB w="12700">
                      <a:miter lim="400000"/>
                    </a:lnB>
                    <a:noFill/>
                  </a:tcPr>
                </a:tc>
              </a:tr>
              <a:tr h="286628">
                <a:tc vMerge="1">
                  <a:tcPr/>
                </a:tc>
                <a:tc>
                  <a:txBody>
                    <a:bodyPr/>
                    <a:lstStyle/>
                    <a:p>
                      <a:pPr algn="ctr">
                        <a:defRPr sz="1800"/>
                      </a:pPr>
                      <a:r>
                        <a:rPr sz="1200">
                          <a:uFill>
                            <a:solidFill>
                              <a:srgbClr val="000000"/>
                            </a:solidFill>
                          </a:uFill>
                          <a:latin typeface="Times New Roman"/>
                          <a:ea typeface="Times New Roman"/>
                          <a:cs typeface="Times New Roman"/>
                          <a:sym typeface="Times New Roman"/>
                        </a:rPr>
                        <a:t>66</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40</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50</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32</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53</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59</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169</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131</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r>
              <a:tr h="286628">
                <a:tc vMerge="1">
                  <a:tcPr/>
                </a:tc>
                <a:tc>
                  <a:txBody>
                    <a:bodyPr/>
                    <a:lstStyle/>
                    <a:p>
                      <a:pPr algn="ctr">
                        <a:defRPr sz="1800"/>
                      </a:pPr>
                      <a:r>
                        <a:rPr sz="1200">
                          <a:uFill>
                            <a:solidFill>
                              <a:srgbClr val="000000"/>
                            </a:solidFill>
                          </a:uFill>
                          <a:latin typeface="Times New Roman"/>
                          <a:ea typeface="Times New Roman"/>
                          <a:cs typeface="Times New Roman"/>
                          <a:sym typeface="Times New Roman"/>
                        </a:rPr>
                        <a:t>14</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6</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10</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23</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7</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7</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31</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36</a:t>
                      </a:r>
                    </a:p>
                  </a:txBody>
                  <a:tcPr marL="50800" marR="50800" marT="50800" marB="50800" anchor="t" anchorCtr="0" horzOverflow="overflow">
                    <a:lnL w="12700">
                      <a:miter lim="400000"/>
                    </a:lnL>
                    <a:lnR w="12700">
                      <a:miter lim="400000"/>
                    </a:lnR>
                    <a:lnT w="12700">
                      <a:miter lim="400000"/>
                    </a:lnT>
                    <a:lnB w="12700">
                      <a:miter lim="400000"/>
                    </a:lnB>
                    <a:noFill/>
                  </a:tcPr>
                </a:tc>
              </a:tr>
              <a:tr h="286628">
                <a:tc vMerge="1">
                  <a:tcPr/>
                </a:tc>
                <a:tc>
                  <a:txBody>
                    <a:bodyPr/>
                    <a:lstStyle/>
                    <a:p>
                      <a:pPr algn="ctr">
                        <a:defRPr sz="1800"/>
                      </a:pPr>
                      <a:r>
                        <a:rPr sz="1200">
                          <a:uFill>
                            <a:solidFill>
                              <a:srgbClr val="000000"/>
                            </a:solidFill>
                          </a:uFill>
                          <a:latin typeface="Times New Roman"/>
                          <a:ea typeface="Times New Roman"/>
                          <a:cs typeface="Times New Roman"/>
                          <a:sym typeface="Times New Roman"/>
                        </a:rPr>
                        <a:t>2</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4</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4</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11</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3</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4</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9</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19</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r>
              <a:tr h="477797">
                <a:tc rowSpan="4">
                  <a:txBody>
                    <a:bodyPr/>
                    <a:lstStyle/>
                    <a:p>
                      <a:pPr algn="l">
                        <a:defRPr b="1">
                          <a:uFill>
                            <a:solidFill>
                              <a:srgbClr val="000000"/>
                            </a:solidFill>
                          </a:uFill>
                          <a:latin typeface="Times New Roman"/>
                          <a:ea typeface="Times New Roman"/>
                          <a:cs typeface="Times New Roman"/>
                          <a:sym typeface="Times New Roman"/>
                        </a:defRPr>
                      </a:pPr>
                      <a:r>
                        <a:t>Marital Status:</a:t>
                      </a:r>
                    </a:p>
                    <a:p>
                      <a:pPr algn="l">
                        <a:defRPr>
                          <a:uFill>
                            <a:solidFill>
                              <a:srgbClr val="000000"/>
                            </a:solidFill>
                          </a:uFill>
                          <a:latin typeface="Times New Roman"/>
                          <a:ea typeface="Times New Roman"/>
                          <a:cs typeface="Times New Roman"/>
                          <a:sym typeface="Times New Roman"/>
                        </a:defRPr>
                      </a:pPr>
                      <a:r>
                        <a:t>    Single</a:t>
                      </a:r>
                    </a:p>
                    <a:p>
                      <a:pPr algn="l">
                        <a:defRPr>
                          <a:uFill>
                            <a:solidFill>
                              <a:srgbClr val="000000"/>
                            </a:solidFill>
                          </a:uFill>
                          <a:latin typeface="Times New Roman"/>
                          <a:ea typeface="Times New Roman"/>
                          <a:cs typeface="Times New Roman"/>
                          <a:sym typeface="Times New Roman"/>
                        </a:defRPr>
                      </a:pPr>
                      <a:r>
                        <a:t>    Single but living together</a:t>
                      </a:r>
                    </a:p>
                    <a:p>
                      <a:pPr algn="l">
                        <a:defRPr>
                          <a:uFill>
                            <a:solidFill>
                              <a:srgbClr val="000000"/>
                            </a:solidFill>
                          </a:uFill>
                          <a:latin typeface="Times New Roman"/>
                          <a:ea typeface="Times New Roman"/>
                          <a:cs typeface="Times New Roman"/>
                          <a:sym typeface="Times New Roman"/>
                        </a:defRPr>
                      </a:pPr>
                      <a:r>
                        <a:t>    Married</a:t>
                      </a:r>
                    </a:p>
                    <a:p>
                      <a:pPr algn="l">
                        <a:defRPr>
                          <a:uFill>
                            <a:solidFill>
                              <a:srgbClr val="000000"/>
                            </a:solidFill>
                          </a:uFill>
                          <a:latin typeface="Times New Roman"/>
                          <a:ea typeface="Times New Roman"/>
                          <a:cs typeface="Times New Roman"/>
                          <a:sym typeface="Times New Roman"/>
                        </a:defRPr>
                      </a:pPr>
                      <a:r>
                        <a:t>    Separated</a:t>
                      </a:r>
                    </a:p>
                  </a:txBody>
                  <a:tcPr marL="50800" marR="50800" marT="50800" marB="50800" anchor="t" anchorCtr="0" horzOverflow="overflow">
                    <a:lnL w="12700">
                      <a:miter lim="400000"/>
                    </a:lnL>
                    <a:lnR w="12700">
                      <a:miter lim="400000"/>
                    </a:lnR>
                    <a:lnT w="12700">
                      <a:miter lim="400000"/>
                    </a:lnT>
                    <a:lnB w="12700">
                      <a:miter lim="400000"/>
                    </a:lnB>
                    <a:solidFill>
                      <a:srgbClr val="BFBFBF"/>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75</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46</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60</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37</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69</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69</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204</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152</a:t>
                      </a:r>
                    </a:p>
                  </a:txBody>
                  <a:tcPr marL="50800" marR="50800" marT="50800" marB="50800" anchor="t" anchorCtr="0" horzOverflow="overflow">
                    <a:lnL w="12700">
                      <a:miter lim="400000"/>
                    </a:lnL>
                    <a:lnR w="12700">
                      <a:miter lim="400000"/>
                    </a:lnR>
                    <a:lnT w="12700">
                      <a:miter lim="400000"/>
                    </a:lnT>
                    <a:lnB w="12700">
                      <a:miter lim="400000"/>
                    </a:lnB>
                    <a:noFill/>
                  </a:tcPr>
                </a:tc>
              </a:tr>
              <a:tr h="286628">
                <a:tc vMerge="1">
                  <a:tcPr/>
                </a:tc>
                <a:tc>
                  <a:txBody>
                    <a:bodyPr/>
                    <a:lstStyle/>
                    <a:p>
                      <a:pPr algn="ctr">
                        <a:defRPr sz="1800"/>
                      </a:pPr>
                      <a:r>
                        <a:rPr sz="1200">
                          <a:uFill>
                            <a:solidFill>
                              <a:srgbClr val="000000"/>
                            </a:solidFill>
                          </a:uFill>
                          <a:latin typeface="Times New Roman"/>
                          <a:ea typeface="Times New Roman"/>
                          <a:cs typeface="Times New Roman"/>
                          <a:sym typeface="Times New Roman"/>
                        </a:rPr>
                        <a:t>5</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2</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5</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3</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5</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7</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15</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12</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r>
              <a:tr h="286628">
                <a:tc vMerge="1">
                  <a:tcPr/>
                </a:tc>
                <a:tc>
                  <a:txBody>
                    <a:bodyPr/>
                    <a:lstStyle/>
                    <a:p>
                      <a:pPr algn="ctr">
                        <a:defRPr sz="1800"/>
                      </a:pPr>
                      <a:r>
                        <a:rPr sz="1200">
                          <a:uFill>
                            <a:solidFill>
                              <a:srgbClr val="000000"/>
                            </a:solidFill>
                          </a:uFill>
                          <a:latin typeface="Times New Roman"/>
                          <a:ea typeface="Times New Roman"/>
                          <a:cs typeface="Times New Roman"/>
                          <a:sym typeface="Times New Roman"/>
                        </a:rPr>
                        <a:t>2</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1</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13</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32</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0</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0</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15</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33</a:t>
                      </a:r>
                    </a:p>
                  </a:txBody>
                  <a:tcPr marL="50800" marR="50800" marT="50800" marB="50800" anchor="t" anchorCtr="0" horzOverflow="overflow">
                    <a:lnL w="12700">
                      <a:miter lim="400000"/>
                    </a:lnL>
                    <a:lnR w="12700">
                      <a:miter lim="400000"/>
                    </a:lnR>
                    <a:lnT w="12700">
                      <a:miter lim="400000"/>
                    </a:lnT>
                    <a:lnB w="12700">
                      <a:miter lim="400000"/>
                    </a:lnB>
                    <a:noFill/>
                  </a:tcPr>
                </a:tc>
              </a:tr>
              <a:tr h="286628">
                <a:tc vMerge="1">
                  <a:tcPr/>
                </a:tc>
                <a:tc>
                  <a:txBody>
                    <a:bodyPr/>
                    <a:lstStyle/>
                    <a:p>
                      <a:pPr algn="ctr">
                        <a:defRPr sz="1800"/>
                      </a:pPr>
                      <a:r>
                        <a:rPr sz="1200">
                          <a:uFill>
                            <a:solidFill>
                              <a:srgbClr val="000000"/>
                            </a:solidFill>
                          </a:uFill>
                          <a:latin typeface="Times New Roman"/>
                          <a:ea typeface="Times New Roman"/>
                          <a:cs typeface="Times New Roman"/>
                          <a:sym typeface="Times New Roman"/>
                        </a:rPr>
                        <a:t>2</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2</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4</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0</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1</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0</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7</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sz="1800"/>
                      </a:pPr>
                      <a:r>
                        <a:rPr sz="1200">
                          <a:uFill>
                            <a:solidFill>
                              <a:srgbClr val="000000"/>
                            </a:solidFill>
                          </a:uFill>
                          <a:latin typeface="Times New Roman"/>
                          <a:ea typeface="Times New Roman"/>
                          <a:cs typeface="Times New Roman"/>
                          <a:sym typeface="Times New Roman"/>
                        </a:rPr>
                        <a:t>2</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r>
              <a:tr h="668965">
                <a:tc rowSpan="2">
                  <a:txBody>
                    <a:bodyPr/>
                    <a:lstStyle/>
                    <a:p>
                      <a:pPr algn="l">
                        <a:defRPr b="1">
                          <a:uFill>
                            <a:solidFill>
                              <a:srgbClr val="000000"/>
                            </a:solidFill>
                          </a:uFill>
                          <a:latin typeface="Times New Roman"/>
                          <a:ea typeface="Times New Roman"/>
                          <a:cs typeface="Times New Roman"/>
                          <a:sym typeface="Times New Roman"/>
                        </a:defRPr>
                      </a:pPr>
                      <a:r>
                        <a:t>Know anyone using/has used PrEP:</a:t>
                      </a:r>
                    </a:p>
                    <a:p>
                      <a:pPr algn="l">
                        <a:defRPr b="1">
                          <a:uFill>
                            <a:solidFill>
                              <a:srgbClr val="000000"/>
                            </a:solidFill>
                          </a:uFill>
                          <a:latin typeface="Times New Roman"/>
                          <a:ea typeface="Times New Roman"/>
                          <a:cs typeface="Times New Roman"/>
                          <a:sym typeface="Times New Roman"/>
                        </a:defRPr>
                      </a:pPr>
                      <a:r>
                        <a:t>    </a:t>
                      </a:r>
                      <a:r>
                        <a:rPr b="0"/>
                        <a:t>No</a:t>
                      </a:r>
                    </a:p>
                    <a:p>
                      <a:pPr algn="l">
                        <a:defRPr>
                          <a:uFill>
                            <a:solidFill>
                              <a:srgbClr val="000000"/>
                            </a:solidFill>
                          </a:uFill>
                          <a:latin typeface="Times New Roman"/>
                          <a:ea typeface="Times New Roman"/>
                          <a:cs typeface="Times New Roman"/>
                          <a:sym typeface="Times New Roman"/>
                        </a:defRPr>
                      </a:pPr>
                      <a:r>
                        <a:t>    Yes</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81</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47</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75</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70</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72</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74</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228</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c>
                  <a:txBody>
                    <a:bodyPr/>
                    <a:lstStyle/>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p>
                    <a:p>
                      <a:pPr algn="ctr">
                        <a:defRPr>
                          <a:uFill>
                            <a:solidFill>
                              <a:srgbClr val="000000"/>
                            </a:solidFill>
                          </a:uFill>
                          <a:latin typeface="Times New Roman"/>
                          <a:ea typeface="Times New Roman"/>
                          <a:cs typeface="Times New Roman"/>
                          <a:sym typeface="Times New Roman"/>
                        </a:defRPr>
                      </a:pPr>
                      <a:r>
                        <a:t>191</a:t>
                      </a:r>
                    </a:p>
                  </a:txBody>
                  <a:tcPr marL="50800" marR="50800" marT="50800" marB="50800" anchor="t" anchorCtr="0" horzOverflow="overflow">
                    <a:lnL w="12700">
                      <a:miter lim="400000"/>
                    </a:lnL>
                    <a:lnR w="12700">
                      <a:miter lim="400000"/>
                    </a:lnR>
                    <a:lnT w="12700">
                      <a:miter lim="400000"/>
                    </a:lnT>
                    <a:lnB w="12700">
                      <a:miter lim="400000"/>
                    </a:lnB>
                    <a:solidFill>
                      <a:srgbClr val="C0C0C0"/>
                    </a:solidFill>
                  </a:tcPr>
                </a:tc>
              </a:tr>
              <a:tr h="286628">
                <a:tc vMerge="1">
                  <a:tcPr/>
                </a:tc>
                <a:tc>
                  <a:txBody>
                    <a:bodyPr/>
                    <a:lstStyle/>
                    <a:p>
                      <a:pPr algn="ctr">
                        <a:defRPr sz="1800"/>
                      </a:pPr>
                      <a:r>
                        <a:rPr sz="1200">
                          <a:uFill>
                            <a:solidFill>
                              <a:srgbClr val="000000"/>
                            </a:solidFill>
                          </a:uFill>
                          <a:latin typeface="Times New Roman"/>
                          <a:ea typeface="Times New Roman"/>
                          <a:cs typeface="Times New Roman"/>
                          <a:sym typeface="Times New Roman"/>
                        </a:rPr>
                        <a:t>5</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3</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6</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2</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3</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2</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14</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ctr">
                        <a:defRPr sz="1800"/>
                      </a:pPr>
                      <a:r>
                        <a:rPr sz="1200">
                          <a:uFill>
                            <a:solidFill>
                              <a:srgbClr val="000000"/>
                            </a:solidFill>
                          </a:uFill>
                          <a:latin typeface="Times New Roman"/>
                          <a:ea typeface="Times New Roman"/>
                          <a:cs typeface="Times New Roman"/>
                          <a:sym typeface="Times New Roman"/>
                        </a:rPr>
                        <a:t>7</a:t>
                      </a:r>
                    </a:p>
                  </a:txBody>
                  <a:tcPr marL="50800" marR="50800" marT="50800" marB="50800" anchor="t" anchorCtr="0" horzOverflow="overflow">
                    <a:lnL w="12700">
                      <a:miter lim="400000"/>
                    </a:lnL>
                    <a:lnR w="12700">
                      <a:miter lim="400000"/>
                    </a:lnR>
                    <a:lnT w="12700">
                      <a:miter lim="400000"/>
                    </a:lnT>
                    <a:lnB w="12700">
                      <a:miter lim="400000"/>
                    </a:lnB>
                    <a:noFill/>
                  </a:tcPr>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Title 1"/>
          <p:cNvSpPr txBox="1"/>
          <p:nvPr>
            <p:ph type="title"/>
          </p:nvPr>
        </p:nvSpPr>
        <p:spPr>
          <a:xfrm>
            <a:off x="388533" y="251069"/>
            <a:ext cx="8634870" cy="994175"/>
          </a:xfrm>
          <a:prstGeom prst="rect">
            <a:avLst/>
          </a:prstGeom>
        </p:spPr>
        <p:txBody>
          <a:bodyPr/>
          <a:lstStyle/>
          <a:p>
            <a:pPr defTabSz="333756">
              <a:defRPr sz="2900"/>
            </a:pPr>
            <a:r>
              <a:t>Results II: </a:t>
            </a:r>
          </a:p>
          <a:p>
            <a:pPr defTabSz="333756">
              <a:defRPr sz="2900">
                <a:solidFill>
                  <a:srgbClr val="000000"/>
                </a:solidFill>
              </a:defRPr>
            </a:pPr>
            <a:r>
              <a:t>Women’s perceptions of relationships &amp; sex</a:t>
            </a:r>
          </a:p>
        </p:txBody>
      </p:sp>
      <p:sp>
        <p:nvSpPr>
          <p:cNvPr id="281" name="Content Placeholder 2"/>
          <p:cNvSpPr txBox="1"/>
          <p:nvPr>
            <p:ph type="body" idx="1"/>
          </p:nvPr>
        </p:nvSpPr>
        <p:spPr>
          <a:xfrm>
            <a:off x="627636" y="1328669"/>
            <a:ext cx="7888728" cy="4960687"/>
          </a:xfrm>
          <a:prstGeom prst="rect">
            <a:avLst/>
          </a:prstGeom>
        </p:spPr>
        <p:txBody>
          <a:bodyPr/>
          <a:lstStyle/>
          <a:p>
            <a:pPr marL="322324" indent="-322324" defTabSz="429768">
              <a:lnSpc>
                <a:spcPct val="80000"/>
              </a:lnSpc>
              <a:spcBef>
                <a:spcPts val="300"/>
              </a:spcBef>
              <a:defRPr b="1" sz="1800"/>
            </a:pPr>
            <a:r>
              <a:t>Sexual experience. </a:t>
            </a:r>
          </a:p>
          <a:p>
            <a:pPr lvl="1" marL="752094" indent="-322324" defTabSz="429768">
              <a:lnSpc>
                <a:spcPct val="80000"/>
              </a:lnSpc>
              <a:spcBef>
                <a:spcPts val="300"/>
              </a:spcBef>
              <a:buChar char="•"/>
              <a:defRPr sz="1800"/>
            </a:pPr>
            <a:r>
              <a:t>Avg first sexual experience</a:t>
            </a:r>
            <a:r>
              <a:rPr b="1"/>
              <a:t> </a:t>
            </a:r>
            <a:r>
              <a:t>age 16.5. </a:t>
            </a:r>
            <a:endParaRPr b="1"/>
          </a:p>
          <a:p>
            <a:pPr lvl="1" marL="752094" indent="-322324" defTabSz="429768">
              <a:lnSpc>
                <a:spcPct val="80000"/>
              </a:lnSpc>
              <a:spcBef>
                <a:spcPts val="300"/>
              </a:spcBef>
              <a:buChar char="•"/>
              <a:defRPr sz="1800"/>
            </a:pPr>
            <a:r>
              <a:t>Avg sexual frequency = between once a week and once a month. </a:t>
            </a:r>
            <a:endParaRPr b="1"/>
          </a:p>
          <a:p>
            <a:pPr marL="0" indent="0" defTabSz="429768">
              <a:lnSpc>
                <a:spcPct val="80000"/>
              </a:lnSpc>
              <a:spcBef>
                <a:spcPts val="300"/>
              </a:spcBef>
              <a:buSzTx/>
              <a:buNone/>
              <a:defRPr sz="1800"/>
            </a:pPr>
          </a:p>
          <a:p>
            <a:pPr marL="322324" indent="-322324" defTabSz="429768">
              <a:lnSpc>
                <a:spcPct val="80000"/>
              </a:lnSpc>
              <a:spcBef>
                <a:spcPts val="300"/>
              </a:spcBef>
              <a:defRPr b="1" sz="1800"/>
            </a:pPr>
            <a:r>
              <a:t>Condoms. </a:t>
            </a:r>
          </a:p>
          <a:p>
            <a:pPr lvl="1" marL="752094" indent="-322324" defTabSz="429768">
              <a:lnSpc>
                <a:spcPct val="80000"/>
              </a:lnSpc>
              <a:spcBef>
                <a:spcPts val="300"/>
              </a:spcBef>
              <a:buChar char="•"/>
              <a:defRPr sz="1800"/>
            </a:pPr>
            <a:r>
              <a:t>Women use condoms with main partners between “</a:t>
            </a:r>
            <a:r>
              <a:rPr i="1"/>
              <a:t>sometimes”</a:t>
            </a:r>
            <a:r>
              <a:t> and “</a:t>
            </a:r>
            <a:r>
              <a:rPr i="1"/>
              <a:t>usually” </a:t>
            </a:r>
            <a:r>
              <a:t>(3.33 out of 5, 1.35 SD). </a:t>
            </a:r>
            <a:endParaRPr b="1"/>
          </a:p>
          <a:p>
            <a:pPr lvl="1" marL="752094" indent="-322324" defTabSz="429768">
              <a:lnSpc>
                <a:spcPct val="80000"/>
              </a:lnSpc>
              <a:spcBef>
                <a:spcPts val="300"/>
              </a:spcBef>
              <a:buChar char="•"/>
              <a:defRPr sz="1800"/>
            </a:pPr>
            <a:r>
              <a:t>Slightly more likely to use condoms with side partners, 3.88/5 (1.20 SD).</a:t>
            </a:r>
            <a:endParaRPr b="1"/>
          </a:p>
          <a:p>
            <a:pPr marL="322324" indent="-322324" defTabSz="429768">
              <a:lnSpc>
                <a:spcPct val="80000"/>
              </a:lnSpc>
              <a:spcBef>
                <a:spcPts val="300"/>
              </a:spcBef>
              <a:defRPr sz="1800"/>
            </a:pPr>
          </a:p>
          <a:p>
            <a:pPr marL="322324" indent="-322324" defTabSz="429768">
              <a:lnSpc>
                <a:spcPct val="80000"/>
              </a:lnSpc>
              <a:spcBef>
                <a:spcPts val="300"/>
              </a:spcBef>
              <a:defRPr b="1" sz="1800"/>
            </a:pPr>
            <a:r>
              <a:t>Side partner</a:t>
            </a:r>
            <a:r>
              <a:rPr b="0"/>
              <a:t>? </a:t>
            </a:r>
          </a:p>
          <a:p>
            <a:pPr lvl="2" marL="1181861" indent="-322324" defTabSz="429768">
              <a:lnSpc>
                <a:spcPct val="80000"/>
              </a:lnSpc>
              <a:spcBef>
                <a:spcPts val="300"/>
              </a:spcBef>
              <a:defRPr sz="1800"/>
            </a:pPr>
            <a:r>
              <a:t>Most women reported not having a side (.24, .43 SD), but they thought most women have 2.54 (1.12 SD) partners at one time.  </a:t>
            </a:r>
            <a:endParaRPr b="1"/>
          </a:p>
          <a:p>
            <a:pPr lvl="2" marL="1181861" indent="-322324" defTabSz="429768">
              <a:lnSpc>
                <a:spcPct val="80000"/>
              </a:lnSpc>
              <a:spcBef>
                <a:spcPts val="300"/>
              </a:spcBef>
              <a:defRPr sz="1800"/>
            </a:pPr>
            <a:r>
              <a:t>59% of men reported having a side (.49 SD). On avg, men thought that other men had 3.2 partners at a time (1.22 SD).</a:t>
            </a:r>
            <a:endParaRPr b="1"/>
          </a:p>
          <a:p>
            <a:pPr marL="322324" indent="-322324" defTabSz="429768">
              <a:lnSpc>
                <a:spcPct val="80000"/>
              </a:lnSpc>
              <a:spcBef>
                <a:spcPts val="300"/>
              </a:spcBef>
              <a:defRPr sz="1800"/>
            </a:pPr>
          </a:p>
          <a:p>
            <a:pPr marL="322324" indent="-322324" defTabSz="429768">
              <a:lnSpc>
                <a:spcPct val="80000"/>
              </a:lnSpc>
              <a:spcBef>
                <a:spcPts val="300"/>
              </a:spcBef>
              <a:defRPr b="1" sz="1800"/>
            </a:pPr>
            <a:r>
              <a:t>Norms.</a:t>
            </a:r>
            <a:r>
              <a:rPr b="0"/>
              <a:t> Of 10 couples in the community, how many monogamous? Women said 5.02 (2.59 SD); men said 5.01 (2.50 SD).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Title 1"/>
          <p:cNvSpPr txBox="1"/>
          <p:nvPr>
            <p:ph type="title"/>
          </p:nvPr>
        </p:nvSpPr>
        <p:spPr>
          <a:xfrm>
            <a:off x="562859" y="321878"/>
            <a:ext cx="8018282" cy="1143001"/>
          </a:xfrm>
          <a:prstGeom prst="rect">
            <a:avLst/>
          </a:prstGeom>
        </p:spPr>
        <p:txBody>
          <a:bodyPr/>
          <a:lstStyle>
            <a:lvl1pPr>
              <a:defRPr>
                <a:solidFill>
                  <a:srgbClr val="7BA0CD"/>
                </a:solidFill>
              </a:defRPr>
            </a:lvl1pPr>
          </a:lstStyle>
          <a:p>
            <a:pPr/>
            <a:r>
              <a:t>Background</a:t>
            </a:r>
          </a:p>
        </p:txBody>
      </p:sp>
      <p:sp>
        <p:nvSpPr>
          <p:cNvPr id="194" name="Content Placeholder 2"/>
          <p:cNvSpPr txBox="1"/>
          <p:nvPr>
            <p:ph type="body" idx="1"/>
          </p:nvPr>
        </p:nvSpPr>
        <p:spPr>
          <a:xfrm>
            <a:off x="98473" y="1373495"/>
            <a:ext cx="8665700" cy="4802221"/>
          </a:xfrm>
          <a:prstGeom prst="rect">
            <a:avLst/>
          </a:prstGeom>
        </p:spPr>
        <p:txBody>
          <a:bodyPr/>
          <a:lstStyle/>
          <a:p>
            <a:pPr lvl="1" marL="661224" indent="-254316" defTabSz="406908">
              <a:lnSpc>
                <a:spcPct val="80000"/>
              </a:lnSpc>
              <a:spcBef>
                <a:spcPts val="400"/>
              </a:spcBef>
              <a:defRPr sz="1800"/>
            </a:pPr>
            <a:r>
              <a:t>Despite decreases in new infections the past two years, </a:t>
            </a:r>
            <a:r>
              <a:rPr b="1"/>
              <a:t>young women in sub-Saharan African still have one of the highest HIV incidence rates </a:t>
            </a:r>
            <a:r>
              <a:t>globally (UNAIDS, 2013; 2014; 2018)</a:t>
            </a:r>
          </a:p>
          <a:p>
            <a:pPr lvl="1" marL="661224" indent="-254316" defTabSz="406908">
              <a:lnSpc>
                <a:spcPct val="80000"/>
              </a:lnSpc>
              <a:spcBef>
                <a:spcPts val="400"/>
              </a:spcBef>
              <a:defRPr sz="1800"/>
            </a:pPr>
          </a:p>
          <a:p>
            <a:pPr lvl="1" marL="661224" indent="-254316" defTabSz="406908">
              <a:lnSpc>
                <a:spcPct val="80000"/>
              </a:lnSpc>
              <a:spcBef>
                <a:spcPts val="400"/>
              </a:spcBef>
              <a:defRPr sz="1800"/>
            </a:pPr>
            <a:r>
              <a:t>Stigma, </a:t>
            </a:r>
            <a:r>
              <a:t>partner dynamics</a:t>
            </a:r>
            <a:r>
              <a:t> &amp; economic context as factors limiting prevention options.</a:t>
            </a:r>
            <a:r>
              <a:t> (Kacadnek et al, 2013; Jewkes et al, 2010; Montgomery et al, 2012; Maticka-Tyndale et al, 2010, Stadler et al, 2008)</a:t>
            </a:r>
          </a:p>
          <a:p>
            <a:pPr lvl="1" marL="661224" indent="-254316" defTabSz="406908">
              <a:lnSpc>
                <a:spcPct val="80000"/>
              </a:lnSpc>
              <a:spcBef>
                <a:spcPts val="400"/>
              </a:spcBef>
              <a:defRPr sz="1800"/>
            </a:pPr>
          </a:p>
          <a:p>
            <a:pPr lvl="1" marL="661224" indent="-254316" defTabSz="406908">
              <a:lnSpc>
                <a:spcPct val="80000"/>
              </a:lnSpc>
              <a:spcBef>
                <a:spcPts val="400"/>
              </a:spcBef>
              <a:defRPr sz="1800"/>
            </a:pPr>
            <a:r>
              <a:t>Need for an HIV prevention tool that does not require partner cooperation</a:t>
            </a:r>
            <a:r>
              <a:t>. </a:t>
            </a:r>
            <a:r>
              <a:t>However, in several large trials, low use of such biomedical HIV prevention tools (van Damme et al, 2012; Marrazzo et al, 2015; Baeten et al, 2016)</a:t>
            </a:r>
          </a:p>
          <a:p>
            <a:pPr lvl="1" marL="661224" indent="-254316" defTabSz="406908">
              <a:lnSpc>
                <a:spcPct val="80000"/>
              </a:lnSpc>
              <a:spcBef>
                <a:spcPts val="400"/>
              </a:spcBef>
              <a:defRPr sz="1800"/>
            </a:pPr>
          </a:p>
          <a:p>
            <a:pPr lvl="1" marL="661224" indent="-254316" defTabSz="406908">
              <a:lnSpc>
                <a:spcPct val="80000"/>
              </a:lnSpc>
              <a:spcBef>
                <a:spcPts val="400"/>
              </a:spcBef>
              <a:defRPr sz="1800"/>
            </a:pPr>
            <a:r>
              <a:t>Consensus around the need to better understand and meet user demand</a:t>
            </a:r>
          </a:p>
          <a:p>
            <a:pPr lvl="2" marL="1031802" indent="-217986" defTabSz="406908">
              <a:lnSpc>
                <a:spcPct val="80000"/>
              </a:lnSpc>
              <a:spcBef>
                <a:spcPts val="400"/>
              </a:spcBef>
              <a:buChar char="–"/>
              <a:defRPr sz="1600"/>
            </a:pPr>
            <a:r>
              <a:t>Behavioral interventions have also had limited results given their inability to address context of user lives (Celum et al, 2015)</a:t>
            </a:r>
            <a:endParaRPr sz="1800"/>
          </a:p>
          <a:p>
            <a:pPr lvl="2" marL="0" indent="813816" defTabSz="406908">
              <a:lnSpc>
                <a:spcPct val="80000"/>
              </a:lnSpc>
              <a:spcBef>
                <a:spcPts val="400"/>
              </a:spcBef>
              <a:buSzTx/>
              <a:buNone/>
              <a:defRPr sz="1600"/>
            </a:pPr>
          </a:p>
          <a:p>
            <a:pPr lvl="2" marL="1031802" indent="-217986" defTabSz="406908">
              <a:lnSpc>
                <a:spcPct val="80000"/>
              </a:lnSpc>
              <a:spcBef>
                <a:spcPts val="400"/>
              </a:spcBef>
              <a:buChar char="–"/>
              <a:defRPr sz="1600"/>
            </a:pPr>
            <a:r>
              <a:t>PEPFAR: Identify user preferences for delivery of PrEP and microbicides, followed by demonstration projects to test and optimise uptake, adherence and delivery</a:t>
            </a:r>
          </a:p>
        </p:txBody>
      </p:sp>
      <p:pic>
        <p:nvPicPr>
          <p:cNvPr id="195" name="Picture 3" descr="Picture 3"/>
          <p:cNvPicPr>
            <a:picLocks noChangeAspect="1"/>
          </p:cNvPicPr>
          <p:nvPr/>
        </p:nvPicPr>
        <p:blipFill>
          <a:blip r:embed="rId3">
            <a:extLst/>
          </a:blip>
          <a:stretch>
            <a:fillRect/>
          </a:stretch>
        </p:blipFill>
        <p:spPr>
          <a:xfrm>
            <a:off x="98473" y="130268"/>
            <a:ext cx="1519313" cy="462887"/>
          </a:xfrm>
          <a:prstGeom prst="rect">
            <a:avLst/>
          </a:prstGeom>
          <a:ln w="12700">
            <a:miter lim="400000"/>
          </a:ln>
        </p:spPr>
      </p:pic>
      <p:pic>
        <p:nvPicPr>
          <p:cNvPr id="196" name="Picture 4" descr="Picture 4"/>
          <p:cNvPicPr>
            <a:picLocks noChangeAspect="1"/>
          </p:cNvPicPr>
          <p:nvPr/>
        </p:nvPicPr>
        <p:blipFill>
          <a:blip r:embed="rId4">
            <a:extLst/>
          </a:blip>
          <a:srcRect l="0" t="11747" r="0" b="18348"/>
          <a:stretch>
            <a:fillRect/>
          </a:stretch>
        </p:blipFill>
        <p:spPr>
          <a:xfrm>
            <a:off x="1936885" y="25202"/>
            <a:ext cx="848822" cy="593352"/>
          </a:xfrm>
          <a:prstGeom prst="rect">
            <a:avLst/>
          </a:prstGeom>
          <a:ln w="12700">
            <a:miter lim="400000"/>
          </a:ln>
        </p:spPr>
      </p:pic>
      <p:pic>
        <p:nvPicPr>
          <p:cNvPr id="197" name="Picture 5" descr="Picture 5"/>
          <p:cNvPicPr>
            <a:picLocks noChangeAspect="1"/>
          </p:cNvPicPr>
          <p:nvPr/>
        </p:nvPicPr>
        <p:blipFill>
          <a:blip r:embed="rId5">
            <a:extLst/>
          </a:blip>
          <a:stretch>
            <a:fillRect/>
          </a:stretch>
        </p:blipFill>
        <p:spPr>
          <a:xfrm>
            <a:off x="7637089" y="110057"/>
            <a:ext cx="1263152" cy="67820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Background II"/>
          <p:cNvSpPr txBox="1"/>
          <p:nvPr>
            <p:ph type="title"/>
          </p:nvPr>
        </p:nvSpPr>
        <p:spPr>
          <a:xfrm>
            <a:off x="562859" y="1046877"/>
            <a:ext cx="8018282" cy="1143001"/>
          </a:xfrm>
          <a:prstGeom prst="rect">
            <a:avLst/>
          </a:prstGeom>
        </p:spPr>
        <p:txBody>
          <a:bodyPr/>
          <a:lstStyle>
            <a:lvl1pPr defTabSz="434340">
              <a:defRPr sz="3420"/>
            </a:lvl1pPr>
          </a:lstStyle>
          <a:p>
            <a:pPr/>
            <a:r>
              <a:t>Prevention Options for Women Evaluation Research - POWER</a:t>
            </a:r>
          </a:p>
        </p:txBody>
      </p:sp>
      <p:sp>
        <p:nvSpPr>
          <p:cNvPr id="202" name="Formative research for the USAID-funded POWER initiative, an open label demonstration project (PIs: Connie Celum &amp; Jared Baeten)…"/>
          <p:cNvSpPr txBox="1"/>
          <p:nvPr>
            <p:ph type="body" idx="1"/>
          </p:nvPr>
        </p:nvSpPr>
        <p:spPr>
          <a:xfrm>
            <a:off x="562859" y="2518947"/>
            <a:ext cx="8018282" cy="5152235"/>
          </a:xfrm>
          <a:prstGeom prst="rect">
            <a:avLst/>
          </a:prstGeom>
        </p:spPr>
        <p:txBody>
          <a:bodyPr/>
          <a:lstStyle/>
          <a:p>
            <a:pPr lvl="1" marL="0" indent="457200">
              <a:lnSpc>
                <a:spcPct val="80000"/>
              </a:lnSpc>
              <a:spcBef>
                <a:spcPts val="500"/>
              </a:spcBef>
              <a:buSzTx/>
              <a:buNone/>
              <a:defRPr sz="2100"/>
            </a:pPr>
          </a:p>
          <a:p>
            <a:pPr lvl="1" marL="0" indent="457200">
              <a:lnSpc>
                <a:spcPct val="80000"/>
              </a:lnSpc>
              <a:spcBef>
                <a:spcPts val="500"/>
              </a:spcBef>
              <a:buSzTx/>
              <a:buNone/>
              <a:defRPr b="1" sz="2100"/>
            </a:pPr>
            <a:r>
              <a:t>Purpose</a:t>
            </a:r>
            <a:r>
              <a:t> of the formative research</a:t>
            </a:r>
            <a:r>
              <a:rPr b="0"/>
              <a:t>: </a:t>
            </a:r>
          </a:p>
          <a:p>
            <a:pPr lvl="1" marL="0" indent="457200">
              <a:lnSpc>
                <a:spcPct val="80000"/>
              </a:lnSpc>
              <a:spcBef>
                <a:spcPts val="500"/>
              </a:spcBef>
              <a:buSzTx/>
              <a:buNone/>
              <a:defRPr sz="2100"/>
            </a:pPr>
          </a:p>
          <a:p>
            <a:pPr lvl="1" marL="0" indent="457200">
              <a:lnSpc>
                <a:spcPct val="80000"/>
              </a:lnSpc>
              <a:spcBef>
                <a:spcPts val="500"/>
              </a:spcBef>
              <a:buSzTx/>
              <a:buNone/>
              <a:defRPr sz="2100"/>
            </a:pPr>
            <a:r>
              <a:t>Understand </a:t>
            </a:r>
            <a:r>
              <a:rPr b="1"/>
              <a:t>motivators </a:t>
            </a:r>
            <a:r>
              <a:t>and </a:t>
            </a:r>
            <a:r>
              <a:rPr b="1"/>
              <a:t>obstacles for women’s initiation </a:t>
            </a:r>
            <a:r>
              <a:t>of and </a:t>
            </a:r>
            <a:r>
              <a:rPr b="1"/>
              <a:t>adherence to PrEP, </a:t>
            </a:r>
            <a:r>
              <a:t>taking life context into account</a:t>
            </a:r>
          </a:p>
          <a:p>
            <a:pPr lvl="1" marL="0" indent="457200">
              <a:lnSpc>
                <a:spcPct val="80000"/>
              </a:lnSpc>
              <a:spcBef>
                <a:spcPts val="500"/>
              </a:spcBef>
              <a:buSzTx/>
              <a:buNone/>
              <a:defRPr sz="2100"/>
            </a:pPr>
          </a:p>
          <a:p>
            <a:pPr lvl="1">
              <a:lnSpc>
                <a:spcPct val="80000"/>
              </a:lnSpc>
              <a:spcBef>
                <a:spcPts val="500"/>
              </a:spcBef>
              <a:buChar char="•"/>
              <a:defRPr i="1" sz="2100"/>
            </a:pPr>
            <a:r>
              <a:t>How do women construe their HIV risk versus other risks in their lives? </a:t>
            </a:r>
          </a:p>
          <a:p>
            <a:pPr lvl="1">
              <a:lnSpc>
                <a:spcPct val="80000"/>
              </a:lnSpc>
              <a:spcBef>
                <a:spcPts val="500"/>
              </a:spcBef>
              <a:buChar char="•"/>
              <a:defRPr i="1" sz="2100"/>
            </a:pPr>
          </a:p>
          <a:p>
            <a:pPr lvl="1">
              <a:lnSpc>
                <a:spcPct val="80000"/>
              </a:lnSpc>
              <a:spcBef>
                <a:spcPts val="500"/>
              </a:spcBef>
              <a:buChar char="•"/>
              <a:defRPr i="1" sz="2100"/>
            </a:pPr>
            <a:r>
              <a:t>What is the value proposition of PrEP (for young women</a:t>
            </a:r>
            <a:r>
              <a:rPr i="0"/>
              <a:t>)?</a:t>
            </a:r>
          </a:p>
        </p:txBody>
      </p:sp>
      <p:pic>
        <p:nvPicPr>
          <p:cNvPr id="203" name="Picture 5" descr="Picture 5"/>
          <p:cNvPicPr>
            <a:picLocks noChangeAspect="1"/>
          </p:cNvPicPr>
          <p:nvPr/>
        </p:nvPicPr>
        <p:blipFill>
          <a:blip r:embed="rId2">
            <a:extLst/>
          </a:blip>
          <a:stretch>
            <a:fillRect/>
          </a:stretch>
        </p:blipFill>
        <p:spPr>
          <a:xfrm>
            <a:off x="7275786" y="198894"/>
            <a:ext cx="1561076" cy="838167"/>
          </a:xfrm>
          <a:prstGeom prst="rect">
            <a:avLst/>
          </a:prstGeom>
          <a:ln w="12700">
            <a:miter lim="400000"/>
          </a:ln>
        </p:spPr>
      </p:pic>
      <p:pic>
        <p:nvPicPr>
          <p:cNvPr id="204" name="Picture 3" descr="Picture 3"/>
          <p:cNvPicPr>
            <a:picLocks noChangeAspect="1"/>
          </p:cNvPicPr>
          <p:nvPr/>
        </p:nvPicPr>
        <p:blipFill>
          <a:blip r:embed="rId3">
            <a:extLst/>
          </a:blip>
          <a:stretch>
            <a:fillRect/>
          </a:stretch>
        </p:blipFill>
        <p:spPr>
          <a:xfrm>
            <a:off x="241598" y="230494"/>
            <a:ext cx="1964568" cy="598543"/>
          </a:xfrm>
          <a:prstGeom prst="rect">
            <a:avLst/>
          </a:prstGeom>
          <a:ln w="12700">
            <a:miter lim="400000"/>
          </a:ln>
        </p:spPr>
      </p:pic>
      <p:pic>
        <p:nvPicPr>
          <p:cNvPr id="205" name="Picture 4" descr="Picture 4"/>
          <p:cNvPicPr>
            <a:picLocks noChangeAspect="1"/>
          </p:cNvPicPr>
          <p:nvPr/>
        </p:nvPicPr>
        <p:blipFill>
          <a:blip r:embed="rId4">
            <a:extLst/>
          </a:blip>
          <a:srcRect l="0" t="11747" r="0" b="18348"/>
          <a:stretch>
            <a:fillRect/>
          </a:stretch>
        </p:blipFill>
        <p:spPr>
          <a:xfrm>
            <a:off x="4000498" y="60351"/>
            <a:ext cx="1143002" cy="79899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Rectangle 2"/>
          <p:cNvSpPr txBox="1"/>
          <p:nvPr/>
        </p:nvSpPr>
        <p:spPr>
          <a:xfrm>
            <a:off x="666376" y="699776"/>
            <a:ext cx="8477624" cy="1287773"/>
          </a:xfrm>
          <a:prstGeom prst="rect">
            <a:avLst/>
          </a:prstGeom>
          <a:ln w="12700">
            <a:miter lim="400000"/>
          </a:ln>
          <a:extLst>
            <a:ext uri="{C572A759-6A51-4108-AA02-DFA0A04FC94B}">
              <ma14:wrappingTextBoxFlag xmlns:ma14="http://schemas.microsoft.com/office/mac/drawingml/2011/main" val="1"/>
            </a:ext>
          </a:extLst>
        </p:spPr>
        <p:txBody>
          <a:bodyPr lIns="34286" tIns="34286" rIns="34286" bIns="34286">
            <a:spAutoFit/>
          </a:bodyPr>
          <a:lstStyle/>
          <a:p>
            <a:pPr defTabSz="914400">
              <a:defRPr b="1" sz="4000">
                <a:solidFill>
                  <a:srgbClr val="2683C6"/>
                </a:solidFill>
              </a:defRPr>
            </a:pPr>
            <a:r>
              <a:t>Our Approach: </a:t>
            </a:r>
            <a:r>
              <a:rPr b="0"/>
              <a:t>Decision science, the study of…</a:t>
            </a:r>
          </a:p>
        </p:txBody>
      </p:sp>
      <p:sp>
        <p:nvSpPr>
          <p:cNvPr id="208" name="Rectangle 3"/>
          <p:cNvSpPr txBox="1"/>
          <p:nvPr/>
        </p:nvSpPr>
        <p:spPr>
          <a:xfrm>
            <a:off x="609599" y="2228849"/>
            <a:ext cx="8159324" cy="3929373"/>
          </a:xfrm>
          <a:prstGeom prst="rect">
            <a:avLst/>
          </a:prstGeom>
          <a:ln w="12700">
            <a:miter lim="400000"/>
          </a:ln>
          <a:extLst>
            <a:ext uri="{C572A759-6A51-4108-AA02-DFA0A04FC94B}">
              <ma14:wrappingTextBoxFlag xmlns:ma14="http://schemas.microsoft.com/office/mac/drawingml/2011/main" val="1"/>
            </a:ext>
          </a:extLst>
        </p:spPr>
        <p:txBody>
          <a:bodyPr lIns="34286" tIns="34286" rIns="34286" bIns="34286">
            <a:spAutoFit/>
          </a:bodyPr>
          <a:lstStyle/>
          <a:p>
            <a:pPr defTabSz="914400">
              <a:defRPr sz="3200"/>
            </a:pPr>
            <a:r>
              <a:t>How people should make decisions</a:t>
            </a:r>
          </a:p>
          <a:p>
            <a:pPr defTabSz="914400">
              <a:defRPr sz="3200"/>
            </a:pPr>
            <a:r>
              <a:t>	</a:t>
            </a:r>
            <a:r>
              <a:rPr sz="1800"/>
              <a:t>(normative analysis)</a:t>
            </a:r>
          </a:p>
          <a:p>
            <a:pPr defTabSz="914400"/>
            <a:endParaRPr sz="3200"/>
          </a:p>
          <a:p>
            <a:pPr defTabSz="914400">
              <a:defRPr sz="3200"/>
            </a:pPr>
            <a:r>
              <a:t>How people do make decisions</a:t>
            </a:r>
          </a:p>
          <a:p>
            <a:pPr defTabSz="914400">
              <a:defRPr sz="3200"/>
            </a:pPr>
            <a:r>
              <a:t>	</a:t>
            </a:r>
            <a:r>
              <a:rPr sz="1800"/>
              <a:t>(descriptive research)</a:t>
            </a:r>
          </a:p>
          <a:p>
            <a:pPr defTabSz="914400"/>
            <a:endParaRPr sz="3200"/>
          </a:p>
          <a:p>
            <a:pPr defTabSz="914400">
              <a:defRPr sz="3200"/>
            </a:pPr>
            <a:r>
              <a:t>How to help people make better decisions</a:t>
            </a:r>
          </a:p>
          <a:p>
            <a:pPr defTabSz="914400">
              <a:defRPr sz="3200"/>
            </a:pPr>
            <a:r>
              <a:t>	</a:t>
            </a:r>
            <a:r>
              <a:rPr sz="1800"/>
              <a:t>(prescriptive interventions)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TextBox 2"/>
          <p:cNvSpPr txBox="1"/>
          <p:nvPr/>
        </p:nvSpPr>
        <p:spPr>
          <a:xfrm>
            <a:off x="461681" y="156084"/>
            <a:ext cx="8796620" cy="11607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defTabSz="914400">
              <a:defRPr sz="4000">
                <a:latin typeface="Tw Cen MT"/>
                <a:ea typeface="Tw Cen MT"/>
                <a:cs typeface="Tw Cen MT"/>
                <a:sym typeface="Tw Cen MT"/>
              </a:defRPr>
            </a:pPr>
            <a:r>
              <a:t>REASONS WHY </a:t>
            </a:r>
            <a:r>
              <a:rPr>
                <a:solidFill>
                  <a:srgbClr val="2683C6"/>
                </a:solidFill>
              </a:rPr>
              <a:t>“SHOULD” </a:t>
            </a:r>
            <a:r>
              <a:t>AND</a:t>
            </a:r>
            <a:r>
              <a:rPr>
                <a:solidFill>
                  <a:srgbClr val="2683C6"/>
                </a:solidFill>
              </a:rPr>
              <a:t> “DO” </a:t>
            </a:r>
            <a:r>
              <a:t>ARE DIFFERENT, CONT.</a:t>
            </a:r>
          </a:p>
        </p:txBody>
      </p:sp>
      <p:sp>
        <p:nvSpPr>
          <p:cNvPr id="211" name="TextBox 3"/>
          <p:cNvSpPr txBox="1"/>
          <p:nvPr/>
        </p:nvSpPr>
        <p:spPr>
          <a:xfrm>
            <a:off x="241672" y="1465893"/>
            <a:ext cx="8660656" cy="44246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marL="440266" indent="-440266" defTabSz="914400">
              <a:buSzPct val="100000"/>
              <a:buFont typeface="Arial"/>
              <a:buChar char="•"/>
              <a:defRPr sz="2300"/>
            </a:pPr>
            <a:r>
              <a:t>Perspective taking failures: </a:t>
            </a:r>
          </a:p>
          <a:p>
            <a:pPr lvl="1" marL="897465" indent="-440266" defTabSz="914400">
              <a:buSzPct val="100000"/>
              <a:buFont typeface="Arial"/>
              <a:buChar char="•"/>
              <a:defRPr sz="2000"/>
            </a:pPr>
            <a:r>
              <a:t>not realizing situational factors in the decision </a:t>
            </a:r>
          </a:p>
          <a:p>
            <a:pPr lvl="1" marL="897465" indent="-440266" defTabSz="914400">
              <a:buSzPct val="100000"/>
              <a:buFont typeface="Arial"/>
              <a:buChar char="•"/>
              <a:defRPr sz="2000"/>
            </a:pPr>
          </a:p>
          <a:p>
            <a:pPr marL="440266" indent="-440266" defTabSz="914400">
              <a:buSzPct val="100000"/>
              <a:buFont typeface="Arial"/>
              <a:buChar char="•"/>
              <a:defRPr sz="2300"/>
            </a:pPr>
            <a:r>
              <a:t>Communication failures</a:t>
            </a:r>
          </a:p>
          <a:p>
            <a:pPr lvl="1" marL="897465" indent="-440266" defTabSz="914400">
              <a:buSzPct val="100000"/>
              <a:buFont typeface="Arial"/>
              <a:buChar char="•"/>
              <a:defRPr sz="2000"/>
            </a:pPr>
            <a:r>
              <a:t>Experts assume their knowledge is intuitive to others, and thus are wrong about what to communicate, or how to communicate it (avian flu)</a:t>
            </a:r>
          </a:p>
          <a:p>
            <a:pPr lvl="1" marL="897465" indent="-440266" defTabSz="914400">
              <a:buSzPct val="100000"/>
              <a:buFont typeface="Arial"/>
              <a:buChar char="•"/>
              <a:defRPr sz="2000"/>
            </a:pPr>
            <a:r>
              <a:t>Over-informing (full-disclosure)…</a:t>
            </a:r>
          </a:p>
          <a:p>
            <a:pPr lvl="1" marL="897465" indent="-440266" defTabSz="914400">
              <a:buSzPct val="100000"/>
              <a:buFont typeface="Arial"/>
              <a:buChar char="•"/>
              <a:defRPr sz="2000"/>
            </a:pPr>
            <a:r>
              <a:t>Under-informing (numeracy)…</a:t>
            </a:r>
          </a:p>
          <a:p>
            <a:pPr lvl="1" marL="897465" indent="-440266" defTabSz="914400">
              <a:buSzPct val="100000"/>
              <a:buFont typeface="Arial"/>
              <a:buChar char="•"/>
              <a:defRPr sz="2000"/>
            </a:pPr>
            <a:r>
              <a:t>Applying a behavioral principle incorrectly (incorrect setting, or without attention to its interaction with other principles, e.g., loss frames &amp; affect)</a:t>
            </a:r>
          </a:p>
          <a:p>
            <a:pPr marL="457200" indent="-457200" defTabSz="914400">
              <a:buSzPct val="100000"/>
              <a:buFont typeface="Arial"/>
              <a:buChar char="•"/>
              <a:defRPr>
                <a:latin typeface="Tw Cen MT"/>
                <a:ea typeface="Tw Cen MT"/>
                <a:cs typeface="Tw Cen MT"/>
                <a:sym typeface="Tw Cen MT"/>
              </a:defRPr>
            </a:pPr>
          </a:p>
          <a:p>
            <a:pPr marL="440266" indent="-440266" defTabSz="914400">
              <a:buSzPct val="100000"/>
              <a:buFont typeface="Arial"/>
              <a:buChar char="•"/>
              <a:defRPr sz="2300"/>
            </a:pPr>
            <a:r>
              <a:t>Biases &amp; Heuristics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txEl>
                                              <p:pRg st="3" end="3"/>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11">
                                            <p:txEl>
                                              <p:pRg st="4" end="4"/>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211">
                                            <p:txEl>
                                              <p:pRg st="5" end="5"/>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211">
                                            <p:txEl>
                                              <p:pRg st="6" end="6"/>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11">
                                            <p:txEl>
                                              <p:pRg st="7" end="7"/>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211">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1" fill="hold">
                                  <p:stCondLst>
                                    <p:cond delay="0"/>
                                  </p:stCondLst>
                                  <p:iterate type="el" backwards="0">
                                    <p:tmAbs val="0"/>
                                  </p:iterate>
                                  <p:childTnLst>
                                    <p:set>
                                      <p:cBhvr>
                                        <p:cTn id="25" fill="hold"/>
                                        <p:tgtEl>
                                          <p:spTgt spid="211">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TextBox 2"/>
          <p:cNvSpPr txBox="1"/>
          <p:nvPr/>
        </p:nvSpPr>
        <p:spPr>
          <a:xfrm>
            <a:off x="469900" y="361950"/>
            <a:ext cx="8382000" cy="6781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defTabSz="914400">
              <a:defRPr sz="4400">
                <a:latin typeface="Tw Cen MT"/>
                <a:ea typeface="Tw Cen MT"/>
                <a:cs typeface="Tw Cen MT"/>
                <a:sym typeface="Tw Cen MT"/>
              </a:defRPr>
            </a:pPr>
            <a:r>
              <a:t>SOME</a:t>
            </a:r>
            <a:r>
              <a:rPr>
                <a:solidFill>
                  <a:srgbClr val="2683C6"/>
                </a:solidFill>
              </a:rPr>
              <a:t> BIASES </a:t>
            </a:r>
            <a:r>
              <a:t>AND</a:t>
            </a:r>
            <a:r>
              <a:rPr>
                <a:solidFill>
                  <a:srgbClr val="2683C6"/>
                </a:solidFill>
              </a:rPr>
              <a:t> HEURISTICS</a:t>
            </a:r>
          </a:p>
        </p:txBody>
      </p:sp>
      <p:graphicFrame>
        <p:nvGraphicFramePr>
          <p:cNvPr id="214" name="Table 1"/>
          <p:cNvGraphicFramePr/>
          <p:nvPr/>
        </p:nvGraphicFramePr>
        <p:xfrm>
          <a:off x="381000" y="1520825"/>
          <a:ext cx="8064500" cy="445240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032250"/>
                <a:gridCol w="4032250"/>
              </a:tblGrid>
              <a:tr h="636058">
                <a:tc>
                  <a:txBody>
                    <a:bodyPr/>
                    <a:lstStyle/>
                    <a:p>
                      <a:pPr algn="ctr" defTabSz="914400">
                        <a:defRPr sz="1800"/>
                      </a:pPr>
                      <a:r>
                        <a:rPr b="1" sz="2200">
                          <a:latin typeface="Tw Cen MT"/>
                          <a:ea typeface="Tw Cen MT"/>
                          <a:cs typeface="Tw Cen MT"/>
                          <a:sym typeface="Tw Cen MT"/>
                        </a:rPr>
                        <a:t>Judgment</a:t>
                      </a:r>
                    </a:p>
                  </a:txBody>
                  <a:tcPr marL="45720" marR="45720" marT="45720" marB="45720"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2200">
                          <a:latin typeface="Tw Cen MT"/>
                          <a:ea typeface="Tw Cen MT"/>
                          <a:cs typeface="Tw Cen MT"/>
                          <a:sym typeface="Tw Cen MT"/>
                        </a:rPr>
                        <a:t>Choice</a:t>
                      </a:r>
                    </a:p>
                  </a:txBody>
                  <a:tcPr marL="45720" marR="45720" marT="45720" marB="45720" anchor="t" anchorCtr="0" horzOverflow="overflow">
                    <a:lnL w="12700">
                      <a:miter lim="400000"/>
                    </a:lnL>
                    <a:lnR w="12700">
                      <a:miter lim="400000"/>
                    </a:lnR>
                    <a:lnT w="12700">
                      <a:miter lim="400000"/>
                    </a:lnT>
                    <a:lnB w="12700">
                      <a:miter lim="400000"/>
                    </a:lnB>
                    <a:noFill/>
                  </a:tcPr>
                </a:tc>
              </a:tr>
              <a:tr h="636058">
                <a:tc>
                  <a:txBody>
                    <a:bodyPr/>
                    <a:lstStyle/>
                    <a:p>
                      <a:pPr algn="l" defTabSz="914400">
                        <a:defRPr sz="1800"/>
                      </a:pPr>
                      <a:r>
                        <a:rPr>
                          <a:latin typeface="Tw Cen MT"/>
                          <a:ea typeface="Tw Cen MT"/>
                          <a:cs typeface="Tw Cen MT"/>
                          <a:sym typeface="Tw Cen MT"/>
                        </a:rPr>
                        <a:t>People are good at tracking what they see, but not detecting sample bias.</a:t>
                      </a:r>
                    </a:p>
                  </a:txBody>
                  <a:tcPr marL="45720" marR="45720" marT="45720" marB="45720"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a:latin typeface="Tw Cen MT"/>
                          <a:ea typeface="Tw Cen MT"/>
                          <a:cs typeface="Tw Cen MT"/>
                          <a:sym typeface="Tw Cen MT"/>
                        </a:rPr>
                        <a:t>People consider the return on investment in making decisions.</a:t>
                      </a:r>
                    </a:p>
                  </a:txBody>
                  <a:tcPr marL="45720" marR="45720" marT="45720" marB="45720" anchor="t" anchorCtr="0" horzOverflow="overflow">
                    <a:lnL w="12700">
                      <a:miter lim="400000"/>
                    </a:lnL>
                    <a:lnR w="12700">
                      <a:miter lim="400000"/>
                    </a:lnR>
                    <a:lnT w="12700">
                      <a:miter lim="400000"/>
                    </a:lnT>
                    <a:lnB w="12700">
                      <a:miter lim="400000"/>
                    </a:lnB>
                    <a:noFill/>
                  </a:tcPr>
                </a:tc>
              </a:tr>
              <a:tr h="636058">
                <a:tc>
                  <a:txBody>
                    <a:bodyPr/>
                    <a:lstStyle/>
                    <a:p>
                      <a:pPr algn="l" defTabSz="914400">
                        <a:defRPr sz="1800"/>
                      </a:pPr>
                      <a:r>
                        <a:rPr>
                          <a:latin typeface="Tw Cen MT"/>
                          <a:ea typeface="Tw Cen MT"/>
                          <a:cs typeface="Tw Cen MT"/>
                          <a:sym typeface="Tw Cen MT"/>
                        </a:rPr>
                        <a:t>People have limited ability to evaluate the extent of their own knowledge.</a:t>
                      </a:r>
                    </a:p>
                  </a:txBody>
                  <a:tcPr marL="45720" marR="45720" marT="45720" marB="45720"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a:latin typeface="Tw Cen MT"/>
                          <a:ea typeface="Tw Cen MT"/>
                          <a:cs typeface="Tw Cen MT"/>
                          <a:sym typeface="Tw Cen MT"/>
                        </a:rPr>
                        <a:t>People dislike uncertainty, but can live with it. </a:t>
                      </a:r>
                    </a:p>
                  </a:txBody>
                  <a:tcPr marL="45720" marR="45720" marT="45720" marB="45720" anchor="t" anchorCtr="0" horzOverflow="overflow">
                    <a:lnL w="12700">
                      <a:miter lim="400000"/>
                    </a:lnL>
                    <a:lnR w="12700">
                      <a:miter lim="400000"/>
                    </a:lnR>
                    <a:lnT w="12700">
                      <a:miter lim="400000"/>
                    </a:lnT>
                    <a:lnB w="12700">
                      <a:miter lim="400000"/>
                    </a:lnB>
                    <a:noFill/>
                  </a:tcPr>
                </a:tc>
              </a:tr>
              <a:tr h="636058">
                <a:tc>
                  <a:txBody>
                    <a:bodyPr/>
                    <a:lstStyle/>
                    <a:p>
                      <a:pPr algn="l" defTabSz="914400">
                        <a:defRPr sz="1800"/>
                      </a:pPr>
                      <a:r>
                        <a:rPr b="1">
                          <a:solidFill>
                            <a:schemeClr val="accent1"/>
                          </a:solidFill>
                          <a:latin typeface="Tw Cen MT"/>
                          <a:ea typeface="Tw Cen MT"/>
                          <a:cs typeface="Tw Cen MT"/>
                          <a:sym typeface="Tw Cen MT"/>
                        </a:rPr>
                        <a:t>People have difficulty imagining themselves in other visceral states.</a:t>
                      </a:r>
                    </a:p>
                  </a:txBody>
                  <a:tcPr marL="45720" marR="45720" marT="45720" marB="45720"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a:latin typeface="Tw Cen MT"/>
                          <a:ea typeface="Tw Cen MT"/>
                          <a:cs typeface="Tw Cen MT"/>
                          <a:sym typeface="Tw Cen MT"/>
                        </a:rPr>
                        <a:t>People are insensitive to opportunity costs.</a:t>
                      </a:r>
                    </a:p>
                  </a:txBody>
                  <a:tcPr marL="45720" marR="45720" marT="45720" marB="45720" anchor="t" anchorCtr="0" horzOverflow="overflow">
                    <a:lnL w="12700">
                      <a:miter lim="400000"/>
                    </a:lnL>
                    <a:lnR w="12700">
                      <a:miter lim="400000"/>
                    </a:lnR>
                    <a:lnT w="12700">
                      <a:miter lim="400000"/>
                    </a:lnT>
                    <a:lnB w="12700">
                      <a:miter lim="400000"/>
                    </a:lnB>
                    <a:noFill/>
                  </a:tcPr>
                </a:tc>
              </a:tr>
              <a:tr h="636058">
                <a:tc>
                  <a:txBody>
                    <a:bodyPr/>
                    <a:lstStyle/>
                    <a:p>
                      <a:pPr algn="l" defTabSz="914400">
                        <a:defRPr sz="1800"/>
                      </a:pPr>
                      <a:r>
                        <a:rPr>
                          <a:latin typeface="Tw Cen MT"/>
                          <a:ea typeface="Tw Cen MT"/>
                          <a:cs typeface="Tw Cen MT"/>
                          <a:sym typeface="Tw Cen MT"/>
                        </a:rPr>
                        <a:t>People have difficulty projecting non-linear trends.</a:t>
                      </a:r>
                    </a:p>
                  </a:txBody>
                  <a:tcPr marL="45720" marR="45720" marT="45720" marB="45720"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a:latin typeface="Tw Cen MT"/>
                          <a:ea typeface="Tw Cen MT"/>
                          <a:cs typeface="Tw Cen MT"/>
                          <a:sym typeface="Tw Cen MT"/>
                        </a:rPr>
                        <a:t>People are prisoners to sunk costs, hate to recognize losses.</a:t>
                      </a:r>
                    </a:p>
                  </a:txBody>
                  <a:tcPr marL="45720" marR="45720" marT="45720" marB="45720" anchor="t" anchorCtr="0" horzOverflow="overflow">
                    <a:lnL w="12700">
                      <a:miter lim="400000"/>
                    </a:lnL>
                    <a:lnR w="12700">
                      <a:miter lim="400000"/>
                    </a:lnR>
                    <a:lnT w="12700">
                      <a:miter lim="400000"/>
                    </a:lnT>
                    <a:lnB w="12700">
                      <a:miter lim="400000"/>
                    </a:lnB>
                    <a:noFill/>
                  </a:tcPr>
                </a:tc>
              </a:tr>
              <a:tr h="636058">
                <a:tc>
                  <a:txBody>
                    <a:bodyPr/>
                    <a:lstStyle/>
                    <a:p>
                      <a:pPr algn="l" defTabSz="914400">
                        <a:defRPr sz="1800">
                          <a:latin typeface="Tw Cen MT"/>
                          <a:ea typeface="Tw Cen MT"/>
                          <a:cs typeface="Tw Cen MT"/>
                          <a:sym typeface="Tw Cen MT"/>
                        </a:defRPr>
                      </a:pPr>
                      <a:r>
                        <a:t>People confuse ignorance and stupidity.</a:t>
                      </a:r>
                    </a:p>
                    <a:p>
                      <a:pPr algn="l" defTabSz="914400">
                        <a:defRPr sz="1800">
                          <a:latin typeface="Tw Cen MT"/>
                          <a:ea typeface="Tw Cen MT"/>
                          <a:cs typeface="Tw Cen MT"/>
                          <a:sym typeface="Tw Cen MT"/>
                        </a:defRPr>
                      </a:pPr>
                    </a:p>
                    <a:p>
                      <a:pPr algn="l" defTabSz="914400">
                        <a:defRPr b="1" sz="1800">
                          <a:solidFill>
                            <a:schemeClr val="accent1"/>
                          </a:solidFill>
                          <a:latin typeface="Tw Cen MT"/>
                          <a:ea typeface="Tw Cen MT"/>
                          <a:cs typeface="Tw Cen MT"/>
                          <a:sym typeface="Tw Cen MT"/>
                        </a:defRPr>
                      </a:pPr>
                      <a:r>
                        <a:t>Affect: People evaluate a stimulus according to how they feel about it.</a:t>
                      </a:r>
                    </a:p>
                  </a:txBody>
                  <a:tcPr marL="45720" marR="45720" marT="45720" marB="45720" anchor="t" anchorCtr="0" horzOverflow="overflow">
                    <a:lnL w="12700">
                      <a:miter lim="400000"/>
                    </a:lnL>
                    <a:lnR w="12700">
                      <a:miter lim="400000"/>
                    </a:lnR>
                    <a:lnT w="12700">
                      <a:miter lim="400000"/>
                    </a:lnT>
                    <a:lnB w="12700">
                      <a:miter lim="400000"/>
                    </a:lnB>
                    <a:noFill/>
                  </a:tcPr>
                </a:tc>
                <a:tc>
                  <a:txBody>
                    <a:bodyPr/>
                    <a:lstStyle/>
                    <a:p>
                      <a:pPr algn="l" defTabSz="914400">
                        <a:defRPr sz="1800">
                          <a:latin typeface="Tw Cen MT"/>
                          <a:ea typeface="Tw Cen MT"/>
                          <a:cs typeface="Tw Cen MT"/>
                          <a:sym typeface="Tw Cen MT"/>
                        </a:defRPr>
                      </a:pPr>
                      <a:r>
                        <a:t>P</a:t>
                      </a:r>
                      <a:r>
                        <a:rPr b="1">
                          <a:solidFill>
                            <a:schemeClr val="accent1">
                              <a:satOff val="-4409"/>
                              <a:lumOff val="-10509"/>
                            </a:schemeClr>
                          </a:solidFill>
                        </a:rPr>
                        <a:t>eople may not know what they want, especially with novel questions.</a:t>
                      </a:r>
                    </a:p>
                  </a:txBody>
                  <a:tcPr marL="45720" marR="45720" marT="45720" marB="45720" anchor="t" anchorCtr="0" horzOverflow="overflow">
                    <a:lnL w="12700">
                      <a:miter lim="400000"/>
                    </a:lnL>
                    <a:lnR w="12700">
                      <a:miter lim="400000"/>
                    </a:lnR>
                    <a:lnT w="12700">
                      <a:miter lim="400000"/>
                    </a:lnT>
                    <a:lnB w="12700">
                      <a:miter lim="400000"/>
                    </a:lnB>
                    <a:noFill/>
                  </a:tcPr>
                </a:tc>
              </a:tr>
              <a:tr h="636058">
                <a:tc>
                  <a:txBody>
                    <a:bodyPr/>
                    <a:lstStyle/>
                    <a:p>
                      <a:pPr algn="l" defTabSz="914400">
                        <a:defRPr sz="1800"/>
                      </a:pPr>
                      <a:r>
                        <a:rPr b="1">
                          <a:solidFill>
                            <a:schemeClr val="accent1"/>
                          </a:solidFill>
                          <a:latin typeface="Tw Cen MT"/>
                          <a:ea typeface="Tw Cen MT"/>
                          <a:cs typeface="Tw Cen MT"/>
                          <a:sym typeface="Tw Cen MT"/>
                        </a:rPr>
                        <a:t>People are present-biased.</a:t>
                      </a:r>
                    </a:p>
                  </a:txBody>
                  <a:tcPr marL="45720" marR="45720" marT="45720" marB="45720" anchor="t" anchorCtr="0" horzOverflow="overflow">
                    <a:lnL w="12700">
                      <a:miter lim="400000"/>
                    </a:lnL>
                    <a:lnR w="12700">
                      <a:miter lim="400000"/>
                    </a:lnR>
                    <a:lnT w="12700">
                      <a:miter lim="400000"/>
                    </a:lnT>
                    <a:lnB w="12700">
                      <a:miter lim="400000"/>
                    </a:lnB>
                    <a:noFill/>
                  </a:tcPr>
                </a:tc>
                <a:tc>
                  <a:txBody>
                    <a:bodyPr/>
                    <a:lstStyle/>
                    <a:p>
                      <a:pPr algn="l" defTabSz="914400">
                        <a:defRPr sz="1800">
                          <a:latin typeface="Tw Cen MT"/>
                          <a:ea typeface="Tw Cen MT"/>
                          <a:cs typeface="Tw Cen MT"/>
                          <a:sym typeface="Tw Cen MT"/>
                        </a:defRPr>
                      </a:pPr>
                    </a:p>
                  </a:txBody>
                  <a:tcPr marL="45720" marR="45720" marT="45720" marB="45720" anchor="t" anchorCtr="0" horzOverflow="overflow">
                    <a:lnL w="12700">
                      <a:miter lim="400000"/>
                    </a:lnL>
                    <a:lnR w="12700">
                      <a:miter lim="400000"/>
                    </a:lnR>
                    <a:lnT w="12700">
                      <a:miter lim="400000"/>
                    </a:lnT>
                    <a:lnB w="12700">
                      <a:miter lim="400000"/>
                    </a:lnB>
                    <a:noFill/>
                  </a:tcPr>
                </a:tc>
              </a:tr>
            </a:tbl>
          </a:graphicData>
        </a:graphic>
      </p:graphicFrame>
      <p:sp>
        <p:nvSpPr>
          <p:cNvPr id="215" name="TextBox 4"/>
          <p:cNvSpPr txBox="1"/>
          <p:nvPr/>
        </p:nvSpPr>
        <p:spPr>
          <a:xfrm>
            <a:off x="6858000" y="5600700"/>
            <a:ext cx="4038600"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defTabSz="914400">
              <a:defRPr i="1">
                <a:latin typeface="Tw Cen MT"/>
                <a:ea typeface="Tw Cen MT"/>
                <a:cs typeface="Tw Cen MT"/>
                <a:sym typeface="Tw Cen MT"/>
              </a:defRPr>
            </a:pPr>
            <a:r>
              <a:t>Fischhoff, 2013</a:t>
            </a:r>
            <a:r>
              <a:rPr i="0"/>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Title 1"/>
          <p:cNvSpPr txBox="1"/>
          <p:nvPr>
            <p:ph type="title"/>
          </p:nvPr>
        </p:nvSpPr>
        <p:spPr>
          <a:xfrm>
            <a:off x="407962" y="318261"/>
            <a:ext cx="8278840" cy="1124715"/>
          </a:xfrm>
          <a:prstGeom prst="rect">
            <a:avLst/>
          </a:prstGeom>
        </p:spPr>
        <p:txBody>
          <a:bodyPr/>
          <a:lstStyle>
            <a:lvl1pPr defTabSz="777240">
              <a:defRPr sz="3700">
                <a:solidFill>
                  <a:schemeClr val="accent1"/>
                </a:solidFill>
                <a:latin typeface="+mn-lt"/>
                <a:ea typeface="+mn-ea"/>
                <a:cs typeface="+mn-cs"/>
                <a:sym typeface="Helvetica"/>
              </a:defRPr>
            </a:lvl1pPr>
          </a:lstStyle>
          <a:p>
            <a:pPr/>
            <a:r>
              <a:t>What is mental models research?</a:t>
            </a:r>
          </a:p>
        </p:txBody>
      </p:sp>
      <p:graphicFrame>
        <p:nvGraphicFramePr>
          <p:cNvPr id="218" name="Table 3"/>
          <p:cNvGraphicFramePr/>
          <p:nvPr/>
        </p:nvGraphicFramePr>
        <p:xfrm>
          <a:off x="281354" y="1617784"/>
          <a:ext cx="8405448" cy="343402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61845"/>
                <a:gridCol w="5943601"/>
              </a:tblGrid>
              <a:tr h="401933">
                <a:tc>
                  <a:txBody>
                    <a:bodyPr/>
                    <a:lstStyle/>
                    <a:p>
                      <a:pPr algn="just">
                        <a:lnSpc>
                          <a:spcPct val="107000"/>
                        </a:lnSpc>
                        <a:defRPr sz="1800"/>
                      </a:pPr>
                      <a:r>
                        <a:rPr b="1" sz="2000">
                          <a:latin typeface="+mn-lt"/>
                          <a:ea typeface="+mn-ea"/>
                          <a:cs typeface="+mn-cs"/>
                          <a:sym typeface="Helvetica"/>
                        </a:rPr>
                        <a:t>Steps</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800"/>
                      </a:pPr>
                      <a:r>
                        <a:rPr b="1" sz="2000">
                          <a:latin typeface="+mn-lt"/>
                          <a:ea typeface="+mn-ea"/>
                          <a:cs typeface="+mn-cs"/>
                          <a:sym typeface="Helvetica"/>
                        </a:rPr>
                        <a:t>Description</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639326">
                <a:tc>
                  <a:txBody>
                    <a:bodyPr/>
                    <a:lstStyle/>
                    <a:p>
                      <a:pPr algn="l">
                        <a:lnSpc>
                          <a:spcPct val="107000"/>
                        </a:lnSpc>
                        <a:defRPr sz="1800"/>
                      </a:pPr>
                      <a:r>
                        <a:rPr>
                          <a:latin typeface="+mn-lt"/>
                          <a:ea typeface="+mn-ea"/>
                          <a:cs typeface="+mn-cs"/>
                          <a:sym typeface="Helvetica"/>
                        </a:rPr>
                        <a:t>1. Expert Model &amp; Interviews</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800"/>
                      </a:pPr>
                      <a:r>
                        <a:rPr sz="1400">
                          <a:latin typeface="+mn-lt"/>
                          <a:ea typeface="+mn-ea"/>
                          <a:cs typeface="+mn-cs"/>
                          <a:sym typeface="Helvetica"/>
                        </a:rPr>
                        <a:t>Identify what people need to know to make more informed decisions.</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639326">
                <a:tc>
                  <a:txBody>
                    <a:bodyPr/>
                    <a:lstStyle/>
                    <a:p>
                      <a:pPr algn="l">
                        <a:lnSpc>
                          <a:spcPct val="107000"/>
                        </a:lnSpc>
                        <a:defRPr sz="1800"/>
                      </a:pPr>
                      <a:r>
                        <a:rPr>
                          <a:latin typeface="+mn-lt"/>
                          <a:ea typeface="+mn-ea"/>
                          <a:cs typeface="+mn-cs"/>
                          <a:sym typeface="Helvetica"/>
                        </a:rPr>
                        <a:t>2. Lay Model Interviews &amp; Survey</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800"/>
                      </a:pPr>
                      <a:r>
                        <a:rPr sz="1400">
                          <a:latin typeface="+mn-lt"/>
                          <a:ea typeface="+mn-ea"/>
                          <a:cs typeface="+mn-cs"/>
                          <a:sym typeface="Helvetica"/>
                        </a:rPr>
                        <a:t>Identify what people already know and how they make their decisions…in-depth interviews and follow-up surveys</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876720">
                <a:tc>
                  <a:txBody>
                    <a:bodyPr/>
                    <a:lstStyle/>
                    <a:p>
                      <a:pPr algn="l">
                        <a:lnSpc>
                          <a:spcPct val="107000"/>
                        </a:lnSpc>
                        <a:defRPr sz="1800"/>
                      </a:pPr>
                      <a:r>
                        <a:rPr>
                          <a:latin typeface="+mn-lt"/>
                          <a:ea typeface="+mn-ea"/>
                          <a:cs typeface="+mn-cs"/>
                          <a:sym typeface="Helvetica"/>
                        </a:rPr>
                        <a:t>3. Gap Analysis</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800"/>
                      </a:pPr>
                      <a:r>
                        <a:rPr sz="1400">
                          <a:latin typeface="+mn-lt"/>
                          <a:ea typeface="+mn-ea"/>
                          <a:cs typeface="+mn-cs"/>
                          <a:sym typeface="Helvetica"/>
                        </a:rPr>
                        <a:t>Identify divergences between the mental models &amp; the expert model.</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876720">
                <a:tc>
                  <a:txBody>
                    <a:bodyPr/>
                    <a:lstStyle/>
                    <a:p>
                      <a:pPr algn="l">
                        <a:lnSpc>
                          <a:spcPct val="107000"/>
                        </a:lnSpc>
                        <a:defRPr sz="1800"/>
                      </a:pPr>
                      <a:r>
                        <a:rPr>
                          <a:latin typeface="+mn-lt"/>
                          <a:ea typeface="+mn-ea"/>
                          <a:cs typeface="+mn-cs"/>
                          <a:sym typeface="Helvetica"/>
                        </a:rPr>
                        <a:t>4. Design (and evaluate) intervention</a:t>
                      </a: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400">
                          <a:latin typeface="+mn-lt"/>
                          <a:ea typeface="+mn-ea"/>
                          <a:cs typeface="+mn-cs"/>
                          <a:sym typeface="Helvetica"/>
                        </a:defRPr>
                      </a:pPr>
                      <a:r>
                        <a:t>Inform and design interventions to facilitate making and implementing informed choices amongst various subpopulations.</a:t>
                      </a:r>
                      <a:endParaRPr>
                        <a:latin typeface="+mj-lt"/>
                        <a:ea typeface="+mj-ea"/>
                        <a:cs typeface="+mj-cs"/>
                        <a:sym typeface="Calibri"/>
                      </a:endParaRPr>
                    </a:p>
                  </a:txBody>
                  <a:tcPr marL="66675" marR="66675" marT="66675" marB="66675"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xfrm>
            <a:off x="741981" y="251745"/>
            <a:ext cx="7886701" cy="994175"/>
          </a:xfrm>
          <a:prstGeom prst="rect">
            <a:avLst/>
          </a:prstGeom>
        </p:spPr>
        <p:txBody>
          <a:bodyPr/>
          <a:lstStyle>
            <a:lvl1pPr>
              <a:defRPr sz="3100">
                <a:solidFill>
                  <a:schemeClr val="accent5"/>
                </a:solidFill>
              </a:defRPr>
            </a:lvl1pPr>
          </a:lstStyle>
          <a:p>
            <a:pPr/>
            <a:r>
              <a:t>Field Research Conducted at 3 Sites</a:t>
            </a:r>
          </a:p>
        </p:txBody>
      </p:sp>
      <p:sp>
        <p:nvSpPr>
          <p:cNvPr id="223" name="Content Placeholder 2"/>
          <p:cNvSpPr txBox="1"/>
          <p:nvPr>
            <p:ph type="body" idx="1"/>
          </p:nvPr>
        </p:nvSpPr>
        <p:spPr>
          <a:xfrm>
            <a:off x="-757898" y="1771963"/>
            <a:ext cx="8754796" cy="3876678"/>
          </a:xfrm>
          <a:prstGeom prst="rect">
            <a:avLst/>
          </a:prstGeom>
        </p:spPr>
        <p:txBody>
          <a:bodyPr/>
          <a:lstStyle/>
          <a:p>
            <a:pPr lvl="2" marL="1257300" indent="-342900">
              <a:spcBef>
                <a:spcPts val="400"/>
              </a:spcBef>
              <a:defRPr b="1" sz="1600"/>
            </a:pPr>
            <a:r>
              <a:t>Desmond Tutu HIV Foundation</a:t>
            </a:r>
            <a:r>
              <a:rPr b="0"/>
              <a:t> </a:t>
            </a:r>
          </a:p>
          <a:p>
            <a:pPr lvl="3" marL="1714500" indent="-342900">
              <a:spcBef>
                <a:spcPts val="400"/>
              </a:spcBef>
              <a:buChar char="•"/>
              <a:defRPr sz="1600">
                <a:solidFill>
                  <a:schemeClr val="accent2">
                    <a:satOff val="-4966"/>
                    <a:lumOff val="-10549"/>
                  </a:schemeClr>
                </a:solidFill>
              </a:defRPr>
            </a:pPr>
            <a:r>
              <a:t>CAPE TOWN, SOUTH AFRICA</a:t>
            </a:r>
          </a:p>
          <a:p>
            <a:pPr lvl="3" marL="1714500" indent="-342900">
              <a:spcBef>
                <a:spcPts val="400"/>
              </a:spcBef>
              <a:buChar char="•"/>
              <a:defRPr sz="1600">
                <a:solidFill>
                  <a:schemeClr val="accent2">
                    <a:satOff val="-4966"/>
                    <a:lumOff val="-10549"/>
                  </a:schemeClr>
                </a:solidFill>
              </a:defRPr>
            </a:pPr>
          </a:p>
          <a:p>
            <a:pPr lvl="3" marL="1714500" indent="-342900">
              <a:spcBef>
                <a:spcPts val="400"/>
              </a:spcBef>
              <a:buChar char="•"/>
              <a:defRPr sz="1600">
                <a:solidFill>
                  <a:schemeClr val="accent2">
                    <a:satOff val="-4966"/>
                    <a:lumOff val="-10549"/>
                  </a:schemeClr>
                </a:solidFill>
              </a:defRPr>
            </a:pPr>
          </a:p>
          <a:p>
            <a:pPr lvl="2" marL="1257300" indent="-342900">
              <a:spcBef>
                <a:spcPts val="400"/>
              </a:spcBef>
              <a:defRPr b="1" sz="1600"/>
            </a:pPr>
            <a:r>
              <a:t>Wits Reproductive Health Institute</a:t>
            </a:r>
            <a:r>
              <a:rPr b="0"/>
              <a:t> </a:t>
            </a:r>
          </a:p>
          <a:p>
            <a:pPr lvl="3" marL="1714500" indent="-342900">
              <a:spcBef>
                <a:spcPts val="400"/>
              </a:spcBef>
              <a:buChar char="•"/>
              <a:defRPr sz="1600">
                <a:solidFill>
                  <a:schemeClr val="accent2">
                    <a:satOff val="-4966"/>
                    <a:lumOff val="-10549"/>
                  </a:schemeClr>
                </a:solidFill>
              </a:defRPr>
            </a:pPr>
            <a:r>
              <a:t>JOHANNESBURG, SOUTH AFRICA</a:t>
            </a:r>
          </a:p>
          <a:p>
            <a:pPr lvl="1" marL="800100" indent="-342900">
              <a:spcBef>
                <a:spcPts val="400"/>
              </a:spcBef>
              <a:buChar char="•"/>
              <a:defRPr sz="1600">
                <a:solidFill>
                  <a:schemeClr val="accent2">
                    <a:satOff val="-4966"/>
                    <a:lumOff val="-10549"/>
                  </a:schemeClr>
                </a:solidFill>
              </a:defRPr>
            </a:pPr>
          </a:p>
          <a:p>
            <a:pPr lvl="1" marL="800100" indent="-342900">
              <a:spcBef>
                <a:spcPts val="400"/>
              </a:spcBef>
              <a:buChar char="•"/>
              <a:defRPr sz="1600">
                <a:solidFill>
                  <a:schemeClr val="accent2">
                    <a:satOff val="-4966"/>
                    <a:lumOff val="-10549"/>
                  </a:schemeClr>
                </a:solidFill>
              </a:defRPr>
            </a:pPr>
          </a:p>
          <a:p>
            <a:pPr lvl="2" marL="1257300" indent="-342900">
              <a:spcBef>
                <a:spcPts val="400"/>
              </a:spcBef>
              <a:defRPr sz="1600"/>
            </a:pPr>
            <a:r>
              <a:t>T</a:t>
            </a:r>
            <a:r>
              <a:rPr b="1"/>
              <a:t>he Kenya Medical Research Health Institute</a:t>
            </a:r>
            <a:r>
              <a:t> </a:t>
            </a:r>
          </a:p>
          <a:p>
            <a:pPr lvl="3" marL="1714500" indent="-342900">
              <a:spcBef>
                <a:spcPts val="400"/>
              </a:spcBef>
              <a:buChar char="•"/>
              <a:defRPr sz="1600">
                <a:solidFill>
                  <a:schemeClr val="accent2">
                    <a:satOff val="-4966"/>
                    <a:lumOff val="-10549"/>
                  </a:schemeClr>
                </a:solidFill>
              </a:defRPr>
            </a:pPr>
            <a:r>
              <a:t>KISUMU, KENYA</a:t>
            </a:r>
          </a:p>
        </p:txBody>
      </p:sp>
      <p:pic>
        <p:nvPicPr>
          <p:cNvPr id="224" name="Picture 5" descr="Picture 5"/>
          <p:cNvPicPr>
            <a:picLocks noChangeAspect="1"/>
          </p:cNvPicPr>
          <p:nvPr/>
        </p:nvPicPr>
        <p:blipFill>
          <a:blip r:embed="rId3">
            <a:extLst/>
          </a:blip>
          <a:stretch>
            <a:fillRect/>
          </a:stretch>
        </p:blipFill>
        <p:spPr>
          <a:xfrm>
            <a:off x="5801512" y="6041201"/>
            <a:ext cx="1561076" cy="838167"/>
          </a:xfrm>
          <a:prstGeom prst="rect">
            <a:avLst/>
          </a:prstGeom>
          <a:ln w="12700">
            <a:miter lim="400000"/>
          </a:ln>
        </p:spPr>
      </p:pic>
      <p:grpSp>
        <p:nvGrpSpPr>
          <p:cNvPr id="229" name="Group 8"/>
          <p:cNvGrpSpPr/>
          <p:nvPr/>
        </p:nvGrpSpPr>
        <p:grpSpPr>
          <a:xfrm>
            <a:off x="4974099" y="1361142"/>
            <a:ext cx="3983858" cy="4564837"/>
            <a:chOff x="0" y="0"/>
            <a:chExt cx="3983856" cy="4564835"/>
          </a:xfrm>
        </p:grpSpPr>
        <p:pic>
          <p:nvPicPr>
            <p:cNvPr id="225" name="Picture 4" descr="Picture 4"/>
            <p:cNvPicPr>
              <a:picLocks noChangeAspect="1"/>
            </p:cNvPicPr>
            <p:nvPr/>
          </p:nvPicPr>
          <p:blipFill>
            <a:blip r:embed="rId4">
              <a:extLst/>
            </a:blip>
            <a:stretch>
              <a:fillRect/>
            </a:stretch>
          </p:blipFill>
          <p:spPr>
            <a:xfrm>
              <a:off x="0" y="-1"/>
              <a:ext cx="3983857" cy="4564837"/>
            </a:xfrm>
            <a:prstGeom prst="rect">
              <a:avLst/>
            </a:prstGeom>
            <a:ln w="3175" cap="flat">
              <a:solidFill>
                <a:srgbClr val="FFFFFF"/>
              </a:solidFill>
              <a:prstDash val="solid"/>
              <a:miter lim="800000"/>
            </a:ln>
            <a:effectLst/>
          </p:spPr>
        </p:pic>
        <p:sp>
          <p:nvSpPr>
            <p:cNvPr id="226" name="5-Point Star 4"/>
            <p:cNvSpPr/>
            <p:nvPr/>
          </p:nvSpPr>
          <p:spPr>
            <a:xfrm>
              <a:off x="2738900" y="2074924"/>
              <a:ext cx="257640" cy="344095"/>
            </a:xfrm>
            <a:prstGeom prst="star5">
              <a:avLst>
                <a:gd name="adj" fmla="val 19098"/>
                <a:gd name="hf" fmla="val 105146"/>
                <a:gd name="vf" fmla="val 110557"/>
              </a:avLst>
            </a:prstGeom>
            <a:solidFill>
              <a:srgbClr val="2683C6"/>
            </a:solidFill>
            <a:ln w="3175" cap="flat">
              <a:solidFill>
                <a:srgbClr val="FFFFFF"/>
              </a:solidFill>
              <a:prstDash val="solid"/>
              <a:round/>
            </a:ln>
            <a:effectLst/>
          </p:spPr>
          <p:txBody>
            <a:bodyPr wrap="square" lIns="45718" tIns="45718" rIns="45718" bIns="45718" numCol="1" anchor="t">
              <a:noAutofit/>
            </a:bodyPr>
            <a:lstStyle/>
            <a:p>
              <a:pPr defTabSz="914400">
                <a:defRPr>
                  <a:latin typeface="Arial"/>
                  <a:ea typeface="Arial"/>
                  <a:cs typeface="Arial"/>
                  <a:sym typeface="Arial"/>
                </a:defRPr>
              </a:pPr>
            </a:p>
          </p:txBody>
        </p:sp>
        <p:sp>
          <p:nvSpPr>
            <p:cNvPr id="227" name="5-Point Star 6"/>
            <p:cNvSpPr/>
            <p:nvPr/>
          </p:nvSpPr>
          <p:spPr>
            <a:xfrm>
              <a:off x="2481263" y="3647961"/>
              <a:ext cx="257640" cy="344095"/>
            </a:xfrm>
            <a:prstGeom prst="star5">
              <a:avLst>
                <a:gd name="adj" fmla="val 19098"/>
                <a:gd name="hf" fmla="val 105146"/>
                <a:gd name="vf" fmla="val 110557"/>
              </a:avLst>
            </a:prstGeom>
            <a:solidFill>
              <a:srgbClr val="2683C6"/>
            </a:solidFill>
            <a:ln w="3175" cap="flat">
              <a:solidFill>
                <a:srgbClr val="FFFFFF"/>
              </a:solidFill>
              <a:prstDash val="solid"/>
              <a:round/>
            </a:ln>
            <a:effectLst/>
          </p:spPr>
          <p:txBody>
            <a:bodyPr wrap="square" lIns="45718" tIns="45718" rIns="45718" bIns="45718" numCol="1" anchor="t">
              <a:noAutofit/>
            </a:bodyPr>
            <a:lstStyle/>
            <a:p>
              <a:pPr defTabSz="914400">
                <a:defRPr>
                  <a:latin typeface="Arial"/>
                  <a:ea typeface="Arial"/>
                  <a:cs typeface="Arial"/>
                  <a:sym typeface="Arial"/>
                </a:defRPr>
              </a:pPr>
            </a:p>
          </p:txBody>
        </p:sp>
        <p:sp>
          <p:nvSpPr>
            <p:cNvPr id="228" name="5-Point Star 7"/>
            <p:cNvSpPr/>
            <p:nvPr/>
          </p:nvSpPr>
          <p:spPr>
            <a:xfrm>
              <a:off x="1991927" y="4094645"/>
              <a:ext cx="257639" cy="344094"/>
            </a:xfrm>
            <a:prstGeom prst="star5">
              <a:avLst>
                <a:gd name="adj" fmla="val 19098"/>
                <a:gd name="hf" fmla="val 105146"/>
                <a:gd name="vf" fmla="val 110557"/>
              </a:avLst>
            </a:prstGeom>
            <a:solidFill>
              <a:srgbClr val="2683C6"/>
            </a:solidFill>
            <a:ln w="3175" cap="flat">
              <a:solidFill>
                <a:srgbClr val="FFFFFF"/>
              </a:solidFill>
              <a:prstDash val="solid"/>
              <a:round/>
            </a:ln>
            <a:effectLst/>
          </p:spPr>
          <p:txBody>
            <a:bodyPr wrap="square" lIns="45718" tIns="45718" rIns="45718" bIns="45718" numCol="1" anchor="t">
              <a:noAutofit/>
            </a:bodyPr>
            <a:lstStyle/>
            <a:p>
              <a:pPr defTabSz="914400">
                <a:defRPr>
                  <a:latin typeface="Arial"/>
                  <a:ea typeface="Arial"/>
                  <a:cs typeface="Arial"/>
                  <a:sym typeface="Arial"/>
                </a:defRPr>
              </a:pP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AIDS 2016_Template">
  <a:themeElements>
    <a:clrScheme name="AIDS 2016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IDS 2016_Template">
      <a:majorFont>
        <a:latin typeface="Calibri"/>
        <a:ea typeface="Calibri"/>
        <a:cs typeface="Calibri"/>
      </a:majorFont>
      <a:minorFont>
        <a:latin typeface="Helvetica"/>
        <a:ea typeface="Helvetica"/>
        <a:cs typeface="Helvetica"/>
      </a:minorFont>
    </a:fontScheme>
    <a:fmtScheme name="AIDS 2016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IDS 2016_Template">
  <a:themeElements>
    <a:clrScheme name="AIDS 2016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IDS 2016_Template">
      <a:majorFont>
        <a:latin typeface="Calibri"/>
        <a:ea typeface="Calibri"/>
        <a:cs typeface="Calibri"/>
      </a:majorFont>
      <a:minorFont>
        <a:latin typeface="Helvetica"/>
        <a:ea typeface="Helvetica"/>
        <a:cs typeface="Helvetica"/>
      </a:minorFont>
    </a:fontScheme>
    <a:fmtScheme name="AIDS 2016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