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2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mley, Lauren E." initials="PLE" lastIdx="5" clrIdx="0">
    <p:extLst>
      <p:ext uri="{19B8F6BF-5375-455C-9EA6-DF929625EA0E}">
        <p15:presenceInfo xmlns:p15="http://schemas.microsoft.com/office/powerpoint/2012/main" userId="S-1-5-21-2268474175-859333071-1483869524-101405" providerId="AD"/>
      </p:ext>
    </p:extLst>
  </p:cmAuthor>
  <p:cmAuthor id="2" name="sschwa26@jh.edu" initials="s" lastIdx="3" clrIdx="1">
    <p:extLst>
      <p:ext uri="{19B8F6BF-5375-455C-9EA6-DF929625EA0E}">
        <p15:presenceInfo xmlns:p15="http://schemas.microsoft.com/office/powerpoint/2012/main" userId="sschwa26@jh.edu" providerId="None"/>
      </p:ext>
    </p:extLst>
  </p:cmAuthor>
  <p:cmAuthor id="3" name="Carly Comins" initials="CC" lastIdx="1" clrIdx="2">
    <p:extLst>
      <p:ext uri="{19B8F6BF-5375-455C-9EA6-DF929625EA0E}">
        <p15:presenceInfo xmlns:p15="http://schemas.microsoft.com/office/powerpoint/2012/main" userId="f75897654e5250c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FF0000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2" autoAdjust="0"/>
    <p:restoredTop sz="78085" autoAdjust="0"/>
  </p:normalViewPr>
  <p:slideViewPr>
    <p:cSldViewPr snapToGrid="0" snapToObjects="1">
      <p:cViewPr varScale="1">
        <p:scale>
          <a:sx n="53" d="100"/>
          <a:sy n="53" d="100"/>
        </p:scale>
        <p:origin x="156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CC73F-56B6-426B-A616-82DA73B8DFEA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3BA37-C680-4BB3-8866-532C7948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3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3BA37-C680-4BB3-8866-532C794867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6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3BA37-C680-4BB3-8866-532C794867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69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3BA37-C680-4BB3-8866-532C794867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8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120"/>
            <a:ext cx="8479716" cy="1362075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Raleway" panose="020B0503030101060003"/>
              </a:rPr>
              <a:t>Multi-level barriers to antiretroviral therapy initiation, retention, and adherence for female sex workers living with HIV in South Africa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192" y="1119300"/>
            <a:ext cx="7772400" cy="1500187"/>
          </a:xfrm>
        </p:spPr>
        <p:txBody>
          <a:bodyPr>
            <a:normAutofit/>
          </a:bodyPr>
          <a:lstStyle/>
          <a:p>
            <a:r>
              <a:rPr lang="en-GB" sz="1800" b="1" u="sng" dirty="0">
                <a:solidFill>
                  <a:schemeClr val="tx1"/>
                </a:solidFill>
                <a:latin typeface="+mj-lt"/>
              </a:rPr>
              <a:t>C. Comins</a:t>
            </a:r>
            <a:r>
              <a:rPr lang="en-GB" sz="1800" dirty="0">
                <a:solidFill>
                  <a:schemeClr val="tx1"/>
                </a:solidFill>
                <a:latin typeface="+mj-lt"/>
              </a:rPr>
              <a:t>, L. </a:t>
            </a:r>
            <a:r>
              <a:rPr lang="en-GB" sz="1800" dirty="0" err="1">
                <a:solidFill>
                  <a:schemeClr val="tx1"/>
                </a:solidFill>
                <a:latin typeface="+mj-lt"/>
              </a:rPr>
              <a:t>Parmley</a:t>
            </a:r>
            <a:r>
              <a:rPr lang="en-GB" sz="1800" dirty="0">
                <a:solidFill>
                  <a:schemeClr val="tx1"/>
                </a:solidFill>
                <a:latin typeface="+mj-lt"/>
              </a:rPr>
              <a:t>, S. Schwartz, H.T. Mkhize2, V. </a:t>
            </a:r>
            <a:r>
              <a:rPr lang="en-GB" sz="1800" dirty="0" err="1">
                <a:solidFill>
                  <a:schemeClr val="tx1"/>
                </a:solidFill>
                <a:latin typeface="+mj-lt"/>
              </a:rPr>
              <a:t>Guddera</a:t>
            </a:r>
            <a:r>
              <a:rPr lang="en-GB" sz="1800" dirty="0">
                <a:solidFill>
                  <a:schemeClr val="tx1"/>
                </a:solidFill>
                <a:latin typeface="+mj-lt"/>
              </a:rPr>
              <a:t>, D.R. </a:t>
            </a:r>
            <a:r>
              <a:rPr lang="en-GB" sz="1800" dirty="0" err="1">
                <a:solidFill>
                  <a:schemeClr val="tx1"/>
                </a:solidFill>
                <a:latin typeface="+mj-lt"/>
              </a:rPr>
              <a:t>Phetlhu</a:t>
            </a:r>
            <a:r>
              <a:rPr lang="en-GB" sz="1800" dirty="0">
                <a:solidFill>
                  <a:schemeClr val="tx1"/>
                </a:solidFill>
                <a:latin typeface="+mj-lt"/>
              </a:rPr>
              <a:t>, K. Young, H. </a:t>
            </a:r>
            <a:r>
              <a:rPr lang="en-GB" sz="1800" dirty="0" err="1">
                <a:solidFill>
                  <a:schemeClr val="tx1"/>
                </a:solidFill>
                <a:latin typeface="+mj-lt"/>
              </a:rPr>
              <a:t>Hausler</a:t>
            </a:r>
            <a:r>
              <a:rPr lang="en-GB" sz="1800" dirty="0">
                <a:solidFill>
                  <a:schemeClr val="tx1"/>
                </a:solidFill>
                <a:latin typeface="+mj-lt"/>
              </a:rPr>
              <a:t>, S. </a:t>
            </a:r>
            <a:r>
              <a:rPr lang="en-GB" sz="1800" dirty="0" err="1">
                <a:solidFill>
                  <a:schemeClr val="tx1"/>
                </a:solidFill>
                <a:latin typeface="+mj-lt"/>
              </a:rPr>
              <a:t>Baral</a:t>
            </a:r>
            <a:endParaRPr lang="en-GB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903870-3A0C-4C07-8247-156DA12B2770}"/>
              </a:ext>
            </a:extLst>
          </p:cNvPr>
          <p:cNvSpPr txBox="1">
            <a:spLocks/>
          </p:cNvSpPr>
          <p:nvPr/>
        </p:nvSpPr>
        <p:spPr>
          <a:xfrm>
            <a:off x="457200" y="29885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rgbClr val="0099D2"/>
                </a:solidFill>
                <a:latin typeface="Raleway" panose="020B0503030101060003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dirty="0"/>
              <a:t>BACKGROUND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7A08F4-73A9-484D-8A7D-378B64E6BFAF}"/>
              </a:ext>
            </a:extLst>
          </p:cNvPr>
          <p:cNvSpPr txBox="1">
            <a:spLocks/>
          </p:cNvSpPr>
          <p:nvPr/>
        </p:nvSpPr>
        <p:spPr>
          <a:xfrm>
            <a:off x="457200" y="3192337"/>
            <a:ext cx="8858922" cy="15436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ED1C24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55624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Raleway" panose="020B0503030101060003"/>
              </a:rPr>
              <a:t>Generalized HIV epidemic in South Africa</a:t>
            </a:r>
          </a:p>
          <a:p>
            <a:pPr lvl="1" defTabSz="55624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Raleway" panose="020B0503030101060003"/>
              </a:rPr>
              <a:t>- F</a:t>
            </a:r>
            <a:r>
              <a:rPr lang="en-US" dirty="0">
                <a:solidFill>
                  <a:schemeClr val="tx1"/>
                </a:solidFill>
                <a:latin typeface="Raleway" panose="020B0503030101060003"/>
              </a:rPr>
              <a:t>emale sex workers (FSW) are still disproportionately affected</a:t>
            </a:r>
          </a:p>
          <a:p>
            <a:pPr marL="457200" indent="-457200" defTabSz="55624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Raleway" panose="020B0503030101060003"/>
              </a:rPr>
              <a:t>Multi-level barriers to ART initiation, retention &amp; adherence exist</a:t>
            </a:r>
          </a:p>
          <a:p>
            <a:pPr lvl="1" defTabSz="55624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Raleway" panose="020B0503030101060003"/>
              </a:rPr>
              <a:t>- </a:t>
            </a:r>
            <a:r>
              <a:rPr lang="en-US" dirty="0">
                <a:solidFill>
                  <a:schemeClr val="tx1"/>
                </a:solidFill>
                <a:latin typeface="Raleway" panose="020B0503030101060003"/>
              </a:rPr>
              <a:t>Socio-ecological model (SEM) maps individual, network, &amp; structural barriers</a:t>
            </a:r>
            <a:endParaRPr lang="en-US" sz="2000" dirty="0">
              <a:solidFill>
                <a:schemeClr val="tx1"/>
              </a:solidFill>
              <a:latin typeface="Raleway" panose="020B0503030101060003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8F0116-19EB-4230-AF2C-D8D9A3E24931}"/>
              </a:ext>
            </a:extLst>
          </p:cNvPr>
          <p:cNvSpPr txBox="1">
            <a:spLocks/>
          </p:cNvSpPr>
          <p:nvPr/>
        </p:nvSpPr>
        <p:spPr>
          <a:xfrm>
            <a:off x="457200" y="4528562"/>
            <a:ext cx="8229600" cy="11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99D2"/>
                </a:solidFill>
                <a:latin typeface="Raleway" panose="020B0503030101060003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en-US" sz="2800" dirty="0">
                <a:latin typeface="Raleway" panose="020B0503030101060003"/>
              </a:rPr>
              <a:t>METHODS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BEFFD8-5FB8-484F-9DCF-2425488F6B1A}"/>
              </a:ext>
            </a:extLst>
          </p:cNvPr>
          <p:cNvSpPr txBox="1">
            <a:spLocks/>
          </p:cNvSpPr>
          <p:nvPr/>
        </p:nvSpPr>
        <p:spPr>
          <a:xfrm>
            <a:off x="457200" y="5277188"/>
            <a:ext cx="8041341" cy="1188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Raleway" panose="020B0503030101060003"/>
              </a:rPr>
              <a:t>In-depth interviews in Durban, SA (Sept-Nov 2017) using maximum-variation and snowball sampling</a:t>
            </a:r>
          </a:p>
          <a:p>
            <a:pPr lvl="1"/>
            <a:r>
              <a:rPr lang="en-US" sz="1800" dirty="0">
                <a:latin typeface="Raleway" panose="020B0503030101060003"/>
              </a:rPr>
              <a:t>FSW living with HIV (n=24); key informants (n=15) </a:t>
            </a:r>
          </a:p>
          <a:p>
            <a:endParaRPr lang="en-US" sz="2400" dirty="0">
              <a:latin typeface="Raleway" panose="020B0503030101060003"/>
            </a:endParaRPr>
          </a:p>
        </p:txBody>
      </p:sp>
      <p:pic>
        <p:nvPicPr>
          <p:cNvPr id="8" name="Picture 7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E17F8D49-D8AA-4EE4-AB06-E12C186AC6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512" y="138175"/>
            <a:ext cx="954605" cy="8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93D5A0-28D4-4129-8CC9-F15A1AB29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01037"/>
            <a:ext cx="8229600" cy="1143000"/>
          </a:xfrm>
        </p:spPr>
        <p:txBody>
          <a:bodyPr/>
          <a:lstStyle/>
          <a:p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A6E150-9C2B-4F98-8111-8B34451157C3}"/>
              </a:ext>
            </a:extLst>
          </p:cNvPr>
          <p:cNvSpPr txBox="1"/>
          <p:nvPr/>
        </p:nvSpPr>
        <p:spPr>
          <a:xfrm>
            <a:off x="545952" y="5677985"/>
            <a:ext cx="8088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/>
              <a:t>Each level of the SEM presents specific barriers to initiation, retention, and adherence for FSW living with HIV</a:t>
            </a:r>
            <a:endParaRPr lang="en-US" b="1" dirty="0"/>
          </a:p>
        </p:txBody>
      </p:sp>
      <p:pic>
        <p:nvPicPr>
          <p:cNvPr id="8" name="Content Placeholder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E2ABC49-3E23-4326-A7AF-4A7E8631F9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856849"/>
            <a:ext cx="8229600" cy="4629150"/>
          </a:xfrm>
        </p:spPr>
      </p:pic>
    </p:spTree>
    <p:extLst>
      <p:ext uri="{BB962C8B-B14F-4D97-AF65-F5344CB8AC3E}">
        <p14:creationId xmlns:p14="http://schemas.microsoft.com/office/powerpoint/2010/main" val="222122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42" y="59263"/>
            <a:ext cx="8229600" cy="832267"/>
          </a:xfrm>
        </p:spPr>
        <p:txBody>
          <a:bodyPr/>
          <a:lstStyle/>
          <a:p>
            <a:pPr algn="l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484" y="597047"/>
            <a:ext cx="8229600" cy="2827420"/>
          </a:xfrm>
        </p:spPr>
        <p:txBody>
          <a:bodyPr>
            <a:normAutofit/>
          </a:bodyPr>
          <a:lstStyle/>
          <a:p>
            <a:r>
              <a:rPr lang="en-US" sz="2400" dirty="0"/>
              <a:t>Multi-level barriers impact ART initiation, retention &amp; adherence </a:t>
            </a:r>
          </a:p>
          <a:p>
            <a:r>
              <a:rPr lang="en-US" altLang="en-US" sz="2400" dirty="0"/>
              <a:t>Interventions to address level-specific barriers needed</a:t>
            </a:r>
          </a:p>
          <a:p>
            <a:pPr lvl="1"/>
            <a:r>
              <a:rPr lang="en-US" altLang="en-US" sz="2000" dirty="0"/>
              <a:t>Optimizing ART initiation &amp; management models</a:t>
            </a:r>
          </a:p>
          <a:p>
            <a:pPr lvl="1"/>
            <a:r>
              <a:rPr lang="en-US" altLang="en-US" sz="2000" dirty="0"/>
              <a:t>Integrating differentiated service delivery models</a:t>
            </a:r>
          </a:p>
          <a:p>
            <a:pPr lvl="1"/>
            <a:r>
              <a:rPr lang="en-US" altLang="en-US" sz="2000" dirty="0"/>
              <a:t>Supporting &amp; sustaining treatment </a:t>
            </a:r>
          </a:p>
          <a:p>
            <a:pPr lvl="1"/>
            <a:r>
              <a:rPr lang="en-US" altLang="en-US" sz="2000" dirty="0"/>
              <a:t>Promoting viral suppression &amp; reducing onward transmission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7C025B-2E2E-40C7-8265-64276D08871E}"/>
              </a:ext>
            </a:extLst>
          </p:cNvPr>
          <p:cNvSpPr txBox="1">
            <a:spLocks/>
          </p:cNvSpPr>
          <p:nvPr/>
        </p:nvSpPr>
        <p:spPr>
          <a:xfrm>
            <a:off x="565484" y="34792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99D2"/>
                </a:solidFill>
                <a:latin typeface="Raleway" panose="020B0503030101060003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en-US" sz="2800" dirty="0"/>
              <a:t>ACKNOWLEDGEMENTS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7E1792-049C-4B9A-96C6-D59CB98663A8}"/>
              </a:ext>
            </a:extLst>
          </p:cNvPr>
          <p:cNvSpPr/>
          <p:nvPr/>
        </p:nvSpPr>
        <p:spPr>
          <a:xfrm>
            <a:off x="565484" y="4216423"/>
            <a:ext cx="468384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FSW &amp; KI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Nangamso Rasi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National Institute of Nursing Research of the National Institutes of Health (R01NR016650)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Johns Hopkins University Center for AIDS Research (CFAR) through the National Institutes of Health (P30AI094189) </a:t>
            </a:r>
          </a:p>
          <a:p>
            <a:pPr lvl="1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6" name="Picture 4" descr="Image result for university of the western cape logo">
            <a:extLst>
              <a:ext uri="{FF2B5EF4-FFF2-40B4-BE49-F238E27FC236}">
                <a16:creationId xmlns:a16="http://schemas.microsoft.com/office/drawing/2014/main" id="{1B622707-F653-4A88-AB75-166DB412A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824" y="4350744"/>
            <a:ext cx="498686" cy="58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A3A127-1DEE-466B-9140-6F7E33317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9379" y="5204607"/>
            <a:ext cx="1050647" cy="3484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7207B6-0B0A-4CE6-92C9-0450E65123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3892" y="4975987"/>
            <a:ext cx="883390" cy="8833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13DB29-D2AB-40C7-8168-50B0812C00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16317"/>
          <a:stretch/>
        </p:blipFill>
        <p:spPr>
          <a:xfrm>
            <a:off x="5313892" y="4264434"/>
            <a:ext cx="704925" cy="5899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EAD058-5153-4E57-8968-8311146F9C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6413" y="4970157"/>
            <a:ext cx="942571" cy="6764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B44AF7-D763-4C59-A2BC-C4E4641D93E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207" b="12534"/>
          <a:stretch/>
        </p:blipFill>
        <p:spPr>
          <a:xfrm>
            <a:off x="6314893" y="4314759"/>
            <a:ext cx="1849810" cy="4892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4C78007-9D08-4674-B1FD-83062A04859E}"/>
              </a:ext>
            </a:extLst>
          </p:cNvPr>
          <p:cNvSpPr txBox="1"/>
          <p:nvPr/>
        </p:nvSpPr>
        <p:spPr>
          <a:xfrm>
            <a:off x="4969042" y="3280784"/>
            <a:ext cx="3826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Abstract Number: THPDD0201</a:t>
            </a:r>
          </a:p>
        </p:txBody>
      </p:sp>
    </p:spTree>
    <p:extLst>
      <p:ext uri="{BB962C8B-B14F-4D97-AF65-F5344CB8AC3E}">
        <p14:creationId xmlns:p14="http://schemas.microsoft.com/office/powerpoint/2010/main" val="1080662444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27115</TotalTime>
  <Words>240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</vt:lpstr>
      <vt:lpstr>Roboto</vt:lpstr>
      <vt:lpstr>AIDS 2016_Template</vt:lpstr>
      <vt:lpstr>Multi-level barriers to antiretroviral therapy initiation, retention, and adherence for female sex workers living with HIV in South Africa </vt:lpstr>
      <vt:lpstr>RESULTS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Carly Comins</cp:lastModifiedBy>
  <cp:revision>99</cp:revision>
  <cp:lastPrinted>2017-01-16T15:31:13Z</cp:lastPrinted>
  <dcterms:created xsi:type="dcterms:W3CDTF">2017-01-13T09:09:35Z</dcterms:created>
  <dcterms:modified xsi:type="dcterms:W3CDTF">2018-07-25T08:37:50Z</dcterms:modified>
</cp:coreProperties>
</file>