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261" r:id="rId2"/>
    <p:sldId id="272" r:id="rId3"/>
    <p:sldId id="276" r:id="rId4"/>
    <p:sldId id="275" r:id="rId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89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79188" autoAdjust="0"/>
  </p:normalViewPr>
  <p:slideViewPr>
    <p:cSldViewPr snapToGrid="0">
      <p:cViewPr varScale="1">
        <p:scale>
          <a:sx n="51" d="100"/>
          <a:sy n="51" d="100"/>
        </p:scale>
        <p:origin x="14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77E3AB0-804B-432F-A3A0-BEF5969746B9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9E6EEF9-F406-4708-97E2-0A4083A20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7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6EEF9-F406-4708-97E2-0A4083A202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472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6EEF9-F406-4708-97E2-0A4083A2022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76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6EEF9-F406-4708-97E2-0A4083A2022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622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E6EEF9-F406-4708-97E2-0A4083A2022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56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A9A1-BC31-4C6E-9816-BD199C21D05A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B482-F7BE-44FA-9EBC-97D14699E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144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A9A1-BC31-4C6E-9816-BD199C21D05A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B482-F7BE-44FA-9EBC-97D14699E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70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A9A1-BC31-4C6E-9816-BD199C21D05A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B482-F7BE-44FA-9EBC-97D14699E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3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A9A1-BC31-4C6E-9816-BD199C21D05A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B482-F7BE-44FA-9EBC-97D14699E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44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A9A1-BC31-4C6E-9816-BD199C21D05A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B482-F7BE-44FA-9EBC-97D14699E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85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A9A1-BC31-4C6E-9816-BD199C21D05A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B482-F7BE-44FA-9EBC-97D14699E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838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A9A1-BC31-4C6E-9816-BD199C21D05A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B482-F7BE-44FA-9EBC-97D14699E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87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A9A1-BC31-4C6E-9816-BD199C21D05A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B482-F7BE-44FA-9EBC-97D14699E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41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A9A1-BC31-4C6E-9816-BD199C21D05A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B482-F7BE-44FA-9EBC-97D14699E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29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A9A1-BC31-4C6E-9816-BD199C21D05A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B482-F7BE-44FA-9EBC-97D14699E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398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CA9A1-BC31-4C6E-9816-BD199C21D05A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DB482-F7BE-44FA-9EBC-97D14699E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11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CA9A1-BC31-4C6E-9816-BD199C21D05A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DB482-F7BE-44FA-9EBC-97D14699ED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5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4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11562"/>
            <a:ext cx="9156525" cy="1085360"/>
          </a:xfr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600" b="1" dirty="0">
                <a:latin typeface="+mn-lt"/>
              </a:rPr>
              <a:t>Stakeholder Engagement for HIV Clinical Trials:</a:t>
            </a:r>
            <a:br>
              <a:rPr lang="en-US" sz="3600" b="1" dirty="0">
                <a:latin typeface="+mn-lt"/>
              </a:rPr>
            </a:br>
            <a:r>
              <a:rPr lang="en-US" sz="3600" b="1" dirty="0">
                <a:latin typeface="+mn-lt"/>
              </a:rPr>
              <a:t>A Systematic Review of the Evidence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" y="6241365"/>
            <a:ext cx="777861" cy="6667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43" y="6350696"/>
            <a:ext cx="1501201" cy="4162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91371" y="1717226"/>
            <a:ext cx="4440311" cy="89255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/>
              <a:t>S. Day, M. Blumberg, T. Vu, </a:t>
            </a:r>
            <a:endParaRPr lang="en-US" sz="2600" b="1" dirty="0" smtClean="0"/>
          </a:p>
          <a:p>
            <a:pPr algn="ctr"/>
            <a:r>
              <a:rPr lang="en-US" sz="2600" b="1" dirty="0" smtClean="0"/>
              <a:t>Y</a:t>
            </a:r>
            <a:r>
              <a:rPr lang="en-US" sz="2600" b="1" dirty="0"/>
              <a:t>. Zhao, S. Rennie, </a:t>
            </a:r>
            <a:r>
              <a:rPr lang="en-US" sz="2600" b="1" dirty="0" smtClean="0"/>
              <a:t>J.D. </a:t>
            </a:r>
            <a:r>
              <a:rPr lang="en-US" sz="2600" b="1" dirty="0"/>
              <a:t>Tucker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63667" y="2814594"/>
            <a:ext cx="3720769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22</a:t>
            </a:r>
            <a:r>
              <a:rPr lang="en-US" baseline="30000" dirty="0"/>
              <a:t>nd</a:t>
            </a:r>
            <a:r>
              <a:rPr lang="en-US" dirty="0"/>
              <a:t> International AIDS Conference (AIDS 2018)</a:t>
            </a:r>
          </a:p>
          <a:p>
            <a:pPr algn="ctr"/>
            <a:r>
              <a:rPr lang="en-US" dirty="0"/>
              <a:t>Amsterdam, Netherlands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616" y="4785409"/>
            <a:ext cx="8661289" cy="124649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b="1" dirty="0" smtClean="0"/>
              <a:t>PURPOSE: </a:t>
            </a:r>
            <a:r>
              <a:rPr lang="en-US" sz="2500" dirty="0" smtClean="0"/>
              <a:t>To describe stakeholder engagement for informing HIV clinical trials, and compare it to recommendations established by the UNAIDS/AVAC Good Participatory Practice guidelines.</a:t>
            </a:r>
            <a:endParaRPr lang="en-US" sz="25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41" y="1432320"/>
            <a:ext cx="4595856" cy="306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5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124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+mn-lt"/>
              </a:rPr>
              <a:t>MATERIALS &amp; METHODS</a:t>
            </a:r>
            <a:endParaRPr lang="en-US" sz="36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104" y="850037"/>
            <a:ext cx="90437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Searched 4 databases and 6 HIV/AIDS journals, supplemented by </a:t>
            </a:r>
            <a:r>
              <a:rPr lang="en-US" sz="2400" dirty="0" err="1" smtClean="0"/>
              <a:t>handsearching</a:t>
            </a:r>
            <a:r>
              <a:rPr lang="en-US" sz="2400" dirty="0" smtClean="0"/>
              <a:t> and expert input.</a:t>
            </a:r>
            <a:endParaRPr lang="en-US" sz="2400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Two </a:t>
            </a:r>
            <a:r>
              <a:rPr lang="en-US" sz="2400" dirty="0"/>
              <a:t>reviewers independently assessed titles, </a:t>
            </a:r>
            <a:r>
              <a:rPr lang="en-US" sz="2400" dirty="0" smtClean="0"/>
              <a:t>abstracts and full-texts.</a:t>
            </a:r>
            <a:endParaRPr lang="en-US" sz="2400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Inclusion criteria: </a:t>
            </a:r>
            <a:r>
              <a:rPr lang="en-US" sz="2400" dirty="0" smtClean="0"/>
              <a:t>studies describing stakeholder engagement for an HIV clinical trial (behavioral or biomedical; prevention or treatment).</a:t>
            </a:r>
            <a:endParaRPr lang="en-US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52" y="3863186"/>
            <a:ext cx="876489" cy="8764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575597" y="4013045"/>
            <a:ext cx="22487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Location of </a:t>
            </a:r>
            <a:r>
              <a:rPr lang="en-US" sz="2400" dirty="0"/>
              <a:t>engagement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9141" y="5185226"/>
            <a:ext cx="29213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2"/>
            </a:pPr>
            <a:r>
              <a:rPr lang="en-US" sz="2400" dirty="0" smtClean="0"/>
              <a:t>Engagement method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022235" y="4070597"/>
            <a:ext cx="2921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en-US" sz="2400" dirty="0" smtClean="0"/>
              <a:t>Stakeholder types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6022235" y="5141307"/>
            <a:ext cx="2132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en-US" sz="2400" dirty="0"/>
              <a:t>Purpose </a:t>
            </a:r>
            <a:r>
              <a:rPr lang="en-US" sz="2400" dirty="0" smtClean="0"/>
              <a:t>of engagement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589" y="5141307"/>
            <a:ext cx="768519" cy="76851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04" y="5038429"/>
            <a:ext cx="710737" cy="9026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50489" y="4039210"/>
            <a:ext cx="1470245" cy="3893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" y="6241365"/>
            <a:ext cx="777861" cy="66673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43" y="6350696"/>
            <a:ext cx="1501201" cy="41624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70657" y="3409265"/>
            <a:ext cx="2232417" cy="474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Data </a:t>
            </a:r>
            <a:r>
              <a:rPr lang="en-US" sz="2400" b="1" u="sng" dirty="0" smtClean="0"/>
              <a:t>extracted: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182281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84430" y="4129131"/>
            <a:ext cx="601249" cy="0"/>
          </a:xfrm>
          <a:prstGeom prst="line">
            <a:avLst/>
          </a:prstGeom>
          <a:ln w="793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2526" y="636845"/>
            <a:ext cx="9131474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300" dirty="0" smtClean="0"/>
              <a:t>More studies (44.4%) conducted engagement in </a:t>
            </a:r>
            <a:r>
              <a:rPr lang="en-US" sz="2300" b="1" dirty="0" smtClean="0"/>
              <a:t>high-income</a:t>
            </a:r>
            <a:r>
              <a:rPr lang="en-US" sz="2300" dirty="0" smtClean="0"/>
              <a:t> countries (27.8% middle- &amp; 8.3% low-income; 19.5% mixed/unspecified locations).</a:t>
            </a:r>
            <a:endParaRPr lang="en-US" sz="2300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300" dirty="0" smtClean="0"/>
              <a:t>The most frequently used engagement methods were </a:t>
            </a:r>
            <a:r>
              <a:rPr lang="en-US" sz="2300" b="1" dirty="0" smtClean="0"/>
              <a:t>researcher-driven:</a:t>
            </a:r>
            <a:r>
              <a:rPr lang="en-US" sz="2300" dirty="0" smtClean="0"/>
              <a:t> interviews (39.8%) &amp; focus groups (30.6%).</a:t>
            </a:r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300" dirty="0" smtClean="0"/>
              <a:t>Studies engaged </a:t>
            </a:r>
            <a:r>
              <a:rPr lang="en-US" sz="2300" b="1" dirty="0" smtClean="0"/>
              <a:t>35</a:t>
            </a:r>
            <a:r>
              <a:rPr lang="en-US" sz="2300" dirty="0" smtClean="0"/>
              <a:t> different types of stakeholders: not only HIV-affected community members, but also broader stakeholders.</a:t>
            </a:r>
            <a:endParaRPr lang="en-US" sz="2300" dirty="0"/>
          </a:p>
          <a:p>
            <a:pPr marL="285750" indent="-2857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300" dirty="0" smtClean="0"/>
              <a:t>Data analysis revealed that more engagement was conducted </a:t>
            </a:r>
            <a:r>
              <a:rPr lang="en-US" sz="2300" dirty="0"/>
              <a:t>t</a:t>
            </a:r>
            <a:r>
              <a:rPr lang="en-US" sz="2300" dirty="0" smtClean="0"/>
              <a:t>o inform </a:t>
            </a:r>
            <a:r>
              <a:rPr lang="en-US" sz="2300" b="1" dirty="0" smtClean="0"/>
              <a:t>early</a:t>
            </a:r>
            <a:r>
              <a:rPr lang="en-US" sz="2300" dirty="0"/>
              <a:t> </a:t>
            </a:r>
            <a:r>
              <a:rPr lang="en-US" sz="2300" dirty="0" smtClean="0"/>
              <a:t>rather than </a:t>
            </a:r>
            <a:r>
              <a:rPr lang="en-US" sz="2300" b="1" dirty="0" smtClean="0"/>
              <a:t>later </a:t>
            </a:r>
            <a:r>
              <a:rPr lang="en-US" sz="2300" dirty="0" smtClean="0"/>
              <a:t>trial processes</a:t>
            </a:r>
            <a:r>
              <a:rPr lang="en-US" sz="2300" b="1" dirty="0" smtClean="0"/>
              <a:t>.</a:t>
            </a:r>
            <a:endParaRPr lang="en-US" sz="23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831" y="4806709"/>
            <a:ext cx="9137570" cy="14230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45502" y="4781657"/>
            <a:ext cx="2550093" cy="1423007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6399916" y="4806709"/>
            <a:ext cx="2550093" cy="142300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" y="6241365"/>
            <a:ext cx="777861" cy="6667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43" y="6350696"/>
            <a:ext cx="1501201" cy="416242"/>
          </a:xfrm>
          <a:prstGeom prst="rect">
            <a:avLst/>
          </a:prstGeom>
        </p:spPr>
      </p:pic>
      <p:sp>
        <p:nvSpPr>
          <p:cNvPr id="3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1249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 smtClean="0">
                <a:latin typeface="+mn-lt"/>
              </a:rPr>
              <a:t>RESULTS: </a:t>
            </a:r>
            <a:r>
              <a:rPr lang="en-US" sz="3600" b="1" dirty="0" smtClean="0">
                <a:latin typeface="+mn-lt"/>
              </a:rPr>
              <a:t>108 </a:t>
            </a:r>
            <a:r>
              <a:rPr lang="en-US" sz="3600" b="1" dirty="0" smtClean="0">
                <a:latin typeface="+mn-lt"/>
              </a:rPr>
              <a:t>studies included in review</a:t>
            </a:r>
            <a:endParaRPr lang="en-US" sz="3600" b="1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444657" y="4130128"/>
            <a:ext cx="601249" cy="0"/>
          </a:xfrm>
          <a:prstGeom prst="line">
            <a:avLst/>
          </a:prstGeom>
          <a:ln w="793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40286" y="4466338"/>
            <a:ext cx="25553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More Engagement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399917" y="4498562"/>
            <a:ext cx="2550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Less Engagement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280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9" grpId="0" animBg="1"/>
      <p:bldP spid="6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9144000" cy="6012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600" b="1" dirty="0" smtClean="0">
                <a:latin typeface="+mn-lt"/>
              </a:rPr>
              <a:t>CONCLUSIONS</a:t>
            </a:r>
            <a:endParaRPr lang="en-US" sz="36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" y="6241365"/>
            <a:ext cx="777861" cy="666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543" y="6350696"/>
            <a:ext cx="1501201" cy="4162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3460" y="1075112"/>
            <a:ext cx="898054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More resources may be needed to support stakeholder engagement in low- and middle-income countries.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Future research should consider engagement methods that are more participatory and stakeholder-driven.</a:t>
            </a:r>
          </a:p>
          <a:p>
            <a:pPr marL="285750" indent="-28575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More </a:t>
            </a:r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</a:rPr>
              <a:t>research is needed on barriers and facilitators </a:t>
            </a:r>
            <a:r>
              <a:rPr lang="en-US" sz="24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to </a:t>
            </a:r>
            <a:r>
              <a:rPr lang="en-US" sz="2400" dirty="0">
                <a:solidFill>
                  <a:prstClr val="black"/>
                </a:solidFill>
                <a:latin typeface="Gill Sans MT" panose="020B0502020104020203" pitchFamily="34" charset="0"/>
              </a:rPr>
              <a:t>involving stakeholders in the later stages of HIV </a:t>
            </a:r>
            <a:r>
              <a:rPr lang="en-US" sz="2400" dirty="0" smtClean="0">
                <a:solidFill>
                  <a:prstClr val="black"/>
                </a:solidFill>
                <a:latin typeface="Gill Sans MT" panose="020B0502020104020203" pitchFamily="34" charset="0"/>
              </a:rPr>
              <a:t>trials.</a:t>
            </a:r>
            <a:endParaRPr lang="en-GB" sz="4000" b="1" dirty="0">
              <a:solidFill>
                <a:schemeClr val="accent4">
                  <a:lumMod val="75000"/>
                </a:schemeClr>
              </a:solidFill>
              <a:latin typeface="Arial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54653" t="8211" r="2139" b="9567"/>
          <a:stretch/>
        </p:blipFill>
        <p:spPr>
          <a:xfrm>
            <a:off x="401455" y="4286556"/>
            <a:ext cx="3631926" cy="158003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59268" y="4403075"/>
            <a:ext cx="4171166" cy="163121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smtClean="0"/>
              <a:t>Acknowledgements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All members of the </a:t>
            </a:r>
            <a:r>
              <a:rPr lang="en-US" sz="2000" dirty="0" err="1" smtClean="0"/>
              <a:t>searcHIV</a:t>
            </a:r>
            <a:r>
              <a:rPr lang="en-US" sz="2000" dirty="0" smtClean="0"/>
              <a:t> team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2BeatHIV for use of images</a:t>
            </a:r>
          </a:p>
          <a:p>
            <a:pPr marL="285750" indent="-285750">
              <a:buFontTx/>
              <a:buChar char="-"/>
            </a:pPr>
            <a:r>
              <a:rPr lang="en-US" sz="2000" dirty="0" smtClean="0"/>
              <a:t> </a:t>
            </a:r>
            <a:r>
              <a:rPr lang="en-US" sz="2000" dirty="0"/>
              <a:t>National Institutes of Health (NIAID R01A108366, 5P30AI050410</a:t>
            </a:r>
            <a:r>
              <a:rPr lang="en-US" sz="2000" dirty="0" smtClean="0"/>
              <a:t>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169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11340</TotalTime>
  <Words>294</Words>
  <Application>Microsoft Office PowerPoint</Application>
  <PresentationFormat>On-screen Show (4:3)</PresentationFormat>
  <Paragraphs>34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Gill Sans MT</vt:lpstr>
      <vt:lpstr>Office Theme</vt:lpstr>
      <vt:lpstr>Stakeholder Engagement for HIV Clinical Trials: A Systematic Review of the Evidence</vt:lpstr>
      <vt:lpstr>MATERIALS &amp; METHODS</vt:lpstr>
      <vt:lpstr>RESULTS: 108 studies included in review</vt:lpstr>
      <vt:lpstr>PowerPoint Presentation</vt:lpstr>
    </vt:vector>
  </TitlesOfParts>
  <Company>UNC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suzday</dc:creator>
  <cp:lastModifiedBy>suzday</cp:lastModifiedBy>
  <cp:revision>136</cp:revision>
  <cp:lastPrinted>2018-02-10T03:50:04Z</cp:lastPrinted>
  <dcterms:created xsi:type="dcterms:W3CDTF">2018-02-06T20:32:26Z</dcterms:created>
  <dcterms:modified xsi:type="dcterms:W3CDTF">2018-07-23T19:23:13Z</dcterms:modified>
</cp:coreProperties>
</file>