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7" r:id="rId10"/>
    <p:sldId id="273" r:id="rId11"/>
    <p:sldId id="264" r:id="rId12"/>
    <p:sldId id="268" r:id="rId13"/>
    <p:sldId id="266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echiao:Downloads:figures_KS_paper_color_07_19_2018-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echiao:Downloads:figures_KS_paper_color_07_19_2018-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echiao:Downloads:figures_KS_paper_color_07_19_2018-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cintosh%20HD:Users:echiao:Downloads:figures_KS_paper_color_07_19_2018-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Macintosh%20HD:Users:echiao:Downloads:figures_KS_paper_color_07_19_2018-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echiao:Downloads:figures_KS_paper_color_07_19_2018-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Region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78063666166243E-2"/>
          <c:y val="0.14622216699239701"/>
          <c:w val="0.65569144765995202"/>
          <c:h val="0.74659021577677998"/>
        </c:manualLayout>
      </c:layout>
      <c:scatterChart>
        <c:scatterStyle val="lineMarker"/>
        <c:varyColors val="0"/>
        <c:ser>
          <c:idx val="0"/>
          <c:order val="0"/>
          <c:tx>
            <c:v>mw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13F-4B85-9956-5DD371CCD0B9}"/>
              </c:ext>
            </c:extLst>
          </c:dPt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HD:Users:echiao:Downloads:[out1.txt]out1'!$A$2:$A$16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HD:Users:echiao:Downloads:[out1.txt]out1'!$D$2:$D$16</c:f>
              <c:numCache>
                <c:formatCode>General</c:formatCode>
                <c:ptCount val="15"/>
                <c:pt idx="0">
                  <c:v>0.66200000000000003</c:v>
                </c:pt>
                <c:pt idx="1">
                  <c:v>0.58799999999999997</c:v>
                </c:pt>
                <c:pt idx="2">
                  <c:v>0.71499999999999997</c:v>
                </c:pt>
                <c:pt idx="3">
                  <c:v>0.55900000000000005</c:v>
                </c:pt>
                <c:pt idx="4">
                  <c:v>0.64300000000000002</c:v>
                </c:pt>
                <c:pt idx="5">
                  <c:v>0.57999999999999996</c:v>
                </c:pt>
                <c:pt idx="6">
                  <c:v>0.52400000000000002</c:v>
                </c:pt>
                <c:pt idx="7">
                  <c:v>0.56999999999999995</c:v>
                </c:pt>
                <c:pt idx="8">
                  <c:v>0.60399999999999998</c:v>
                </c:pt>
                <c:pt idx="9">
                  <c:v>0.59599999999999997</c:v>
                </c:pt>
                <c:pt idx="10">
                  <c:v>0.63800000000000001</c:v>
                </c:pt>
                <c:pt idx="11">
                  <c:v>0.52700000000000002</c:v>
                </c:pt>
                <c:pt idx="12">
                  <c:v>0.46800000000000003</c:v>
                </c:pt>
                <c:pt idx="13">
                  <c:v>0.439</c:v>
                </c:pt>
                <c:pt idx="14">
                  <c:v>0.55400000000000005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3F-4B85-9956-5DD371CCD0B9}"/>
            </c:ext>
          </c:extLst>
        </c:ser>
        <c:ser>
          <c:idx val="1"/>
          <c:order val="1"/>
          <c:tx>
            <c:v>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HD:Users:echiao:Downloads:[out1.txt]out1'!$A$17:$A$31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HD:Users:echiao:Downloads:[out1.txt]out1'!$D$17:$D$31</c:f>
              <c:numCache>
                <c:formatCode>General</c:formatCode>
                <c:ptCount val="15"/>
                <c:pt idx="0">
                  <c:v>1.6830000000000001</c:v>
                </c:pt>
                <c:pt idx="1">
                  <c:v>1.774</c:v>
                </c:pt>
                <c:pt idx="2">
                  <c:v>1.4970000000000001</c:v>
                </c:pt>
                <c:pt idx="3">
                  <c:v>1.5369999999999999</c:v>
                </c:pt>
                <c:pt idx="4">
                  <c:v>1.502</c:v>
                </c:pt>
                <c:pt idx="5">
                  <c:v>1.4630000000000001</c:v>
                </c:pt>
                <c:pt idx="6">
                  <c:v>1.4990000000000001</c:v>
                </c:pt>
                <c:pt idx="7">
                  <c:v>1.36</c:v>
                </c:pt>
                <c:pt idx="8">
                  <c:v>1.2030000000000001</c:v>
                </c:pt>
                <c:pt idx="9">
                  <c:v>1.1160000000000001</c:v>
                </c:pt>
                <c:pt idx="10">
                  <c:v>1.03</c:v>
                </c:pt>
                <c:pt idx="11">
                  <c:v>1.226</c:v>
                </c:pt>
                <c:pt idx="12">
                  <c:v>1.1220000000000001</c:v>
                </c:pt>
                <c:pt idx="13">
                  <c:v>0.98</c:v>
                </c:pt>
                <c:pt idx="14">
                  <c:v>0.873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13F-4B85-9956-5DD371CCD0B9}"/>
            </c:ext>
          </c:extLst>
        </c:ser>
        <c:ser>
          <c:idx val="2"/>
          <c:order val="2"/>
          <c:tx>
            <c:v>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13F-4B85-9956-5DD371CCD0B9}"/>
              </c:ext>
            </c:extLst>
          </c:dPt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HD:Users:echiao:Downloads:[out1.txt]out1'!$A$32:$A$46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HD:Users:echiao:Downloads:[out1.txt]out1'!$D$32:$D$46</c:f>
              <c:numCache>
                <c:formatCode>General</c:formatCode>
                <c:ptCount val="15"/>
                <c:pt idx="0">
                  <c:v>1.4239999999999999</c:v>
                </c:pt>
                <c:pt idx="1">
                  <c:v>1.37</c:v>
                </c:pt>
                <c:pt idx="2">
                  <c:v>1.3560000000000001</c:v>
                </c:pt>
                <c:pt idx="3">
                  <c:v>1.419</c:v>
                </c:pt>
                <c:pt idx="4">
                  <c:v>1.2130000000000001</c:v>
                </c:pt>
                <c:pt idx="5">
                  <c:v>1.403</c:v>
                </c:pt>
                <c:pt idx="6">
                  <c:v>1.3859999999999999</c:v>
                </c:pt>
                <c:pt idx="7">
                  <c:v>1.4570000000000001</c:v>
                </c:pt>
                <c:pt idx="8">
                  <c:v>1.37</c:v>
                </c:pt>
                <c:pt idx="9">
                  <c:v>1.1160000000000001</c:v>
                </c:pt>
                <c:pt idx="10">
                  <c:v>1.1299999999999999</c:v>
                </c:pt>
                <c:pt idx="11">
                  <c:v>1.107</c:v>
                </c:pt>
                <c:pt idx="12">
                  <c:v>1.0129999999999999</c:v>
                </c:pt>
                <c:pt idx="13">
                  <c:v>1.095</c:v>
                </c:pt>
                <c:pt idx="14">
                  <c:v>1.206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13F-4B85-9956-5DD371CCD0B9}"/>
            </c:ext>
          </c:extLst>
        </c:ser>
        <c:ser>
          <c:idx val="3"/>
          <c:order val="3"/>
          <c:tx>
            <c:v>w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HD:Users:echiao:Downloads:[out1.txt]out1'!$A$47:$A$61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HD:Users:echiao:Downloads:[out1.txt]out1'!$D$47:$D$61</c:f>
              <c:numCache>
                <c:formatCode>General</c:formatCode>
                <c:ptCount val="15"/>
                <c:pt idx="0">
                  <c:v>2.0379999999999998</c:v>
                </c:pt>
                <c:pt idx="1">
                  <c:v>1.9650000000000001</c:v>
                </c:pt>
                <c:pt idx="2">
                  <c:v>1.7170000000000001</c:v>
                </c:pt>
                <c:pt idx="3">
                  <c:v>1.6890000000000001</c:v>
                </c:pt>
                <c:pt idx="4">
                  <c:v>1.8680000000000001</c:v>
                </c:pt>
                <c:pt idx="5">
                  <c:v>1.645</c:v>
                </c:pt>
                <c:pt idx="6">
                  <c:v>1.4650000000000001</c:v>
                </c:pt>
                <c:pt idx="7">
                  <c:v>1.43</c:v>
                </c:pt>
                <c:pt idx="8">
                  <c:v>1.4019999999999999</c:v>
                </c:pt>
                <c:pt idx="9">
                  <c:v>1.38</c:v>
                </c:pt>
                <c:pt idx="10">
                  <c:v>1.2490000000000001</c:v>
                </c:pt>
                <c:pt idx="11">
                  <c:v>1.105</c:v>
                </c:pt>
                <c:pt idx="12">
                  <c:v>1.1990000000000001</c:v>
                </c:pt>
                <c:pt idx="13">
                  <c:v>1.1599999999999999</c:v>
                </c:pt>
                <c:pt idx="14">
                  <c:v>0.92900000000000005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13F-4B85-9956-5DD371CCD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247272"/>
        <c:axId val="-2123109816"/>
      </c:scatterChart>
      <c:valAx>
        <c:axId val="-2128247272"/>
        <c:scaling>
          <c:orientation val="minMax"/>
          <c:min val="1999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3109816"/>
        <c:crosses val="autoZero"/>
        <c:crossBetween val="midCat"/>
      </c:valAx>
      <c:valAx>
        <c:axId val="-2123109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Age-Adjusted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247272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Age-Adjusted</a:t>
            </a:r>
            <a:r>
              <a:rPr lang="en-US" baseline="0"/>
              <a:t> Rate by </a:t>
            </a:r>
            <a:r>
              <a:rPr lang="en-US"/>
              <a:t>MSA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787601665809507E-2"/>
          <c:y val="0.107741466957153"/>
          <c:w val="0.59496162788283602"/>
          <c:h val="0.7632728915421520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tx1"/>
                </a:solidFill>
                <a:prstDash val="lgDashDotDot"/>
              </a:ln>
              <a:effectLst/>
            </c:spPr>
            <c:trendlineType val="linear"/>
            <c:dispRSqr val="0"/>
            <c:dispEq val="0"/>
          </c:trendline>
          <c:xVal>
            <c:numRef>
              <c:f>'supplement figure1'!$A$2:$A$13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xVal>
          <c:yVal>
            <c:numRef>
              <c:f>'supplement figure1'!$C$2:$C$13</c:f>
              <c:numCache>
                <c:formatCode>0.000_ </c:formatCode>
                <c:ptCount val="12"/>
                <c:pt idx="0">
                  <c:v>3.9670000000000001</c:v>
                </c:pt>
                <c:pt idx="1">
                  <c:v>3.665</c:v>
                </c:pt>
                <c:pt idx="2">
                  <c:v>4.7619999999999987</c:v>
                </c:pt>
                <c:pt idx="3">
                  <c:v>3.6539999999999999</c:v>
                </c:pt>
                <c:pt idx="4">
                  <c:v>4.2030000000000003</c:v>
                </c:pt>
                <c:pt idx="5">
                  <c:v>4.2359999999999998</c:v>
                </c:pt>
                <c:pt idx="6">
                  <c:v>3.7050000000000001</c:v>
                </c:pt>
                <c:pt idx="7">
                  <c:v>3.9420000000000002</c:v>
                </c:pt>
                <c:pt idx="8">
                  <c:v>4.5890000000000004</c:v>
                </c:pt>
                <c:pt idx="9">
                  <c:v>5.8730000000000002</c:v>
                </c:pt>
                <c:pt idx="10">
                  <c:v>3.875</c:v>
                </c:pt>
                <c:pt idx="11" formatCode="General">
                  <c:v>4.298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3D-4E4F-B312-53D3222B61DE}"/>
            </c:ext>
          </c:extLst>
        </c:ser>
        <c:ser>
          <c:idx val="1"/>
          <c:order val="1"/>
          <c:tx>
            <c:v>la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'supplement figure1'!$A$14:$A$25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xVal>
          <c:yVal>
            <c:numRef>
              <c:f>'supplement figure1'!$C$14:$C$25</c:f>
              <c:numCache>
                <c:formatCode>0.000_ </c:formatCode>
                <c:ptCount val="12"/>
                <c:pt idx="0">
                  <c:v>2.383</c:v>
                </c:pt>
                <c:pt idx="1">
                  <c:v>3.274</c:v>
                </c:pt>
                <c:pt idx="2">
                  <c:v>2.99</c:v>
                </c:pt>
                <c:pt idx="3">
                  <c:v>2.2759999999999998</c:v>
                </c:pt>
                <c:pt idx="4">
                  <c:v>2.4260000000000002</c:v>
                </c:pt>
                <c:pt idx="5">
                  <c:v>2.4089999999999998</c:v>
                </c:pt>
                <c:pt idx="6">
                  <c:v>2.3420000000000001</c:v>
                </c:pt>
                <c:pt idx="7">
                  <c:v>2.198</c:v>
                </c:pt>
                <c:pt idx="8">
                  <c:v>1.925</c:v>
                </c:pt>
                <c:pt idx="9">
                  <c:v>2.3589999999999991</c:v>
                </c:pt>
                <c:pt idx="10">
                  <c:v>1.8360000000000001</c:v>
                </c:pt>
                <c:pt idx="11" formatCode="General">
                  <c:v>1.865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3D-4E4F-B312-53D3222B61DE}"/>
            </c:ext>
          </c:extLst>
        </c:ser>
        <c:ser>
          <c:idx val="2"/>
          <c:order val="2"/>
          <c:tx>
            <c:v>fl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'supplement figure1'!$A$26:$A$37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xVal>
          <c:yVal>
            <c:numRef>
              <c:f>'supplement figure1'!$C$26:$C$37</c:f>
              <c:numCache>
                <c:formatCode>0.000_ </c:formatCode>
                <c:ptCount val="12"/>
                <c:pt idx="0">
                  <c:v>5.0110000000000001</c:v>
                </c:pt>
                <c:pt idx="1">
                  <c:v>4.0639999999999983</c:v>
                </c:pt>
                <c:pt idx="2">
                  <c:v>3.8279999999999998</c:v>
                </c:pt>
                <c:pt idx="3">
                  <c:v>3.585</c:v>
                </c:pt>
                <c:pt idx="4">
                  <c:v>4.4619999999999997</c:v>
                </c:pt>
                <c:pt idx="5">
                  <c:v>3.294</c:v>
                </c:pt>
                <c:pt idx="6">
                  <c:v>2.4609999999999999</c:v>
                </c:pt>
                <c:pt idx="7">
                  <c:v>2.5550000000000002</c:v>
                </c:pt>
                <c:pt idx="8">
                  <c:v>2.2290000000000001</c:v>
                </c:pt>
                <c:pt idx="9">
                  <c:v>1.6160000000000001</c:v>
                </c:pt>
                <c:pt idx="10">
                  <c:v>1.9179999999999999</c:v>
                </c:pt>
                <c:pt idx="11" formatCode="General">
                  <c:v>2.1440000000000001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93D-4E4F-B312-53D3222B61DE}"/>
            </c:ext>
          </c:extLst>
        </c:ser>
        <c:ser>
          <c:idx val="3"/>
          <c:order val="3"/>
          <c:tx>
            <c:v>ny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'supplement figure1'!$A$38:$A$49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xVal>
          <c:yVal>
            <c:numRef>
              <c:f>'supplement figure1'!$C$38:$C$49</c:f>
              <c:numCache>
                <c:formatCode>0.000_ </c:formatCode>
                <c:ptCount val="12"/>
                <c:pt idx="0">
                  <c:v>2.6659999999999999</c:v>
                </c:pt>
                <c:pt idx="1">
                  <c:v>2.42</c:v>
                </c:pt>
                <c:pt idx="2">
                  <c:v>2.625</c:v>
                </c:pt>
                <c:pt idx="3">
                  <c:v>2.742</c:v>
                </c:pt>
                <c:pt idx="4">
                  <c:v>2.302</c:v>
                </c:pt>
                <c:pt idx="5">
                  <c:v>1.9550000000000001</c:v>
                </c:pt>
                <c:pt idx="6">
                  <c:v>2.0390000000000001</c:v>
                </c:pt>
                <c:pt idx="7">
                  <c:v>1.694</c:v>
                </c:pt>
                <c:pt idx="8">
                  <c:v>1.927</c:v>
                </c:pt>
                <c:pt idx="9">
                  <c:v>1.895</c:v>
                </c:pt>
                <c:pt idx="10">
                  <c:v>1.5780000000000001</c:v>
                </c:pt>
                <c:pt idx="11" formatCode="General">
                  <c:v>1.2949999999999999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93D-4E4F-B312-53D3222B61DE}"/>
            </c:ext>
          </c:extLst>
        </c:ser>
        <c:ser>
          <c:idx val="4"/>
          <c:order val="4"/>
          <c:tx>
            <c:v>sf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7030A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'supplement figure1'!$A$50:$A$61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xVal>
          <c:yVal>
            <c:numRef>
              <c:f>'supplement figure1'!$C$50:$C$61</c:f>
              <c:numCache>
                <c:formatCode>0.000_ </c:formatCode>
                <c:ptCount val="12"/>
                <c:pt idx="0">
                  <c:v>3.7639999999999998</c:v>
                </c:pt>
                <c:pt idx="1">
                  <c:v>4.5149999999999997</c:v>
                </c:pt>
                <c:pt idx="2">
                  <c:v>5.242</c:v>
                </c:pt>
                <c:pt idx="3">
                  <c:v>2.8370000000000002</c:v>
                </c:pt>
                <c:pt idx="4">
                  <c:v>3.863</c:v>
                </c:pt>
                <c:pt idx="5">
                  <c:v>2.8330000000000002</c:v>
                </c:pt>
                <c:pt idx="6">
                  <c:v>3.181</c:v>
                </c:pt>
                <c:pt idx="7">
                  <c:v>3.117</c:v>
                </c:pt>
                <c:pt idx="8">
                  <c:v>3.4489999999999998</c:v>
                </c:pt>
                <c:pt idx="9">
                  <c:v>2.1269999999999998</c:v>
                </c:pt>
                <c:pt idx="10" formatCode="General">
                  <c:v>2.1749999999999998</c:v>
                </c:pt>
                <c:pt idx="11" formatCode="General">
                  <c:v>2.2709999999999999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93D-4E4F-B312-53D3222B6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529064"/>
        <c:axId val="-2128535144"/>
      </c:scatterChart>
      <c:valAx>
        <c:axId val="-2128529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535144"/>
        <c:crosses val="autoZero"/>
        <c:crossBetween val="midCat"/>
      </c:valAx>
      <c:valAx>
        <c:axId val="-2128535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Age-Adjusted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52906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Male 20-54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063267441220203E-2"/>
          <c:y val="0.11290715372907199"/>
          <c:w val="0.613952418146123"/>
          <c:h val="0.7519229616845839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figure1!$A$2:$A$16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figure1!$B$2:$B$16</c:f>
              <c:numCache>
                <c:formatCode>0.000_ </c:formatCode>
                <c:ptCount val="15"/>
                <c:pt idx="0">
                  <c:v>0.47699999999999998</c:v>
                </c:pt>
                <c:pt idx="1">
                  <c:v>0.40699999999999997</c:v>
                </c:pt>
                <c:pt idx="2">
                  <c:v>0.43</c:v>
                </c:pt>
                <c:pt idx="3">
                  <c:v>0.44600000000000001</c:v>
                </c:pt>
                <c:pt idx="4">
                  <c:v>0.45400000000000001</c:v>
                </c:pt>
                <c:pt idx="5">
                  <c:v>0.33600000000000002</c:v>
                </c:pt>
                <c:pt idx="6">
                  <c:v>0.40699999999999997</c:v>
                </c:pt>
                <c:pt idx="7">
                  <c:v>0.56299999999999994</c:v>
                </c:pt>
                <c:pt idx="8">
                  <c:v>0.52500000000000002</c:v>
                </c:pt>
                <c:pt idx="9">
                  <c:v>0.57999999999999996</c:v>
                </c:pt>
                <c:pt idx="10">
                  <c:v>0.56999999999999995</c:v>
                </c:pt>
                <c:pt idx="11">
                  <c:v>0.54400000000000004</c:v>
                </c:pt>
                <c:pt idx="12">
                  <c:v>0.56699999999999995</c:v>
                </c:pt>
                <c:pt idx="13">
                  <c:v>0.57799999999999996</c:v>
                </c:pt>
                <c:pt idx="14">
                  <c:v>0.57199999999999995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3D-41D8-8178-7323A9431D92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figure1!$A$17:$A$31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figure1!$B$17:$B$31</c:f>
              <c:numCache>
                <c:formatCode>0.000_ </c:formatCode>
                <c:ptCount val="15"/>
                <c:pt idx="0">
                  <c:v>2.2069999999999999</c:v>
                </c:pt>
                <c:pt idx="1">
                  <c:v>2.12</c:v>
                </c:pt>
                <c:pt idx="2">
                  <c:v>1.974</c:v>
                </c:pt>
                <c:pt idx="3">
                  <c:v>1.927</c:v>
                </c:pt>
                <c:pt idx="4">
                  <c:v>1.843</c:v>
                </c:pt>
                <c:pt idx="5">
                  <c:v>1.9390000000000001</c:v>
                </c:pt>
                <c:pt idx="6">
                  <c:v>1.7669999999999999</c:v>
                </c:pt>
                <c:pt idx="7">
                  <c:v>1.67</c:v>
                </c:pt>
                <c:pt idx="8">
                  <c:v>1.5649999999999999</c:v>
                </c:pt>
                <c:pt idx="9">
                  <c:v>1.266</c:v>
                </c:pt>
                <c:pt idx="10">
                  <c:v>1.3069999999999999</c:v>
                </c:pt>
                <c:pt idx="11">
                  <c:v>1.208</c:v>
                </c:pt>
                <c:pt idx="12">
                  <c:v>1.1180000000000001</c:v>
                </c:pt>
                <c:pt idx="13">
                  <c:v>1.0629999999999999</c:v>
                </c:pt>
                <c:pt idx="14">
                  <c:v>1.0840000000000001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D3D-41D8-8178-7323A9431D92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figure1!$A$32:$A$46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figure1!$B$32:$B$46</c:f>
              <c:numCache>
                <c:formatCode>0.000_ </c:formatCode>
                <c:ptCount val="15"/>
                <c:pt idx="0">
                  <c:v>1.0629999999999999</c:v>
                </c:pt>
                <c:pt idx="1">
                  <c:v>1.117</c:v>
                </c:pt>
                <c:pt idx="2">
                  <c:v>1.0409999999999999</c:v>
                </c:pt>
                <c:pt idx="3">
                  <c:v>1.0529999999999999</c:v>
                </c:pt>
                <c:pt idx="4">
                  <c:v>1.125</c:v>
                </c:pt>
                <c:pt idx="5">
                  <c:v>1.069</c:v>
                </c:pt>
                <c:pt idx="6">
                  <c:v>1.105</c:v>
                </c:pt>
                <c:pt idx="7">
                  <c:v>1.143</c:v>
                </c:pt>
                <c:pt idx="8">
                  <c:v>1.1339999999999999</c:v>
                </c:pt>
                <c:pt idx="9">
                  <c:v>1.1739999999999999</c:v>
                </c:pt>
                <c:pt idx="10">
                  <c:v>0.98499999999999999</c:v>
                </c:pt>
                <c:pt idx="11">
                  <c:v>1.08</c:v>
                </c:pt>
                <c:pt idx="12">
                  <c:v>1.0580000000000001</c:v>
                </c:pt>
                <c:pt idx="13">
                  <c:v>1.111</c:v>
                </c:pt>
                <c:pt idx="14">
                  <c:v>1.0589999999999999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D3D-41D8-8178-7323A9431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204552"/>
        <c:axId val="-2123210888"/>
      </c:scatterChart>
      <c:valAx>
        <c:axId val="-2123204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3210888"/>
        <c:crosses val="autoZero"/>
        <c:crossBetween val="midCat"/>
      </c:valAx>
      <c:valAx>
        <c:axId val="-2123210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Crude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3204552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Age-Adjusted Rates</a:t>
            </a:r>
            <a:r>
              <a:rPr lang="en-US" baseline="0"/>
              <a:t> by Race/Ethnicity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941084933553"/>
          <c:y val="0.123633333333333"/>
          <c:w val="0.61900567495627401"/>
          <c:h val="0.7283556430446189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figure2!$A$17:$A$31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figure2!$C$17:$C$31</c:f>
              <c:numCache>
                <c:formatCode>0.000_ </c:formatCode>
                <c:ptCount val="15"/>
                <c:pt idx="0">
                  <c:v>1.905</c:v>
                </c:pt>
                <c:pt idx="1">
                  <c:v>2.266</c:v>
                </c:pt>
                <c:pt idx="2">
                  <c:v>2.1139999999999999</c:v>
                </c:pt>
                <c:pt idx="3">
                  <c:v>2.1379999999999999</c:v>
                </c:pt>
                <c:pt idx="4">
                  <c:v>2.0390000000000001</c:v>
                </c:pt>
                <c:pt idx="5">
                  <c:v>1.9119999999999999</c:v>
                </c:pt>
                <c:pt idx="6">
                  <c:v>1.893</c:v>
                </c:pt>
                <c:pt idx="7">
                  <c:v>1.823</c:v>
                </c:pt>
                <c:pt idx="8">
                  <c:v>1.407</c:v>
                </c:pt>
                <c:pt idx="9">
                  <c:v>1.5329999999999999</c:v>
                </c:pt>
                <c:pt idx="10">
                  <c:v>1.2010000000000001</c:v>
                </c:pt>
                <c:pt idx="11">
                  <c:v>1.194</c:v>
                </c:pt>
                <c:pt idx="12">
                  <c:v>1.054</c:v>
                </c:pt>
                <c:pt idx="13">
                  <c:v>1.2450000000000001</c:v>
                </c:pt>
                <c:pt idx="14">
                  <c:v>1.222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8-4D47-98E7-051AC06E9152}"/>
            </c:ext>
          </c:extLst>
        </c:ser>
        <c:ser>
          <c:idx val="1"/>
          <c:order val="1"/>
          <c:tx>
            <c:v>black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figure2!$A$32:$A$46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figure2!$C$32:$C$46</c:f>
              <c:numCache>
                <c:formatCode>0.000_ </c:formatCode>
                <c:ptCount val="15"/>
                <c:pt idx="0">
                  <c:v>3.9129999999999998</c:v>
                </c:pt>
                <c:pt idx="1">
                  <c:v>3.694</c:v>
                </c:pt>
                <c:pt idx="2">
                  <c:v>3.5470000000000002</c:v>
                </c:pt>
                <c:pt idx="3">
                  <c:v>3.4129999999999998</c:v>
                </c:pt>
                <c:pt idx="4">
                  <c:v>3.1659999999999999</c:v>
                </c:pt>
                <c:pt idx="5">
                  <c:v>3.4209999999999998</c:v>
                </c:pt>
                <c:pt idx="6">
                  <c:v>3.0459999999999998</c:v>
                </c:pt>
                <c:pt idx="7">
                  <c:v>3.1709999999999998</c:v>
                </c:pt>
                <c:pt idx="8">
                  <c:v>2.97</c:v>
                </c:pt>
                <c:pt idx="9">
                  <c:v>2.7450000000000001</c:v>
                </c:pt>
                <c:pt idx="10">
                  <c:v>2.8090000000000002</c:v>
                </c:pt>
                <c:pt idx="11">
                  <c:v>2.7869999999999999</c:v>
                </c:pt>
                <c:pt idx="12">
                  <c:v>2.669</c:v>
                </c:pt>
                <c:pt idx="13">
                  <c:v>2.2610000000000001</c:v>
                </c:pt>
                <c:pt idx="14">
                  <c:v>2.37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8-4D47-98E7-051AC06E9152}"/>
            </c:ext>
          </c:extLst>
        </c:ser>
        <c:ser>
          <c:idx val="2"/>
          <c:order val="2"/>
          <c:tx>
            <c:v>white1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figure2!$A$2:$A$10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xVal>
          <c:yVal>
            <c:numRef>
              <c:f>figure2!$C$2:$C$10</c:f>
              <c:numCache>
                <c:formatCode>0.000_ </c:formatCode>
                <c:ptCount val="9"/>
                <c:pt idx="0">
                  <c:v>0.92</c:v>
                </c:pt>
                <c:pt idx="1">
                  <c:v>0.85799999999999998</c:v>
                </c:pt>
                <c:pt idx="2">
                  <c:v>0.82199999999999995</c:v>
                </c:pt>
                <c:pt idx="3">
                  <c:v>0.81599999999999995</c:v>
                </c:pt>
                <c:pt idx="4">
                  <c:v>0.82599999999999996</c:v>
                </c:pt>
                <c:pt idx="5">
                  <c:v>0.78800000000000003</c:v>
                </c:pt>
                <c:pt idx="6">
                  <c:v>0.77900000000000003</c:v>
                </c:pt>
                <c:pt idx="7">
                  <c:v>0.748</c:v>
                </c:pt>
                <c:pt idx="8">
                  <c:v>0.76700000000000002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88-4D47-98E7-051AC06E9152}"/>
            </c:ext>
          </c:extLst>
        </c:ser>
        <c:ser>
          <c:idx val="3"/>
          <c:order val="3"/>
          <c:tx>
            <c:v>white2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figure2!$A$10:$A$16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figure2!$C$10:$C$16</c:f>
              <c:numCache>
                <c:formatCode>0.000_ </c:formatCode>
                <c:ptCount val="7"/>
                <c:pt idx="0">
                  <c:v>0.76700000000000002</c:v>
                </c:pt>
                <c:pt idx="1">
                  <c:v>0.63200000000000001</c:v>
                </c:pt>
                <c:pt idx="2">
                  <c:v>0.61199999999999999</c:v>
                </c:pt>
                <c:pt idx="3">
                  <c:v>0.60399999999999998</c:v>
                </c:pt>
                <c:pt idx="4">
                  <c:v>0.54600000000000004</c:v>
                </c:pt>
                <c:pt idx="5">
                  <c:v>0.54500000000000004</c:v>
                </c:pt>
                <c:pt idx="6">
                  <c:v>0.49399999999999999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88-4D47-98E7-051AC06E9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301992"/>
        <c:axId val="-2123308104"/>
      </c:scatterChart>
      <c:valAx>
        <c:axId val="-2123301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3308104"/>
        <c:crosses val="autoZero"/>
        <c:crossBetween val="midCat"/>
      </c:valAx>
      <c:valAx>
        <c:axId val="-2123308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Age-Adjusted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3301992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African American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978457610831397E-2"/>
          <c:y val="0.12878472222222201"/>
          <c:w val="0.65746542499495197"/>
          <c:h val="0.7593650793650800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HD:Users:echiao:Downloads:[KS_Table2C_byKD_07062018.xlsx]Black'!$A$2:$A$16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HD:Users:echiao:Downloads:[KS_Table2C_byKD_07062018.xlsx]Black'!$D$2:$D$16</c:f>
              <c:numCache>
                <c:formatCode>General</c:formatCode>
                <c:ptCount val="15"/>
                <c:pt idx="0">
                  <c:v>1.415</c:v>
                </c:pt>
                <c:pt idx="1">
                  <c:v>1.615</c:v>
                </c:pt>
                <c:pt idx="2">
                  <c:v>1.452</c:v>
                </c:pt>
                <c:pt idx="3">
                  <c:v>1.782</c:v>
                </c:pt>
                <c:pt idx="4">
                  <c:v>1.2789999999999999</c:v>
                </c:pt>
                <c:pt idx="5">
                  <c:v>0.94199999999999995</c:v>
                </c:pt>
                <c:pt idx="6">
                  <c:v>1.3959999999999999</c:v>
                </c:pt>
                <c:pt idx="7">
                  <c:v>1.607</c:v>
                </c:pt>
                <c:pt idx="8">
                  <c:v>1.579</c:v>
                </c:pt>
                <c:pt idx="9">
                  <c:v>2.2330000000000001</c:v>
                </c:pt>
                <c:pt idx="10">
                  <c:v>2.25</c:v>
                </c:pt>
                <c:pt idx="11">
                  <c:v>2.0910000000000002</c:v>
                </c:pt>
                <c:pt idx="12">
                  <c:v>2.3559999999999981</c:v>
                </c:pt>
                <c:pt idx="13">
                  <c:v>2.0529999999999999</c:v>
                </c:pt>
                <c:pt idx="14">
                  <c:v>2.214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E2-4820-91C4-E0FEAFA07CB4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HD:Users:echiao:Downloads:[KS_Table2C_byKD_07062018.xlsx]Black'!$A$17:$A$31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HD:Users:echiao:Downloads:[KS_Table2C_byKD_07062018.xlsx]Black'!$D$17:$D$31</c:f>
              <c:numCache>
                <c:formatCode>General</c:formatCode>
                <c:ptCount val="15"/>
                <c:pt idx="0">
                  <c:v>5.9889999999999999</c:v>
                </c:pt>
                <c:pt idx="1">
                  <c:v>5.3819999999999997</c:v>
                </c:pt>
                <c:pt idx="2">
                  <c:v>5.2770000000000001</c:v>
                </c:pt>
                <c:pt idx="3">
                  <c:v>4.8810000000000002</c:v>
                </c:pt>
                <c:pt idx="4">
                  <c:v>4.5759999999999996</c:v>
                </c:pt>
                <c:pt idx="5">
                  <c:v>5.3269999999999982</c:v>
                </c:pt>
                <c:pt idx="6">
                  <c:v>3.9689999999999999</c:v>
                </c:pt>
                <c:pt idx="7">
                  <c:v>4.4800000000000004</c:v>
                </c:pt>
                <c:pt idx="8">
                  <c:v>3.8210000000000002</c:v>
                </c:pt>
                <c:pt idx="9">
                  <c:v>3.2040000000000002</c:v>
                </c:pt>
                <c:pt idx="10">
                  <c:v>3.4060000000000001</c:v>
                </c:pt>
                <c:pt idx="11">
                  <c:v>3.411</c:v>
                </c:pt>
                <c:pt idx="12">
                  <c:v>3.1059999999999999</c:v>
                </c:pt>
                <c:pt idx="13">
                  <c:v>2.66</c:v>
                </c:pt>
                <c:pt idx="14">
                  <c:v>2.9209999999999998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8E2-4820-91C4-E0FEAFA07CB4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HD:Users:echiao:Downloads:[KS_Table2C_byKD_07062018.xlsx]Black'!$A$32:$A$46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HD:Users:echiao:Downloads:[KS_Table2C_byKD_07062018.xlsx]Black'!$D$32:$D$46</c:f>
              <c:numCache>
                <c:formatCode>General</c:formatCode>
                <c:ptCount val="15"/>
                <c:pt idx="0">
                  <c:v>2.7309999999999999</c:v>
                </c:pt>
                <c:pt idx="1">
                  <c:v>2.7109999999999999</c:v>
                </c:pt>
                <c:pt idx="2">
                  <c:v>2.488</c:v>
                </c:pt>
                <c:pt idx="3">
                  <c:v>2.3519999999999981</c:v>
                </c:pt>
                <c:pt idx="4">
                  <c:v>2.488</c:v>
                </c:pt>
                <c:pt idx="5">
                  <c:v>2.4529999999999998</c:v>
                </c:pt>
                <c:pt idx="6">
                  <c:v>2.9830000000000001</c:v>
                </c:pt>
                <c:pt idx="7">
                  <c:v>2.3519999999999981</c:v>
                </c:pt>
                <c:pt idx="8">
                  <c:v>2.7909999999999999</c:v>
                </c:pt>
                <c:pt idx="9">
                  <c:v>2.395</c:v>
                </c:pt>
                <c:pt idx="10">
                  <c:v>2.2480000000000002</c:v>
                </c:pt>
                <c:pt idx="11">
                  <c:v>2.3660000000000001</c:v>
                </c:pt>
                <c:pt idx="12">
                  <c:v>2.1389999999999998</c:v>
                </c:pt>
                <c:pt idx="13">
                  <c:v>1.8520000000000001</c:v>
                </c:pt>
                <c:pt idx="14">
                  <c:v>1.6779999999999999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8E2-4820-91C4-E0FEAFA07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445448"/>
        <c:axId val="-2128451976"/>
      </c:scatterChart>
      <c:valAx>
        <c:axId val="-2128445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451976"/>
        <c:crosses val="autoZero"/>
        <c:crossBetween val="midCat"/>
      </c:valAx>
      <c:valAx>
        <c:axId val="-21284519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Crude 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44544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African American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716663465847304E-2"/>
          <c:y val="0.113425076452599"/>
          <c:w val="0.63911802746075896"/>
          <c:h val="0.7507849936189170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lgDashDot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HD:Users:echiao:Downloads:[KS_Table2E_byKD_07102018_revised.xlsx]Black'!$A$17:$A$31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HD:Users:echiao:Downloads:[KS_Table2E_byKD_07102018_revised.xlsx]Black'!$E$17:$E$31</c:f>
              <c:numCache>
                <c:formatCode>General</c:formatCode>
                <c:ptCount val="15"/>
                <c:pt idx="0">
                  <c:v>2.927</c:v>
                </c:pt>
                <c:pt idx="1">
                  <c:v>2.4729999999999999</c:v>
                </c:pt>
                <c:pt idx="2">
                  <c:v>3.0350000000000001</c:v>
                </c:pt>
                <c:pt idx="3">
                  <c:v>2.052</c:v>
                </c:pt>
                <c:pt idx="4">
                  <c:v>2.8309999999999991</c:v>
                </c:pt>
                <c:pt idx="5">
                  <c:v>1.9870000000000001</c:v>
                </c:pt>
                <c:pt idx="6">
                  <c:v>2.141</c:v>
                </c:pt>
                <c:pt idx="7">
                  <c:v>2.2450000000000001</c:v>
                </c:pt>
                <c:pt idx="8">
                  <c:v>1.9970000000000001</c:v>
                </c:pt>
                <c:pt idx="9">
                  <c:v>2.2930000000000001</c:v>
                </c:pt>
                <c:pt idx="10">
                  <c:v>2.472</c:v>
                </c:pt>
                <c:pt idx="11">
                  <c:v>2.1070000000000002</c:v>
                </c:pt>
                <c:pt idx="12">
                  <c:v>1.1080000000000001</c:v>
                </c:pt>
                <c:pt idx="13">
                  <c:v>1.5369999999999999</c:v>
                </c:pt>
                <c:pt idx="14">
                  <c:v>1.966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567-47D9-BD89-A32DDD382135}"/>
            </c:ext>
          </c:extLst>
        </c:ser>
        <c:ser>
          <c:idx val="1"/>
          <c:order val="1"/>
          <c:tx>
            <c:v>NE1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HD:Users:echiao:Downloads:[KS_Table2E_byKD_07102018_revised.xlsx]Black'!$A$2:$A$4</c:f>
              <c:numCache>
                <c:formatCode>General</c:formatCode>
                <c:ptCount val="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</c:numCache>
            </c:numRef>
          </c:xVal>
          <c:yVal>
            <c:numRef>
              <c:f>'Macintosh HD:Users:echiao:Downloads:[KS_Table2E_byKD_07102018_revised.xlsx]Black'!$E$2:$E$4</c:f>
              <c:numCache>
                <c:formatCode>General</c:formatCode>
                <c:ptCount val="3"/>
                <c:pt idx="0">
                  <c:v>5.6919999999999984</c:v>
                </c:pt>
                <c:pt idx="1">
                  <c:v>6.1119999999999983</c:v>
                </c:pt>
                <c:pt idx="2">
                  <c:v>6.0839999999999996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567-47D9-BD89-A32DDD382135}"/>
            </c:ext>
          </c:extLst>
        </c:ser>
        <c:ser>
          <c:idx val="2"/>
          <c:order val="2"/>
          <c:tx>
            <c:v>NE2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HD:Users:echiao:Downloads:[KS_Table2E_byKD_07102018_revised.xlsx]Black'!$A$4:$A$11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xVal>
          <c:yVal>
            <c:numRef>
              <c:f>'Macintosh HD:Users:echiao:Downloads:[KS_Table2E_byKD_07102018_revised.xlsx]Black'!$E$4:$E$11</c:f>
              <c:numCache>
                <c:formatCode>General</c:formatCode>
                <c:ptCount val="8"/>
                <c:pt idx="0">
                  <c:v>6.0839999999999996</c:v>
                </c:pt>
                <c:pt idx="1">
                  <c:v>5.6319999999999997</c:v>
                </c:pt>
                <c:pt idx="2">
                  <c:v>5.3810000000000002</c:v>
                </c:pt>
                <c:pt idx="3">
                  <c:v>4.806</c:v>
                </c:pt>
                <c:pt idx="4">
                  <c:v>4.601</c:v>
                </c:pt>
                <c:pt idx="5">
                  <c:v>3.8109999999999991</c:v>
                </c:pt>
                <c:pt idx="6">
                  <c:v>3.8740000000000001</c:v>
                </c:pt>
                <c:pt idx="7">
                  <c:v>3.1190000000000002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567-47D9-BD89-A32DDD382135}"/>
            </c:ext>
          </c:extLst>
        </c:ser>
        <c:ser>
          <c:idx val="3"/>
          <c:order val="3"/>
          <c:tx>
            <c:v>NE3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HD:Users:echiao:Downloads:[KS_Table2E_byKD_07102018_revised.xlsx]Black'!$A$11:$A$14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xVal>
          <c:yVal>
            <c:numRef>
              <c:f>'Macintosh HD:Users:echiao:Downloads:[KS_Table2E_byKD_07102018_revised.xlsx]Black'!$E$11:$E$14</c:f>
              <c:numCache>
                <c:formatCode>General</c:formatCode>
                <c:ptCount val="4"/>
                <c:pt idx="0">
                  <c:v>3.1190000000000002</c:v>
                </c:pt>
                <c:pt idx="1">
                  <c:v>3.4420000000000002</c:v>
                </c:pt>
                <c:pt idx="2">
                  <c:v>3.1890000000000001</c:v>
                </c:pt>
                <c:pt idx="3">
                  <c:v>3.4729999999999999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567-47D9-BD89-A32DDD382135}"/>
            </c:ext>
          </c:extLst>
        </c:ser>
        <c:ser>
          <c:idx val="4"/>
          <c:order val="4"/>
          <c:tx>
            <c:v>NE4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HD:Users:echiao:Downloads:[KS_Table2E_byKD_07102018_revised.xlsx]Black'!$A$14:$A$16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xVal>
          <c:yVal>
            <c:numRef>
              <c:f>'Macintosh HD:Users:echiao:Downloads:[KS_Table2E_byKD_07102018_revised.xlsx]Black'!$E$14:$E$16</c:f>
              <c:numCache>
                <c:formatCode>General</c:formatCode>
                <c:ptCount val="3"/>
                <c:pt idx="0">
                  <c:v>3.4729999999999999</c:v>
                </c:pt>
                <c:pt idx="1">
                  <c:v>2.2749999999999999</c:v>
                </c:pt>
                <c:pt idx="2">
                  <c:v>1.895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567-47D9-BD89-A32DDD382135}"/>
            </c:ext>
          </c:extLst>
        </c:ser>
        <c:ser>
          <c:idx val="5"/>
          <c:order val="5"/>
          <c:tx>
            <c:v>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ysClr val="windowText" lastClr="00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HD:Users:echiao:Downloads:[KS_Table2E_byKD_07102018_revised.xlsx]Black'!$A$32:$A$46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HD:Users:echiao:Downloads:[KS_Table2E_byKD_07102018_revised.xlsx]Black'!$E$32:$E$46</c:f>
              <c:numCache>
                <c:formatCode>General</c:formatCode>
                <c:ptCount val="15"/>
                <c:pt idx="0">
                  <c:v>3.2250000000000001</c:v>
                </c:pt>
                <c:pt idx="1">
                  <c:v>3.0009999999999999</c:v>
                </c:pt>
                <c:pt idx="2">
                  <c:v>2.6280000000000001</c:v>
                </c:pt>
                <c:pt idx="3">
                  <c:v>3.04</c:v>
                </c:pt>
                <c:pt idx="4">
                  <c:v>2.391999999999999</c:v>
                </c:pt>
                <c:pt idx="5">
                  <c:v>3.181</c:v>
                </c:pt>
                <c:pt idx="6">
                  <c:v>2.7519999999999998</c:v>
                </c:pt>
                <c:pt idx="7">
                  <c:v>3.2959999999999998</c:v>
                </c:pt>
                <c:pt idx="8">
                  <c:v>2.8610000000000002</c:v>
                </c:pt>
                <c:pt idx="9">
                  <c:v>2.7789999999999999</c:v>
                </c:pt>
                <c:pt idx="10">
                  <c:v>2.6720000000000002</c:v>
                </c:pt>
                <c:pt idx="11">
                  <c:v>2.9039999999999999</c:v>
                </c:pt>
                <c:pt idx="12">
                  <c:v>2.7679999999999998</c:v>
                </c:pt>
                <c:pt idx="13">
                  <c:v>2.4329999999999998</c:v>
                </c:pt>
                <c:pt idx="14">
                  <c:v>2.7429999999999999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567-47D9-BD89-A32DDD382135}"/>
            </c:ext>
          </c:extLst>
        </c:ser>
        <c:ser>
          <c:idx val="6"/>
          <c:order val="6"/>
          <c:tx>
            <c:v>west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'Macintosh HD:Users:echiao:Downloads:[KS_Table2E_byKD_07102018_revised.xlsx]Black'!$A$47:$A$61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'Macintosh HD:Users:echiao:Downloads:[KS_Table2E_byKD_07102018_revised.xlsx]Black'!$E$47:$E$61</c:f>
              <c:numCache>
                <c:formatCode>General</c:formatCode>
                <c:ptCount val="15"/>
                <c:pt idx="0">
                  <c:v>5.7279999999999998</c:v>
                </c:pt>
                <c:pt idx="1">
                  <c:v>4.9459999999999997</c:v>
                </c:pt>
                <c:pt idx="2">
                  <c:v>4.3229999999999977</c:v>
                </c:pt>
                <c:pt idx="3">
                  <c:v>3.7770000000000001</c:v>
                </c:pt>
                <c:pt idx="4">
                  <c:v>3.907</c:v>
                </c:pt>
                <c:pt idx="5">
                  <c:v>4.6029999999999998</c:v>
                </c:pt>
                <c:pt idx="6">
                  <c:v>3.42</c:v>
                </c:pt>
                <c:pt idx="7">
                  <c:v>2.9809999999999999</c:v>
                </c:pt>
                <c:pt idx="8">
                  <c:v>3.6139999999999999</c:v>
                </c:pt>
                <c:pt idx="9">
                  <c:v>2.7149999999999999</c:v>
                </c:pt>
                <c:pt idx="10">
                  <c:v>3.0259999999999998</c:v>
                </c:pt>
                <c:pt idx="11">
                  <c:v>2.585</c:v>
                </c:pt>
                <c:pt idx="12">
                  <c:v>3.266</c:v>
                </c:pt>
                <c:pt idx="13">
                  <c:v>2.524</c:v>
                </c:pt>
                <c:pt idx="14">
                  <c:v>1.923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0567-47D9-BD89-A32DDD382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341288"/>
        <c:axId val="-2128347400"/>
      </c:scatterChart>
      <c:valAx>
        <c:axId val="-2128341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347400"/>
        <c:crosses val="autoZero"/>
        <c:crossBetween val="midCat"/>
      </c:valAx>
      <c:valAx>
        <c:axId val="-21283474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Age-Adjusted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34128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0.69616</cdr:x>
      <cdr:y>0.07606</cdr:y>
    </cdr:from>
    <cdr:to>
      <cdr:x>1</cdr:x>
      <cdr:y>0.45505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8C2124-EC41-4716-A882-7DE9C541C96F}"/>
            </a:ext>
          </a:extLst>
        </cdr:cNvPr>
        <cdr:cNvSpPr txBox="1"/>
      </cdr:nvSpPr>
      <cdr:spPr>
        <a:xfrm xmlns:a="http://schemas.openxmlformats.org/drawingml/2006/main">
          <a:off x="5680482" y="336618"/>
          <a:ext cx="2479268" cy="16774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Northeast - 0 </a:t>
          </a:r>
          <a:r>
            <a:rPr kumimoji="0" lang="en-US" sz="12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Joinpoint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rPr>
            <a:t>───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2000 - 2014 APC =  -4.22*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Midwest - 0 </a:t>
          </a:r>
          <a:r>
            <a:rPr kumimoji="0" lang="en-US" sz="12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Joinpoint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rPr>
            <a:t>───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2000 - 2014 APC = -1.76*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South - 1 </a:t>
          </a:r>
          <a:r>
            <a:rPr kumimoji="0" lang="en-US" sz="12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Joinpoint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───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2000 - 2014 APC = -1.94*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West - 0 </a:t>
          </a:r>
          <a:r>
            <a:rPr kumimoji="0" lang="en-US" sz="12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Joinpoint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───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 2000 - 2014 APC = -4.72*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0.64804</cdr:x>
      <cdr:y>0.09883</cdr:y>
    </cdr:from>
    <cdr:to>
      <cdr:x>1</cdr:x>
      <cdr:y>0.49933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01DE897-47CD-45B8-B3C5-7E2B95485352}"/>
            </a:ext>
          </a:extLst>
        </cdr:cNvPr>
        <cdr:cNvSpPr txBox="1"/>
      </cdr:nvSpPr>
      <cdr:spPr>
        <a:xfrm xmlns:a="http://schemas.openxmlformats.org/drawingml/2006/main">
          <a:off x="5523416" y="499470"/>
          <a:ext cx="2999871" cy="202415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Atlanta-Sandy, GA - 0 </a:t>
          </a:r>
          <a:r>
            <a:rPr lang="en-US" sz="1200" dirty="0" err="1"/>
            <a:t>Joinpoint</a:t>
          </a:r>
          <a:endParaRPr lang="en-US" sz="1200" dirty="0"/>
        </a:p>
        <a:p xmlns:a="http://schemas.openxmlformats.org/drawingml/2006/main">
          <a:r>
            <a:rPr lang="en-US" sz="1200" dirty="0">
              <a:latin typeface="Calibri" panose="020F0502020204030204" pitchFamily="34" charset="0"/>
            </a:rPr>
            <a:t>──── 2000-2014 APC = 1.49</a:t>
          </a:r>
        </a:p>
        <a:p xmlns:a="http://schemas.openxmlformats.org/drawingml/2006/main">
          <a:r>
            <a:rPr lang="en-US" sz="1200" b="1" dirty="0">
              <a:latin typeface="Calibri" panose="020F0502020204030204" pitchFamily="34" charset="0"/>
            </a:rPr>
            <a:t>Los Angeles-Long Beach, CA - 0 </a:t>
          </a:r>
          <a:r>
            <a:rPr lang="en-US" sz="1200" b="1" dirty="0" err="1">
              <a:latin typeface="Calibri" panose="020F0502020204030204" pitchFamily="34" charset="0"/>
            </a:rPr>
            <a:t>Joinpoint</a:t>
          </a:r>
          <a:endParaRPr lang="en-US" sz="1200" b="1" dirty="0">
            <a:latin typeface="Calibri" panose="020F0502020204030204" pitchFamily="34" charset="0"/>
          </a:endParaRPr>
        </a:p>
        <a:p xmlns:a="http://schemas.openxmlformats.org/drawingml/2006/main">
          <a:r>
            <a:rPr lang="en-US" sz="1200" b="1" dirty="0">
              <a:solidFill>
                <a:srgbClr val="FF0000"/>
              </a:solidFill>
              <a:effectLst/>
            </a:rPr>
            <a:t>────</a:t>
          </a:r>
          <a:r>
            <a:rPr lang="en-US" sz="1200" b="1" dirty="0">
              <a:latin typeface="Calibri" panose="020F0502020204030204" pitchFamily="34" charset="0"/>
            </a:rPr>
            <a:t> 2000-2014 APC = -3.84*</a:t>
          </a:r>
        </a:p>
        <a:p xmlns:a="http://schemas.openxmlformats.org/drawingml/2006/main">
          <a:r>
            <a:rPr lang="en-US" sz="1200" b="1" dirty="0">
              <a:latin typeface="Calibri" panose="020F0502020204030204" pitchFamily="34" charset="0"/>
            </a:rPr>
            <a:t>Miami-Fort Lauderdale, FL - 0 </a:t>
          </a:r>
          <a:r>
            <a:rPr lang="en-US" sz="1200" b="1" dirty="0" err="1">
              <a:latin typeface="Calibri" panose="020F0502020204030204" pitchFamily="34" charset="0"/>
            </a:rPr>
            <a:t>Joinpoint</a:t>
          </a:r>
          <a:endParaRPr lang="en-US" sz="1200" b="1" dirty="0">
            <a:latin typeface="Calibri" panose="020F0502020204030204" pitchFamily="34" charset="0"/>
          </a:endParaRPr>
        </a:p>
        <a:p xmlns:a="http://schemas.openxmlformats.org/drawingml/2006/main">
          <a:r>
            <a:rPr lang="en-US" sz="1200" b="1" dirty="0">
              <a:solidFill>
                <a:srgbClr val="00B0F0"/>
              </a:solidFill>
              <a:effectLst/>
            </a:rPr>
            <a:t>────</a:t>
          </a:r>
          <a:r>
            <a:rPr lang="en-US" sz="1200" b="1" dirty="0"/>
            <a:t> 2000-2014 APC = -8.64*</a:t>
          </a:r>
        </a:p>
        <a:p xmlns:a="http://schemas.openxmlformats.org/drawingml/2006/main">
          <a:r>
            <a:rPr lang="en-US" sz="1200" b="1" dirty="0"/>
            <a:t>New York-Newark,</a:t>
          </a:r>
          <a:r>
            <a:rPr lang="en-US" sz="1200" b="1" baseline="0" dirty="0"/>
            <a:t> NY-NJ-PA - 0 </a:t>
          </a:r>
          <a:r>
            <a:rPr lang="en-US" sz="1200" b="1" baseline="0" dirty="0" err="1"/>
            <a:t>Joinpoint</a:t>
          </a:r>
          <a:endParaRPr lang="en-US" sz="1200" b="1" baseline="0" dirty="0"/>
        </a:p>
        <a:p xmlns:a="http://schemas.openxmlformats.org/drawingml/2006/main">
          <a:r>
            <a:rPr lang="en-US" sz="1200" b="1" dirty="0">
              <a:solidFill>
                <a:srgbClr val="00B050"/>
              </a:solidFill>
              <a:effectLst/>
            </a:rPr>
            <a:t>────</a:t>
          </a:r>
          <a:r>
            <a:rPr lang="en-US" sz="1200" b="1" dirty="0">
              <a:latin typeface="Calibri" panose="020F0502020204030204" pitchFamily="34" charset="0"/>
            </a:rPr>
            <a:t> 2000-2014 APC = -5.46*</a:t>
          </a:r>
        </a:p>
        <a:p xmlns:a="http://schemas.openxmlformats.org/drawingml/2006/main">
          <a:r>
            <a:rPr lang="en-US" sz="1200" b="1" dirty="0">
              <a:latin typeface="Calibri" panose="020F0502020204030204" pitchFamily="34" charset="0"/>
            </a:rPr>
            <a:t>San Francisco-Oakland,</a:t>
          </a:r>
          <a:r>
            <a:rPr lang="en-US" sz="1200" b="1" baseline="0" dirty="0">
              <a:latin typeface="Calibri" panose="020F0502020204030204" pitchFamily="34" charset="0"/>
            </a:rPr>
            <a:t> CA - 0 </a:t>
          </a:r>
          <a:r>
            <a:rPr lang="en-US" sz="1200" b="1" baseline="0" dirty="0" err="1">
              <a:latin typeface="Calibri" panose="020F0502020204030204" pitchFamily="34" charset="0"/>
            </a:rPr>
            <a:t>Joinpoint</a:t>
          </a:r>
          <a:endParaRPr lang="en-US" sz="1200" b="1" baseline="0" dirty="0">
            <a:latin typeface="Calibri" panose="020F0502020204030204" pitchFamily="34" charset="0"/>
          </a:endParaRPr>
        </a:p>
        <a:p xmlns:a="http://schemas.openxmlformats.org/drawingml/2006/main">
          <a:r>
            <a:rPr lang="en-US" sz="1200" b="1" dirty="0">
              <a:solidFill>
                <a:srgbClr val="7030A0"/>
              </a:solidFill>
              <a:effectLst/>
            </a:rPr>
            <a:t>────</a:t>
          </a:r>
          <a:r>
            <a:rPr lang="en-US" sz="1200" b="1" dirty="0"/>
            <a:t> 2000-2014 APC</a:t>
          </a:r>
          <a:r>
            <a:rPr lang="en-US" sz="1200" b="1" baseline="0" dirty="0"/>
            <a:t> = -6.19*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0.85306</cdr:x>
      <cdr:y>0.75219</cdr:y>
    </cdr:from>
    <cdr:to>
      <cdr:x>1</cdr:x>
      <cdr:y>1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CE189183-25E3-44F2-BA08-5A31A04EC8D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70875" y="3801557"/>
          <a:ext cx="1252412" cy="125241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0.73543</cdr:x>
      <cdr:y>0.1347</cdr:y>
    </cdr:from>
    <cdr:to>
      <cdr:x>0.97436</cdr:x>
      <cdr:y>0.34703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F5AD3A2-D65C-44F3-BFDA-86042B202086}"/>
            </a:ext>
          </a:extLst>
        </cdr:cNvPr>
        <cdr:cNvSpPr txBox="1"/>
      </cdr:nvSpPr>
      <cdr:spPr>
        <a:xfrm xmlns:a="http://schemas.openxmlformats.org/drawingml/2006/main">
          <a:off x="6010275" y="561975"/>
          <a:ext cx="1952625" cy="885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0.66315</cdr:x>
      <cdr:y>0.12692</cdr:y>
    </cdr:from>
    <cdr:to>
      <cdr:x>0.95</cdr:x>
      <cdr:y>0.37584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B4D7090-4758-4BE8-80E2-D8BDF7FB987D}"/>
            </a:ext>
          </a:extLst>
        </cdr:cNvPr>
        <cdr:cNvSpPr txBox="1"/>
      </cdr:nvSpPr>
      <cdr:spPr>
        <a:xfrm xmlns:a="http://schemas.openxmlformats.org/drawingml/2006/main">
          <a:off x="6063889" y="628131"/>
          <a:ext cx="2622911" cy="123189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20 - 29 - 0 </a:t>
          </a:r>
          <a:r>
            <a:rPr lang="en-US" sz="1200" b="1" dirty="0" err="1"/>
            <a:t>Joinpoint</a:t>
          </a:r>
          <a:endParaRPr lang="en-US" sz="1200" b="1" dirty="0"/>
        </a:p>
        <a:p xmlns:a="http://schemas.openxmlformats.org/drawingml/2006/main">
          <a:r>
            <a:rPr lang="en-US" sz="1200" b="1" baseline="0" dirty="0">
              <a:solidFill>
                <a:sysClr val="windowText" lastClr="000000"/>
              </a:solidFill>
              <a:latin typeface="Calibri" panose="020F0502020204030204" pitchFamily="34" charset="0"/>
            </a:rPr>
            <a:t>────</a:t>
          </a:r>
          <a:r>
            <a:rPr lang="en-US" sz="1200" b="1" baseline="0" dirty="0"/>
            <a:t> 2000-2014 APC = 2.67*</a:t>
          </a:r>
        </a:p>
        <a:p xmlns:a="http://schemas.openxmlformats.org/drawingml/2006/main">
          <a:r>
            <a:rPr lang="en-US" sz="1200" b="1" baseline="0" dirty="0"/>
            <a:t>30 - 44 - 0 </a:t>
          </a:r>
          <a:r>
            <a:rPr lang="en-US" sz="1200" b="1" baseline="0" dirty="0" err="1"/>
            <a:t>Joinpoint</a:t>
          </a:r>
          <a:endParaRPr lang="en-US" sz="1200" b="1" baseline="0" dirty="0"/>
        </a:p>
        <a:p xmlns:a="http://schemas.openxmlformats.org/drawingml/2006/main">
          <a:r>
            <a:rPr lang="en-US" sz="1200" b="1" baseline="0" dirty="0">
              <a:solidFill>
                <a:srgbClr val="FF0000"/>
              </a:solidFill>
              <a:latin typeface="Calibri" panose="020F0502020204030204" pitchFamily="34" charset="0"/>
            </a:rPr>
            <a:t>────</a:t>
          </a:r>
          <a:r>
            <a:rPr lang="en-US" sz="1200" b="1" baseline="0" dirty="0"/>
            <a:t> 2000-2014 APC = -5.35*</a:t>
          </a:r>
        </a:p>
        <a:p xmlns:a="http://schemas.openxmlformats.org/drawingml/2006/main">
          <a:r>
            <a:rPr lang="en-US" sz="1200" baseline="0" dirty="0"/>
            <a:t>45 - 54 - 0 </a:t>
          </a:r>
          <a:r>
            <a:rPr lang="en-US" sz="1200" baseline="0" dirty="0" err="1"/>
            <a:t>Joinpoint</a:t>
          </a:r>
          <a:endParaRPr lang="en-US" sz="1200" baseline="0" dirty="0"/>
        </a:p>
        <a:p xmlns:a="http://schemas.openxmlformats.org/drawingml/2006/main">
          <a:r>
            <a:rPr lang="en-US" sz="1200" baseline="0" dirty="0">
              <a:solidFill>
                <a:srgbClr val="00B0F0"/>
              </a:solidFill>
              <a:latin typeface="Calibri" panose="020F0502020204030204" pitchFamily="34" charset="0"/>
            </a:rPr>
            <a:t>────</a:t>
          </a:r>
          <a:r>
            <a:rPr lang="en-US" sz="1200" baseline="0" dirty="0"/>
            <a:t> 2000-2014 APC =-0.03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0.88841</cdr:x>
      <cdr:y>0.79381</cdr:y>
    </cdr:from>
    <cdr:to>
      <cdr:x>1</cdr:x>
      <cdr:y>1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E92D30CC-C275-4843-ABB8-704AE3C5AD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123580" y="3928552"/>
          <a:ext cx="1020420" cy="102042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0.71469</cdr:x>
      <cdr:y>0.10272</cdr:y>
    </cdr:from>
    <cdr:to>
      <cdr:x>0.98121</cdr:x>
      <cdr:y>0.47174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7219F99-65BA-494E-B1C6-A685A65853BE}"/>
            </a:ext>
          </a:extLst>
        </cdr:cNvPr>
        <cdr:cNvSpPr txBox="1"/>
      </cdr:nvSpPr>
      <cdr:spPr>
        <a:xfrm xmlns:a="http://schemas.openxmlformats.org/drawingml/2006/main">
          <a:off x="6446567" y="455423"/>
          <a:ext cx="2404012" cy="163603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Non-Hispanic White - 1 </a:t>
          </a:r>
          <a:r>
            <a:rPr lang="en-US" sz="1200" b="1" dirty="0" err="1"/>
            <a:t>Joinpoint</a:t>
          </a:r>
          <a:endParaRPr lang="en-US" sz="1200" b="1" dirty="0"/>
        </a:p>
        <a:p xmlns:a="http://schemas.openxmlformats.org/drawingml/2006/main">
          <a:r>
            <a:rPr lang="en-US" sz="1200" b="1" i="0" baseline="0" dirty="0">
              <a:solidFill>
                <a:srgbClr val="00B050"/>
              </a:solidFill>
              <a:effectLst/>
            </a:rPr>
            <a:t>───</a:t>
          </a:r>
          <a:r>
            <a:rPr lang="en-US" sz="1200" b="1" i="0" baseline="0" dirty="0">
              <a:solidFill>
                <a:schemeClr val="dk1"/>
              </a:solidFill>
              <a:effectLst/>
            </a:rPr>
            <a:t> </a:t>
          </a:r>
          <a:r>
            <a:rPr lang="en-US" sz="1200" b="1" dirty="0"/>
            <a:t>2000-2008 APC = -2.57*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>
              <a:solidFill>
                <a:srgbClr val="00B050"/>
              </a:solidFill>
              <a:effectLst/>
            </a:rPr>
            <a:t>───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 2008-2014 APC = -6.34*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Hispanic - 0 </a:t>
          </a:r>
          <a:r>
            <a:rPr kumimoji="0" lang="en-US" sz="12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Joinpoint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rPr>
            <a:t>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</a:rPr>
            <a:t>───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rPr>
            <a:t> 2000-2014 APC = -5.11*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rPr>
            <a:t>African American - 0 </a:t>
          </a:r>
          <a:r>
            <a:rPr kumimoji="0" lang="en-US" sz="12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rPr>
            <a:t>Joinpoint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 pitchFamily="34" charset="0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rPr>
            <a:t>────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  2000-2014 APC = -3.31*</a:t>
          </a:r>
        </a:p>
        <a:p xmlns:a="http://schemas.openxmlformats.org/drawingml/2006/main">
          <a:endParaRPr lang="en-US" sz="1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0.7086</cdr:x>
      <cdr:y>0.13534</cdr:y>
    </cdr:from>
    <cdr:to>
      <cdr:x>0.98392</cdr:x>
      <cdr:y>0.40973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86180383-B05A-4118-B34B-57AFE39CDBD6}"/>
            </a:ext>
          </a:extLst>
        </cdr:cNvPr>
        <cdr:cNvSpPr txBox="1"/>
      </cdr:nvSpPr>
      <cdr:spPr>
        <a:xfrm xmlns:a="http://schemas.openxmlformats.org/drawingml/2006/main">
          <a:off x="6399898" y="645014"/>
          <a:ext cx="2486558" cy="130767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>
              <a:effectLst/>
            </a:rPr>
            <a:t>20 - 29 - 0 </a:t>
          </a:r>
          <a:r>
            <a:rPr lang="en-US" sz="1200" b="1" i="0" baseline="0" dirty="0" err="1">
              <a:effectLst/>
            </a:rPr>
            <a:t>Joinpoint</a:t>
          </a:r>
          <a:endParaRPr lang="en-US" sz="1200" b="1" dirty="0">
            <a:effectLst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rPr>
            <a:t>──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rPr>
            <a:t>  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2000 - 2014 APC =  4.03*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30 - 44 - 0 </a:t>
          </a:r>
          <a:r>
            <a:rPr kumimoji="0" lang="en-US" sz="12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Joinpoint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>
              <a:solidFill>
                <a:srgbClr val="FF0000"/>
              </a:solidFill>
              <a:effectLst/>
            </a:rPr>
            <a:t>───</a:t>
          </a:r>
          <a:r>
            <a:rPr lang="en-US" sz="1200" b="1" i="0" baseline="0" dirty="0">
              <a:solidFill>
                <a:schemeClr val="dk1"/>
              </a:solidFill>
              <a:effectLst/>
            </a:rPr>
            <a:t> 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2000 - 2014 APC = -5.26*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45 - 54 - 0 </a:t>
          </a:r>
          <a:r>
            <a:rPr kumimoji="0" lang="en-US" sz="12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Joinpoint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>
              <a:solidFill>
                <a:srgbClr val="00B0F0"/>
              </a:solidFill>
              <a:effectLst/>
            </a:rPr>
            <a:t>───</a:t>
          </a:r>
          <a:r>
            <a:rPr lang="en-US" sz="1200" b="1" i="0" baseline="0" dirty="0">
              <a:solidFill>
                <a:schemeClr val="dk1"/>
              </a:solidFill>
              <a:effectLst/>
            </a:rPr>
            <a:t> 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2000 - 2014 APC = -2.30*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39A-5CBE-EC4A-A6E0-B22D5F3DAF18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62631-3F75-0A49-9B55-273FF750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not necessarily representative of entire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62631-3F75-0A49-9B55-273FF750B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/>
              <a:t>prior research demonstrated &gt;91% of men and 100% of women aged &gt;55 year diagnosed with KS had classic non-AIDS related KS 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62631-3F75-0A49-9B55-273FF750B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7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62631-3F75-0A49-9B55-273FF750B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62631-3F75-0A49-9B55-273FF750B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98D82-8802-0342-BBAC-08953263E9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155AB-3D98-274B-95A1-BE4F99E5AD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5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B241-C2E4-3040-86FF-8420C2035F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3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1919C-CF53-F947-9371-50DBBAD64C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2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6B5F5-F21F-F946-B617-5B7B34674A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9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6FD1A-914E-CC41-BA84-A8E0D89E0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1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A4BD-27C7-574C-BEDE-281D9E5F8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45D86-4596-2744-9390-B7FC255388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C46B5-0D47-3F4E-94EF-C35A18AD28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8B4F1-89AC-604D-A5FF-52041D63E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F8C4B-D300-6D43-9F39-7AD0736C6E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0105C4-670F-A446-8DD9-1D17A0318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4373"/>
            <a:ext cx="7772400" cy="2287502"/>
          </a:xfrm>
        </p:spPr>
        <p:txBody>
          <a:bodyPr>
            <a:noAutofit/>
          </a:bodyPr>
          <a:lstStyle/>
          <a:p>
            <a:r>
              <a:rPr lang="en-US" sz="3600" dirty="0"/>
              <a:t>Kaposi Sarcoma Incidence Remains Unchanged Among African American Males In The Southern United States: U.S. Cancer Statistic Data, 2000-2014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7639"/>
            <a:ext cx="8054551" cy="193327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Donna L. White,  </a:t>
            </a:r>
            <a:r>
              <a:rPr lang="en-US" sz="2400" dirty="0" err="1">
                <a:solidFill>
                  <a:schemeClr val="tx1"/>
                </a:solidFill>
              </a:rPr>
              <a:t>Abiodun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Oluyomi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Yongquin</a:t>
            </a:r>
            <a:r>
              <a:rPr lang="en-US" sz="2400" dirty="0">
                <a:solidFill>
                  <a:schemeClr val="tx1"/>
                </a:solidFill>
              </a:rPr>
              <a:t> Dong, Peter Richardson, Harrison Nguyen, Aaron Thrift, Kathryn Royse,  Elaine Chang, Li Jiao,  Jose M. Garcia, Jennifer R. Kramer, Sarah Ahmed, Elizabeth Chiao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454" y="5854937"/>
            <a:ext cx="195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R01CA206476</a:t>
            </a:r>
          </a:p>
          <a:p>
            <a:r>
              <a:rPr lang="en-US" sz="1600" dirty="0"/>
              <a:t>VA CIN13-413 </a:t>
            </a:r>
          </a:p>
          <a:p>
            <a:r>
              <a:rPr lang="en-US" sz="1600" dirty="0"/>
              <a:t>P30AI027767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218" y="5510918"/>
            <a:ext cx="1252412" cy="12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7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FCB995-6447-486E-96DB-1491C1FED4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412103"/>
              </p:ext>
            </p:extLst>
          </p:nvPr>
        </p:nvGraphicFramePr>
        <p:xfrm>
          <a:off x="0" y="1589550"/>
          <a:ext cx="9144000" cy="494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KS Incidence Rates per 100,000 in the U.S. by Age</a:t>
            </a:r>
          </a:p>
        </p:txBody>
      </p:sp>
    </p:spTree>
    <p:extLst>
      <p:ext uri="{BB962C8B-B14F-4D97-AF65-F5344CB8AC3E}">
        <p14:creationId xmlns:p14="http://schemas.microsoft.com/office/powerpoint/2010/main" val="319779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7" y="2670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Age-Adjusted KS incidence Rates per 100,000  in the U.S. by Race/Ethnicity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75CCA01-7F2F-492D-AF09-E9992DD28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853973"/>
              </p:ext>
            </p:extLst>
          </p:nvPr>
        </p:nvGraphicFramePr>
        <p:xfrm>
          <a:off x="123951" y="1822779"/>
          <a:ext cx="9020049" cy="443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566" y="5682266"/>
            <a:ext cx="1081064" cy="10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4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KS Incidence per 100,000 among African American Men by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BA5453-5038-4EBA-B107-8FD49E103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340699"/>
              </p:ext>
            </p:extLst>
          </p:nvPr>
        </p:nvGraphicFramePr>
        <p:xfrm>
          <a:off x="112291" y="1449847"/>
          <a:ext cx="9031709" cy="476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68" y="5538959"/>
            <a:ext cx="1252412" cy="12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Age-adjusted KS incidence Rates per 100,000 in African American Men by Geographic Region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5A070B-4B2F-41AC-974A-0983D1A94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698446"/>
              </p:ext>
            </p:extLst>
          </p:nvPr>
        </p:nvGraphicFramePr>
        <p:xfrm>
          <a:off x="113663" y="1999833"/>
          <a:ext cx="9030337" cy="408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00AE0C-B694-49EC-8E00-2EF5523C58BD}"/>
              </a:ext>
            </a:extLst>
          </p:cNvPr>
          <p:cNvSpPr txBox="1"/>
          <p:nvPr/>
        </p:nvSpPr>
        <p:spPr>
          <a:xfrm>
            <a:off x="6191700" y="2205507"/>
            <a:ext cx="2681860" cy="21691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Northeast - 3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Joinpoints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──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─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2000 - 2002 APC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>
                <a:solidFill>
                  <a:srgbClr val="00B0F0"/>
                </a:solidFill>
                <a:effectLst/>
                <a:ea typeface="+mn-ea"/>
                <a:cs typeface="+mn-cs"/>
              </a:rPr>
              <a:t>──</a:t>
            </a:r>
            <a:r>
              <a:rPr lang="en-US" sz="1200" b="1" i="0" baseline="0" dirty="0">
                <a:solidFill>
                  <a:srgbClr val="00B0F0"/>
                </a:solidFill>
                <a:effectLst/>
                <a:ea typeface="+mn-ea"/>
                <a:cs typeface="+mn-cs"/>
              </a:rPr>
              <a:t>─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2002 - 2009 APC = -8.53*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>
                <a:solidFill>
                  <a:srgbClr val="00B0F0"/>
                </a:solidFill>
                <a:effectLst/>
                <a:ea typeface="+mn-ea"/>
                <a:cs typeface="+mn-cs"/>
              </a:rPr>
              <a:t>───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2009 - 2012 APC = -0.23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>
                <a:solidFill>
                  <a:srgbClr val="00B0F0"/>
                </a:solidFill>
                <a:effectLst/>
                <a:ea typeface="+mn-ea"/>
                <a:cs typeface="+mn-cs"/>
              </a:rPr>
              <a:t>───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2012 - 2014 APC = -26.17*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Midwest - 0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Joinpoint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>
                <a:solidFill>
                  <a:srgbClr val="00B050"/>
                </a:solidFill>
                <a:effectLst/>
                <a:ea typeface="+mn-ea"/>
                <a:cs typeface="+mn-cs"/>
              </a:rPr>
              <a:t>───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2000 - 2014 APC = -3.40*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 - 0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Joinpoint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───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2000 - 2014 APC = -0.86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 - 0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Joinpoint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>
                <a:solidFill>
                  <a:srgbClr val="FF0000"/>
                </a:solidFill>
                <a:effectLst/>
                <a:ea typeface="+mn-ea"/>
                <a:cs typeface="+mn-cs"/>
              </a:rPr>
              <a:t>───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2000 - 2014 APC = -5.59*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712" y="5790712"/>
            <a:ext cx="1067288" cy="10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79" y="1417638"/>
            <a:ext cx="8229600" cy="5061006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Between 2000-2014, APC of KS </a:t>
            </a:r>
            <a:r>
              <a:rPr lang="en-US" sz="3500" dirty="0">
                <a:solidFill>
                  <a:srgbClr val="FF0000"/>
                </a:solidFill>
              </a:rPr>
              <a:t>significantly increased among men age 20-29</a:t>
            </a:r>
            <a:r>
              <a:rPr lang="en-US" sz="3500" dirty="0"/>
              <a:t>, decreased in those 30-44, and was unchanged among men aged 45-54 </a:t>
            </a:r>
          </a:p>
          <a:p>
            <a:r>
              <a:rPr lang="en-US" sz="3500" dirty="0"/>
              <a:t>Among African American Men, APC significantly increased in the 20-29 age-group, and </a:t>
            </a:r>
            <a:r>
              <a:rPr lang="en-US" sz="3500" dirty="0">
                <a:solidFill>
                  <a:srgbClr val="FF0000"/>
                </a:solidFill>
              </a:rPr>
              <a:t>there was no significant change in APC in AA men overall in the Southern United States</a:t>
            </a:r>
            <a:r>
              <a:rPr lang="en-US" sz="3500" dirty="0"/>
              <a:t>  </a:t>
            </a:r>
          </a:p>
          <a:p>
            <a:r>
              <a:rPr lang="en-US" sz="3500" dirty="0"/>
              <a:t>Among the top 5 MSAs, KS incidence APC non-significantly increased in </a:t>
            </a:r>
            <a:r>
              <a:rPr lang="en-US" sz="3500" dirty="0">
                <a:solidFill>
                  <a:srgbClr val="FF0000"/>
                </a:solidFill>
              </a:rPr>
              <a:t>Atlanta, Georgia, and in 2014, its KS incidence was nearly twice   that of NY, NY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66" y="5740966"/>
            <a:ext cx="1117034" cy="11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KSHV epidemiology and KS treatment and prevention in the U.S. should focus on closing the persistent gaps in regional, racial and age disparities identified in KS incidence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9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410"/>
            <a:ext cx="2981518" cy="52578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7400" i="1" dirty="0">
                <a:latin typeface="+mj-lt"/>
                <a:cs typeface="Arial"/>
              </a:rPr>
              <a:t>Co-Authors: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Donna L. White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 err="1">
                <a:solidFill>
                  <a:schemeClr val="tx1"/>
                </a:solidFill>
                <a:latin typeface="+mj-lt"/>
                <a:cs typeface="Arial"/>
              </a:rPr>
              <a:t>Abiodun</a:t>
            </a: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7400" dirty="0" err="1">
                <a:solidFill>
                  <a:schemeClr val="tx1"/>
                </a:solidFill>
                <a:latin typeface="+mj-lt"/>
                <a:cs typeface="Arial"/>
              </a:rPr>
              <a:t>Oluyomi</a:t>
            </a:r>
            <a:endParaRPr lang="en-US" sz="7400" dirty="0">
              <a:solidFill>
                <a:schemeClr val="tx1"/>
              </a:solidFill>
              <a:latin typeface="+mj-lt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 err="1">
                <a:solidFill>
                  <a:schemeClr val="tx1"/>
                </a:solidFill>
                <a:latin typeface="+mj-lt"/>
                <a:cs typeface="Arial"/>
              </a:rPr>
              <a:t>Yongquin</a:t>
            </a: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 Dong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Peter Richardson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Harrison Nguyen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Aaron Thrift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Kathryn Royse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Elaine Chang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Li Jiao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Jose M. Garcia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Jennifer R. Kramer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>
                <a:solidFill>
                  <a:schemeClr val="tx1"/>
                </a:solidFill>
                <a:latin typeface="+mj-lt"/>
                <a:cs typeface="Arial"/>
              </a:rPr>
              <a:t>Sarah Ahmed</a:t>
            </a:r>
            <a:endParaRPr lang="en-US" sz="7400" dirty="0">
              <a:latin typeface="+mj-lt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20" y="1417638"/>
            <a:ext cx="1811693" cy="1791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83" y="3129026"/>
            <a:ext cx="1952311" cy="1936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836" y="5199582"/>
            <a:ext cx="4346634" cy="1069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718" y="3367375"/>
            <a:ext cx="3098870" cy="16976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6377" y="1466162"/>
            <a:ext cx="3403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Project Staff: </a:t>
            </a:r>
          </a:p>
          <a:p>
            <a:r>
              <a:rPr lang="en-US" sz="2400" dirty="0">
                <a:latin typeface="+mj-lt"/>
              </a:rPr>
              <a:t>Roxanne </a:t>
            </a:r>
            <a:r>
              <a:rPr lang="en-US" sz="2400" dirty="0" err="1">
                <a:latin typeface="+mj-lt"/>
              </a:rPr>
              <a:t>Desiderio</a:t>
            </a:r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Suchismita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Raychaudbury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Dina Sanchez</a:t>
            </a:r>
          </a:p>
        </p:txBody>
      </p:sp>
    </p:spTree>
    <p:extLst>
      <p:ext uri="{BB962C8B-B14F-4D97-AF65-F5344CB8AC3E}">
        <p14:creationId xmlns:p14="http://schemas.microsoft.com/office/powerpoint/2010/main" val="103599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Chiao is an uncompensated advisor to </a:t>
            </a:r>
            <a:r>
              <a:rPr lang="en-US" dirty="0" err="1"/>
              <a:t>Celgene</a:t>
            </a:r>
            <a:endParaRPr lang="en-US" dirty="0"/>
          </a:p>
          <a:p>
            <a:r>
              <a:rPr lang="en-US" dirty="0"/>
              <a:t>Dr. Kramer receives grants from Merck for Hepatitis C research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218" y="5510918"/>
            <a:ext cx="1252412" cy="12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60" y="5363660"/>
            <a:ext cx="1399670" cy="139967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63460"/>
          </a:xfrm>
        </p:spPr>
        <p:txBody>
          <a:bodyPr>
            <a:normAutofit/>
          </a:bodyPr>
          <a:lstStyle/>
          <a:p>
            <a:r>
              <a:rPr lang="en-US" sz="2400" dirty="0"/>
              <a:t>Prior to effective antiretroviral therapy (ART) for HIV, KS risk was elevated by over 1,000-fold for people living with HIV (PLWH) compared to the general population</a:t>
            </a:r>
            <a:r>
              <a:rPr lang="en-US" sz="2400" dirty="0">
                <a:effectLst/>
              </a:rPr>
              <a:t> </a:t>
            </a:r>
          </a:p>
          <a:p>
            <a:r>
              <a:rPr lang="en-US" sz="2400" dirty="0"/>
              <a:t>Since the wide-spread availability of ART, the world-wide incidence of KS decreased but regional differences persist,</a:t>
            </a:r>
          </a:p>
          <a:p>
            <a:pPr lvl="1"/>
            <a:r>
              <a:rPr lang="en-US" sz="2000" dirty="0"/>
              <a:t> percent decline is lower in Sub-Saharan Africa compared to other parts of the world </a:t>
            </a:r>
          </a:p>
          <a:p>
            <a:r>
              <a:rPr lang="en-US" sz="2400" dirty="0"/>
              <a:t>In the United States, KS incidence rates in PLWH declined 83.5% between 1990-1995 and 1996-2002.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57199" y="5701500"/>
            <a:ext cx="5958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Dal </a:t>
            </a:r>
            <a:r>
              <a:rPr lang="en-US" sz="1400" dirty="0" err="1"/>
              <a:t>Maso</a:t>
            </a:r>
            <a:r>
              <a:rPr lang="en-US" sz="1400" dirty="0"/>
              <a:t>, </a:t>
            </a:r>
            <a:r>
              <a:rPr lang="en-US" sz="1400" dirty="0" err="1"/>
              <a:t>Eur</a:t>
            </a:r>
            <a:r>
              <a:rPr lang="en-US" sz="1400" dirty="0"/>
              <a:t> J Cancer 2001</a:t>
            </a:r>
          </a:p>
          <a:p>
            <a:r>
              <a:rPr lang="en-US" sz="1400" dirty="0"/>
              <a:t>The AIDS-defining Cancer Project Working Group for </a:t>
            </a:r>
            <a:r>
              <a:rPr lang="en-US" sz="1400" dirty="0" err="1"/>
              <a:t>IeDEA</a:t>
            </a:r>
            <a:r>
              <a:rPr lang="en-US" sz="1400" dirty="0"/>
              <a:t> and COHERE in </a:t>
            </a:r>
            <a:r>
              <a:rPr lang="en-US" sz="1400" dirty="0" err="1"/>
              <a:t>EuroCoord</a:t>
            </a:r>
            <a:r>
              <a:rPr lang="en-US" sz="1400" dirty="0"/>
              <a:t>,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Inf</a:t>
            </a:r>
            <a:r>
              <a:rPr lang="en-US" sz="1400" dirty="0"/>
              <a:t> Dis, 2017</a:t>
            </a:r>
          </a:p>
          <a:p>
            <a:r>
              <a:rPr lang="en-US" sz="1400" dirty="0"/>
              <a:t>Engels EA, </a:t>
            </a:r>
            <a:r>
              <a:rPr lang="en-US" sz="1400" dirty="0" err="1"/>
              <a:t>Int</a:t>
            </a:r>
            <a:r>
              <a:rPr lang="en-US" sz="1400" dirty="0"/>
              <a:t> J Cancer 2008;</a:t>
            </a:r>
          </a:p>
        </p:txBody>
      </p:sp>
    </p:spTree>
    <p:extLst>
      <p:ext uri="{BB962C8B-B14F-4D97-AF65-F5344CB8AC3E}">
        <p14:creationId xmlns:p14="http://schemas.microsoft.com/office/powerpoint/2010/main" val="360069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 Epidemiology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92" y="1411001"/>
            <a:ext cx="8229600" cy="4770826"/>
          </a:xfrm>
        </p:spPr>
        <p:txBody>
          <a:bodyPr>
            <a:normAutofit fontScale="92500"/>
          </a:bodyPr>
          <a:lstStyle/>
          <a:p>
            <a:r>
              <a:rPr lang="en-US" dirty="0"/>
              <a:t>National Cancer Institute’s (NCI’s) Surveillance, Epidemiology, and End Results (SEER)</a:t>
            </a:r>
          </a:p>
          <a:p>
            <a:pPr lvl="1"/>
            <a:r>
              <a:rPr lang="en-US" dirty="0"/>
              <a:t>Higher incidence of KS was associated with areas of increased poverty (2005-2009)</a:t>
            </a:r>
          </a:p>
          <a:p>
            <a:pPr lvl="1"/>
            <a:r>
              <a:rPr lang="en-US" dirty="0"/>
              <a:t>Among southern SEER sites, KS incidence increased among African American men (2000-2013)</a:t>
            </a:r>
          </a:p>
          <a:p>
            <a:pPr lvl="1"/>
            <a:r>
              <a:rPr lang="en-US" dirty="0"/>
              <a:t>registry-confirmed cancer cases (CA, CT, GA, HI, IA, KY, LA, NJ, NM, and UT) as well as data on select population (AL: Alaska Natives; AZ: Native American Indian; MI: Detroit; and WA: Seattle/Puget Sound)  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900" y="5646900"/>
            <a:ext cx="1211100" cy="121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81827"/>
            <a:ext cx="3072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Boscoe</a:t>
            </a:r>
            <a:r>
              <a:rPr lang="en-US" sz="1400" dirty="0"/>
              <a:t>, Cancer, 2014</a:t>
            </a:r>
          </a:p>
          <a:p>
            <a:r>
              <a:rPr lang="en-US" sz="1400" dirty="0"/>
              <a:t>Royse, </a:t>
            </a:r>
            <a:r>
              <a:rPr lang="en-US" sz="1400" dirty="0" err="1"/>
              <a:t>PLOSone</a:t>
            </a:r>
            <a:r>
              <a:rPr lang="en-US" sz="14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14142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69"/>
            <a:ext cx="8229600" cy="1143000"/>
          </a:xfrm>
        </p:spPr>
        <p:txBody>
          <a:bodyPr/>
          <a:lstStyle/>
          <a:p>
            <a:r>
              <a:rPr lang="en-US" dirty="0"/>
              <a:t>Objective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272"/>
            <a:ext cx="8433846" cy="47106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Primary Objective: </a:t>
            </a:r>
          </a:p>
          <a:p>
            <a:pPr lvl="1"/>
            <a:r>
              <a:rPr lang="en-US" dirty="0"/>
              <a:t>To identify differences by age, race, and geographic differences in KS incidence trends using the United States Cancer Statistics (USCS) registry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Methods: </a:t>
            </a:r>
          </a:p>
          <a:p>
            <a:pPr lvl="1"/>
            <a:r>
              <a:rPr lang="en-US" dirty="0"/>
              <a:t>USCS registry were assessed via the CDC’s Wide-ranging Online Data for Epidemiologic Research platform (WONDER</a:t>
            </a:r>
            <a:r>
              <a:rPr lang="en-US" sz="1400" dirty="0"/>
              <a:t> </a:t>
            </a:r>
            <a:r>
              <a:rPr lang="en-US" dirty="0"/>
              <a:t>, accessed 12/2017)</a:t>
            </a:r>
          </a:p>
          <a:p>
            <a:pPr lvl="1"/>
            <a:r>
              <a:rPr lang="en-US" dirty="0"/>
              <a:t>All incident KS cases are coded within this registry using the International Classification of Disease for Oncology (ICD-O) as 9140/03</a:t>
            </a:r>
          </a:p>
          <a:p>
            <a:pPr lvl="1"/>
            <a:r>
              <a:rPr lang="en-US" dirty="0"/>
              <a:t>Limited to males aged 20-54 as compose most AIDS-related 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46" y="5582046"/>
            <a:ext cx="1275953" cy="12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0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92" y="37877"/>
            <a:ext cx="8229600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92" y="1180876"/>
            <a:ext cx="8590458" cy="5030793"/>
          </a:xfrm>
        </p:spPr>
        <p:txBody>
          <a:bodyPr>
            <a:normAutofit fontScale="55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5800" dirty="0" err="1"/>
              <a:t>Chloropleth</a:t>
            </a:r>
            <a:r>
              <a:rPr lang="en-US" sz="5800" dirty="0"/>
              <a:t> (heat map)</a:t>
            </a:r>
            <a:r>
              <a:rPr lang="en-US" sz="5800" u="sng" dirty="0"/>
              <a:t> of</a:t>
            </a:r>
            <a:r>
              <a:rPr lang="en-US" sz="5800" dirty="0"/>
              <a:t> average age-adjusted rates of incident AIDS-related KS  in all 50 states for four consecutive three-year time periods starting in 2003</a:t>
            </a:r>
          </a:p>
          <a:p>
            <a:pPr marL="971550" lvl="2" indent="-571500">
              <a:buFontTx/>
              <a:buChar char="-"/>
            </a:pPr>
            <a:r>
              <a:rPr lang="en-US" sz="4400" dirty="0">
                <a:effectLst/>
                <a:cs typeface="Arial"/>
              </a:rPr>
              <a:t>KS: WONDER, AIDS: CDC </a:t>
            </a:r>
            <a:r>
              <a:rPr lang="en-US" sz="4400" dirty="0"/>
              <a:t>NCHHSTP Regist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en-US" sz="4400" dirty="0"/>
              <a:t>y, </a:t>
            </a:r>
          </a:p>
          <a:p>
            <a:pPr marL="571500" lvl="1" indent="-571500">
              <a:buFont typeface="Arial"/>
              <a:buChar char="•"/>
            </a:pPr>
            <a:r>
              <a:rPr lang="en-US" sz="4000" dirty="0"/>
              <a:t> </a:t>
            </a:r>
            <a:r>
              <a:rPr lang="en-US" sz="5800" dirty="0"/>
              <a:t>Trends in annual KS incidence rates employing the National Cancer Institute’s </a:t>
            </a:r>
            <a:r>
              <a:rPr lang="en-US" sz="5800" dirty="0" err="1"/>
              <a:t>Joinpoint</a:t>
            </a:r>
            <a:r>
              <a:rPr lang="en-US" sz="5800" dirty="0"/>
              <a:t> program </a:t>
            </a:r>
          </a:p>
          <a:p>
            <a:pPr lvl="1"/>
            <a:r>
              <a:rPr lang="en-US" sz="4400" dirty="0"/>
              <a:t>Annual Percentage Change (APC) in incidence rates and Average Annual Percentage Change (AAPC) </a:t>
            </a:r>
          </a:p>
          <a:p>
            <a:pPr lvl="1"/>
            <a:r>
              <a:rPr lang="en-US" sz="4200" dirty="0"/>
              <a:t>Monte Carlo permutation–based methods to assess statistical </a:t>
            </a:r>
            <a:r>
              <a:rPr lang="en-US" sz="4400" dirty="0"/>
              <a:t>significance of linear trends, with two-sided p-values &lt;0.05 considered statistically significant.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392" y="6211669"/>
            <a:ext cx="361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Dal </a:t>
            </a:r>
            <a:r>
              <a:rPr lang="en-US" sz="1200" dirty="0" err="1"/>
              <a:t>Maso</a:t>
            </a:r>
            <a:r>
              <a:rPr lang="en-US" sz="1200" dirty="0"/>
              <a:t> L. Br J Cancer, 2005</a:t>
            </a:r>
          </a:p>
          <a:p>
            <a:r>
              <a:rPr lang="en-US" sz="1200" dirty="0"/>
              <a:t>Royse, </a:t>
            </a:r>
            <a:r>
              <a:rPr lang="en-US" sz="1200" dirty="0" err="1"/>
              <a:t>PLOSone</a:t>
            </a:r>
            <a:r>
              <a:rPr lang="en-US" sz="1200" dirty="0"/>
              <a:t>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526" y="5754526"/>
            <a:ext cx="1103474" cy="11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46"/>
            <a:ext cx="9144000" cy="4690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744" y="0"/>
            <a:ext cx="903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Maps of AIDS and KS Age-Adjusted Incidence Rates by Year per 100,000 population</a:t>
            </a:r>
          </a:p>
        </p:txBody>
      </p:sp>
    </p:spTree>
    <p:extLst>
      <p:ext uri="{BB962C8B-B14F-4D97-AF65-F5344CB8AC3E}">
        <p14:creationId xmlns:p14="http://schemas.microsoft.com/office/powerpoint/2010/main" val="363559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Age-Adjusted KS Incidence Rates per 100,000 by Geographic Region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238176-7953-4D75-9C59-7AD747FD5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678720"/>
              </p:ext>
            </p:extLst>
          </p:nvPr>
        </p:nvGraphicFramePr>
        <p:xfrm>
          <a:off x="492125" y="1764822"/>
          <a:ext cx="8159750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685" y="5837571"/>
            <a:ext cx="1020379" cy="10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Age-Adjusted KS Incidence Rates per 100,000 by Metropolitan Area (Top 5 total cases)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C6913D-D000-46DF-BEC1-BA37AD7E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598925"/>
              </p:ext>
            </p:extLst>
          </p:nvPr>
        </p:nvGraphicFramePr>
        <p:xfrm>
          <a:off x="457200" y="1772671"/>
          <a:ext cx="8523287" cy="505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418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4354</TotalTime>
  <Words>1044</Words>
  <Application>Microsoft Macintosh PowerPoint</Application>
  <PresentationFormat>On-screen Show (4:3)</PresentationFormat>
  <Paragraphs>144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Calibri</vt:lpstr>
      <vt:lpstr>Office Theme</vt:lpstr>
      <vt:lpstr>Kaposi Sarcoma Incidence Remains Unchanged Among African American Males In The Southern United States: U.S. Cancer Statistic Data, 2000-2014 </vt:lpstr>
      <vt:lpstr>Financial Disclosure</vt:lpstr>
      <vt:lpstr>Introduction</vt:lpstr>
      <vt:lpstr>KS Epidemiology in the U.S.</vt:lpstr>
      <vt:lpstr>Objective and Methods</vt:lpstr>
      <vt:lpstr>Methods</vt:lpstr>
      <vt:lpstr>PowerPoint Presentation</vt:lpstr>
      <vt:lpstr>Age-Adjusted KS Incidence Rates per 100,000 by Geographic Region</vt:lpstr>
      <vt:lpstr>Age-Adjusted KS Incidence Rates per 100,000 by Metropolitan Area (Top 5 total cases)</vt:lpstr>
      <vt:lpstr>KS Incidence Rates per 100,000 in the U.S. by Age</vt:lpstr>
      <vt:lpstr>Age-Adjusted KS incidence Rates per 100,000  in the U.S. by Race/Ethnicity</vt:lpstr>
      <vt:lpstr>KS Incidence per 100,000 among African American Men by Age</vt:lpstr>
      <vt:lpstr>Age-adjusted KS incidence Rates per 100,000 in African American Men by Geographic Region</vt:lpstr>
      <vt:lpstr>Summary</vt:lpstr>
      <vt:lpstr>Future Directions</vt:lpstr>
      <vt:lpstr>Acknowledgements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Kaposi Sarcoma Incidence Remains Unchanged Among African American Males In The Southern United States: U.S. Cancer Statistic Data, 2000-2014</dc:title>
  <dc:creator>Elizabeth Chiao</dc:creator>
  <cp:lastModifiedBy>Chiao, Elizabeth Yu</cp:lastModifiedBy>
  <cp:revision>55</cp:revision>
  <dcterms:created xsi:type="dcterms:W3CDTF">2018-07-21T13:55:36Z</dcterms:created>
  <dcterms:modified xsi:type="dcterms:W3CDTF">2018-07-25T06:06:44Z</dcterms:modified>
</cp:coreProperties>
</file>