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4" r:id="rId2"/>
    <p:sldId id="266" r:id="rId3"/>
    <p:sldId id="265" r:id="rId4"/>
    <p:sldId id="282" r:id="rId5"/>
    <p:sldId id="281" r:id="rId6"/>
    <p:sldId id="277" r:id="rId7"/>
    <p:sldId id="283" r:id="rId8"/>
    <p:sldId id="284" r:id="rId9"/>
    <p:sldId id="278" r:id="rId10"/>
    <p:sldId id="279" r:id="rId11"/>
    <p:sldId id="272" r:id="rId12"/>
    <p:sldId id="268"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099D2"/>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10" autoAdjust="0"/>
    <p:restoredTop sz="89903" autoAdjust="0"/>
  </p:normalViewPr>
  <p:slideViewPr>
    <p:cSldViewPr snapToGrid="0" snapToObjects="1">
      <p:cViewPr varScale="1">
        <p:scale>
          <a:sx n="66" d="100"/>
          <a:sy n="66" d="100"/>
        </p:scale>
        <p:origin x="186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4728"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sibanda.RTC\Documents\IAS%20graphi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'HCT yield'!$B$1</c:f>
              <c:strCache>
                <c:ptCount val="1"/>
                <c:pt idx="0">
                  <c:v>Reached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lgn="ct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'HCT yield'!$A$2:$A$5</c:f>
              <c:strCache>
                <c:ptCount val="4"/>
                <c:pt idx="0">
                  <c:v>COJ</c:v>
                </c:pt>
                <c:pt idx="1">
                  <c:v>COD</c:v>
                </c:pt>
                <c:pt idx="2">
                  <c:v>CoCT</c:v>
                </c:pt>
                <c:pt idx="3">
                  <c:v>NMM</c:v>
                </c:pt>
              </c:strCache>
            </c:strRef>
          </c:cat>
          <c:val>
            <c:numRef>
              <c:f>'HCT yield'!$B$2:$B$5</c:f>
              <c:numCache>
                <c:formatCode>General</c:formatCode>
                <c:ptCount val="4"/>
                <c:pt idx="0">
                  <c:v>1634</c:v>
                </c:pt>
                <c:pt idx="1">
                  <c:v>967</c:v>
                </c:pt>
                <c:pt idx="2">
                  <c:v>591</c:v>
                </c:pt>
                <c:pt idx="3">
                  <c:v>310</c:v>
                </c:pt>
              </c:numCache>
            </c:numRef>
          </c:val>
          <c:extLst>
            <c:ext xmlns:c16="http://schemas.microsoft.com/office/drawing/2014/chart" uri="{C3380CC4-5D6E-409C-BE32-E72D297353CC}">
              <c16:uniqueId val="{00000000-5815-4C00-AC41-F623FA664545}"/>
            </c:ext>
          </c:extLst>
        </c:ser>
        <c:ser>
          <c:idx val="1"/>
          <c:order val="1"/>
          <c:tx>
            <c:strRef>
              <c:f>'HCT yield'!$C$1</c:f>
              <c:strCache>
                <c:ptCount val="1"/>
                <c:pt idx="0">
                  <c:v>HCT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lgn="ct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'HCT yield'!$A$2:$A$5</c:f>
              <c:strCache>
                <c:ptCount val="4"/>
                <c:pt idx="0">
                  <c:v>COJ</c:v>
                </c:pt>
                <c:pt idx="1">
                  <c:v>COD</c:v>
                </c:pt>
                <c:pt idx="2">
                  <c:v>CoCT</c:v>
                </c:pt>
                <c:pt idx="3">
                  <c:v>NMM</c:v>
                </c:pt>
              </c:strCache>
            </c:strRef>
          </c:cat>
          <c:val>
            <c:numRef>
              <c:f>'HCT yield'!$C$2:$C$5</c:f>
              <c:numCache>
                <c:formatCode>General</c:formatCode>
                <c:ptCount val="4"/>
                <c:pt idx="0">
                  <c:v>1063</c:v>
                </c:pt>
                <c:pt idx="1">
                  <c:v>757</c:v>
                </c:pt>
                <c:pt idx="2">
                  <c:v>997</c:v>
                </c:pt>
                <c:pt idx="3">
                  <c:v>476</c:v>
                </c:pt>
              </c:numCache>
            </c:numRef>
          </c:val>
          <c:extLst>
            <c:ext xmlns:c16="http://schemas.microsoft.com/office/drawing/2014/chart" uri="{C3380CC4-5D6E-409C-BE32-E72D297353CC}">
              <c16:uniqueId val="{00000001-5815-4C00-AC41-F623FA664545}"/>
            </c:ext>
          </c:extLst>
        </c:ser>
        <c:ser>
          <c:idx val="2"/>
          <c:order val="2"/>
          <c:tx>
            <c:strRef>
              <c:f>'HCT yield'!$D$1</c:f>
              <c:strCache>
                <c:ptCount val="1"/>
                <c:pt idx="0">
                  <c:v>HIV+</c:v>
                </c:pt>
              </c:strCache>
            </c:strRef>
          </c:tx>
          <c:spPr>
            <a:solidFill>
              <a:schemeClr val="accent3"/>
            </a:solidFill>
            <a:ln>
              <a:noFill/>
            </a:ln>
            <a:effectLst/>
          </c:spPr>
          <c:invertIfNegative val="0"/>
          <c:dLbls>
            <c:dLbl>
              <c:idx val="0"/>
              <c:layout>
                <c:manualLayout>
                  <c:x val="2.0346066103134171E-2"/>
                  <c:y val="4.2090443900315274E-3"/>
                </c:manualLayout>
              </c:layout>
              <c:tx>
                <c:rich>
                  <a:bodyPr/>
                  <a:lstStyle/>
                  <a:p>
                    <a:fld id="{4CED8E8E-4DBA-45F4-B63B-1BE03C4A2CD6}" type="VALUE">
                      <a:rPr lang="en-US"/>
                      <a:pPr/>
                      <a:t>[VALUE]</a:t>
                    </a:fld>
                    <a:r>
                      <a:rPr lang="en-US"/>
                      <a:t> (47%)</a:t>
                    </a:r>
                  </a:p>
                </c:rich>
              </c:tx>
              <c:showLegendKey val="0"/>
              <c:showVal val="1"/>
              <c:showCatName val="0"/>
              <c:showSerName val="0"/>
              <c:showPercent val="0"/>
              <c:showBubbleSize val="0"/>
              <c:extLst>
                <c:ext xmlns:c15="http://schemas.microsoft.com/office/drawing/2012/chart" uri="{CE6537A1-D6FC-4f65-9D91-7224C49458BB}">
                  <c15:layout>
                    <c:manualLayout>
                      <c:w val="0.1077066249598916"/>
                      <c:h val="7.4733487657764761E-2"/>
                    </c:manualLayout>
                  </c15:layout>
                  <c15:dlblFieldTable/>
                  <c15:showDataLabelsRange val="0"/>
                </c:ext>
                <c:ext xmlns:c16="http://schemas.microsoft.com/office/drawing/2014/chart" uri="{C3380CC4-5D6E-409C-BE32-E72D297353CC}">
                  <c16:uniqueId val="{00000002-5815-4C00-AC41-F623FA664545}"/>
                </c:ext>
              </c:extLst>
            </c:dLbl>
            <c:dLbl>
              <c:idx val="1"/>
              <c:layout>
                <c:manualLayout>
                  <c:x val="1.1594202898550725E-2"/>
                  <c:y val="-3.9043417817755778E-3"/>
                </c:manualLayout>
              </c:layout>
              <c:tx>
                <c:rich>
                  <a:bodyPr/>
                  <a:lstStyle/>
                  <a:p>
                    <a:fld id="{9AC1D964-F991-4E8A-97B5-96ABACF00812}" type="VALUE">
                      <a:rPr lang="en-US"/>
                      <a:pPr/>
                      <a:t>[VALUE]</a:t>
                    </a:fld>
                    <a:r>
                      <a:rPr lang="en-US"/>
                      <a:t> (7%)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15-4C00-AC41-F623FA664545}"/>
                </c:ext>
              </c:extLst>
            </c:dLbl>
            <c:dLbl>
              <c:idx val="2"/>
              <c:layout>
                <c:manualLayout>
                  <c:x val="2.0269934564136012E-2"/>
                  <c:y val="-2.8060579332375721E-3"/>
                </c:manualLayout>
              </c:layout>
              <c:tx>
                <c:rich>
                  <a:bodyPr/>
                  <a:lstStyle/>
                  <a:p>
                    <a:r>
                      <a:rPr lang="en-US"/>
                      <a:t>36 (4%)</a:t>
                    </a:r>
                  </a:p>
                </c:rich>
              </c:tx>
              <c:showLegendKey val="0"/>
              <c:showVal val="1"/>
              <c:showCatName val="0"/>
              <c:showSerName val="0"/>
              <c:showPercent val="0"/>
              <c:showBubbleSize val="0"/>
              <c:extLst>
                <c:ext xmlns:c15="http://schemas.microsoft.com/office/drawing/2012/chart" uri="{CE6537A1-D6FC-4f65-9D91-7224C49458BB}">
                  <c15:layout>
                    <c:manualLayout>
                      <c:w val="8.9080931930204388E-2"/>
                      <c:h val="5.289459944767555E-2"/>
                    </c:manualLayout>
                  </c15:layout>
                </c:ext>
                <c:ext xmlns:c16="http://schemas.microsoft.com/office/drawing/2014/chart" uri="{C3380CC4-5D6E-409C-BE32-E72D297353CC}">
                  <c16:uniqueId val="{00000004-5815-4C00-AC41-F623FA664545}"/>
                </c:ext>
              </c:extLst>
            </c:dLbl>
            <c:dLbl>
              <c:idx val="3"/>
              <c:layout>
                <c:manualLayout>
                  <c:x val="1.5458937198067632E-2"/>
                  <c:y val="1.5371424337699126E-7"/>
                </c:manualLayout>
              </c:layout>
              <c:tx>
                <c:rich>
                  <a:bodyPr/>
                  <a:lstStyle/>
                  <a:p>
                    <a:fld id="{DAA30F74-CA90-455E-814C-6AFC65763D0B}" type="VALUE">
                      <a:rPr lang="en-US"/>
                      <a:pPr/>
                      <a:t>[VALUE]</a:t>
                    </a:fld>
                    <a:r>
                      <a:rPr lang="en-US"/>
                      <a:t> (7%)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15-4C00-AC41-F623FA664545}"/>
                </c:ext>
              </c:extLst>
            </c:dLbl>
            <c:spPr>
              <a:noFill/>
              <a:ln>
                <a:noFill/>
              </a:ln>
              <a:effectLst/>
            </c:spPr>
            <c:txPr>
              <a:bodyPr rot="0" spcFirstLastPara="1" vertOverflow="ellipsis" vert="horz" wrap="square" anchor="ctr" anchorCtr="1"/>
              <a:lstStyle/>
              <a:p>
                <a:pPr algn="ct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'HCT yield'!$A$2:$A$5</c:f>
              <c:strCache>
                <c:ptCount val="4"/>
                <c:pt idx="0">
                  <c:v>COJ</c:v>
                </c:pt>
                <c:pt idx="1">
                  <c:v>COD</c:v>
                </c:pt>
                <c:pt idx="2">
                  <c:v>CoCT</c:v>
                </c:pt>
                <c:pt idx="3">
                  <c:v>NMM</c:v>
                </c:pt>
              </c:strCache>
            </c:strRef>
          </c:cat>
          <c:val>
            <c:numRef>
              <c:f>'HCT yield'!$D$2:$D$5</c:f>
              <c:numCache>
                <c:formatCode>General</c:formatCode>
                <c:ptCount val="4"/>
                <c:pt idx="0">
                  <c:v>500</c:v>
                </c:pt>
                <c:pt idx="1">
                  <c:v>52</c:v>
                </c:pt>
                <c:pt idx="2">
                  <c:v>36</c:v>
                </c:pt>
                <c:pt idx="3">
                  <c:v>34</c:v>
                </c:pt>
              </c:numCache>
            </c:numRef>
          </c:val>
          <c:extLst>
            <c:ext xmlns:c16="http://schemas.microsoft.com/office/drawing/2014/chart" uri="{C3380CC4-5D6E-409C-BE32-E72D297353CC}">
              <c16:uniqueId val="{00000006-5815-4C00-AC41-F623FA664545}"/>
            </c:ext>
          </c:extLst>
        </c:ser>
        <c:dLbls>
          <c:showLegendKey val="0"/>
          <c:showVal val="0"/>
          <c:showCatName val="0"/>
          <c:showSerName val="0"/>
          <c:showPercent val="0"/>
          <c:showBubbleSize val="0"/>
        </c:dLbls>
        <c:gapWidth val="219"/>
        <c:overlap val="-27"/>
        <c:axId val="130195744"/>
        <c:axId val="130196304"/>
      </c:barChart>
      <c:catAx>
        <c:axId val="130195744"/>
        <c:scaling>
          <c:orientation val="minMax"/>
        </c:scaling>
        <c:delete val="0"/>
        <c:axPos val="b"/>
        <c:title>
          <c:tx>
            <c:rich>
              <a:bodyPr rot="0" spcFirstLastPara="1" vertOverflow="ellipsis" vert="horz" wrap="square" anchor="ctr" anchorCtr="1"/>
              <a:lstStyle/>
              <a:p>
                <a:pPr algn="ctr" rtl="0">
                  <a:defRPr sz="1000" b="0" i="0" u="none" strike="noStrike" kern="1200" baseline="0">
                    <a:solidFill>
                      <a:schemeClr val="tx1">
                        <a:lumMod val="65000"/>
                        <a:lumOff val="35000"/>
                      </a:schemeClr>
                    </a:solidFill>
                    <a:latin typeface="+mn-lt"/>
                    <a:ea typeface="+mn-ea"/>
                    <a:cs typeface="+mn-cs"/>
                  </a:defRPr>
                </a:pPr>
                <a:r>
                  <a:rPr lang="en-ZA"/>
                  <a:t>Districts</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sz="900" b="0" i="0" u="none" strike="noStrike" kern="1200" baseline="0">
                <a:solidFill>
                  <a:schemeClr val="tx1">
                    <a:lumMod val="65000"/>
                    <a:lumOff val="35000"/>
                  </a:schemeClr>
                </a:solidFill>
                <a:latin typeface="+mn-lt"/>
                <a:ea typeface="+mn-ea"/>
                <a:cs typeface="+mn-cs"/>
              </a:defRPr>
            </a:pPr>
            <a:endParaRPr lang="en-US"/>
          </a:p>
        </c:txPr>
        <c:crossAx val="130196304"/>
        <c:crosses val="autoZero"/>
        <c:auto val="1"/>
        <c:lblAlgn val="ctr"/>
        <c:lblOffset val="100"/>
        <c:noMultiLvlLbl val="0"/>
      </c:catAx>
      <c:valAx>
        <c:axId val="130196304"/>
        <c:scaling>
          <c:orientation val="minMax"/>
        </c:scaling>
        <c:delete val="0"/>
        <c:axPos val="l"/>
        <c:majorGridlines>
          <c:spPr>
            <a:ln w="317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Number per Indicator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9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OST!$A$2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OST!$B$1:$E$1</c:f>
              <c:strCache>
                <c:ptCount val="4"/>
                <c:pt idx="0">
                  <c:v>Initiated</c:v>
                </c:pt>
                <c:pt idx="1">
                  <c:v>On Methadone</c:v>
                </c:pt>
                <c:pt idx="2">
                  <c:v>OST (6 mths)</c:v>
                </c:pt>
                <c:pt idx="3">
                  <c:v>LTFU</c:v>
                </c:pt>
              </c:strCache>
            </c:strRef>
          </c:cat>
          <c:val>
            <c:numRef>
              <c:f>OST!$B$2:$E$2</c:f>
              <c:numCache>
                <c:formatCode>General</c:formatCode>
                <c:ptCount val="4"/>
                <c:pt idx="0">
                  <c:v>119</c:v>
                </c:pt>
                <c:pt idx="1">
                  <c:v>81</c:v>
                </c:pt>
                <c:pt idx="2">
                  <c:v>31</c:v>
                </c:pt>
                <c:pt idx="3">
                  <c:v>38</c:v>
                </c:pt>
              </c:numCache>
            </c:numRef>
          </c:val>
          <c:extLst>
            <c:ext xmlns:c16="http://schemas.microsoft.com/office/drawing/2014/chart" uri="{C3380CC4-5D6E-409C-BE32-E72D297353CC}">
              <c16:uniqueId val="{00000000-9376-489B-88F7-25A76231A71E}"/>
            </c:ext>
          </c:extLst>
        </c:ser>
        <c:ser>
          <c:idx val="1"/>
          <c:order val="1"/>
          <c:tx>
            <c:strRef>
              <c:f>OST!$A$3</c:f>
              <c:strCache>
                <c:ptCount val="1"/>
                <c:pt idx="0">
                  <c:v>CoCT</c:v>
                </c:pt>
              </c:strCache>
            </c:strRef>
          </c:tx>
          <c:spPr>
            <a:solidFill>
              <a:schemeClr val="accent2"/>
            </a:solidFill>
            <a:ln>
              <a:noFill/>
            </a:ln>
            <a:effectLst/>
          </c:spPr>
          <c:invertIfNegative val="0"/>
          <c:dLbls>
            <c:dLbl>
              <c:idx val="3"/>
              <c:layout>
                <c:manualLayout>
                  <c:x val="5.9391235163102985E-3"/>
                  <c:y val="0"/>
                </c:manualLayout>
              </c:layout>
              <c:tx>
                <c:rich>
                  <a:bodyPr/>
                  <a:lstStyle/>
                  <a:p>
                    <a:fld id="{BEE5AC3C-B394-4856-8D42-AA23034F29A2}" type="VALUE">
                      <a:rPr lang="en-US"/>
                      <a:pPr/>
                      <a:t>[VALUE]</a:t>
                    </a:fld>
                    <a:r>
                      <a:rPr lang="en-US"/>
                      <a:t> (27%)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76-489B-88F7-25A76231A71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OST!$B$1:$E$1</c:f>
              <c:strCache>
                <c:ptCount val="4"/>
                <c:pt idx="0">
                  <c:v>Initiated</c:v>
                </c:pt>
                <c:pt idx="1">
                  <c:v>On Methadone</c:v>
                </c:pt>
                <c:pt idx="2">
                  <c:v>OST (6 mths)</c:v>
                </c:pt>
                <c:pt idx="3">
                  <c:v>LTFU</c:v>
                </c:pt>
              </c:strCache>
            </c:strRef>
          </c:cat>
          <c:val>
            <c:numRef>
              <c:f>OST!$B$3:$E$3</c:f>
              <c:numCache>
                <c:formatCode>General</c:formatCode>
                <c:ptCount val="4"/>
                <c:pt idx="0">
                  <c:v>75</c:v>
                </c:pt>
                <c:pt idx="1">
                  <c:v>55</c:v>
                </c:pt>
                <c:pt idx="2">
                  <c:v>31</c:v>
                </c:pt>
                <c:pt idx="3">
                  <c:v>20</c:v>
                </c:pt>
              </c:numCache>
            </c:numRef>
          </c:val>
          <c:extLst>
            <c:ext xmlns:c16="http://schemas.microsoft.com/office/drawing/2014/chart" uri="{C3380CC4-5D6E-409C-BE32-E72D297353CC}">
              <c16:uniqueId val="{00000002-9376-489B-88F7-25A76231A71E}"/>
            </c:ext>
          </c:extLst>
        </c:ser>
        <c:ser>
          <c:idx val="2"/>
          <c:order val="2"/>
          <c:tx>
            <c:strRef>
              <c:f>OST!$A$4</c:f>
              <c:strCache>
                <c:ptCount val="1"/>
                <c:pt idx="0">
                  <c:v>COJ</c:v>
                </c:pt>
              </c:strCache>
            </c:strRef>
          </c:tx>
          <c:spPr>
            <a:solidFill>
              <a:schemeClr val="accent3"/>
            </a:solidFill>
            <a:ln>
              <a:noFill/>
            </a:ln>
            <a:effectLst/>
          </c:spPr>
          <c:invertIfNegative val="0"/>
          <c:dLbls>
            <c:dLbl>
              <c:idx val="3"/>
              <c:layout>
                <c:manualLayout>
                  <c:x val="2.5736201904011147E-2"/>
                  <c:y val="0"/>
                </c:manualLayout>
              </c:layout>
              <c:tx>
                <c:rich>
                  <a:bodyPr/>
                  <a:lstStyle/>
                  <a:p>
                    <a:fld id="{2C176662-6A5D-49AE-A048-A35B4DB0F420}" type="VALUE">
                      <a:rPr lang="en-US"/>
                      <a:pPr/>
                      <a:t>[VALUE]</a:t>
                    </a:fld>
                    <a:r>
                      <a:rPr lang="en-US"/>
                      <a:t> (41%)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76-489B-88F7-25A76231A71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OST!$B$1:$E$1</c:f>
              <c:strCache>
                <c:ptCount val="4"/>
                <c:pt idx="0">
                  <c:v>Initiated</c:v>
                </c:pt>
                <c:pt idx="1">
                  <c:v>On Methadone</c:v>
                </c:pt>
                <c:pt idx="2">
                  <c:v>OST (6 mths)</c:v>
                </c:pt>
                <c:pt idx="3">
                  <c:v>LTFU</c:v>
                </c:pt>
              </c:strCache>
            </c:strRef>
          </c:cat>
          <c:val>
            <c:numRef>
              <c:f>OST!$B$4:$E$4</c:f>
              <c:numCache>
                <c:formatCode>General</c:formatCode>
                <c:ptCount val="4"/>
                <c:pt idx="0">
                  <c:v>44</c:v>
                </c:pt>
                <c:pt idx="1">
                  <c:v>26</c:v>
                </c:pt>
                <c:pt idx="2">
                  <c:v>0</c:v>
                </c:pt>
                <c:pt idx="3">
                  <c:v>18</c:v>
                </c:pt>
              </c:numCache>
            </c:numRef>
          </c:val>
          <c:extLst>
            <c:ext xmlns:c16="http://schemas.microsoft.com/office/drawing/2014/chart" uri="{C3380CC4-5D6E-409C-BE32-E72D297353CC}">
              <c16:uniqueId val="{00000004-9376-489B-88F7-25A76231A71E}"/>
            </c:ext>
          </c:extLst>
        </c:ser>
        <c:dLbls>
          <c:showLegendKey val="0"/>
          <c:showVal val="0"/>
          <c:showCatName val="0"/>
          <c:showSerName val="0"/>
          <c:showPercent val="0"/>
          <c:showBubbleSize val="0"/>
        </c:dLbls>
        <c:gapWidth val="219"/>
        <c:overlap val="-27"/>
        <c:axId val="262783984"/>
        <c:axId val="262784544"/>
      </c:barChart>
      <c:catAx>
        <c:axId val="26278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2784544"/>
        <c:crosses val="autoZero"/>
        <c:auto val="1"/>
        <c:lblAlgn val="ctr"/>
        <c:lblOffset val="100"/>
        <c:noMultiLvlLbl val="0"/>
      </c:catAx>
      <c:valAx>
        <c:axId val="262784544"/>
        <c:scaling>
          <c:orientation val="minMax"/>
        </c:scaling>
        <c:delete val="0"/>
        <c:axPos val="l"/>
        <c:majorGridlines>
          <c:spPr>
            <a:ln w="0"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Number per Indicator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278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0.70521</cdr:x>
      <cdr:y>0.1065</cdr:y>
    </cdr:from>
    <cdr:to>
      <cdr:x>0.96223</cdr:x>
      <cdr:y>0.2307</cdr:y>
    </cdr:to>
    <cdr:sp macro="" textlink="">
      <cdr:nvSpPr>
        <cdr:cNvPr id="2" name="TextBox 1"/>
        <cdr:cNvSpPr txBox="1"/>
      </cdr:nvSpPr>
      <cdr:spPr>
        <a:xfrm xmlns:a="http://schemas.openxmlformats.org/drawingml/2006/main">
          <a:off x="5974871" y="527663"/>
          <a:ext cx="2177635" cy="615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600" b="0" dirty="0" smtClean="0">
              <a:latin typeface="+mn-lt"/>
            </a:rPr>
            <a:t>Overall Retention</a:t>
          </a:r>
        </a:p>
        <a:p xmlns:a="http://schemas.openxmlformats.org/drawingml/2006/main">
          <a:pPr algn="ctr"/>
          <a:r>
            <a:rPr lang="en-ZA" sz="1600" b="0" dirty="0" smtClean="0">
              <a:latin typeface="+mn-lt"/>
            </a:rPr>
            <a:t> </a:t>
          </a:r>
          <a:r>
            <a:rPr lang="en-ZA" sz="1600" b="0" dirty="0">
              <a:latin typeface="+mn-lt"/>
            </a:rPr>
            <a:t>Rate</a:t>
          </a:r>
          <a:r>
            <a:rPr lang="en-ZA" sz="1600" b="0" baseline="0" dirty="0">
              <a:latin typeface="+mn-lt"/>
            </a:rPr>
            <a:t> 68%</a:t>
          </a:r>
          <a:endParaRPr lang="en-ZA" sz="1600" b="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2A2A1072-25F7-8744-B975-16242344127B}" type="datetimeFigureOut">
              <a:rPr lang="en-US" smtClean="0"/>
              <a:t>7/23/2018</a:t>
            </a:fld>
            <a:endParaRPr lang="en-US"/>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2EFA8317-5948-1649-BD3F-41F48804752F}" type="datetimeFigureOut">
              <a:rPr lang="en-US" smtClean="0"/>
              <a:t>7/23/2018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FFDEB16E-87EE-0E4A-8B81-F61CDC803298}" type="slidenum">
              <a:rPr lang="en-US" smtClean="0"/>
              <a:t>‹#›</a:t>
            </a:fld>
            <a:endParaRPr lang="en-US"/>
          </a:p>
        </p:txBody>
      </p:sp>
    </p:spTree>
    <p:extLst>
      <p:ext uri="{BB962C8B-B14F-4D97-AF65-F5344CB8AC3E}">
        <p14:creationId xmlns:p14="http://schemas.microsoft.com/office/powerpoint/2010/main" val="75750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2</a:t>
            </a:fld>
            <a:endParaRPr lang="en-US"/>
          </a:p>
        </p:txBody>
      </p:sp>
    </p:spTree>
    <p:extLst>
      <p:ext uri="{BB962C8B-B14F-4D97-AF65-F5344CB8AC3E}">
        <p14:creationId xmlns:p14="http://schemas.microsoft.com/office/powerpoint/2010/main" val="314456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NB: Studies have revealed that drug use plays a major role in the growth of the South African HIV epidemic.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PWID are at higher risk of HIV infection and onward transmission compared to general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3</a:t>
            </a:fld>
            <a:endParaRPr lang="en-US"/>
          </a:p>
        </p:txBody>
      </p:sp>
    </p:spTree>
    <p:extLst>
      <p:ext uri="{BB962C8B-B14F-4D97-AF65-F5344CB8AC3E}">
        <p14:creationId xmlns:p14="http://schemas.microsoft.com/office/powerpoint/2010/main" val="338297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4</a:t>
            </a:fld>
            <a:endParaRPr lang="en-US"/>
          </a:p>
        </p:txBody>
      </p:sp>
    </p:spTree>
    <p:extLst>
      <p:ext uri="{BB962C8B-B14F-4D97-AF65-F5344CB8AC3E}">
        <p14:creationId xmlns:p14="http://schemas.microsoft.com/office/powerpoint/2010/main" val="392516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5</a:t>
            </a:fld>
            <a:endParaRPr lang="en-US"/>
          </a:p>
        </p:txBody>
      </p:sp>
    </p:spTree>
    <p:extLst>
      <p:ext uri="{BB962C8B-B14F-4D97-AF65-F5344CB8AC3E}">
        <p14:creationId xmlns:p14="http://schemas.microsoft.com/office/powerpoint/2010/main" val="84464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622 HIV positive. 500 from </a:t>
            </a:r>
            <a:r>
              <a:rPr lang="en-US" dirty="0" err="1" smtClean="0"/>
              <a:t>CoJ</a:t>
            </a:r>
            <a:r>
              <a:rPr lang="en-US" dirty="0" smtClean="0"/>
              <a:t>; </a:t>
            </a:r>
            <a:r>
              <a:rPr lang="en-US" dirty="0" err="1" smtClean="0"/>
              <a:t>Dbn</a:t>
            </a:r>
            <a:r>
              <a:rPr lang="en-US" dirty="0" smtClean="0"/>
              <a:t> 500;</a:t>
            </a:r>
            <a:r>
              <a:rPr lang="en-US" baseline="0" dirty="0" smtClean="0"/>
              <a:t> WC 36 and EC 34. 8 known positives. NSP services stopped in Durban, plans underway to restart</a:t>
            </a:r>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6</a:t>
            </a:fld>
            <a:endParaRPr lang="en-US"/>
          </a:p>
        </p:txBody>
      </p:sp>
    </p:spTree>
    <p:extLst>
      <p:ext uri="{BB962C8B-B14F-4D97-AF65-F5344CB8AC3E}">
        <p14:creationId xmlns:p14="http://schemas.microsoft.com/office/powerpoint/2010/main" val="347331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9</a:t>
            </a:fld>
            <a:endParaRPr lang="en-US"/>
          </a:p>
        </p:txBody>
      </p:sp>
    </p:spTree>
    <p:extLst>
      <p:ext uri="{BB962C8B-B14F-4D97-AF65-F5344CB8AC3E}">
        <p14:creationId xmlns:p14="http://schemas.microsoft.com/office/powerpoint/2010/main" val="188885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B16E-87EE-0E4A-8B81-F61CDC803298}" type="slidenum">
              <a:rPr lang="en-US" smtClean="0"/>
              <a:t>10</a:t>
            </a:fld>
            <a:endParaRPr lang="en-US"/>
          </a:p>
        </p:txBody>
      </p:sp>
    </p:spTree>
    <p:extLst>
      <p:ext uri="{BB962C8B-B14F-4D97-AF65-F5344CB8AC3E}">
        <p14:creationId xmlns:p14="http://schemas.microsoft.com/office/powerpoint/2010/main" val="1653447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801" y="2062905"/>
            <a:ext cx="8105775" cy="2662481"/>
          </a:xfrm>
          <a:prstGeom prst="rect">
            <a:avLst/>
          </a:prstGeom>
        </p:spPr>
      </p:pic>
      <p:grpSp>
        <p:nvGrpSpPr>
          <p:cNvPr id="4" name="Group 3"/>
          <p:cNvGrpSpPr/>
          <p:nvPr userDrawn="1"/>
        </p:nvGrpSpPr>
        <p:grpSpPr>
          <a:xfrm>
            <a:off x="2408546" y="5993544"/>
            <a:ext cx="7579515" cy="427749"/>
            <a:chOff x="1796302" y="6049841"/>
            <a:chExt cx="7579515" cy="427749"/>
          </a:xfrm>
        </p:grpSpPr>
        <p:sp>
          <p:nvSpPr>
            <p:cNvPr id="2" name="TextBox 1"/>
            <p:cNvSpPr txBox="1"/>
            <p:nvPr userDrawn="1"/>
          </p:nvSpPr>
          <p:spPr>
            <a:xfrm>
              <a:off x="2108242" y="6077480"/>
              <a:ext cx="7267575" cy="400110"/>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20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400" kern="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6302" y="6049841"/>
              <a:ext cx="354144" cy="349484"/>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2876D4-41AC-5749-94E9-4926E725A485}"/>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sp>
        <p:nvSpPr>
          <p:cNvPr id="2" name="Title 1"/>
          <p:cNvSpPr>
            <a:spLocks noGrp="1"/>
          </p:cNvSpPr>
          <p:nvPr>
            <p:ph type="title"/>
          </p:nvPr>
        </p:nvSpPr>
        <p:spPr>
          <a:xfrm>
            <a:off x="1828800" y="4800600"/>
            <a:ext cx="5486400" cy="566739"/>
          </a:xfrm>
        </p:spPr>
        <p:txBody>
          <a:bodyPr anchor="b"/>
          <a:lstStyle>
            <a:lvl1pPr algn="l">
              <a:defRPr sz="2000" b="1">
                <a:solidFill>
                  <a:srgbClr val="C00000"/>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solidFill>
                  <a:schemeClr val="tx1">
                    <a:lumMod val="65000"/>
                    <a:lumOff val="35000"/>
                  </a:schemeClr>
                </a:solidFill>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solidFill>
                  <a:schemeClr val="tx1">
                    <a:lumMod val="65000"/>
                    <a:lumOff val="35000"/>
                  </a:schemeClr>
                </a:solidFill>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11" name="Group 10">
            <a:extLst>
              <a:ext uri="{FF2B5EF4-FFF2-40B4-BE49-F238E27FC236}">
                <a16:creationId xmlns:a16="http://schemas.microsoft.com/office/drawing/2014/main" id="{A841BC6E-DD86-3C49-8D9F-50D284B93712}"/>
              </a:ext>
            </a:extLst>
          </p:cNvPr>
          <p:cNvGrpSpPr/>
          <p:nvPr userDrawn="1"/>
        </p:nvGrpSpPr>
        <p:grpSpPr>
          <a:xfrm>
            <a:off x="313044" y="6371450"/>
            <a:ext cx="6939409" cy="351275"/>
            <a:chOff x="622534" y="6372784"/>
            <a:chExt cx="6939409" cy="351275"/>
          </a:xfrm>
        </p:grpSpPr>
        <p:sp>
          <p:nvSpPr>
            <p:cNvPr id="12" name="TextBox 11">
              <a:extLst>
                <a:ext uri="{FF2B5EF4-FFF2-40B4-BE49-F238E27FC236}">
                  <a16:creationId xmlns:a16="http://schemas.microsoft.com/office/drawing/2014/main" id="{48DA2AEA-DEB0-C347-A0C6-80CEE85B73EF}"/>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5" name="Picture 14">
              <a:extLst>
                <a:ext uri="{FF2B5EF4-FFF2-40B4-BE49-F238E27FC236}">
                  <a16:creationId xmlns:a16="http://schemas.microsoft.com/office/drawing/2014/main" id="{87674C21-B08B-D44B-AD49-D68363E9AD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C809BF-92A7-D542-9DF8-56747BCCBC1A}"/>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11" name="Group 10">
            <a:extLst>
              <a:ext uri="{FF2B5EF4-FFF2-40B4-BE49-F238E27FC236}">
                <a16:creationId xmlns:a16="http://schemas.microsoft.com/office/drawing/2014/main" id="{80646AD2-D087-5F4C-B103-1C00923C1E55}"/>
              </a:ext>
            </a:extLst>
          </p:cNvPr>
          <p:cNvGrpSpPr/>
          <p:nvPr userDrawn="1"/>
        </p:nvGrpSpPr>
        <p:grpSpPr>
          <a:xfrm>
            <a:off x="313044" y="6371450"/>
            <a:ext cx="6939409" cy="351275"/>
            <a:chOff x="622534" y="6372784"/>
            <a:chExt cx="6939409" cy="351275"/>
          </a:xfrm>
        </p:grpSpPr>
        <p:sp>
          <p:nvSpPr>
            <p:cNvPr id="17" name="TextBox 16">
              <a:extLst>
                <a:ext uri="{FF2B5EF4-FFF2-40B4-BE49-F238E27FC236}">
                  <a16:creationId xmlns:a16="http://schemas.microsoft.com/office/drawing/2014/main" id="{2FE4973F-AC5F-F741-A1B1-BF2420962659}"/>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9" name="Picture 18">
              <a:extLst>
                <a:ext uri="{FF2B5EF4-FFF2-40B4-BE49-F238E27FC236}">
                  <a16:creationId xmlns:a16="http://schemas.microsoft.com/office/drawing/2014/main" id="{9589316A-B181-0248-9883-4B768EBB97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5F9A6D2-D6A0-E24B-9F78-D52F12D8801C}"/>
              </a:ext>
            </a:extLst>
          </p:cNvPr>
          <p:cNvPicPr>
            <a:picLocks noChangeAspect="1"/>
          </p:cNvPicPr>
          <p:nvPr userDrawn="1"/>
        </p:nvPicPr>
        <p:blipFill>
          <a:blip r:embed="rId2">
            <a:alphaModFix amt="25000"/>
          </a:blip>
          <a:stretch>
            <a:fillRect/>
          </a:stretch>
        </p:blipFill>
        <p:spPr>
          <a:xfrm>
            <a:off x="97969" y="1824196"/>
            <a:ext cx="3472153" cy="44191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1580305"/>
            <a:ext cx="8105775" cy="2662481"/>
          </a:xfrm>
          <a:prstGeom prst="rect">
            <a:avLst/>
          </a:prstGeom>
        </p:spPr>
      </p:pic>
      <p:sp>
        <p:nvSpPr>
          <p:cNvPr id="11" name="Title 1"/>
          <p:cNvSpPr>
            <a:spLocks noGrp="1"/>
          </p:cNvSpPr>
          <p:nvPr>
            <p:ph type="title" hasCustomPrompt="1"/>
          </p:nvPr>
        </p:nvSpPr>
        <p:spPr>
          <a:xfrm>
            <a:off x="1125687" y="3890652"/>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Thank you</a:t>
            </a:r>
          </a:p>
        </p:txBody>
      </p:sp>
      <p:grpSp>
        <p:nvGrpSpPr>
          <p:cNvPr id="15" name="Group 14">
            <a:extLst>
              <a:ext uri="{FF2B5EF4-FFF2-40B4-BE49-F238E27FC236}">
                <a16:creationId xmlns:a16="http://schemas.microsoft.com/office/drawing/2014/main" id="{C96B1BB8-5F5B-324B-9AF3-82686F1D8A9F}"/>
              </a:ext>
            </a:extLst>
          </p:cNvPr>
          <p:cNvGrpSpPr/>
          <p:nvPr userDrawn="1"/>
        </p:nvGrpSpPr>
        <p:grpSpPr>
          <a:xfrm>
            <a:off x="313044" y="6371450"/>
            <a:ext cx="6939409" cy="351275"/>
            <a:chOff x="622534" y="6372784"/>
            <a:chExt cx="6939409" cy="351275"/>
          </a:xfrm>
        </p:grpSpPr>
        <p:sp>
          <p:nvSpPr>
            <p:cNvPr id="17" name="TextBox 16">
              <a:extLst>
                <a:ext uri="{FF2B5EF4-FFF2-40B4-BE49-F238E27FC236}">
                  <a16:creationId xmlns:a16="http://schemas.microsoft.com/office/drawing/2014/main" id="{D6A178FB-2FA3-4248-8E1B-D03D7AD2C3B7}"/>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id="{DA0B6354-2A26-B748-A980-4BEED41158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pic>
        <p:nvPicPr>
          <p:cNvPr id="20" name="Picture 19">
            <a:extLst>
              <a:ext uri="{FF2B5EF4-FFF2-40B4-BE49-F238E27FC236}">
                <a16:creationId xmlns:a16="http://schemas.microsoft.com/office/drawing/2014/main" id="{78A63FEC-5F2C-9A40-B083-4FE761F1109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Titl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7000" y="254000"/>
            <a:ext cx="6350000" cy="6350000"/>
          </a:xfrm>
          <a:prstGeom prst="rect">
            <a:avLst/>
          </a:prstGeom>
        </p:spPr>
      </p:pic>
      <p:pic>
        <p:nvPicPr>
          <p:cNvPr id="7" name="Picture 6">
            <a:extLst>
              <a:ext uri="{FF2B5EF4-FFF2-40B4-BE49-F238E27FC236}">
                <a16:creationId xmlns:a16="http://schemas.microsoft.com/office/drawing/2014/main" id="{11500745-ADFE-6A47-B5D0-1E1365F0A1CE}"/>
              </a:ext>
            </a:extLst>
          </p:cNvPr>
          <p:cNvPicPr>
            <a:picLocks noChangeAspect="1"/>
          </p:cNvPicPr>
          <p:nvPr userDrawn="1"/>
        </p:nvPicPr>
        <p:blipFill>
          <a:blip r:embed="rId3">
            <a:alphaModFix amt="25000"/>
          </a:blip>
          <a:stretch>
            <a:fillRect/>
          </a:stretch>
        </p:blipFill>
        <p:spPr>
          <a:xfrm>
            <a:off x="163285" y="1824196"/>
            <a:ext cx="3472153" cy="44191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7B60CF-BD0B-E54C-99B2-23CEC91D8F78}"/>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sp>
        <p:nvSpPr>
          <p:cNvPr id="2" name="Title 1"/>
          <p:cNvSpPr>
            <a:spLocks noGrp="1"/>
          </p:cNvSpPr>
          <p:nvPr>
            <p:ph type="ctrTitle" hasCustomPrompt="1"/>
          </p:nvPr>
        </p:nvSpPr>
        <p:spPr>
          <a:xfrm>
            <a:off x="685800" y="2130426"/>
            <a:ext cx="7772400" cy="1470025"/>
          </a:xfrm>
        </p:spPr>
        <p:txBody>
          <a:bodyPr/>
          <a:lstStyle>
            <a:lvl1pPr>
              <a:defRPr>
                <a:solidFill>
                  <a:srgbClr val="C00000"/>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lumMod val="65000"/>
                    <a:lumOff val="35000"/>
                  </a:schemeClr>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630" y="332399"/>
            <a:ext cx="4112824" cy="1350927"/>
          </a:xfrm>
          <a:prstGeom prst="rect">
            <a:avLst/>
          </a:prstGeom>
        </p:spPr>
      </p:pic>
      <p:pic>
        <p:nvPicPr>
          <p:cNvPr id="15" name="Picture 14">
            <a:extLst>
              <a:ext uri="{FF2B5EF4-FFF2-40B4-BE49-F238E27FC236}">
                <a16:creationId xmlns:a16="http://schemas.microsoft.com/office/drawing/2014/main" id="{985D3F2E-AB70-364C-BDBE-9EEC295CB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16" name="Group 15">
            <a:extLst>
              <a:ext uri="{FF2B5EF4-FFF2-40B4-BE49-F238E27FC236}">
                <a16:creationId xmlns:a16="http://schemas.microsoft.com/office/drawing/2014/main" id="{3D5CEC56-9A24-F042-9EA9-0195AEAD088A}"/>
              </a:ext>
            </a:extLst>
          </p:cNvPr>
          <p:cNvGrpSpPr/>
          <p:nvPr userDrawn="1"/>
        </p:nvGrpSpPr>
        <p:grpSpPr>
          <a:xfrm>
            <a:off x="313044" y="6371450"/>
            <a:ext cx="6939409" cy="351275"/>
            <a:chOff x="622534" y="6372784"/>
            <a:chExt cx="6939409" cy="351275"/>
          </a:xfrm>
        </p:grpSpPr>
        <p:sp>
          <p:nvSpPr>
            <p:cNvPr id="17" name="TextBox 16">
              <a:extLst>
                <a:ext uri="{FF2B5EF4-FFF2-40B4-BE49-F238E27FC236}">
                  <a16:creationId xmlns:a16="http://schemas.microsoft.com/office/drawing/2014/main" id="{104B9220-B82D-8D45-845E-5D3A342104B3}"/>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id="{AA056B7E-D33B-6241-B825-5A69E1B36E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8FFEA5-F83B-814A-87AF-2F1C6A999209}"/>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sp>
        <p:nvSpPr>
          <p:cNvPr id="2" name="Title 1"/>
          <p:cNvSpPr>
            <a:spLocks noGrp="1"/>
          </p:cNvSpPr>
          <p:nvPr>
            <p:ph type="title"/>
          </p:nvPr>
        </p:nvSpPr>
        <p:spPr>
          <a:xfrm>
            <a:off x="562860" y="274639"/>
            <a:ext cx="8018280" cy="1143000"/>
          </a:xfrm>
        </p:spPr>
        <p:txBody>
          <a:bodyPr>
            <a:normAutofit/>
          </a:bodyPr>
          <a:lstStyle>
            <a:lvl1pPr>
              <a:defRPr sz="4000" b="1">
                <a:solidFill>
                  <a:srgbClr val="C00000"/>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solidFill>
                  <a:schemeClr val="tx1">
                    <a:lumMod val="65000"/>
                    <a:lumOff val="35000"/>
                  </a:schemeClr>
                </a:solidFill>
                <a:latin typeface="Raleway" panose="020B0503030101060003" pitchFamily="34" charset="0"/>
              </a:defRPr>
            </a:lvl1pPr>
            <a:lvl2pPr>
              <a:defRPr>
                <a:solidFill>
                  <a:schemeClr val="tx1">
                    <a:lumMod val="65000"/>
                    <a:lumOff val="35000"/>
                  </a:schemeClr>
                </a:solidFill>
                <a:latin typeface="Raleway" panose="020B0503030101060003" pitchFamily="34" charset="0"/>
              </a:defRPr>
            </a:lvl2pPr>
            <a:lvl3pPr>
              <a:defRPr>
                <a:solidFill>
                  <a:schemeClr val="tx1">
                    <a:lumMod val="65000"/>
                    <a:lumOff val="35000"/>
                  </a:schemeClr>
                </a:solidFill>
                <a:latin typeface="Raleway" panose="020B0503030101060003" pitchFamily="34" charset="0"/>
              </a:defRPr>
            </a:lvl3pPr>
            <a:lvl4pPr>
              <a:defRPr>
                <a:solidFill>
                  <a:schemeClr val="tx1">
                    <a:lumMod val="65000"/>
                    <a:lumOff val="35000"/>
                  </a:schemeClr>
                </a:solidFill>
                <a:latin typeface="Raleway" panose="020B0503030101060003" pitchFamily="34" charset="0"/>
              </a:defRPr>
            </a:lvl4pPr>
            <a:lvl5pPr>
              <a:defRPr>
                <a:solidFill>
                  <a:schemeClr val="tx1">
                    <a:lumMod val="65000"/>
                    <a:lumOff val="35000"/>
                  </a:schemeClr>
                </a:solidFill>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12" name="Group 11">
            <a:extLst>
              <a:ext uri="{FF2B5EF4-FFF2-40B4-BE49-F238E27FC236}">
                <a16:creationId xmlns:a16="http://schemas.microsoft.com/office/drawing/2014/main" id="{95923510-F327-FC41-8A27-62D8A967EE2D}"/>
              </a:ext>
            </a:extLst>
          </p:cNvPr>
          <p:cNvGrpSpPr/>
          <p:nvPr userDrawn="1"/>
        </p:nvGrpSpPr>
        <p:grpSpPr>
          <a:xfrm>
            <a:off x="313044" y="6371450"/>
            <a:ext cx="6939409" cy="351275"/>
            <a:chOff x="622534" y="6372784"/>
            <a:chExt cx="6939409" cy="351275"/>
          </a:xfrm>
        </p:grpSpPr>
        <p:sp>
          <p:nvSpPr>
            <p:cNvPr id="13" name="TextBox 12">
              <a:extLst>
                <a:ext uri="{FF2B5EF4-FFF2-40B4-BE49-F238E27FC236}">
                  <a16:creationId xmlns:a16="http://schemas.microsoft.com/office/drawing/2014/main" id="{216E82B2-44A4-8649-AE0A-566FC8CDE506}"/>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4" name="Picture 13">
              <a:extLst>
                <a:ext uri="{FF2B5EF4-FFF2-40B4-BE49-F238E27FC236}">
                  <a16:creationId xmlns:a16="http://schemas.microsoft.com/office/drawing/2014/main" id="{295E61B5-641F-F049-AB3D-6628CD41ED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A804D86-DF7D-C540-8A0C-4699D9EFEC21}"/>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sp>
        <p:nvSpPr>
          <p:cNvPr id="2" name="Title 1"/>
          <p:cNvSpPr>
            <a:spLocks noGrp="1"/>
          </p:cNvSpPr>
          <p:nvPr>
            <p:ph type="title"/>
          </p:nvPr>
        </p:nvSpPr>
        <p:spPr>
          <a:xfrm>
            <a:off x="685800" y="4406901"/>
            <a:ext cx="7772400" cy="1362075"/>
          </a:xfrm>
        </p:spPr>
        <p:txBody>
          <a:bodyPr anchor="t"/>
          <a:lstStyle>
            <a:lvl1pPr algn="l">
              <a:defRPr sz="4000" b="1" cap="all">
                <a:solidFill>
                  <a:srgbClr val="C00000"/>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tx1">
                    <a:lumMod val="65000"/>
                    <a:lumOff val="35000"/>
                  </a:schemeClr>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10" name="Group 9">
            <a:extLst>
              <a:ext uri="{FF2B5EF4-FFF2-40B4-BE49-F238E27FC236}">
                <a16:creationId xmlns:a16="http://schemas.microsoft.com/office/drawing/2014/main" id="{0C9E939D-8134-4046-A8C3-EF0ED360A93F}"/>
              </a:ext>
            </a:extLst>
          </p:cNvPr>
          <p:cNvGrpSpPr/>
          <p:nvPr userDrawn="1"/>
        </p:nvGrpSpPr>
        <p:grpSpPr>
          <a:xfrm>
            <a:off x="313044" y="6371450"/>
            <a:ext cx="6939409" cy="351275"/>
            <a:chOff x="622534" y="6372784"/>
            <a:chExt cx="6939409" cy="351275"/>
          </a:xfrm>
        </p:grpSpPr>
        <p:sp>
          <p:nvSpPr>
            <p:cNvPr id="11" name="TextBox 10">
              <a:extLst>
                <a:ext uri="{FF2B5EF4-FFF2-40B4-BE49-F238E27FC236}">
                  <a16:creationId xmlns:a16="http://schemas.microsoft.com/office/drawing/2014/main" id="{F80B5E89-B426-2845-966C-AA748A8D48DE}"/>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4" name="Picture 13">
              <a:extLst>
                <a:ext uri="{FF2B5EF4-FFF2-40B4-BE49-F238E27FC236}">
                  <a16:creationId xmlns:a16="http://schemas.microsoft.com/office/drawing/2014/main" id="{A933B778-9DBD-2640-8A4C-C3554BB335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140B785-C4DA-7742-AB9A-775C48C1CE93}"/>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sp>
        <p:nvSpPr>
          <p:cNvPr id="15" name="Freeform 2356">
            <a:extLst>
              <a:ext uri="{FF2B5EF4-FFF2-40B4-BE49-F238E27FC236}">
                <a16:creationId xmlns:a16="http://schemas.microsoft.com/office/drawing/2014/main" id="{53DE9A6F-254A-FA4A-B537-6C9C444C4EE6}"/>
              </a:ext>
            </a:extLst>
          </p:cNvPr>
          <p:cNvSpPr>
            <a:spLocks noChangeArrowheads="1"/>
          </p:cNvSpPr>
          <p:nvPr/>
        </p:nvSpPr>
        <p:spPr bwMode="auto">
          <a:xfrm>
            <a:off x="1384295" y="2510812"/>
            <a:ext cx="280282" cy="180973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6">
              <a:lumMod val="75000"/>
            </a:schemeClr>
          </a:solidFill>
          <a:ln>
            <a:noFill/>
          </a:ln>
          <a:effectLst/>
          <a:extLst/>
        </p:spPr>
        <p:txBody>
          <a:bodyPr wrap="none" anchor="ctr"/>
          <a:lstStyle/>
          <a:p>
            <a:endParaRPr lang="en-US" sz="9600" dirty="0">
              <a:solidFill>
                <a:srgbClr val="FF0000"/>
              </a:solidFill>
              <a:latin typeface="Montserrat Light" charset="0"/>
            </a:endParaRPr>
          </a:p>
        </p:txBody>
      </p:sp>
      <p:sp>
        <p:nvSpPr>
          <p:cNvPr id="16" name="Freeform 2356">
            <a:extLst>
              <a:ext uri="{FF2B5EF4-FFF2-40B4-BE49-F238E27FC236}">
                <a16:creationId xmlns:a16="http://schemas.microsoft.com/office/drawing/2014/main" id="{135A52F4-D56D-2F42-B303-CCCDCE9FA87C}"/>
              </a:ext>
            </a:extLst>
          </p:cNvPr>
          <p:cNvSpPr>
            <a:spLocks noChangeArrowheads="1"/>
          </p:cNvSpPr>
          <p:nvPr/>
        </p:nvSpPr>
        <p:spPr bwMode="auto">
          <a:xfrm>
            <a:off x="1726794" y="2666053"/>
            <a:ext cx="284468" cy="1654495"/>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rgbClr val="C00000"/>
          </a:solidFill>
          <a:ln>
            <a:noFill/>
          </a:ln>
          <a:effectLst/>
          <a:extLst/>
        </p:spPr>
        <p:txBody>
          <a:bodyPr wrap="none" anchor="ctr"/>
          <a:lstStyle/>
          <a:p>
            <a:endParaRPr lang="en-US" sz="9600" dirty="0">
              <a:latin typeface="Montserrat Light" charset="0"/>
            </a:endParaRPr>
          </a:p>
        </p:txBody>
      </p:sp>
      <p:sp>
        <p:nvSpPr>
          <p:cNvPr id="17" name="Freeform 2356">
            <a:extLst>
              <a:ext uri="{FF2B5EF4-FFF2-40B4-BE49-F238E27FC236}">
                <a16:creationId xmlns:a16="http://schemas.microsoft.com/office/drawing/2014/main" id="{8824059D-E486-B846-BF9D-9EF429365CBB}"/>
              </a:ext>
            </a:extLst>
          </p:cNvPr>
          <p:cNvSpPr>
            <a:spLocks noChangeArrowheads="1"/>
          </p:cNvSpPr>
          <p:nvPr/>
        </p:nvSpPr>
        <p:spPr bwMode="auto">
          <a:xfrm>
            <a:off x="2073480" y="3050711"/>
            <a:ext cx="280282" cy="1269837"/>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tx1">
              <a:lumMod val="65000"/>
              <a:lumOff val="35000"/>
            </a:schemeClr>
          </a:solidFill>
          <a:ln>
            <a:noFill/>
          </a:ln>
          <a:effectLst/>
          <a:extLst/>
        </p:spPr>
        <p:txBody>
          <a:bodyPr wrap="none" anchor="ctr"/>
          <a:lstStyle/>
          <a:p>
            <a:endParaRPr lang="en-US" sz="9600" dirty="0">
              <a:latin typeface="Montserrat Light" charset="0"/>
            </a:endParaRPr>
          </a:p>
        </p:txBody>
      </p:sp>
      <p:sp>
        <p:nvSpPr>
          <p:cNvPr id="18" name="Freeform 2356">
            <a:extLst>
              <a:ext uri="{FF2B5EF4-FFF2-40B4-BE49-F238E27FC236}">
                <a16:creationId xmlns:a16="http://schemas.microsoft.com/office/drawing/2014/main" id="{D90D3936-44C2-4748-B5BC-370B16B41D2B}"/>
              </a:ext>
            </a:extLst>
          </p:cNvPr>
          <p:cNvSpPr>
            <a:spLocks noChangeArrowheads="1"/>
          </p:cNvSpPr>
          <p:nvPr/>
        </p:nvSpPr>
        <p:spPr bwMode="auto">
          <a:xfrm>
            <a:off x="4045054" y="2724008"/>
            <a:ext cx="284647" cy="1693569"/>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6">
              <a:lumMod val="75000"/>
            </a:schemeClr>
          </a:solidFill>
          <a:ln>
            <a:noFill/>
          </a:ln>
          <a:effectLst/>
          <a:extLst/>
        </p:spPr>
        <p:txBody>
          <a:bodyPr wrap="none" anchor="ctr"/>
          <a:lstStyle/>
          <a:p>
            <a:endParaRPr lang="en-US" sz="9600" dirty="0">
              <a:latin typeface="Montserrat Light" charset="0"/>
            </a:endParaRPr>
          </a:p>
        </p:txBody>
      </p:sp>
      <p:sp>
        <p:nvSpPr>
          <p:cNvPr id="19" name="Freeform 2356">
            <a:extLst>
              <a:ext uri="{FF2B5EF4-FFF2-40B4-BE49-F238E27FC236}">
                <a16:creationId xmlns:a16="http://schemas.microsoft.com/office/drawing/2014/main" id="{4F1B35A8-3536-9446-9C4C-7A66FA9EF141}"/>
              </a:ext>
            </a:extLst>
          </p:cNvPr>
          <p:cNvSpPr>
            <a:spLocks noChangeArrowheads="1"/>
          </p:cNvSpPr>
          <p:nvPr/>
        </p:nvSpPr>
        <p:spPr bwMode="auto">
          <a:xfrm>
            <a:off x="4404147" y="2376617"/>
            <a:ext cx="284648" cy="204096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rgbClr val="C00000"/>
          </a:solidFill>
          <a:ln>
            <a:noFill/>
          </a:ln>
          <a:effectLst/>
          <a:extLst/>
        </p:spPr>
        <p:txBody>
          <a:bodyPr wrap="none" anchor="ctr"/>
          <a:lstStyle/>
          <a:p>
            <a:endParaRPr lang="en-US" sz="9600" dirty="0">
              <a:latin typeface="Montserrat Light" charset="0"/>
            </a:endParaRPr>
          </a:p>
        </p:txBody>
      </p:sp>
      <p:sp>
        <p:nvSpPr>
          <p:cNvPr id="20" name="Freeform 2356">
            <a:extLst>
              <a:ext uri="{FF2B5EF4-FFF2-40B4-BE49-F238E27FC236}">
                <a16:creationId xmlns:a16="http://schemas.microsoft.com/office/drawing/2014/main" id="{193A2867-E1F5-734A-B821-7EA1CAE59018}"/>
              </a:ext>
            </a:extLst>
          </p:cNvPr>
          <p:cNvSpPr>
            <a:spLocks noChangeArrowheads="1"/>
          </p:cNvSpPr>
          <p:nvPr/>
        </p:nvSpPr>
        <p:spPr bwMode="auto">
          <a:xfrm>
            <a:off x="4750832" y="2554902"/>
            <a:ext cx="280282" cy="1862675"/>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tx1">
              <a:lumMod val="65000"/>
              <a:lumOff val="35000"/>
            </a:schemeClr>
          </a:solidFill>
          <a:ln>
            <a:noFill/>
          </a:ln>
          <a:effectLst/>
          <a:extLst/>
        </p:spPr>
        <p:txBody>
          <a:bodyPr wrap="none" anchor="ctr"/>
          <a:lstStyle/>
          <a:p>
            <a:endParaRPr lang="en-US" sz="9600" dirty="0">
              <a:latin typeface="Montserrat Light" charset="0"/>
            </a:endParaRPr>
          </a:p>
        </p:txBody>
      </p:sp>
      <p:sp>
        <p:nvSpPr>
          <p:cNvPr id="21" name="Freeform 2356">
            <a:extLst>
              <a:ext uri="{FF2B5EF4-FFF2-40B4-BE49-F238E27FC236}">
                <a16:creationId xmlns:a16="http://schemas.microsoft.com/office/drawing/2014/main" id="{A783E3AE-355A-6C4A-BC20-9E83750B60EE}"/>
              </a:ext>
            </a:extLst>
          </p:cNvPr>
          <p:cNvSpPr>
            <a:spLocks noChangeArrowheads="1"/>
          </p:cNvSpPr>
          <p:nvPr/>
        </p:nvSpPr>
        <p:spPr bwMode="auto">
          <a:xfrm>
            <a:off x="7087818" y="2642943"/>
            <a:ext cx="284647" cy="1774635"/>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6">
              <a:lumMod val="75000"/>
            </a:schemeClr>
          </a:solidFill>
          <a:ln>
            <a:noFill/>
          </a:ln>
          <a:effectLst/>
          <a:extLst/>
        </p:spPr>
        <p:txBody>
          <a:bodyPr wrap="none" anchor="ctr"/>
          <a:lstStyle/>
          <a:p>
            <a:endParaRPr lang="en-US" sz="9600" dirty="0">
              <a:latin typeface="Montserrat Light" charset="0"/>
            </a:endParaRPr>
          </a:p>
        </p:txBody>
      </p:sp>
      <p:sp>
        <p:nvSpPr>
          <p:cNvPr id="22" name="Freeform 2356">
            <a:extLst>
              <a:ext uri="{FF2B5EF4-FFF2-40B4-BE49-F238E27FC236}">
                <a16:creationId xmlns:a16="http://schemas.microsoft.com/office/drawing/2014/main" id="{AE41F65D-A3DB-9E4C-BCF3-98BA590B9207}"/>
              </a:ext>
            </a:extLst>
          </p:cNvPr>
          <p:cNvSpPr>
            <a:spLocks noChangeArrowheads="1"/>
          </p:cNvSpPr>
          <p:nvPr/>
        </p:nvSpPr>
        <p:spPr bwMode="auto">
          <a:xfrm>
            <a:off x="7434503" y="2971327"/>
            <a:ext cx="284647" cy="144625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rgbClr val="C00000"/>
          </a:solidFill>
          <a:ln>
            <a:noFill/>
          </a:ln>
          <a:effectLst/>
          <a:extLst/>
        </p:spPr>
        <p:txBody>
          <a:bodyPr wrap="none" anchor="ctr"/>
          <a:lstStyle/>
          <a:p>
            <a:endParaRPr lang="en-US" sz="9600" dirty="0">
              <a:latin typeface="Montserrat Light" charset="0"/>
            </a:endParaRPr>
          </a:p>
        </p:txBody>
      </p:sp>
      <p:sp>
        <p:nvSpPr>
          <p:cNvPr id="23" name="Freeform 2356">
            <a:extLst>
              <a:ext uri="{FF2B5EF4-FFF2-40B4-BE49-F238E27FC236}">
                <a16:creationId xmlns:a16="http://schemas.microsoft.com/office/drawing/2014/main" id="{8B2BBA8C-FF0C-F042-A2ED-2BC095DBCDAF}"/>
              </a:ext>
            </a:extLst>
          </p:cNvPr>
          <p:cNvSpPr>
            <a:spLocks noChangeArrowheads="1"/>
          </p:cNvSpPr>
          <p:nvPr/>
        </p:nvSpPr>
        <p:spPr bwMode="auto">
          <a:xfrm>
            <a:off x="7793596" y="2769239"/>
            <a:ext cx="280282" cy="1648338"/>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tx1">
              <a:lumMod val="65000"/>
              <a:lumOff val="35000"/>
            </a:schemeClr>
          </a:solidFill>
          <a:ln>
            <a:noFill/>
          </a:ln>
          <a:effectLst/>
          <a:extLst/>
        </p:spPr>
        <p:txBody>
          <a:bodyPr wrap="none" anchor="ctr"/>
          <a:lstStyle/>
          <a:p>
            <a:endParaRPr lang="en-US" sz="9600" dirty="0">
              <a:latin typeface="Montserrat Light" charset="0"/>
            </a:endParaRPr>
          </a:p>
        </p:txBody>
      </p:sp>
      <p:sp>
        <p:nvSpPr>
          <p:cNvPr id="39" name="Title 1"/>
          <p:cNvSpPr>
            <a:spLocks noGrp="1"/>
          </p:cNvSpPr>
          <p:nvPr userDrawn="1">
            <p:ph type="title" hasCustomPrompt="1"/>
          </p:nvPr>
        </p:nvSpPr>
        <p:spPr>
          <a:xfrm>
            <a:off x="497333" y="1681594"/>
            <a:ext cx="8018313" cy="463722"/>
          </a:xfrm>
        </p:spPr>
        <p:txBody>
          <a:bodyPr>
            <a:normAutofit/>
          </a:bodyPr>
          <a:lstStyle>
            <a:lvl1pPr>
              <a:defRPr sz="2800" b="1" baseline="0">
                <a:solidFill>
                  <a:srgbClr val="C00000"/>
                </a:solidFill>
                <a:latin typeface="Raleway" panose="020B0503030101060003" pitchFamily="34" charset="0"/>
              </a:defRPr>
            </a:lvl1pPr>
          </a:lstStyle>
          <a:p>
            <a:r>
              <a:rPr lang="en-US" dirty="0"/>
              <a:t>Editable charts</a:t>
            </a:r>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630" y="332399"/>
            <a:ext cx="4112824" cy="1350927"/>
          </a:xfrm>
          <a:prstGeom prst="rect">
            <a:avLst/>
          </a:prstGeom>
        </p:spPr>
      </p:pic>
      <p:grpSp>
        <p:nvGrpSpPr>
          <p:cNvPr id="27" name="Group 26">
            <a:extLst>
              <a:ext uri="{FF2B5EF4-FFF2-40B4-BE49-F238E27FC236}">
                <a16:creationId xmlns:a16="http://schemas.microsoft.com/office/drawing/2014/main" id="{89591AF4-65C0-BB4C-8F15-708D4C1F1F58}"/>
              </a:ext>
            </a:extLst>
          </p:cNvPr>
          <p:cNvGrpSpPr/>
          <p:nvPr userDrawn="1"/>
        </p:nvGrpSpPr>
        <p:grpSpPr>
          <a:xfrm>
            <a:off x="313044" y="6371450"/>
            <a:ext cx="6939409" cy="351275"/>
            <a:chOff x="622534" y="6372784"/>
            <a:chExt cx="6939409" cy="351275"/>
          </a:xfrm>
        </p:grpSpPr>
        <p:sp>
          <p:nvSpPr>
            <p:cNvPr id="29" name="TextBox 28">
              <a:extLst>
                <a:ext uri="{FF2B5EF4-FFF2-40B4-BE49-F238E27FC236}">
                  <a16:creationId xmlns:a16="http://schemas.microsoft.com/office/drawing/2014/main" id="{77CBFFCB-FA7B-7F49-A811-451003DE0AEC}"/>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1" name="Picture 30">
              <a:extLst>
                <a:ext uri="{FF2B5EF4-FFF2-40B4-BE49-F238E27FC236}">
                  <a16:creationId xmlns:a16="http://schemas.microsoft.com/office/drawing/2014/main" id="{9AB59F01-16ED-1F47-AEC6-AA4148376F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92DAF2C-B2DE-704B-AC1D-65AAEDD806EF}"/>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sp>
        <p:nvSpPr>
          <p:cNvPr id="2" name="Title 1"/>
          <p:cNvSpPr>
            <a:spLocks noGrp="1"/>
          </p:cNvSpPr>
          <p:nvPr>
            <p:ph type="title"/>
          </p:nvPr>
        </p:nvSpPr>
        <p:spPr>
          <a:xfrm>
            <a:off x="562844" y="274639"/>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12" name="Group 11">
            <a:extLst>
              <a:ext uri="{FF2B5EF4-FFF2-40B4-BE49-F238E27FC236}">
                <a16:creationId xmlns:a16="http://schemas.microsoft.com/office/drawing/2014/main" id="{33193E81-8ABF-3A45-9EF2-0FA9F1E0C64D}"/>
              </a:ext>
            </a:extLst>
          </p:cNvPr>
          <p:cNvGrpSpPr/>
          <p:nvPr userDrawn="1"/>
        </p:nvGrpSpPr>
        <p:grpSpPr>
          <a:xfrm>
            <a:off x="313044" y="6371450"/>
            <a:ext cx="6939409" cy="351275"/>
            <a:chOff x="622534" y="6372784"/>
            <a:chExt cx="6939409" cy="351275"/>
          </a:xfrm>
        </p:grpSpPr>
        <p:sp>
          <p:nvSpPr>
            <p:cNvPr id="13" name="TextBox 12">
              <a:extLst>
                <a:ext uri="{FF2B5EF4-FFF2-40B4-BE49-F238E27FC236}">
                  <a16:creationId xmlns:a16="http://schemas.microsoft.com/office/drawing/2014/main" id="{BB8F146B-FEDE-AE44-89AB-A6DB7D31230D}"/>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7" name="Picture 16">
              <a:extLst>
                <a:ext uri="{FF2B5EF4-FFF2-40B4-BE49-F238E27FC236}">
                  <a16:creationId xmlns:a16="http://schemas.microsoft.com/office/drawing/2014/main" id="{E459CD4A-94EE-7F41-BEDD-CC8226A68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EBE501-BD5B-734E-BBF0-1B05581E9611}"/>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sp>
        <p:nvSpPr>
          <p:cNvPr id="2" name="Title 1"/>
          <p:cNvSpPr>
            <a:spLocks noGrp="1"/>
          </p:cNvSpPr>
          <p:nvPr>
            <p:ph type="title"/>
          </p:nvPr>
        </p:nvSpPr>
        <p:spPr>
          <a:xfrm>
            <a:off x="562844" y="274639"/>
            <a:ext cx="8018313" cy="1143000"/>
          </a:xfrm>
        </p:spPr>
        <p:txBody>
          <a:bodyPr>
            <a:normAutofit/>
          </a:bodyPr>
          <a:lstStyle>
            <a:lvl1pPr>
              <a:defRPr sz="4000" b="1">
                <a:solidFill>
                  <a:srgbClr val="C00000"/>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sp>
        <p:nvSpPr>
          <p:cNvPr id="15" name="Content Placeholder 2">
            <a:extLst>
              <a:ext uri="{FF2B5EF4-FFF2-40B4-BE49-F238E27FC236}">
                <a16:creationId xmlns:a16="http://schemas.microsoft.com/office/drawing/2014/main" id="{056C0DB2-5CA9-FA44-AFC7-A51349201E4A}"/>
              </a:ext>
            </a:extLst>
          </p:cNvPr>
          <p:cNvSpPr>
            <a:spLocks noGrp="1"/>
          </p:cNvSpPr>
          <p:nvPr>
            <p:ph idx="1"/>
          </p:nvPr>
        </p:nvSpPr>
        <p:spPr>
          <a:xfrm>
            <a:off x="562860" y="1600201"/>
            <a:ext cx="8018280" cy="4525963"/>
          </a:xfrm>
        </p:spPr>
        <p:txBody>
          <a:bodyPr/>
          <a:lstStyle>
            <a:lvl1pPr>
              <a:defRPr>
                <a:solidFill>
                  <a:schemeClr val="tx1">
                    <a:lumMod val="65000"/>
                    <a:lumOff val="35000"/>
                  </a:schemeClr>
                </a:solidFill>
                <a:latin typeface="Raleway" panose="020B0503030101060003" pitchFamily="34" charset="0"/>
              </a:defRPr>
            </a:lvl1pPr>
            <a:lvl2pPr>
              <a:defRPr>
                <a:solidFill>
                  <a:schemeClr val="tx1">
                    <a:lumMod val="65000"/>
                    <a:lumOff val="35000"/>
                  </a:schemeClr>
                </a:solidFill>
                <a:latin typeface="Raleway" panose="020B0503030101060003" pitchFamily="34" charset="0"/>
              </a:defRPr>
            </a:lvl2pPr>
            <a:lvl3pPr>
              <a:defRPr>
                <a:solidFill>
                  <a:schemeClr val="tx1">
                    <a:lumMod val="65000"/>
                    <a:lumOff val="35000"/>
                  </a:schemeClr>
                </a:solidFill>
                <a:latin typeface="Raleway" panose="020B0503030101060003" pitchFamily="34" charset="0"/>
              </a:defRPr>
            </a:lvl3pPr>
            <a:lvl4pPr>
              <a:defRPr>
                <a:solidFill>
                  <a:schemeClr val="tx1">
                    <a:lumMod val="65000"/>
                    <a:lumOff val="35000"/>
                  </a:schemeClr>
                </a:solidFill>
                <a:latin typeface="Raleway" panose="020B0503030101060003" pitchFamily="34" charset="0"/>
              </a:defRPr>
            </a:lvl4pPr>
            <a:lvl5pPr>
              <a:defRPr>
                <a:solidFill>
                  <a:schemeClr val="tx1">
                    <a:lumMod val="65000"/>
                    <a:lumOff val="35000"/>
                  </a:schemeClr>
                </a:solidFill>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72DC2E7-0D8F-A94B-834B-FF85E3579CA6}"/>
              </a:ext>
            </a:extLst>
          </p:cNvPr>
          <p:cNvGrpSpPr/>
          <p:nvPr userDrawn="1"/>
        </p:nvGrpSpPr>
        <p:grpSpPr>
          <a:xfrm>
            <a:off x="313044" y="6371450"/>
            <a:ext cx="6939409" cy="351275"/>
            <a:chOff x="622534" y="6372784"/>
            <a:chExt cx="6939409" cy="351275"/>
          </a:xfrm>
        </p:grpSpPr>
        <p:sp>
          <p:nvSpPr>
            <p:cNvPr id="10" name="TextBox 9">
              <a:extLst>
                <a:ext uri="{FF2B5EF4-FFF2-40B4-BE49-F238E27FC236}">
                  <a16:creationId xmlns:a16="http://schemas.microsoft.com/office/drawing/2014/main" id="{5AAC1B6B-F978-D24B-AD7C-5FF1980AA37D}"/>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C09350C4-1425-7045-A61F-5A83465E6F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A06E1CE-7B0C-7F4E-A5E0-04B278F28758}"/>
              </a:ext>
            </a:extLst>
          </p:cNvPr>
          <p:cNvPicPr>
            <a:picLocks noChangeAspect="1"/>
          </p:cNvPicPr>
          <p:nvPr userDrawn="1"/>
        </p:nvPicPr>
        <p:blipFill>
          <a:blip r:embed="rId2">
            <a:alphaModFix amt="25000"/>
          </a:blip>
          <a:stretch>
            <a:fillRect/>
          </a:stretch>
        </p:blipFill>
        <p:spPr>
          <a:xfrm>
            <a:off x="163285" y="1824196"/>
            <a:ext cx="3472153" cy="4419104"/>
          </a:xfrm>
          <a:prstGeom prst="rect">
            <a:avLst/>
          </a:prstGeom>
        </p:spPr>
      </p:pic>
      <p:sp>
        <p:nvSpPr>
          <p:cNvPr id="2" name="Title 1"/>
          <p:cNvSpPr>
            <a:spLocks noGrp="1"/>
          </p:cNvSpPr>
          <p:nvPr>
            <p:ph type="title"/>
          </p:nvPr>
        </p:nvSpPr>
        <p:spPr>
          <a:xfrm>
            <a:off x="597973" y="273049"/>
            <a:ext cx="2797026" cy="1162051"/>
          </a:xfrm>
        </p:spPr>
        <p:txBody>
          <a:bodyPr anchor="b"/>
          <a:lstStyle>
            <a:lvl1pPr algn="l">
              <a:defRPr sz="2000" b="1">
                <a:solidFill>
                  <a:srgbClr val="C00000"/>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solidFill>
                  <a:schemeClr val="tx1">
                    <a:lumMod val="65000"/>
                    <a:lumOff val="35000"/>
                  </a:schemeClr>
                </a:solidFill>
                <a:latin typeface="Raleway" panose="020B0503030101060003" pitchFamily="34" charset="0"/>
              </a:defRPr>
            </a:lvl1pPr>
            <a:lvl2pPr>
              <a:defRPr sz="2800">
                <a:solidFill>
                  <a:schemeClr val="tx1">
                    <a:lumMod val="65000"/>
                    <a:lumOff val="35000"/>
                  </a:schemeClr>
                </a:solidFill>
                <a:latin typeface="Raleway" panose="020B0503030101060003" pitchFamily="34" charset="0"/>
              </a:defRPr>
            </a:lvl2pPr>
            <a:lvl3pPr>
              <a:defRPr sz="2400">
                <a:solidFill>
                  <a:schemeClr val="tx1">
                    <a:lumMod val="65000"/>
                    <a:lumOff val="35000"/>
                  </a:schemeClr>
                </a:solidFill>
                <a:latin typeface="Raleway" panose="020B0503030101060003" pitchFamily="34" charset="0"/>
              </a:defRPr>
            </a:lvl3pPr>
            <a:lvl4pPr>
              <a:defRPr sz="2000">
                <a:solidFill>
                  <a:schemeClr val="tx1">
                    <a:lumMod val="65000"/>
                    <a:lumOff val="35000"/>
                  </a:schemeClr>
                </a:solidFill>
                <a:latin typeface="Raleway" panose="020B0503030101060003" pitchFamily="34" charset="0"/>
              </a:defRPr>
            </a:lvl4pPr>
            <a:lvl5pPr>
              <a:defRPr sz="2000">
                <a:solidFill>
                  <a:schemeClr val="tx1">
                    <a:lumMod val="65000"/>
                    <a:lumOff val="35000"/>
                  </a:schemeClr>
                </a:solidFill>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solidFill>
                  <a:schemeClr val="tx1">
                    <a:lumMod val="65000"/>
                    <a:lumOff val="35000"/>
                  </a:schemeClr>
                </a:solidFill>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11" name="Group 10">
            <a:extLst>
              <a:ext uri="{FF2B5EF4-FFF2-40B4-BE49-F238E27FC236}">
                <a16:creationId xmlns:a16="http://schemas.microsoft.com/office/drawing/2014/main" id="{09AC591D-2EC8-4C40-8BE5-A8926C795A90}"/>
              </a:ext>
            </a:extLst>
          </p:cNvPr>
          <p:cNvGrpSpPr/>
          <p:nvPr userDrawn="1"/>
        </p:nvGrpSpPr>
        <p:grpSpPr>
          <a:xfrm>
            <a:off x="313044" y="6371450"/>
            <a:ext cx="6939409" cy="351275"/>
            <a:chOff x="622534" y="6372784"/>
            <a:chExt cx="6939409" cy="351275"/>
          </a:xfrm>
        </p:grpSpPr>
        <p:sp>
          <p:nvSpPr>
            <p:cNvPr id="12" name="TextBox 11">
              <a:extLst>
                <a:ext uri="{FF2B5EF4-FFF2-40B4-BE49-F238E27FC236}">
                  <a16:creationId xmlns:a16="http://schemas.microsoft.com/office/drawing/2014/main" id="{EC6F5BF2-5437-0E4A-A845-7997D9C9CC28}"/>
                </a:ext>
              </a:extLst>
            </p:cNvPr>
            <p:cNvSpPr txBox="1"/>
            <p:nvPr userDrawn="1"/>
          </p:nvSpPr>
          <p:spPr>
            <a:xfrm>
              <a:off x="844984" y="6385505"/>
              <a:ext cx="6716959" cy="338554"/>
            </a:xfrm>
            <a:prstGeom prst="rect">
              <a:avLst/>
            </a:prstGeom>
            <a:noFill/>
          </p:spPr>
          <p:txBody>
            <a:bodyPr wrap="square" rtlCol="0">
              <a:spAutoFit/>
            </a:bodyPr>
            <a:lstStyle/>
            <a:p>
              <a:pPr algn="l"/>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1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1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100" kern="12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600" kern="1200"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www.righttocare.org</a:t>
              </a:r>
              <a:endParaRPr lang="en-US" sz="15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5" name="Picture 14">
              <a:extLst>
                <a:ext uri="{FF2B5EF4-FFF2-40B4-BE49-F238E27FC236}">
                  <a16:creationId xmlns:a16="http://schemas.microsoft.com/office/drawing/2014/main" id="{0C09BDE6-E14B-5240-82CF-FDB39C3305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34" y="6372784"/>
              <a:ext cx="277991" cy="274332"/>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61" r:id="rId2"/>
    <p:sldLayoutId id="2147483649"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60" r:id="rId12"/>
  </p:sldLayoutIdLst>
  <p:txStyles>
    <p:titleStyle>
      <a:lvl1pPr algn="ctr" defTabSz="457200" rtl="0" eaLnBrk="1" latinLnBrk="0" hangingPunct="1">
        <a:spcBef>
          <a:spcPct val="0"/>
        </a:spcBef>
        <a:buNone/>
        <a:defRPr sz="4000" b="1" kern="1200">
          <a:solidFill>
            <a:srgbClr val="C00000"/>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Raleway" panose="020B0503030101060003" pitchFamily="34" charset="77"/>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Raleway" panose="020B0503030101060003" pitchFamily="34" charset="77"/>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Raleway" panose="020B0503030101060003" pitchFamily="34" charset="77"/>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Raleway" panose="020B0503030101060003" pitchFamily="34" charset="77"/>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Raleway" panose="020B0503030101060003" pitchFamily="34" charset="77"/>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117D34-5066-45E3-865E-EA0ADE6ADD3A}"/>
              </a:ext>
            </a:extLst>
          </p:cNvPr>
          <p:cNvGrpSpPr/>
          <p:nvPr/>
        </p:nvGrpSpPr>
        <p:grpSpPr>
          <a:xfrm>
            <a:off x="2422770" y="0"/>
            <a:ext cx="4727284" cy="928099"/>
            <a:chOff x="4048370" y="0"/>
            <a:chExt cx="4727284" cy="928099"/>
          </a:xfrm>
        </p:grpSpPr>
        <p:pic>
          <p:nvPicPr>
            <p:cNvPr id="3" name="Picture 2">
              <a:extLst>
                <a:ext uri="{FF2B5EF4-FFF2-40B4-BE49-F238E27FC236}">
                  <a16:creationId xmlns:a16="http://schemas.microsoft.com/office/drawing/2014/main" id="{5010270E-CFE2-42BE-A659-1118715D6A42}"/>
                </a:ext>
              </a:extLst>
            </p:cNvPr>
            <p:cNvPicPr>
              <a:picLocks noChangeAspect="1"/>
            </p:cNvPicPr>
            <p:nvPr/>
          </p:nvPicPr>
          <p:blipFill>
            <a:blip r:embed="rId2"/>
            <a:stretch>
              <a:fillRect/>
            </a:stretch>
          </p:blipFill>
          <p:spPr>
            <a:xfrm>
              <a:off x="4048370" y="113324"/>
              <a:ext cx="1360538" cy="758092"/>
            </a:xfrm>
            <a:prstGeom prst="rect">
              <a:avLst/>
            </a:prstGeom>
          </p:spPr>
        </p:pic>
        <p:pic>
          <p:nvPicPr>
            <p:cNvPr id="4" name="Picture 3">
              <a:extLst>
                <a:ext uri="{FF2B5EF4-FFF2-40B4-BE49-F238E27FC236}">
                  <a16:creationId xmlns:a16="http://schemas.microsoft.com/office/drawing/2014/main" id="{B80DE6A2-781F-424A-9A44-234567861E71}"/>
                </a:ext>
              </a:extLst>
            </p:cNvPr>
            <p:cNvPicPr>
              <a:picLocks noChangeAspect="1"/>
            </p:cNvPicPr>
            <p:nvPr/>
          </p:nvPicPr>
          <p:blipFill>
            <a:blip r:embed="rId3"/>
            <a:stretch>
              <a:fillRect/>
            </a:stretch>
          </p:blipFill>
          <p:spPr>
            <a:xfrm>
              <a:off x="6544347" y="113324"/>
              <a:ext cx="2231307" cy="758092"/>
            </a:xfrm>
            <a:prstGeom prst="rect">
              <a:avLst/>
            </a:prstGeom>
          </p:spPr>
        </p:pic>
        <p:pic>
          <p:nvPicPr>
            <p:cNvPr id="5" name="Picture 4">
              <a:extLst>
                <a:ext uri="{FF2B5EF4-FFF2-40B4-BE49-F238E27FC236}">
                  <a16:creationId xmlns:a16="http://schemas.microsoft.com/office/drawing/2014/main" id="{525304B6-F37E-4929-AF8E-DC1CEB8D350E}"/>
                </a:ext>
              </a:extLst>
            </p:cNvPr>
            <p:cNvPicPr>
              <a:picLocks noChangeAspect="1"/>
            </p:cNvPicPr>
            <p:nvPr/>
          </p:nvPicPr>
          <p:blipFill>
            <a:blip r:embed="rId4"/>
            <a:stretch>
              <a:fillRect/>
            </a:stretch>
          </p:blipFill>
          <p:spPr>
            <a:xfrm>
              <a:off x="5565429" y="0"/>
              <a:ext cx="921340" cy="928099"/>
            </a:xfrm>
            <a:prstGeom prst="rect">
              <a:avLst/>
            </a:prstGeom>
          </p:spPr>
        </p:pic>
      </p:grpSp>
    </p:spTree>
    <p:extLst>
      <p:ext uri="{BB962C8B-B14F-4D97-AF65-F5344CB8AC3E}">
        <p14:creationId xmlns:p14="http://schemas.microsoft.com/office/powerpoint/2010/main" val="115183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58FF8-021B-4CD6-82DC-55E6973FA833}"/>
              </a:ext>
            </a:extLst>
          </p:cNvPr>
          <p:cNvSpPr>
            <a:spLocks noGrp="1"/>
          </p:cNvSpPr>
          <p:nvPr>
            <p:ph type="title"/>
          </p:nvPr>
        </p:nvSpPr>
        <p:spPr/>
        <p:txBody>
          <a:bodyPr/>
          <a:lstStyle/>
          <a:p>
            <a:r>
              <a:rPr lang="en-ZA" altLang="en-US" dirty="0">
                <a:latin typeface="+mj-lt"/>
              </a:rPr>
              <a:t>Conclusion </a:t>
            </a:r>
            <a:endParaRPr lang="en-US" dirty="0">
              <a:latin typeface="+mj-lt"/>
            </a:endParaRPr>
          </a:p>
        </p:txBody>
      </p:sp>
      <p:sp>
        <p:nvSpPr>
          <p:cNvPr id="4" name="Content Placeholder 3">
            <a:extLst>
              <a:ext uri="{FF2B5EF4-FFF2-40B4-BE49-F238E27FC236}">
                <a16:creationId xmlns:a16="http://schemas.microsoft.com/office/drawing/2014/main" id="{8588573B-1C8F-4411-9D69-A1F08A64070C}"/>
              </a:ext>
            </a:extLst>
          </p:cNvPr>
          <p:cNvSpPr>
            <a:spLocks noGrp="1"/>
          </p:cNvSpPr>
          <p:nvPr>
            <p:ph idx="1"/>
          </p:nvPr>
        </p:nvSpPr>
        <p:spPr/>
        <p:txBody>
          <a:bodyPr/>
          <a:lstStyle/>
          <a:p>
            <a:pPr lvl="1">
              <a:buFont typeface="Arial" panose="020B0604020202020204" pitchFamily="34" charset="0"/>
              <a:buChar char="•"/>
            </a:pPr>
            <a:r>
              <a:rPr lang="en-ZA" sz="2200" dirty="0">
                <a:latin typeface="+mn-lt"/>
              </a:rPr>
              <a:t>Results show increased access to HIV prevention services and early enrolment in HIV care and treatment including medically assisted therapy (e.g., OST)</a:t>
            </a:r>
          </a:p>
          <a:p>
            <a:pPr lvl="1">
              <a:buFont typeface="Arial" panose="020B0604020202020204" pitchFamily="34" charset="0"/>
              <a:buChar char="•"/>
            </a:pPr>
            <a:r>
              <a:rPr lang="en-ZA" sz="2200" dirty="0">
                <a:latin typeface="+mn-lt"/>
              </a:rPr>
              <a:t>Program has addressed </a:t>
            </a:r>
            <a:r>
              <a:rPr lang="en-ZA" sz="2200" dirty="0" smtClean="0">
                <a:latin typeface="+mn-lt"/>
              </a:rPr>
              <a:t>some accessibility</a:t>
            </a:r>
            <a:r>
              <a:rPr lang="en-ZA" sz="2200" dirty="0">
                <a:latin typeface="+mn-lt"/>
              </a:rPr>
              <a:t>, applicability, appropriateness and availability challenges threatening health needs of PWID</a:t>
            </a:r>
          </a:p>
          <a:p>
            <a:pPr marL="457200" lvl="1" indent="0">
              <a:buNone/>
            </a:pPr>
            <a:endParaRPr lang="en-ZA" sz="2200" dirty="0">
              <a:latin typeface="+mn-lt"/>
            </a:endParaRPr>
          </a:p>
          <a:p>
            <a:pPr lvl="1">
              <a:buFont typeface="Arial" panose="020B0604020202020204" pitchFamily="34" charset="0"/>
              <a:buChar char="•"/>
            </a:pPr>
            <a:endParaRPr lang="en-ZA" sz="2000" dirty="0">
              <a:latin typeface="+mn-lt"/>
            </a:endParaRPr>
          </a:p>
          <a:p>
            <a:pPr lvl="1">
              <a:buFont typeface="Arial" panose="020B0604020202020204" pitchFamily="34" charset="0"/>
              <a:buChar char="•"/>
            </a:pPr>
            <a:endParaRPr lang="en-ZA" sz="2000" dirty="0">
              <a:latin typeface="+mn-lt"/>
            </a:endParaRPr>
          </a:p>
          <a:p>
            <a:pPr lvl="1"/>
            <a:endParaRPr lang="en-ZA" sz="2000" dirty="0">
              <a:latin typeface="+mn-lt"/>
            </a:endParaRPr>
          </a:p>
          <a:p>
            <a:endParaRPr lang="en-ZA" sz="2400" dirty="0">
              <a:latin typeface="+mn-lt"/>
            </a:endParaRPr>
          </a:p>
          <a:p>
            <a:endParaRPr lang="en-US" dirty="0">
              <a:latin typeface="+mn-lt"/>
            </a:endParaRPr>
          </a:p>
        </p:txBody>
      </p:sp>
      <p:grpSp>
        <p:nvGrpSpPr>
          <p:cNvPr id="5" name="Group 4">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spTree>
    <p:extLst>
      <p:ext uri="{BB962C8B-B14F-4D97-AF65-F5344CB8AC3E}">
        <p14:creationId xmlns:p14="http://schemas.microsoft.com/office/powerpoint/2010/main" val="888692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96D9-E036-F546-820F-9F352800A28F}"/>
              </a:ext>
            </a:extLst>
          </p:cNvPr>
          <p:cNvSpPr>
            <a:spLocks noGrp="1"/>
          </p:cNvSpPr>
          <p:nvPr>
            <p:ph type="title"/>
          </p:nvPr>
        </p:nvSpPr>
        <p:spPr/>
        <p:txBody>
          <a:bodyPr/>
          <a:lstStyle/>
          <a:p>
            <a:r>
              <a:rPr lang="en-US" dirty="0"/>
              <a:t>Disclaimer</a:t>
            </a:r>
          </a:p>
        </p:txBody>
      </p:sp>
      <p:sp>
        <p:nvSpPr>
          <p:cNvPr id="4" name="TextBox 3">
            <a:extLst>
              <a:ext uri="{FF2B5EF4-FFF2-40B4-BE49-F238E27FC236}">
                <a16:creationId xmlns:a16="http://schemas.microsoft.com/office/drawing/2014/main" id="{8F90FD07-4AAA-A245-90CF-8068C99937D6}"/>
              </a:ext>
            </a:extLst>
          </p:cNvPr>
          <p:cNvSpPr txBox="1"/>
          <p:nvPr/>
        </p:nvSpPr>
        <p:spPr>
          <a:xfrm>
            <a:off x="1149531" y="1641566"/>
            <a:ext cx="6969034" cy="2308324"/>
          </a:xfrm>
          <a:prstGeom prst="rect">
            <a:avLst/>
          </a:prstGeom>
          <a:noFill/>
        </p:spPr>
        <p:txBody>
          <a:bodyPr wrap="square" rtlCol="0">
            <a:spAutoFit/>
          </a:bodyPr>
          <a:lstStyle/>
          <a:p>
            <a:r>
              <a:rPr lang="en-US" sz="2400" dirty="0"/>
              <a:t>The views described herein are the views of this institution, and do not represent the views or opinions of the Global Fund to Fight AIDS, Tuberculosis and Malaria, nor is there any approval or authorization of this material, express or implied, by the Global Fund to Fight AIDS, Tuberculosis and Malaria</a:t>
            </a:r>
            <a:endParaRPr lang="en-US" dirty="0"/>
          </a:p>
        </p:txBody>
      </p:sp>
      <p:grpSp>
        <p:nvGrpSpPr>
          <p:cNvPr id="5" name="Group 4">
            <a:extLst>
              <a:ext uri="{FF2B5EF4-FFF2-40B4-BE49-F238E27FC236}">
                <a16:creationId xmlns:a16="http://schemas.microsoft.com/office/drawing/2014/main" id="{74DF7544-1FA1-4FB2-85A0-C939280BDB1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EC89CC8A-A07F-480B-834D-07C270938E6B}"/>
                </a:ext>
              </a:extLst>
            </p:cNvPr>
            <p:cNvPicPr>
              <a:picLocks noChangeAspect="1"/>
            </p:cNvPicPr>
            <p:nvPr/>
          </p:nvPicPr>
          <p:blipFill>
            <a:blip r:embed="rId2"/>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0981C654-0465-41C7-BBF1-4E8567D851F9}"/>
                </a:ext>
              </a:extLst>
            </p:cNvPr>
            <p:cNvPicPr>
              <a:picLocks noChangeAspect="1"/>
            </p:cNvPicPr>
            <p:nvPr/>
          </p:nvPicPr>
          <p:blipFill>
            <a:blip r:embed="rId3"/>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2E7D6BE6-3554-431C-A623-44D703B53287}"/>
                </a:ext>
              </a:extLst>
            </p:cNvPr>
            <p:cNvPicPr>
              <a:picLocks noChangeAspect="1"/>
            </p:cNvPicPr>
            <p:nvPr/>
          </p:nvPicPr>
          <p:blipFill>
            <a:blip r:embed="rId4"/>
            <a:stretch>
              <a:fillRect/>
            </a:stretch>
          </p:blipFill>
          <p:spPr>
            <a:xfrm>
              <a:off x="5565429" y="0"/>
              <a:ext cx="921340" cy="928099"/>
            </a:xfrm>
            <a:prstGeom prst="rect">
              <a:avLst/>
            </a:prstGeom>
          </p:spPr>
        </p:pic>
      </p:grpSp>
      <p:pic>
        <p:nvPicPr>
          <p:cNvPr id="3" name="Picture 2">
            <a:extLst>
              <a:ext uri="{FF2B5EF4-FFF2-40B4-BE49-F238E27FC236}">
                <a16:creationId xmlns:a16="http://schemas.microsoft.com/office/drawing/2014/main" id="{29D8C629-400D-44DF-9057-69ADBCDC1461}"/>
              </a:ext>
            </a:extLst>
          </p:cNvPr>
          <p:cNvPicPr>
            <a:picLocks noChangeAspect="1"/>
          </p:cNvPicPr>
          <p:nvPr/>
        </p:nvPicPr>
        <p:blipFill>
          <a:blip r:embed="rId5"/>
          <a:stretch>
            <a:fillRect/>
          </a:stretch>
        </p:blipFill>
        <p:spPr>
          <a:xfrm>
            <a:off x="2385919" y="4392977"/>
            <a:ext cx="4372162" cy="823457"/>
          </a:xfrm>
          <a:prstGeom prst="rect">
            <a:avLst/>
          </a:prstGeom>
        </p:spPr>
      </p:pic>
    </p:spTree>
    <p:extLst>
      <p:ext uri="{BB962C8B-B14F-4D97-AF65-F5344CB8AC3E}">
        <p14:creationId xmlns:p14="http://schemas.microsoft.com/office/powerpoint/2010/main" val="198512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3" name="Group 2">
            <a:extLst>
              <a:ext uri="{FF2B5EF4-FFF2-40B4-BE49-F238E27FC236}">
                <a16:creationId xmlns:a16="http://schemas.microsoft.com/office/drawing/2014/main" id="{313D9A51-6D87-419A-874B-B74D9E108538}"/>
              </a:ext>
            </a:extLst>
          </p:cNvPr>
          <p:cNvGrpSpPr/>
          <p:nvPr/>
        </p:nvGrpSpPr>
        <p:grpSpPr>
          <a:xfrm>
            <a:off x="4704860" y="6247374"/>
            <a:ext cx="3054792" cy="599741"/>
            <a:chOff x="4048370" y="0"/>
            <a:chExt cx="4727284" cy="928099"/>
          </a:xfrm>
        </p:grpSpPr>
        <p:pic>
          <p:nvPicPr>
            <p:cNvPr id="4" name="Picture 3">
              <a:extLst>
                <a:ext uri="{FF2B5EF4-FFF2-40B4-BE49-F238E27FC236}">
                  <a16:creationId xmlns:a16="http://schemas.microsoft.com/office/drawing/2014/main" id="{70BBE93A-682D-47F0-BDC7-9527EC99E081}"/>
                </a:ext>
              </a:extLst>
            </p:cNvPr>
            <p:cNvPicPr>
              <a:picLocks noChangeAspect="1"/>
            </p:cNvPicPr>
            <p:nvPr/>
          </p:nvPicPr>
          <p:blipFill>
            <a:blip r:embed="rId2"/>
            <a:stretch>
              <a:fillRect/>
            </a:stretch>
          </p:blipFill>
          <p:spPr>
            <a:xfrm>
              <a:off x="4048370" y="113324"/>
              <a:ext cx="1360538" cy="758092"/>
            </a:xfrm>
            <a:prstGeom prst="rect">
              <a:avLst/>
            </a:prstGeom>
          </p:spPr>
        </p:pic>
        <p:pic>
          <p:nvPicPr>
            <p:cNvPr id="5" name="Picture 4">
              <a:extLst>
                <a:ext uri="{FF2B5EF4-FFF2-40B4-BE49-F238E27FC236}">
                  <a16:creationId xmlns:a16="http://schemas.microsoft.com/office/drawing/2014/main" id="{FF8FCB4A-B4E9-4C3A-98EF-A051DD238E18}"/>
                </a:ext>
              </a:extLst>
            </p:cNvPr>
            <p:cNvPicPr>
              <a:picLocks noChangeAspect="1"/>
            </p:cNvPicPr>
            <p:nvPr/>
          </p:nvPicPr>
          <p:blipFill>
            <a:blip r:embed="rId3"/>
            <a:stretch>
              <a:fillRect/>
            </a:stretch>
          </p:blipFill>
          <p:spPr>
            <a:xfrm>
              <a:off x="6544347" y="113324"/>
              <a:ext cx="2231307" cy="758092"/>
            </a:xfrm>
            <a:prstGeom prst="rect">
              <a:avLst/>
            </a:prstGeom>
          </p:spPr>
        </p:pic>
        <p:pic>
          <p:nvPicPr>
            <p:cNvPr id="6" name="Picture 5">
              <a:extLst>
                <a:ext uri="{FF2B5EF4-FFF2-40B4-BE49-F238E27FC236}">
                  <a16:creationId xmlns:a16="http://schemas.microsoft.com/office/drawing/2014/main" id="{E8DB4BDE-0056-42D1-A11A-038ACECA58BD}"/>
                </a:ext>
              </a:extLst>
            </p:cNvPr>
            <p:cNvPicPr>
              <a:picLocks noChangeAspect="1"/>
            </p:cNvPicPr>
            <p:nvPr/>
          </p:nvPicPr>
          <p:blipFill>
            <a:blip r:embed="rId4"/>
            <a:stretch>
              <a:fillRect/>
            </a:stretch>
          </p:blipFill>
          <p:spPr>
            <a:xfrm>
              <a:off x="5565429" y="0"/>
              <a:ext cx="921340" cy="928099"/>
            </a:xfrm>
            <a:prstGeom prst="rect">
              <a:avLst/>
            </a:prstGeom>
          </p:spPr>
        </p:pic>
      </p:grpSp>
    </p:spTree>
    <p:extLst>
      <p:ext uri="{BB962C8B-B14F-4D97-AF65-F5344CB8AC3E}">
        <p14:creationId xmlns:p14="http://schemas.microsoft.com/office/powerpoint/2010/main" val="2142836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A1C40D-56BA-4EE4-9238-59431A352E46}"/>
              </a:ext>
            </a:extLst>
          </p:cNvPr>
          <p:cNvSpPr/>
          <p:nvPr/>
        </p:nvSpPr>
        <p:spPr>
          <a:xfrm>
            <a:off x="6291384" y="179894"/>
            <a:ext cx="2547815" cy="13598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6"/>
            <a:ext cx="7772400" cy="2329607"/>
          </a:xfrm>
        </p:spPr>
        <p:txBody>
          <a:bodyPr>
            <a:noAutofit/>
          </a:bodyPr>
          <a:lstStyle/>
          <a:p>
            <a:r>
              <a:rPr lang="en-US" sz="3200" dirty="0">
                <a:latin typeface="+mj-lt"/>
              </a:rPr>
              <a:t>Reducing Harm Caused by Drugs: HIV Prevention among People who Inject Drugs in South Africa</a:t>
            </a:r>
          </a:p>
        </p:txBody>
      </p:sp>
      <p:sp>
        <p:nvSpPr>
          <p:cNvPr id="3" name="Subtitle 2"/>
          <p:cNvSpPr>
            <a:spLocks noGrp="1"/>
          </p:cNvSpPr>
          <p:nvPr>
            <p:ph type="subTitle" idx="1"/>
          </p:nvPr>
        </p:nvSpPr>
        <p:spPr/>
        <p:txBody>
          <a:bodyPr/>
          <a:lstStyle/>
          <a:p>
            <a:endParaRPr lang="en-US" dirty="0">
              <a:latin typeface="+mj-lt"/>
            </a:endParaRPr>
          </a:p>
          <a:p>
            <a:r>
              <a:rPr lang="en-US" dirty="0">
                <a:latin typeface="+mj-lt"/>
              </a:rPr>
              <a:t>Edward </a:t>
            </a:r>
            <a:r>
              <a:rPr lang="en-US" dirty="0" err="1">
                <a:latin typeface="+mj-lt"/>
              </a:rPr>
              <a:t>Mbizo</a:t>
            </a:r>
            <a:r>
              <a:rPr lang="en-US" dirty="0">
                <a:latin typeface="+mj-lt"/>
              </a:rPr>
              <a:t> Sibanda, (MSc</a:t>
            </a:r>
            <a:r>
              <a:rPr lang="en-US" dirty="0" smtClean="0">
                <a:latin typeface="+mj-lt"/>
              </a:rPr>
              <a:t>)</a:t>
            </a:r>
          </a:p>
          <a:p>
            <a:r>
              <a:rPr lang="en-US" i="1" dirty="0" smtClean="0">
                <a:latin typeface="+mj-lt"/>
              </a:rPr>
              <a:t>Right to Care</a:t>
            </a:r>
            <a:endParaRPr lang="en-US" i="1" dirty="0">
              <a:latin typeface="+mj-lt"/>
            </a:endParaRPr>
          </a:p>
        </p:txBody>
      </p:sp>
      <p:grpSp>
        <p:nvGrpSpPr>
          <p:cNvPr id="6" name="Group 5">
            <a:extLst>
              <a:ext uri="{FF2B5EF4-FFF2-40B4-BE49-F238E27FC236}">
                <a16:creationId xmlns:a16="http://schemas.microsoft.com/office/drawing/2014/main" id="{2840A389-C53C-47A8-A33F-0469180C9120}"/>
              </a:ext>
            </a:extLst>
          </p:cNvPr>
          <p:cNvGrpSpPr/>
          <p:nvPr/>
        </p:nvGrpSpPr>
        <p:grpSpPr>
          <a:xfrm>
            <a:off x="4704860" y="6247374"/>
            <a:ext cx="3054792" cy="599741"/>
            <a:chOff x="4048370" y="0"/>
            <a:chExt cx="4727284" cy="928099"/>
          </a:xfrm>
        </p:grpSpPr>
        <p:pic>
          <p:nvPicPr>
            <p:cNvPr id="7" name="Picture 6">
              <a:extLst>
                <a:ext uri="{FF2B5EF4-FFF2-40B4-BE49-F238E27FC236}">
                  <a16:creationId xmlns:a16="http://schemas.microsoft.com/office/drawing/2014/main" id="{85DFBF97-49BB-4622-A7CD-DB2B2D75C463}"/>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8" name="Picture 7">
              <a:extLst>
                <a:ext uri="{FF2B5EF4-FFF2-40B4-BE49-F238E27FC236}">
                  <a16:creationId xmlns:a16="http://schemas.microsoft.com/office/drawing/2014/main" id="{D531781C-0C32-46E0-929D-B98BFC426060}"/>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9" name="Picture 8">
              <a:extLst>
                <a:ext uri="{FF2B5EF4-FFF2-40B4-BE49-F238E27FC236}">
                  <a16:creationId xmlns:a16="http://schemas.microsoft.com/office/drawing/2014/main" id="{71C9A798-712C-4003-8FAB-8462BB0A0196}"/>
                </a:ext>
              </a:extLst>
            </p:cNvPr>
            <p:cNvPicPr>
              <a:picLocks noChangeAspect="1"/>
            </p:cNvPicPr>
            <p:nvPr/>
          </p:nvPicPr>
          <p:blipFill>
            <a:blip r:embed="rId5"/>
            <a:stretch>
              <a:fillRect/>
            </a:stretch>
          </p:blipFill>
          <p:spPr>
            <a:xfrm>
              <a:off x="5565429" y="0"/>
              <a:ext cx="921340" cy="928099"/>
            </a:xfrm>
            <a:prstGeom prst="rect">
              <a:avLst/>
            </a:prstGeom>
          </p:spPr>
        </p:pic>
      </p:grpSp>
    </p:spTree>
    <p:extLst>
      <p:ext uri="{BB962C8B-B14F-4D97-AF65-F5344CB8AC3E}">
        <p14:creationId xmlns:p14="http://schemas.microsoft.com/office/powerpoint/2010/main" val="703454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58FF8-021B-4CD6-82DC-55E6973FA833}"/>
              </a:ext>
            </a:extLst>
          </p:cNvPr>
          <p:cNvSpPr>
            <a:spLocks noGrp="1"/>
          </p:cNvSpPr>
          <p:nvPr>
            <p:ph type="title"/>
          </p:nvPr>
        </p:nvSpPr>
        <p:spPr/>
        <p:txBody>
          <a:bodyPr/>
          <a:lstStyle/>
          <a:p>
            <a:r>
              <a:rPr lang="en-ZA" altLang="en-US" dirty="0">
                <a:latin typeface="+mj-lt"/>
              </a:rPr>
              <a:t>Introduction</a:t>
            </a:r>
            <a:r>
              <a:rPr lang="en-ZA" altLang="en-US" sz="3600" dirty="0">
                <a:latin typeface="+mj-lt"/>
              </a:rPr>
              <a:t> </a:t>
            </a:r>
            <a:r>
              <a:rPr lang="en-ZA" altLang="en-US" dirty="0">
                <a:latin typeface="+mj-lt"/>
              </a:rPr>
              <a:t>and Background </a:t>
            </a:r>
            <a:endParaRPr lang="en-US" dirty="0">
              <a:latin typeface="+mj-lt"/>
            </a:endParaRPr>
          </a:p>
        </p:txBody>
      </p:sp>
      <p:sp>
        <p:nvSpPr>
          <p:cNvPr id="4" name="Content Placeholder 3">
            <a:extLst>
              <a:ext uri="{FF2B5EF4-FFF2-40B4-BE49-F238E27FC236}">
                <a16:creationId xmlns:a16="http://schemas.microsoft.com/office/drawing/2014/main" id="{8588573B-1C8F-4411-9D69-A1F08A64070C}"/>
              </a:ext>
            </a:extLst>
          </p:cNvPr>
          <p:cNvSpPr>
            <a:spLocks noGrp="1"/>
          </p:cNvSpPr>
          <p:nvPr>
            <p:ph idx="1"/>
          </p:nvPr>
        </p:nvSpPr>
        <p:spPr/>
        <p:txBody>
          <a:bodyPr>
            <a:normAutofit fontScale="92500"/>
          </a:bodyPr>
          <a:lstStyle/>
          <a:p>
            <a:r>
              <a:rPr lang="en-ZA" sz="2200" dirty="0">
                <a:latin typeface="+mn-lt"/>
              </a:rPr>
              <a:t>Right to Care supports partner </a:t>
            </a:r>
            <a:r>
              <a:rPr lang="en-ZA" sz="2200" dirty="0" smtClean="0">
                <a:latin typeface="+mn-lt"/>
              </a:rPr>
              <a:t>organisations (Anova Health Institute &amp; TB HIV Care)  </a:t>
            </a:r>
            <a:r>
              <a:rPr lang="en-ZA" sz="2200" dirty="0">
                <a:latin typeface="+mn-lt"/>
              </a:rPr>
              <a:t>to deliver comprehensive prevention programmes for people who inject drugs (</a:t>
            </a:r>
            <a:r>
              <a:rPr lang="en-ZA" sz="2200" dirty="0" smtClean="0">
                <a:latin typeface="+mn-lt"/>
              </a:rPr>
              <a:t>PWID)</a:t>
            </a:r>
            <a:endParaRPr lang="en-ZA" sz="2200" dirty="0">
              <a:latin typeface="+mn-lt"/>
            </a:endParaRPr>
          </a:p>
          <a:p>
            <a:r>
              <a:rPr lang="en-ZA" sz="2200" dirty="0">
                <a:latin typeface="+mn-lt"/>
              </a:rPr>
              <a:t>Programme aims are to reduce the number of new HIV </a:t>
            </a:r>
            <a:r>
              <a:rPr lang="en-ZA" sz="2200" dirty="0" smtClean="0">
                <a:latin typeface="+mn-lt"/>
              </a:rPr>
              <a:t>infections and further spread of HIV </a:t>
            </a:r>
            <a:r>
              <a:rPr lang="en-ZA" sz="2200" dirty="0">
                <a:latin typeface="+mn-lt"/>
              </a:rPr>
              <a:t>among </a:t>
            </a:r>
            <a:r>
              <a:rPr lang="en-ZA" sz="2200" dirty="0" smtClean="0">
                <a:latin typeface="+mn-lt"/>
              </a:rPr>
              <a:t>PWID </a:t>
            </a:r>
            <a:endParaRPr lang="en-ZA" sz="2200" dirty="0">
              <a:latin typeface="+mn-lt"/>
            </a:endParaRPr>
          </a:p>
          <a:p>
            <a:pPr lvl="1"/>
            <a:r>
              <a:rPr lang="en-ZA" sz="1800" dirty="0">
                <a:latin typeface="+mn-lt"/>
              </a:rPr>
              <a:t>Provision of recommended comprehensive package of services as outlined by WHO, UNAIDS, UNODC</a:t>
            </a:r>
          </a:p>
          <a:p>
            <a:r>
              <a:rPr lang="en-ZA" sz="2200" dirty="0">
                <a:latin typeface="+mn-lt"/>
              </a:rPr>
              <a:t>Modelling studies estimate that there are 67 000 PWID in SA (Petersen et al, 2013) existing in major metropolitan cities</a:t>
            </a:r>
          </a:p>
          <a:p>
            <a:r>
              <a:rPr lang="en-ZA" sz="2200" dirty="0">
                <a:latin typeface="+mn-lt"/>
              </a:rPr>
              <a:t>In UNODC study with a sample of 450 found that half re-use needles, 1 in 5 living with HIV, ¼ share needles, ¼ engage in sex work and half used a condom the last time they had sex (Scheibe et al 2014</a:t>
            </a:r>
            <a:r>
              <a:rPr lang="en-ZA" sz="2200" dirty="0" smtClean="0">
                <a:latin typeface="+mn-lt"/>
              </a:rPr>
              <a:t>).</a:t>
            </a:r>
          </a:p>
          <a:p>
            <a:r>
              <a:rPr lang="en-ZA" sz="2200" dirty="0" smtClean="0">
                <a:latin typeface="+mn-lt"/>
              </a:rPr>
              <a:t>HCV prevalence at 45% (THC et al, 2016)</a:t>
            </a:r>
          </a:p>
          <a:p>
            <a:endParaRPr lang="en-ZA" sz="2200" dirty="0">
              <a:latin typeface="+mn-lt"/>
            </a:endParaRPr>
          </a:p>
          <a:p>
            <a:pPr marL="57150" indent="0">
              <a:buNone/>
            </a:pPr>
            <a:endParaRPr lang="en-ZA" sz="2400" dirty="0">
              <a:latin typeface="+mn-lt"/>
            </a:endParaRPr>
          </a:p>
          <a:p>
            <a:pPr lvl="1"/>
            <a:endParaRPr lang="en-ZA" sz="2000" dirty="0">
              <a:latin typeface="+mn-lt"/>
            </a:endParaRPr>
          </a:p>
          <a:p>
            <a:pPr lvl="1"/>
            <a:endParaRPr lang="en-ZA" sz="2000" dirty="0">
              <a:latin typeface="+mn-lt"/>
            </a:endParaRPr>
          </a:p>
          <a:p>
            <a:endParaRPr lang="en-ZA" sz="2400" dirty="0">
              <a:latin typeface="+mn-lt"/>
            </a:endParaRPr>
          </a:p>
          <a:p>
            <a:endParaRPr lang="en-US" dirty="0">
              <a:latin typeface="+mn-lt"/>
            </a:endParaRPr>
          </a:p>
        </p:txBody>
      </p:sp>
      <p:grpSp>
        <p:nvGrpSpPr>
          <p:cNvPr id="5" name="Group 4">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spTree>
    <p:extLst>
      <p:ext uri="{BB962C8B-B14F-4D97-AF65-F5344CB8AC3E}">
        <p14:creationId xmlns:p14="http://schemas.microsoft.com/office/powerpoint/2010/main" val="53400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58FF8-021B-4CD6-82DC-55E6973FA833}"/>
              </a:ext>
            </a:extLst>
          </p:cNvPr>
          <p:cNvSpPr>
            <a:spLocks noGrp="1"/>
          </p:cNvSpPr>
          <p:nvPr>
            <p:ph type="title"/>
          </p:nvPr>
        </p:nvSpPr>
        <p:spPr>
          <a:xfrm>
            <a:off x="346365" y="274639"/>
            <a:ext cx="8478980" cy="1143000"/>
          </a:xfrm>
        </p:spPr>
        <p:txBody>
          <a:bodyPr>
            <a:normAutofit/>
          </a:bodyPr>
          <a:lstStyle/>
          <a:p>
            <a:r>
              <a:rPr lang="en-ZA" altLang="en-US" dirty="0">
                <a:latin typeface="+mj-lt"/>
              </a:rPr>
              <a:t>Location and implementing Partners</a:t>
            </a:r>
            <a:endParaRPr lang="en-US" dirty="0">
              <a:latin typeface="+mj-lt"/>
            </a:endParaRPr>
          </a:p>
        </p:txBody>
      </p:sp>
      <p:grpSp>
        <p:nvGrpSpPr>
          <p:cNvPr id="5" name="Group 4">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900" y="543970"/>
            <a:ext cx="6071755" cy="6021575"/>
          </a:xfrm>
          <a:prstGeom prst="rect">
            <a:avLst/>
          </a:prstGeom>
        </p:spPr>
      </p:pic>
    </p:spTree>
    <p:extLst>
      <p:ext uri="{BB962C8B-B14F-4D97-AF65-F5344CB8AC3E}">
        <p14:creationId xmlns:p14="http://schemas.microsoft.com/office/powerpoint/2010/main" val="279634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58FF8-021B-4CD6-82DC-55E6973FA833}"/>
              </a:ext>
            </a:extLst>
          </p:cNvPr>
          <p:cNvSpPr>
            <a:spLocks noGrp="1"/>
          </p:cNvSpPr>
          <p:nvPr>
            <p:ph type="title"/>
          </p:nvPr>
        </p:nvSpPr>
        <p:spPr/>
        <p:txBody>
          <a:bodyPr>
            <a:normAutofit/>
          </a:bodyPr>
          <a:lstStyle/>
          <a:p>
            <a:r>
              <a:rPr lang="en-US" dirty="0">
                <a:latin typeface="+mj-lt"/>
              </a:rPr>
              <a:t>Designed Interventions</a:t>
            </a:r>
          </a:p>
        </p:txBody>
      </p:sp>
      <p:sp>
        <p:nvSpPr>
          <p:cNvPr id="4" name="Content Placeholder 3">
            <a:extLst>
              <a:ext uri="{FF2B5EF4-FFF2-40B4-BE49-F238E27FC236}">
                <a16:creationId xmlns:a16="http://schemas.microsoft.com/office/drawing/2014/main" id="{8588573B-1C8F-4411-9D69-A1F08A64070C}"/>
              </a:ext>
            </a:extLst>
          </p:cNvPr>
          <p:cNvSpPr>
            <a:spLocks noGrp="1"/>
          </p:cNvSpPr>
          <p:nvPr>
            <p:ph idx="1"/>
          </p:nvPr>
        </p:nvSpPr>
        <p:spPr/>
        <p:txBody>
          <a:bodyPr/>
          <a:lstStyle/>
          <a:p>
            <a:pPr marL="457200" lvl="1" indent="0">
              <a:buNone/>
            </a:pPr>
            <a:endParaRPr lang="en-ZA" sz="2000" dirty="0"/>
          </a:p>
          <a:p>
            <a:pPr marL="457200" lvl="1" indent="0">
              <a:buNone/>
            </a:pPr>
            <a:endParaRPr lang="en-ZA" sz="2000" dirty="0"/>
          </a:p>
          <a:p>
            <a:pPr lvl="1"/>
            <a:endParaRPr lang="en-ZA" sz="2000" dirty="0"/>
          </a:p>
          <a:p>
            <a:endParaRPr lang="en-ZA" sz="2400" dirty="0"/>
          </a:p>
          <a:p>
            <a:endParaRPr lang="en-US" dirty="0"/>
          </a:p>
        </p:txBody>
      </p:sp>
      <p:grpSp>
        <p:nvGrpSpPr>
          <p:cNvPr id="5" name="Group 4">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pic>
        <p:nvPicPr>
          <p:cNvPr id="9" name="Content Placeholder 2">
            <a:extLst>
              <a:ext uri="{FF2B5EF4-FFF2-40B4-BE49-F238E27FC236}">
                <a16:creationId xmlns:a16="http://schemas.microsoft.com/office/drawing/2014/main" id="{5E1E24E5-E34D-441D-826B-4AB95CD7B7C9}"/>
              </a:ext>
            </a:extLst>
          </p:cNvPr>
          <p:cNvPicPr>
            <a:picLocks noChangeAspect="1"/>
          </p:cNvPicPr>
          <p:nvPr/>
        </p:nvPicPr>
        <p:blipFill rotWithShape="1">
          <a:blip r:embed="rId6"/>
          <a:srcRect l="25210" t="8460" r="26163" b="8483"/>
          <a:stretch/>
        </p:blipFill>
        <p:spPr>
          <a:xfrm>
            <a:off x="0" y="1196753"/>
            <a:ext cx="9143999" cy="4929412"/>
          </a:xfrm>
          <a:prstGeom prst="rect">
            <a:avLst/>
          </a:prstGeom>
        </p:spPr>
      </p:pic>
      <p:sp>
        <p:nvSpPr>
          <p:cNvPr id="2" name="TextBox 1"/>
          <p:cNvSpPr txBox="1"/>
          <p:nvPr/>
        </p:nvSpPr>
        <p:spPr>
          <a:xfrm>
            <a:off x="942976" y="5400675"/>
            <a:ext cx="1028700" cy="307777"/>
          </a:xfrm>
          <a:prstGeom prst="rect">
            <a:avLst/>
          </a:prstGeom>
          <a:noFill/>
          <a:ln>
            <a:noFill/>
          </a:ln>
        </p:spPr>
        <p:txBody>
          <a:bodyPr wrap="square" rtlCol="0">
            <a:spAutoFit/>
          </a:bodyPr>
          <a:lstStyle/>
          <a:p>
            <a:r>
              <a:rPr lang="en-ZA" sz="1400" dirty="0" smtClean="0"/>
              <a:t>IDUT 2016</a:t>
            </a:r>
            <a:endParaRPr lang="en-ZA" sz="1000" dirty="0" smtClean="0"/>
          </a:p>
        </p:txBody>
      </p:sp>
    </p:spTree>
    <p:extLst>
      <p:ext uri="{BB962C8B-B14F-4D97-AF65-F5344CB8AC3E}">
        <p14:creationId xmlns:p14="http://schemas.microsoft.com/office/powerpoint/2010/main" val="208264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58FF8-021B-4CD6-82DC-55E6973FA833}"/>
              </a:ext>
            </a:extLst>
          </p:cNvPr>
          <p:cNvSpPr>
            <a:spLocks noGrp="1"/>
          </p:cNvSpPr>
          <p:nvPr>
            <p:ph type="title"/>
          </p:nvPr>
        </p:nvSpPr>
        <p:spPr/>
        <p:txBody>
          <a:bodyPr>
            <a:normAutofit fontScale="90000"/>
          </a:bodyPr>
          <a:lstStyle/>
          <a:p>
            <a:r>
              <a:rPr lang="en-ZA" altLang="en-US" dirty="0">
                <a:latin typeface="+mj-lt"/>
              </a:rPr>
              <a:t>Key results </a:t>
            </a:r>
            <a:br>
              <a:rPr lang="en-ZA" altLang="en-US" dirty="0">
                <a:latin typeface="+mj-lt"/>
              </a:rPr>
            </a:br>
            <a:r>
              <a:rPr lang="en-ZA" altLang="en-US" dirty="0">
                <a:latin typeface="+mj-lt"/>
              </a:rPr>
              <a:t>1 Oct 2016 – 30 May 2018</a:t>
            </a:r>
            <a:endParaRPr lang="en-US" dirty="0">
              <a:latin typeface="+mj-lt"/>
            </a:endParaRPr>
          </a:p>
        </p:txBody>
      </p:sp>
      <p:sp>
        <p:nvSpPr>
          <p:cNvPr id="4" name="Content Placeholder 3">
            <a:extLst>
              <a:ext uri="{FF2B5EF4-FFF2-40B4-BE49-F238E27FC236}">
                <a16:creationId xmlns:a16="http://schemas.microsoft.com/office/drawing/2014/main" id="{8588573B-1C8F-4411-9D69-A1F08A64070C}"/>
              </a:ext>
            </a:extLst>
          </p:cNvPr>
          <p:cNvSpPr>
            <a:spLocks noGrp="1"/>
          </p:cNvSpPr>
          <p:nvPr>
            <p:ph idx="1"/>
          </p:nvPr>
        </p:nvSpPr>
        <p:spPr/>
        <p:txBody>
          <a:bodyPr/>
          <a:lstStyle/>
          <a:p>
            <a:pPr marL="457200" lvl="1" indent="0">
              <a:buNone/>
            </a:pPr>
            <a:endParaRPr lang="en-ZA" sz="2000" dirty="0"/>
          </a:p>
          <a:p>
            <a:pPr lvl="1"/>
            <a:endParaRPr lang="en-ZA" sz="2000" dirty="0"/>
          </a:p>
          <a:p>
            <a:pPr lvl="1"/>
            <a:endParaRPr lang="en-ZA" sz="2000" dirty="0"/>
          </a:p>
          <a:p>
            <a:endParaRPr lang="en-ZA" sz="2400" dirty="0"/>
          </a:p>
          <a:p>
            <a:endParaRPr lang="en-US" dirty="0"/>
          </a:p>
        </p:txBody>
      </p:sp>
      <p:grpSp>
        <p:nvGrpSpPr>
          <p:cNvPr id="5" name="Group 4">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605" y="1405761"/>
            <a:ext cx="8714509" cy="4595300"/>
          </a:xfrm>
          <a:prstGeom prst="rect">
            <a:avLst/>
          </a:prstGeom>
        </p:spPr>
      </p:pic>
    </p:spTree>
    <p:extLst>
      <p:ext uri="{BB962C8B-B14F-4D97-AF65-F5344CB8AC3E}">
        <p14:creationId xmlns:p14="http://schemas.microsoft.com/office/powerpoint/2010/main" val="137664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latin typeface="+mj-lt"/>
              </a:rPr>
              <a:t>HCT Yield per </a:t>
            </a:r>
            <a:r>
              <a:rPr lang="en-ZA" dirty="0" smtClean="0">
                <a:latin typeface="+mj-lt"/>
              </a:rPr>
              <a:t>District</a:t>
            </a:r>
            <a:br>
              <a:rPr lang="en-ZA" dirty="0" smtClean="0">
                <a:latin typeface="+mj-lt"/>
              </a:rPr>
            </a:br>
            <a:r>
              <a:rPr lang="en-ZA" altLang="en-US" dirty="0">
                <a:latin typeface="+mj-lt"/>
              </a:rPr>
              <a:t>1 Oct 2016 – 30 May 2018</a:t>
            </a:r>
            <a:r>
              <a:rPr lang="en-ZA" dirty="0" smtClean="0">
                <a:latin typeface="+mj-lt"/>
              </a:rPr>
              <a:t> </a:t>
            </a:r>
            <a:r>
              <a:rPr lang="en-ZA" dirty="0">
                <a:latin typeface="+mj-lt"/>
              </a:rPr>
              <a:t/>
            </a:r>
            <a:br>
              <a:rPr lang="en-ZA" dirty="0">
                <a:latin typeface="+mj-lt"/>
              </a:rPr>
            </a:br>
            <a:endParaRPr lang="en-ZA"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1749131"/>
              </p:ext>
            </p:extLst>
          </p:nvPr>
        </p:nvGraphicFramePr>
        <p:xfrm>
          <a:off x="200025" y="1600200"/>
          <a:ext cx="8380413" cy="452596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8" name="Picture 7">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9" name="Picture 8">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10" name="Picture 9">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sp>
        <p:nvSpPr>
          <p:cNvPr id="11" name="TextBox 10"/>
          <p:cNvSpPr txBox="1"/>
          <p:nvPr/>
        </p:nvSpPr>
        <p:spPr>
          <a:xfrm>
            <a:off x="6680200" y="1714500"/>
            <a:ext cx="1900238" cy="646331"/>
          </a:xfrm>
          <a:prstGeom prst="rect">
            <a:avLst/>
          </a:prstGeom>
          <a:noFill/>
        </p:spPr>
        <p:txBody>
          <a:bodyPr wrap="square" rtlCol="0">
            <a:spAutoFit/>
          </a:bodyPr>
          <a:lstStyle/>
          <a:p>
            <a:pPr algn="ctr"/>
            <a:r>
              <a:rPr lang="en-ZA" dirty="0" smtClean="0"/>
              <a:t>HIV positivity rate 19% overall</a:t>
            </a:r>
            <a:endParaRPr lang="en-ZA" dirty="0"/>
          </a:p>
        </p:txBody>
      </p:sp>
    </p:spTree>
    <p:extLst>
      <p:ext uri="{BB962C8B-B14F-4D97-AF65-F5344CB8AC3E}">
        <p14:creationId xmlns:p14="http://schemas.microsoft.com/office/powerpoint/2010/main" val="4291019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mj-lt"/>
              </a:rPr>
              <a:t>Overall OST </a:t>
            </a:r>
            <a:r>
              <a:rPr lang="en-GB" dirty="0" smtClean="0">
                <a:latin typeface="+mj-lt"/>
              </a:rPr>
              <a:t>Cascade</a:t>
            </a:r>
            <a:br>
              <a:rPr lang="en-GB" dirty="0" smtClean="0">
                <a:latin typeface="+mj-lt"/>
              </a:rPr>
            </a:br>
            <a:r>
              <a:rPr lang="en-ZA" altLang="en-US" dirty="0">
                <a:latin typeface="+mj-lt"/>
              </a:rPr>
              <a:t>1 Oct </a:t>
            </a:r>
            <a:r>
              <a:rPr lang="en-ZA" altLang="en-US" dirty="0" smtClean="0">
                <a:latin typeface="+mj-lt"/>
              </a:rPr>
              <a:t>2017 </a:t>
            </a:r>
            <a:r>
              <a:rPr lang="en-ZA" altLang="en-US" dirty="0">
                <a:latin typeface="+mj-lt"/>
              </a:rPr>
              <a:t>– 30 May 2018</a:t>
            </a:r>
            <a:r>
              <a:rPr lang="en-GB" dirty="0" smtClean="0">
                <a:latin typeface="+mj-lt"/>
              </a:rPr>
              <a:t> </a:t>
            </a:r>
            <a:r>
              <a:rPr lang="en-ZA" dirty="0">
                <a:latin typeface="+mj-lt"/>
              </a:rPr>
              <a:t/>
            </a:r>
            <a:br>
              <a:rPr lang="en-ZA" dirty="0">
                <a:latin typeface="+mj-lt"/>
              </a:rPr>
            </a:br>
            <a:endParaRPr lang="en-ZA"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876132"/>
              </p:ext>
            </p:extLst>
          </p:nvPr>
        </p:nvGraphicFramePr>
        <p:xfrm>
          <a:off x="342900" y="1171576"/>
          <a:ext cx="8472488" cy="495458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spTree>
    <p:extLst>
      <p:ext uri="{BB962C8B-B14F-4D97-AF65-F5344CB8AC3E}">
        <p14:creationId xmlns:p14="http://schemas.microsoft.com/office/powerpoint/2010/main" val="1926420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58FF8-021B-4CD6-82DC-55E6973FA833}"/>
              </a:ext>
            </a:extLst>
          </p:cNvPr>
          <p:cNvSpPr>
            <a:spLocks noGrp="1"/>
          </p:cNvSpPr>
          <p:nvPr>
            <p:ph type="title"/>
          </p:nvPr>
        </p:nvSpPr>
        <p:spPr/>
        <p:txBody>
          <a:bodyPr/>
          <a:lstStyle/>
          <a:p>
            <a:r>
              <a:rPr lang="en-ZA" altLang="en-US" dirty="0">
                <a:latin typeface="+mj-lt"/>
              </a:rPr>
              <a:t>Lessons </a:t>
            </a:r>
            <a:endParaRPr lang="en-US" dirty="0">
              <a:latin typeface="+mj-lt"/>
            </a:endParaRPr>
          </a:p>
        </p:txBody>
      </p:sp>
      <p:sp>
        <p:nvSpPr>
          <p:cNvPr id="4" name="Content Placeholder 3">
            <a:extLst>
              <a:ext uri="{FF2B5EF4-FFF2-40B4-BE49-F238E27FC236}">
                <a16:creationId xmlns:a16="http://schemas.microsoft.com/office/drawing/2014/main" id="{8588573B-1C8F-4411-9D69-A1F08A64070C}"/>
              </a:ext>
            </a:extLst>
          </p:cNvPr>
          <p:cNvSpPr>
            <a:spLocks noGrp="1"/>
          </p:cNvSpPr>
          <p:nvPr>
            <p:ph idx="1"/>
          </p:nvPr>
        </p:nvSpPr>
        <p:spPr/>
        <p:txBody>
          <a:bodyPr/>
          <a:lstStyle/>
          <a:p>
            <a:pPr lvl="1">
              <a:buFont typeface="Arial" panose="020B0604020202020204" pitchFamily="34" charset="0"/>
              <a:buChar char="•"/>
            </a:pPr>
            <a:r>
              <a:rPr lang="en-ZA" sz="2200" dirty="0">
                <a:latin typeface="+mn-lt"/>
              </a:rPr>
              <a:t>HIV positivity rate confirms previous studies results</a:t>
            </a:r>
          </a:p>
          <a:p>
            <a:pPr lvl="1">
              <a:buFont typeface="Arial" panose="020B0604020202020204" pitchFamily="34" charset="0"/>
              <a:buChar char="•"/>
            </a:pPr>
            <a:r>
              <a:rPr lang="en-ZA" sz="2200" dirty="0">
                <a:latin typeface="+mn-lt"/>
              </a:rPr>
              <a:t>Use of peer outreach workers from target population helps in mapping areas and roll-out of interventions</a:t>
            </a:r>
          </a:p>
          <a:p>
            <a:pPr lvl="1">
              <a:buFont typeface="Arial" panose="020B0604020202020204" pitchFamily="34" charset="0"/>
              <a:buChar char="•"/>
            </a:pPr>
            <a:r>
              <a:rPr lang="en-ZA" sz="2200" dirty="0">
                <a:latin typeface="+mn-lt"/>
              </a:rPr>
              <a:t>Need to bolster psychosocial intervention to address adherence to OST</a:t>
            </a:r>
          </a:p>
          <a:p>
            <a:pPr lvl="1">
              <a:buFont typeface="Arial" panose="020B0604020202020204" pitchFamily="34" charset="0"/>
              <a:buChar char="•"/>
            </a:pPr>
            <a:r>
              <a:rPr lang="en-ZA" sz="2200" dirty="0">
                <a:latin typeface="+mn-lt"/>
              </a:rPr>
              <a:t>All HIV-positive clients were referred for onward management</a:t>
            </a:r>
          </a:p>
          <a:p>
            <a:pPr lvl="1">
              <a:buFont typeface="Arial" panose="020B0604020202020204" pitchFamily="34" charset="0"/>
              <a:buChar char="•"/>
            </a:pPr>
            <a:r>
              <a:rPr lang="en-ZA" sz="2200" dirty="0">
                <a:latin typeface="+mn-lt"/>
              </a:rPr>
              <a:t>Need to include Hepatitis C in programmes for PWID as co-infection is very common</a:t>
            </a:r>
          </a:p>
          <a:p>
            <a:pPr marL="457200" lvl="1" indent="0">
              <a:buNone/>
            </a:pPr>
            <a:endParaRPr lang="en-ZA" sz="2000" dirty="0">
              <a:latin typeface="+mn-lt"/>
            </a:endParaRPr>
          </a:p>
          <a:p>
            <a:pPr lvl="1"/>
            <a:endParaRPr lang="en-ZA" sz="2000" dirty="0">
              <a:latin typeface="+mn-lt"/>
            </a:endParaRPr>
          </a:p>
          <a:p>
            <a:pPr lvl="1"/>
            <a:endParaRPr lang="en-ZA" sz="2000" dirty="0">
              <a:latin typeface="+mn-lt"/>
            </a:endParaRPr>
          </a:p>
          <a:p>
            <a:endParaRPr lang="en-ZA" sz="2400" dirty="0">
              <a:latin typeface="+mn-lt"/>
            </a:endParaRPr>
          </a:p>
          <a:p>
            <a:endParaRPr lang="en-US" dirty="0">
              <a:latin typeface="+mn-lt"/>
            </a:endParaRPr>
          </a:p>
        </p:txBody>
      </p:sp>
      <p:grpSp>
        <p:nvGrpSpPr>
          <p:cNvPr id="5" name="Group 4">
            <a:extLst>
              <a:ext uri="{FF2B5EF4-FFF2-40B4-BE49-F238E27FC236}">
                <a16:creationId xmlns:a16="http://schemas.microsoft.com/office/drawing/2014/main" id="{F742C085-99DD-411E-9AA6-9FC7627AE848}"/>
              </a:ext>
            </a:extLst>
          </p:cNvPr>
          <p:cNvGrpSpPr/>
          <p:nvPr/>
        </p:nvGrpSpPr>
        <p:grpSpPr>
          <a:xfrm>
            <a:off x="4704860" y="6247374"/>
            <a:ext cx="3054792" cy="599741"/>
            <a:chOff x="4048370" y="0"/>
            <a:chExt cx="4727284" cy="928099"/>
          </a:xfrm>
        </p:grpSpPr>
        <p:pic>
          <p:nvPicPr>
            <p:cNvPr id="6" name="Picture 5">
              <a:extLst>
                <a:ext uri="{FF2B5EF4-FFF2-40B4-BE49-F238E27FC236}">
                  <a16:creationId xmlns:a16="http://schemas.microsoft.com/office/drawing/2014/main" id="{7EE8CBCA-C8AB-4213-AFB9-C52AEFE240D6}"/>
                </a:ext>
              </a:extLst>
            </p:cNvPr>
            <p:cNvPicPr>
              <a:picLocks noChangeAspect="1"/>
            </p:cNvPicPr>
            <p:nvPr/>
          </p:nvPicPr>
          <p:blipFill>
            <a:blip r:embed="rId3"/>
            <a:stretch>
              <a:fillRect/>
            </a:stretch>
          </p:blipFill>
          <p:spPr>
            <a:xfrm>
              <a:off x="4048370" y="113324"/>
              <a:ext cx="1360538" cy="758092"/>
            </a:xfrm>
            <a:prstGeom prst="rect">
              <a:avLst/>
            </a:prstGeom>
          </p:spPr>
        </p:pic>
        <p:pic>
          <p:nvPicPr>
            <p:cNvPr id="7" name="Picture 6">
              <a:extLst>
                <a:ext uri="{FF2B5EF4-FFF2-40B4-BE49-F238E27FC236}">
                  <a16:creationId xmlns:a16="http://schemas.microsoft.com/office/drawing/2014/main" id="{ABE43AE7-DB3E-4857-B44C-A74DBFA03052}"/>
                </a:ext>
              </a:extLst>
            </p:cNvPr>
            <p:cNvPicPr>
              <a:picLocks noChangeAspect="1"/>
            </p:cNvPicPr>
            <p:nvPr/>
          </p:nvPicPr>
          <p:blipFill>
            <a:blip r:embed="rId4"/>
            <a:stretch>
              <a:fillRect/>
            </a:stretch>
          </p:blipFill>
          <p:spPr>
            <a:xfrm>
              <a:off x="6544347" y="113324"/>
              <a:ext cx="2231307" cy="758092"/>
            </a:xfrm>
            <a:prstGeom prst="rect">
              <a:avLst/>
            </a:prstGeom>
          </p:spPr>
        </p:pic>
        <p:pic>
          <p:nvPicPr>
            <p:cNvPr id="8" name="Picture 7">
              <a:extLst>
                <a:ext uri="{FF2B5EF4-FFF2-40B4-BE49-F238E27FC236}">
                  <a16:creationId xmlns:a16="http://schemas.microsoft.com/office/drawing/2014/main" id="{EED2C443-240C-4050-B951-9A9BD835DBAB}"/>
                </a:ext>
              </a:extLst>
            </p:cNvPr>
            <p:cNvPicPr>
              <a:picLocks noChangeAspect="1"/>
            </p:cNvPicPr>
            <p:nvPr/>
          </p:nvPicPr>
          <p:blipFill>
            <a:blip r:embed="rId5"/>
            <a:stretch>
              <a:fillRect/>
            </a:stretch>
          </p:blipFill>
          <p:spPr>
            <a:xfrm>
              <a:off x="5565429" y="0"/>
              <a:ext cx="921340" cy="928099"/>
            </a:xfrm>
            <a:prstGeom prst="rect">
              <a:avLst/>
            </a:prstGeom>
          </p:spPr>
        </p:pic>
      </p:grpSp>
    </p:spTree>
    <p:extLst>
      <p:ext uri="{BB962C8B-B14F-4D97-AF65-F5344CB8AC3E}">
        <p14:creationId xmlns:p14="http://schemas.microsoft.com/office/powerpoint/2010/main" val="3007292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11028</TotalTime>
  <Words>464</Words>
  <Application>Microsoft Office PowerPoint</Application>
  <PresentationFormat>On-screen Show (4:3)</PresentationFormat>
  <Paragraphs>67</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Montserrat Light</vt:lpstr>
      <vt:lpstr>Raleway</vt:lpstr>
      <vt:lpstr>Roboto</vt:lpstr>
      <vt:lpstr>AIDS 2016_Template</vt:lpstr>
      <vt:lpstr>PowerPoint Presentation</vt:lpstr>
      <vt:lpstr>Reducing Harm Caused by Drugs: HIV Prevention among People who Inject Drugs in South Africa</vt:lpstr>
      <vt:lpstr>Introduction and Background </vt:lpstr>
      <vt:lpstr>Location and implementing Partners</vt:lpstr>
      <vt:lpstr>Designed Interventions</vt:lpstr>
      <vt:lpstr>Key results  1 Oct 2016 – 30 May 2018</vt:lpstr>
      <vt:lpstr>HCT Yield per District 1 Oct 2016 – 30 May 2018  </vt:lpstr>
      <vt:lpstr>Overall OST Cascade 1 Oct 2017 – 30 May 2018  </vt:lpstr>
      <vt:lpstr>Lessons </vt:lpstr>
      <vt:lpstr>Conclusion </vt:lpstr>
      <vt:lpstr>Disclaimer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AIDS2018</cp:lastModifiedBy>
  <cp:revision>108</cp:revision>
  <cp:lastPrinted>2018-07-21T13:50:05Z</cp:lastPrinted>
  <dcterms:created xsi:type="dcterms:W3CDTF">2017-01-13T09:09:35Z</dcterms:created>
  <dcterms:modified xsi:type="dcterms:W3CDTF">2018-07-23T18:54:47Z</dcterms:modified>
</cp:coreProperties>
</file>