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57" r:id="rId4"/>
    <p:sldId id="263" r:id="rId5"/>
    <p:sldId id="264" r:id="rId6"/>
    <p:sldId id="265" r:id="rId7"/>
    <p:sldId id="266" r:id="rId8"/>
    <p:sldId id="287" r:id="rId9"/>
    <p:sldId id="294" r:id="rId10"/>
    <p:sldId id="291" r:id="rId11"/>
    <p:sldId id="292" r:id="rId12"/>
    <p:sldId id="293" r:id="rId13"/>
    <p:sldId id="285" r:id="rId14"/>
    <p:sldId id="282" r:id="rId15"/>
    <p:sldId id="283" r:id="rId16"/>
    <p:sldId id="284" r:id="rId17"/>
    <p:sldId id="27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Fearon" initials="EF" lastIdx="1" clrIdx="0">
    <p:extLst/>
  </p:cmAuthor>
  <p:cmAuthor id="2" name="frances cowan" initials="fc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9327"/>
  </p:normalViewPr>
  <p:slideViewPr>
    <p:cSldViewPr snapToGrid="0" snapToObjects="1">
      <p:cViewPr varScale="1">
        <p:scale>
          <a:sx n="64" d="100"/>
          <a:sy n="64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2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6D21-300E-C34E-A0F7-15E18E9D197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0906E-152F-3344-B0BE-28B504AA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Frances what alcohol programming have already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0906E-152F-3344-B0BE-28B504AAB2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4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8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1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0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E648-1525-584D-BEDC-2D5B794F59B6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F5F3-134D-CD42-A6DA-30D8BAD2D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3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9263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How can </a:t>
            </a:r>
            <a:r>
              <a:rPr lang="en-US" sz="3600" dirty="0" err="1"/>
              <a:t>programmes</a:t>
            </a:r>
            <a:r>
              <a:rPr lang="en-US" sz="3600" dirty="0"/>
              <a:t> best support female sex workers to avoid HIV infection in Zimbabwe? </a:t>
            </a:r>
            <a:br>
              <a:rPr lang="en-US" sz="3600" dirty="0"/>
            </a:br>
            <a:r>
              <a:rPr lang="en-US" sz="3600" dirty="0"/>
              <a:t>A prevention cascade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91538"/>
            <a:ext cx="9592019" cy="920769"/>
          </a:xfrm>
        </p:spPr>
        <p:txBody>
          <a:bodyPr tIns="0" bIns="0">
            <a:normAutofit/>
          </a:bodyPr>
          <a:lstStyle/>
          <a:p>
            <a:r>
              <a:rPr lang="en-US" sz="2000" dirty="0"/>
              <a:t>Elizabeth Fearon, </a:t>
            </a:r>
            <a:r>
              <a:rPr lang="en-GB" sz="2000" dirty="0"/>
              <a:t>Andrew Phillips, </a:t>
            </a:r>
            <a:r>
              <a:rPr lang="en-GB" sz="2000" dirty="0" err="1"/>
              <a:t>Sibongile</a:t>
            </a:r>
            <a:r>
              <a:rPr lang="en-GB" sz="2000" dirty="0"/>
              <a:t> </a:t>
            </a:r>
            <a:r>
              <a:rPr lang="en-GB" sz="2000" dirty="0" err="1"/>
              <a:t>Mtetwa</a:t>
            </a:r>
            <a:r>
              <a:rPr lang="en-GB" sz="2000" dirty="0"/>
              <a:t>, Sungai T </a:t>
            </a:r>
            <a:r>
              <a:rPr lang="en-GB" sz="2000" dirty="0" err="1"/>
              <a:t>Chabata</a:t>
            </a:r>
            <a:r>
              <a:rPr lang="en-GB" sz="2000" dirty="0"/>
              <a:t>, Phillis </a:t>
            </a:r>
            <a:r>
              <a:rPr lang="en-GB" sz="2000" dirty="0" err="1"/>
              <a:t>Mushati</a:t>
            </a:r>
            <a:r>
              <a:rPr lang="en-GB" sz="2000" dirty="0"/>
              <a:t>,           Valentina </a:t>
            </a:r>
            <a:r>
              <a:rPr lang="en-GB" sz="2000" dirty="0" err="1"/>
              <a:t>Cambiano</a:t>
            </a:r>
            <a:r>
              <a:rPr lang="en-GB" sz="2000" dirty="0"/>
              <a:t>, Joanna </a:t>
            </a:r>
            <a:r>
              <a:rPr lang="en-GB" sz="2000" dirty="0" err="1"/>
              <a:t>Busza</a:t>
            </a:r>
            <a:r>
              <a:rPr lang="en-GB" sz="2000" dirty="0"/>
              <a:t>, Sue </a:t>
            </a:r>
            <a:r>
              <a:rPr lang="en-GB" sz="2000" dirty="0" err="1"/>
              <a:t>Napierala</a:t>
            </a:r>
            <a:r>
              <a:rPr lang="en-GB" sz="2000" dirty="0"/>
              <a:t>, Bernadette </a:t>
            </a:r>
            <a:r>
              <a:rPr lang="en-GB" sz="2000" dirty="0" err="1"/>
              <a:t>Hensen</a:t>
            </a:r>
            <a:r>
              <a:rPr lang="en-GB" sz="2000" dirty="0"/>
              <a:t>, Stefan </a:t>
            </a:r>
            <a:r>
              <a:rPr lang="en-GB" sz="2000" dirty="0" err="1"/>
              <a:t>Baral</a:t>
            </a:r>
            <a:r>
              <a:rPr lang="en-GB" sz="2000" dirty="0"/>
              <a:t>, Sharon S Weir, Brian Rice, </a:t>
            </a:r>
            <a:r>
              <a:rPr lang="en-GB" sz="2000" dirty="0" smtClean="0"/>
              <a:t>Frances </a:t>
            </a:r>
            <a:r>
              <a:rPr lang="en-GB" sz="2000" dirty="0"/>
              <a:t>M Cowan, James R Hargreaves</a:t>
            </a:r>
            <a:r>
              <a:rPr lang="en-GB" sz="2000" dirty="0">
                <a:effectLst/>
              </a:rPr>
              <a:t> 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20" y="5338953"/>
            <a:ext cx="3625330" cy="1024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581" y="5333887"/>
            <a:ext cx="1950889" cy="932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3532" y="4426982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26, 2018</a:t>
            </a:r>
          </a:p>
          <a:p>
            <a:pPr algn="ctr"/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International AIDS Conference, Amsterdam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69" y="227965"/>
            <a:ext cx="9888983" cy="6358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923" y="4117338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n=293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45.5%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150" y="4117338"/>
            <a:ext cx="1123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n=343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54.7%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7591" y="4117338"/>
            <a:ext cx="102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n=98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15.6%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649" y="4117338"/>
            <a:ext cx="919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n=585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679" y="4117338"/>
            <a:ext cx="1015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n=581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1799" y="4117338"/>
            <a:ext cx="1116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n=188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28.8%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1240" y="4150356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n=378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60.9%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Prevention Cascade amongst n=611</a:t>
            </a:r>
            <a:br>
              <a:rPr lang="en-US" sz="3200" b="1" dirty="0" smtClean="0"/>
            </a:br>
            <a:r>
              <a:rPr lang="en-US" sz="3200" b="1" dirty="0" smtClean="0"/>
              <a:t>HIV-negative FSW: condoms and </a:t>
            </a:r>
            <a:r>
              <a:rPr lang="en-US" sz="3200" b="1" dirty="0" err="1" smtClean="0"/>
              <a:t>PrEP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931935" y="1843088"/>
            <a:ext cx="5924785" cy="4743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7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69" y="227965"/>
            <a:ext cx="9888983" cy="6358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923" y="4117338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n=293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45.5%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150" y="4117338"/>
            <a:ext cx="1123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n=343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54.7%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7591" y="4117338"/>
            <a:ext cx="102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n=98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15.6%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649" y="4117338"/>
            <a:ext cx="919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n=585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679" y="4117338"/>
            <a:ext cx="1015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n=581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1799" y="4117338"/>
            <a:ext cx="1116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n=188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28.8%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1240" y="4150356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n=378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60.9%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Prevention Cascade amongst n=611</a:t>
            </a:r>
            <a:br>
              <a:rPr lang="en-US" sz="3200" b="1" dirty="0" smtClean="0"/>
            </a:br>
            <a:r>
              <a:rPr lang="en-US" sz="3200" b="1" dirty="0" smtClean="0"/>
              <a:t>HIV-negative FSW: condoms and </a:t>
            </a:r>
            <a:r>
              <a:rPr lang="en-US" sz="3200" b="1" dirty="0" err="1" smtClean="0"/>
              <a:t>PrEP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5931935" y="2621280"/>
            <a:ext cx="1299441" cy="3964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12006" y="6311900"/>
            <a:ext cx="895585" cy="274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269" y="227965"/>
            <a:ext cx="9888983" cy="6358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7923" y="4117338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n=293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45.5%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150" y="4117338"/>
            <a:ext cx="1123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n=343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54.7%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7591" y="4117338"/>
            <a:ext cx="102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n=98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15.6%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649" y="4117338"/>
            <a:ext cx="919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n=585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679" y="4117338"/>
            <a:ext cx="10156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n=581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93.9%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1799" y="4117338"/>
            <a:ext cx="1116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/>
              <a:t>n=188</a:t>
            </a:r>
            <a:endParaRPr lang="en-US" sz="2200" b="1" dirty="0"/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28.8%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1240" y="4150356"/>
            <a:ext cx="1104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n=378</a:t>
            </a:r>
          </a:p>
          <a:p>
            <a:pPr algn="ctr"/>
            <a:endParaRPr lang="en-US" sz="2200" b="1" dirty="0"/>
          </a:p>
          <a:p>
            <a:pPr algn="ctr"/>
            <a:r>
              <a:rPr lang="en-US" sz="2200" b="1" dirty="0"/>
              <a:t>60.9%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 smtClean="0"/>
              <a:t>Prevention Cascade amongst n=611</a:t>
            </a:r>
            <a:br>
              <a:rPr lang="en-US" sz="3200" b="1" dirty="0" smtClean="0"/>
            </a:br>
            <a:r>
              <a:rPr lang="en-US" sz="3200" b="1" dirty="0" smtClean="0"/>
              <a:t>HIV-negative FSW: condoms and </a:t>
            </a:r>
            <a:r>
              <a:rPr lang="en-US" sz="3200" b="1" dirty="0" err="1" smtClean="0"/>
              <a:t>PrEP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8626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7766" y="1858667"/>
            <a:ext cx="8032862" cy="3772512"/>
            <a:chOff x="535487" y="297983"/>
            <a:chExt cx="6223780" cy="28564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487" y="297983"/>
              <a:ext cx="6223780" cy="285643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47377" y="1114195"/>
              <a:ext cx="746203" cy="58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N=50, 16.8%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062" y="1726202"/>
              <a:ext cx="882805" cy="58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N=48, 11.7%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54358" y="1603578"/>
              <a:ext cx="846563" cy="58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N=245, 71.5%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7680" y="1163697"/>
            <a:ext cx="1190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 the </a:t>
            </a:r>
            <a:r>
              <a:rPr lang="en-US" sz="2800" dirty="0" smtClean="0"/>
              <a:t>343/618 HIV-negative FSW </a:t>
            </a:r>
            <a:r>
              <a:rPr lang="en-US" sz="2800" dirty="0"/>
              <a:t>(54.7%) covered by HIV prevention:</a:t>
            </a:r>
          </a:p>
        </p:txBody>
      </p:sp>
    </p:spTree>
    <p:extLst>
      <p:ext uri="{BB962C8B-B14F-4D97-AF65-F5344CB8AC3E}">
        <p14:creationId xmlns:p14="http://schemas.microsoft.com/office/powerpoint/2010/main" val="874409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34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Factors associated with condom </a:t>
            </a:r>
            <a:r>
              <a:rPr lang="en-US" sz="3200" b="1" dirty="0" smtClean="0"/>
              <a:t>adherence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198286"/>
              </p:ext>
            </p:extLst>
          </p:nvPr>
        </p:nvGraphicFramePr>
        <p:xfrm>
          <a:off x="838200" y="1690688"/>
          <a:ext cx="10515599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Weighted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 Odds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Overall condom adherence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293/611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45.5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 entered sex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1.00-1.11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Use condoms provided by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99/218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39.0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0.30-0.78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Ever received condoms from a peer educator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187/380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46.8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1.01-2.65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Frequency of alcohol consumption</a:t>
                      </a:r>
                      <a:endParaRPr lang="en-US" sz="2200" dirty="0"/>
                    </a:p>
                    <a:p>
                      <a:r>
                        <a:rPr lang="en-US" sz="2200" dirty="0" smtClean="0"/>
                        <a:t>Never</a:t>
                      </a:r>
                    </a:p>
                    <a:p>
                      <a:r>
                        <a:rPr lang="en-US" sz="2200" dirty="0" smtClean="0"/>
                        <a:t>Once per month or less</a:t>
                      </a:r>
                    </a:p>
                    <a:p>
                      <a:r>
                        <a:rPr lang="en-US" sz="2200" dirty="0" smtClean="0"/>
                        <a:t>2-4 times per month</a:t>
                      </a:r>
                    </a:p>
                    <a:p>
                      <a:r>
                        <a:rPr lang="en-US" sz="2200" dirty="0" smtClean="0"/>
                        <a:t>2-3 </a:t>
                      </a:r>
                      <a:r>
                        <a:rPr lang="en-US" sz="2200" dirty="0"/>
                        <a:t>occasions per week</a:t>
                      </a:r>
                    </a:p>
                    <a:p>
                      <a:r>
                        <a:rPr lang="en-US" sz="2200" dirty="0"/>
                        <a:t>4+ occasions</a:t>
                      </a:r>
                      <a:r>
                        <a:rPr lang="en-US" sz="2200" baseline="0" dirty="0"/>
                        <a:t> per week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139/262</a:t>
                      </a:r>
                    </a:p>
                    <a:p>
                      <a:pPr algn="ctr"/>
                      <a:r>
                        <a:rPr lang="en-US" sz="2200" dirty="0" smtClean="0"/>
                        <a:t>26/44</a:t>
                      </a:r>
                    </a:p>
                    <a:p>
                      <a:pPr algn="ctr"/>
                      <a:r>
                        <a:rPr lang="en-US" sz="2200" dirty="0" smtClean="0"/>
                        <a:t>39/77</a:t>
                      </a:r>
                    </a:p>
                    <a:p>
                      <a:pPr algn="ctr"/>
                      <a:r>
                        <a:rPr lang="en-US" sz="2200" dirty="0" smtClean="0"/>
                        <a:t>50/112</a:t>
                      </a:r>
                    </a:p>
                    <a:p>
                      <a:pPr algn="ctr"/>
                      <a:r>
                        <a:rPr lang="en-US" sz="2200" dirty="0" smtClean="0"/>
                        <a:t>38/115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50.9</a:t>
                      </a:r>
                    </a:p>
                    <a:p>
                      <a:pPr algn="ctr"/>
                      <a:r>
                        <a:rPr lang="en-US" sz="2200" dirty="0" smtClean="0"/>
                        <a:t>61.7</a:t>
                      </a:r>
                    </a:p>
                    <a:p>
                      <a:pPr algn="ctr"/>
                      <a:r>
                        <a:rPr lang="en-US" sz="2200" dirty="0" smtClean="0"/>
                        <a:t>49.2</a:t>
                      </a:r>
                    </a:p>
                    <a:p>
                      <a:pPr algn="ctr"/>
                      <a:r>
                        <a:rPr lang="en-US" sz="2200" dirty="0" smtClean="0"/>
                        <a:t>38.8</a:t>
                      </a:r>
                    </a:p>
                    <a:p>
                      <a:pPr algn="ctr"/>
                      <a:r>
                        <a:rPr lang="en-US" sz="2200" dirty="0" smtClean="0"/>
                        <a:t>28.9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  <a:p>
                      <a:pPr algn="ctr"/>
                      <a:r>
                        <a:rPr lang="en-US" sz="2200" dirty="0" smtClean="0"/>
                        <a:t>1</a:t>
                      </a:r>
                    </a:p>
                    <a:p>
                      <a:pPr algn="ctr"/>
                      <a:r>
                        <a:rPr lang="en-US" sz="2200" dirty="0" smtClean="0"/>
                        <a:t>1.43</a:t>
                      </a:r>
                    </a:p>
                    <a:p>
                      <a:pPr algn="ctr"/>
                      <a:r>
                        <a:rPr lang="en-US" sz="2200" dirty="0" smtClean="0"/>
                        <a:t>0.89</a:t>
                      </a:r>
                    </a:p>
                    <a:p>
                      <a:pPr algn="ctr"/>
                      <a:r>
                        <a:rPr lang="en-US" sz="2200" dirty="0" smtClean="0"/>
                        <a:t>0.50</a:t>
                      </a:r>
                      <a:endParaRPr lang="en-US" sz="2200" dirty="0"/>
                    </a:p>
                    <a:p>
                      <a:pPr algn="ctr"/>
                      <a:r>
                        <a:rPr lang="en-US" sz="2200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0.61-3.33</a:t>
                      </a:r>
                    </a:p>
                    <a:p>
                      <a:pPr algn="ctr"/>
                      <a:r>
                        <a:rPr lang="en-US" sz="2200" dirty="0" smtClean="0"/>
                        <a:t>0.42-1.86</a:t>
                      </a:r>
                    </a:p>
                    <a:p>
                      <a:pPr algn="ctr"/>
                      <a:r>
                        <a:rPr lang="en-US" sz="2200" dirty="0" smtClean="0"/>
                        <a:t>0.26-0.94</a:t>
                      </a:r>
                      <a:endParaRPr lang="en-US" sz="2200" dirty="0"/>
                    </a:p>
                    <a:p>
                      <a:pPr algn="ctr"/>
                      <a:r>
                        <a:rPr lang="en-US" sz="2200" dirty="0"/>
                        <a:t>0.16-0.69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199" y="6150114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Adjusted for age, education, marital status, food insecurity, number of clients and site.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0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537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/>
              <a:t>Factors associated with </a:t>
            </a:r>
            <a:r>
              <a:rPr lang="en-US" sz="3200" b="1" dirty="0" err="1"/>
              <a:t>PrEP</a:t>
            </a:r>
            <a:r>
              <a:rPr lang="en-US" sz="3200" b="1" dirty="0"/>
              <a:t> adherence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92490"/>
              </p:ext>
            </p:extLst>
          </p:nvPr>
        </p:nvGraphicFramePr>
        <p:xfrm>
          <a:off x="838200" y="1690688"/>
          <a:ext cx="1051559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Weighted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Adjusted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Odds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Overall </a:t>
                      </a:r>
                      <a:r>
                        <a:rPr lang="en-US" sz="2200" dirty="0" err="1" smtClean="0"/>
                        <a:t>PrEP</a:t>
                      </a:r>
                      <a:r>
                        <a:rPr lang="en-US" sz="2200" baseline="0" dirty="0" smtClean="0"/>
                        <a:t> adherence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98/611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15.8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</a:t>
                      </a:r>
                      <a:r>
                        <a:rPr lang="en-US" sz="2200" baseline="0" dirty="0"/>
                        <a:t> at </a:t>
                      </a:r>
                      <a:r>
                        <a:rPr lang="en-US" sz="2200" baseline="0" dirty="0" smtClean="0"/>
                        <a:t>survey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1.01-1.10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Age entered sex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0.89-0.99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Frequency </a:t>
                      </a:r>
                      <a:r>
                        <a:rPr lang="en-US" sz="2200" dirty="0"/>
                        <a:t>of alcohol consumption </a:t>
                      </a:r>
                      <a:r>
                        <a:rPr lang="en-US" sz="2200" dirty="0" smtClean="0"/>
                        <a:t>Never</a:t>
                      </a:r>
                    </a:p>
                    <a:p>
                      <a:r>
                        <a:rPr lang="en-US" sz="2200" dirty="0" smtClean="0"/>
                        <a:t>Once per month or less</a:t>
                      </a:r>
                    </a:p>
                    <a:p>
                      <a:r>
                        <a:rPr lang="en-US" sz="2200" dirty="0" smtClean="0"/>
                        <a:t>2-4 times per month</a:t>
                      </a:r>
                      <a:endParaRPr lang="en-US" sz="2200" dirty="0"/>
                    </a:p>
                    <a:p>
                      <a:r>
                        <a:rPr lang="en-US" sz="2200" dirty="0"/>
                        <a:t>2-3 occasions per week</a:t>
                      </a:r>
                    </a:p>
                    <a:p>
                      <a:r>
                        <a:rPr lang="en-US" sz="2200" dirty="0"/>
                        <a:t>4+ occasions</a:t>
                      </a:r>
                      <a:r>
                        <a:rPr lang="en-US" sz="2200" baseline="0" dirty="0"/>
                        <a:t> per week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40/262</a:t>
                      </a:r>
                    </a:p>
                    <a:p>
                      <a:pPr algn="ctr"/>
                      <a:r>
                        <a:rPr lang="en-US" sz="2200" dirty="0" smtClean="0"/>
                        <a:t>5/44</a:t>
                      </a:r>
                    </a:p>
                    <a:p>
                      <a:pPr algn="ctr"/>
                      <a:r>
                        <a:rPr lang="en-US" sz="2200" dirty="0" smtClean="0"/>
                        <a:t>21/77</a:t>
                      </a:r>
                    </a:p>
                    <a:p>
                      <a:pPr algn="ctr"/>
                      <a:r>
                        <a:rPr lang="en-US" sz="2200" dirty="0" smtClean="0"/>
                        <a:t>16/112</a:t>
                      </a:r>
                    </a:p>
                    <a:p>
                      <a:pPr algn="ctr"/>
                      <a:r>
                        <a:rPr lang="en-US" sz="2200" dirty="0" smtClean="0"/>
                        <a:t>16/115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18.9</a:t>
                      </a:r>
                    </a:p>
                    <a:p>
                      <a:pPr algn="ctr"/>
                      <a:r>
                        <a:rPr lang="en-US" sz="2200" dirty="0" smtClean="0"/>
                        <a:t>9.3</a:t>
                      </a:r>
                    </a:p>
                    <a:p>
                      <a:pPr algn="ctr"/>
                      <a:r>
                        <a:rPr lang="en-US" sz="2200" dirty="0" smtClean="0"/>
                        <a:t>20.9</a:t>
                      </a:r>
                    </a:p>
                    <a:p>
                      <a:pPr algn="ctr"/>
                      <a:r>
                        <a:rPr lang="en-US" sz="2200" dirty="0" smtClean="0"/>
                        <a:t>7.4</a:t>
                      </a:r>
                    </a:p>
                    <a:p>
                      <a:pPr algn="ctr"/>
                      <a:r>
                        <a:rPr lang="en-US" sz="2200" dirty="0" smtClean="0"/>
                        <a:t>13.3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  <a:p>
                      <a:pPr algn="ctr"/>
                      <a:r>
                        <a:rPr lang="en-US" sz="2200" dirty="0" smtClean="0"/>
                        <a:t>1</a:t>
                      </a:r>
                    </a:p>
                    <a:p>
                      <a:pPr algn="ctr"/>
                      <a:r>
                        <a:rPr lang="en-US" sz="2200" dirty="0" smtClean="0"/>
                        <a:t>0.37</a:t>
                      </a:r>
                    </a:p>
                    <a:p>
                      <a:pPr algn="ctr"/>
                      <a:r>
                        <a:rPr lang="en-US" sz="2200" dirty="0" smtClean="0"/>
                        <a:t>1.09</a:t>
                      </a:r>
                    </a:p>
                    <a:p>
                      <a:pPr algn="ctr"/>
                      <a:r>
                        <a:rPr lang="en-US" sz="2200" dirty="0" smtClean="0"/>
                        <a:t>0.38</a:t>
                      </a:r>
                      <a:endParaRPr lang="en-US" sz="2200" dirty="0"/>
                    </a:p>
                    <a:p>
                      <a:pPr algn="ctr"/>
                      <a:r>
                        <a:rPr lang="en-US" sz="2200" dirty="0" smtClean="0"/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/>
                    </a:p>
                    <a:p>
                      <a:pPr algn="ctr"/>
                      <a:endParaRPr lang="en-US" sz="2200" dirty="0" smtClean="0"/>
                    </a:p>
                    <a:p>
                      <a:pPr algn="ctr"/>
                      <a:r>
                        <a:rPr lang="en-US" sz="2200" dirty="0" smtClean="0"/>
                        <a:t>0.10-1.31</a:t>
                      </a:r>
                    </a:p>
                    <a:p>
                      <a:pPr algn="ctr"/>
                      <a:r>
                        <a:rPr lang="en-US" sz="2200" dirty="0" smtClean="0"/>
                        <a:t>0.44-2.73</a:t>
                      </a:r>
                    </a:p>
                    <a:p>
                      <a:pPr algn="ctr"/>
                      <a:r>
                        <a:rPr lang="en-US" sz="2200" dirty="0" smtClean="0"/>
                        <a:t>0.15-0.96</a:t>
                      </a:r>
                      <a:endParaRPr lang="en-US" sz="2200" dirty="0"/>
                    </a:p>
                    <a:p>
                      <a:pPr algn="ctr"/>
                      <a:r>
                        <a:rPr lang="en-US" sz="2200" dirty="0"/>
                        <a:t>0.28-1.97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99" y="6176963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Adjusted for age, education, marital status, food insecurity, number of clients and site.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15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/>
              <a:t>Association between </a:t>
            </a:r>
            <a:r>
              <a:rPr lang="en-US" sz="3200" b="1" dirty="0" err="1"/>
              <a:t>PrEP</a:t>
            </a:r>
            <a:r>
              <a:rPr lang="en-US" sz="3200" b="1" dirty="0"/>
              <a:t> adherence and condom adherence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97874"/>
              </p:ext>
            </p:extLst>
          </p:nvPr>
        </p:nvGraphicFramePr>
        <p:xfrm>
          <a:off x="838200" y="1807309"/>
          <a:ext cx="105156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 adherent to condoms/</a:t>
                      </a:r>
                    </a:p>
                    <a:p>
                      <a:pPr algn="ctr"/>
                      <a:r>
                        <a:rPr lang="en-US" sz="2200" dirty="0"/>
                        <a:t>N adherent to </a:t>
                      </a:r>
                      <a:r>
                        <a:rPr lang="en-US" sz="2200" dirty="0" err="1"/>
                        <a:t>PrEP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Weighted</a:t>
                      </a:r>
                      <a:r>
                        <a:rPr lang="en-US" sz="2200" baseline="0" dirty="0"/>
                        <a:t> %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aOR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95% 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Adherent to condoms (overall)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0.47-1.71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Adherent to condoms with clients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54/98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0.58-2.23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4244608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Adjusted for age, education, marital status, food insecurity, number of clients and site.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5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5105"/>
            <a:ext cx="10515600" cy="4666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dirty="0"/>
              <a:t>Conclusions for sex work programming in Zimbabwe</a:t>
            </a:r>
          </a:p>
          <a:p>
            <a:r>
              <a:rPr lang="en-US" sz="2200" dirty="0"/>
              <a:t>High </a:t>
            </a:r>
            <a:r>
              <a:rPr lang="en-US" sz="2200" dirty="0" smtClean="0"/>
              <a:t>demand for </a:t>
            </a:r>
            <a:r>
              <a:rPr lang="en-US" sz="2200" dirty="0"/>
              <a:t>and supply </a:t>
            </a:r>
            <a:r>
              <a:rPr lang="en-US" sz="2200" dirty="0" smtClean="0"/>
              <a:t>of </a:t>
            </a:r>
            <a:r>
              <a:rPr lang="en-US" sz="2200" dirty="0"/>
              <a:t>condoms; difficulties in adherence (often not under </a:t>
            </a:r>
            <a:r>
              <a:rPr lang="en-US" sz="2200" dirty="0" smtClean="0"/>
              <a:t>FSWs’ </a:t>
            </a:r>
            <a:r>
              <a:rPr lang="en-US" sz="2200" dirty="0"/>
              <a:t>control)</a:t>
            </a:r>
          </a:p>
          <a:p>
            <a:r>
              <a:rPr lang="en-US" sz="2200" dirty="0" err="1"/>
              <a:t>PrEP</a:t>
            </a:r>
            <a:r>
              <a:rPr lang="en-US" sz="2200" dirty="0"/>
              <a:t>: new technology, need for demand strengthening as supply increases and support to adhere</a:t>
            </a:r>
          </a:p>
          <a:p>
            <a:r>
              <a:rPr lang="en-US" sz="2200" dirty="0" smtClean="0"/>
              <a:t>Programming to assist HIV prevention </a:t>
            </a:r>
            <a:r>
              <a:rPr lang="en-US" sz="2200" dirty="0"/>
              <a:t>in the context of alcohol consumption </a:t>
            </a:r>
            <a:endParaRPr lang="en-US" sz="2200" dirty="0" smtClean="0"/>
          </a:p>
          <a:p>
            <a:r>
              <a:rPr lang="en-US" sz="2200" dirty="0" smtClean="0"/>
              <a:t>Younger sex workers and those new to sex work likely need additional support</a:t>
            </a:r>
          </a:p>
          <a:p>
            <a:r>
              <a:rPr lang="en-US" sz="2200" dirty="0" smtClean="0"/>
              <a:t>Limitations</a:t>
            </a:r>
            <a:r>
              <a:rPr lang="en-US" sz="2200" dirty="0"/>
              <a:t>: secondary analysis, limited and self-reported measures, cross-sectional</a:t>
            </a:r>
          </a:p>
          <a:p>
            <a:pPr marL="0" indent="0">
              <a:buNone/>
            </a:pPr>
            <a:r>
              <a:rPr lang="en-US" sz="2200" b="1" dirty="0"/>
              <a:t>Requirements for prevention cascades</a:t>
            </a:r>
          </a:p>
          <a:p>
            <a:r>
              <a:rPr lang="en-US" sz="2200" dirty="0"/>
              <a:t>Reflect combination </a:t>
            </a:r>
            <a:r>
              <a:rPr lang="en-US" sz="2200" dirty="0" smtClean="0"/>
              <a:t>prevention, different choices and circumstances</a:t>
            </a:r>
          </a:p>
          <a:p>
            <a:r>
              <a:rPr lang="en-US" sz="2200" dirty="0" smtClean="0"/>
              <a:t>Account </a:t>
            </a:r>
            <a:r>
              <a:rPr lang="en-US" sz="2200" dirty="0"/>
              <a:t>for changes in time at risk, and different partner circumstances</a:t>
            </a:r>
          </a:p>
          <a:p>
            <a:r>
              <a:rPr lang="en-US" sz="2200" dirty="0"/>
              <a:t>Address measurement challenges: concepts, </a:t>
            </a:r>
            <a:r>
              <a:rPr lang="en-US" sz="2200" dirty="0" smtClean="0"/>
              <a:t>biases </a:t>
            </a:r>
            <a:r>
              <a:rPr lang="en-US" sz="2200" dirty="0"/>
              <a:t>in self-report</a:t>
            </a:r>
          </a:p>
          <a:p>
            <a:pPr marL="0" indent="0">
              <a:buNone/>
            </a:pPr>
            <a:endParaRPr lang="en-US" sz="2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2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b="1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Study participants of the SAPPH-</a:t>
            </a:r>
            <a:r>
              <a:rPr lang="en-US" sz="2200" dirty="0" err="1"/>
              <a:t>IRe</a:t>
            </a:r>
            <a:r>
              <a:rPr lang="en-US" sz="2200" dirty="0"/>
              <a:t> trial</a:t>
            </a:r>
          </a:p>
          <a:p>
            <a:r>
              <a:rPr lang="en-US" sz="2200" dirty="0"/>
              <a:t>The Bill and Melinda Gates Foundation via the </a:t>
            </a:r>
            <a:r>
              <a:rPr lang="en-US" sz="2200" dirty="0" err="1"/>
              <a:t>MeSH</a:t>
            </a:r>
            <a:r>
              <a:rPr lang="en-US" sz="2200" dirty="0"/>
              <a:t> Consortium (</a:t>
            </a:r>
            <a:r>
              <a:rPr lang="en-GB" sz="2200" dirty="0"/>
              <a:t>BMGF OPP1120138), funding of these analyses</a:t>
            </a:r>
            <a:endParaRPr lang="en-US" sz="2200" dirty="0"/>
          </a:p>
          <a:p>
            <a:r>
              <a:rPr lang="en-US" sz="2200" dirty="0"/>
              <a:t>Funders of the SAPPH-</a:t>
            </a:r>
            <a:r>
              <a:rPr lang="en-US" sz="2200" dirty="0" err="1"/>
              <a:t>IRe</a:t>
            </a:r>
            <a:r>
              <a:rPr lang="en-US" sz="2200" dirty="0"/>
              <a:t> trial: </a:t>
            </a:r>
            <a:r>
              <a:rPr lang="en-GB" sz="2200" dirty="0"/>
              <a:t>DFID, Swedish SIDA, and Irish Aid via Zimbabwe’s Integrated Support Programme, and UNFPA </a:t>
            </a:r>
            <a:endParaRPr lang="en-US" sz="2200" dirty="0"/>
          </a:p>
          <a:p>
            <a:r>
              <a:rPr lang="en-US" sz="2200" dirty="0" err="1"/>
              <a:t>MeSH</a:t>
            </a:r>
            <a:r>
              <a:rPr lang="en-US" sz="2200" dirty="0"/>
              <a:t> Consortium Key Populations Working Group</a:t>
            </a:r>
          </a:p>
          <a:p>
            <a:r>
              <a:rPr lang="en-US" sz="2200" dirty="0"/>
              <a:t>London HIV Prevention Cascades Working Group</a:t>
            </a:r>
          </a:p>
          <a:p>
            <a:r>
              <a:rPr lang="en-US" sz="2200" dirty="0"/>
              <a:t>SAPPH-</a:t>
            </a:r>
            <a:r>
              <a:rPr lang="en-US" sz="2200" dirty="0" err="1"/>
              <a:t>IRe</a:t>
            </a:r>
            <a:r>
              <a:rPr lang="en-US" sz="2200" dirty="0"/>
              <a:t> study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320" y="5338953"/>
            <a:ext cx="3625330" cy="1024272"/>
          </a:xfrm>
          <a:prstGeom prst="rect">
            <a:avLst/>
          </a:prstGeom>
        </p:spPr>
      </p:pic>
      <p:pic>
        <p:nvPicPr>
          <p:cNvPr id="1026" name="Picture 2" descr="mage result for bmg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31" y="5239629"/>
            <a:ext cx="1222919" cy="12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dfi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2" y="5383052"/>
            <a:ext cx="1418671" cy="98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unfp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53" y="5692160"/>
            <a:ext cx="1584960" cy="7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05" y="5968514"/>
            <a:ext cx="1127167" cy="4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ministry of health zimbabwe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43" y="5066958"/>
            <a:ext cx="1105505" cy="14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age result for irish aid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0" y="5032187"/>
            <a:ext cx="1578104" cy="89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8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/>
              <a:t>Conflicts of Interest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None to declare.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/>
              <a:t>HIV among female sex workers in Zimbabwe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38200" y="1825625"/>
            <a:ext cx="10515600" cy="2778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HIV prevalence: estimated </a:t>
            </a:r>
            <a:r>
              <a:rPr lang="en-US" b="1" dirty="0"/>
              <a:t>59%</a:t>
            </a:r>
            <a:r>
              <a:rPr lang="en-US" dirty="0"/>
              <a:t>, rises steeply with age</a:t>
            </a:r>
          </a:p>
          <a:p>
            <a:r>
              <a:rPr lang="en-US" dirty="0"/>
              <a:t>High HIV incidence, estimate from </a:t>
            </a:r>
            <a:r>
              <a:rPr lang="en-US" dirty="0" err="1"/>
              <a:t>programme</a:t>
            </a:r>
            <a:r>
              <a:rPr lang="en-US" dirty="0"/>
              <a:t> repeat-testing: </a:t>
            </a:r>
            <a:r>
              <a:rPr lang="en-US" b="1" dirty="0"/>
              <a:t>10</a:t>
            </a:r>
            <a:r>
              <a:rPr lang="en-US" b="1" dirty="0" smtClean="0"/>
              <a:t>% </a:t>
            </a:r>
            <a:endParaRPr lang="en-US" b="1" dirty="0"/>
          </a:p>
          <a:p>
            <a:r>
              <a:rPr lang="en-US" dirty="0"/>
              <a:t>Require community-led combination HIV prevention</a:t>
            </a:r>
          </a:p>
          <a:p>
            <a:r>
              <a:rPr lang="en-US" dirty="0"/>
              <a:t>Sisters with a Voice </a:t>
            </a:r>
            <a:r>
              <a:rPr lang="en-US" dirty="0" err="1"/>
              <a:t>Programme</a:t>
            </a:r>
            <a:r>
              <a:rPr lang="en-US" dirty="0"/>
              <a:t>: since 2009 providing sexual and reproductive health services including HIV testing to FSW at 36 sites across Zimbabwe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32" y="4604222"/>
            <a:ext cx="2859668" cy="175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787787"/>
            <a:ext cx="7381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best to </a:t>
            </a:r>
            <a:r>
              <a:rPr lang="en-US" sz="2800" b="1" dirty="0"/>
              <a:t>monitor</a:t>
            </a:r>
            <a:r>
              <a:rPr lang="en-US" sz="2800" dirty="0"/>
              <a:t> HIV prevention and </a:t>
            </a:r>
            <a:r>
              <a:rPr lang="en-US" sz="2800" b="1" dirty="0"/>
              <a:t>identify gaps </a:t>
            </a:r>
            <a:r>
              <a:rPr lang="en-US" sz="2800" dirty="0"/>
              <a:t>in provision that allows us to </a:t>
            </a:r>
            <a:r>
              <a:rPr lang="en-US" sz="2800" b="1" dirty="0"/>
              <a:t>target</a:t>
            </a:r>
            <a:r>
              <a:rPr lang="en-US" sz="2800" dirty="0"/>
              <a:t> and </a:t>
            </a:r>
            <a:r>
              <a:rPr lang="en-US" sz="2800" b="1" dirty="0"/>
              <a:t>improve</a:t>
            </a:r>
            <a:r>
              <a:rPr lang="en-US" sz="2800" dirty="0"/>
              <a:t> HIV prevention programming?  </a:t>
            </a:r>
          </a:p>
        </p:txBody>
      </p:sp>
    </p:spTree>
    <p:extLst>
      <p:ext uri="{BB962C8B-B14F-4D97-AF65-F5344CB8AC3E}">
        <p14:creationId xmlns:p14="http://schemas.microsoft.com/office/powerpoint/2010/main" val="81267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1064" y="6929786"/>
            <a:ext cx="793235" cy="365125"/>
          </a:xfrm>
        </p:spPr>
        <p:txBody>
          <a:bodyPr/>
          <a:lstStyle/>
          <a:p>
            <a:fld id="{1DF82DF3-AA3C-4EF2-B774-F3094F40CC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73382" y="117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/>
              <a:t>HIV prevention cascades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2321064" y="6929786"/>
            <a:ext cx="793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F82DF3-AA3C-4EF2-B774-F3094F40CC1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4371910" y="3294336"/>
            <a:ext cx="1193180" cy="2196790"/>
          </a:xfrm>
          <a:prstGeom prst="rect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50945" y="4164131"/>
            <a:ext cx="1193180" cy="1326995"/>
          </a:xfrm>
          <a:prstGeom prst="rect">
            <a:avLst/>
          </a:prstGeom>
          <a:solidFill>
            <a:srgbClr val="C00000"/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92138" y="1443365"/>
            <a:ext cx="1193180" cy="4047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992875" y="2882026"/>
            <a:ext cx="1193180" cy="26091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12324" y="5572496"/>
            <a:ext cx="150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HIV- negative</a:t>
            </a:r>
          </a:p>
          <a:p>
            <a:pPr algn="ctr"/>
            <a:r>
              <a:rPr lang="en-US" dirty="0"/>
              <a:t>population at risk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14299" y="5506429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52874" y="5491125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48500" y="5506429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Adherence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6908" y="843201"/>
            <a:ext cx="562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given ‘prevention </a:t>
            </a:r>
            <a:r>
              <a:rPr lang="en-US" sz="2400" dirty="0" smtClean="0"/>
              <a:t>tool’:</a:t>
            </a:r>
            <a:endParaRPr lang="en-US" sz="2400" dirty="0"/>
          </a:p>
        </p:txBody>
      </p:sp>
      <p:sp>
        <p:nvSpPr>
          <p:cNvPr id="36" name="Right Brace 35"/>
          <p:cNvSpPr/>
          <p:nvPr/>
        </p:nvSpPr>
        <p:spPr>
          <a:xfrm>
            <a:off x="7227676" y="4186576"/>
            <a:ext cx="666297" cy="13198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72094" y="4615669"/>
            <a:ext cx="42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‘Covered’ by prevention</a:t>
            </a:r>
          </a:p>
        </p:txBody>
      </p:sp>
    </p:spTree>
    <p:extLst>
      <p:ext uri="{BB962C8B-B14F-4D97-AF65-F5344CB8AC3E}">
        <p14:creationId xmlns:p14="http://schemas.microsoft.com/office/powerpoint/2010/main" val="42716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21064" y="6929786"/>
            <a:ext cx="793235" cy="365125"/>
          </a:xfrm>
        </p:spPr>
        <p:txBody>
          <a:bodyPr/>
          <a:lstStyle/>
          <a:p>
            <a:fld id="{1DF82DF3-AA3C-4EF2-B774-F3094F40CC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3382" y="117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/>
              <a:t>HIV prevention cascades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2321064" y="6929786"/>
            <a:ext cx="793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F82DF3-AA3C-4EF2-B774-F3094F40CC1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369465" y="2882025"/>
            <a:ext cx="1195625" cy="624183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71910" y="3294336"/>
            <a:ext cx="1193180" cy="2196790"/>
          </a:xfrm>
          <a:prstGeom prst="rect">
            <a:avLst/>
          </a:prstGeom>
          <a:solidFill>
            <a:srgbClr val="92D050"/>
          </a:solid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48500" y="3294336"/>
            <a:ext cx="1195625" cy="12043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0945" y="4164131"/>
            <a:ext cx="1193180" cy="1326995"/>
          </a:xfrm>
          <a:prstGeom prst="rect">
            <a:avLst/>
          </a:prstGeom>
          <a:solidFill>
            <a:srgbClr val="C00000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2138" y="1443365"/>
            <a:ext cx="1193180" cy="4047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92874" y="1445388"/>
            <a:ext cx="1193181" cy="184894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2875" y="2882026"/>
            <a:ext cx="1193180" cy="26091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2324" y="5572496"/>
            <a:ext cx="150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HIV- negative</a:t>
            </a:r>
          </a:p>
          <a:p>
            <a:pPr algn="ctr"/>
            <a:r>
              <a:rPr lang="en-US" dirty="0"/>
              <a:t>population at risk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14299" y="5506429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2874" y="5491125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8500" y="5506429"/>
            <a:ext cx="151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Adherence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8726" y="1588178"/>
            <a:ext cx="3706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factors lead to gaps in demand, supply, adherence? </a:t>
            </a:r>
          </a:p>
          <a:p>
            <a:endParaRPr lang="en-US" sz="2400" dirty="0"/>
          </a:p>
          <a:p>
            <a:r>
              <a:rPr lang="en-US" sz="2400" dirty="0"/>
              <a:t>What </a:t>
            </a:r>
            <a:r>
              <a:rPr lang="en-US" sz="2400" dirty="0" err="1"/>
              <a:t>programmes</a:t>
            </a:r>
            <a:r>
              <a:rPr lang="en-US" sz="2400" dirty="0"/>
              <a:t> are </a:t>
            </a:r>
            <a:endParaRPr lang="en-US" sz="2400" dirty="0" smtClean="0"/>
          </a:p>
          <a:p>
            <a:r>
              <a:rPr lang="en-US" sz="2400" dirty="0" smtClean="0"/>
              <a:t>needed</a:t>
            </a:r>
            <a:r>
              <a:rPr lang="en-US" sz="2400" dirty="0"/>
              <a:t>?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7227676" y="1443365"/>
            <a:ext cx="630155" cy="27207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7227676" y="4186576"/>
            <a:ext cx="666297" cy="131985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72094" y="4615669"/>
            <a:ext cx="4263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‘Covered’ by prevention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36517" y="843201"/>
            <a:ext cx="562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a given ‘prevention </a:t>
            </a:r>
            <a:r>
              <a:rPr lang="en-US" sz="2400" dirty="0" smtClean="0"/>
              <a:t>tool’: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41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ces\Google Drive\FM (2)\zimproj\DFID SW resaarch\protocol\maps\locatio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2199975"/>
            <a:ext cx="5654040" cy="399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b="1" dirty="0"/>
              <a:t>Data: SAPPH-</a:t>
            </a:r>
            <a:r>
              <a:rPr lang="en-US" sz="3200" b="1" dirty="0" err="1"/>
              <a:t>IRe</a:t>
            </a:r>
            <a:r>
              <a:rPr lang="en-US" sz="3200" b="1" dirty="0"/>
              <a:t> Trial 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" y="1027906"/>
            <a:ext cx="11323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Cluster RCT 2014-2016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7 Comparison sites: community </a:t>
            </a:r>
            <a:r>
              <a:rPr lang="en-US" sz="2400" dirty="0" err="1"/>
              <a:t>mobilisation</a:t>
            </a:r>
            <a:r>
              <a:rPr lang="en-US" sz="2400" dirty="0"/>
              <a:t>, peer education, </a:t>
            </a:r>
            <a:r>
              <a:rPr lang="en-US" sz="2400" dirty="0" smtClean="0"/>
              <a:t>HTC, </a:t>
            </a:r>
            <a:r>
              <a:rPr lang="en-US" sz="2400" dirty="0"/>
              <a:t>SRH </a:t>
            </a:r>
            <a:r>
              <a:rPr lang="en-US" sz="2400" dirty="0" smtClean="0"/>
              <a:t>services, STIs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b="1" dirty="0"/>
              <a:t>7 Intervention sites</a:t>
            </a:r>
            <a:r>
              <a:rPr lang="en-US" sz="2400" dirty="0"/>
              <a:t>: as above + ART and </a:t>
            </a:r>
            <a:r>
              <a:rPr lang="en-US" sz="2400" b="1" dirty="0" err="1"/>
              <a:t>PrEP</a:t>
            </a:r>
            <a:r>
              <a:rPr lang="en-US" sz="2400" b="1" dirty="0"/>
              <a:t> </a:t>
            </a:r>
            <a:r>
              <a:rPr lang="en-US" sz="2400" dirty="0"/>
              <a:t>available onsite, adherence support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" y="2505234"/>
            <a:ext cx="7863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Endline</a:t>
            </a:r>
            <a:r>
              <a:rPr lang="en-US" sz="2400" dirty="0"/>
              <a:t> cross-sectional RDS surveys, n~200 per </a:t>
            </a:r>
            <a:r>
              <a:rPr lang="en-US" sz="2400" dirty="0" smtClean="0"/>
              <a:t>site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Aged 18+ years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Resident </a:t>
            </a:r>
            <a:r>
              <a:rPr lang="en-US" sz="2400" dirty="0"/>
              <a:t>at the site 6 </a:t>
            </a:r>
            <a:r>
              <a:rPr lang="en-US" sz="2400" dirty="0" smtClean="0"/>
              <a:t>months +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Exchanged sex for money in previous 30 days</a:t>
            </a:r>
          </a:p>
          <a:p>
            <a:endParaRPr lang="en-US" sz="2400" dirty="0"/>
          </a:p>
          <a:p>
            <a:r>
              <a:rPr lang="en-US" sz="2400" b="1" dirty="0"/>
              <a:t>611</a:t>
            </a:r>
            <a:r>
              <a:rPr lang="en-US" sz="2400" dirty="0"/>
              <a:t>/1439 FSW were HIV-negative in </a:t>
            </a:r>
            <a:r>
              <a:rPr lang="en-US" sz="2400" b="1" dirty="0"/>
              <a:t>intervention </a:t>
            </a:r>
            <a:r>
              <a:rPr lang="en-US" sz="2400" b="1" dirty="0" smtClean="0"/>
              <a:t>sites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Mean </a:t>
            </a:r>
            <a:r>
              <a:rPr lang="en-US" sz="2400" dirty="0"/>
              <a:t>age 30 years; </a:t>
            </a:r>
            <a:endParaRPr lang="en-US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ajority separated/divorced/widowed </a:t>
            </a:r>
            <a:r>
              <a:rPr lang="en-US" sz="2400" dirty="0"/>
              <a:t>(</a:t>
            </a:r>
            <a:r>
              <a:rPr lang="en-US" sz="2400" dirty="0" smtClean="0"/>
              <a:t>78%);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ajority </a:t>
            </a:r>
            <a:r>
              <a:rPr lang="en-US" sz="2400" dirty="0"/>
              <a:t>1-5 (60%) and 6-9 clients per week (24%).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9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err="1"/>
              <a:t>Operationalising</a:t>
            </a:r>
            <a:r>
              <a:rPr lang="en-US" sz="3200" b="1" dirty="0"/>
              <a:t> the HIV Prevention Cascade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5053"/>
              </p:ext>
            </p:extLst>
          </p:nvPr>
        </p:nvGraphicFramePr>
        <p:xfrm>
          <a:off x="950332" y="1552855"/>
          <a:ext cx="10069797" cy="32157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5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Condoms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PrEP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784">
                <a:tc>
                  <a:txBody>
                    <a:bodyPr/>
                    <a:lstStyle/>
                    <a:p>
                      <a:r>
                        <a:rPr lang="en-US" sz="2000" dirty="0"/>
                        <a:t>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Aware</a:t>
                      </a:r>
                      <a:r>
                        <a:rPr lang="en-US" sz="2000" baseline="0" dirty="0"/>
                        <a:t> that condoms can prevent HIV infection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Heard</a:t>
                      </a:r>
                      <a:r>
                        <a:rPr lang="en-US" sz="2000" baseline="0" dirty="0"/>
                        <a:t> of </a:t>
                      </a:r>
                      <a:r>
                        <a:rPr lang="en-US" sz="2000" baseline="0" dirty="0" err="1"/>
                        <a:t>PrEP</a:t>
                      </a:r>
                      <a:endParaRPr lang="en-US" sz="2000" baseline="0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84">
                <a:tc>
                  <a:txBody>
                    <a:bodyPr/>
                    <a:lstStyle/>
                    <a:p>
                      <a:r>
                        <a:rPr lang="en-US" sz="200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Reports condoms are “easily available” whenever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Ever offered </a:t>
                      </a:r>
                      <a:r>
                        <a:rPr lang="en-US" sz="2000" dirty="0" err="1"/>
                        <a:t>PrEP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4">
                <a:tc>
                  <a:txBody>
                    <a:bodyPr/>
                    <a:lstStyle/>
                    <a:p>
                      <a:r>
                        <a:rPr lang="en-US" sz="2000" dirty="0"/>
                        <a:t>Adherence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instance of </a:t>
                      </a:r>
                      <a:r>
                        <a:rPr lang="en-US" sz="2000" dirty="0" err="1"/>
                        <a:t>condomless</a:t>
                      </a:r>
                      <a:r>
                        <a:rPr lang="en-US" sz="2000" baseline="0" dirty="0"/>
                        <a:t> sex reported in the last month or at last sex with clients or steady partners*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Currently taking </a:t>
                      </a:r>
                      <a:r>
                        <a:rPr lang="en-US" sz="2000" dirty="0" err="1"/>
                        <a:t>PrEP</a:t>
                      </a:r>
                      <a:r>
                        <a:rPr lang="en-US" sz="2000" dirty="0"/>
                        <a:t> and </a:t>
                      </a:r>
                    </a:p>
                    <a:p>
                      <a:r>
                        <a:rPr lang="en-US" sz="2000" dirty="0"/>
                        <a:t>Taking </a:t>
                      </a:r>
                      <a:r>
                        <a:rPr lang="en-US" sz="2000" dirty="0" err="1"/>
                        <a:t>PrEP</a:t>
                      </a:r>
                      <a:r>
                        <a:rPr lang="en-US" sz="2000" dirty="0"/>
                        <a:t> “every day”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1425" y="4827459"/>
            <a:ext cx="1014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*amongst steady partners not reported as known to be HIV-negative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5" y="5402321"/>
            <a:ext cx="979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Explanatory factors: </a:t>
            </a:r>
            <a:r>
              <a:rPr lang="en-US" sz="2200" dirty="0"/>
              <a:t>sociodemographic, sex work characteristics, experience of stigma, experience of violence, relationships with other sex workers, alcohol consumption, where obtain </a:t>
            </a:r>
            <a:r>
              <a:rPr lang="en-US" sz="2200" dirty="0" smtClean="0"/>
              <a:t>condoms, </a:t>
            </a:r>
            <a:r>
              <a:rPr lang="en-US" sz="2200" i="1" dirty="0" smtClean="0"/>
              <a:t>adherence to the other prevention tool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894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80" y="501650"/>
            <a:ext cx="11551920" cy="564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1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err="1"/>
              <a:t>Operationalising</a:t>
            </a:r>
            <a:r>
              <a:rPr lang="en-US" sz="3200" b="1" dirty="0"/>
              <a:t> the HIV Prevention Cascade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950332" y="1552855"/>
          <a:ext cx="10069797" cy="32157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35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6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Condoms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PrEP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784">
                <a:tc>
                  <a:txBody>
                    <a:bodyPr/>
                    <a:lstStyle/>
                    <a:p>
                      <a:r>
                        <a:rPr lang="en-US" sz="2000" dirty="0"/>
                        <a:t>Demand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Aware</a:t>
                      </a:r>
                      <a:r>
                        <a:rPr lang="en-US" sz="2000" baseline="0" dirty="0"/>
                        <a:t> that condoms can prevent HIV infection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Heard</a:t>
                      </a:r>
                      <a:r>
                        <a:rPr lang="en-US" sz="2000" baseline="0" dirty="0"/>
                        <a:t> of </a:t>
                      </a:r>
                      <a:r>
                        <a:rPr lang="en-US" sz="2000" baseline="0" dirty="0" err="1"/>
                        <a:t>PrEP</a:t>
                      </a:r>
                      <a:endParaRPr lang="en-US" sz="2000" baseline="0" dirty="0"/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784">
                <a:tc>
                  <a:txBody>
                    <a:bodyPr/>
                    <a:lstStyle/>
                    <a:p>
                      <a:r>
                        <a:rPr lang="en-US" sz="2000" dirty="0"/>
                        <a:t>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Reports condoms are “easily available” whenever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Ever offered </a:t>
                      </a:r>
                      <a:r>
                        <a:rPr lang="en-US" sz="2000" dirty="0" err="1"/>
                        <a:t>PrEP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934">
                <a:tc>
                  <a:txBody>
                    <a:bodyPr/>
                    <a:lstStyle/>
                    <a:p>
                      <a:r>
                        <a:rPr lang="en-US" sz="2000" dirty="0"/>
                        <a:t>Adherence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instance of </a:t>
                      </a:r>
                      <a:r>
                        <a:rPr lang="en-US" sz="2000" dirty="0" err="1"/>
                        <a:t>condomless</a:t>
                      </a:r>
                      <a:r>
                        <a:rPr lang="en-US" sz="2000" baseline="0" dirty="0"/>
                        <a:t> sex reported in the last month or at last sex with clients or steady partners*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Currently taking </a:t>
                      </a:r>
                      <a:r>
                        <a:rPr lang="en-US" sz="2000" dirty="0" err="1"/>
                        <a:t>PrEP</a:t>
                      </a:r>
                      <a:r>
                        <a:rPr lang="en-US" sz="2000" dirty="0"/>
                        <a:t> and </a:t>
                      </a:r>
                    </a:p>
                    <a:p>
                      <a:r>
                        <a:rPr lang="en-US" sz="2000" dirty="0"/>
                        <a:t>Taking </a:t>
                      </a:r>
                      <a:r>
                        <a:rPr lang="en-US" sz="2000" dirty="0" err="1"/>
                        <a:t>PrEP</a:t>
                      </a:r>
                      <a:r>
                        <a:rPr lang="en-US" sz="2000" dirty="0"/>
                        <a:t> “every day”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1425" y="4827459"/>
            <a:ext cx="1014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*amongst steady partners not reported as known to be HIV-negative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1425" y="5402321"/>
            <a:ext cx="97994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Explanatory factors: </a:t>
            </a:r>
            <a:r>
              <a:rPr lang="en-US" sz="2200" dirty="0"/>
              <a:t>sociodemographic, sex work characteristics, experience of stigma, experience of violence, relationships with other sex workers, alcohol consumption, where obtain </a:t>
            </a:r>
            <a:r>
              <a:rPr lang="en-US" sz="2200" dirty="0" smtClean="0"/>
              <a:t>condoms, </a:t>
            </a:r>
            <a:r>
              <a:rPr lang="en-US" sz="2200" i="1" dirty="0" smtClean="0"/>
              <a:t>adherence to the other prevention tool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761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12145</TotalTime>
  <Words>1080</Words>
  <Application>Microsoft Office PowerPoint</Application>
  <PresentationFormat>Widescreen</PresentationFormat>
  <Paragraphs>288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How can programmes best support female sex workers to avoid HIV infection in Zimbabwe?  A prevention cascade analysis</vt:lpstr>
      <vt:lpstr>Conflicts of Interest</vt:lpstr>
      <vt:lpstr>PowerPoint Presentation</vt:lpstr>
      <vt:lpstr>PowerPoint Presentation</vt:lpstr>
      <vt:lpstr>PowerPoint Presentation</vt:lpstr>
      <vt:lpstr>Data: SAPPH-IRe Trial   </vt:lpstr>
      <vt:lpstr>Operationalising the HIV Prevention Cascade</vt:lpstr>
      <vt:lpstr>PowerPoint Presentation</vt:lpstr>
      <vt:lpstr>Operationalising the HIV Prevention Cascade</vt:lpstr>
      <vt:lpstr>PowerPoint Presentation</vt:lpstr>
      <vt:lpstr>PowerPoint Presentation</vt:lpstr>
      <vt:lpstr>PowerPoint Presentation</vt:lpstr>
      <vt:lpstr>PowerPoint Presentation</vt:lpstr>
      <vt:lpstr>Factors associated with condom adherence</vt:lpstr>
      <vt:lpstr>PowerPoint Presentation</vt:lpstr>
      <vt:lpstr>Association between PrEP adherence and condom adherence</vt:lpstr>
      <vt:lpstr>Discussion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programmes best support female sex workers to avoid HIV infection in Zimbabwe?  A prevention cascade analysis</dc:title>
  <dc:creator>Elizabeth Fearon</dc:creator>
  <cp:lastModifiedBy>Elizabeth Fearon</cp:lastModifiedBy>
  <cp:revision>184</cp:revision>
  <cp:lastPrinted>2018-07-23T09:09:58Z</cp:lastPrinted>
  <dcterms:created xsi:type="dcterms:W3CDTF">2018-07-04T14:30:37Z</dcterms:created>
  <dcterms:modified xsi:type="dcterms:W3CDTF">2018-07-26T07:22:20Z</dcterms:modified>
</cp:coreProperties>
</file>