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8" r:id="rId3"/>
    <p:sldId id="297" r:id="rId4"/>
    <p:sldId id="273" r:id="rId5"/>
    <p:sldId id="259" r:id="rId6"/>
    <p:sldId id="278" r:id="rId7"/>
    <p:sldId id="280" r:id="rId8"/>
    <p:sldId id="275" r:id="rId9"/>
    <p:sldId id="274" r:id="rId10"/>
    <p:sldId id="307" r:id="rId11"/>
    <p:sldId id="292" r:id="rId12"/>
    <p:sldId id="296" r:id="rId13"/>
    <p:sldId id="289" r:id="rId14"/>
    <p:sldId id="267" r:id="rId15"/>
    <p:sldId id="306" r:id="rId16"/>
    <p:sldId id="302" r:id="rId17"/>
    <p:sldId id="303" r:id="rId18"/>
    <p:sldId id="287" r:id="rId19"/>
    <p:sldId id="301" r:id="rId20"/>
    <p:sldId id="309" r:id="rId21"/>
    <p:sldId id="265" r:id="rId22"/>
    <p:sldId id="294" r:id="rId23"/>
    <p:sldId id="298" r:id="rId24"/>
    <p:sldId id="300" r:id="rId25"/>
    <p:sldId id="308" r:id="rId26"/>
    <p:sldId id="304" r:id="rId27"/>
    <p:sldId id="3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2" autoAdjust="0"/>
  </p:normalViewPr>
  <p:slideViewPr>
    <p:cSldViewPr snapToGrid="0" snapToObjects="1">
      <p:cViewPr varScale="1">
        <p:scale>
          <a:sx n="54" d="100"/>
          <a:sy n="54"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92936362103897E-2"/>
          <c:y val="0.149621420563189"/>
          <c:w val="0.91921243462867297"/>
          <c:h val="0.781905450881756"/>
        </c:manualLayout>
      </c:layout>
      <c:barChart>
        <c:barDir val="col"/>
        <c:grouping val="clustered"/>
        <c:varyColors val="0"/>
        <c:ser>
          <c:idx val="0"/>
          <c:order val="0"/>
          <c:tx>
            <c:strRef>
              <c:f>Sheet1!$B$1</c:f>
              <c:strCache>
                <c:ptCount val="1"/>
                <c:pt idx="0">
                  <c:v>OST</c:v>
                </c:pt>
              </c:strCache>
            </c:strRef>
          </c:tx>
          <c:spPr>
            <a:solidFill>
              <a:srgbClr val="0E285A"/>
            </a:solidFill>
          </c:spPr>
          <c:invertIfNegative val="0"/>
          <c:dLbls>
            <c:dLbl>
              <c:idx val="0"/>
              <c:layout>
                <c:manualLayout>
                  <c:x val="6.1741763545592196E-3"/>
                  <c:y val="1.3603100951290899E-3"/>
                </c:manualLayout>
              </c:layout>
              <c:tx>
                <c:rich>
                  <a:bodyPr/>
                  <a:lstStyle/>
                  <a:p>
                    <a:pPr>
                      <a:defRPr lang="en-AU" sz="1600" b="1">
                        <a:solidFill>
                          <a:schemeClr val="tx1">
                            <a:lumMod val="50000"/>
                            <a:lumOff val="50000"/>
                          </a:schemeClr>
                        </a:solidFill>
                        <a:latin typeface="+mj-lt"/>
                      </a:defRPr>
                    </a:pPr>
                    <a:r>
                      <a:rPr lang="en-US" b="1" dirty="0" smtClean="0">
                        <a:solidFill>
                          <a:schemeClr val="tx1">
                            <a:lumMod val="50000"/>
                            <a:lumOff val="50000"/>
                          </a:schemeClr>
                        </a:solidFill>
                        <a:latin typeface="+mj-lt"/>
                      </a:rPr>
                      <a:t>94%</a:t>
                    </a:r>
                    <a:endParaRPr lang="en-US" b="1" dirty="0">
                      <a:solidFill>
                        <a:schemeClr val="tx1">
                          <a:lumMod val="50000"/>
                          <a:lumOff val="50000"/>
                        </a:schemeClr>
                      </a:solidFill>
                      <a:latin typeface="+mj-lt"/>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423261304423101E-3"/>
                  <c:y val="7.4949893254290295E-4"/>
                </c:manualLayout>
              </c:layout>
              <c:tx>
                <c:rich>
                  <a:bodyPr/>
                  <a:lstStyle/>
                  <a:p>
                    <a:pPr>
                      <a:defRPr lang="en-AU" sz="1600" b="1">
                        <a:solidFill>
                          <a:schemeClr val="tx1">
                            <a:lumMod val="50000"/>
                            <a:lumOff val="50000"/>
                          </a:schemeClr>
                        </a:solidFill>
                        <a:latin typeface="+mj-lt"/>
                      </a:defRPr>
                    </a:pPr>
                    <a:r>
                      <a:rPr lang="is-IS" dirty="0" smtClean="0">
                        <a:solidFill>
                          <a:schemeClr val="tx1">
                            <a:lumMod val="50000"/>
                            <a:lumOff val="50000"/>
                          </a:schemeClr>
                        </a:solidFill>
                      </a:rPr>
                      <a:t>94%</a:t>
                    </a:r>
                    <a:endParaRPr lang="is-IS" dirty="0">
                      <a:solidFill>
                        <a:schemeClr val="tx1">
                          <a:lumMod val="50000"/>
                          <a:lumOff val="5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977459075162301E-3"/>
                  <c:y val="7.8905746716282192E-3"/>
                </c:manualLayout>
              </c:layout>
              <c:tx>
                <c:rich>
                  <a:bodyPr/>
                  <a:lstStyle/>
                  <a:p>
                    <a:pPr>
                      <a:defRPr lang="en-AU" sz="1600" b="1">
                        <a:solidFill>
                          <a:schemeClr val="tx1">
                            <a:lumMod val="50000"/>
                            <a:lumOff val="50000"/>
                          </a:schemeClr>
                        </a:solidFill>
                        <a:latin typeface="+mj-lt"/>
                      </a:defRPr>
                    </a:pPr>
                    <a:r>
                      <a:rPr lang="en-US" dirty="0" smtClean="0">
                        <a:solidFill>
                          <a:schemeClr val="tx1">
                            <a:lumMod val="50000"/>
                            <a:lumOff val="50000"/>
                          </a:schemeClr>
                        </a:solidFill>
                      </a:rPr>
                      <a:t>96%</a:t>
                    </a:r>
                    <a:endParaRPr lang="en-US" dirty="0">
                      <a:solidFill>
                        <a:schemeClr val="tx1">
                          <a:lumMod val="50000"/>
                          <a:lumOff val="5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5.3386234526510701E-3"/>
                </c:manualLayout>
              </c:layout>
              <c:tx>
                <c:rich>
                  <a:bodyPr/>
                  <a:lstStyle/>
                  <a:p>
                    <a:pPr>
                      <a:defRPr lang="en-AU" sz="1600" b="1">
                        <a:solidFill>
                          <a:schemeClr val="bg1">
                            <a:lumMod val="50000"/>
                          </a:schemeClr>
                        </a:solidFill>
                        <a:latin typeface="+mj-lt"/>
                      </a:defRPr>
                    </a:pPr>
                    <a:r>
                      <a:rPr lang="en-AU" dirty="0" smtClean="0">
                        <a:solidFill>
                          <a:schemeClr val="bg1">
                            <a:lumMod val="50000"/>
                          </a:schemeClr>
                        </a:solidFill>
                      </a:rPr>
                      <a:t>96%</a:t>
                    </a:r>
                    <a:endParaRPr lang="en-AU" dirty="0">
                      <a:solidFill>
                        <a:schemeClr val="bg1">
                          <a:lumMod val="5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9916080182324E-16"/>
                  <c:y val="4.1138331111649001E-3"/>
                </c:manualLayout>
              </c:layout>
              <c:tx>
                <c:rich>
                  <a:bodyPr/>
                  <a:lstStyle/>
                  <a:p>
                    <a:pPr>
                      <a:defRPr lang="en-AU" sz="1600" b="1">
                        <a:solidFill>
                          <a:schemeClr val="bg1">
                            <a:lumMod val="50000"/>
                          </a:schemeClr>
                        </a:solidFill>
                        <a:latin typeface="+mj-lt"/>
                      </a:defRPr>
                    </a:pPr>
                    <a:r>
                      <a:rPr lang="en-US" dirty="0" smtClean="0">
                        <a:solidFill>
                          <a:schemeClr val="bg1">
                            <a:lumMod val="50000"/>
                          </a:schemeClr>
                        </a:solidFill>
                      </a:rPr>
                      <a:t>92%</a:t>
                    </a:r>
                    <a:endParaRPr lang="en-US" dirty="0">
                      <a:solidFill>
                        <a:schemeClr val="bg1">
                          <a:lumMod val="5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solidFill>
                          <a:schemeClr val="bg1">
                            <a:lumMod val="50000"/>
                          </a:schemeClr>
                        </a:solidFill>
                      </a:rPr>
                      <a:t>96%</a:t>
                    </a:r>
                    <a:endParaRPr lang="en-US" dirty="0">
                      <a:solidFill>
                        <a:schemeClr val="bg1">
                          <a:lumMod val="50000"/>
                        </a:schemeClr>
                      </a:solidFill>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AU" sz="16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OBV/PTV/r + DBV + RBV</c:v>
                </c:pt>
                <c:pt idx="1">
                  <c:v>SOF/LDV + RBV</c:v>
                </c:pt>
                <c:pt idx="2">
                  <c:v>SOF/VEL </c:v>
                </c:pt>
                <c:pt idx="3">
                  <c:v>SOF/VEL/VOX</c:v>
                </c:pt>
                <c:pt idx="4">
                  <c:v>GZR/ELB</c:v>
                </c:pt>
                <c:pt idx="5">
                  <c:v>GLE/PIB</c:v>
                </c:pt>
              </c:strCache>
            </c:strRef>
          </c:cat>
          <c:val>
            <c:numRef>
              <c:f>Sheet1!$B$2:$B$7</c:f>
              <c:numCache>
                <c:formatCode>0.0</c:formatCode>
                <c:ptCount val="6"/>
                <c:pt idx="0">
                  <c:v>94</c:v>
                </c:pt>
                <c:pt idx="1">
                  <c:v>94</c:v>
                </c:pt>
                <c:pt idx="2">
                  <c:v>96</c:v>
                </c:pt>
                <c:pt idx="3">
                  <c:v>96</c:v>
                </c:pt>
                <c:pt idx="4">
                  <c:v>92</c:v>
                </c:pt>
                <c:pt idx="5">
                  <c:v>96</c:v>
                </c:pt>
              </c:numCache>
            </c:numRef>
          </c:val>
        </c:ser>
        <c:ser>
          <c:idx val="1"/>
          <c:order val="1"/>
          <c:tx>
            <c:strRef>
              <c:f>Sheet1!$C$1</c:f>
              <c:strCache>
                <c:ptCount val="1"/>
                <c:pt idx="0">
                  <c:v>no OST</c:v>
                </c:pt>
              </c:strCache>
            </c:strRef>
          </c:tx>
          <c:spPr>
            <a:solidFill>
              <a:srgbClr val="00AACD"/>
            </a:solidFill>
          </c:spPr>
          <c:invertIfNegative val="0"/>
          <c:dPt>
            <c:idx val="0"/>
            <c:invertIfNegative val="0"/>
            <c:bubble3D val="0"/>
          </c:dPt>
          <c:dPt>
            <c:idx val="1"/>
            <c:invertIfNegative val="0"/>
            <c:bubble3D val="0"/>
          </c:dPt>
          <c:dLbls>
            <c:dLbl>
              <c:idx val="0"/>
              <c:layout>
                <c:manualLayout>
                  <c:x val="1.4988729537581201E-3"/>
                  <c:y val="3.1612996475772598E-3"/>
                </c:manualLayout>
              </c:layout>
              <c:tx>
                <c:rich>
                  <a:bodyPr/>
                  <a:lstStyle/>
                  <a:p>
                    <a:r>
                      <a:rPr lang="en-US" b="1" dirty="0" smtClean="0">
                        <a:solidFill>
                          <a:schemeClr val="tx1">
                            <a:lumMod val="50000"/>
                            <a:lumOff val="50000"/>
                          </a:schemeClr>
                        </a:solidFill>
                        <a:latin typeface="+mj-lt"/>
                      </a:rPr>
                      <a:t>96%</a:t>
                    </a:r>
                    <a:endParaRPr lang="en-US" b="1" dirty="0">
                      <a:solidFill>
                        <a:schemeClr val="bg1"/>
                      </a:solidFill>
                      <a:latin typeface="+mj-lt"/>
                    </a:endParaRP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7.8142880576666696E-4"/>
                </c:manualLayout>
              </c:layout>
              <c:tx>
                <c:rich>
                  <a:bodyPr/>
                  <a:lstStyle/>
                  <a:p>
                    <a:r>
                      <a:rPr lang="is-IS" dirty="0" smtClean="0">
                        <a:solidFill>
                          <a:schemeClr val="tx1">
                            <a:lumMod val="50000"/>
                            <a:lumOff val="50000"/>
                          </a:schemeClr>
                        </a:solidFill>
                      </a:rPr>
                      <a:t>97%</a:t>
                    </a:r>
                    <a:endParaRPr lang="is-I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5980247848817196E-3"/>
                </c:manualLayout>
              </c:layout>
              <c:tx>
                <c:rich>
                  <a:bodyPr/>
                  <a:lstStyle/>
                  <a:p>
                    <a:r>
                      <a:rPr lang="is-IS" dirty="0" smtClean="0">
                        <a:solidFill>
                          <a:schemeClr val="tx1">
                            <a:lumMod val="50000"/>
                            <a:lumOff val="50000"/>
                          </a:schemeClr>
                        </a:solidFill>
                      </a:rPr>
                      <a:t>98%</a:t>
                    </a:r>
                    <a:endParaRPr lang="is-I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771463654160199E-3"/>
                  <c:y val="4.8435887892563602E-3"/>
                </c:manualLayout>
              </c:layout>
              <c:tx>
                <c:rich>
                  <a:bodyPr/>
                  <a:lstStyle/>
                  <a:p>
                    <a:r>
                      <a:rPr lang="en-AU" dirty="0" smtClean="0">
                        <a:solidFill>
                          <a:schemeClr val="tx1">
                            <a:lumMod val="50000"/>
                            <a:lumOff val="50000"/>
                          </a:schemeClr>
                        </a:solidFill>
                      </a:rPr>
                      <a:t>96%</a:t>
                    </a:r>
                    <a:endParaRPr lang="en-AU"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5.8958116557629899E-3"/>
                </c:manualLayout>
              </c:layout>
              <c:tx>
                <c:rich>
                  <a:bodyPr/>
                  <a:lstStyle/>
                  <a:p>
                    <a:r>
                      <a:rPr lang="en-US" dirty="0" smtClean="0">
                        <a:solidFill>
                          <a:schemeClr val="tx1">
                            <a:lumMod val="50000"/>
                            <a:lumOff val="50000"/>
                          </a:schemeClr>
                        </a:solidFill>
                      </a:rPr>
                      <a:t>95%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98%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lang="en-AU" sz="1600" b="1">
                    <a:solidFill>
                      <a:schemeClr val="tx1">
                        <a:lumMod val="50000"/>
                        <a:lumOff val="50000"/>
                      </a:schemeClr>
                    </a:solidFill>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OBV/PTV/r + DBV + RBV</c:v>
                </c:pt>
                <c:pt idx="1">
                  <c:v>SOF/LDV + RBV</c:v>
                </c:pt>
                <c:pt idx="2">
                  <c:v>SOF/VEL </c:v>
                </c:pt>
                <c:pt idx="3">
                  <c:v>SOF/VEL/VOX</c:v>
                </c:pt>
                <c:pt idx="4">
                  <c:v>GZR/ELB</c:v>
                </c:pt>
                <c:pt idx="5">
                  <c:v>GLE/PIB</c:v>
                </c:pt>
              </c:strCache>
            </c:strRef>
          </c:cat>
          <c:val>
            <c:numRef>
              <c:f>Sheet1!$C$2:$C$7</c:f>
              <c:numCache>
                <c:formatCode>General</c:formatCode>
                <c:ptCount val="6"/>
                <c:pt idx="0">
                  <c:v>96</c:v>
                </c:pt>
                <c:pt idx="1">
                  <c:v>97</c:v>
                </c:pt>
                <c:pt idx="2">
                  <c:v>98</c:v>
                </c:pt>
                <c:pt idx="3">
                  <c:v>96</c:v>
                </c:pt>
                <c:pt idx="4">
                  <c:v>95</c:v>
                </c:pt>
                <c:pt idx="5">
                  <c:v>98</c:v>
                </c:pt>
              </c:numCache>
            </c:numRef>
          </c:val>
        </c:ser>
        <c:dLbls>
          <c:showLegendKey val="0"/>
          <c:showVal val="0"/>
          <c:showCatName val="0"/>
          <c:showSerName val="0"/>
          <c:showPercent val="0"/>
          <c:showBubbleSize val="0"/>
        </c:dLbls>
        <c:gapWidth val="35"/>
        <c:overlap val="-5"/>
        <c:axId val="163632584"/>
        <c:axId val="163632976"/>
      </c:barChart>
      <c:catAx>
        <c:axId val="163632584"/>
        <c:scaling>
          <c:orientation val="minMax"/>
        </c:scaling>
        <c:delete val="0"/>
        <c:axPos val="b"/>
        <c:numFmt formatCode="General" sourceLinked="0"/>
        <c:majorTickMark val="none"/>
        <c:minorTickMark val="none"/>
        <c:tickLblPos val="none"/>
        <c:txPr>
          <a:bodyPr/>
          <a:lstStyle/>
          <a:p>
            <a:pPr>
              <a:defRPr lang="en-AU"/>
            </a:pPr>
            <a:endParaRPr lang="en-US"/>
          </a:p>
        </c:txPr>
        <c:crossAx val="163632976"/>
        <c:crosses val="autoZero"/>
        <c:auto val="1"/>
        <c:lblAlgn val="ctr"/>
        <c:lblOffset val="100"/>
        <c:noMultiLvlLbl val="0"/>
      </c:catAx>
      <c:valAx>
        <c:axId val="163632976"/>
        <c:scaling>
          <c:orientation val="minMax"/>
          <c:max val="100"/>
          <c:min val="0"/>
        </c:scaling>
        <c:delete val="0"/>
        <c:axPos val="l"/>
        <c:majorGridlines>
          <c:spPr>
            <a:ln>
              <a:noFill/>
            </a:ln>
          </c:spPr>
        </c:majorGridlines>
        <c:numFmt formatCode="0" sourceLinked="0"/>
        <c:majorTickMark val="out"/>
        <c:minorTickMark val="none"/>
        <c:tickLblPos val="nextTo"/>
        <c:txPr>
          <a:bodyPr/>
          <a:lstStyle/>
          <a:p>
            <a:pPr>
              <a:defRPr lang="en-AU" sz="1600">
                <a:solidFill>
                  <a:schemeClr val="tx1">
                    <a:lumMod val="50000"/>
                    <a:lumOff val="50000"/>
                  </a:schemeClr>
                </a:solidFill>
              </a:defRPr>
            </a:pPr>
            <a:endParaRPr lang="en-US"/>
          </a:p>
        </c:txPr>
        <c:crossAx val="163632584"/>
        <c:crosses val="autoZero"/>
        <c:crossBetween val="between"/>
        <c:majorUnit val="20"/>
      </c:valAx>
    </c:plotArea>
    <c:legend>
      <c:legendPos val="t"/>
      <c:layout>
        <c:manualLayout>
          <c:xMode val="edge"/>
          <c:yMode val="edge"/>
          <c:x val="0.31154263178250302"/>
          <c:y val="5.5353211254031802E-4"/>
          <c:w val="0.40979560198470799"/>
          <c:h val="6.7318868395551498E-2"/>
        </c:manualLayout>
      </c:layout>
      <c:overlay val="0"/>
      <c:txPr>
        <a:bodyPr/>
        <a:lstStyle/>
        <a:p>
          <a:pPr>
            <a:defRPr lang="en-AU" sz="1600">
              <a:solidFill>
                <a:schemeClr val="tx1">
                  <a:lumMod val="50000"/>
                  <a:lumOff val="50000"/>
                </a:schemeClr>
              </a:solidFill>
            </a:defRPr>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98B0C-DA9D-634B-8F87-D1B92004BD29}"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5AC47-797B-0C4E-8B92-BCC3B5C7D611}" type="slidenum">
              <a:rPr lang="en-US" smtClean="0"/>
              <a:t>‹#›</a:t>
            </a:fld>
            <a:endParaRPr lang="en-US"/>
          </a:p>
        </p:txBody>
      </p:sp>
    </p:spTree>
    <p:extLst>
      <p:ext uri="{BB962C8B-B14F-4D97-AF65-F5344CB8AC3E}">
        <p14:creationId xmlns:p14="http://schemas.microsoft.com/office/powerpoint/2010/main" val="2986106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_ENREF_25"/><Relationship Id="rId4" Type="http://schemas.openxmlformats.org/officeDocument/2006/relationships/hyperlink" Target="#_ENREF_8"/></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200">
                <a:latin typeface="Times New Roman" charset="0"/>
              </a:rPr>
              <a:t>NOT FOR QUOTATION</a:t>
            </a:r>
          </a:p>
        </p:txBody>
      </p:sp>
      <p:sp>
        <p:nvSpPr>
          <p:cNvPr id="122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E7130AF-23FE-1047-A33C-E4107C2433D9}" type="slidenum">
              <a:rPr lang="en-GB" sz="1200"/>
              <a:pPr eaLnBrk="1" fontAlgn="base" hangingPunct="1">
                <a:spcBef>
                  <a:spcPct val="0"/>
                </a:spcBef>
                <a:spcAft>
                  <a:spcPct val="0"/>
                </a:spcAft>
              </a:pPr>
              <a:t>1</a:t>
            </a:fld>
            <a:endParaRPr lang="en-GB" sz="1200"/>
          </a:p>
        </p:txBody>
      </p:sp>
      <p:sp>
        <p:nvSpPr>
          <p:cNvPr id="122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22440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Integreated</a:t>
            </a:r>
            <a:r>
              <a:rPr lang="en-US" dirty="0" smtClean="0"/>
              <a:t> HIV and TB services urgently needed</a:t>
            </a:r>
            <a:endParaRPr lang="en-US" dirty="0"/>
          </a:p>
        </p:txBody>
      </p:sp>
      <p:sp>
        <p:nvSpPr>
          <p:cNvPr id="4" name="Slide Number Placeholder 3"/>
          <p:cNvSpPr>
            <a:spLocks noGrp="1"/>
          </p:cNvSpPr>
          <p:nvPr>
            <p:ph type="sldNum" sz="quarter" idx="10"/>
          </p:nvPr>
        </p:nvSpPr>
        <p:spPr/>
        <p:txBody>
          <a:bodyPr/>
          <a:lstStyle/>
          <a:p>
            <a:fld id="{2FA5AC47-797B-0C4E-8B92-BCC3B5C7D611}" type="slidenum">
              <a:rPr lang="en-US" smtClean="0"/>
              <a:t>18</a:t>
            </a:fld>
            <a:endParaRPr lang="en-US"/>
          </a:p>
        </p:txBody>
      </p:sp>
    </p:spTree>
    <p:extLst>
      <p:ext uri="{BB962C8B-B14F-4D97-AF65-F5344CB8AC3E}">
        <p14:creationId xmlns:p14="http://schemas.microsoft.com/office/powerpoint/2010/main" val="94931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Assumes much higher uptake rate of testing in opt out scenario – 90%</a:t>
            </a:r>
            <a:r>
              <a:rPr lang="en-US" baseline="0" dirty="0"/>
              <a:t> - based on HIV opt-out screening in prisons.</a:t>
            </a:r>
          </a:p>
          <a:p>
            <a:r>
              <a:rPr lang="en-US" baseline="0" dirty="0"/>
              <a:t>Only prisoners with &gt; 12 months remaining eligible for treatment</a:t>
            </a:r>
            <a:r>
              <a:rPr lang="en-US" baseline="0" dirty="0" smtClean="0"/>
              <a:t>.</a:t>
            </a:r>
          </a:p>
          <a:p>
            <a:r>
              <a:rPr lang="en-US" sz="1200" b="1" dirty="0" smtClean="0"/>
              <a:t>1-y Risk: </a:t>
            </a:r>
            <a:r>
              <a:rPr lang="en-US" sz="1200" dirty="0" smtClean="0"/>
              <a:t>1-time risk-based screening of prisoners and entrants with history of IDU for 1 year</a:t>
            </a:r>
          </a:p>
          <a:p>
            <a:r>
              <a:rPr lang="en-US" sz="1200" b="1" dirty="0" smtClean="0"/>
              <a:t>1,5,10-y All: </a:t>
            </a:r>
            <a:r>
              <a:rPr lang="en-US" sz="1200" dirty="0" smtClean="0"/>
              <a:t>1-time opt-out screening of prisoners and entrants for 1,5, or 10 years</a:t>
            </a:r>
          </a:p>
          <a:p>
            <a:r>
              <a:rPr lang="en-US" sz="1200" dirty="0" smtClean="0"/>
              <a:t>Only prisoners with &gt; 12 months remaining eligible for treatment.</a:t>
            </a:r>
          </a:p>
          <a:p>
            <a:endParaRPr lang="en-US" dirty="0"/>
          </a:p>
        </p:txBody>
      </p:sp>
      <p:sp>
        <p:nvSpPr>
          <p:cNvPr id="4" name="Slide Number Placeholder 3"/>
          <p:cNvSpPr>
            <a:spLocks noGrp="1"/>
          </p:cNvSpPr>
          <p:nvPr>
            <p:ph type="sldNum" sz="quarter" idx="10"/>
          </p:nvPr>
        </p:nvSpPr>
        <p:spPr/>
        <p:txBody>
          <a:bodyPr/>
          <a:lstStyle/>
          <a:p>
            <a:fld id="{E70A0250-6D9C-40DC-9FB0-938AA648F9F9}" type="slidenum">
              <a:rPr lang="en-GB" smtClean="0"/>
              <a:pPr/>
              <a:t>22</a:t>
            </a:fld>
            <a:endParaRPr lang="en-GB"/>
          </a:p>
        </p:txBody>
      </p:sp>
    </p:spTree>
    <p:extLst>
      <p:ext uri="{BB962C8B-B14F-4D97-AF65-F5344CB8AC3E}">
        <p14:creationId xmlns:p14="http://schemas.microsoft.com/office/powerpoint/2010/main" val="14450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education and</a:t>
            </a:r>
            <a:r>
              <a:rPr lang="en-US" baseline="0" dirty="0"/>
              <a:t> communication.</a:t>
            </a:r>
          </a:p>
          <a:p>
            <a:r>
              <a:rPr lang="en-US" baseline="0" dirty="0"/>
              <a:t>Counselling and testing</a:t>
            </a:r>
            <a:endParaRPr lang="en-US" dirty="0"/>
          </a:p>
        </p:txBody>
      </p:sp>
      <p:sp>
        <p:nvSpPr>
          <p:cNvPr id="4" name="Slide Number Placeholder 3"/>
          <p:cNvSpPr>
            <a:spLocks noGrp="1"/>
          </p:cNvSpPr>
          <p:nvPr>
            <p:ph type="sldNum" sz="quarter" idx="10"/>
          </p:nvPr>
        </p:nvSpPr>
        <p:spPr/>
        <p:txBody>
          <a:bodyPr/>
          <a:lstStyle/>
          <a:p>
            <a:fld id="{E70A0250-6D9C-40DC-9FB0-938AA648F9F9}" type="slidenum">
              <a:rPr lang="en-GB" smtClean="0"/>
              <a:pPr/>
              <a:t>23</a:t>
            </a:fld>
            <a:endParaRPr lang="en-GB"/>
          </a:p>
        </p:txBody>
      </p:sp>
    </p:spTree>
    <p:extLst>
      <p:ext uri="{BB962C8B-B14F-4D97-AF65-F5344CB8AC3E}">
        <p14:creationId xmlns:p14="http://schemas.microsoft.com/office/powerpoint/2010/main" val="13138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Ukraine-</a:t>
            </a:r>
            <a:r>
              <a:rPr lang="en-US" baseline="0" dirty="0" smtClean="0"/>
              <a:t> middle-income, 45 million </a:t>
            </a:r>
            <a:r>
              <a:rPr lang="en-US" baseline="0" dirty="0" err="1" smtClean="0"/>
              <a:t>peoople</a:t>
            </a:r>
            <a:r>
              <a:rPr lang="en-US" baseline="0" dirty="0" smtClean="0"/>
              <a:t>, highest prevalence of HIV in adults among EECA countries (1.2%) with Tb/MDR-</a:t>
            </a:r>
            <a:r>
              <a:rPr lang="en-US" baseline="0" dirty="0" err="1" smtClean="0"/>
              <a:t>tb</a:t>
            </a:r>
            <a:r>
              <a:rPr lang="en-US" baseline="0" dirty="0" smtClean="0"/>
              <a:t> contributing most to HIV mortality. 2.7% PWID on OAT, 20% on ART. 52% PWID ever incarcerated, on average 5 times, each a year in duration.</a:t>
            </a:r>
            <a:endParaRPr lang="en-US" dirty="0"/>
          </a:p>
        </p:txBody>
      </p:sp>
      <p:sp>
        <p:nvSpPr>
          <p:cNvPr id="4" name="Slide Number Placeholder 3"/>
          <p:cNvSpPr>
            <a:spLocks noGrp="1"/>
          </p:cNvSpPr>
          <p:nvPr>
            <p:ph type="sldNum" sz="quarter" idx="10"/>
          </p:nvPr>
        </p:nvSpPr>
        <p:spPr/>
        <p:txBody>
          <a:bodyPr/>
          <a:lstStyle/>
          <a:p>
            <a:fld id="{2FA5AC47-797B-0C4E-8B92-BCC3B5C7D611}" type="slidenum">
              <a:rPr lang="en-US" smtClean="0"/>
              <a:t>24</a:t>
            </a:fld>
            <a:endParaRPr lang="en-US"/>
          </a:p>
        </p:txBody>
      </p:sp>
    </p:spTree>
    <p:extLst>
      <p:ext uri="{BB962C8B-B14F-4D97-AF65-F5344CB8AC3E}">
        <p14:creationId xmlns:p14="http://schemas.microsoft.com/office/powerpoint/2010/main" val="294351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GB" sz="1200">
                <a:latin typeface="Times New Roman" charset="0"/>
              </a:rPr>
              <a:t>NOT FOR QUOTATION</a:t>
            </a:r>
          </a:p>
        </p:txBody>
      </p:sp>
      <p:sp>
        <p:nvSpPr>
          <p:cNvPr id="389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B1FA859-E942-0545-9564-E63A277E30F0}" type="slidenum">
              <a:rPr lang="en-GB" sz="1200"/>
              <a:pPr eaLnBrk="1" fontAlgn="base" hangingPunct="1">
                <a:spcBef>
                  <a:spcPct val="0"/>
                </a:spcBef>
                <a:spcAft>
                  <a:spcPct val="0"/>
                </a:spcAft>
              </a:pPr>
              <a:t>27</a:t>
            </a:fld>
            <a:endParaRPr lang="en-GB" sz="1200"/>
          </a:p>
        </p:txBody>
      </p:sp>
      <p:sp>
        <p:nvSpPr>
          <p:cNvPr id="389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charset="0"/>
              </a:rPr>
              <a:t>Add NSW and </a:t>
            </a:r>
            <a:r>
              <a:rPr lang="en-US" dirty="0" err="1" smtClean="0">
                <a:latin typeface="Times New Roman" charset="0"/>
              </a:rPr>
              <a:t>germans</a:t>
            </a:r>
            <a:endParaRPr lang="en-US" dirty="0">
              <a:latin typeface="Times New Roman" charset="0"/>
            </a:endParaRPr>
          </a:p>
        </p:txBody>
      </p:sp>
    </p:spTree>
    <p:extLst>
      <p:ext uri="{BB962C8B-B14F-4D97-AF65-F5344CB8AC3E}">
        <p14:creationId xmlns:p14="http://schemas.microsoft.com/office/powerpoint/2010/main" val="277631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374EBB1C-7250-924B-A9AE-DDC34574F5FC}" type="slidenum">
              <a:rPr lang="en-US">
                <a:latin typeface="Calibri" charset="0"/>
              </a:rPr>
              <a:pPr/>
              <a:t>4</a:t>
            </a:fld>
            <a:endParaRPr lang="en-US">
              <a:latin typeface="Calibri" charset="0"/>
            </a:endParaRPr>
          </a:p>
        </p:txBody>
      </p:sp>
      <p:sp>
        <p:nvSpPr>
          <p:cNvPr id="31747" name="Rectangle 1"/>
          <p:cNvSpPr>
            <a:spLocks noGrp="1" noRot="1" noChangeAspect="1" noChangeArrowheads="1" noTextEdit="1"/>
          </p:cNvSpPr>
          <p:nvPr>
            <p:ph type="sldImg"/>
          </p:nvPr>
        </p:nvSpPr>
        <p:spPr bwMode="auto">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sp>
      <p:sp>
        <p:nvSpPr>
          <p:cNvPr id="13314" name="Text Box 2"/>
          <p:cNvSpPr>
            <a:spLocks noGrp="1" noChangeArrowheads="1"/>
          </p:cNvSpPr>
          <p:nvPr>
            <p:ph type="body" idx="1"/>
          </p:nvPr>
        </p:nvSpPr>
        <p:spPr bwMode="auto">
          <a:xfrm>
            <a:off x="777875" y="4776788"/>
            <a:ext cx="6216650" cy="13636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7938" rIns="0" bIns="0" numCol="1" anchor="t" anchorCtr="0" compatLnSpc="1">
            <a:prstTxWarp prst="textNoShape">
              <a:avLst/>
            </a:prstTxWarp>
          </a:bodyPr>
          <a:lstStyle/>
          <a:p>
            <a:pPr>
              <a:lnSpc>
                <a:spcPct val="80000"/>
              </a:lnSpc>
            </a:pPr>
            <a:r>
              <a:rPr lang="en-GB" sz="800">
                <a:latin typeface="Calibri" charset="0"/>
              </a:rPr>
              <a:t>Globally, we estimate that 52∙3% (42·4–62·1) are HCV-antibody positive - equating to 8∙2 million (4∙7–12∙4 million)</a:t>
            </a:r>
          </a:p>
          <a:p>
            <a:pPr>
              <a:lnSpc>
                <a:spcPct val="80000"/>
              </a:lnSpc>
            </a:pPr>
            <a:r>
              <a:rPr lang="en-GB" sz="800">
                <a:latin typeface="Calibri" charset="0"/>
              </a:rPr>
              <a:t>people., and maybe same again among people with injecting history - </a:t>
            </a:r>
          </a:p>
          <a:p>
            <a:pPr>
              <a:lnSpc>
                <a:spcPct val="80000"/>
              </a:lnSpc>
            </a:pPr>
            <a:endParaRPr lang="en-GB" sz="800">
              <a:latin typeface="Calibri" charset="0"/>
            </a:endParaRPr>
          </a:p>
          <a:p>
            <a:pPr>
              <a:lnSpc>
                <a:spcPct val="80000"/>
              </a:lnSpc>
            </a:pPr>
            <a:r>
              <a:rPr lang="en-GB" sz="800">
                <a:latin typeface="Calibri" charset="0"/>
              </a:rPr>
              <a:t>Globally,we estimate 82·9% (76·6–88·9) of PWID mainly inject opioids and 33∙0% (24∙3–42∙0) mainly inject stimulants. We</a:t>
            </a:r>
          </a:p>
          <a:p>
            <a:pPr>
              <a:lnSpc>
                <a:spcPct val="80000"/>
              </a:lnSpc>
            </a:pPr>
            <a:r>
              <a:rPr lang="en-GB" sz="800">
                <a:latin typeface="Calibri" charset="0"/>
              </a:rPr>
              <a:t>estimate that 27∙9% (20∙9–36∙8) of PWID globally are younger than 25 years, 21∙7% (15∙8–27∙9) had recently (within</a:t>
            </a:r>
          </a:p>
          <a:p>
            <a:pPr>
              <a:lnSpc>
                <a:spcPct val="80000"/>
              </a:lnSpc>
            </a:pPr>
            <a:r>
              <a:rPr lang="en-GB" sz="800">
                <a:latin typeface="Calibri" charset="0"/>
              </a:rPr>
              <a:t>the past year) experienced homelessness or unstable housing, and 57∙9% (50∙5–65∙2) had a history of incarceration.</a:t>
            </a:r>
          </a:p>
          <a:p>
            <a:pPr>
              <a:lnSpc>
                <a:spcPct val="80000"/>
              </a:lnSpc>
            </a:pPr>
            <a:r>
              <a:rPr lang="en-GB" sz="800">
                <a:latin typeface="Calibri" charset="0"/>
              </a:rPr>
              <a:t>Interpretation We identified evidence of IDU in more countries than in 2008, with the new countries largely consisting</a:t>
            </a:r>
          </a:p>
          <a:p>
            <a:pPr>
              <a:lnSpc>
                <a:spcPct val="80000"/>
              </a:lnSpc>
            </a:pPr>
            <a:r>
              <a:rPr lang="en-GB" sz="800">
                <a:latin typeface="Calibri" charset="0"/>
              </a:rPr>
              <a:t>of low-income and middle-income countries in Africa. Across all countries, a substantial number of PWID are living</a:t>
            </a:r>
          </a:p>
          <a:p>
            <a:pPr>
              <a:lnSpc>
                <a:spcPct val="80000"/>
              </a:lnSpc>
            </a:pPr>
            <a:r>
              <a:rPr lang="en-GB" sz="800">
                <a:latin typeface="Calibri" charset="0"/>
              </a:rPr>
              <a:t>with HIV and HCV and are exposed to multiple adverse risk environments that increase health harms.</a:t>
            </a:r>
          </a:p>
          <a:p>
            <a:pPr>
              <a:lnSpc>
                <a:spcPct val="80000"/>
              </a:lnSpc>
            </a:pPr>
            <a:r>
              <a:rPr lang="en-GB" sz="800">
                <a:latin typeface="Calibri" charset="0"/>
              </a:rPr>
              <a:t>Funding Australian National Dru</a:t>
            </a:r>
            <a:endParaRPr lang="en-US" sz="800">
              <a:latin typeface="Arial" charset="0"/>
              <a:cs typeface="Baekmuk Gulim" charset="0"/>
            </a:endParaRPr>
          </a:p>
          <a:p>
            <a:pPr eaLnBrk="1">
              <a:lnSpc>
                <a:spcPct val="73000"/>
              </a:lnSpc>
              <a:spcBef>
                <a:spcPct val="0"/>
              </a:spcBef>
            </a:pPr>
            <a:endParaRPr lang="en-US" sz="1600">
              <a:latin typeface="Arial" charset="0"/>
              <a:cs typeface="Baekmuk Gulim" charset="0"/>
            </a:endParaRPr>
          </a:p>
          <a:p>
            <a:pPr eaLnBrk="1">
              <a:lnSpc>
                <a:spcPct val="73000"/>
              </a:lnSpc>
              <a:spcBef>
                <a:spcPct val="0"/>
              </a:spcBef>
            </a:pPr>
            <a:endParaRPr lang="en-US" sz="700">
              <a:latin typeface="Arial" charset="0"/>
              <a:cs typeface="Baekmuk Gulim" charset="0"/>
            </a:endParaRPr>
          </a:p>
          <a:p>
            <a:pPr eaLnBrk="1">
              <a:lnSpc>
                <a:spcPct val="73000"/>
              </a:lnSpc>
              <a:spcBef>
                <a:spcPct val="0"/>
              </a:spcBef>
            </a:pPr>
            <a:endParaRPr lang="en-US" sz="2200">
              <a:latin typeface="Arial" charset="0"/>
              <a:cs typeface="Baekmuk Gulim" charset="0"/>
            </a:endParaRPr>
          </a:p>
          <a:p>
            <a:pPr eaLnBrk="1">
              <a:lnSpc>
                <a:spcPct val="73000"/>
              </a:lnSpc>
              <a:spcBef>
                <a:spcPct val="0"/>
              </a:spcBef>
            </a:pPr>
            <a:endParaRPr lang="en-US" sz="22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400">
              <a:latin typeface="Arial" charset="0"/>
              <a:cs typeface="Baekmuk Gulim" charset="0"/>
            </a:endParaRPr>
          </a:p>
        </p:txBody>
      </p:sp>
    </p:spTree>
    <p:extLst>
      <p:ext uri="{BB962C8B-B14F-4D97-AF65-F5344CB8AC3E}">
        <p14:creationId xmlns:p14="http://schemas.microsoft.com/office/powerpoint/2010/main" val="424515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2.3M HIV-HCV </a:t>
            </a:r>
            <a:r>
              <a:rPr lang="en-US" dirty="0" err="1" smtClean="0">
                <a:latin typeface="Calibri" charset="0"/>
              </a:rPr>
              <a:t>coinfections</a:t>
            </a:r>
            <a:r>
              <a:rPr lang="en-US" dirty="0" smtClean="0">
                <a:latin typeface="Calibri" charset="0"/>
              </a:rPr>
              <a:t> (IQR 1.3-4.4) among whom</a:t>
            </a:r>
            <a:r>
              <a:rPr lang="en-US" baseline="0" dirty="0" smtClean="0">
                <a:latin typeface="Calibri" charset="0"/>
              </a:rPr>
              <a:t> over half are PWID (1.3M).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99A1BAD-0A63-AE48-AE92-EBE38CF8D1B6}" type="slidenum">
              <a:rPr lang="en-US" smtClean="0"/>
              <a:pPr>
                <a:defRPr/>
              </a:pPr>
              <a:t>5</a:t>
            </a:fld>
            <a:endParaRPr lang="en-US"/>
          </a:p>
        </p:txBody>
      </p:sp>
    </p:spTree>
    <p:extLst>
      <p:ext uri="{BB962C8B-B14F-4D97-AF65-F5344CB8AC3E}">
        <p14:creationId xmlns:p14="http://schemas.microsoft.com/office/powerpoint/2010/main" val="278488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Here you see forest plot for opioid substitution treatment – from studies that adjusted for confounders. This includes twelve observational studies – including over 6300 participants and 1000 HCV incident events. Consistent evidence across geographical areas (Australia, North America, and Europe) – with little heterogeneity that OST reduces HCV transmission by 50%. </a:t>
            </a:r>
          </a:p>
          <a:p>
            <a:r>
              <a:rPr lang="en-GB">
                <a:latin typeface="Calibri" charset="0"/>
              </a:rPr>
              <a:t> </a:t>
            </a:r>
          </a:p>
          <a:p>
            <a:r>
              <a:rPr lang="en-GB">
                <a:latin typeface="Calibri" charset="0"/>
              </a:rPr>
              <a:t>Because no trials (and there wont be any as would be unethical now) Cochrane rules say we have to grade the evidence as low quality – but strong good low quality evidence… </a:t>
            </a:r>
          </a:p>
          <a:p>
            <a:endParaRPr lang="en-GB">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F00DFE71-0BD4-0C49-8E31-621B94354DBF}" type="slidenum">
              <a:rPr lang="en-GB">
                <a:latin typeface="Calibri" charset="0"/>
              </a:rPr>
              <a:pPr/>
              <a:t>6</a:t>
            </a:fld>
            <a:endParaRPr lang="en-GB">
              <a:latin typeface="Calibri" charset="0"/>
            </a:endParaRPr>
          </a:p>
        </p:txBody>
      </p:sp>
    </p:spTree>
    <p:extLst>
      <p:ext uri="{BB962C8B-B14F-4D97-AF65-F5344CB8AC3E}">
        <p14:creationId xmlns:p14="http://schemas.microsoft.com/office/powerpoint/2010/main" val="220661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Four studies reported combined exposure to both NSPs and OST – the combination of high coverage NSP and OST reduced HCV by 71% - shown in top forest plot</a:t>
            </a:r>
          </a:p>
          <a:p>
            <a:endParaRPr lang="en-GB">
              <a:latin typeface="Calibri" charset="0"/>
            </a:endParaRPr>
          </a:p>
          <a:p>
            <a:r>
              <a:rPr lang="en-GB">
                <a:latin typeface="Calibri" charset="0"/>
              </a:rPr>
              <a:t>3 studies also could assess combination of low NSP and OST – and suggested that impact of OST on HCV transmission was reduced in absence of high coverage NSP – shown in bottom.</a:t>
            </a:r>
          </a:p>
          <a:p>
            <a:endParaRPr lang="en-GB">
              <a:latin typeface="Calibri" charset="0"/>
            </a:endParaRPr>
          </a:p>
          <a:p>
            <a:r>
              <a:rPr lang="en-GB">
                <a:latin typeface="Calibri" charset="0"/>
              </a:rPr>
              <a:t>We do need to strengthen the evidence base on the benefits of combining interventions.</a:t>
            </a:r>
          </a:p>
          <a:p>
            <a:endParaRPr lang="en-GB">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5DEF375C-5554-0347-B405-2B28559D16C9}" type="slidenum">
              <a:rPr lang="en-GB">
                <a:latin typeface="Calibri" charset="0"/>
                <a:cs typeface="ＭＳ Ｐゴシック" charset="0"/>
              </a:rPr>
              <a:pPr/>
              <a:t>7</a:t>
            </a:fld>
            <a:endParaRPr lang="en-GB">
              <a:latin typeface="Calibri" charset="0"/>
              <a:cs typeface="ＭＳ Ｐゴシック" charset="0"/>
            </a:endParaRPr>
          </a:p>
        </p:txBody>
      </p:sp>
    </p:spTree>
    <p:extLst>
      <p:ext uri="{BB962C8B-B14F-4D97-AF65-F5344CB8AC3E}">
        <p14:creationId xmlns:p14="http://schemas.microsoft.com/office/powerpoint/2010/main" val="185306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10A979A-72DE-6E42-9976-1EDFE113F722}" type="slidenum">
              <a:rPr lang="en-US">
                <a:latin typeface="Calibri" charset="0"/>
              </a:rPr>
              <a:pPr/>
              <a:t>8</a:t>
            </a:fld>
            <a:endParaRPr lang="en-US">
              <a:latin typeface="Calibri" charset="0"/>
            </a:endParaRPr>
          </a:p>
        </p:txBody>
      </p:sp>
      <p:sp>
        <p:nvSpPr>
          <p:cNvPr id="35843" name="Rectangle 1"/>
          <p:cNvSpPr>
            <a:spLocks noGrp="1" noRot="1" noChangeAspect="1" noChangeArrowheads="1" noTextEdit="1"/>
          </p:cNvSpPr>
          <p:nvPr>
            <p:ph type="sldImg"/>
          </p:nvPr>
        </p:nvSpPr>
        <p:spPr bwMode="auto">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sp>
      <p:sp>
        <p:nvSpPr>
          <p:cNvPr id="11266" name="Text Box 2"/>
          <p:cNvSpPr>
            <a:spLocks noGrp="1" noChangeArrowheads="1"/>
          </p:cNvSpPr>
          <p:nvPr>
            <p:ph type="body" idx="1"/>
          </p:nvPr>
        </p:nvSpPr>
        <p:spPr bwMode="auto">
          <a:xfrm>
            <a:off x="777875" y="4776788"/>
            <a:ext cx="6216650" cy="12350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7938" rIns="0" bIns="0" numCol="1" anchor="t" anchorCtr="0" compatLnSpc="1">
            <a:prstTxWarp prst="textNoShape">
              <a:avLst/>
            </a:prstTxWarp>
          </a:bodyPr>
          <a:lstStyle/>
          <a:p>
            <a:pPr>
              <a:lnSpc>
                <a:spcPct val="80000"/>
              </a:lnSpc>
            </a:pPr>
            <a:r>
              <a:rPr lang="en-GB" sz="800">
                <a:latin typeface="Calibri" charset="0"/>
              </a:rPr>
              <a:t>Coverage varied widely between countries, but was most often low according to WHO indicators (&lt;100 needle-syringes distributed per PWID per year; &lt;20 OST recipients per PWID per year). Globally, we estimate that there are 33 (uncertainty interval [UI] 21–50) needle-syringes distributed via NSP per PWID annually, and 16 (10–24) OST recipients per 100 PWID. </a:t>
            </a:r>
          </a:p>
          <a:p>
            <a:pPr>
              <a:lnSpc>
                <a:spcPct val="80000"/>
              </a:lnSpc>
            </a:pPr>
            <a:endParaRPr lang="en-GB" sz="800">
              <a:latin typeface="Calibri" charset="0"/>
            </a:endParaRPr>
          </a:p>
          <a:p>
            <a:pPr>
              <a:lnSpc>
                <a:spcPct val="80000"/>
              </a:lnSpc>
            </a:pPr>
            <a:r>
              <a:rPr lang="en-GB" sz="800">
                <a:latin typeface="Calibri" charset="0"/>
              </a:rPr>
              <a:t>Less than 1% of PWID live in countries with high coverage of both NSP and OST (&gt;200 needle-syringes distributed per PWID and &gt;40 OST recipients per 100 PWID).</a:t>
            </a:r>
          </a:p>
          <a:p>
            <a:pPr>
              <a:lnSpc>
                <a:spcPct val="80000"/>
              </a:lnSpc>
            </a:pPr>
            <a:endParaRPr lang="en-GB" sz="800">
              <a:latin typeface="Calibri" charset="0"/>
            </a:endParaRPr>
          </a:p>
          <a:p>
            <a:pPr>
              <a:lnSpc>
                <a:spcPct val="80000"/>
              </a:lnSpc>
            </a:pPr>
            <a:r>
              <a:rPr lang="en-GB" sz="800">
                <a:latin typeface="Calibri" charset="0"/>
              </a:rPr>
              <a:t>Coverage of HIV and HCV prevention interventions for PWID remains poor and is likely to be insufficient to effectively prevent HIV and HCV transmission. Scaling up of interventions for PWID remains a crucial priority for halting the HIV and HCV epidemics.</a:t>
            </a: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400">
              <a:latin typeface="Arial" charset="0"/>
              <a:cs typeface="Baekmuk Gulim" charset="0"/>
            </a:endParaRPr>
          </a:p>
        </p:txBody>
      </p:sp>
    </p:spTree>
    <p:extLst>
      <p:ext uri="{BB962C8B-B14F-4D97-AF65-F5344CB8AC3E}">
        <p14:creationId xmlns:p14="http://schemas.microsoft.com/office/powerpoint/2010/main" val="206823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1C6474C-E322-6B40-B640-1DB2E3E0A17D}" type="slidenum">
              <a:rPr lang="en-US">
                <a:latin typeface="Calibri" charset="0"/>
              </a:rPr>
              <a:pPr/>
              <a:t>9</a:t>
            </a:fld>
            <a:endParaRPr lang="en-US">
              <a:latin typeface="Calibri" charset="0"/>
            </a:endParaRPr>
          </a:p>
        </p:txBody>
      </p:sp>
      <p:sp>
        <p:nvSpPr>
          <p:cNvPr id="33795" name="Rectangle 1"/>
          <p:cNvSpPr>
            <a:spLocks noGrp="1" noRot="1" noChangeAspect="1" noChangeArrowheads="1" noTextEdit="1"/>
          </p:cNvSpPr>
          <p:nvPr>
            <p:ph type="sldImg"/>
          </p:nvPr>
        </p:nvSpPr>
        <p:spPr bwMode="auto">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sp>
      <p:sp>
        <p:nvSpPr>
          <p:cNvPr id="10242" name="Text Box 2"/>
          <p:cNvSpPr>
            <a:spLocks noGrp="1" noChangeArrowheads="1"/>
          </p:cNvSpPr>
          <p:nvPr>
            <p:ph type="body" idx="1"/>
          </p:nvPr>
        </p:nvSpPr>
        <p:spPr bwMode="auto">
          <a:xfrm>
            <a:off x="777875" y="4776788"/>
            <a:ext cx="6216650" cy="12350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7938" rIns="0" bIns="0" numCol="1" anchor="t" anchorCtr="0" compatLnSpc="1">
            <a:prstTxWarp prst="textNoShape">
              <a:avLst/>
            </a:prstTxWarp>
          </a:bodyPr>
          <a:lstStyle/>
          <a:p>
            <a:pPr>
              <a:lnSpc>
                <a:spcPct val="80000"/>
              </a:lnSpc>
            </a:pPr>
            <a:r>
              <a:rPr lang="en-GB" sz="800">
                <a:latin typeface="Calibri" charset="0"/>
              </a:rPr>
              <a:t>Coverage varied widely between countries, but was most often low according to WHO indicators (&lt;100 needle-syringes distributed per PWID per year; &lt;20 OST recipients per PWID per year). Globally, we estimate that there are 33 (uncertainty interval [UI] 21–50) needle-syringes distributed via NSP per PWID annually, and 16 (10–24) OST recipients per 100 PWID. </a:t>
            </a:r>
          </a:p>
          <a:p>
            <a:pPr>
              <a:lnSpc>
                <a:spcPct val="80000"/>
              </a:lnSpc>
            </a:pPr>
            <a:endParaRPr lang="en-GB" sz="800">
              <a:latin typeface="Calibri" charset="0"/>
            </a:endParaRPr>
          </a:p>
          <a:p>
            <a:pPr>
              <a:lnSpc>
                <a:spcPct val="80000"/>
              </a:lnSpc>
            </a:pPr>
            <a:r>
              <a:rPr lang="en-GB" sz="800">
                <a:latin typeface="Calibri" charset="0"/>
              </a:rPr>
              <a:t>Less than 1% of PWID live in countries with high coverage of both NSP and OST (&gt;200 needle-syringes distributed per PWID and &gt;40 OST recipients per 100 PWID).</a:t>
            </a:r>
          </a:p>
          <a:p>
            <a:pPr>
              <a:lnSpc>
                <a:spcPct val="80000"/>
              </a:lnSpc>
            </a:pPr>
            <a:endParaRPr lang="en-GB" sz="800">
              <a:latin typeface="Calibri" charset="0"/>
            </a:endParaRPr>
          </a:p>
          <a:p>
            <a:pPr>
              <a:lnSpc>
                <a:spcPct val="80000"/>
              </a:lnSpc>
            </a:pPr>
            <a:r>
              <a:rPr lang="en-GB" sz="800">
                <a:latin typeface="Calibri" charset="0"/>
              </a:rPr>
              <a:t>Coverage of HIV and HCV prevention interventions for PWID remains poor and is likely to be insufficient to effectively prevent HIV and HCV transmission. Scaling up of interventions for PWID remains a crucial priority for halting the HIV and HCV epidemics.</a:t>
            </a: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800">
              <a:latin typeface="Arial" charset="0"/>
              <a:cs typeface="Baekmuk Gulim" charset="0"/>
            </a:endParaRPr>
          </a:p>
          <a:p>
            <a:pPr eaLnBrk="1">
              <a:lnSpc>
                <a:spcPct val="73000"/>
              </a:lnSpc>
              <a:spcBef>
                <a:spcPct val="0"/>
              </a:spcBef>
            </a:pPr>
            <a:endParaRPr lang="en-US" sz="400">
              <a:latin typeface="Arial" charset="0"/>
              <a:cs typeface="Baekmuk Gulim" charset="0"/>
            </a:endParaRPr>
          </a:p>
        </p:txBody>
      </p:sp>
    </p:spTree>
    <p:extLst>
      <p:ext uri="{BB962C8B-B14F-4D97-AF65-F5344CB8AC3E}">
        <p14:creationId xmlns:p14="http://schemas.microsoft.com/office/powerpoint/2010/main" val="2550504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err="1" smtClean="0">
                <a:latin typeface="Calibri" charset="0"/>
              </a:rPr>
              <a:t>majority</a:t>
            </a:r>
            <a:r>
              <a:rPr lang="fr-FR" dirty="0" smtClean="0">
                <a:latin typeface="Calibri" charset="0"/>
              </a:rPr>
              <a:t> </a:t>
            </a:r>
            <a:r>
              <a:rPr lang="fr-FR" dirty="0">
                <a:latin typeface="Calibri" charset="0"/>
              </a:rPr>
              <a:t>of US states (34 states) </a:t>
            </a:r>
            <a:r>
              <a:rPr lang="fr-FR" dirty="0" err="1">
                <a:latin typeface="Calibri" charset="0"/>
              </a:rPr>
              <a:t>require</a:t>
            </a:r>
            <a:r>
              <a:rPr lang="fr-FR" dirty="0">
                <a:latin typeface="Calibri" charset="0"/>
              </a:rPr>
              <a:t> a </a:t>
            </a:r>
            <a:r>
              <a:rPr lang="fr-FR" dirty="0" err="1">
                <a:latin typeface="Calibri" charset="0"/>
              </a:rPr>
              <a:t>period</a:t>
            </a:r>
            <a:r>
              <a:rPr lang="fr-FR" dirty="0">
                <a:latin typeface="Calibri" charset="0"/>
              </a:rPr>
              <a:t> of abstinence </a:t>
            </a:r>
            <a:r>
              <a:rPr lang="fr-FR" dirty="0" err="1">
                <a:latin typeface="Calibri" charset="0"/>
              </a:rPr>
              <a:t>from</a:t>
            </a:r>
            <a:r>
              <a:rPr lang="fr-FR" dirty="0">
                <a:latin typeface="Calibri" charset="0"/>
              </a:rPr>
              <a:t> </a:t>
            </a:r>
            <a:r>
              <a:rPr lang="fr-FR" dirty="0" err="1">
                <a:latin typeface="Calibri" charset="0"/>
              </a:rPr>
              <a:t>drugs</a:t>
            </a:r>
            <a:r>
              <a:rPr lang="fr-FR" dirty="0">
                <a:latin typeface="Calibri" charset="0"/>
              </a:rPr>
              <a:t> and </a:t>
            </a:r>
            <a:r>
              <a:rPr lang="fr-FR" dirty="0" err="1">
                <a:latin typeface="Calibri" charset="0"/>
              </a:rPr>
              <a:t>alcohol</a:t>
            </a:r>
            <a:r>
              <a:rPr lang="fr-FR" dirty="0">
                <a:latin typeface="Calibri" charset="0"/>
              </a:rPr>
              <a:t> to </a:t>
            </a:r>
            <a:r>
              <a:rPr lang="fr-FR" dirty="0" err="1">
                <a:latin typeface="Calibri" charset="0"/>
              </a:rPr>
              <a:t>quality</a:t>
            </a:r>
            <a:r>
              <a:rPr lang="fr-FR" dirty="0">
                <a:latin typeface="Calibri" charset="0"/>
              </a:rPr>
              <a:t> for </a:t>
            </a:r>
            <a:r>
              <a:rPr lang="fr-FR" dirty="0" err="1">
                <a:latin typeface="Calibri" charset="0"/>
              </a:rPr>
              <a:t>medicaid</a:t>
            </a:r>
            <a:r>
              <a:rPr lang="fr-FR" dirty="0">
                <a:latin typeface="Calibri" charset="0"/>
              </a:rPr>
              <a:t> </a:t>
            </a:r>
            <a:r>
              <a:rPr lang="fr-FR" dirty="0" err="1">
                <a:latin typeface="Calibri" charset="0"/>
              </a:rPr>
              <a:t>reimbrusement</a:t>
            </a:r>
            <a:r>
              <a:rPr lang="fr-FR" dirty="0">
                <a:latin typeface="Calibri" charset="0"/>
              </a:rPr>
              <a:t> for HCV </a:t>
            </a:r>
            <a:r>
              <a:rPr lang="fr-FR" dirty="0" err="1">
                <a:latin typeface="Calibri" charset="0"/>
              </a:rPr>
              <a:t>therapy</a:t>
            </a:r>
            <a:r>
              <a:rPr lang="fr-FR" dirty="0">
                <a:latin typeface="Calibri" charset="0"/>
              </a:rPr>
              <a:t>, </a:t>
            </a:r>
            <a:r>
              <a:rPr lang="fr-FR" dirty="0" err="1">
                <a:latin typeface="Calibri" charset="0"/>
              </a:rPr>
              <a:t>despite</a:t>
            </a:r>
            <a:r>
              <a:rPr lang="fr-FR" dirty="0">
                <a:latin typeface="Calibri" charset="0"/>
              </a:rPr>
              <a:t> </a:t>
            </a:r>
            <a:r>
              <a:rPr lang="fr-FR" dirty="0" err="1">
                <a:latin typeface="Calibri" charset="0"/>
              </a:rPr>
              <a:t>this</a:t>
            </a:r>
            <a:r>
              <a:rPr lang="fr-FR" dirty="0">
                <a:latin typeface="Calibri" charset="0"/>
              </a:rPr>
              <a:t> </a:t>
            </a:r>
            <a:r>
              <a:rPr lang="fr-FR" dirty="0" err="1">
                <a:latin typeface="Calibri" charset="0"/>
              </a:rPr>
              <a:t>countering</a:t>
            </a:r>
            <a:r>
              <a:rPr lang="fr-FR" dirty="0">
                <a:latin typeface="Calibri" charset="0"/>
              </a:rPr>
              <a:t> the </a:t>
            </a:r>
            <a:r>
              <a:rPr lang="fr-FR" dirty="0" err="1">
                <a:latin typeface="Calibri" charset="0"/>
              </a:rPr>
              <a:t>existing</a:t>
            </a:r>
            <a:r>
              <a:rPr lang="fr-FR" dirty="0">
                <a:latin typeface="Calibri" charset="0"/>
              </a:rPr>
              <a:t> guidelines </a:t>
            </a:r>
            <a:r>
              <a:rPr lang="fr-FR" dirty="0" err="1">
                <a:latin typeface="Calibri" charset="0"/>
              </a:rPr>
              <a:t>recommending</a:t>
            </a:r>
            <a:r>
              <a:rPr lang="fr-FR" dirty="0">
                <a:latin typeface="Calibri" charset="0"/>
              </a:rPr>
              <a:t> </a:t>
            </a:r>
            <a:r>
              <a:rPr lang="fr-FR" dirty="0" err="1">
                <a:latin typeface="Calibri" charset="0"/>
              </a:rPr>
              <a:t>access</a:t>
            </a:r>
            <a:r>
              <a:rPr lang="fr-FR" dirty="0">
                <a:latin typeface="Calibri" charset="0"/>
              </a:rPr>
              <a:t> to </a:t>
            </a:r>
            <a:r>
              <a:rPr lang="fr-FR" dirty="0" err="1">
                <a:latin typeface="Calibri" charset="0"/>
              </a:rPr>
              <a:t>treatment</a:t>
            </a:r>
            <a:r>
              <a:rPr lang="fr-FR" dirty="0">
                <a:latin typeface="Calibri" charset="0"/>
              </a:rPr>
              <a:t> for people </a:t>
            </a:r>
            <a:r>
              <a:rPr lang="fr-FR" dirty="0" err="1">
                <a:latin typeface="Calibri" charset="0"/>
              </a:rPr>
              <a:t>who</a:t>
            </a:r>
            <a:r>
              <a:rPr lang="fr-FR" dirty="0">
                <a:latin typeface="Calibri" charset="0"/>
              </a:rPr>
              <a:t> </a:t>
            </a:r>
            <a:r>
              <a:rPr lang="fr-FR" dirty="0" err="1">
                <a:latin typeface="Calibri" charset="0"/>
              </a:rPr>
              <a:t>inject</a:t>
            </a:r>
            <a:r>
              <a:rPr lang="fr-FR" dirty="0">
                <a:latin typeface="Calibri" charset="0"/>
              </a:rPr>
              <a:t> </a:t>
            </a:r>
            <a:r>
              <a:rPr lang="fr-FR" dirty="0" err="1">
                <a:latin typeface="Calibri" charset="0"/>
              </a:rPr>
              <a:t>drugs</a:t>
            </a:r>
            <a:r>
              <a:rPr lang="fr-FR" dirty="0">
                <a:latin typeface="Calibri" charset="0"/>
              </a:rPr>
              <a:t>.  As a </a:t>
            </a:r>
            <a:r>
              <a:rPr lang="fr-FR" dirty="0" err="1">
                <a:latin typeface="Calibri" charset="0"/>
              </a:rPr>
              <a:t>result</a:t>
            </a:r>
            <a:r>
              <a:rPr lang="fr-FR" dirty="0">
                <a:latin typeface="Calibri" charset="0"/>
              </a:rPr>
              <a:t> the </a:t>
            </a:r>
            <a:r>
              <a:rPr lang="fr-FR" dirty="0" err="1">
                <a:latin typeface="Calibri" charset="0"/>
              </a:rPr>
              <a:t>treatment</a:t>
            </a:r>
            <a:r>
              <a:rPr lang="fr-FR" dirty="0">
                <a:latin typeface="Calibri" charset="0"/>
              </a:rPr>
              <a:t> rates for PWID are </a:t>
            </a:r>
            <a:r>
              <a:rPr lang="fr-FR" dirty="0" err="1">
                <a:latin typeface="Calibri" charset="0"/>
              </a:rPr>
              <a:t>very</a:t>
            </a:r>
            <a:r>
              <a:rPr lang="fr-FR" dirty="0">
                <a:latin typeface="Calibri" charset="0"/>
              </a:rPr>
              <a:t> </a:t>
            </a:r>
            <a:r>
              <a:rPr lang="fr-FR" dirty="0" err="1">
                <a:latin typeface="Calibri" charset="0"/>
              </a:rPr>
              <a:t>low</a:t>
            </a:r>
            <a:r>
              <a:rPr lang="fr-FR" dirty="0">
                <a:latin typeface="Calibri" charset="0"/>
              </a:rPr>
              <a:t>. </a:t>
            </a:r>
            <a:endParaRPr lang="fr-FR" dirty="0" smtClean="0">
              <a:latin typeface="Calibri" charset="0"/>
            </a:endParaRPr>
          </a:p>
          <a:p>
            <a:endParaRPr lang="fr-FR"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Unfortunately, the high costs of HCV treatment has so far resulted in prioritization of HCV therapy even in developed countries. In these settings, patients with more advanced liver disease and those </a:t>
            </a:r>
            <a:r>
              <a:rPr lang="en-US" sz="1200" kern="1200" dirty="0" err="1" smtClean="0">
                <a:solidFill>
                  <a:schemeClr val="tx1"/>
                </a:solidFill>
                <a:effectLst/>
                <a:latin typeface="+mn-lt"/>
                <a:ea typeface="ＭＳ Ｐゴシック" charset="0"/>
                <a:cs typeface="ＭＳ Ｐゴシック" charset="0"/>
              </a:rPr>
              <a:t>coinfected</a:t>
            </a:r>
            <a:r>
              <a:rPr lang="en-US" sz="1200" kern="1200" dirty="0" smtClean="0">
                <a:solidFill>
                  <a:schemeClr val="tx1"/>
                </a:solidFill>
                <a:effectLst/>
                <a:latin typeface="+mn-lt"/>
                <a:ea typeface="ＭＳ Ｐゴシック" charset="0"/>
                <a:cs typeface="ＭＳ Ｐゴシック" charset="0"/>
              </a:rPr>
              <a:t> with HIV have been prioritized first. Although this type of strategy will be effective in preventing HCV-related morbidity and mortality among PWLH, it undermines elimination efforts as PLWH will remain at risk of being infected or </a:t>
            </a:r>
            <a:r>
              <a:rPr lang="en-US" sz="1200" kern="1200" dirty="0" err="1" smtClean="0">
                <a:solidFill>
                  <a:schemeClr val="tx1"/>
                </a:solidFill>
                <a:effectLst/>
                <a:latin typeface="+mn-lt"/>
                <a:ea typeface="ＭＳ Ｐゴシック" charset="0"/>
                <a:cs typeface="ＭＳ Ｐゴシック" charset="0"/>
              </a:rPr>
              <a:t>reinfected</a:t>
            </a:r>
            <a:r>
              <a:rPr lang="en-US" sz="1200" kern="1200" dirty="0" smtClean="0">
                <a:solidFill>
                  <a:schemeClr val="tx1"/>
                </a:solidFill>
                <a:effectLst/>
                <a:latin typeface="+mn-lt"/>
                <a:ea typeface="ＭＳ Ｐゴシック" charset="0"/>
                <a:cs typeface="ＭＳ Ｐゴシック" charset="0"/>
              </a:rPr>
              <a:t> with HCV from individuals who remain untreated and are at risk of transmitting. For example, PWID with a risk of transmission tend to be younger with less advanced liver disease, and therefore prioritization strategies targeting individuals with advanced liver disease may fail to prevent the substantial amount of transmission from this group[</a:t>
            </a:r>
            <a:r>
              <a:rPr lang="en-US" sz="1200" u="none" strike="noStrike" kern="1200" dirty="0" smtClean="0">
                <a:solidFill>
                  <a:schemeClr val="tx1"/>
                </a:solidFill>
                <a:effectLst/>
                <a:latin typeface="+mn-lt"/>
                <a:ea typeface="ＭＳ Ｐゴシック" charset="0"/>
                <a:cs typeface="ＭＳ Ｐゴシック" charset="0"/>
                <a:hlinkClick r:id="rId3" action="ppaction://hlinkfile" tooltip="Martin, 2016 #1146"/>
              </a:rPr>
              <a:t>24</a:t>
            </a:r>
            <a:r>
              <a:rPr lang="en-US" sz="1200" kern="1200" dirty="0" smtClean="0">
                <a:solidFill>
                  <a:schemeClr val="tx1"/>
                </a:solidFill>
                <a:effectLst/>
                <a:latin typeface="+mn-lt"/>
                <a:ea typeface="ＭＳ Ｐゴシック" charset="0"/>
                <a:cs typeface="ＭＳ Ｐゴシック" charset="0"/>
              </a:rPr>
              <a:t>]. This is despite economic assessments indicate that treatment scale-up among PWID at or below the level required for elimination is cost-effective in settings like Australia, the UK, and Netherlands[</a:t>
            </a:r>
            <a:r>
              <a:rPr lang="en-US" sz="1200" u="none" strike="noStrike" kern="1200" dirty="0" smtClean="0">
                <a:solidFill>
                  <a:schemeClr val="tx1"/>
                </a:solidFill>
                <a:effectLst/>
                <a:latin typeface="+mn-lt"/>
                <a:ea typeface="ＭＳ Ｐゴシック" charset="0"/>
                <a:cs typeface="ＭＳ Ｐゴシック" charset="0"/>
                <a:hlinkClick r:id="rId4" action="ppaction://hlinkfile" tooltip="Scott, 2016 #1251"/>
              </a:rPr>
              <a:t>8</a:t>
            </a:r>
            <a:r>
              <a:rPr lang="en-US" sz="1200" kern="1200" dirty="0" smtClean="0">
                <a:solidFill>
                  <a:schemeClr val="tx1"/>
                </a:solidFill>
                <a:effectLst/>
                <a:latin typeface="+mn-lt"/>
                <a:ea typeface="ＭＳ Ｐゴシック" charset="0"/>
                <a:cs typeface="ＭＳ Ｐゴシック" charset="0"/>
              </a:rPr>
              <a:t>, </a:t>
            </a:r>
            <a:r>
              <a:rPr lang="en-US" sz="1200" u="none" strike="noStrike" kern="1200" dirty="0" smtClean="0">
                <a:solidFill>
                  <a:schemeClr val="tx1"/>
                </a:solidFill>
                <a:effectLst/>
                <a:latin typeface="+mn-lt"/>
                <a:ea typeface="ＭＳ Ｐゴシック" charset="0"/>
                <a:cs typeface="ＭＳ Ｐゴシック" charset="0"/>
                <a:hlinkClick r:id="rId3" action="ppaction://hlinkfile" tooltip="Martin, 2016 #1146"/>
              </a:rPr>
              <a:t>24</a:t>
            </a:r>
            <a:r>
              <a:rPr lang="en-US" sz="1200" kern="1200" dirty="0" smtClean="0">
                <a:solidFill>
                  <a:schemeClr val="tx1"/>
                </a:solidFill>
                <a:effectLst/>
                <a:latin typeface="+mn-lt"/>
                <a:ea typeface="ＭＳ Ｐゴシック" charset="0"/>
                <a:cs typeface="ＭＳ Ｐゴシック" charset="0"/>
              </a:rPr>
              <a:t>, </a:t>
            </a:r>
            <a:r>
              <a:rPr lang="en-US" sz="1200" u="none" strike="noStrike" kern="1200" dirty="0" smtClean="0">
                <a:solidFill>
                  <a:schemeClr val="tx1"/>
                </a:solidFill>
                <a:effectLst/>
                <a:latin typeface="+mn-lt"/>
                <a:ea typeface="ＭＳ Ｐゴシック" charset="0"/>
                <a:cs typeface="ＭＳ Ｐゴシック" charset="0"/>
                <a:hlinkClick r:id="rId5" action="ppaction://hlinkfile" tooltip="van Santen, 2016 #1326"/>
              </a:rPr>
              <a:t>25</a:t>
            </a:r>
            <a:r>
              <a:rPr lang="en-US" sz="1200" kern="1200" dirty="0" smtClean="0">
                <a:solidFill>
                  <a:schemeClr val="tx1"/>
                </a:solidFill>
                <a:effectLst/>
                <a:latin typeface="+mn-lt"/>
                <a:ea typeface="ＭＳ Ｐゴシック" charset="0"/>
                <a:cs typeface="ＭＳ Ｐゴシック" charset="0"/>
              </a:rPr>
              <a:t>],. Additionally, models indicate early treatment for PWID is cost-effective compared to delay until cirrhosis, and may be more cost-effective than early treatment for those with no ongoing risk in settings with low-moderate (20/40%) HCV prevalence among PWID due to substantial prevention benefits of early treatment of PWID[</a:t>
            </a:r>
            <a:r>
              <a:rPr lang="en-US" sz="1200" u="none" strike="noStrike" kern="1200" dirty="0" smtClean="0">
                <a:solidFill>
                  <a:schemeClr val="tx1"/>
                </a:solidFill>
                <a:effectLst/>
                <a:latin typeface="+mn-lt"/>
                <a:ea typeface="ＭＳ Ｐゴシック" charset="0"/>
                <a:cs typeface="ＭＳ Ｐゴシック" charset="0"/>
                <a:hlinkClick r:id="rId3" action="ppaction://hlinkfile" tooltip="Martin, 2016 #1146"/>
              </a:rPr>
              <a:t>24</a:t>
            </a:r>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endParaRPr lang="fr-FR" dirty="0">
              <a:latin typeface="Calibri" charset="0"/>
            </a:endParaRPr>
          </a:p>
        </p:txBody>
      </p:sp>
      <p:sp>
        <p:nvSpPr>
          <p:cNvPr id="4" name="Espace réservé du numéro de diapositive 3"/>
          <p:cNvSpPr>
            <a:spLocks noGrp="1"/>
          </p:cNvSpPr>
          <p:nvPr>
            <p:ph type="sldNum" sz="quarter" idx="5"/>
          </p:nvPr>
        </p:nvSpPr>
        <p:spPr/>
        <p:txBody>
          <a:bodyPr/>
          <a:lstStyle/>
          <a:p>
            <a:pPr>
              <a:defRPr/>
            </a:pPr>
            <a:fld id="{E7BA304E-9C2E-764F-8A78-079AE5EB197D}" type="slidenum">
              <a:rPr lang="fr-FR" smtClean="0"/>
              <a:pPr>
                <a:defRPr/>
              </a:pPr>
              <a:t>12</a:t>
            </a:fld>
            <a:endParaRPr lang="fr-FR"/>
          </a:p>
        </p:txBody>
      </p:sp>
    </p:spTree>
    <p:extLst>
      <p:ext uri="{BB962C8B-B14F-4D97-AF65-F5344CB8AC3E}">
        <p14:creationId xmlns:p14="http://schemas.microsoft.com/office/powerpoint/2010/main" val="15246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Barcelona 1996-2006. </a:t>
            </a:r>
            <a:endParaRPr lang="en-US" dirty="0"/>
          </a:p>
        </p:txBody>
      </p:sp>
      <p:sp>
        <p:nvSpPr>
          <p:cNvPr id="4" name="Slide Number Placeholder 3"/>
          <p:cNvSpPr>
            <a:spLocks noGrp="1"/>
          </p:cNvSpPr>
          <p:nvPr>
            <p:ph type="sldNum" sz="quarter" idx="10"/>
          </p:nvPr>
        </p:nvSpPr>
        <p:spPr/>
        <p:txBody>
          <a:bodyPr/>
          <a:lstStyle/>
          <a:p>
            <a:fld id="{2FA5AC47-797B-0C4E-8B92-BCC3B5C7D611}" type="slidenum">
              <a:rPr lang="en-US" smtClean="0"/>
              <a:t>17</a:t>
            </a:fld>
            <a:endParaRPr lang="en-US"/>
          </a:p>
        </p:txBody>
      </p:sp>
    </p:spTree>
    <p:extLst>
      <p:ext uri="{BB962C8B-B14F-4D97-AF65-F5344CB8AC3E}">
        <p14:creationId xmlns:p14="http://schemas.microsoft.com/office/powerpoint/2010/main" val="27835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37C05B4-B741-3B49-86CD-CD2725707113}"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118095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7C05B4-B741-3B49-86CD-CD2725707113}"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115308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7C05B4-B741-3B49-86CD-CD2725707113}"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184959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37C05B4-B741-3B49-86CD-CD2725707113}"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377343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37C05B4-B741-3B49-86CD-CD2725707113}"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202746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37C05B4-B741-3B49-86CD-CD2725707113}"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249965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37C05B4-B741-3B49-86CD-CD2725707113}"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50944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37C05B4-B741-3B49-86CD-CD2725707113}"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229245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C05B4-B741-3B49-86CD-CD2725707113}"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338994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37C05B4-B741-3B49-86CD-CD2725707113}"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33659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37C05B4-B741-3B49-86CD-CD2725707113}"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A748F-8F45-9E47-A37A-05EC715EC3E3}" type="slidenum">
              <a:rPr lang="en-US" smtClean="0"/>
              <a:t>‹#›</a:t>
            </a:fld>
            <a:endParaRPr lang="en-US"/>
          </a:p>
        </p:txBody>
      </p:sp>
    </p:spTree>
    <p:extLst>
      <p:ext uri="{BB962C8B-B14F-4D97-AF65-F5344CB8AC3E}">
        <p14:creationId xmlns:p14="http://schemas.microsoft.com/office/powerpoint/2010/main" val="260389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05B4-B741-3B49-86CD-CD2725707113}" type="datetimeFigureOut">
              <a:rPr lang="en-US" smtClean="0"/>
              <a:t>7/25/2018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A748F-8F45-9E47-A37A-05EC715EC3E3}" type="slidenum">
              <a:rPr lang="en-US" smtClean="0"/>
              <a:t>‹#›</a:t>
            </a:fld>
            <a:endParaRPr lang="en-US"/>
          </a:p>
        </p:txBody>
      </p:sp>
    </p:spTree>
    <p:extLst>
      <p:ext uri="{BB962C8B-B14F-4D97-AF65-F5344CB8AC3E}">
        <p14:creationId xmlns:p14="http://schemas.microsoft.com/office/powerpoint/2010/main" val="1663590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79785" y="515938"/>
            <a:ext cx="8964215" cy="2303462"/>
          </a:xfrm>
        </p:spPr>
        <p:txBody>
          <a:bodyPr/>
          <a:lstStyle/>
          <a:p>
            <a:pPr>
              <a:defRPr/>
            </a:pPr>
            <a:r>
              <a:rPr lang="en-GB" sz="2700" b="1" dirty="0" smtClean="0">
                <a:solidFill>
                  <a:srgbClr val="000000"/>
                </a:solidFill>
                <a:latin typeface="Calibri" charset="0"/>
                <a:cs typeface="+mj-cs"/>
              </a:rPr>
              <a:t>What about hepatitis and TB/MDR-TB: Why are we also failing PWID? </a:t>
            </a:r>
            <a:endParaRPr lang="en-GB" sz="2700" b="1" dirty="0">
              <a:solidFill>
                <a:srgbClr val="000000"/>
              </a:solidFill>
              <a:latin typeface="Calibri" charset="0"/>
              <a:cs typeface="+mj-cs"/>
            </a:endParaRPr>
          </a:p>
        </p:txBody>
      </p:sp>
      <p:sp>
        <p:nvSpPr>
          <p:cNvPr id="11266" name="Subtitle 3"/>
          <p:cNvSpPr txBox="1">
            <a:spLocks/>
          </p:cNvSpPr>
          <p:nvPr/>
        </p:nvSpPr>
        <p:spPr bwMode="auto">
          <a:xfrm>
            <a:off x="215901" y="2925564"/>
            <a:ext cx="8412188"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2858BB"/>
              </a:buClr>
            </a:pPr>
            <a:r>
              <a:rPr lang="en-GB" b="1" dirty="0">
                <a:latin typeface="Calibri" charset="0"/>
              </a:rPr>
              <a:t>Natasha </a:t>
            </a:r>
            <a:r>
              <a:rPr lang="en-GB" b="1" dirty="0" smtClean="0">
                <a:latin typeface="Calibri" charset="0"/>
              </a:rPr>
              <a:t>Martin, DPhil</a:t>
            </a:r>
            <a:endParaRPr lang="en-GB" b="1" dirty="0">
              <a:latin typeface="Calibri" charset="0"/>
            </a:endParaRPr>
          </a:p>
          <a:p>
            <a:pPr eaLnBrk="1" hangingPunct="1">
              <a:buClr>
                <a:srgbClr val="2858BB"/>
              </a:buClr>
            </a:pPr>
            <a:r>
              <a:rPr lang="en-GB" dirty="0">
                <a:latin typeface="Calibri" charset="0"/>
              </a:rPr>
              <a:t>Associate Professor</a:t>
            </a:r>
          </a:p>
          <a:p>
            <a:pPr eaLnBrk="1" hangingPunct="1">
              <a:buClr>
                <a:srgbClr val="2858BB"/>
              </a:buClr>
            </a:pPr>
            <a:r>
              <a:rPr lang="en-GB" dirty="0">
                <a:latin typeface="Calibri" charset="0"/>
              </a:rPr>
              <a:t>Division of </a:t>
            </a:r>
            <a:r>
              <a:rPr lang="en-GB" dirty="0" smtClean="0">
                <a:latin typeface="Calibri" charset="0"/>
              </a:rPr>
              <a:t>Infectious Diseases and Global </a:t>
            </a:r>
            <a:r>
              <a:rPr lang="en-GB" dirty="0">
                <a:latin typeface="Calibri" charset="0"/>
              </a:rPr>
              <a:t>Public </a:t>
            </a:r>
            <a:r>
              <a:rPr lang="en-GB" dirty="0" smtClean="0">
                <a:latin typeface="Calibri" charset="0"/>
              </a:rPr>
              <a:t>Health</a:t>
            </a:r>
            <a:endParaRPr lang="en-GB" dirty="0">
              <a:latin typeface="Calibri" charset="0"/>
            </a:endParaRPr>
          </a:p>
          <a:p>
            <a:pPr eaLnBrk="1" hangingPunct="1">
              <a:buClr>
                <a:srgbClr val="2858BB"/>
              </a:buClr>
            </a:pPr>
            <a:r>
              <a:rPr lang="en-GB" dirty="0" smtClean="0">
                <a:latin typeface="Calibri" charset="0"/>
              </a:rPr>
              <a:t>University </a:t>
            </a:r>
            <a:r>
              <a:rPr lang="en-GB" dirty="0">
                <a:latin typeface="Calibri" charset="0"/>
              </a:rPr>
              <a:t>of California San Diego</a:t>
            </a:r>
          </a:p>
          <a:p>
            <a:pPr eaLnBrk="1" hangingPunct="1">
              <a:lnSpc>
                <a:spcPct val="50000"/>
              </a:lnSpc>
              <a:buClr>
                <a:srgbClr val="2858BB"/>
              </a:buClr>
            </a:pPr>
            <a:endParaRPr lang="en-GB" dirty="0" smtClean="0">
              <a:latin typeface="Calibri" charset="0"/>
            </a:endParaRPr>
          </a:p>
          <a:p>
            <a:pPr eaLnBrk="1" hangingPunct="1">
              <a:lnSpc>
                <a:spcPct val="50000"/>
              </a:lnSpc>
              <a:buClr>
                <a:srgbClr val="2858BB"/>
              </a:buClr>
            </a:pPr>
            <a:endParaRPr lang="en-GB" dirty="0">
              <a:latin typeface="Calibri" charset="0"/>
            </a:endParaRPr>
          </a:p>
          <a:p>
            <a:pPr eaLnBrk="1" hangingPunct="1">
              <a:buClr>
                <a:srgbClr val="2858BB"/>
              </a:buClr>
            </a:pPr>
            <a:r>
              <a:rPr lang="en-GB" b="1" dirty="0" smtClean="0">
                <a:latin typeface="Calibri" charset="0"/>
              </a:rPr>
              <a:t>Javier </a:t>
            </a:r>
            <a:r>
              <a:rPr lang="en-GB" b="1" dirty="0" err="1" smtClean="0">
                <a:latin typeface="Calibri" charset="0"/>
              </a:rPr>
              <a:t>Cepeda</a:t>
            </a:r>
            <a:r>
              <a:rPr lang="en-GB" b="1" dirty="0">
                <a:latin typeface="Calibri" charset="0"/>
              </a:rPr>
              <a:t> </a:t>
            </a:r>
            <a:r>
              <a:rPr lang="en-GB" dirty="0" smtClean="0">
                <a:latin typeface="Calibri" charset="0"/>
              </a:rPr>
              <a:t>(UCSD), </a:t>
            </a:r>
            <a:r>
              <a:rPr lang="en-GB" b="1" dirty="0" smtClean="0">
                <a:latin typeface="Calibri" charset="0"/>
              </a:rPr>
              <a:t>Peter </a:t>
            </a:r>
            <a:r>
              <a:rPr lang="en-GB" b="1" dirty="0" err="1" smtClean="0">
                <a:latin typeface="Calibri" charset="0"/>
              </a:rPr>
              <a:t>Vickerman</a:t>
            </a:r>
            <a:r>
              <a:rPr lang="en-GB" b="1" dirty="0" smtClean="0">
                <a:latin typeface="Calibri" charset="0"/>
              </a:rPr>
              <a:t>, Matthew Hickman, Jack Stone </a:t>
            </a:r>
            <a:r>
              <a:rPr lang="en-GB" dirty="0" smtClean="0">
                <a:latin typeface="Calibri" charset="0"/>
              </a:rPr>
              <a:t>(University </a:t>
            </a:r>
            <a:r>
              <a:rPr lang="en-GB" dirty="0">
                <a:latin typeface="Calibri" charset="0"/>
              </a:rPr>
              <a:t>of </a:t>
            </a:r>
            <a:r>
              <a:rPr lang="en-GB" dirty="0" smtClean="0">
                <a:latin typeface="Calibri" charset="0"/>
              </a:rPr>
              <a:t>Bristol)</a:t>
            </a:r>
            <a:endParaRPr lang="en-GB" dirty="0">
              <a:latin typeface="Calibri" charset="0"/>
            </a:endParaRPr>
          </a:p>
        </p:txBody>
      </p:sp>
      <p:pic>
        <p:nvPicPr>
          <p:cNvPr id="4" name="Picture 5" descr="imag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339" y="5757834"/>
            <a:ext cx="1308497"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Screen Shot 2017-07-21 at 09.21.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158" y="5661248"/>
            <a:ext cx="1482663" cy="651070"/>
          </a:xfrm>
          <a:prstGeom prst="rect">
            <a:avLst/>
          </a:prstGeom>
        </p:spPr>
      </p:pic>
    </p:spTree>
    <p:extLst>
      <p:ext uri="{BB962C8B-B14F-4D97-AF65-F5344CB8AC3E}">
        <p14:creationId xmlns:p14="http://schemas.microsoft.com/office/powerpoint/2010/main" val="244226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a:cs typeface="Arial"/>
              </a:rPr>
              <a:t>POOR GLOBAL ACCESS TO HARM REDUCTION</a:t>
            </a:r>
            <a:endParaRPr lang="en-US" sz="2800" b="1" dirty="0">
              <a:latin typeface="Arial"/>
              <a:cs typeface="Arial"/>
            </a:endParaRPr>
          </a:p>
        </p:txBody>
      </p:sp>
      <p:sp>
        <p:nvSpPr>
          <p:cNvPr id="4" name="TextBox 3"/>
          <p:cNvSpPr txBox="1"/>
          <p:nvPr/>
        </p:nvSpPr>
        <p:spPr>
          <a:xfrm>
            <a:off x="3751691" y="2707720"/>
            <a:ext cx="1155034" cy="769441"/>
          </a:xfrm>
          <a:prstGeom prst="rect">
            <a:avLst/>
          </a:prstGeom>
          <a:noFill/>
        </p:spPr>
        <p:txBody>
          <a:bodyPr wrap="none" rtlCol="0">
            <a:spAutoFit/>
          </a:bodyPr>
          <a:lstStyle/>
          <a:p>
            <a:r>
              <a:rPr lang="en-US" sz="4400" dirty="0" smtClean="0">
                <a:solidFill>
                  <a:srgbClr val="FF0000"/>
                </a:solidFill>
              </a:rPr>
              <a:t>&lt;1%</a:t>
            </a:r>
            <a:endParaRPr lang="en-US" sz="4400" dirty="0">
              <a:solidFill>
                <a:srgbClr val="FF0000"/>
              </a:solidFill>
            </a:endParaRPr>
          </a:p>
        </p:txBody>
      </p:sp>
      <p:sp>
        <p:nvSpPr>
          <p:cNvPr id="5" name="TextBox 4"/>
          <p:cNvSpPr txBox="1"/>
          <p:nvPr/>
        </p:nvSpPr>
        <p:spPr>
          <a:xfrm>
            <a:off x="3417620" y="3604068"/>
            <a:ext cx="184666" cy="369332"/>
          </a:xfrm>
          <a:prstGeom prst="rect">
            <a:avLst/>
          </a:prstGeom>
          <a:noFill/>
        </p:spPr>
        <p:txBody>
          <a:bodyPr wrap="none" rtlCol="0">
            <a:spAutoFit/>
          </a:bodyPr>
          <a:lstStyle/>
          <a:p>
            <a:endParaRPr lang="en-US" dirty="0"/>
          </a:p>
        </p:txBody>
      </p:sp>
      <p:sp>
        <p:nvSpPr>
          <p:cNvPr id="6" name="TextBox 5"/>
          <p:cNvSpPr txBox="1"/>
          <p:nvPr/>
        </p:nvSpPr>
        <p:spPr>
          <a:xfrm>
            <a:off x="1699473" y="3567594"/>
            <a:ext cx="5546628" cy="1077218"/>
          </a:xfrm>
          <a:prstGeom prst="rect">
            <a:avLst/>
          </a:prstGeom>
          <a:noFill/>
        </p:spPr>
        <p:txBody>
          <a:bodyPr wrap="square" rtlCol="0">
            <a:spAutoFit/>
          </a:bodyPr>
          <a:lstStyle/>
          <a:p>
            <a:pPr algn="ctr"/>
            <a:r>
              <a:rPr lang="en-US" sz="3200" dirty="0" smtClean="0"/>
              <a:t>PWID live in countries with high coverage of both NSP and OST*</a:t>
            </a:r>
            <a:endParaRPr lang="en-US" sz="3200" dirty="0"/>
          </a:p>
        </p:txBody>
      </p:sp>
      <p:sp>
        <p:nvSpPr>
          <p:cNvPr id="8" name="TextBox 7"/>
          <p:cNvSpPr txBox="1"/>
          <p:nvPr/>
        </p:nvSpPr>
        <p:spPr>
          <a:xfrm>
            <a:off x="0" y="6488668"/>
            <a:ext cx="3847778" cy="369332"/>
          </a:xfrm>
          <a:prstGeom prst="rect">
            <a:avLst/>
          </a:prstGeom>
          <a:noFill/>
        </p:spPr>
        <p:txBody>
          <a:bodyPr wrap="none" rtlCol="0">
            <a:spAutoFit/>
          </a:bodyPr>
          <a:lstStyle/>
          <a:p>
            <a:r>
              <a:rPr lang="en-US" dirty="0" err="1" smtClean="0"/>
              <a:t>Larney</a:t>
            </a:r>
            <a:r>
              <a:rPr lang="en-US" dirty="0" smtClean="0"/>
              <a:t> S et al. Lancet Glob Health 2017</a:t>
            </a:r>
            <a:endParaRPr lang="en-US" dirty="0"/>
          </a:p>
        </p:txBody>
      </p:sp>
      <p:sp>
        <p:nvSpPr>
          <p:cNvPr id="9" name="TextBox 8"/>
          <p:cNvSpPr txBox="1"/>
          <p:nvPr/>
        </p:nvSpPr>
        <p:spPr>
          <a:xfrm>
            <a:off x="457200" y="6013005"/>
            <a:ext cx="8046832" cy="369332"/>
          </a:xfrm>
          <a:prstGeom prst="rect">
            <a:avLst/>
          </a:prstGeom>
          <a:noFill/>
        </p:spPr>
        <p:txBody>
          <a:bodyPr wrap="none" rtlCol="0">
            <a:spAutoFit/>
          </a:bodyPr>
          <a:lstStyle/>
          <a:p>
            <a:r>
              <a:rPr lang="en-US" dirty="0" smtClean="0"/>
              <a:t>* &gt;40% of PWID receiving OST, and &gt;200 needle-syringes distributed per PWID/year</a:t>
            </a:r>
            <a:endParaRPr lang="en-US" dirty="0"/>
          </a:p>
        </p:txBody>
      </p:sp>
    </p:spTree>
    <p:extLst>
      <p:ext uri="{BB962C8B-B14F-4D97-AF65-F5344CB8AC3E}">
        <p14:creationId xmlns:p14="http://schemas.microsoft.com/office/powerpoint/2010/main" val="428129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1382" y="1490967"/>
            <a:ext cx="6546033" cy="4282850"/>
            <a:chOff x="277726" y="1046729"/>
            <a:chExt cx="8818571" cy="4912702"/>
          </a:xfrm>
        </p:grpSpPr>
        <p:graphicFrame>
          <p:nvGraphicFramePr>
            <p:cNvPr id="27" name="Content Placeholder 3"/>
            <p:cNvGraphicFramePr>
              <a:graphicFrameLocks/>
            </p:cNvGraphicFramePr>
            <p:nvPr>
              <p:extLst>
                <p:ext uri="{D42A27DB-BD31-4B8C-83A1-F6EECF244321}">
                  <p14:modId xmlns:p14="http://schemas.microsoft.com/office/powerpoint/2010/main" val="3423289445"/>
                </p:ext>
              </p:extLst>
            </p:nvPr>
          </p:nvGraphicFramePr>
          <p:xfrm>
            <a:off x="535382" y="1046729"/>
            <a:ext cx="8560915" cy="4706109"/>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10"/>
            <p:cNvSpPr txBox="1"/>
            <p:nvPr/>
          </p:nvSpPr>
          <p:spPr>
            <a:xfrm rot="16200000">
              <a:off x="-1597061" y="3415991"/>
              <a:ext cx="4192025" cy="442451"/>
            </a:xfrm>
            <a:prstGeom prst="rect">
              <a:avLst/>
            </a:prstGeom>
            <a:noFill/>
          </p:spPr>
          <p:txBody>
            <a:bodyPr wrap="square" rtlCol="0" anchor="b">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defRPr sz="1400" b="1" i="0" u="none" strike="noStrike" kern="1200" baseline="0">
                  <a:solidFill>
                    <a:prstClr val="black">
                      <a:lumMod val="65000"/>
                      <a:lumOff val="35000"/>
                    </a:prstClr>
                  </a:solidFill>
                  <a:latin typeface="+mn-lt"/>
                  <a:ea typeface="+mn-ea"/>
                  <a:cs typeface="+mn-cs"/>
                </a:defRPr>
              </a:pPr>
              <a:r>
                <a:rPr lang="en-GB" sz="1600" b="1" dirty="0" smtClean="0">
                  <a:solidFill>
                    <a:prstClr val="black">
                      <a:lumMod val="50000"/>
                      <a:lumOff val="50000"/>
                    </a:prstClr>
                  </a:solidFill>
                  <a:latin typeface="Arial"/>
                </a:rPr>
                <a:t>Sustained viral response  (%)</a:t>
              </a:r>
              <a:endParaRPr lang="en-GB" sz="1600" b="1" dirty="0">
                <a:solidFill>
                  <a:prstClr val="black">
                    <a:lumMod val="50000"/>
                    <a:lumOff val="50000"/>
                  </a:prstClr>
                </a:solidFill>
                <a:latin typeface="Arial"/>
              </a:endParaRPr>
            </a:p>
          </p:txBody>
        </p:sp>
        <p:sp>
          <p:nvSpPr>
            <p:cNvPr id="29" name="TextBox 20"/>
            <p:cNvSpPr txBox="1"/>
            <p:nvPr/>
          </p:nvSpPr>
          <p:spPr>
            <a:xfrm>
              <a:off x="1068710" y="5429872"/>
              <a:ext cx="1475745" cy="529559"/>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a:solidFill>
                    <a:prstClr val="black">
                      <a:lumMod val="50000"/>
                      <a:lumOff val="50000"/>
                    </a:prstClr>
                  </a:solidFill>
                  <a:latin typeface="Arial"/>
                </a:rPr>
                <a:t>OBV/PTV/r + </a:t>
              </a:r>
              <a:endParaRPr lang="en-US" sz="1200" b="1" dirty="0" smtClean="0">
                <a:solidFill>
                  <a:prstClr val="black">
                    <a:lumMod val="50000"/>
                    <a:lumOff val="50000"/>
                  </a:prstClr>
                </a:solidFill>
                <a:latin typeface="Arial"/>
              </a:endParaRPr>
            </a:p>
            <a:p>
              <a:pPr algn="ctr"/>
              <a:r>
                <a:rPr lang="en-US" sz="1200" b="1" dirty="0" smtClean="0">
                  <a:solidFill>
                    <a:prstClr val="black">
                      <a:lumMod val="50000"/>
                      <a:lumOff val="50000"/>
                    </a:prstClr>
                  </a:solidFill>
                  <a:latin typeface="Arial"/>
                </a:rPr>
                <a:t>DSV </a:t>
              </a:r>
              <a:r>
                <a:rPr lang="en-US" sz="1200" b="1" dirty="0">
                  <a:solidFill>
                    <a:prstClr val="black">
                      <a:lumMod val="50000"/>
                      <a:lumOff val="50000"/>
                    </a:prstClr>
                  </a:solidFill>
                  <a:latin typeface="Arial"/>
                </a:rPr>
                <a:t>+ </a:t>
              </a:r>
              <a:r>
                <a:rPr lang="en-US" sz="1200" b="1" dirty="0" smtClean="0">
                  <a:solidFill>
                    <a:prstClr val="black">
                      <a:lumMod val="50000"/>
                      <a:lumOff val="50000"/>
                    </a:prstClr>
                  </a:solidFill>
                  <a:latin typeface="Arial"/>
                </a:rPr>
                <a:t>RBV</a:t>
              </a:r>
              <a:r>
                <a:rPr lang="en-US" sz="1200" b="1" baseline="30000" dirty="0" smtClean="0">
                  <a:solidFill>
                    <a:prstClr val="black">
                      <a:lumMod val="50000"/>
                      <a:lumOff val="50000"/>
                    </a:prstClr>
                  </a:solidFill>
                  <a:latin typeface="Arial"/>
                </a:rPr>
                <a:t>1</a:t>
              </a:r>
              <a:endParaRPr lang="en-US" sz="1200" b="1" dirty="0">
                <a:solidFill>
                  <a:prstClr val="black">
                    <a:lumMod val="50000"/>
                    <a:lumOff val="50000"/>
                  </a:prstClr>
                </a:solidFill>
                <a:latin typeface="Arial"/>
              </a:endParaRPr>
            </a:p>
          </p:txBody>
        </p:sp>
        <p:sp>
          <p:nvSpPr>
            <p:cNvPr id="30" name="TextBox 22"/>
            <p:cNvSpPr txBox="1"/>
            <p:nvPr/>
          </p:nvSpPr>
          <p:spPr>
            <a:xfrm>
              <a:off x="4940858" y="5415492"/>
              <a:ext cx="1717239" cy="317736"/>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smtClean="0">
                  <a:solidFill>
                    <a:prstClr val="black">
                      <a:lumMod val="50000"/>
                      <a:lumOff val="50000"/>
                    </a:prstClr>
                  </a:solidFill>
                  <a:latin typeface="Arial"/>
                </a:rPr>
                <a:t>SOF/VEL/VOX</a:t>
              </a:r>
              <a:r>
                <a:rPr lang="en-US" sz="1200" b="1" baseline="30000" dirty="0" smtClean="0">
                  <a:solidFill>
                    <a:prstClr val="black">
                      <a:lumMod val="50000"/>
                      <a:lumOff val="50000"/>
                    </a:prstClr>
                  </a:solidFill>
                  <a:latin typeface="Arial"/>
                </a:rPr>
                <a:t>4</a:t>
              </a:r>
              <a:endParaRPr lang="en-US" sz="1200" b="1" dirty="0">
                <a:solidFill>
                  <a:prstClr val="black">
                    <a:lumMod val="50000"/>
                    <a:lumOff val="50000"/>
                  </a:prstClr>
                </a:solidFill>
                <a:latin typeface="Arial"/>
              </a:endParaRPr>
            </a:p>
          </p:txBody>
        </p:sp>
      </p:grpSp>
      <p:sp>
        <p:nvSpPr>
          <p:cNvPr id="14" name="TextBox 20"/>
          <p:cNvSpPr txBox="1"/>
          <p:nvPr/>
        </p:nvSpPr>
        <p:spPr>
          <a:xfrm>
            <a:off x="1783768" y="5316069"/>
            <a:ext cx="851540" cy="461665"/>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smtClean="0">
                <a:solidFill>
                  <a:prstClr val="black">
                    <a:lumMod val="50000"/>
                    <a:lumOff val="50000"/>
                  </a:prstClr>
                </a:solidFill>
                <a:latin typeface="Arial"/>
              </a:rPr>
              <a:t>SOF/LDV </a:t>
            </a:r>
          </a:p>
          <a:p>
            <a:pPr algn="ctr"/>
            <a:r>
              <a:rPr lang="en-US" sz="1200" b="1" u="sng" dirty="0" smtClean="0">
                <a:solidFill>
                  <a:prstClr val="black">
                    <a:lumMod val="50000"/>
                    <a:lumOff val="50000"/>
                  </a:prstClr>
                </a:solidFill>
                <a:latin typeface="Arial"/>
              </a:rPr>
              <a:t>+</a:t>
            </a:r>
            <a:r>
              <a:rPr lang="en-US" sz="1200" b="1" dirty="0" smtClean="0">
                <a:solidFill>
                  <a:prstClr val="black">
                    <a:lumMod val="50000"/>
                    <a:lumOff val="50000"/>
                  </a:prstClr>
                </a:solidFill>
                <a:latin typeface="Arial"/>
              </a:rPr>
              <a:t> </a:t>
            </a:r>
            <a:r>
              <a:rPr lang="en-US" sz="1200" b="1" dirty="0" smtClean="0">
                <a:solidFill>
                  <a:prstClr val="black">
                    <a:lumMod val="50000"/>
                    <a:lumOff val="50000"/>
                  </a:prstClr>
                </a:solidFill>
                <a:latin typeface="Arial" panose="020B0604020202020204" pitchFamily="34" charset="0"/>
              </a:rPr>
              <a:t>RBV</a:t>
            </a:r>
            <a:r>
              <a:rPr lang="en-US" sz="1200" b="1" baseline="30000" dirty="0" smtClean="0">
                <a:solidFill>
                  <a:prstClr val="black">
                    <a:lumMod val="50000"/>
                    <a:lumOff val="50000"/>
                  </a:prstClr>
                </a:solidFill>
                <a:latin typeface="Arial" panose="020B0604020202020204" pitchFamily="34" charset="0"/>
              </a:rPr>
              <a:t>2</a:t>
            </a:r>
            <a:endParaRPr lang="en-US" sz="1200" b="1" dirty="0">
              <a:solidFill>
                <a:prstClr val="black">
                  <a:lumMod val="50000"/>
                  <a:lumOff val="50000"/>
                </a:prstClr>
              </a:solidFill>
              <a:latin typeface="Arial" panose="020B0604020202020204" pitchFamily="34" charset="0"/>
            </a:endParaRPr>
          </a:p>
        </p:txBody>
      </p:sp>
      <p:sp>
        <p:nvSpPr>
          <p:cNvPr id="16" name="TextBox 22"/>
          <p:cNvSpPr txBox="1"/>
          <p:nvPr/>
        </p:nvSpPr>
        <p:spPr>
          <a:xfrm>
            <a:off x="2729490" y="5317061"/>
            <a:ext cx="90010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smtClean="0">
                <a:solidFill>
                  <a:prstClr val="black">
                    <a:lumMod val="50000"/>
                    <a:lumOff val="50000"/>
                  </a:prstClr>
                </a:solidFill>
                <a:latin typeface="Arial"/>
              </a:rPr>
              <a:t>SOF/VEL</a:t>
            </a:r>
            <a:r>
              <a:rPr lang="en-US" sz="1200" b="1" baseline="30000" dirty="0" smtClean="0">
                <a:solidFill>
                  <a:prstClr val="black">
                    <a:lumMod val="50000"/>
                    <a:lumOff val="50000"/>
                  </a:prstClr>
                </a:solidFill>
                <a:latin typeface="Arial"/>
              </a:rPr>
              <a:t>3</a:t>
            </a:r>
            <a:endParaRPr lang="en-US" sz="1200" b="1" dirty="0">
              <a:solidFill>
                <a:prstClr val="black">
                  <a:lumMod val="50000"/>
                  <a:lumOff val="50000"/>
                </a:prstClr>
              </a:solidFill>
              <a:latin typeface="Arial"/>
            </a:endParaRPr>
          </a:p>
        </p:txBody>
      </p:sp>
      <p:sp>
        <p:nvSpPr>
          <p:cNvPr id="24" name="TextBox 22"/>
          <p:cNvSpPr txBox="1"/>
          <p:nvPr/>
        </p:nvSpPr>
        <p:spPr>
          <a:xfrm>
            <a:off x="5647635" y="5319141"/>
            <a:ext cx="857351"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smtClean="0">
                <a:solidFill>
                  <a:prstClr val="black">
                    <a:lumMod val="50000"/>
                    <a:lumOff val="50000"/>
                  </a:prstClr>
                </a:solidFill>
                <a:latin typeface="Arial"/>
              </a:rPr>
              <a:t>GLE/PIB</a:t>
            </a:r>
            <a:r>
              <a:rPr lang="en-US" sz="1200" b="1" baseline="30000" dirty="0" smtClean="0">
                <a:solidFill>
                  <a:prstClr val="black">
                    <a:lumMod val="50000"/>
                    <a:lumOff val="50000"/>
                  </a:prstClr>
                </a:solidFill>
                <a:latin typeface="Arial"/>
              </a:rPr>
              <a:t>7</a:t>
            </a:r>
            <a:endParaRPr lang="en-US" sz="1200" b="1" dirty="0">
              <a:solidFill>
                <a:prstClr val="black">
                  <a:lumMod val="50000"/>
                  <a:lumOff val="50000"/>
                </a:prstClr>
              </a:solidFill>
              <a:latin typeface="Arial"/>
            </a:endParaRPr>
          </a:p>
        </p:txBody>
      </p:sp>
      <p:sp>
        <p:nvSpPr>
          <p:cNvPr id="31" name="TextBox 22"/>
          <p:cNvSpPr txBox="1"/>
          <p:nvPr/>
        </p:nvSpPr>
        <p:spPr>
          <a:xfrm>
            <a:off x="4665419" y="5319141"/>
            <a:ext cx="1005403"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b="1" dirty="0" smtClean="0">
                <a:solidFill>
                  <a:prstClr val="black">
                    <a:lumMod val="50000"/>
                    <a:lumOff val="50000"/>
                  </a:prstClr>
                </a:solidFill>
                <a:latin typeface="Arial"/>
              </a:rPr>
              <a:t>GZR/ELB</a:t>
            </a:r>
            <a:r>
              <a:rPr lang="en-US" sz="1200" b="1" baseline="30000" dirty="0" smtClean="0">
                <a:solidFill>
                  <a:prstClr val="black">
                    <a:lumMod val="50000"/>
                    <a:lumOff val="50000"/>
                  </a:prstClr>
                </a:solidFill>
                <a:latin typeface="Arial"/>
              </a:rPr>
              <a:t>5.6</a:t>
            </a:r>
            <a:endParaRPr lang="en-US" sz="1200" b="1" dirty="0">
              <a:solidFill>
                <a:prstClr val="black">
                  <a:lumMod val="50000"/>
                  <a:lumOff val="50000"/>
                </a:prstClr>
              </a:solidFill>
              <a:latin typeface="Arial"/>
            </a:endParaRPr>
          </a:p>
        </p:txBody>
      </p:sp>
      <p:sp>
        <p:nvSpPr>
          <p:cNvPr id="32" name="Text Placeholder 1"/>
          <p:cNvSpPr txBox="1">
            <a:spLocks/>
          </p:cNvSpPr>
          <p:nvPr/>
        </p:nvSpPr>
        <p:spPr>
          <a:xfrm>
            <a:off x="85739" y="6248400"/>
            <a:ext cx="6419247" cy="807909"/>
          </a:xfrm>
          <a:prstGeom prst="rect">
            <a:avLst/>
          </a:prstGeom>
          <a:noFill/>
        </p:spPr>
        <p:txBody>
          <a:bodyPr wrap="square" lIns="91436" tIns="45718" rIns="91436" bIns="45718">
            <a:spAutoFit/>
          </a:bodyPr>
          <a:lstStyle>
            <a:defPPr>
              <a:defRPr lang="en-US"/>
            </a:defPPr>
            <a:lvl1pPr marL="0" algn="ctr" defTabSz="457178" rtl="0" eaLnBrk="1" latinLnBrk="0" hangingPunct="1">
              <a:defRPr lang="en-US" sz="800" kern="1200" dirty="0" smtClean="0">
                <a:solidFill>
                  <a:schemeClr val="tx1">
                    <a:tint val="75000"/>
                  </a:schemeClr>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a:lstStyle>
          <a:p>
            <a:pPr algn="l"/>
            <a:r>
              <a:rPr lang="en-AU" sz="1200" dirty="0" smtClean="0">
                <a:solidFill>
                  <a:schemeClr val="tx1"/>
                </a:solidFill>
              </a:rPr>
              <a:t>1) Grebely J, ILC 2017. 2) Grebely J, CID 2016. 3) Grebely J, CID 2016. 4) Grebely J, ILC 2017. 5) </a:t>
            </a:r>
            <a:r>
              <a:rPr lang="en-AU" sz="1200" dirty="0" err="1" smtClean="0">
                <a:solidFill>
                  <a:schemeClr val="tx1"/>
                </a:solidFill>
              </a:rPr>
              <a:t>Zeuzem</a:t>
            </a:r>
            <a:r>
              <a:rPr lang="en-AU" sz="1200" dirty="0" smtClean="0">
                <a:solidFill>
                  <a:schemeClr val="tx1"/>
                </a:solidFill>
              </a:rPr>
              <a:t> S, Ann Intern Med 2015. 6) Dore GJ, Ann Intern Med 2016. 7) Grebely J, INHSU 2017. 8) Grebely J, ILC 2017.</a:t>
            </a:r>
          </a:p>
          <a:p>
            <a:endParaRPr lang="en-AU" sz="1050" dirty="0"/>
          </a:p>
        </p:txBody>
      </p:sp>
      <p:sp>
        <p:nvSpPr>
          <p:cNvPr id="33" name="TextBox 32"/>
          <p:cNvSpPr txBox="1"/>
          <p:nvPr/>
        </p:nvSpPr>
        <p:spPr>
          <a:xfrm>
            <a:off x="91382" y="152400"/>
            <a:ext cx="6964261" cy="584776"/>
          </a:xfrm>
          <a:prstGeom prst="rect">
            <a:avLst/>
          </a:prstGeom>
          <a:noFill/>
        </p:spPr>
        <p:txBody>
          <a:bodyPr wrap="square" rtlCol="0">
            <a:spAutoFit/>
          </a:bodyPr>
          <a:lstStyle/>
          <a:p>
            <a:r>
              <a:rPr lang="en-AU" sz="3200" b="1" dirty="0" smtClean="0">
                <a:solidFill>
                  <a:schemeClr val="bg1"/>
                </a:solidFill>
              </a:rPr>
              <a:t>DAA treatment outcomes in PWID</a:t>
            </a:r>
            <a:endParaRPr lang="en-AU" sz="3200" b="1" dirty="0">
              <a:solidFill>
                <a:schemeClr val="bg1"/>
              </a:solidFill>
            </a:endParaRPr>
          </a:p>
        </p:txBody>
      </p:sp>
      <p:grpSp>
        <p:nvGrpSpPr>
          <p:cNvPr id="7" name="Group 6"/>
          <p:cNvGrpSpPr/>
          <p:nvPr/>
        </p:nvGrpSpPr>
        <p:grpSpPr>
          <a:xfrm>
            <a:off x="6781800" y="1516367"/>
            <a:ext cx="1707357" cy="4257450"/>
            <a:chOff x="9042401" y="1516367"/>
            <a:chExt cx="2276475" cy="4257450"/>
          </a:xfrm>
        </p:grpSpPr>
        <p:sp>
          <p:nvSpPr>
            <p:cNvPr id="2" name="Rectangle 1"/>
            <p:cNvSpPr/>
            <p:nvPr/>
          </p:nvSpPr>
          <p:spPr>
            <a:xfrm>
              <a:off x="9906000" y="2260600"/>
              <a:ext cx="546100" cy="3020774"/>
            </a:xfrm>
            <a:prstGeom prst="rect">
              <a:avLst/>
            </a:prstGeom>
            <a:solidFill>
              <a:srgbClr val="FD6E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4" name="Straight Connector 3"/>
            <p:cNvCxnSpPr/>
            <p:nvPr/>
          </p:nvCxnSpPr>
          <p:spPr>
            <a:xfrm>
              <a:off x="9766300" y="5305057"/>
              <a:ext cx="825500"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753601" y="1922046"/>
              <a:ext cx="1044576" cy="338554"/>
            </a:xfrm>
            <a:prstGeom prst="rect">
              <a:avLst/>
            </a:prstGeom>
            <a:noFill/>
          </p:spPr>
          <p:txBody>
            <a:bodyPr wrap="square" rtlCol="0">
              <a:spAutoFit/>
            </a:bodyPr>
            <a:lstStyle/>
            <a:p>
              <a:r>
                <a:rPr lang="en-AU" sz="1600" b="1" dirty="0" smtClean="0">
                  <a:solidFill>
                    <a:schemeClr val="bg1">
                      <a:lumMod val="50000"/>
                    </a:schemeClr>
                  </a:solidFill>
                </a:rPr>
                <a:t>94%</a:t>
              </a:r>
              <a:endParaRPr lang="en-AU" sz="1600" b="1" dirty="0">
                <a:solidFill>
                  <a:schemeClr val="bg1">
                    <a:lumMod val="50000"/>
                  </a:schemeClr>
                </a:solidFill>
              </a:endParaRPr>
            </a:p>
          </p:txBody>
        </p:sp>
        <p:sp>
          <p:nvSpPr>
            <p:cNvPr id="34" name="TextBox 33"/>
            <p:cNvSpPr txBox="1"/>
            <p:nvPr/>
          </p:nvSpPr>
          <p:spPr>
            <a:xfrm>
              <a:off x="9766300" y="5312152"/>
              <a:ext cx="908050" cy="461665"/>
            </a:xfrm>
            <a:prstGeom prst="rect">
              <a:avLst/>
            </a:prstGeom>
            <a:noFill/>
          </p:spPr>
          <p:txBody>
            <a:bodyPr wrap="square" rtlCol="0">
              <a:spAutoFit/>
            </a:bodyPr>
            <a:lstStyle/>
            <a:p>
              <a:r>
                <a:rPr lang="en-AU" sz="1200" b="1" dirty="0" smtClean="0">
                  <a:solidFill>
                    <a:schemeClr val="bg1">
                      <a:lumMod val="50000"/>
                    </a:schemeClr>
                  </a:solidFill>
                </a:rPr>
                <a:t>SOF/VEL</a:t>
              </a:r>
              <a:r>
                <a:rPr lang="en-AU" sz="1200" b="1" baseline="30000" dirty="0" smtClean="0">
                  <a:solidFill>
                    <a:schemeClr val="bg1">
                      <a:lumMod val="50000"/>
                    </a:schemeClr>
                  </a:solidFill>
                </a:rPr>
                <a:t>8</a:t>
              </a:r>
              <a:endParaRPr lang="en-AU" sz="1200" b="1" baseline="30000" dirty="0">
                <a:solidFill>
                  <a:schemeClr val="bg1">
                    <a:lumMod val="50000"/>
                  </a:schemeClr>
                </a:solidFill>
              </a:endParaRPr>
            </a:p>
          </p:txBody>
        </p:sp>
        <p:sp>
          <p:nvSpPr>
            <p:cNvPr id="6" name="TextBox 5"/>
            <p:cNvSpPr txBox="1"/>
            <p:nvPr/>
          </p:nvSpPr>
          <p:spPr>
            <a:xfrm>
              <a:off x="9042401" y="1516367"/>
              <a:ext cx="2276475" cy="338554"/>
            </a:xfrm>
            <a:prstGeom prst="rect">
              <a:avLst/>
            </a:prstGeom>
            <a:noFill/>
          </p:spPr>
          <p:txBody>
            <a:bodyPr wrap="square" rtlCol="0">
              <a:spAutoFit/>
            </a:bodyPr>
            <a:lstStyle/>
            <a:p>
              <a:r>
                <a:rPr lang="en-AU" sz="1600" b="1" dirty="0">
                  <a:solidFill>
                    <a:schemeClr val="tx1">
                      <a:lumMod val="60000"/>
                      <a:lumOff val="40000"/>
                    </a:schemeClr>
                  </a:solidFill>
                </a:rPr>
                <a:t>c</a:t>
              </a:r>
              <a:r>
                <a:rPr lang="en-AU" sz="1600" b="1" dirty="0" smtClean="0">
                  <a:solidFill>
                    <a:schemeClr val="tx1">
                      <a:lumMod val="60000"/>
                      <a:lumOff val="40000"/>
                    </a:schemeClr>
                  </a:solidFill>
                </a:rPr>
                <a:t>urrent PWID</a:t>
              </a:r>
              <a:endParaRPr lang="en-AU" sz="1600" b="1" dirty="0">
                <a:solidFill>
                  <a:schemeClr val="tx1">
                    <a:lumMod val="60000"/>
                    <a:lumOff val="40000"/>
                  </a:schemeClr>
                </a:solidFill>
              </a:endParaRPr>
            </a:p>
          </p:txBody>
        </p:sp>
      </p:grpSp>
      <p:sp>
        <p:nvSpPr>
          <p:cNvPr id="3" name="TextBox 2"/>
          <p:cNvSpPr txBox="1"/>
          <p:nvPr/>
        </p:nvSpPr>
        <p:spPr>
          <a:xfrm>
            <a:off x="120461" y="179293"/>
            <a:ext cx="8885966" cy="584776"/>
          </a:xfrm>
          <a:prstGeom prst="rect">
            <a:avLst/>
          </a:prstGeom>
          <a:noFill/>
        </p:spPr>
        <p:txBody>
          <a:bodyPr wrap="none" rtlCol="0">
            <a:spAutoFit/>
          </a:bodyPr>
          <a:lstStyle/>
          <a:p>
            <a:r>
              <a:rPr lang="en-US" sz="3200" b="1" dirty="0" smtClean="0">
                <a:solidFill>
                  <a:srgbClr val="000000"/>
                </a:solidFill>
                <a:latin typeface="+mj-lt"/>
              </a:rPr>
              <a:t>HCV TREATMENT HIGHLY EFFECTIVE AMONG PWID</a:t>
            </a:r>
            <a:endParaRPr lang="en-US" sz="3200" b="1" dirty="0">
              <a:solidFill>
                <a:srgbClr val="000000"/>
              </a:solidFill>
              <a:latin typeface="+mj-lt"/>
            </a:endParaRPr>
          </a:p>
        </p:txBody>
      </p:sp>
      <p:sp>
        <p:nvSpPr>
          <p:cNvPr id="8" name="TextBox 7"/>
          <p:cNvSpPr txBox="1"/>
          <p:nvPr/>
        </p:nvSpPr>
        <p:spPr>
          <a:xfrm>
            <a:off x="6489074" y="6481346"/>
            <a:ext cx="2699251" cy="369332"/>
          </a:xfrm>
          <a:prstGeom prst="rect">
            <a:avLst/>
          </a:prstGeom>
          <a:noFill/>
        </p:spPr>
        <p:txBody>
          <a:bodyPr wrap="none" rtlCol="0">
            <a:spAutoFit/>
          </a:bodyPr>
          <a:lstStyle/>
          <a:p>
            <a:r>
              <a:rPr lang="en-US" dirty="0" smtClean="0"/>
              <a:t>Slide courtesy of G Dore</a:t>
            </a:r>
            <a:endParaRPr lang="en-US" dirty="0"/>
          </a:p>
        </p:txBody>
      </p:sp>
      <p:sp>
        <p:nvSpPr>
          <p:cNvPr id="9" name="TextBox 8"/>
          <p:cNvSpPr txBox="1"/>
          <p:nvPr/>
        </p:nvSpPr>
        <p:spPr>
          <a:xfrm>
            <a:off x="2384053" y="5715000"/>
            <a:ext cx="3262432" cy="369332"/>
          </a:xfrm>
          <a:prstGeom prst="rect">
            <a:avLst/>
          </a:prstGeom>
          <a:noFill/>
        </p:spPr>
        <p:txBody>
          <a:bodyPr wrap="none" rtlCol="0">
            <a:spAutoFit/>
          </a:bodyPr>
          <a:lstStyle/>
          <a:p>
            <a:r>
              <a:rPr lang="en-US" dirty="0" smtClean="0"/>
              <a:t>OST: Opiate substitution therapy</a:t>
            </a:r>
            <a:endParaRPr lang="en-US" dirty="0"/>
          </a:p>
        </p:txBody>
      </p:sp>
      <p:sp>
        <p:nvSpPr>
          <p:cNvPr id="10" name="Rectangle 9"/>
          <p:cNvSpPr/>
          <p:nvPr/>
        </p:nvSpPr>
        <p:spPr>
          <a:xfrm>
            <a:off x="2849831" y="1447800"/>
            <a:ext cx="731569"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OST</a:t>
            </a:r>
            <a:endParaRPr lang="en-US" dirty="0">
              <a:solidFill>
                <a:srgbClr val="000000"/>
              </a:solidFill>
            </a:endParaRPr>
          </a:p>
        </p:txBody>
      </p:sp>
      <p:sp>
        <p:nvSpPr>
          <p:cNvPr id="36" name="Rectangle 35"/>
          <p:cNvSpPr/>
          <p:nvPr/>
        </p:nvSpPr>
        <p:spPr>
          <a:xfrm>
            <a:off x="3886200" y="1499490"/>
            <a:ext cx="542505"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840431" y="1447800"/>
            <a:ext cx="1019932" cy="338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No OST</a:t>
            </a:r>
            <a:endParaRPr lang="en-US" dirty="0">
              <a:solidFill>
                <a:srgbClr val="000000"/>
              </a:solidFill>
            </a:endParaRPr>
          </a:p>
        </p:txBody>
      </p:sp>
    </p:spTree>
    <p:extLst>
      <p:ext uri="{BB962C8B-B14F-4D97-AF65-F5344CB8AC3E}">
        <p14:creationId xmlns:p14="http://schemas.microsoft.com/office/powerpoint/2010/main" val="338042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45366" y="26732"/>
            <a:ext cx="9144000" cy="1143000"/>
          </a:xfrm>
        </p:spPr>
        <p:txBody>
          <a:bodyPr>
            <a:normAutofit/>
          </a:bodyPr>
          <a:lstStyle/>
          <a:p>
            <a:pPr algn="ctr"/>
            <a:r>
              <a:rPr lang="fr-FR" sz="2400" b="1" dirty="0" smtClean="0">
                <a:solidFill>
                  <a:srgbClr val="000000"/>
                </a:solidFill>
                <a:latin typeface="Arial"/>
                <a:cs typeface="Arial"/>
              </a:rPr>
              <a:t>TREATMENT PRIORITIZATION AND RESTRICTIONS LIMITING SCALE-UP TO PWID</a:t>
            </a:r>
            <a:r>
              <a:rPr lang="fr-FR" sz="2400" b="1" dirty="0">
                <a:solidFill>
                  <a:srgbClr val="000000"/>
                </a:solidFill>
                <a:latin typeface="Arial"/>
                <a:cs typeface="Arial"/>
              </a:rPr>
              <a:t> </a:t>
            </a:r>
            <a:r>
              <a:rPr lang="fr-FR" sz="2400" b="1" dirty="0" smtClean="0">
                <a:solidFill>
                  <a:srgbClr val="000000"/>
                </a:solidFill>
                <a:latin typeface="Arial"/>
                <a:cs typeface="Arial"/>
              </a:rPr>
              <a:t>EVEN IN RESOURCE RICH COUNTRIES</a:t>
            </a:r>
            <a:endParaRPr lang="fr-FR" sz="2400" b="1" dirty="0">
              <a:solidFill>
                <a:srgbClr val="000000"/>
              </a:solidFill>
              <a:latin typeface="Arial"/>
              <a:cs typeface="Arial"/>
            </a:endParaRPr>
          </a:p>
        </p:txBody>
      </p:sp>
      <p:sp>
        <p:nvSpPr>
          <p:cNvPr id="31747" name="Titre 1"/>
          <p:cNvSpPr txBox="1">
            <a:spLocks/>
          </p:cNvSpPr>
          <p:nvPr/>
        </p:nvSpPr>
        <p:spPr bwMode="auto">
          <a:xfrm>
            <a:off x="305527" y="6543149"/>
            <a:ext cx="4540250"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dirty="0" smtClean="0">
                <a:solidFill>
                  <a:srgbClr val="000000"/>
                </a:solidFill>
                <a:cs typeface="Arial" charset="0"/>
              </a:rPr>
              <a:t>1. Marshall </a:t>
            </a:r>
            <a:r>
              <a:rPr lang="fr-FR" sz="1600" dirty="0">
                <a:solidFill>
                  <a:srgbClr val="000000"/>
                </a:solidFill>
                <a:cs typeface="Arial" charset="0"/>
              </a:rPr>
              <a:t>A. EASL </a:t>
            </a:r>
            <a:r>
              <a:rPr lang="fr-FR" sz="1600" dirty="0" smtClean="0">
                <a:solidFill>
                  <a:srgbClr val="000000"/>
                </a:solidFill>
                <a:cs typeface="Arial" charset="0"/>
              </a:rPr>
              <a:t>2017 2. </a:t>
            </a:r>
            <a:r>
              <a:rPr lang="fr-FR" sz="1600" dirty="0" err="1" smtClean="0">
                <a:solidFill>
                  <a:srgbClr val="000000"/>
                </a:solidFill>
                <a:cs typeface="Arial" charset="0"/>
              </a:rPr>
              <a:t>stateofhepc.org</a:t>
            </a:r>
            <a:endParaRPr lang="fr-FR" sz="1600" dirty="0">
              <a:solidFill>
                <a:srgbClr val="000000"/>
              </a:solidFill>
              <a:cs typeface="Arial" charset="0"/>
            </a:endParaRPr>
          </a:p>
        </p:txBody>
      </p:sp>
      <p:pic>
        <p:nvPicPr>
          <p:cNvPr id="3" name="Picture 2" descr="Screen Shot 2017-07-22 at 18.46.18.png"/>
          <p:cNvPicPr>
            <a:picLocks noChangeAspect="1"/>
          </p:cNvPicPr>
          <p:nvPr/>
        </p:nvPicPr>
        <p:blipFill rotWithShape="1">
          <a:blip r:embed="rId3">
            <a:extLst>
              <a:ext uri="{28A0092B-C50C-407E-A947-70E740481C1C}">
                <a14:useLocalDpi xmlns:a14="http://schemas.microsoft.com/office/drawing/2010/main" val="0"/>
              </a:ext>
            </a:extLst>
          </a:blip>
          <a:srcRect b="15109"/>
          <a:stretch/>
        </p:blipFill>
        <p:spPr>
          <a:xfrm>
            <a:off x="116362" y="1628799"/>
            <a:ext cx="4193849" cy="4626317"/>
          </a:xfrm>
          <a:prstGeom prst="rect">
            <a:avLst/>
          </a:prstGeom>
        </p:spPr>
      </p:pic>
      <p:pic>
        <p:nvPicPr>
          <p:cNvPr id="6" name="Picture 5" descr="Sobriety-Infographic.pdf"/>
          <p:cNvPicPr>
            <a:picLocks noChangeAspect="1"/>
          </p:cNvPicPr>
          <p:nvPr/>
        </p:nvPicPr>
        <p:blipFill rotWithShape="1">
          <a:blip r:embed="rId4">
            <a:extLst>
              <a:ext uri="{28A0092B-C50C-407E-A947-70E740481C1C}">
                <a14:useLocalDpi xmlns:a14="http://schemas.microsoft.com/office/drawing/2010/main" val="0"/>
              </a:ext>
            </a:extLst>
          </a:blip>
          <a:srcRect t="21865" b="5897"/>
          <a:stretch/>
        </p:blipFill>
        <p:spPr>
          <a:xfrm>
            <a:off x="4564549" y="980614"/>
            <a:ext cx="4579451" cy="5867400"/>
          </a:xfrm>
          <a:prstGeom prst="rect">
            <a:avLst/>
          </a:prstGeom>
        </p:spPr>
      </p:pic>
    </p:spTree>
    <p:extLst>
      <p:ext uri="{BB962C8B-B14F-4D97-AF65-F5344CB8AC3E}">
        <p14:creationId xmlns:p14="http://schemas.microsoft.com/office/powerpoint/2010/main" val="3088013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07" y="3174"/>
            <a:ext cx="8726773" cy="1143000"/>
          </a:xfrm>
        </p:spPr>
        <p:txBody>
          <a:bodyPr>
            <a:normAutofit fontScale="90000"/>
          </a:bodyPr>
          <a:lstStyle/>
          <a:p>
            <a:r>
              <a:rPr lang="en-US" sz="2400" b="1" dirty="0" smtClean="0"/>
              <a:t>RUSSIAN POLICY PROHIBITING OPIATE AGONIST THERAPY (OAT) AND LIMITED PROVISION OF NSP AND ART FUELS HIV AND OVERDOSE</a:t>
            </a:r>
            <a:endParaRPr lang="en-US" sz="2400" b="1" dirty="0"/>
          </a:p>
        </p:txBody>
      </p:sp>
      <p:sp>
        <p:nvSpPr>
          <p:cNvPr id="11" name="TextBox 10">
            <a:extLst>
              <a:ext uri="{FF2B5EF4-FFF2-40B4-BE49-F238E27FC236}">
                <a16:creationId xmlns:a16="http://schemas.microsoft.com/office/drawing/2014/main" xmlns="" id="{77666441-D188-4B7E-A545-DB57EBF6FDD8}"/>
              </a:ext>
            </a:extLst>
          </p:cNvPr>
          <p:cNvSpPr txBox="1"/>
          <p:nvPr/>
        </p:nvSpPr>
        <p:spPr>
          <a:xfrm rot="16200000">
            <a:off x="-1304133" y="2728126"/>
            <a:ext cx="3373966" cy="646331"/>
          </a:xfrm>
          <a:prstGeom prst="rect">
            <a:avLst/>
          </a:prstGeom>
          <a:noFill/>
        </p:spPr>
        <p:txBody>
          <a:bodyPr wrap="square" rtlCol="0">
            <a:spAutoFit/>
          </a:bodyPr>
          <a:lstStyle/>
          <a:p>
            <a:pPr algn="ctr"/>
            <a:r>
              <a:rPr lang="en-US" dirty="0" smtClean="0"/>
              <a:t>HIV cases averted </a:t>
            </a:r>
            <a:r>
              <a:rPr lang="en-US" dirty="0"/>
              <a:t>among PWID, 2018-2028 (%)</a:t>
            </a:r>
          </a:p>
        </p:txBody>
      </p:sp>
      <p:sp>
        <p:nvSpPr>
          <p:cNvPr id="44" name="TextBox 43">
            <a:extLst>
              <a:ext uri="{FF2B5EF4-FFF2-40B4-BE49-F238E27FC236}">
                <a16:creationId xmlns:a16="http://schemas.microsoft.com/office/drawing/2014/main" xmlns="" id="{5B5F3D22-1B30-4D83-BA6B-0B1408B02475}"/>
              </a:ext>
            </a:extLst>
          </p:cNvPr>
          <p:cNvSpPr txBox="1"/>
          <p:nvPr/>
        </p:nvSpPr>
        <p:spPr>
          <a:xfrm>
            <a:off x="267206" y="6095613"/>
            <a:ext cx="8726773" cy="646331"/>
          </a:xfrm>
          <a:prstGeom prst="rect">
            <a:avLst/>
          </a:prstGeom>
          <a:noFill/>
        </p:spPr>
        <p:txBody>
          <a:bodyPr wrap="square" rtlCol="0">
            <a:spAutoFit/>
          </a:bodyPr>
          <a:lstStyle/>
          <a:p>
            <a:pPr marL="342900" indent="-342900">
              <a:buAutoNum type="arabicPeriod"/>
            </a:pPr>
            <a:r>
              <a:rPr lang="en-US" dirty="0" err="1" smtClean="0"/>
              <a:t>Cepeda</a:t>
            </a:r>
            <a:r>
              <a:rPr lang="en-US" dirty="0" smtClean="0"/>
              <a:t> </a:t>
            </a:r>
            <a:r>
              <a:rPr lang="en-US" dirty="0"/>
              <a:t>JA &amp; Martin NK et al. </a:t>
            </a:r>
            <a:r>
              <a:rPr lang="en-US" i="1" dirty="0" smtClean="0"/>
              <a:t>Lancet HIV </a:t>
            </a:r>
            <a:r>
              <a:rPr lang="en-US" dirty="0" smtClean="0"/>
              <a:t>2018 </a:t>
            </a:r>
          </a:p>
          <a:p>
            <a:pPr marL="342900" indent="-342900">
              <a:buAutoNum type="arabicPeriod"/>
            </a:pPr>
            <a:r>
              <a:rPr lang="en-US" dirty="0" err="1" smtClean="0"/>
              <a:t>Bekker</a:t>
            </a:r>
            <a:r>
              <a:rPr lang="en-US" dirty="0" smtClean="0"/>
              <a:t> LG, </a:t>
            </a:r>
            <a:r>
              <a:rPr lang="en-US" dirty="0" err="1" smtClean="0"/>
              <a:t>Baral</a:t>
            </a:r>
            <a:r>
              <a:rPr lang="en-US" dirty="0" smtClean="0"/>
              <a:t> SD, </a:t>
            </a:r>
            <a:r>
              <a:rPr lang="en-US" dirty="0" err="1" smtClean="0"/>
              <a:t>Cepeda</a:t>
            </a:r>
            <a:r>
              <a:rPr lang="en-US" dirty="0" smtClean="0"/>
              <a:t> J, Martin NK et al. </a:t>
            </a:r>
            <a:r>
              <a:rPr lang="en-US" i="1" dirty="0" smtClean="0"/>
              <a:t>The Lancet </a:t>
            </a:r>
            <a:r>
              <a:rPr lang="en-US" dirty="0" smtClean="0"/>
              <a:t>2018</a:t>
            </a:r>
            <a:endParaRPr lang="en-US" dirty="0"/>
          </a:p>
        </p:txBody>
      </p:sp>
      <p:sp>
        <p:nvSpPr>
          <p:cNvPr id="47" name="TextBox 46">
            <a:extLst>
              <a:ext uri="{FF2B5EF4-FFF2-40B4-BE49-F238E27FC236}">
                <a16:creationId xmlns:a16="http://schemas.microsoft.com/office/drawing/2014/main" xmlns="" id="{57CC1717-E6C5-4CD1-99B1-77FC4F986CCB}"/>
              </a:ext>
            </a:extLst>
          </p:cNvPr>
          <p:cNvSpPr txBox="1"/>
          <p:nvPr/>
        </p:nvSpPr>
        <p:spPr>
          <a:xfrm>
            <a:off x="4239343" y="1404560"/>
            <a:ext cx="4923333" cy="4154983"/>
          </a:xfrm>
          <a:prstGeom prst="rect">
            <a:avLst/>
          </a:prstGeom>
          <a:noFill/>
        </p:spPr>
        <p:txBody>
          <a:bodyPr wrap="square" rtlCol="0">
            <a:spAutoFit/>
          </a:bodyPr>
          <a:lstStyle/>
          <a:p>
            <a:pPr marL="285750" indent="-285750">
              <a:buFont typeface="Arial"/>
              <a:buChar char="•"/>
            </a:pPr>
            <a:r>
              <a:rPr lang="en-US" sz="2400" dirty="0"/>
              <a:t>Scale-up </a:t>
            </a:r>
            <a:r>
              <a:rPr lang="en-US" sz="2400"/>
              <a:t>of </a:t>
            </a:r>
            <a:r>
              <a:rPr lang="en-US" sz="2400" smtClean="0"/>
              <a:t>NSP+OAT </a:t>
            </a:r>
            <a:r>
              <a:rPr lang="en-US" sz="2400" dirty="0"/>
              <a:t>to 50% combined with ART scale-up (to 65% coverage by 2028) could </a:t>
            </a:r>
            <a:r>
              <a:rPr lang="en-US" sz="2400" dirty="0" smtClean="0"/>
              <a:t>avert:</a:t>
            </a:r>
          </a:p>
          <a:p>
            <a:pPr marL="285750" indent="-285750">
              <a:buFont typeface="Arial"/>
              <a:buChar char="•"/>
            </a:pPr>
            <a:endParaRPr lang="en-US" sz="2400" dirty="0" smtClean="0"/>
          </a:p>
          <a:p>
            <a:pPr marL="742950" lvl="1" indent="-285750">
              <a:buFont typeface="Arial"/>
              <a:buChar char="•"/>
            </a:pPr>
            <a:r>
              <a:rPr lang="en-US" sz="2400" dirty="0" smtClean="0"/>
              <a:t> </a:t>
            </a:r>
            <a:r>
              <a:rPr lang="en-US" sz="2400" b="1" dirty="0"/>
              <a:t>53% </a:t>
            </a:r>
            <a:r>
              <a:rPr lang="en-US" sz="2400" b="1" dirty="0" smtClean="0"/>
              <a:t>and 36% of HIV infections among PWID </a:t>
            </a:r>
            <a:r>
              <a:rPr lang="en-US" sz="2400" b="1" dirty="0"/>
              <a:t>in Omsk </a:t>
            </a:r>
            <a:r>
              <a:rPr lang="en-US" sz="2400" b="1" dirty="0" smtClean="0"/>
              <a:t>and </a:t>
            </a:r>
            <a:r>
              <a:rPr lang="en-US" sz="2400" b="1" dirty="0" err="1" smtClean="0"/>
              <a:t>Ekaterinburg</a:t>
            </a:r>
            <a:r>
              <a:rPr lang="en-US" sz="2400" b="1" dirty="0" smtClean="0"/>
              <a:t>, respectively, by 2028</a:t>
            </a:r>
          </a:p>
          <a:p>
            <a:pPr marL="742950" lvl="1" indent="-285750">
              <a:buFont typeface="Arial"/>
              <a:buChar char="•"/>
            </a:pPr>
            <a:endParaRPr lang="en-US" sz="2400" dirty="0" smtClean="0"/>
          </a:p>
          <a:p>
            <a:pPr marL="742950" lvl="1" indent="-285750">
              <a:buFont typeface="Arial"/>
              <a:buChar char="•"/>
            </a:pPr>
            <a:r>
              <a:rPr lang="en-US" sz="2400" b="1" dirty="0" smtClean="0"/>
              <a:t>~30% of fatal overdoses by 2028</a:t>
            </a:r>
            <a:endParaRPr lang="en-US" sz="2400" b="1" dirty="0"/>
          </a:p>
        </p:txBody>
      </p:sp>
      <p:pic>
        <p:nvPicPr>
          <p:cNvPr id="5" name="Picture 4" descr="Screen Shot 2018-07-24 at 00.26.33.png"/>
          <p:cNvPicPr>
            <a:picLocks noChangeAspect="1"/>
          </p:cNvPicPr>
          <p:nvPr/>
        </p:nvPicPr>
        <p:blipFill rotWithShape="1">
          <a:blip r:embed="rId2">
            <a:extLst>
              <a:ext uri="{28A0092B-C50C-407E-A947-70E740481C1C}">
                <a14:useLocalDpi xmlns:a14="http://schemas.microsoft.com/office/drawing/2010/main" val="0"/>
              </a:ext>
            </a:extLst>
          </a:blip>
          <a:srcRect r="86571"/>
          <a:stretch/>
        </p:blipFill>
        <p:spPr>
          <a:xfrm>
            <a:off x="615460" y="1453106"/>
            <a:ext cx="627608" cy="3994171"/>
          </a:xfrm>
          <a:prstGeom prst="rect">
            <a:avLst/>
          </a:prstGeom>
        </p:spPr>
      </p:pic>
      <p:pic>
        <p:nvPicPr>
          <p:cNvPr id="32" name="Picture 31" descr="Screen Shot 2018-07-24 at 00.26.33.png"/>
          <p:cNvPicPr>
            <a:picLocks noChangeAspect="1"/>
          </p:cNvPicPr>
          <p:nvPr/>
        </p:nvPicPr>
        <p:blipFill rotWithShape="1">
          <a:blip r:embed="rId2">
            <a:extLst>
              <a:ext uri="{28A0092B-C50C-407E-A947-70E740481C1C}">
                <a14:useLocalDpi xmlns:a14="http://schemas.microsoft.com/office/drawing/2010/main" val="0"/>
              </a:ext>
            </a:extLst>
          </a:blip>
          <a:srcRect l="60089" b="20363"/>
          <a:stretch/>
        </p:blipFill>
        <p:spPr>
          <a:xfrm>
            <a:off x="1180541" y="1557459"/>
            <a:ext cx="3376285" cy="3180816"/>
          </a:xfrm>
          <a:prstGeom prst="rect">
            <a:avLst/>
          </a:prstGeom>
        </p:spPr>
      </p:pic>
      <p:sp>
        <p:nvSpPr>
          <p:cNvPr id="15" name="TextBox 14">
            <a:extLst>
              <a:ext uri="{FF2B5EF4-FFF2-40B4-BE49-F238E27FC236}">
                <a16:creationId xmlns:a16="http://schemas.microsoft.com/office/drawing/2014/main" xmlns="" id="{EAF9AF52-90D7-47E1-8238-1A9E29C738AC}"/>
              </a:ext>
            </a:extLst>
          </p:cNvPr>
          <p:cNvSpPr txBox="1"/>
          <p:nvPr/>
        </p:nvSpPr>
        <p:spPr>
          <a:xfrm>
            <a:off x="1330200" y="1159597"/>
            <a:ext cx="2551149" cy="646331"/>
          </a:xfrm>
          <a:prstGeom prst="rect">
            <a:avLst/>
          </a:prstGeom>
          <a:noFill/>
        </p:spPr>
        <p:txBody>
          <a:bodyPr wrap="none" rtlCol="0">
            <a:spAutoFit/>
          </a:bodyPr>
          <a:lstStyle/>
          <a:p>
            <a:r>
              <a:rPr lang="en-US" dirty="0"/>
              <a:t>White </a:t>
            </a:r>
            <a:r>
              <a:rPr lang="en-US" dirty="0" smtClean="0"/>
              <a:t>boxes: </a:t>
            </a:r>
            <a:r>
              <a:rPr lang="en-US" dirty="0"/>
              <a:t>Omsk</a:t>
            </a:r>
          </a:p>
          <a:p>
            <a:r>
              <a:rPr lang="en-US" dirty="0"/>
              <a:t>Grey </a:t>
            </a:r>
            <a:r>
              <a:rPr lang="en-US" dirty="0" smtClean="0"/>
              <a:t>boxes: </a:t>
            </a:r>
            <a:r>
              <a:rPr lang="en-US" dirty="0"/>
              <a:t>Ekaterinburg</a:t>
            </a:r>
          </a:p>
        </p:txBody>
      </p:sp>
      <p:sp>
        <p:nvSpPr>
          <p:cNvPr id="37" name="TextBox 36"/>
          <p:cNvSpPr txBox="1"/>
          <p:nvPr/>
        </p:nvSpPr>
        <p:spPr>
          <a:xfrm>
            <a:off x="2605775" y="4847112"/>
            <a:ext cx="1951052" cy="1200329"/>
          </a:xfrm>
          <a:prstGeom prst="rect">
            <a:avLst/>
          </a:prstGeom>
          <a:noFill/>
        </p:spPr>
        <p:txBody>
          <a:bodyPr wrap="square" rtlCol="0">
            <a:spAutoFit/>
          </a:bodyPr>
          <a:lstStyle/>
          <a:p>
            <a:r>
              <a:rPr lang="en-US" dirty="0" smtClean="0"/>
              <a:t>NSP + </a:t>
            </a:r>
            <a:r>
              <a:rPr lang="en-US" dirty="0" smtClean="0"/>
              <a:t>OAT (50</a:t>
            </a:r>
            <a:r>
              <a:rPr lang="en-US" dirty="0" smtClean="0"/>
              <a:t>%) </a:t>
            </a:r>
          </a:p>
          <a:p>
            <a:r>
              <a:rPr lang="en-US" dirty="0" smtClean="0"/>
              <a:t>Integrated ART</a:t>
            </a:r>
          </a:p>
          <a:p>
            <a:r>
              <a:rPr lang="en-US" dirty="0" smtClean="0"/>
              <a:t>(3x recruitment from 2018)</a:t>
            </a:r>
            <a:endParaRPr lang="en-US" dirty="0"/>
          </a:p>
        </p:txBody>
      </p:sp>
      <p:sp>
        <p:nvSpPr>
          <p:cNvPr id="42" name="TextBox 41"/>
          <p:cNvSpPr txBox="1"/>
          <p:nvPr/>
        </p:nvSpPr>
        <p:spPr>
          <a:xfrm>
            <a:off x="1517019" y="4861339"/>
            <a:ext cx="1078881" cy="923330"/>
          </a:xfrm>
          <a:prstGeom prst="rect">
            <a:avLst/>
          </a:prstGeom>
          <a:noFill/>
        </p:spPr>
        <p:txBody>
          <a:bodyPr wrap="square" rtlCol="0">
            <a:spAutoFit/>
          </a:bodyPr>
          <a:lstStyle/>
          <a:p>
            <a:r>
              <a:rPr lang="en-US" dirty="0"/>
              <a:t>NSP + </a:t>
            </a:r>
            <a:r>
              <a:rPr lang="en-US" dirty="0" smtClean="0"/>
              <a:t>OAT (50</a:t>
            </a:r>
            <a:r>
              <a:rPr lang="en-US" dirty="0"/>
              <a:t>%) </a:t>
            </a:r>
          </a:p>
        </p:txBody>
      </p:sp>
      <p:sp>
        <p:nvSpPr>
          <p:cNvPr id="7" name="Rectangle 6"/>
          <p:cNvSpPr/>
          <p:nvPr/>
        </p:nvSpPr>
        <p:spPr>
          <a:xfrm>
            <a:off x="1330200" y="2106210"/>
            <a:ext cx="468232" cy="252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07463" y="2081640"/>
            <a:ext cx="450664" cy="276999"/>
          </a:xfrm>
          <a:prstGeom prst="rect">
            <a:avLst/>
          </a:prstGeom>
          <a:noFill/>
        </p:spPr>
        <p:txBody>
          <a:bodyPr wrap="none" rtlCol="0">
            <a:spAutoFit/>
          </a:bodyPr>
          <a:lstStyle/>
          <a:p>
            <a:r>
              <a:rPr lang="en-US" sz="1200" dirty="0" smtClean="0"/>
              <a:t>48%</a:t>
            </a:r>
            <a:endParaRPr lang="en-US" sz="1200" dirty="0"/>
          </a:p>
        </p:txBody>
      </p:sp>
      <p:sp>
        <p:nvSpPr>
          <p:cNvPr id="50" name="Rectangle 49"/>
          <p:cNvSpPr/>
          <p:nvPr/>
        </p:nvSpPr>
        <p:spPr>
          <a:xfrm>
            <a:off x="1980623" y="2818685"/>
            <a:ext cx="468232" cy="252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749364" y="1853781"/>
            <a:ext cx="468232" cy="252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352460" y="2566256"/>
            <a:ext cx="468232" cy="252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997326" y="2818685"/>
            <a:ext cx="450664" cy="276999"/>
          </a:xfrm>
          <a:prstGeom prst="rect">
            <a:avLst/>
          </a:prstGeom>
          <a:noFill/>
        </p:spPr>
        <p:txBody>
          <a:bodyPr wrap="none" rtlCol="0">
            <a:spAutoFit/>
          </a:bodyPr>
          <a:lstStyle/>
          <a:p>
            <a:r>
              <a:rPr lang="en-US" sz="1200" dirty="0" smtClean="0"/>
              <a:t>33%</a:t>
            </a:r>
            <a:endParaRPr lang="en-US" sz="1200" dirty="0"/>
          </a:p>
        </p:txBody>
      </p:sp>
      <p:sp>
        <p:nvSpPr>
          <p:cNvPr id="48" name="TextBox 47"/>
          <p:cNvSpPr txBox="1"/>
          <p:nvPr/>
        </p:nvSpPr>
        <p:spPr>
          <a:xfrm>
            <a:off x="2717812" y="1866709"/>
            <a:ext cx="450664" cy="276999"/>
          </a:xfrm>
          <a:prstGeom prst="rect">
            <a:avLst/>
          </a:prstGeom>
          <a:noFill/>
        </p:spPr>
        <p:txBody>
          <a:bodyPr wrap="none" rtlCol="0">
            <a:spAutoFit/>
          </a:bodyPr>
          <a:lstStyle/>
          <a:p>
            <a:r>
              <a:rPr lang="en-US" sz="1200" dirty="0" smtClean="0"/>
              <a:t>53%</a:t>
            </a:r>
            <a:endParaRPr lang="en-US" sz="1200" dirty="0"/>
          </a:p>
        </p:txBody>
      </p:sp>
      <p:sp>
        <p:nvSpPr>
          <p:cNvPr id="49" name="TextBox 48"/>
          <p:cNvSpPr txBox="1"/>
          <p:nvPr/>
        </p:nvSpPr>
        <p:spPr>
          <a:xfrm>
            <a:off x="3393692" y="2589593"/>
            <a:ext cx="450664" cy="276999"/>
          </a:xfrm>
          <a:prstGeom prst="rect">
            <a:avLst/>
          </a:prstGeom>
          <a:noFill/>
        </p:spPr>
        <p:txBody>
          <a:bodyPr wrap="none" rtlCol="0">
            <a:spAutoFit/>
          </a:bodyPr>
          <a:lstStyle/>
          <a:p>
            <a:r>
              <a:rPr lang="en-US" sz="1200" dirty="0" smtClean="0"/>
              <a:t>35%</a:t>
            </a:r>
            <a:endParaRPr lang="en-US" sz="1200" dirty="0"/>
          </a:p>
        </p:txBody>
      </p:sp>
    </p:spTree>
    <p:extLst>
      <p:ext uri="{BB962C8B-B14F-4D97-AF65-F5344CB8AC3E}">
        <p14:creationId xmlns:p14="http://schemas.microsoft.com/office/powerpoint/2010/main" val="389777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64" y="121356"/>
            <a:ext cx="8881259" cy="1143000"/>
          </a:xfrm>
        </p:spPr>
        <p:txBody>
          <a:bodyPr>
            <a:noAutofit/>
          </a:bodyPr>
          <a:lstStyle/>
          <a:p>
            <a:r>
              <a:rPr lang="en-US" sz="2400" b="1" dirty="0" smtClean="0">
                <a:latin typeface="Arial"/>
                <a:cs typeface="Arial"/>
              </a:rPr>
              <a:t>POTENTIAL DUAL BENEFITS OF HARM REDUCTION AND HIV/HCV TREATMENT ON HIV &amp; HCV TRANSMISSION IN E.EUROPE AND C. ASIA</a:t>
            </a:r>
            <a:endParaRPr lang="en-US" sz="2400" b="1" dirty="0">
              <a:latin typeface="Arial"/>
              <a:cs typeface="Arial"/>
            </a:endParaRPr>
          </a:p>
        </p:txBody>
      </p:sp>
      <p:pic>
        <p:nvPicPr>
          <p:cNvPr id="5" name="Picture 4" descr="Screen Shot 2018-07-17 at 22.17.03.png"/>
          <p:cNvPicPr>
            <a:picLocks noChangeAspect="1"/>
          </p:cNvPicPr>
          <p:nvPr/>
        </p:nvPicPr>
        <p:blipFill rotWithShape="1">
          <a:blip r:embed="rId2">
            <a:extLst>
              <a:ext uri="{28A0092B-C50C-407E-A947-70E740481C1C}">
                <a14:useLocalDpi xmlns:a14="http://schemas.microsoft.com/office/drawing/2010/main" val="0"/>
              </a:ext>
            </a:extLst>
          </a:blip>
          <a:srcRect l="5343" r="49491"/>
          <a:stretch/>
        </p:blipFill>
        <p:spPr>
          <a:xfrm>
            <a:off x="832018" y="1218861"/>
            <a:ext cx="4979167" cy="5630131"/>
          </a:xfrm>
          <a:prstGeom prst="rect">
            <a:avLst/>
          </a:prstGeom>
        </p:spPr>
      </p:pic>
      <p:sp>
        <p:nvSpPr>
          <p:cNvPr id="6" name="TextBox 5"/>
          <p:cNvSpPr txBox="1"/>
          <p:nvPr/>
        </p:nvSpPr>
        <p:spPr>
          <a:xfrm>
            <a:off x="5811186" y="6333447"/>
            <a:ext cx="3265400" cy="369332"/>
          </a:xfrm>
          <a:prstGeom prst="rect">
            <a:avLst/>
          </a:prstGeom>
          <a:noFill/>
        </p:spPr>
        <p:txBody>
          <a:bodyPr wrap="none" rtlCol="0">
            <a:spAutoFit/>
          </a:bodyPr>
          <a:lstStyle/>
          <a:p>
            <a:r>
              <a:rPr lang="en-US" dirty="0" err="1" smtClean="0"/>
              <a:t>Mabileau</a:t>
            </a:r>
            <a:r>
              <a:rPr lang="en-US" dirty="0" smtClean="0"/>
              <a:t> G Open Forum ID 2018 </a:t>
            </a:r>
            <a:endParaRPr lang="en-US" dirty="0"/>
          </a:p>
        </p:txBody>
      </p:sp>
      <p:sp>
        <p:nvSpPr>
          <p:cNvPr id="3" name="TextBox 2"/>
          <p:cNvSpPr txBox="1"/>
          <p:nvPr/>
        </p:nvSpPr>
        <p:spPr>
          <a:xfrm rot="16200000">
            <a:off x="-497020" y="2188733"/>
            <a:ext cx="1946899" cy="646331"/>
          </a:xfrm>
          <a:prstGeom prst="rect">
            <a:avLst/>
          </a:prstGeom>
          <a:noFill/>
        </p:spPr>
        <p:txBody>
          <a:bodyPr wrap="square" rtlCol="0">
            <a:spAutoFit/>
          </a:bodyPr>
          <a:lstStyle/>
          <a:p>
            <a:pPr algn="ctr"/>
            <a:r>
              <a:rPr lang="en-US" dirty="0" smtClean="0"/>
              <a:t>% reduction HCV among PWID</a:t>
            </a:r>
            <a:endParaRPr lang="en-US" dirty="0"/>
          </a:p>
        </p:txBody>
      </p:sp>
      <p:sp>
        <p:nvSpPr>
          <p:cNvPr id="7" name="TextBox 6"/>
          <p:cNvSpPr txBox="1"/>
          <p:nvPr/>
        </p:nvSpPr>
        <p:spPr>
          <a:xfrm rot="16200000">
            <a:off x="-424753" y="5051186"/>
            <a:ext cx="1918191" cy="646331"/>
          </a:xfrm>
          <a:prstGeom prst="rect">
            <a:avLst/>
          </a:prstGeom>
          <a:noFill/>
        </p:spPr>
        <p:txBody>
          <a:bodyPr wrap="square" rtlCol="0">
            <a:spAutoFit/>
          </a:bodyPr>
          <a:lstStyle/>
          <a:p>
            <a:pPr algn="ctr"/>
            <a:r>
              <a:rPr lang="en-US" dirty="0" smtClean="0"/>
              <a:t>% reduction HIV among PWID</a:t>
            </a:r>
            <a:endParaRPr lang="en-US" dirty="0"/>
          </a:p>
        </p:txBody>
      </p:sp>
      <p:sp>
        <p:nvSpPr>
          <p:cNvPr id="4" name="TextBox 3"/>
          <p:cNvSpPr txBox="1"/>
          <p:nvPr/>
        </p:nvSpPr>
        <p:spPr>
          <a:xfrm>
            <a:off x="5811185" y="1828858"/>
            <a:ext cx="3070071" cy="4154983"/>
          </a:xfrm>
          <a:prstGeom prst="rect">
            <a:avLst/>
          </a:prstGeom>
          <a:noFill/>
        </p:spPr>
        <p:txBody>
          <a:bodyPr wrap="square" rtlCol="0">
            <a:spAutoFit/>
          </a:bodyPr>
          <a:lstStyle/>
          <a:p>
            <a:pPr marL="285750" indent="-285750">
              <a:buFont typeface="Arial"/>
              <a:buChar char="•"/>
            </a:pPr>
            <a:r>
              <a:rPr lang="en-US" sz="2400" dirty="0" smtClean="0"/>
              <a:t>NSP (60%) &amp; OST (20%) could prevent &gt;35% of HCV and HIV infections over 20 years among PWID across a variety of settings</a:t>
            </a:r>
          </a:p>
          <a:p>
            <a:endParaRPr lang="en-US" sz="2400" dirty="0"/>
          </a:p>
          <a:p>
            <a:pPr marL="285750" indent="-285750">
              <a:buFont typeface="Arial"/>
              <a:buChar char="•"/>
            </a:pPr>
            <a:r>
              <a:rPr lang="en-US" sz="2400" dirty="0" smtClean="0"/>
              <a:t>Particularly effective if combined with HIV and HCV treatment</a:t>
            </a:r>
            <a:endParaRPr lang="en-US" sz="2400" dirty="0"/>
          </a:p>
        </p:txBody>
      </p:sp>
    </p:spTree>
    <p:extLst>
      <p:ext uri="{BB962C8B-B14F-4D97-AF65-F5344CB8AC3E}">
        <p14:creationId xmlns:p14="http://schemas.microsoft.com/office/powerpoint/2010/main" val="376908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68511"/>
            <a:ext cx="7772400" cy="1362075"/>
          </a:xfrm>
        </p:spPr>
        <p:txBody>
          <a:bodyPr/>
          <a:lstStyle/>
          <a:p>
            <a:r>
              <a:rPr lang="en-US" dirty="0" smtClean="0"/>
              <a:t>HIV/TB AMONG PWID</a:t>
            </a:r>
            <a:endParaRPr lang="en-US" dirty="0"/>
          </a:p>
        </p:txBody>
      </p:sp>
    </p:spTree>
    <p:extLst>
      <p:ext uri="{BB962C8B-B14F-4D97-AF65-F5344CB8AC3E}">
        <p14:creationId xmlns:p14="http://schemas.microsoft.com/office/powerpoint/2010/main" val="3030898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a:cs typeface="Arial"/>
              </a:rPr>
              <a:t>HIV AND TB AMONG PWID</a:t>
            </a:r>
            <a:endParaRPr lang="en-US" sz="2800" b="1" dirty="0">
              <a:latin typeface="Arial"/>
              <a:cs typeface="Arial"/>
            </a:endParaRPr>
          </a:p>
        </p:txBody>
      </p:sp>
      <p:sp>
        <p:nvSpPr>
          <p:cNvPr id="3" name="Content Placeholder 2"/>
          <p:cNvSpPr>
            <a:spLocks noGrp="1"/>
          </p:cNvSpPr>
          <p:nvPr>
            <p:ph idx="1"/>
          </p:nvPr>
        </p:nvSpPr>
        <p:spPr>
          <a:xfrm>
            <a:off x="316068" y="1600200"/>
            <a:ext cx="8686800" cy="4525963"/>
          </a:xfrm>
        </p:spPr>
        <p:txBody>
          <a:bodyPr/>
          <a:lstStyle/>
          <a:p>
            <a:r>
              <a:rPr lang="en-US" dirty="0" smtClean="0"/>
              <a:t>Among HIV-infected individuals in Spain, </a:t>
            </a:r>
            <a:r>
              <a:rPr lang="en-US" b="1" dirty="0" smtClean="0"/>
              <a:t>PWID at higher risk of TB </a:t>
            </a:r>
            <a:r>
              <a:rPr lang="en-US" dirty="0" smtClean="0"/>
              <a:t>compared to other risk groups</a:t>
            </a:r>
            <a:r>
              <a:rPr lang="en-US" baseline="30000" dirty="0" smtClean="0"/>
              <a:t>1</a:t>
            </a:r>
          </a:p>
          <a:p>
            <a:pPr marL="0" indent="0">
              <a:buNone/>
            </a:pPr>
            <a:endParaRPr lang="en-US" baseline="30000" dirty="0" smtClean="0"/>
          </a:p>
          <a:p>
            <a:r>
              <a:rPr lang="en-US" dirty="0" smtClean="0"/>
              <a:t>Among HIV/TB </a:t>
            </a:r>
            <a:r>
              <a:rPr lang="en-US" dirty="0" err="1" smtClean="0"/>
              <a:t>coinfected</a:t>
            </a:r>
            <a:r>
              <a:rPr lang="en-US" dirty="0" smtClean="0"/>
              <a:t> individuals in Eastern Europe</a:t>
            </a:r>
            <a:r>
              <a:rPr lang="en-US" b="1" dirty="0" smtClean="0"/>
              <a:t>, MDR-TB significantly associated with injecting drug use</a:t>
            </a:r>
            <a:r>
              <a:rPr lang="en-US" b="1" baseline="30000" dirty="0" smtClean="0"/>
              <a:t>2</a:t>
            </a:r>
          </a:p>
          <a:p>
            <a:endParaRPr lang="en-US" dirty="0" smtClean="0"/>
          </a:p>
          <a:p>
            <a:endParaRPr lang="en-US" baseline="30000" dirty="0"/>
          </a:p>
        </p:txBody>
      </p:sp>
      <p:sp>
        <p:nvSpPr>
          <p:cNvPr id="4" name="TextBox 3"/>
          <p:cNvSpPr txBox="1"/>
          <p:nvPr/>
        </p:nvSpPr>
        <p:spPr>
          <a:xfrm>
            <a:off x="457200" y="6126163"/>
            <a:ext cx="2954655" cy="923330"/>
          </a:xfrm>
          <a:prstGeom prst="rect">
            <a:avLst/>
          </a:prstGeom>
          <a:noFill/>
        </p:spPr>
        <p:txBody>
          <a:bodyPr wrap="none" rtlCol="0">
            <a:spAutoFit/>
          </a:bodyPr>
          <a:lstStyle/>
          <a:p>
            <a:pPr marL="342900" indent="-342900">
              <a:buAutoNum type="arabicPeriod"/>
            </a:pPr>
            <a:r>
              <a:rPr lang="en-US" dirty="0" smtClean="0"/>
              <a:t>Martin V J </a:t>
            </a:r>
            <a:r>
              <a:rPr lang="en-US" dirty="0" err="1" smtClean="0"/>
              <a:t>Epidemiol</a:t>
            </a:r>
            <a:r>
              <a:rPr lang="en-US" dirty="0" smtClean="0"/>
              <a:t> 2011</a:t>
            </a:r>
          </a:p>
          <a:p>
            <a:pPr marL="342900" indent="-342900">
              <a:buAutoNum type="arabicPeriod"/>
            </a:pPr>
            <a:r>
              <a:rPr lang="en-US" dirty="0" smtClean="0"/>
              <a:t>Post FA J Infect 2014</a:t>
            </a:r>
          </a:p>
          <a:p>
            <a:pPr marL="342900" indent="-342900">
              <a:buAutoNum type="arabicPeriod"/>
            </a:pPr>
            <a:endParaRPr lang="en-US" dirty="0"/>
          </a:p>
        </p:txBody>
      </p:sp>
    </p:spTree>
    <p:extLst>
      <p:ext uri="{BB962C8B-B14F-4D97-AF65-F5344CB8AC3E}">
        <p14:creationId xmlns:p14="http://schemas.microsoft.com/office/powerpoint/2010/main" val="198397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68"/>
            <a:ext cx="8229600" cy="1143000"/>
          </a:xfrm>
        </p:spPr>
        <p:txBody>
          <a:bodyPr>
            <a:noAutofit/>
          </a:bodyPr>
          <a:lstStyle/>
          <a:p>
            <a:r>
              <a:rPr lang="en-US" sz="2400" b="1" dirty="0" smtClean="0">
                <a:latin typeface="Arial"/>
                <a:cs typeface="Arial"/>
              </a:rPr>
              <a:t>HIV/TB COINFECTED PWID HAVE LOWER SURVIVAL COMPARED TO OTHER RISK GROUPS</a:t>
            </a:r>
            <a:endParaRPr lang="en-US" sz="2400" b="1" dirty="0">
              <a:latin typeface="Arial"/>
              <a:cs typeface="Arial"/>
            </a:endParaRPr>
          </a:p>
        </p:txBody>
      </p:sp>
      <p:sp>
        <p:nvSpPr>
          <p:cNvPr id="4" name="TextBox 3"/>
          <p:cNvSpPr txBox="1"/>
          <p:nvPr/>
        </p:nvSpPr>
        <p:spPr>
          <a:xfrm>
            <a:off x="277607" y="6158180"/>
            <a:ext cx="8559903" cy="646331"/>
          </a:xfrm>
          <a:prstGeom prst="rect">
            <a:avLst/>
          </a:prstGeom>
          <a:noFill/>
        </p:spPr>
        <p:txBody>
          <a:bodyPr wrap="square" rtlCol="0">
            <a:spAutoFit/>
          </a:bodyPr>
          <a:lstStyle/>
          <a:p>
            <a:r>
              <a:rPr lang="en-US" dirty="0" smtClean="0"/>
              <a:t>1. </a:t>
            </a:r>
            <a:r>
              <a:rPr lang="en-US" dirty="0" err="1" smtClean="0"/>
              <a:t>Catala</a:t>
            </a:r>
            <a:r>
              <a:rPr lang="en-US" dirty="0" smtClean="0"/>
              <a:t> L. et al. </a:t>
            </a:r>
            <a:r>
              <a:rPr lang="en-US" dirty="0" err="1" smtClean="0"/>
              <a:t>Int</a:t>
            </a:r>
            <a:r>
              <a:rPr lang="en-US" dirty="0" smtClean="0"/>
              <a:t> J </a:t>
            </a:r>
            <a:r>
              <a:rPr lang="en-US" dirty="0" err="1" smtClean="0"/>
              <a:t>Tuberc</a:t>
            </a:r>
            <a:r>
              <a:rPr lang="en-US" dirty="0" smtClean="0"/>
              <a:t> Lung Dis 2011 2. Garcia de </a:t>
            </a:r>
            <a:r>
              <a:rPr lang="en-US" dirty="0" err="1" smtClean="0"/>
              <a:t>Ollala</a:t>
            </a:r>
            <a:r>
              <a:rPr lang="en-US" dirty="0" smtClean="0"/>
              <a:t> JAIDS 2002 3. </a:t>
            </a:r>
            <a:r>
              <a:rPr lang="en-US" dirty="0" err="1" smtClean="0"/>
              <a:t>Cayla</a:t>
            </a:r>
            <a:r>
              <a:rPr lang="en-US" dirty="0" smtClean="0"/>
              <a:t> </a:t>
            </a:r>
            <a:r>
              <a:rPr lang="en-US" dirty="0" err="1" smtClean="0"/>
              <a:t>Respir</a:t>
            </a:r>
            <a:r>
              <a:rPr lang="en-US" dirty="0" smtClean="0"/>
              <a:t> Res 2009 4. </a:t>
            </a:r>
            <a:r>
              <a:rPr lang="en-US" dirty="0" err="1" smtClean="0"/>
              <a:t>Diez</a:t>
            </a:r>
            <a:r>
              <a:rPr lang="en-US" dirty="0" smtClean="0"/>
              <a:t> M </a:t>
            </a:r>
            <a:r>
              <a:rPr lang="en-US" dirty="0" err="1" smtClean="0"/>
              <a:t>Eru</a:t>
            </a:r>
            <a:r>
              <a:rPr lang="en-US" dirty="0" smtClean="0"/>
              <a:t> J </a:t>
            </a:r>
            <a:r>
              <a:rPr lang="en-US" dirty="0" err="1" smtClean="0"/>
              <a:t>Publi</a:t>
            </a:r>
            <a:r>
              <a:rPr lang="en-US" dirty="0" smtClean="0"/>
              <a:t> Health 2004 5. </a:t>
            </a:r>
            <a:r>
              <a:rPr lang="en-US" dirty="0" err="1" smtClean="0"/>
              <a:t>Sobrino</a:t>
            </a:r>
            <a:r>
              <a:rPr lang="en-US" dirty="0" smtClean="0"/>
              <a:t>-Vegas P </a:t>
            </a:r>
            <a:r>
              <a:rPr lang="en-US" dirty="0" err="1" smtClean="0"/>
              <a:t>Curr</a:t>
            </a:r>
            <a:r>
              <a:rPr lang="en-US" dirty="0" smtClean="0"/>
              <a:t> HIV Res 2009  </a:t>
            </a:r>
            <a:endParaRPr lang="en-US" dirty="0"/>
          </a:p>
        </p:txBody>
      </p:sp>
      <p:pic>
        <p:nvPicPr>
          <p:cNvPr id="5" name="Picture 4" descr="Screen Shot 2018-07-24 at 03.09.27.png"/>
          <p:cNvPicPr>
            <a:picLocks noChangeAspect="1"/>
          </p:cNvPicPr>
          <p:nvPr/>
        </p:nvPicPr>
        <p:blipFill rotWithShape="1">
          <a:blip r:embed="rId3">
            <a:extLst>
              <a:ext uri="{28A0092B-C50C-407E-A947-70E740481C1C}">
                <a14:useLocalDpi xmlns:a14="http://schemas.microsoft.com/office/drawing/2010/main" val="0"/>
              </a:ext>
            </a:extLst>
          </a:blip>
          <a:srcRect b="20142"/>
          <a:stretch/>
        </p:blipFill>
        <p:spPr>
          <a:xfrm>
            <a:off x="0" y="1192167"/>
            <a:ext cx="5867400" cy="4788186"/>
          </a:xfrm>
          <a:prstGeom prst="rect">
            <a:avLst/>
          </a:prstGeom>
        </p:spPr>
      </p:pic>
      <p:sp>
        <p:nvSpPr>
          <p:cNvPr id="6" name="TextBox 5"/>
          <p:cNvSpPr txBox="1"/>
          <p:nvPr/>
        </p:nvSpPr>
        <p:spPr>
          <a:xfrm>
            <a:off x="5715277" y="2328635"/>
            <a:ext cx="3122234" cy="2308324"/>
          </a:xfrm>
          <a:prstGeom prst="rect">
            <a:avLst/>
          </a:prstGeom>
          <a:noFill/>
        </p:spPr>
        <p:txBody>
          <a:bodyPr wrap="square" rtlCol="0">
            <a:spAutoFit/>
          </a:bodyPr>
          <a:lstStyle/>
          <a:p>
            <a:pPr marL="342900" indent="-342900">
              <a:buFont typeface="Arial"/>
              <a:buChar char="•"/>
            </a:pPr>
            <a:r>
              <a:rPr lang="en-US" sz="2400" dirty="0" smtClean="0"/>
              <a:t>In part due to marginalization, delayed diagnosis of TB and HIV, </a:t>
            </a:r>
            <a:r>
              <a:rPr lang="en-US" sz="2400" smtClean="0"/>
              <a:t>poorer adherence </a:t>
            </a:r>
            <a:r>
              <a:rPr lang="en-US" sz="2400" dirty="0" smtClean="0"/>
              <a:t>to TB and HIV treatment</a:t>
            </a:r>
            <a:r>
              <a:rPr lang="en-US" sz="2400" baseline="30000" dirty="0" smtClean="0"/>
              <a:t>2-5</a:t>
            </a:r>
          </a:p>
        </p:txBody>
      </p:sp>
    </p:spTree>
    <p:extLst>
      <p:ext uri="{BB962C8B-B14F-4D97-AF65-F5344CB8AC3E}">
        <p14:creationId xmlns:p14="http://schemas.microsoft.com/office/powerpoint/2010/main" val="2268967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19"/>
            <a:ext cx="8229600" cy="1143000"/>
          </a:xfrm>
        </p:spPr>
        <p:txBody>
          <a:bodyPr>
            <a:normAutofit fontScale="90000"/>
          </a:bodyPr>
          <a:lstStyle/>
          <a:p>
            <a:r>
              <a:rPr lang="en-US" sz="2800" b="1" dirty="0" smtClean="0">
                <a:latin typeface="Arial"/>
                <a:cs typeface="Arial"/>
              </a:rPr>
              <a:t>WHO-EUROPE: CONCERNING SETTING WHERE TB INCIDENCE AND MORTALITY AMONG HIV+ RISING</a:t>
            </a:r>
            <a:endParaRPr lang="en-US" sz="2800" b="1" dirty="0">
              <a:latin typeface="Arial"/>
              <a:cs typeface="Arial"/>
            </a:endParaRPr>
          </a:p>
        </p:txBody>
      </p:sp>
      <p:pic>
        <p:nvPicPr>
          <p:cNvPr id="4" name="Content Placeholder 3" descr="Screen Shot 2018-07-23 at 23.32.10.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592" t="54559" r="62542"/>
          <a:stretch/>
        </p:blipFill>
        <p:spPr>
          <a:xfrm>
            <a:off x="4962248" y="1657901"/>
            <a:ext cx="3080827" cy="3539247"/>
          </a:xfrm>
        </p:spPr>
      </p:pic>
      <p:pic>
        <p:nvPicPr>
          <p:cNvPr id="5" name="Content Placeholder 3" descr="Screen Shot 2018-07-23 at 23.27.24.png"/>
          <p:cNvPicPr>
            <a:picLocks noChangeAspect="1"/>
          </p:cNvPicPr>
          <p:nvPr/>
        </p:nvPicPr>
        <p:blipFill rotWithShape="1">
          <a:blip r:embed="rId4">
            <a:extLst>
              <a:ext uri="{28A0092B-C50C-407E-A947-70E740481C1C}">
                <a14:useLocalDpi xmlns:a14="http://schemas.microsoft.com/office/drawing/2010/main" val="0"/>
              </a:ext>
            </a:extLst>
          </a:blip>
          <a:srcRect l="7406" t="56345" r="61403" b="196"/>
          <a:stretch/>
        </p:blipFill>
        <p:spPr>
          <a:xfrm>
            <a:off x="776086" y="1563834"/>
            <a:ext cx="3268968" cy="3539247"/>
          </a:xfrm>
          <a:prstGeom prst="rect">
            <a:avLst/>
          </a:prstGeom>
        </p:spPr>
      </p:pic>
      <p:sp>
        <p:nvSpPr>
          <p:cNvPr id="6" name="TextBox 5"/>
          <p:cNvSpPr txBox="1"/>
          <p:nvPr/>
        </p:nvSpPr>
        <p:spPr>
          <a:xfrm>
            <a:off x="1799109" y="1288571"/>
            <a:ext cx="1522773" cy="369332"/>
          </a:xfrm>
          <a:prstGeom prst="rect">
            <a:avLst/>
          </a:prstGeom>
          <a:noFill/>
        </p:spPr>
        <p:txBody>
          <a:bodyPr wrap="none" rtlCol="0">
            <a:spAutoFit/>
          </a:bodyPr>
          <a:lstStyle/>
          <a:p>
            <a:r>
              <a:rPr lang="en-US" b="1" dirty="0" smtClean="0"/>
              <a:t>TB INCIDENCE</a:t>
            </a:r>
            <a:endParaRPr lang="en-US" b="1" dirty="0"/>
          </a:p>
        </p:txBody>
      </p:sp>
      <p:sp>
        <p:nvSpPr>
          <p:cNvPr id="7" name="TextBox 6"/>
          <p:cNvSpPr txBox="1"/>
          <p:nvPr/>
        </p:nvSpPr>
        <p:spPr>
          <a:xfrm>
            <a:off x="5690833" y="1256305"/>
            <a:ext cx="1620957" cy="369332"/>
          </a:xfrm>
          <a:prstGeom prst="rect">
            <a:avLst/>
          </a:prstGeom>
          <a:noFill/>
        </p:spPr>
        <p:txBody>
          <a:bodyPr wrap="none" rtlCol="0">
            <a:spAutoFit/>
          </a:bodyPr>
          <a:lstStyle/>
          <a:p>
            <a:r>
              <a:rPr lang="en-US" b="1" dirty="0" smtClean="0"/>
              <a:t>TB MORTALITY</a:t>
            </a:r>
            <a:endParaRPr lang="en-US" b="1" dirty="0"/>
          </a:p>
        </p:txBody>
      </p:sp>
      <p:sp>
        <p:nvSpPr>
          <p:cNvPr id="8" name="TextBox 7"/>
          <p:cNvSpPr txBox="1"/>
          <p:nvPr/>
        </p:nvSpPr>
        <p:spPr>
          <a:xfrm rot="16200000">
            <a:off x="-1208444" y="3061460"/>
            <a:ext cx="3693815" cy="369332"/>
          </a:xfrm>
          <a:prstGeom prst="rect">
            <a:avLst/>
          </a:prstGeom>
          <a:noFill/>
        </p:spPr>
        <p:txBody>
          <a:bodyPr wrap="none" rtlCol="0">
            <a:spAutoFit/>
          </a:bodyPr>
          <a:lstStyle/>
          <a:p>
            <a:r>
              <a:rPr lang="en-US" dirty="0" smtClean="0"/>
              <a:t>Rate per 100 000 population per year</a:t>
            </a:r>
            <a:endParaRPr lang="en-US" dirty="0"/>
          </a:p>
        </p:txBody>
      </p:sp>
      <p:sp>
        <p:nvSpPr>
          <p:cNvPr id="9" name="TextBox 8"/>
          <p:cNvSpPr txBox="1"/>
          <p:nvPr/>
        </p:nvSpPr>
        <p:spPr>
          <a:xfrm>
            <a:off x="3057309" y="2510909"/>
            <a:ext cx="800219" cy="369332"/>
          </a:xfrm>
          <a:prstGeom prst="rect">
            <a:avLst/>
          </a:prstGeom>
          <a:noFill/>
        </p:spPr>
        <p:txBody>
          <a:bodyPr wrap="none" rtlCol="0">
            <a:spAutoFit/>
          </a:bodyPr>
          <a:lstStyle/>
          <a:p>
            <a:r>
              <a:rPr lang="en-US" dirty="0" smtClean="0"/>
              <a:t>TOTAL</a:t>
            </a:r>
            <a:endParaRPr lang="en-US" dirty="0"/>
          </a:p>
        </p:txBody>
      </p:sp>
      <p:sp>
        <p:nvSpPr>
          <p:cNvPr id="10" name="TextBox 9"/>
          <p:cNvSpPr txBox="1"/>
          <p:nvPr/>
        </p:nvSpPr>
        <p:spPr>
          <a:xfrm>
            <a:off x="3224021" y="4102695"/>
            <a:ext cx="633507" cy="369332"/>
          </a:xfrm>
          <a:prstGeom prst="rect">
            <a:avLst/>
          </a:prstGeom>
          <a:noFill/>
        </p:spPr>
        <p:txBody>
          <a:bodyPr wrap="none" rtlCol="0">
            <a:spAutoFit/>
          </a:bodyPr>
          <a:lstStyle/>
          <a:p>
            <a:r>
              <a:rPr lang="en-US" dirty="0" smtClean="0"/>
              <a:t>HIV+</a:t>
            </a:r>
            <a:endParaRPr lang="en-US" dirty="0"/>
          </a:p>
        </p:txBody>
      </p:sp>
      <p:sp>
        <p:nvSpPr>
          <p:cNvPr id="11" name="TextBox 10"/>
          <p:cNvSpPr txBox="1"/>
          <p:nvPr/>
        </p:nvSpPr>
        <p:spPr>
          <a:xfrm>
            <a:off x="7153575" y="3918029"/>
            <a:ext cx="633507" cy="369332"/>
          </a:xfrm>
          <a:prstGeom prst="rect">
            <a:avLst/>
          </a:prstGeom>
          <a:noFill/>
        </p:spPr>
        <p:txBody>
          <a:bodyPr wrap="none" rtlCol="0">
            <a:spAutoFit/>
          </a:bodyPr>
          <a:lstStyle/>
          <a:p>
            <a:r>
              <a:rPr lang="en-US" dirty="0" smtClean="0"/>
              <a:t>HIV+</a:t>
            </a:r>
            <a:endParaRPr lang="en-US" dirty="0"/>
          </a:p>
        </p:txBody>
      </p:sp>
      <p:sp>
        <p:nvSpPr>
          <p:cNvPr id="12" name="TextBox 11"/>
          <p:cNvSpPr txBox="1"/>
          <p:nvPr/>
        </p:nvSpPr>
        <p:spPr>
          <a:xfrm>
            <a:off x="7153575" y="3080559"/>
            <a:ext cx="800219" cy="369332"/>
          </a:xfrm>
          <a:prstGeom prst="rect">
            <a:avLst/>
          </a:prstGeom>
          <a:noFill/>
        </p:spPr>
        <p:txBody>
          <a:bodyPr wrap="none" rtlCol="0">
            <a:spAutoFit/>
          </a:bodyPr>
          <a:lstStyle/>
          <a:p>
            <a:r>
              <a:rPr lang="en-US" dirty="0" smtClean="0"/>
              <a:t>TOTAL</a:t>
            </a:r>
            <a:endParaRPr lang="en-US" dirty="0"/>
          </a:p>
        </p:txBody>
      </p:sp>
      <p:sp>
        <p:nvSpPr>
          <p:cNvPr id="13" name="TextBox 12"/>
          <p:cNvSpPr txBox="1"/>
          <p:nvPr/>
        </p:nvSpPr>
        <p:spPr>
          <a:xfrm>
            <a:off x="0" y="6450456"/>
            <a:ext cx="1206843" cy="369332"/>
          </a:xfrm>
          <a:prstGeom prst="rect">
            <a:avLst/>
          </a:prstGeom>
          <a:noFill/>
        </p:spPr>
        <p:txBody>
          <a:bodyPr wrap="none" rtlCol="0">
            <a:spAutoFit/>
          </a:bodyPr>
          <a:lstStyle/>
          <a:p>
            <a:r>
              <a:rPr lang="en-US" dirty="0" smtClean="0"/>
              <a:t>WHO 2017</a:t>
            </a:r>
            <a:endParaRPr lang="en-US" dirty="0"/>
          </a:p>
        </p:txBody>
      </p:sp>
      <p:sp>
        <p:nvSpPr>
          <p:cNvPr id="15" name="TextBox 14"/>
          <p:cNvSpPr txBox="1"/>
          <p:nvPr/>
        </p:nvSpPr>
        <p:spPr>
          <a:xfrm>
            <a:off x="621855" y="5385267"/>
            <a:ext cx="7822380" cy="1384995"/>
          </a:xfrm>
          <a:prstGeom prst="rect">
            <a:avLst/>
          </a:prstGeom>
          <a:noFill/>
        </p:spPr>
        <p:txBody>
          <a:bodyPr wrap="square" rtlCol="0">
            <a:spAutoFit/>
          </a:bodyPr>
          <a:lstStyle/>
          <a:p>
            <a:pPr algn="ctr"/>
            <a:r>
              <a:rPr lang="en-US" sz="2800" b="1" dirty="0" smtClean="0">
                <a:solidFill>
                  <a:srgbClr val="FF0000"/>
                </a:solidFill>
              </a:rPr>
              <a:t>19% of new cases and 55% of previously treated cases with MDR-TB/RR-TB </a:t>
            </a:r>
            <a:r>
              <a:rPr lang="mr-IN" sz="2800" b="1" dirty="0" smtClean="0"/>
              <a:t>–</a:t>
            </a:r>
            <a:r>
              <a:rPr lang="en-US" sz="2800" b="1" dirty="0" smtClean="0"/>
              <a:t> integrated HIV&amp;TB services urgently needed</a:t>
            </a:r>
            <a:endParaRPr lang="en-US" sz="2800" b="1" dirty="0"/>
          </a:p>
        </p:txBody>
      </p:sp>
    </p:spTree>
    <p:extLst>
      <p:ext uri="{BB962C8B-B14F-4D97-AF65-F5344CB8AC3E}">
        <p14:creationId xmlns:p14="http://schemas.microsoft.com/office/powerpoint/2010/main" val="3124618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68511"/>
            <a:ext cx="7772400" cy="1362075"/>
          </a:xfrm>
        </p:spPr>
        <p:txBody>
          <a:bodyPr/>
          <a:lstStyle/>
          <a:p>
            <a:r>
              <a:rPr lang="en-US" dirty="0" smtClean="0"/>
              <a:t>DRUG USE, INCARCERATION, AND HIV/HCV/TB SYNDEMICS</a:t>
            </a:r>
            <a:endParaRPr lang="en-US" dirty="0"/>
          </a:p>
        </p:txBody>
      </p:sp>
    </p:spTree>
    <p:extLst>
      <p:ext uri="{BB962C8B-B14F-4D97-AF65-F5344CB8AC3E}">
        <p14:creationId xmlns:p14="http://schemas.microsoft.com/office/powerpoint/2010/main" val="1540543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a:xfrm>
            <a:off x="251520" y="116632"/>
            <a:ext cx="8229600" cy="858837"/>
          </a:xfrm>
        </p:spPr>
        <p:txBody>
          <a:bodyPr/>
          <a:lstStyle/>
          <a:p>
            <a:r>
              <a:rPr lang="en-US" sz="3200" b="1" dirty="0">
                <a:solidFill>
                  <a:srgbClr val="000000"/>
                </a:solidFill>
                <a:latin typeface="Arial"/>
                <a:cs typeface="Arial"/>
              </a:rPr>
              <a:t>DISCLOSURES</a:t>
            </a:r>
          </a:p>
        </p:txBody>
      </p:sp>
      <p:sp>
        <p:nvSpPr>
          <p:cNvPr id="13314" name="Content Placeholder 2"/>
          <p:cNvSpPr>
            <a:spLocks noGrp="1"/>
          </p:cNvSpPr>
          <p:nvPr>
            <p:ph idx="4294967295"/>
          </p:nvPr>
        </p:nvSpPr>
        <p:spPr>
          <a:xfrm>
            <a:off x="755576" y="2564904"/>
            <a:ext cx="7354490" cy="1782763"/>
          </a:xfrm>
        </p:spPr>
        <p:txBody>
          <a:bodyPr/>
          <a:lstStyle/>
          <a:p>
            <a:pPr marL="0" indent="0" algn="ctr">
              <a:buFont typeface="Arial" charset="0"/>
              <a:buNone/>
            </a:pPr>
            <a:r>
              <a:rPr lang="en-US" sz="2400" dirty="0">
                <a:latin typeface="Calibri" charset="0"/>
                <a:cs typeface="Calibri" charset="0"/>
              </a:rPr>
              <a:t>I have received unrestricted research grants </a:t>
            </a:r>
            <a:r>
              <a:rPr lang="en-US" sz="2400" dirty="0" smtClean="0">
                <a:latin typeface="Calibri" charset="0"/>
                <a:cs typeface="Calibri" charset="0"/>
              </a:rPr>
              <a:t>and honoraria from </a:t>
            </a:r>
            <a:r>
              <a:rPr lang="en-US" sz="2400" dirty="0">
                <a:latin typeface="Calibri" charset="0"/>
                <a:cs typeface="Calibri" charset="0"/>
              </a:rPr>
              <a:t>Gilead </a:t>
            </a:r>
            <a:r>
              <a:rPr lang="en-US" sz="2400" dirty="0" smtClean="0">
                <a:latin typeface="Calibri" charset="0"/>
                <a:cs typeface="Calibri" charset="0"/>
              </a:rPr>
              <a:t>and </a:t>
            </a:r>
            <a:r>
              <a:rPr lang="en-US" sz="2400" dirty="0">
                <a:latin typeface="Calibri" charset="0"/>
                <a:cs typeface="Calibri" charset="0"/>
              </a:rPr>
              <a:t>Merck.</a:t>
            </a:r>
          </a:p>
        </p:txBody>
      </p:sp>
    </p:spTree>
    <p:extLst>
      <p:ext uri="{BB962C8B-B14F-4D97-AF65-F5344CB8AC3E}">
        <p14:creationId xmlns:p14="http://schemas.microsoft.com/office/powerpoint/2010/main" val="411951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24" y="15951"/>
            <a:ext cx="8241564" cy="1143000"/>
          </a:xfrm>
        </p:spPr>
        <p:txBody>
          <a:bodyPr>
            <a:normAutofit/>
          </a:bodyPr>
          <a:lstStyle/>
          <a:p>
            <a:r>
              <a:rPr lang="en-US" sz="2800" b="1" dirty="0" smtClean="0">
                <a:latin typeface="Arial"/>
                <a:cs typeface="Arial"/>
              </a:rPr>
              <a:t>INCARCERATION AS A DRIVER OF HIV/HCV/TB </a:t>
            </a:r>
            <a:endParaRPr lang="en-US" sz="2800" b="1" dirty="0">
              <a:latin typeface="Arial"/>
              <a:cs typeface="Arial"/>
            </a:endParaRPr>
          </a:p>
        </p:txBody>
      </p:sp>
      <p:pic>
        <p:nvPicPr>
          <p:cNvPr id="4" name="Picture 3" descr="Screen Shot 2018-07-25 at 13.04.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1462468"/>
            <a:ext cx="7795846" cy="5043911"/>
          </a:xfrm>
          <a:prstGeom prst="rect">
            <a:avLst/>
          </a:prstGeom>
        </p:spPr>
      </p:pic>
      <p:sp>
        <p:nvSpPr>
          <p:cNvPr id="5" name="TextBox 4"/>
          <p:cNvSpPr txBox="1"/>
          <p:nvPr/>
        </p:nvSpPr>
        <p:spPr>
          <a:xfrm>
            <a:off x="381218" y="6421270"/>
            <a:ext cx="8124340" cy="369332"/>
          </a:xfrm>
          <a:prstGeom prst="rect">
            <a:avLst/>
          </a:prstGeom>
          <a:noFill/>
        </p:spPr>
        <p:txBody>
          <a:bodyPr wrap="none" rtlCol="0">
            <a:spAutoFit/>
          </a:bodyPr>
          <a:lstStyle/>
          <a:p>
            <a:r>
              <a:rPr lang="en-US" dirty="0" smtClean="0"/>
              <a:t>1. </a:t>
            </a:r>
            <a:r>
              <a:rPr lang="en-US" dirty="0" err="1" smtClean="0"/>
              <a:t>Kamarulzaman</a:t>
            </a:r>
            <a:r>
              <a:rPr lang="en-US" dirty="0" smtClean="0"/>
              <a:t> A et al. Lancet 2016 2. </a:t>
            </a:r>
            <a:r>
              <a:rPr lang="en-US" dirty="0" err="1" smtClean="0"/>
              <a:t>Degenhardt</a:t>
            </a:r>
            <a:r>
              <a:rPr lang="en-US" dirty="0" smtClean="0"/>
              <a:t> L et al. Lancet Glob Health 2017</a:t>
            </a:r>
            <a:endParaRPr lang="en-US" dirty="0"/>
          </a:p>
        </p:txBody>
      </p:sp>
      <p:sp>
        <p:nvSpPr>
          <p:cNvPr id="6" name="TextBox 5"/>
          <p:cNvSpPr txBox="1"/>
          <p:nvPr/>
        </p:nvSpPr>
        <p:spPr>
          <a:xfrm>
            <a:off x="3859191" y="1048306"/>
            <a:ext cx="1474532" cy="369332"/>
          </a:xfrm>
          <a:prstGeom prst="rect">
            <a:avLst/>
          </a:prstGeom>
          <a:noFill/>
        </p:spPr>
        <p:txBody>
          <a:bodyPr wrap="none" rtlCol="0">
            <a:spAutoFit/>
          </a:bodyPr>
          <a:lstStyle/>
          <a:p>
            <a:r>
              <a:rPr lang="en-US" b="1" dirty="0" smtClean="0"/>
              <a:t>Amplification</a:t>
            </a:r>
            <a:endParaRPr lang="en-US" b="1" dirty="0"/>
          </a:p>
        </p:txBody>
      </p:sp>
      <p:sp>
        <p:nvSpPr>
          <p:cNvPr id="7" name="TextBox 6"/>
          <p:cNvSpPr txBox="1"/>
          <p:nvPr/>
        </p:nvSpPr>
        <p:spPr>
          <a:xfrm>
            <a:off x="904512" y="1965103"/>
            <a:ext cx="1552190" cy="369332"/>
          </a:xfrm>
          <a:prstGeom prst="rect">
            <a:avLst/>
          </a:prstGeom>
          <a:noFill/>
        </p:spPr>
        <p:txBody>
          <a:bodyPr wrap="none" rtlCol="0">
            <a:spAutoFit/>
          </a:bodyPr>
          <a:lstStyle/>
          <a:p>
            <a:r>
              <a:rPr lang="en-US" b="1" dirty="0" smtClean="0"/>
              <a:t>Concentration</a:t>
            </a:r>
            <a:endParaRPr lang="en-US" b="1" dirty="0"/>
          </a:p>
        </p:txBody>
      </p:sp>
      <p:sp>
        <p:nvSpPr>
          <p:cNvPr id="9" name="TextBox 8"/>
          <p:cNvSpPr txBox="1"/>
          <p:nvPr/>
        </p:nvSpPr>
        <p:spPr>
          <a:xfrm>
            <a:off x="6716235" y="1999007"/>
            <a:ext cx="1486141" cy="369332"/>
          </a:xfrm>
          <a:prstGeom prst="rect">
            <a:avLst/>
          </a:prstGeom>
          <a:noFill/>
        </p:spPr>
        <p:txBody>
          <a:bodyPr wrap="none" rtlCol="0">
            <a:spAutoFit/>
          </a:bodyPr>
          <a:lstStyle/>
          <a:p>
            <a:r>
              <a:rPr lang="en-US" b="1" dirty="0" smtClean="0"/>
              <a:t>Deterioration</a:t>
            </a:r>
            <a:endParaRPr lang="en-US" b="1" dirty="0"/>
          </a:p>
        </p:txBody>
      </p:sp>
      <p:sp>
        <p:nvSpPr>
          <p:cNvPr id="10" name="TextBox 9"/>
          <p:cNvSpPr txBox="1"/>
          <p:nvPr/>
        </p:nvSpPr>
        <p:spPr>
          <a:xfrm>
            <a:off x="6914727" y="5608585"/>
            <a:ext cx="1554219" cy="369332"/>
          </a:xfrm>
          <a:prstGeom prst="rect">
            <a:avLst/>
          </a:prstGeom>
          <a:noFill/>
        </p:spPr>
        <p:txBody>
          <a:bodyPr wrap="none" rtlCol="0">
            <a:spAutoFit/>
          </a:bodyPr>
          <a:lstStyle/>
          <a:p>
            <a:r>
              <a:rPr lang="en-US" b="1" dirty="0" smtClean="0"/>
              <a:t>Dissemination</a:t>
            </a:r>
            <a:endParaRPr lang="en-US" b="1" dirty="0"/>
          </a:p>
        </p:txBody>
      </p:sp>
      <p:sp>
        <p:nvSpPr>
          <p:cNvPr id="11" name="TextBox 10"/>
          <p:cNvSpPr txBox="1"/>
          <p:nvPr/>
        </p:nvSpPr>
        <p:spPr>
          <a:xfrm>
            <a:off x="1030429" y="5648010"/>
            <a:ext cx="1300356" cy="369332"/>
          </a:xfrm>
          <a:prstGeom prst="rect">
            <a:avLst/>
          </a:prstGeom>
          <a:noFill/>
        </p:spPr>
        <p:txBody>
          <a:bodyPr wrap="none" rtlCol="0">
            <a:spAutoFit/>
          </a:bodyPr>
          <a:lstStyle/>
          <a:p>
            <a:r>
              <a:rPr lang="en-US" b="1" dirty="0" smtClean="0"/>
              <a:t>Community</a:t>
            </a:r>
            <a:endParaRPr lang="en-US" b="1" dirty="0"/>
          </a:p>
        </p:txBody>
      </p:sp>
      <p:sp>
        <p:nvSpPr>
          <p:cNvPr id="3" name="TextBox 2"/>
          <p:cNvSpPr txBox="1"/>
          <p:nvPr/>
        </p:nvSpPr>
        <p:spPr>
          <a:xfrm>
            <a:off x="466426" y="1192650"/>
            <a:ext cx="2975452" cy="646331"/>
          </a:xfrm>
          <a:prstGeom prst="rect">
            <a:avLst/>
          </a:prstGeom>
          <a:noFill/>
        </p:spPr>
        <p:txBody>
          <a:bodyPr wrap="square" rtlCol="0">
            <a:spAutoFit/>
          </a:bodyPr>
          <a:lstStyle/>
          <a:p>
            <a:r>
              <a:rPr lang="en-US" dirty="0" smtClean="0">
                <a:solidFill>
                  <a:srgbClr val="FF0000"/>
                </a:solidFill>
              </a:rPr>
              <a:t>Globally, ~58% PWID had a history of incarceration</a:t>
            </a:r>
            <a:r>
              <a:rPr lang="en-US" baseline="30000" dirty="0" smtClean="0">
                <a:solidFill>
                  <a:srgbClr val="FF0000"/>
                </a:solidFill>
              </a:rPr>
              <a:t>2</a:t>
            </a:r>
            <a:endParaRPr lang="en-US" baseline="30000" dirty="0">
              <a:solidFill>
                <a:srgbClr val="FF0000"/>
              </a:solidFill>
            </a:endParaRPr>
          </a:p>
        </p:txBody>
      </p:sp>
    </p:spTree>
    <p:extLst>
      <p:ext uri="{BB962C8B-B14F-4D97-AF65-F5344CB8AC3E}">
        <p14:creationId xmlns:p14="http://schemas.microsoft.com/office/powerpoint/2010/main" val="793509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70"/>
            <a:ext cx="8229600" cy="1143000"/>
          </a:xfrm>
        </p:spPr>
        <p:txBody>
          <a:bodyPr>
            <a:normAutofit/>
          </a:bodyPr>
          <a:lstStyle/>
          <a:p>
            <a:r>
              <a:rPr lang="en-US" sz="2800" b="1" dirty="0" smtClean="0">
                <a:latin typeface="Arial"/>
                <a:cs typeface="Arial"/>
              </a:rPr>
              <a:t>HIGH BURDEN OF HIV, HCV, HBV AND TB AMONG PRISONERS</a:t>
            </a:r>
            <a:endParaRPr lang="en-US" sz="2800" b="1" dirty="0">
              <a:latin typeface="Arial"/>
              <a:cs typeface="Arial"/>
            </a:endParaRPr>
          </a:p>
        </p:txBody>
      </p:sp>
      <p:pic>
        <p:nvPicPr>
          <p:cNvPr id="4" name="Picture 3" descr="Screen Shot 2018-07-17 at 22.05.20.png"/>
          <p:cNvPicPr>
            <a:picLocks noChangeAspect="1"/>
          </p:cNvPicPr>
          <p:nvPr/>
        </p:nvPicPr>
        <p:blipFill rotWithShape="1">
          <a:blip r:embed="rId2">
            <a:extLst>
              <a:ext uri="{28A0092B-C50C-407E-A947-70E740481C1C}">
                <a14:useLocalDpi xmlns:a14="http://schemas.microsoft.com/office/drawing/2010/main" val="0"/>
              </a:ext>
            </a:extLst>
          </a:blip>
          <a:srcRect b="13300"/>
          <a:stretch/>
        </p:blipFill>
        <p:spPr>
          <a:xfrm>
            <a:off x="0" y="1183670"/>
            <a:ext cx="9071410" cy="5309620"/>
          </a:xfrm>
          <a:prstGeom prst="rect">
            <a:avLst/>
          </a:prstGeom>
        </p:spPr>
      </p:pic>
      <p:sp>
        <p:nvSpPr>
          <p:cNvPr id="5" name="TextBox 4"/>
          <p:cNvSpPr txBox="1"/>
          <p:nvPr/>
        </p:nvSpPr>
        <p:spPr>
          <a:xfrm>
            <a:off x="6456692" y="6542592"/>
            <a:ext cx="2614718" cy="369332"/>
          </a:xfrm>
          <a:prstGeom prst="rect">
            <a:avLst/>
          </a:prstGeom>
          <a:noFill/>
        </p:spPr>
        <p:txBody>
          <a:bodyPr wrap="none" rtlCol="0">
            <a:spAutoFit/>
          </a:bodyPr>
          <a:lstStyle/>
          <a:p>
            <a:r>
              <a:rPr lang="en-US" dirty="0" smtClean="0"/>
              <a:t>Dolan K et al. Lancet 2016</a:t>
            </a:r>
            <a:endParaRPr lang="en-US" dirty="0"/>
          </a:p>
        </p:txBody>
      </p:sp>
      <p:sp>
        <p:nvSpPr>
          <p:cNvPr id="6" name="Content Placeholder 2"/>
          <p:cNvSpPr>
            <a:spLocks noGrp="1"/>
          </p:cNvSpPr>
          <p:nvPr>
            <p:ph idx="1"/>
          </p:nvPr>
        </p:nvSpPr>
        <p:spPr>
          <a:xfrm>
            <a:off x="5436096" y="1558889"/>
            <a:ext cx="3528392" cy="2080940"/>
          </a:xfrm>
          <a:ln>
            <a:solidFill>
              <a:schemeClr val="tx1"/>
            </a:solidFill>
          </a:ln>
        </p:spPr>
        <p:txBody>
          <a:bodyPr/>
          <a:lstStyle/>
          <a:p>
            <a:pPr defTabSz="878400"/>
            <a:r>
              <a:rPr lang="en-US" sz="2000" dirty="0"/>
              <a:t>Higher prevalence of </a:t>
            </a:r>
            <a:r>
              <a:rPr lang="en-US" sz="2000" dirty="0" smtClean="0"/>
              <a:t>HIV, HCV, HBV, and TB </a:t>
            </a:r>
            <a:r>
              <a:rPr lang="en-US" sz="2000" dirty="0"/>
              <a:t>in prisoners than general populations.</a:t>
            </a:r>
          </a:p>
          <a:p>
            <a:pPr defTabSz="878400"/>
            <a:r>
              <a:rPr lang="en-US" sz="2000" dirty="0"/>
              <a:t>Especially in incarcerated PWID.</a:t>
            </a:r>
          </a:p>
          <a:p>
            <a:pPr lvl="1"/>
            <a:endParaRPr lang="en-US" dirty="0"/>
          </a:p>
        </p:txBody>
      </p:sp>
    </p:spTree>
    <p:extLst>
      <p:ext uri="{BB962C8B-B14F-4D97-AF65-F5344CB8AC3E}">
        <p14:creationId xmlns:p14="http://schemas.microsoft.com/office/powerpoint/2010/main" val="27990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686800" cy="1143000"/>
          </a:xfrm>
        </p:spPr>
        <p:txBody>
          <a:bodyPr>
            <a:normAutofit/>
          </a:bodyPr>
          <a:lstStyle/>
          <a:p>
            <a:r>
              <a:rPr lang="en-US" sz="2800" b="1" dirty="0" smtClean="0">
                <a:solidFill>
                  <a:srgbClr val="000000"/>
                </a:solidFill>
              </a:rPr>
              <a:t>INCARCERATION INCREASES RISK OF HIV AND HCV INCIDENCE AMONG PWID</a:t>
            </a:r>
            <a:endParaRPr lang="en-US" sz="2800" b="1" dirty="0">
              <a:solidFill>
                <a:srgbClr val="000000"/>
              </a:solidFill>
            </a:endParaRPr>
          </a:p>
        </p:txBody>
      </p:sp>
      <p:sp>
        <p:nvSpPr>
          <p:cNvPr id="9" name="Rectangle 8"/>
          <p:cNvSpPr/>
          <p:nvPr/>
        </p:nvSpPr>
        <p:spPr>
          <a:xfrm>
            <a:off x="6619662" y="3581400"/>
            <a:ext cx="1838538" cy="2135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smtClean="0"/>
              <a:t>PRISON TREATMENT</a:t>
            </a:r>
            <a:endParaRPr lang="en-US" dirty="0"/>
          </a:p>
        </p:txBody>
      </p:sp>
      <p:sp>
        <p:nvSpPr>
          <p:cNvPr id="3" name="Content Placeholder 2"/>
          <p:cNvSpPr>
            <a:spLocks noGrp="1"/>
          </p:cNvSpPr>
          <p:nvPr>
            <p:ph idx="1"/>
          </p:nvPr>
        </p:nvSpPr>
        <p:spPr>
          <a:xfrm>
            <a:off x="533400" y="1687586"/>
            <a:ext cx="8229600" cy="4525963"/>
          </a:xfrm>
        </p:spPr>
        <p:txBody>
          <a:bodyPr/>
          <a:lstStyle/>
          <a:p>
            <a:r>
              <a:rPr lang="en-US" dirty="0" smtClean="0"/>
              <a:t>Systematic review and meta-analysis found that recent incarceration significantly </a:t>
            </a:r>
            <a:r>
              <a:rPr lang="en-US" b="1" dirty="0" smtClean="0"/>
              <a:t>increases risk of acquiring HIV (by 81%) and HCV (by 62%)</a:t>
            </a:r>
            <a:r>
              <a:rPr lang="en-US" dirty="0" smtClean="0"/>
              <a:t> among PWID compared to non-recent incarceration</a:t>
            </a:r>
          </a:p>
          <a:p>
            <a:r>
              <a:rPr lang="en-US" dirty="0" smtClean="0"/>
              <a:t>This risk </a:t>
            </a:r>
            <a:r>
              <a:rPr lang="en-US" b="1" dirty="0" smtClean="0"/>
              <a:t>persists post release </a:t>
            </a:r>
            <a:r>
              <a:rPr lang="en-US" dirty="0" smtClean="0"/>
              <a:t>(RR 1.25 ever incarcerated compared to never incarcerated for both HIV and HCV)</a:t>
            </a:r>
            <a:endParaRPr lang="en-US" dirty="0"/>
          </a:p>
        </p:txBody>
      </p:sp>
      <p:sp>
        <p:nvSpPr>
          <p:cNvPr id="15" name="TextBox 14"/>
          <p:cNvSpPr txBox="1"/>
          <p:nvPr/>
        </p:nvSpPr>
        <p:spPr>
          <a:xfrm>
            <a:off x="107504" y="6453336"/>
            <a:ext cx="5419197" cy="369332"/>
          </a:xfrm>
          <a:prstGeom prst="rect">
            <a:avLst/>
          </a:prstGeom>
          <a:noFill/>
        </p:spPr>
        <p:txBody>
          <a:bodyPr wrap="none" rtlCol="0">
            <a:spAutoFit/>
          </a:bodyPr>
          <a:lstStyle/>
          <a:p>
            <a:r>
              <a:rPr lang="en-US" dirty="0" smtClean="0"/>
              <a:t>Stone J, Martin NK, </a:t>
            </a:r>
            <a:r>
              <a:rPr lang="en-US" dirty="0" err="1" smtClean="0"/>
              <a:t>Vickerman</a:t>
            </a:r>
            <a:r>
              <a:rPr lang="en-US" dirty="0" smtClean="0"/>
              <a:t> P et al. Lancet ID in press</a:t>
            </a:r>
            <a:endParaRPr lang="en-US" dirty="0"/>
          </a:p>
        </p:txBody>
      </p:sp>
    </p:spTree>
    <p:extLst>
      <p:ext uri="{BB962C8B-B14F-4D97-AF65-F5344CB8AC3E}">
        <p14:creationId xmlns:p14="http://schemas.microsoft.com/office/powerpoint/2010/main" val="263087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50"/>
            <a:ext cx="8229600" cy="1143000"/>
          </a:xfrm>
        </p:spPr>
        <p:txBody>
          <a:bodyPr>
            <a:normAutofit/>
          </a:bodyPr>
          <a:lstStyle/>
          <a:p>
            <a:r>
              <a:rPr lang="en-US" sz="2800" b="1" dirty="0" smtClean="0"/>
              <a:t>LIMITED HARM REDUCTION IN PRISON</a:t>
            </a:r>
            <a:endParaRPr lang="en-US" sz="2800" b="1" dirty="0"/>
          </a:p>
        </p:txBody>
      </p:sp>
      <p:sp>
        <p:nvSpPr>
          <p:cNvPr id="7" name="Rectangle 6"/>
          <p:cNvSpPr/>
          <p:nvPr/>
        </p:nvSpPr>
        <p:spPr>
          <a:xfrm>
            <a:off x="5442965" y="6288363"/>
            <a:ext cx="4752528" cy="523220"/>
          </a:xfrm>
          <a:prstGeom prst="rect">
            <a:avLst/>
          </a:prstGeom>
        </p:spPr>
        <p:txBody>
          <a:bodyPr wrap="square">
            <a:spAutoFit/>
          </a:bodyPr>
          <a:lstStyle/>
          <a:p>
            <a:r>
              <a:rPr lang="en-US" sz="1400" dirty="0" smtClean="0">
                <a:solidFill>
                  <a:srgbClr val="000000"/>
                </a:solidFill>
                <a:latin typeface="ArialMT" charset="0"/>
              </a:rPr>
              <a:t>1. </a:t>
            </a:r>
            <a:r>
              <a:rPr lang="en-US" sz="1400" dirty="0" err="1" smtClean="0">
                <a:solidFill>
                  <a:srgbClr val="000000"/>
                </a:solidFill>
                <a:latin typeface="ArialMT" charset="0"/>
              </a:rPr>
              <a:t>Bielen</a:t>
            </a:r>
            <a:r>
              <a:rPr lang="en-US" sz="1400" dirty="0" smtClean="0">
                <a:solidFill>
                  <a:srgbClr val="000000"/>
                </a:solidFill>
                <a:latin typeface="ArialMT" charset="0"/>
              </a:rPr>
              <a:t> </a:t>
            </a:r>
            <a:r>
              <a:rPr lang="en-US" sz="1400" i="1" dirty="0" smtClean="0">
                <a:solidFill>
                  <a:srgbClr val="000000"/>
                </a:solidFill>
                <a:latin typeface="ArialMT" charset="0"/>
              </a:rPr>
              <a:t>Harm Reduction Journal </a:t>
            </a:r>
            <a:r>
              <a:rPr lang="en-US" sz="1400" dirty="0" smtClean="0">
                <a:solidFill>
                  <a:srgbClr val="000000"/>
                </a:solidFill>
                <a:latin typeface="ArialMT" charset="0"/>
              </a:rPr>
              <a:t>2018</a:t>
            </a:r>
          </a:p>
          <a:p>
            <a:r>
              <a:rPr lang="en-US" sz="1400" dirty="0" smtClean="0">
                <a:solidFill>
                  <a:srgbClr val="000000"/>
                </a:solidFill>
                <a:latin typeface="ArialMT" charset="0"/>
              </a:rPr>
              <a:t>2. </a:t>
            </a:r>
            <a:r>
              <a:rPr lang="en-US" sz="1400" dirty="0" err="1" smtClean="0">
                <a:solidFill>
                  <a:srgbClr val="000000"/>
                </a:solidFill>
                <a:latin typeface="ArialMT" charset="0"/>
              </a:rPr>
              <a:t>Kamarulzaman</a:t>
            </a:r>
            <a:r>
              <a:rPr lang="en-US" sz="1400" dirty="0" smtClean="0">
                <a:solidFill>
                  <a:srgbClr val="000000"/>
                </a:solidFill>
                <a:latin typeface="ArialMT" charset="0"/>
              </a:rPr>
              <a:t> </a:t>
            </a:r>
            <a:r>
              <a:rPr lang="en-US" sz="1400" dirty="0">
                <a:solidFill>
                  <a:srgbClr val="000000"/>
                </a:solidFill>
                <a:latin typeface="ArialMT" charset="0"/>
              </a:rPr>
              <a:t>et al. </a:t>
            </a:r>
            <a:r>
              <a:rPr lang="en-US" sz="1400" i="1" dirty="0" smtClean="0">
                <a:solidFill>
                  <a:srgbClr val="000000"/>
                </a:solidFill>
                <a:latin typeface="ArialMT" charset="0"/>
              </a:rPr>
              <a:t>The </a:t>
            </a:r>
            <a:r>
              <a:rPr lang="en-US" sz="1400" i="1" dirty="0">
                <a:solidFill>
                  <a:srgbClr val="000000"/>
                </a:solidFill>
                <a:latin typeface="ArialMT" charset="0"/>
              </a:rPr>
              <a:t>Lancet</a:t>
            </a:r>
            <a:r>
              <a:rPr lang="en-US" sz="1400" dirty="0">
                <a:solidFill>
                  <a:srgbClr val="000000"/>
                </a:solidFill>
                <a:latin typeface="ArialMT" charset="0"/>
              </a:rPr>
              <a:t> </a:t>
            </a:r>
            <a:r>
              <a:rPr lang="en-US" sz="1400" dirty="0" smtClean="0">
                <a:solidFill>
                  <a:srgbClr val="000000"/>
                </a:solidFill>
                <a:latin typeface="ArialMT" charset="0"/>
              </a:rPr>
              <a:t>2016</a:t>
            </a:r>
            <a:endParaRPr lang="en-US" sz="1400" dirty="0">
              <a:solidFill>
                <a:srgbClr val="000000"/>
              </a:solidFill>
            </a:endParaRPr>
          </a:p>
        </p:txBody>
      </p:sp>
      <p:pic>
        <p:nvPicPr>
          <p:cNvPr id="3" name="Picture 2" descr="Screen Shot 2018-07-24 at 02.02.21.png"/>
          <p:cNvPicPr>
            <a:picLocks noChangeAspect="1"/>
          </p:cNvPicPr>
          <p:nvPr/>
        </p:nvPicPr>
        <p:blipFill rotWithShape="1">
          <a:blip r:embed="rId3">
            <a:extLst>
              <a:ext uri="{28A0092B-C50C-407E-A947-70E740481C1C}">
                <a14:useLocalDpi xmlns:a14="http://schemas.microsoft.com/office/drawing/2010/main" val="0"/>
              </a:ext>
            </a:extLst>
          </a:blip>
          <a:srcRect l="10344" r="797" b="9709"/>
          <a:stretch/>
        </p:blipFill>
        <p:spPr>
          <a:xfrm>
            <a:off x="4621243" y="1646389"/>
            <a:ext cx="4885204" cy="3779624"/>
          </a:xfrm>
          <a:prstGeom prst="rect">
            <a:avLst/>
          </a:prstGeom>
        </p:spPr>
      </p:pic>
      <p:pic>
        <p:nvPicPr>
          <p:cNvPr id="6" name="Picture 5" descr="Screen Shot 2018-07-24 at 02.02.06.png"/>
          <p:cNvPicPr>
            <a:picLocks noChangeAspect="1"/>
          </p:cNvPicPr>
          <p:nvPr/>
        </p:nvPicPr>
        <p:blipFill rotWithShape="1">
          <a:blip r:embed="rId4">
            <a:extLst>
              <a:ext uri="{28A0092B-C50C-407E-A947-70E740481C1C}">
                <a14:useLocalDpi xmlns:a14="http://schemas.microsoft.com/office/drawing/2010/main" val="0"/>
              </a:ext>
            </a:extLst>
          </a:blip>
          <a:srcRect r="11841" b="9709"/>
          <a:stretch/>
        </p:blipFill>
        <p:spPr>
          <a:xfrm>
            <a:off x="-303292" y="1646389"/>
            <a:ext cx="4771668" cy="3779624"/>
          </a:xfrm>
          <a:prstGeom prst="rect">
            <a:avLst/>
          </a:prstGeom>
        </p:spPr>
      </p:pic>
      <p:sp>
        <p:nvSpPr>
          <p:cNvPr id="8" name="TextBox 7"/>
          <p:cNvSpPr txBox="1"/>
          <p:nvPr/>
        </p:nvSpPr>
        <p:spPr>
          <a:xfrm>
            <a:off x="1969970" y="1324097"/>
            <a:ext cx="611340" cy="400110"/>
          </a:xfrm>
          <a:prstGeom prst="rect">
            <a:avLst/>
          </a:prstGeom>
          <a:noFill/>
        </p:spPr>
        <p:txBody>
          <a:bodyPr wrap="none" rtlCol="0">
            <a:spAutoFit/>
          </a:bodyPr>
          <a:lstStyle/>
          <a:p>
            <a:r>
              <a:rPr lang="en-US" sz="2000" b="1" dirty="0" smtClean="0"/>
              <a:t>NSP</a:t>
            </a:r>
            <a:endParaRPr lang="en-US" sz="2000" b="1" dirty="0"/>
          </a:p>
        </p:txBody>
      </p:sp>
      <p:sp>
        <p:nvSpPr>
          <p:cNvPr id="9" name="TextBox 8"/>
          <p:cNvSpPr txBox="1"/>
          <p:nvPr/>
        </p:nvSpPr>
        <p:spPr>
          <a:xfrm>
            <a:off x="6465084" y="1277057"/>
            <a:ext cx="620683" cy="400110"/>
          </a:xfrm>
          <a:prstGeom prst="rect">
            <a:avLst/>
          </a:prstGeom>
          <a:noFill/>
        </p:spPr>
        <p:txBody>
          <a:bodyPr wrap="none" rtlCol="0">
            <a:spAutoFit/>
          </a:bodyPr>
          <a:lstStyle/>
          <a:p>
            <a:r>
              <a:rPr lang="en-US" sz="2000" b="1" dirty="0" smtClean="0"/>
              <a:t>OST</a:t>
            </a:r>
            <a:endParaRPr lang="en-US" sz="2000" b="1" dirty="0"/>
          </a:p>
        </p:txBody>
      </p:sp>
      <p:sp>
        <p:nvSpPr>
          <p:cNvPr id="10" name="TextBox 9"/>
          <p:cNvSpPr txBox="1"/>
          <p:nvPr/>
        </p:nvSpPr>
        <p:spPr>
          <a:xfrm>
            <a:off x="354120" y="5340651"/>
            <a:ext cx="5490092" cy="1754327"/>
          </a:xfrm>
          <a:prstGeom prst="rect">
            <a:avLst/>
          </a:prstGeom>
          <a:noFill/>
        </p:spPr>
        <p:txBody>
          <a:bodyPr wrap="none" rtlCol="0">
            <a:spAutoFit/>
          </a:bodyPr>
          <a:lstStyle/>
          <a:p>
            <a:r>
              <a:rPr lang="en-US" b="1" dirty="0" smtClean="0"/>
              <a:t>Green: </a:t>
            </a:r>
            <a:r>
              <a:rPr lang="en-US" dirty="0" smtClean="0"/>
              <a:t>available</a:t>
            </a:r>
          </a:p>
          <a:p>
            <a:r>
              <a:rPr lang="en-US" b="1" dirty="0" smtClean="0"/>
              <a:t>Yellow: </a:t>
            </a:r>
            <a:r>
              <a:rPr lang="en-US" dirty="0" smtClean="0"/>
              <a:t>officially available but low coverage or not in use</a:t>
            </a:r>
          </a:p>
          <a:p>
            <a:r>
              <a:rPr lang="en-US" b="1" dirty="0" smtClean="0"/>
              <a:t>Blue: </a:t>
            </a:r>
            <a:r>
              <a:rPr lang="en-US" dirty="0" smtClean="0"/>
              <a:t>available only if started prior to incarceration</a:t>
            </a:r>
          </a:p>
          <a:p>
            <a:r>
              <a:rPr lang="en-US" b="1" dirty="0" smtClean="0"/>
              <a:t>Orange: </a:t>
            </a:r>
            <a:r>
              <a:rPr lang="en-US" dirty="0" smtClean="0"/>
              <a:t>some prisons</a:t>
            </a:r>
          </a:p>
          <a:p>
            <a:r>
              <a:rPr lang="en-US" b="1" dirty="0" smtClean="0"/>
              <a:t>Red: </a:t>
            </a:r>
            <a:r>
              <a:rPr lang="en-US" dirty="0" smtClean="0"/>
              <a:t>not available</a:t>
            </a:r>
          </a:p>
          <a:p>
            <a:endParaRPr lang="en-US" dirty="0"/>
          </a:p>
        </p:txBody>
      </p:sp>
    </p:spTree>
    <p:extLst>
      <p:ext uri="{BB962C8B-B14F-4D97-AF65-F5344CB8AC3E}">
        <p14:creationId xmlns:p14="http://schemas.microsoft.com/office/powerpoint/2010/main" val="2394063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94" y="86478"/>
            <a:ext cx="8629142" cy="1143000"/>
          </a:xfrm>
        </p:spPr>
        <p:txBody>
          <a:bodyPr>
            <a:normAutofit fontScale="90000"/>
          </a:bodyPr>
          <a:lstStyle/>
          <a:p>
            <a:r>
              <a:rPr lang="en-US" sz="2800" b="1" dirty="0" smtClean="0">
                <a:latin typeface="Arial"/>
                <a:cs typeface="Arial"/>
              </a:rPr>
              <a:t>ESTIMATING CONTRIBUTION OF INCARCERATION AND PRISON INTERVENTIONS TO HIV, HCV, AND TB AMONG PWID IN UKRAINE</a:t>
            </a:r>
            <a:endParaRPr lang="en-US" sz="2800" b="1" dirty="0">
              <a:latin typeface="Arial"/>
              <a:cs typeface="Aria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89598"/>
          <a:stretch/>
        </p:blipFill>
        <p:spPr>
          <a:xfrm>
            <a:off x="449608" y="1912948"/>
            <a:ext cx="726225" cy="4385781"/>
          </a:xfrm>
        </p:spPr>
      </p:pic>
      <p:sp>
        <p:nvSpPr>
          <p:cNvPr id="16" name="TextBox 15"/>
          <p:cNvSpPr txBox="1"/>
          <p:nvPr/>
        </p:nvSpPr>
        <p:spPr>
          <a:xfrm>
            <a:off x="495550" y="6304244"/>
            <a:ext cx="7205972" cy="738664"/>
          </a:xfrm>
          <a:prstGeom prst="rect">
            <a:avLst/>
          </a:prstGeom>
          <a:noFill/>
        </p:spPr>
        <p:txBody>
          <a:bodyPr wrap="square" rtlCol="0">
            <a:spAutoFit/>
          </a:bodyPr>
          <a:lstStyle/>
          <a:p>
            <a:pPr marL="342900" indent="-342900">
              <a:buAutoNum type="arabicPeriod"/>
            </a:pPr>
            <a:r>
              <a:rPr lang="en-US" sz="1400" dirty="0" err="1" smtClean="0">
                <a:solidFill>
                  <a:srgbClr val="000000"/>
                </a:solidFill>
              </a:rPr>
              <a:t>Altice</a:t>
            </a:r>
            <a:r>
              <a:rPr lang="en-US" sz="1400" dirty="0" smtClean="0">
                <a:solidFill>
                  <a:srgbClr val="000000"/>
                </a:solidFill>
              </a:rPr>
              <a:t> F et </a:t>
            </a:r>
            <a:r>
              <a:rPr lang="en-US" sz="1400" dirty="0">
                <a:solidFill>
                  <a:srgbClr val="000000"/>
                </a:solidFill>
              </a:rPr>
              <a:t>al. </a:t>
            </a:r>
            <a:r>
              <a:rPr lang="en-US" sz="1400" i="1" dirty="0" smtClean="0">
                <a:solidFill>
                  <a:srgbClr val="000000"/>
                </a:solidFill>
              </a:rPr>
              <a:t>The </a:t>
            </a:r>
            <a:r>
              <a:rPr lang="en-US" sz="1400" i="1" dirty="0">
                <a:solidFill>
                  <a:srgbClr val="000000"/>
                </a:solidFill>
              </a:rPr>
              <a:t>Lancet</a:t>
            </a:r>
            <a:r>
              <a:rPr lang="en-US" sz="1400" dirty="0">
                <a:solidFill>
                  <a:srgbClr val="000000"/>
                </a:solidFill>
              </a:rPr>
              <a:t> </a:t>
            </a:r>
            <a:r>
              <a:rPr lang="en-US" sz="1400" dirty="0" smtClean="0">
                <a:solidFill>
                  <a:srgbClr val="000000"/>
                </a:solidFill>
              </a:rPr>
              <a:t>2016</a:t>
            </a:r>
          </a:p>
          <a:p>
            <a:pPr marL="342900" indent="-342900">
              <a:buFontTx/>
              <a:buAutoNum type="arabicPeriod"/>
            </a:pPr>
            <a:r>
              <a:rPr lang="en-US" sz="1400" dirty="0" err="1" smtClean="0">
                <a:solidFill>
                  <a:srgbClr val="000000"/>
                </a:solidFill>
              </a:rPr>
              <a:t>Csete</a:t>
            </a:r>
            <a:r>
              <a:rPr lang="en-US" sz="1400" dirty="0" smtClean="0">
                <a:solidFill>
                  <a:srgbClr val="000000"/>
                </a:solidFill>
              </a:rPr>
              <a:t> </a:t>
            </a:r>
            <a:r>
              <a:rPr lang="en-US" sz="1400" dirty="0">
                <a:solidFill>
                  <a:srgbClr val="000000"/>
                </a:solidFill>
              </a:rPr>
              <a:t>J et al</a:t>
            </a:r>
            <a:r>
              <a:rPr lang="en-US" sz="1400" dirty="0" smtClean="0">
                <a:solidFill>
                  <a:srgbClr val="000000"/>
                </a:solidFill>
              </a:rPr>
              <a:t>.  </a:t>
            </a:r>
            <a:r>
              <a:rPr lang="en-US" sz="1400" i="1" dirty="0" smtClean="0">
                <a:solidFill>
                  <a:srgbClr val="000000"/>
                </a:solidFill>
              </a:rPr>
              <a:t>The Lancet </a:t>
            </a:r>
            <a:r>
              <a:rPr lang="en-US" sz="1400" dirty="0" smtClean="0">
                <a:solidFill>
                  <a:srgbClr val="000000"/>
                </a:solidFill>
              </a:rPr>
              <a:t>2016</a:t>
            </a:r>
            <a:endParaRPr lang="en-US" sz="1400" dirty="0">
              <a:solidFill>
                <a:srgbClr val="000000"/>
              </a:solidFill>
            </a:endParaRPr>
          </a:p>
          <a:p>
            <a:pPr marL="342900" indent="-342900">
              <a:buAutoNum type="arabicPeriod"/>
            </a:pPr>
            <a:endParaRPr lang="en-US" sz="1400" dirty="0">
              <a:solidFill>
                <a:srgbClr val="000000"/>
              </a:solidFill>
            </a:endParaRPr>
          </a:p>
        </p:txBody>
      </p:sp>
      <p:sp>
        <p:nvSpPr>
          <p:cNvPr id="3" name="TextBox 2"/>
          <p:cNvSpPr txBox="1"/>
          <p:nvPr/>
        </p:nvSpPr>
        <p:spPr>
          <a:xfrm>
            <a:off x="2587370" y="1489614"/>
            <a:ext cx="6556630" cy="4893647"/>
          </a:xfrm>
          <a:prstGeom prst="rect">
            <a:avLst/>
          </a:prstGeom>
          <a:noFill/>
        </p:spPr>
        <p:txBody>
          <a:bodyPr wrap="square" rtlCol="0">
            <a:spAutoFit/>
          </a:bodyPr>
          <a:lstStyle/>
          <a:p>
            <a:pPr marL="285750" indent="-285750">
              <a:buFont typeface="Arial"/>
              <a:buChar char="•"/>
            </a:pPr>
            <a:r>
              <a:rPr lang="en-US" sz="2400" b="1" dirty="0" smtClean="0"/>
              <a:t>HIV:</a:t>
            </a:r>
          </a:p>
          <a:p>
            <a:pPr marL="742950" lvl="1" indent="-285750">
              <a:buFont typeface="Arial"/>
              <a:buChar char="•"/>
            </a:pPr>
            <a:r>
              <a:rPr lang="en-US" sz="2400" dirty="0" smtClean="0"/>
              <a:t>Incarceration could contribute 28-55% of new HIV infections among PWID in 15 years</a:t>
            </a:r>
            <a:r>
              <a:rPr lang="en-US" sz="2400" baseline="30000" dirty="0" smtClean="0"/>
              <a:t>1</a:t>
            </a:r>
          </a:p>
          <a:p>
            <a:pPr marL="742950" lvl="1" indent="-285750">
              <a:buFont typeface="Arial"/>
              <a:buChar char="•"/>
            </a:pPr>
            <a:r>
              <a:rPr lang="en-US" sz="2400" dirty="0" smtClean="0"/>
              <a:t>Prison OAT at 50% with retention on release could avert 20% new HIV infections in 15 yrs</a:t>
            </a:r>
            <a:r>
              <a:rPr lang="en-US" sz="2400" baseline="30000" dirty="0" smtClean="0"/>
              <a:t>1</a:t>
            </a:r>
          </a:p>
          <a:p>
            <a:pPr marL="285750" indent="-285750">
              <a:buFont typeface="Arial"/>
              <a:buChar char="•"/>
            </a:pPr>
            <a:r>
              <a:rPr lang="en-US" sz="2400" b="1" dirty="0" smtClean="0"/>
              <a:t>HCV: </a:t>
            </a:r>
          </a:p>
          <a:p>
            <a:pPr marL="742950" lvl="1" indent="-285750">
              <a:buFont typeface="Arial"/>
              <a:buChar char="•"/>
            </a:pPr>
            <a:r>
              <a:rPr lang="en-US" sz="2400" dirty="0" smtClean="0"/>
              <a:t>OAT in prison and removal of post-prison risk could reduce HCV incidence by &gt;25% among PWID in a setting like Ukraine</a:t>
            </a:r>
            <a:r>
              <a:rPr lang="en-US" sz="2400" baseline="30000" dirty="0" smtClean="0"/>
              <a:t>2</a:t>
            </a:r>
            <a:endParaRPr lang="en-US" sz="2400" dirty="0"/>
          </a:p>
          <a:p>
            <a:pPr marL="285750" indent="-285750">
              <a:buFont typeface="Arial"/>
              <a:buChar char="•"/>
            </a:pPr>
            <a:r>
              <a:rPr lang="en-US" sz="2400" b="1" dirty="0" smtClean="0"/>
              <a:t>TB:</a:t>
            </a:r>
          </a:p>
          <a:p>
            <a:pPr marL="742950" lvl="1" indent="-285750">
              <a:buFont typeface="Arial"/>
              <a:buChar char="•"/>
            </a:pPr>
            <a:r>
              <a:rPr lang="en-US" sz="2400" dirty="0" smtClean="0"/>
              <a:t>Incarceration results in 75% and 86% of all incident TB cases among HIV-infected and HIV-negative PWID, respectively, in Ukraine</a:t>
            </a:r>
            <a:r>
              <a:rPr lang="en-US" sz="2400" baseline="30000" dirty="0" smtClean="0"/>
              <a:t>1</a:t>
            </a:r>
          </a:p>
        </p:txBody>
      </p:sp>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3684" r="17904"/>
          <a:stretch/>
        </p:blipFill>
        <p:spPr>
          <a:xfrm>
            <a:off x="1128795" y="1539286"/>
            <a:ext cx="1285450" cy="4385781"/>
          </a:xfrm>
          <a:prstGeom prst="rect">
            <a:avLst/>
          </a:prstGeom>
        </p:spPr>
      </p:pic>
      <p:cxnSp>
        <p:nvCxnSpPr>
          <p:cNvPr id="10" name="Straight Arrow Connector 9"/>
          <p:cNvCxnSpPr/>
          <p:nvPr/>
        </p:nvCxnSpPr>
        <p:spPr>
          <a:xfrm flipH="1">
            <a:off x="2390723" y="2845496"/>
            <a:ext cx="761164" cy="525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405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a:cs typeface="Arial"/>
              </a:rPr>
              <a:t>HCV AND TB: WHY ARE WE FAILING PWID?</a:t>
            </a:r>
            <a:endParaRPr lang="en-US" sz="2800" b="1" dirty="0">
              <a:latin typeface="Arial"/>
              <a:cs typeface="Arial"/>
            </a:endParaRPr>
          </a:p>
        </p:txBody>
      </p:sp>
      <p:sp>
        <p:nvSpPr>
          <p:cNvPr id="4" name="TextBox 3"/>
          <p:cNvSpPr txBox="1"/>
          <p:nvPr/>
        </p:nvSpPr>
        <p:spPr>
          <a:xfrm>
            <a:off x="1345262" y="1585850"/>
            <a:ext cx="1155034" cy="769441"/>
          </a:xfrm>
          <a:prstGeom prst="rect">
            <a:avLst/>
          </a:prstGeom>
          <a:noFill/>
        </p:spPr>
        <p:txBody>
          <a:bodyPr wrap="none" rtlCol="0">
            <a:spAutoFit/>
          </a:bodyPr>
          <a:lstStyle/>
          <a:p>
            <a:r>
              <a:rPr lang="en-US" sz="4400" dirty="0" smtClean="0">
                <a:solidFill>
                  <a:srgbClr val="FF0000"/>
                </a:solidFill>
              </a:rPr>
              <a:t>&lt;1%</a:t>
            </a:r>
            <a:endParaRPr lang="en-US" sz="4400" dirty="0">
              <a:solidFill>
                <a:srgbClr val="FF0000"/>
              </a:solidFill>
            </a:endParaRPr>
          </a:p>
        </p:txBody>
      </p:sp>
      <p:sp>
        <p:nvSpPr>
          <p:cNvPr id="5" name="TextBox 4"/>
          <p:cNvSpPr txBox="1"/>
          <p:nvPr/>
        </p:nvSpPr>
        <p:spPr>
          <a:xfrm>
            <a:off x="3417620" y="3604068"/>
            <a:ext cx="184666" cy="369332"/>
          </a:xfrm>
          <a:prstGeom prst="rect">
            <a:avLst/>
          </a:prstGeom>
          <a:noFill/>
        </p:spPr>
        <p:txBody>
          <a:bodyPr wrap="none" rtlCol="0">
            <a:spAutoFit/>
          </a:bodyPr>
          <a:lstStyle/>
          <a:p>
            <a:endParaRPr lang="en-US" dirty="0"/>
          </a:p>
        </p:txBody>
      </p:sp>
      <p:sp>
        <p:nvSpPr>
          <p:cNvPr id="6" name="TextBox 5"/>
          <p:cNvSpPr txBox="1"/>
          <p:nvPr/>
        </p:nvSpPr>
        <p:spPr>
          <a:xfrm>
            <a:off x="190892" y="2355291"/>
            <a:ext cx="3586320" cy="2062103"/>
          </a:xfrm>
          <a:prstGeom prst="rect">
            <a:avLst/>
          </a:prstGeom>
          <a:noFill/>
        </p:spPr>
        <p:txBody>
          <a:bodyPr wrap="square" rtlCol="0">
            <a:spAutoFit/>
          </a:bodyPr>
          <a:lstStyle/>
          <a:p>
            <a:pPr algn="ctr"/>
            <a:r>
              <a:rPr lang="en-US" sz="3200" dirty="0" smtClean="0"/>
              <a:t>PWID live in countries with high coverage of both NSP and OST</a:t>
            </a:r>
            <a:endParaRPr lang="en-US" sz="3200" dirty="0"/>
          </a:p>
        </p:txBody>
      </p:sp>
      <p:pic>
        <p:nvPicPr>
          <p:cNvPr id="3" name="Picture 2" descr="MSF149528-720x4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804" y="2405352"/>
            <a:ext cx="3506635" cy="2337756"/>
          </a:xfrm>
          <a:prstGeom prst="rect">
            <a:avLst/>
          </a:prstGeom>
        </p:spPr>
      </p:pic>
      <p:sp>
        <p:nvSpPr>
          <p:cNvPr id="7" name="TextBox 6"/>
          <p:cNvSpPr txBox="1"/>
          <p:nvPr/>
        </p:nvSpPr>
        <p:spPr>
          <a:xfrm>
            <a:off x="7003838" y="4675911"/>
            <a:ext cx="1881420" cy="369332"/>
          </a:xfrm>
          <a:prstGeom prst="rect">
            <a:avLst/>
          </a:prstGeom>
          <a:noFill/>
        </p:spPr>
        <p:txBody>
          <a:bodyPr wrap="none" rtlCol="0">
            <a:spAutoFit/>
          </a:bodyPr>
          <a:lstStyle/>
          <a:p>
            <a:r>
              <a:rPr lang="en-US" dirty="0" smtClean="0"/>
              <a:t>Image credit: MSF</a:t>
            </a:r>
            <a:endParaRPr lang="en-US" dirty="0"/>
          </a:p>
        </p:txBody>
      </p:sp>
      <p:sp>
        <p:nvSpPr>
          <p:cNvPr id="9" name="TextBox 8"/>
          <p:cNvSpPr txBox="1"/>
          <p:nvPr/>
        </p:nvSpPr>
        <p:spPr>
          <a:xfrm>
            <a:off x="5279804" y="1417455"/>
            <a:ext cx="3768644" cy="954107"/>
          </a:xfrm>
          <a:prstGeom prst="rect">
            <a:avLst/>
          </a:prstGeom>
          <a:noFill/>
        </p:spPr>
        <p:txBody>
          <a:bodyPr wrap="square" rtlCol="0">
            <a:spAutoFit/>
          </a:bodyPr>
          <a:lstStyle/>
          <a:p>
            <a:pPr algn="ctr"/>
            <a:r>
              <a:rPr lang="en-US" sz="2800" b="1" dirty="0" smtClean="0">
                <a:solidFill>
                  <a:srgbClr val="FF0000"/>
                </a:solidFill>
              </a:rPr>
              <a:t>Criminalization</a:t>
            </a:r>
            <a:r>
              <a:rPr lang="en-US" sz="2800" b="1" dirty="0" smtClean="0"/>
              <a:t> and mass </a:t>
            </a:r>
            <a:r>
              <a:rPr lang="en-US" sz="2800" b="1" dirty="0" smtClean="0">
                <a:solidFill>
                  <a:srgbClr val="FF0000"/>
                </a:solidFill>
              </a:rPr>
              <a:t>incarceration</a:t>
            </a:r>
            <a:endParaRPr lang="en-US" sz="2800" b="1" dirty="0">
              <a:solidFill>
                <a:srgbClr val="FF0000"/>
              </a:solidFill>
            </a:endParaRPr>
          </a:p>
        </p:txBody>
      </p:sp>
      <p:sp>
        <p:nvSpPr>
          <p:cNvPr id="11" name="TextBox 10"/>
          <p:cNvSpPr txBox="1"/>
          <p:nvPr/>
        </p:nvSpPr>
        <p:spPr>
          <a:xfrm>
            <a:off x="2994224" y="5018240"/>
            <a:ext cx="3171919" cy="1384995"/>
          </a:xfrm>
          <a:prstGeom prst="rect">
            <a:avLst/>
          </a:prstGeom>
          <a:noFill/>
        </p:spPr>
        <p:txBody>
          <a:bodyPr wrap="square" rtlCol="0">
            <a:spAutoFit/>
          </a:bodyPr>
          <a:lstStyle/>
          <a:p>
            <a:pPr algn="ctr"/>
            <a:r>
              <a:rPr lang="en-US" sz="2800" b="1" dirty="0" smtClean="0">
                <a:solidFill>
                  <a:srgbClr val="FF0000"/>
                </a:solidFill>
              </a:rPr>
              <a:t>Low coverage </a:t>
            </a:r>
            <a:r>
              <a:rPr lang="en-US" sz="2800" b="1" dirty="0" smtClean="0"/>
              <a:t>of HIV and HCV treatment</a:t>
            </a:r>
            <a:endParaRPr lang="en-US" sz="2800" b="1" dirty="0"/>
          </a:p>
        </p:txBody>
      </p:sp>
    </p:spTree>
    <p:extLst>
      <p:ext uri="{BB962C8B-B14F-4D97-AF65-F5344CB8AC3E}">
        <p14:creationId xmlns:p14="http://schemas.microsoft.com/office/powerpoint/2010/main" val="4162037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a:cs typeface="Arial"/>
              </a:rPr>
              <a:t>HCV AND TB AMONG HIV-INFECTED PWID: WHAT IS NEEDED</a:t>
            </a:r>
            <a:endParaRPr lang="en-US" sz="2800" b="1" dirty="0">
              <a:latin typeface="Arial"/>
              <a:cs typeface="Arial"/>
            </a:endParaRPr>
          </a:p>
        </p:txBody>
      </p:sp>
      <p:sp>
        <p:nvSpPr>
          <p:cNvPr id="3" name="Content Placeholder 2"/>
          <p:cNvSpPr>
            <a:spLocks noGrp="1"/>
          </p:cNvSpPr>
          <p:nvPr>
            <p:ph idx="1"/>
          </p:nvPr>
        </p:nvSpPr>
        <p:spPr/>
        <p:txBody>
          <a:bodyPr>
            <a:normAutofit fontScale="92500" lnSpcReduction="10000"/>
          </a:bodyPr>
          <a:lstStyle/>
          <a:p>
            <a:r>
              <a:rPr lang="en-US" b="1" dirty="0" smtClean="0"/>
              <a:t>Substantial global scale-up of harm reduction </a:t>
            </a:r>
            <a:r>
              <a:rPr lang="en-US" dirty="0"/>
              <a:t>(NSP and OST) </a:t>
            </a:r>
            <a:r>
              <a:rPr lang="en-US" dirty="0" smtClean="0"/>
              <a:t>that is high-quality, evidence based, and affordable </a:t>
            </a:r>
          </a:p>
          <a:p>
            <a:r>
              <a:rPr lang="en-US" b="1" dirty="0" smtClean="0"/>
              <a:t>Integrated services for PWID </a:t>
            </a:r>
            <a:r>
              <a:rPr lang="en-US" dirty="0" smtClean="0"/>
              <a:t>providing harm reduction combined with HIV/HCV/TB testing and treatment without restrictions or stigma</a:t>
            </a:r>
          </a:p>
          <a:p>
            <a:r>
              <a:rPr lang="en-US" b="1" dirty="0" smtClean="0"/>
              <a:t>Reform of justice systems</a:t>
            </a:r>
            <a:r>
              <a:rPr lang="en-US" dirty="0" smtClean="0"/>
              <a:t>: decriminalization of drug use, diversion programs, and access to health services for incarcerated PWID in prison and continuity of care on release</a:t>
            </a:r>
          </a:p>
          <a:p>
            <a:endParaRPr lang="en-US" dirty="0"/>
          </a:p>
        </p:txBody>
      </p:sp>
    </p:spTree>
    <p:extLst>
      <p:ext uri="{BB962C8B-B14F-4D97-AF65-F5344CB8AC3E}">
        <p14:creationId xmlns:p14="http://schemas.microsoft.com/office/powerpoint/2010/main" val="2718611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0825" y="1844681"/>
            <a:ext cx="8701088" cy="2428875"/>
          </a:xfrm>
        </p:spPr>
        <p:txBody>
          <a:bodyPr/>
          <a:lstStyle/>
          <a:p>
            <a:pPr eaLnBrk="1" hangingPunct="1">
              <a:defRPr/>
            </a:pPr>
            <a:r>
              <a:rPr lang="en-GB" dirty="0">
                <a:solidFill>
                  <a:srgbClr val="FFFF00"/>
                </a:solidFill>
                <a:latin typeface="Calibri" charset="0"/>
                <a:cs typeface="+mj-cs"/>
              </a:rPr>
              <a:t/>
            </a:r>
            <a:br>
              <a:rPr lang="en-GB" dirty="0">
                <a:solidFill>
                  <a:srgbClr val="FFFF00"/>
                </a:solidFill>
                <a:latin typeface="Calibri" charset="0"/>
                <a:cs typeface="+mj-cs"/>
              </a:rPr>
            </a:br>
            <a:r>
              <a:rPr lang="en-GB" dirty="0">
                <a:solidFill>
                  <a:srgbClr val="FFFF00"/>
                </a:solidFill>
                <a:latin typeface="Calibri" charset="0"/>
                <a:cs typeface="+mj-cs"/>
              </a:rPr>
              <a:t/>
            </a:r>
            <a:br>
              <a:rPr lang="en-GB" dirty="0">
                <a:solidFill>
                  <a:srgbClr val="FFFF00"/>
                </a:solidFill>
                <a:latin typeface="Calibri" charset="0"/>
                <a:cs typeface="+mj-cs"/>
              </a:rPr>
            </a:br>
            <a:endParaRPr lang="en-GB" dirty="0">
              <a:solidFill>
                <a:srgbClr val="25D1F9"/>
              </a:solidFill>
              <a:latin typeface="Calibri" charset="0"/>
              <a:cs typeface="+mj-cs"/>
            </a:endParaRPr>
          </a:p>
        </p:txBody>
      </p:sp>
      <p:sp>
        <p:nvSpPr>
          <p:cNvPr id="37890" name="Subtitle 3"/>
          <p:cNvSpPr txBox="1">
            <a:spLocks/>
          </p:cNvSpPr>
          <p:nvPr/>
        </p:nvSpPr>
        <p:spPr bwMode="auto">
          <a:xfrm>
            <a:off x="337451" y="780674"/>
            <a:ext cx="7968349" cy="446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Aft>
                <a:spcPct val="60000"/>
              </a:spcAft>
              <a:buClr>
                <a:srgbClr val="2858BB"/>
              </a:buClr>
            </a:pPr>
            <a:r>
              <a:rPr lang="en-GB" sz="2800" b="1" dirty="0" smtClean="0">
                <a:solidFill>
                  <a:srgbClr val="000000"/>
                </a:solidFill>
                <a:latin typeface="Calibri" charset="0"/>
              </a:rPr>
              <a:t>FUNDING ACKNOWLEDGEMENTS</a:t>
            </a:r>
            <a:endParaRPr lang="en-GB" sz="2800" b="1" dirty="0">
              <a:solidFill>
                <a:srgbClr val="000000"/>
              </a:solidFill>
              <a:latin typeface="Calibri" charset="0"/>
            </a:endParaRPr>
          </a:p>
          <a:p>
            <a:pPr marL="285750" indent="-285750" eaLnBrk="1" hangingPunct="1">
              <a:lnSpc>
                <a:spcPct val="90000"/>
              </a:lnSpc>
              <a:spcAft>
                <a:spcPct val="60000"/>
              </a:spcAft>
              <a:buClr>
                <a:srgbClr val="2858BB"/>
              </a:buClr>
              <a:buFont typeface="Arial"/>
              <a:buChar char="•"/>
            </a:pPr>
            <a:r>
              <a:rPr lang="en-GB" dirty="0" smtClean="0">
                <a:solidFill>
                  <a:srgbClr val="000000"/>
                </a:solidFill>
                <a:latin typeface="Calibri" charset="0"/>
                <a:cs typeface="Calibri" charset="0"/>
              </a:rPr>
              <a:t>National </a:t>
            </a:r>
            <a:r>
              <a:rPr lang="en-GB" dirty="0">
                <a:solidFill>
                  <a:srgbClr val="000000"/>
                </a:solidFill>
                <a:latin typeface="Calibri" charset="0"/>
                <a:cs typeface="Calibri" charset="0"/>
              </a:rPr>
              <a:t>Institute for Drug Abuse </a:t>
            </a:r>
            <a:r>
              <a:rPr lang="en-US" dirty="0">
                <a:latin typeface="Calibri" charset="0"/>
                <a:cs typeface="Calibri" charset="0"/>
              </a:rPr>
              <a:t>R01 </a:t>
            </a:r>
            <a:r>
              <a:rPr lang="en-US" dirty="0" smtClean="0">
                <a:latin typeface="Calibri" charset="0"/>
                <a:cs typeface="Calibri" charset="0"/>
              </a:rPr>
              <a:t>DA037773</a:t>
            </a:r>
          </a:p>
          <a:p>
            <a:pPr marL="285750" indent="-285750" eaLnBrk="1" hangingPunct="1">
              <a:lnSpc>
                <a:spcPct val="90000"/>
              </a:lnSpc>
              <a:spcAft>
                <a:spcPct val="60000"/>
              </a:spcAft>
              <a:buClr>
                <a:srgbClr val="2858BB"/>
              </a:buClr>
              <a:buFont typeface="Arial"/>
              <a:buChar char="•"/>
            </a:pPr>
            <a:r>
              <a:rPr lang="en-US" dirty="0" smtClean="0">
                <a:latin typeface="Calibri" charset="0"/>
                <a:cs typeface="Calibri" charset="0"/>
              </a:rPr>
              <a:t>UCSD </a:t>
            </a:r>
            <a:r>
              <a:rPr lang="en-US" dirty="0">
                <a:latin typeface="Calibri" charset="0"/>
                <a:cs typeface="Calibri" charset="0"/>
              </a:rPr>
              <a:t>Center for AIDS Research (</a:t>
            </a:r>
            <a:r>
              <a:rPr lang="en-GB" dirty="0">
                <a:latin typeface="Calibri" charset="0"/>
                <a:cs typeface="Calibri" charset="0"/>
              </a:rPr>
              <a:t>P30 AI036214</a:t>
            </a:r>
            <a:r>
              <a:rPr lang="en-GB" dirty="0" smtClean="0">
                <a:latin typeface="Calibri" charset="0"/>
                <a:cs typeface="Calibri" charset="0"/>
              </a:rPr>
              <a:t>)</a:t>
            </a:r>
            <a:endParaRPr lang="en-US" dirty="0" smtClean="0">
              <a:latin typeface="Calibri" charset="0"/>
              <a:cs typeface="Calibri" charset="0"/>
            </a:endParaRPr>
          </a:p>
          <a:p>
            <a:pPr marL="285750" indent="-285750" eaLnBrk="1" hangingPunct="1">
              <a:lnSpc>
                <a:spcPct val="90000"/>
              </a:lnSpc>
              <a:spcAft>
                <a:spcPct val="60000"/>
              </a:spcAft>
              <a:buClr>
                <a:srgbClr val="2858BB"/>
              </a:buClr>
              <a:buFont typeface="Arial"/>
              <a:buChar char="•"/>
            </a:pPr>
            <a:r>
              <a:rPr lang="en-GB" dirty="0" smtClean="0">
                <a:solidFill>
                  <a:srgbClr val="000000"/>
                </a:solidFill>
                <a:latin typeface="Calibri" charset="0"/>
              </a:rPr>
              <a:t>Elton John AIDS Foundation</a:t>
            </a:r>
          </a:p>
          <a:p>
            <a:pPr marL="285750" indent="-285750" eaLnBrk="1" hangingPunct="1">
              <a:lnSpc>
                <a:spcPct val="90000"/>
              </a:lnSpc>
              <a:spcAft>
                <a:spcPct val="60000"/>
              </a:spcAft>
              <a:buClr>
                <a:srgbClr val="2858BB"/>
              </a:buClr>
              <a:buFont typeface="Arial"/>
              <a:buChar char="•"/>
            </a:pPr>
            <a:r>
              <a:rPr lang="en-US" dirty="0" smtClean="0">
                <a:latin typeface="Calibri" charset="0"/>
                <a:cs typeface="Calibri" charset="0"/>
              </a:rPr>
              <a:t>UK EPSRC</a:t>
            </a:r>
          </a:p>
          <a:p>
            <a:pPr marL="285750" indent="-285750" eaLnBrk="1" hangingPunct="1">
              <a:lnSpc>
                <a:spcPct val="90000"/>
              </a:lnSpc>
              <a:spcAft>
                <a:spcPct val="60000"/>
              </a:spcAft>
              <a:buClr>
                <a:srgbClr val="2858BB"/>
              </a:buClr>
              <a:buFont typeface="Arial"/>
              <a:buChar char="•"/>
            </a:pPr>
            <a:r>
              <a:rPr lang="en-US" dirty="0" smtClean="0">
                <a:latin typeface="Calibri" charset="0"/>
                <a:cs typeface="Calibri" charset="0"/>
              </a:rPr>
              <a:t>UK </a:t>
            </a:r>
            <a:r>
              <a:rPr lang="en-GB" dirty="0">
                <a:latin typeface="Calibri" charset="0"/>
                <a:cs typeface="Calibri" charset="0"/>
              </a:rPr>
              <a:t>National Institute for Health Research Health Protection Research Unit (NIHR HPRU) in Evaluation of Interventions at University of </a:t>
            </a:r>
            <a:r>
              <a:rPr lang="en-GB" dirty="0" smtClean="0">
                <a:latin typeface="Calibri" charset="0"/>
                <a:cs typeface="Calibri" charset="0"/>
              </a:rPr>
              <a:t>Bristol</a:t>
            </a:r>
            <a:r>
              <a:rPr lang="en-US" dirty="0" smtClean="0">
                <a:latin typeface="Calibri" charset="0"/>
                <a:cs typeface="Calibri" charset="0"/>
              </a:rPr>
              <a:t>.</a:t>
            </a:r>
          </a:p>
          <a:p>
            <a:pPr marL="285750" indent="-285750" eaLnBrk="1" hangingPunct="1">
              <a:lnSpc>
                <a:spcPct val="90000"/>
              </a:lnSpc>
              <a:spcAft>
                <a:spcPct val="60000"/>
              </a:spcAft>
              <a:buClr>
                <a:srgbClr val="2858BB"/>
              </a:buClr>
              <a:buFont typeface="Arial"/>
              <a:buChar char="•"/>
            </a:pPr>
            <a:r>
              <a:rPr lang="en-GB" dirty="0" smtClean="0">
                <a:latin typeface="Calibri" charset="0"/>
                <a:cs typeface="Calibri" charset="0"/>
              </a:rPr>
              <a:t>The </a:t>
            </a:r>
            <a:r>
              <a:rPr lang="en-GB" dirty="0">
                <a:latin typeface="Calibri" charset="0"/>
                <a:cs typeface="Calibri" charset="0"/>
              </a:rPr>
              <a:t>views expressed are those of the authors and not necessarily those of the UK NHS, UK NIHR, UK Department of Health.</a:t>
            </a:r>
            <a:endParaRPr lang="en-GB" dirty="0">
              <a:solidFill>
                <a:srgbClr val="000000"/>
              </a:solidFill>
              <a:latin typeface="Calibri" charset="0"/>
              <a:cs typeface="Calibri" charset="0"/>
            </a:endParaRPr>
          </a:p>
        </p:txBody>
      </p:sp>
    </p:spTree>
    <p:extLst>
      <p:ext uri="{BB962C8B-B14F-4D97-AF65-F5344CB8AC3E}">
        <p14:creationId xmlns:p14="http://schemas.microsoft.com/office/powerpoint/2010/main" val="141185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68511"/>
            <a:ext cx="7772400" cy="1362075"/>
          </a:xfrm>
        </p:spPr>
        <p:txBody>
          <a:bodyPr/>
          <a:lstStyle/>
          <a:p>
            <a:r>
              <a:rPr lang="en-US" dirty="0" smtClean="0"/>
              <a:t>HIV/HCV AMONG PWID</a:t>
            </a:r>
            <a:endParaRPr lang="en-US" dirty="0"/>
          </a:p>
        </p:txBody>
      </p:sp>
    </p:spTree>
    <p:extLst>
      <p:ext uri="{BB962C8B-B14F-4D97-AF65-F5344CB8AC3E}">
        <p14:creationId xmlns:p14="http://schemas.microsoft.com/office/powerpoint/2010/main" val="403999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4129088" y="79375"/>
            <a:ext cx="884237" cy="306388"/>
          </a:xfrm>
          <a:custGeom>
            <a:avLst/>
            <a:gdLst>
              <a:gd name="T0" fmla="*/ 1481830564 w 21600"/>
              <a:gd name="T1" fmla="*/ 30823200 h 21600"/>
              <a:gd name="T2" fmla="*/ 740916101 w 21600"/>
              <a:gd name="T3" fmla="*/ 61646400 h 21600"/>
              <a:gd name="T4" fmla="*/ 0 w 21600"/>
              <a:gd name="T5" fmla="*/ 30823200 h 21600"/>
              <a:gd name="T6" fmla="*/ 740916101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tabLst>
                <a:tab pos="723900" algn="l"/>
              </a:tabLst>
            </a:pPr>
            <a:r>
              <a:rPr lang="en-US" sz="1400">
                <a:solidFill>
                  <a:srgbClr val="FFFFFF"/>
                </a:solidFill>
              </a:rPr>
              <a:t>Figure 4 </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085849"/>
            <a:ext cx="8626475" cy="539115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24"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Calibri"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BF2F37"/>
                </a:solidFill>
                <a:latin typeface="Calibri"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5pPr>
            <a:lvl6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6pPr>
            <a:lvl7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7pPr>
            <a:lvl8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8pPr>
            <a:lvl9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9pPr>
          </a:lstStyle>
          <a:p>
            <a:r>
              <a:rPr lang="en-US" sz="900" i="1" dirty="0">
                <a:solidFill>
                  <a:srgbClr val="FFFFFF"/>
                </a:solidFill>
                <a:latin typeface="Arial" charset="0"/>
              </a:rPr>
              <a:t>The Lancet Global Health</a:t>
            </a:r>
            <a:r>
              <a:rPr lang="en-US" sz="900" dirty="0">
                <a:solidFill>
                  <a:srgbClr val="FFFFFF"/>
                </a:solidFill>
                <a:latin typeface="Arial" charset="0"/>
              </a:rPr>
              <a:t> 2017 5, e1192-e1207DOI: (10.1016/S2214-109X(17)30375-3) </a:t>
            </a:r>
          </a:p>
        </p:txBody>
      </p:sp>
      <p:sp>
        <p:nvSpPr>
          <p:cNvPr id="30727" name="Rectangle 2"/>
          <p:cNvSpPr>
            <a:spLocks noChangeArrowheads="1"/>
          </p:cNvSpPr>
          <p:nvPr/>
        </p:nvSpPr>
        <p:spPr bwMode="auto">
          <a:xfrm>
            <a:off x="4201352" y="6049185"/>
            <a:ext cx="494264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GB" sz="2000" b="1" dirty="0" smtClean="0">
                <a:solidFill>
                  <a:srgbClr val="9A1D2B"/>
                </a:solidFill>
              </a:rPr>
              <a:t>Global: </a:t>
            </a:r>
            <a:r>
              <a:rPr lang="en-GB" sz="2000" b="1" dirty="0">
                <a:solidFill>
                  <a:srgbClr val="9A1D2B"/>
                </a:solidFill>
              </a:rPr>
              <a:t>52∙3% (42·4–62·1) HCV </a:t>
            </a:r>
            <a:r>
              <a:rPr lang="en-GB" sz="2000" b="1" dirty="0" smtClean="0">
                <a:solidFill>
                  <a:srgbClr val="9A1D2B"/>
                </a:solidFill>
              </a:rPr>
              <a:t>among PWID ~ </a:t>
            </a:r>
            <a:r>
              <a:rPr lang="en-GB" sz="2000" b="1" dirty="0">
                <a:solidFill>
                  <a:srgbClr val="9A1D2B"/>
                </a:solidFill>
              </a:rPr>
              <a:t>8∙2 million (4∙7–12∙4 million) people</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2912" r="85969"/>
          <a:stretch/>
        </p:blipFill>
        <p:spPr bwMode="auto">
          <a:xfrm>
            <a:off x="83546" y="4612386"/>
            <a:ext cx="2038498" cy="18762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Title 1"/>
          <p:cNvSpPr txBox="1">
            <a:spLocks/>
          </p:cNvSpPr>
          <p:nvPr/>
        </p:nvSpPr>
        <p:spPr>
          <a:xfrm>
            <a:off x="467544" y="-1828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rgbClr val="000000"/>
                </a:solidFill>
                <a:latin typeface="Arial"/>
                <a:cs typeface="Arial"/>
              </a:rPr>
              <a:t>ANTI-HCV PREVALENCE AMONG PWID</a:t>
            </a:r>
            <a:endParaRPr lang="en-GB" sz="2400" b="1" dirty="0">
              <a:solidFill>
                <a:srgbClr val="000000"/>
              </a:solidFill>
              <a:latin typeface="Arial"/>
              <a:cs typeface="Arial"/>
            </a:endParaRPr>
          </a:p>
        </p:txBody>
      </p:sp>
      <p:sp>
        <p:nvSpPr>
          <p:cNvPr id="3" name="TextBox 2"/>
          <p:cNvSpPr txBox="1"/>
          <p:nvPr/>
        </p:nvSpPr>
        <p:spPr>
          <a:xfrm>
            <a:off x="0" y="6488668"/>
            <a:ext cx="4327338" cy="369332"/>
          </a:xfrm>
          <a:prstGeom prst="rect">
            <a:avLst/>
          </a:prstGeom>
          <a:noFill/>
        </p:spPr>
        <p:txBody>
          <a:bodyPr wrap="none" rtlCol="0">
            <a:spAutoFit/>
          </a:bodyPr>
          <a:lstStyle/>
          <a:p>
            <a:r>
              <a:rPr lang="en-US" smtClean="0"/>
              <a:t>Degenhardt</a:t>
            </a:r>
            <a:r>
              <a:rPr lang="en-US" dirty="0" smtClean="0"/>
              <a:t> L et al. Lancet Glob Health 2017</a:t>
            </a:r>
            <a:endParaRPr lang="en-US" dirty="0"/>
          </a:p>
        </p:txBody>
      </p:sp>
    </p:spTree>
    <p:extLst>
      <p:ext uri="{BB962C8B-B14F-4D97-AF65-F5344CB8AC3E}">
        <p14:creationId xmlns:p14="http://schemas.microsoft.com/office/powerpoint/2010/main" val="518639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67544" y="-18284"/>
            <a:ext cx="8229600" cy="1143000"/>
          </a:xfrm>
        </p:spPr>
        <p:txBody>
          <a:bodyPr>
            <a:normAutofit/>
          </a:bodyPr>
          <a:lstStyle/>
          <a:p>
            <a:pPr algn="ctr">
              <a:lnSpc>
                <a:spcPct val="100000"/>
              </a:lnSpc>
            </a:pPr>
            <a:r>
              <a:rPr lang="en-GB" sz="2400" b="1" dirty="0" smtClean="0">
                <a:solidFill>
                  <a:srgbClr val="000000"/>
                </a:solidFill>
                <a:latin typeface="Arial"/>
                <a:cs typeface="Arial"/>
              </a:rPr>
              <a:t>ANTI-HCV PREVALENCE AMONG HIV-INFECTED PWID</a:t>
            </a:r>
            <a:endParaRPr lang="en-GB" sz="2400" b="1" dirty="0">
              <a:solidFill>
                <a:srgbClr val="000000"/>
              </a:solidFill>
              <a:latin typeface="Arial"/>
              <a:cs typeface="Arial"/>
            </a:endParaRPr>
          </a:p>
        </p:txBody>
      </p:sp>
      <p:sp>
        <p:nvSpPr>
          <p:cNvPr id="2" name="TextBox 1"/>
          <p:cNvSpPr txBox="1"/>
          <p:nvPr/>
        </p:nvSpPr>
        <p:spPr>
          <a:xfrm>
            <a:off x="6503814" y="6550223"/>
            <a:ext cx="2634054" cy="307777"/>
          </a:xfrm>
          <a:prstGeom prst="rect">
            <a:avLst/>
          </a:prstGeom>
          <a:noFill/>
        </p:spPr>
        <p:txBody>
          <a:bodyPr wrap="none" rtlCol="0">
            <a:spAutoFit/>
          </a:bodyPr>
          <a:lstStyle/>
          <a:p>
            <a:r>
              <a:rPr lang="en-US" sz="1400" dirty="0" smtClean="0"/>
              <a:t>Platt L et al. Lancet </a:t>
            </a:r>
            <a:r>
              <a:rPr lang="en-US" sz="1400" dirty="0" err="1" smtClean="0"/>
              <a:t>Infec</a:t>
            </a:r>
            <a:r>
              <a:rPr lang="en-US" sz="1400" dirty="0" smtClean="0"/>
              <a:t> Dis 2016</a:t>
            </a:r>
            <a:endParaRPr lang="en-US" sz="1400" dirty="0"/>
          </a:p>
        </p:txBody>
      </p:sp>
      <p:sp>
        <p:nvSpPr>
          <p:cNvPr id="4" name="TextBox 3"/>
          <p:cNvSpPr txBox="1"/>
          <p:nvPr/>
        </p:nvSpPr>
        <p:spPr>
          <a:xfrm>
            <a:off x="403117" y="5467289"/>
            <a:ext cx="8294027" cy="954107"/>
          </a:xfrm>
          <a:prstGeom prst="rect">
            <a:avLst/>
          </a:prstGeom>
          <a:noFill/>
        </p:spPr>
        <p:txBody>
          <a:bodyPr wrap="square" rtlCol="0">
            <a:spAutoFit/>
          </a:bodyPr>
          <a:lstStyle/>
          <a:p>
            <a:pPr algn="ctr"/>
            <a:r>
              <a:rPr lang="en-US" sz="2800" b="1" dirty="0" smtClean="0">
                <a:solidFill>
                  <a:srgbClr val="800000"/>
                </a:solidFill>
                <a:latin typeface="Calibri" charset="0"/>
              </a:rPr>
              <a:t>1.3M HIV-HCV </a:t>
            </a:r>
            <a:r>
              <a:rPr lang="en-US" sz="2800" b="1" dirty="0" err="1" smtClean="0">
                <a:solidFill>
                  <a:srgbClr val="800000"/>
                </a:solidFill>
                <a:latin typeface="Calibri" charset="0"/>
              </a:rPr>
              <a:t>coinfections</a:t>
            </a:r>
            <a:r>
              <a:rPr lang="en-US" sz="2800" b="1" dirty="0" smtClean="0">
                <a:solidFill>
                  <a:srgbClr val="800000"/>
                </a:solidFill>
                <a:latin typeface="Calibri" charset="0"/>
              </a:rPr>
              <a:t> among PWID, over half total global burden (2.3 M)</a:t>
            </a:r>
            <a:endParaRPr lang="en-US" sz="2800" b="1" dirty="0">
              <a:solidFill>
                <a:srgbClr val="800000"/>
              </a:solidFill>
            </a:endParaRPr>
          </a:p>
        </p:txBody>
      </p:sp>
      <p:sp>
        <p:nvSpPr>
          <p:cNvPr id="6" name="TextBox 5"/>
          <p:cNvSpPr txBox="1"/>
          <p:nvPr/>
        </p:nvSpPr>
        <p:spPr>
          <a:xfrm>
            <a:off x="150381" y="6421396"/>
            <a:ext cx="2733065" cy="369332"/>
          </a:xfrm>
          <a:prstGeom prst="rect">
            <a:avLst/>
          </a:prstGeom>
          <a:noFill/>
        </p:spPr>
        <p:txBody>
          <a:bodyPr wrap="none" rtlCol="0">
            <a:spAutoFit/>
          </a:bodyPr>
          <a:lstStyle/>
          <a:p>
            <a:r>
              <a:rPr lang="en-US" dirty="0" smtClean="0"/>
              <a:t>Platt L et al. Lancet ID 2016 </a:t>
            </a:r>
            <a:endParaRPr lang="en-US" dirty="0"/>
          </a:p>
        </p:txBody>
      </p:sp>
      <p:pic>
        <p:nvPicPr>
          <p:cNvPr id="7" name="Picture 6" descr="coinf.jpg"/>
          <p:cNvPicPr>
            <a:picLocks noChangeAspect="1"/>
          </p:cNvPicPr>
          <p:nvPr/>
        </p:nvPicPr>
        <p:blipFill rotWithShape="1">
          <a:blip r:embed="rId3">
            <a:extLst>
              <a:ext uri="{28A0092B-C50C-407E-A947-70E740481C1C}">
                <a14:useLocalDpi xmlns:a14="http://schemas.microsoft.com/office/drawing/2010/main" val="0"/>
              </a:ext>
            </a:extLst>
          </a:blip>
          <a:srcRect l="51068" t="50787" b="8206"/>
          <a:stretch/>
        </p:blipFill>
        <p:spPr>
          <a:xfrm>
            <a:off x="150381" y="994991"/>
            <a:ext cx="8546763" cy="4472297"/>
          </a:xfrm>
          <a:prstGeom prst="rect">
            <a:avLst/>
          </a:prstGeom>
        </p:spPr>
      </p:pic>
      <p:pic>
        <p:nvPicPr>
          <p:cNvPr id="14" name="Picture 13" descr="coinf.jpg"/>
          <p:cNvPicPr>
            <a:picLocks noChangeAspect="1"/>
          </p:cNvPicPr>
          <p:nvPr/>
        </p:nvPicPr>
        <p:blipFill rotWithShape="1">
          <a:blip r:embed="rId3">
            <a:extLst>
              <a:ext uri="{28A0092B-C50C-407E-A947-70E740481C1C}">
                <a14:useLocalDpi xmlns:a14="http://schemas.microsoft.com/office/drawing/2010/main" val="0"/>
              </a:ext>
            </a:extLst>
          </a:blip>
          <a:srcRect l="-943" t="78630" r="87895"/>
          <a:stretch/>
        </p:blipFill>
        <p:spPr>
          <a:xfrm>
            <a:off x="82384" y="3227456"/>
            <a:ext cx="2279055" cy="2208400"/>
          </a:xfrm>
          <a:prstGeom prst="rect">
            <a:avLst/>
          </a:prstGeom>
        </p:spPr>
      </p:pic>
    </p:spTree>
    <p:extLst>
      <p:ext uri="{BB962C8B-B14F-4D97-AF65-F5344CB8AC3E}">
        <p14:creationId xmlns:p14="http://schemas.microsoft.com/office/powerpoint/2010/main" val="1657220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4B5505B4-CEDE-4FEB-A209-B38BEACC198B}"/>
              </a:ext>
            </a:extLst>
          </p:cNvPr>
          <p:cNvSpPr>
            <a:spLocks noGrp="1"/>
          </p:cNvSpPr>
          <p:nvPr>
            <p:ph type="title"/>
          </p:nvPr>
        </p:nvSpPr>
        <p:spPr>
          <a:xfrm>
            <a:off x="534688" y="111962"/>
            <a:ext cx="8137283" cy="1028700"/>
          </a:xfrm>
        </p:spPr>
        <p:txBody>
          <a:bodyPr>
            <a:normAutofit fontScale="90000"/>
          </a:bodyPr>
          <a:lstStyle/>
          <a:p>
            <a:pPr>
              <a:defRPr/>
            </a:pPr>
            <a:r>
              <a:rPr lang="en-GB" sz="2800" b="1" dirty="0" smtClean="0">
                <a:latin typeface="Arial"/>
                <a:cs typeface="Arial"/>
              </a:rPr>
              <a:t>IMPACT OF OPIATE SUBSTITUTION THERAPY (OST) ON HCV INCIDENCE: COCHRANE REVIEW</a:t>
            </a:r>
            <a:endParaRPr lang="en-GB" sz="2800" b="1" dirty="0">
              <a:latin typeface="Arial"/>
              <a:cs typeface="Arial"/>
            </a:endParaRPr>
          </a:p>
        </p:txBody>
      </p:sp>
      <p:sp>
        <p:nvSpPr>
          <p:cNvPr id="45059" name="TextBox 4"/>
          <p:cNvSpPr txBox="1">
            <a:spLocks noChangeArrowheads="1"/>
          </p:cNvSpPr>
          <p:nvPr/>
        </p:nvSpPr>
        <p:spPr bwMode="auto">
          <a:xfrm>
            <a:off x="3013100" y="5524719"/>
            <a:ext cx="6333579"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3200">
                <a:solidFill>
                  <a:schemeClr val="tx1"/>
                </a:solidFill>
                <a:latin typeface="Calibri" charset="0"/>
                <a:ea typeface="ＭＳ Ｐゴシック" charset="0"/>
              </a:defRPr>
            </a:lvl1pPr>
            <a:lvl2pPr>
              <a:defRPr sz="2800">
                <a:solidFill>
                  <a:srgbClr val="BF2F37"/>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0" indent="0"/>
            <a:endParaRPr lang="en-US" sz="1800" b="1" dirty="0">
              <a:solidFill>
                <a:srgbClr val="FF0000"/>
              </a:solidFill>
              <a:latin typeface="Arial" charset="0"/>
            </a:endParaRPr>
          </a:p>
          <a:p>
            <a:pPr marL="0" indent="0"/>
            <a:r>
              <a:rPr lang="en-US" sz="2400" b="1" dirty="0" smtClean="0">
                <a:solidFill>
                  <a:srgbClr val="FF0000"/>
                </a:solidFill>
                <a:latin typeface="Arial" charset="0"/>
              </a:rPr>
              <a:t>OVERALL: 50</a:t>
            </a:r>
            <a:r>
              <a:rPr lang="en-US" sz="2400" b="1" dirty="0">
                <a:solidFill>
                  <a:srgbClr val="FF0000"/>
                </a:solidFill>
                <a:latin typeface="Arial" charset="0"/>
              </a:rPr>
              <a:t>% reduction </a:t>
            </a:r>
            <a:r>
              <a:rPr lang="en-US" sz="2400" dirty="0">
                <a:latin typeface="Arial" charset="0"/>
              </a:rPr>
              <a:t>in risk of HCV</a:t>
            </a:r>
          </a:p>
          <a:p>
            <a:pPr marL="0" indent="0"/>
            <a:endParaRPr lang="en-US" sz="2400" dirty="0">
              <a:latin typeface="Arial" charset="0"/>
            </a:endParaRP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4" y="1123950"/>
            <a:ext cx="9154705" cy="47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582310" y="6488668"/>
            <a:ext cx="4561690" cy="369332"/>
          </a:xfrm>
          <a:prstGeom prst="rect">
            <a:avLst/>
          </a:prstGeom>
          <a:noFill/>
        </p:spPr>
        <p:txBody>
          <a:bodyPr wrap="none" rtlCol="0">
            <a:spAutoFit/>
          </a:bodyPr>
          <a:lstStyle/>
          <a:p>
            <a:r>
              <a:rPr lang="en-US" dirty="0" smtClean="0"/>
              <a:t>Platt L et al. Cochrane Database  </a:t>
            </a:r>
            <a:r>
              <a:rPr lang="en-US" dirty="0" err="1" smtClean="0"/>
              <a:t>Syst</a:t>
            </a:r>
            <a:r>
              <a:rPr lang="en-US" dirty="0" smtClean="0"/>
              <a:t> Rev 2017</a:t>
            </a:r>
            <a:endParaRPr lang="en-US" dirty="0"/>
          </a:p>
        </p:txBody>
      </p:sp>
    </p:spTree>
    <p:extLst>
      <p:ext uri="{BB962C8B-B14F-4D97-AF65-F5344CB8AC3E}">
        <p14:creationId xmlns:p14="http://schemas.microsoft.com/office/powerpoint/2010/main" val="193575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F43F520-1DCC-4798-8C56-EA190DF1FF9E}"/>
              </a:ext>
            </a:extLst>
          </p:cNvPr>
          <p:cNvSpPr txBox="1"/>
          <p:nvPr/>
        </p:nvSpPr>
        <p:spPr>
          <a:xfrm>
            <a:off x="2409142" y="4934396"/>
            <a:ext cx="6388146" cy="2246769"/>
          </a:xfrm>
          <a:prstGeom prst="rect">
            <a:avLst/>
          </a:prstGeom>
          <a:noFill/>
        </p:spPr>
        <p:txBody>
          <a:bodyPr wrap="square">
            <a:spAutoFit/>
          </a:bodyPr>
          <a:lstStyle/>
          <a:p>
            <a:pPr>
              <a:defRPr/>
            </a:pPr>
            <a:r>
              <a:rPr lang="en-US" sz="2800" b="1" dirty="0" smtClean="0">
                <a:solidFill>
                  <a:srgbClr val="FF0000"/>
                </a:solidFill>
              </a:rPr>
              <a:t>OVERALL: Reduced HCV incidence by 71% </a:t>
            </a:r>
            <a:endParaRPr lang="en-US" sz="2800" dirty="0"/>
          </a:p>
          <a:p>
            <a:pPr marL="285750" indent="-285750">
              <a:buFont typeface="Arial"/>
              <a:buChar char="•"/>
              <a:defRPr/>
            </a:pPr>
            <a:endParaRPr lang="en-US" sz="2800" dirty="0" smtClean="0"/>
          </a:p>
          <a:p>
            <a:pPr marL="285750" indent="-285750">
              <a:buFont typeface="Arial"/>
              <a:buChar char="•"/>
              <a:defRPr/>
            </a:pPr>
            <a:endParaRPr lang="en-US" sz="2800" dirty="0"/>
          </a:p>
          <a:p>
            <a:pPr marL="285750" indent="-285750">
              <a:buFont typeface="Arial"/>
              <a:buChar char="•"/>
              <a:defRPr/>
            </a:pPr>
            <a:endParaRPr lang="en-US" sz="2800" dirty="0"/>
          </a:p>
          <a:p>
            <a:pPr marL="285750" indent="-285750">
              <a:buFont typeface="Arial"/>
              <a:buChar char="•"/>
              <a:defRPr/>
            </a:pPr>
            <a:endParaRPr lang="en-US" sz="2800" b="1" dirty="0">
              <a:solidFill>
                <a:srgbClr val="FF0000"/>
              </a:solidFill>
            </a:endParaRPr>
          </a:p>
        </p:txBody>
      </p:sp>
      <p:sp>
        <p:nvSpPr>
          <p:cNvPr id="49156" name="Rectangle 2"/>
          <p:cNvSpPr>
            <a:spLocks noChangeArrowheads="1"/>
          </p:cNvSpPr>
          <p:nvPr/>
        </p:nvSpPr>
        <p:spPr bwMode="auto">
          <a:xfrm>
            <a:off x="468313" y="11969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GB"/>
          </a:p>
        </p:txBody>
      </p:sp>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b="79082"/>
          <a:stretch>
            <a:fillRect/>
          </a:stretch>
        </p:blipFill>
        <p:spPr bwMode="auto">
          <a:xfrm>
            <a:off x="846404" y="1906938"/>
            <a:ext cx="7459045" cy="963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9" name="Picture 5"/>
          <p:cNvPicPr>
            <a:picLocks noChangeAspect="1" noChangeArrowheads="1"/>
          </p:cNvPicPr>
          <p:nvPr/>
        </p:nvPicPr>
        <p:blipFill>
          <a:blip r:embed="rId3">
            <a:extLst>
              <a:ext uri="{28A0092B-C50C-407E-A947-70E740481C1C}">
                <a14:useLocalDpi xmlns:a14="http://schemas.microsoft.com/office/drawing/2010/main" val="0"/>
              </a:ext>
            </a:extLst>
          </a:blip>
          <a:srcRect t="48166"/>
          <a:stretch>
            <a:fillRect/>
          </a:stretch>
        </p:blipFill>
        <p:spPr bwMode="auto">
          <a:xfrm>
            <a:off x="846404" y="2626075"/>
            <a:ext cx="7459046" cy="238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4B5505B4-CEDE-4FEB-A209-B38BEACC198B}"/>
              </a:ext>
            </a:extLst>
          </p:cNvPr>
          <p:cNvSpPr txBox="1">
            <a:spLocks/>
          </p:cNvSpPr>
          <p:nvPr/>
        </p:nvSpPr>
        <p:spPr>
          <a:xfrm>
            <a:off x="660005" y="276809"/>
            <a:ext cx="8137283" cy="137736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defRPr/>
            </a:pPr>
            <a:r>
              <a:rPr lang="en-GB" sz="2800" b="1" dirty="0" smtClean="0">
                <a:latin typeface="Arial"/>
                <a:cs typeface="Arial"/>
              </a:rPr>
              <a:t>IMPACT OF HIGH COVERAGE NEEDLE/SYRINGE PROGRAMS (NSP) &amp; OST ON HCV INCIDENCE: COCHRANE REVIEW</a:t>
            </a:r>
            <a:endParaRPr lang="en-GB" sz="2800" b="1" dirty="0">
              <a:latin typeface="Arial"/>
              <a:cs typeface="Arial"/>
            </a:endParaRPr>
          </a:p>
        </p:txBody>
      </p:sp>
      <p:sp>
        <p:nvSpPr>
          <p:cNvPr id="11" name="TextBox 10"/>
          <p:cNvSpPr txBox="1"/>
          <p:nvPr/>
        </p:nvSpPr>
        <p:spPr>
          <a:xfrm>
            <a:off x="4582310" y="6488668"/>
            <a:ext cx="4561690" cy="369332"/>
          </a:xfrm>
          <a:prstGeom prst="rect">
            <a:avLst/>
          </a:prstGeom>
          <a:noFill/>
        </p:spPr>
        <p:txBody>
          <a:bodyPr wrap="none" rtlCol="0">
            <a:spAutoFit/>
          </a:bodyPr>
          <a:lstStyle/>
          <a:p>
            <a:r>
              <a:rPr lang="en-US" dirty="0" smtClean="0"/>
              <a:t>Platt L et al. Cochrane Database  </a:t>
            </a:r>
            <a:r>
              <a:rPr lang="en-US" dirty="0" err="1" smtClean="0"/>
              <a:t>Syst</a:t>
            </a:r>
            <a:r>
              <a:rPr lang="en-US" dirty="0" smtClean="0"/>
              <a:t> Rev 2017</a:t>
            </a:r>
            <a:endParaRPr lang="en-US" dirty="0"/>
          </a:p>
        </p:txBody>
      </p:sp>
    </p:spTree>
    <p:extLst>
      <p:ext uri="{BB962C8B-B14F-4D97-AF65-F5344CB8AC3E}">
        <p14:creationId xmlns:p14="http://schemas.microsoft.com/office/powerpoint/2010/main" val="2521761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2" y="1136380"/>
            <a:ext cx="9010328" cy="482963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4819"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Calibri"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BF2F37"/>
                </a:solidFill>
                <a:latin typeface="Calibri"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5pPr>
            <a:lvl6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6pPr>
            <a:lvl7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7pPr>
            <a:lvl8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8pPr>
            <a:lvl9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9pPr>
          </a:lstStyle>
          <a:p>
            <a:r>
              <a:rPr lang="en-US" sz="900" i="1">
                <a:solidFill>
                  <a:srgbClr val="FFFFFF"/>
                </a:solidFill>
                <a:latin typeface="Arial" charset="0"/>
              </a:rPr>
              <a:t>The Lancet Global Health</a:t>
            </a:r>
            <a:r>
              <a:rPr lang="en-US" sz="900">
                <a:solidFill>
                  <a:srgbClr val="FFFFFF"/>
                </a:solidFill>
                <a:latin typeface="Arial" charset="0"/>
              </a:rPr>
              <a:t> 2017 5, e1208-e1220DOI: (10.1016/S2214-109X(17)30373-X) </a:t>
            </a:r>
          </a:p>
        </p:txBody>
      </p:sp>
      <p:sp>
        <p:nvSpPr>
          <p:cNvPr id="34821" name="Title 1"/>
          <p:cNvSpPr txBox="1">
            <a:spLocks noChangeArrowheads="1"/>
          </p:cNvSpPr>
          <p:nvPr/>
        </p:nvSpPr>
        <p:spPr bwMode="auto">
          <a:xfrm>
            <a:off x="513438" y="124230"/>
            <a:ext cx="8468418"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rgbClr val="BF2F37"/>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800" b="1" dirty="0" smtClean="0">
                <a:latin typeface="Arial" charset="0"/>
                <a:cs typeface="Baekmuk Gulim" charset="0"/>
              </a:rPr>
              <a:t>GLOBAL COVERAGE OF OST REMAINS POOR</a:t>
            </a:r>
            <a:endParaRPr lang="en-GB" sz="2800" b="1" dirty="0">
              <a:latin typeface="Arial" charset="0"/>
            </a:endParaRPr>
          </a:p>
        </p:txBody>
      </p:sp>
      <p:sp>
        <p:nvSpPr>
          <p:cNvPr id="34822" name="Rectangle 6"/>
          <p:cNvSpPr>
            <a:spLocks noChangeArrowheads="1"/>
          </p:cNvSpPr>
          <p:nvPr/>
        </p:nvSpPr>
        <p:spPr bwMode="auto">
          <a:xfrm>
            <a:off x="1186339" y="705328"/>
            <a:ext cx="75004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GB" sz="2400" b="1" dirty="0" smtClean="0">
                <a:solidFill>
                  <a:srgbClr val="9A1D2B"/>
                </a:solidFill>
              </a:rPr>
              <a:t>Global: 16 </a:t>
            </a:r>
            <a:r>
              <a:rPr lang="en-GB" sz="2400" b="1" dirty="0">
                <a:solidFill>
                  <a:srgbClr val="9A1D2B"/>
                </a:solidFill>
              </a:rPr>
              <a:t>(UI 10–24) OST recipients per 100 </a:t>
            </a:r>
            <a:r>
              <a:rPr lang="en-GB" sz="2400" b="1" dirty="0" smtClean="0">
                <a:solidFill>
                  <a:srgbClr val="9A1D2B"/>
                </a:solidFill>
              </a:rPr>
              <a:t>PWID </a:t>
            </a:r>
            <a:endParaRPr lang="en-GB" sz="2400" b="1" dirty="0">
              <a:solidFill>
                <a:srgbClr val="9A1D2B"/>
              </a:solidFill>
            </a:endParaRPr>
          </a:p>
        </p:txBody>
      </p:sp>
      <p:sp>
        <p:nvSpPr>
          <p:cNvPr id="7" name="TextBox 6"/>
          <p:cNvSpPr txBox="1"/>
          <p:nvPr/>
        </p:nvSpPr>
        <p:spPr>
          <a:xfrm>
            <a:off x="0" y="6488668"/>
            <a:ext cx="3847778" cy="369332"/>
          </a:xfrm>
          <a:prstGeom prst="rect">
            <a:avLst/>
          </a:prstGeom>
          <a:noFill/>
        </p:spPr>
        <p:txBody>
          <a:bodyPr wrap="none" rtlCol="0">
            <a:spAutoFit/>
          </a:bodyPr>
          <a:lstStyle/>
          <a:p>
            <a:r>
              <a:rPr lang="en-US" dirty="0" err="1" smtClean="0"/>
              <a:t>Larney</a:t>
            </a:r>
            <a:r>
              <a:rPr lang="en-US" dirty="0" smtClean="0"/>
              <a:t> S et al. Lancet Glob Health 2017</a:t>
            </a: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19" t="90461" r="18065"/>
          <a:stretch/>
        </p:blipFill>
        <p:spPr bwMode="auto">
          <a:xfrm>
            <a:off x="133671" y="5571296"/>
            <a:ext cx="7402087" cy="75529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082624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41" y="1554170"/>
            <a:ext cx="8816623" cy="445010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2771"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Calibri" charset="0"/>
                <a:ea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BF2F37"/>
                </a:solidFill>
                <a:latin typeface="Calibri"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5pPr>
            <a:lvl6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6pPr>
            <a:lvl7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7pPr>
            <a:lvl8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8pPr>
            <a:lvl9pPr eaLnBrk="0" fontAlgn="base" hangingPunct="0">
              <a:spcAft>
                <a:spcPct val="0"/>
              </a:spcAft>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Calibri" charset="0"/>
                <a:ea typeface="ＭＳ Ｐゴシック" charset="0"/>
              </a:defRPr>
            </a:lvl9pPr>
          </a:lstStyle>
          <a:p>
            <a:r>
              <a:rPr lang="en-US" sz="900" i="1">
                <a:solidFill>
                  <a:srgbClr val="FFFFFF"/>
                </a:solidFill>
                <a:latin typeface="Arial" charset="0"/>
              </a:rPr>
              <a:t>The Lancet Global Health</a:t>
            </a:r>
            <a:r>
              <a:rPr lang="en-US" sz="900">
                <a:solidFill>
                  <a:srgbClr val="FFFFFF"/>
                </a:solidFill>
                <a:latin typeface="Arial" charset="0"/>
              </a:rPr>
              <a:t> 2017 5, e1208-e1220DOI: (10.1016/S2214-109X(17)30373-X) </a:t>
            </a:r>
          </a:p>
        </p:txBody>
      </p:sp>
      <p:sp>
        <p:nvSpPr>
          <p:cNvPr id="32774" name="Rectangle 1"/>
          <p:cNvSpPr>
            <a:spLocks noChangeArrowheads="1"/>
          </p:cNvSpPr>
          <p:nvPr/>
        </p:nvSpPr>
        <p:spPr bwMode="auto">
          <a:xfrm>
            <a:off x="86587" y="1036590"/>
            <a:ext cx="94181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GB" sz="2400" b="1" dirty="0" smtClean="0">
                <a:solidFill>
                  <a:srgbClr val="9A1D2B"/>
                </a:solidFill>
              </a:rPr>
              <a:t>Global: 33 (UI </a:t>
            </a:r>
            <a:r>
              <a:rPr lang="en-GB" sz="2400" b="1" dirty="0">
                <a:solidFill>
                  <a:srgbClr val="9A1D2B"/>
                </a:solidFill>
              </a:rPr>
              <a:t>21–50) needle-syringes distributed via NSP per </a:t>
            </a:r>
            <a:r>
              <a:rPr lang="en-GB" sz="2400" b="1" dirty="0" smtClean="0">
                <a:solidFill>
                  <a:srgbClr val="9A1D2B"/>
                </a:solidFill>
              </a:rPr>
              <a:t>PWID/</a:t>
            </a:r>
            <a:r>
              <a:rPr lang="en-GB" sz="2400" b="1" dirty="0" err="1" smtClean="0">
                <a:solidFill>
                  <a:srgbClr val="9A1D2B"/>
                </a:solidFill>
              </a:rPr>
              <a:t>yr</a:t>
            </a:r>
            <a:endParaRPr lang="en-GB" sz="2400" b="1" dirty="0">
              <a:solidFill>
                <a:srgbClr val="9A1D2B"/>
              </a:solidFill>
            </a:endParaRPr>
          </a:p>
        </p:txBody>
      </p:sp>
      <p:sp>
        <p:nvSpPr>
          <p:cNvPr id="7" name="TextBox 6"/>
          <p:cNvSpPr txBox="1"/>
          <p:nvPr/>
        </p:nvSpPr>
        <p:spPr>
          <a:xfrm>
            <a:off x="0" y="6488668"/>
            <a:ext cx="3847778" cy="369332"/>
          </a:xfrm>
          <a:prstGeom prst="rect">
            <a:avLst/>
          </a:prstGeom>
          <a:noFill/>
        </p:spPr>
        <p:txBody>
          <a:bodyPr wrap="none" rtlCol="0">
            <a:spAutoFit/>
          </a:bodyPr>
          <a:lstStyle/>
          <a:p>
            <a:r>
              <a:rPr lang="en-US" dirty="0" err="1" smtClean="0"/>
              <a:t>Larney</a:t>
            </a:r>
            <a:r>
              <a:rPr lang="en-US" dirty="0" smtClean="0"/>
              <a:t> S et al. Lancet Glob Health 2017</a:t>
            </a: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04" t="88997" r="5460" b="-207"/>
          <a:stretch/>
        </p:blipFill>
        <p:spPr bwMode="auto">
          <a:xfrm>
            <a:off x="86587" y="5519638"/>
            <a:ext cx="8870278" cy="9224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0" name="Title 1"/>
          <p:cNvSpPr txBox="1">
            <a:spLocks noChangeArrowheads="1"/>
          </p:cNvSpPr>
          <p:nvPr/>
        </p:nvSpPr>
        <p:spPr bwMode="auto">
          <a:xfrm>
            <a:off x="810702" y="241214"/>
            <a:ext cx="782323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rgbClr val="BF2F37"/>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800" b="1" dirty="0" smtClean="0">
                <a:latin typeface="Arial" charset="0"/>
                <a:cs typeface="Baekmuk Gulim" charset="0"/>
              </a:rPr>
              <a:t>GLOBAL COVERAGE OF NSP ALSO POOR</a:t>
            </a:r>
            <a:endParaRPr lang="en-GB" sz="2800" b="1" dirty="0">
              <a:latin typeface="Arial" charset="0"/>
            </a:endParaRPr>
          </a:p>
        </p:txBody>
      </p:sp>
    </p:spTree>
    <p:extLst>
      <p:ext uri="{BB962C8B-B14F-4D97-AF65-F5344CB8AC3E}">
        <p14:creationId xmlns:p14="http://schemas.microsoft.com/office/powerpoint/2010/main" val="41216495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10531</TotalTime>
  <Words>2491</Words>
  <Application>Microsoft Office PowerPoint</Application>
  <PresentationFormat>On-screen Show (4:3)</PresentationFormat>
  <Paragraphs>246</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ArialMT</vt:lpstr>
      <vt:lpstr>Baekmuk Gulim</vt:lpstr>
      <vt:lpstr>Calibri</vt:lpstr>
      <vt:lpstr>Mangal</vt:lpstr>
      <vt:lpstr>Times New Roman</vt:lpstr>
      <vt:lpstr>Office Theme</vt:lpstr>
      <vt:lpstr>What about hepatitis and TB/MDR-TB: Why are we also failing PWID? </vt:lpstr>
      <vt:lpstr>DISCLOSURES</vt:lpstr>
      <vt:lpstr>HIV/HCV AMONG PWID</vt:lpstr>
      <vt:lpstr>PowerPoint Presentation</vt:lpstr>
      <vt:lpstr>ANTI-HCV PREVALENCE AMONG HIV-INFECTED PWID</vt:lpstr>
      <vt:lpstr>IMPACT OF OPIATE SUBSTITUTION THERAPY (OST) ON HCV INCIDENCE: COCHRANE REVIEW</vt:lpstr>
      <vt:lpstr>PowerPoint Presentation</vt:lpstr>
      <vt:lpstr>PowerPoint Presentation</vt:lpstr>
      <vt:lpstr>PowerPoint Presentation</vt:lpstr>
      <vt:lpstr>POOR GLOBAL ACCESS TO HARM REDUCTION</vt:lpstr>
      <vt:lpstr>PowerPoint Presentation</vt:lpstr>
      <vt:lpstr>TREATMENT PRIORITIZATION AND RESTRICTIONS LIMITING SCALE-UP TO PWID EVEN IN RESOURCE RICH COUNTRIES</vt:lpstr>
      <vt:lpstr>RUSSIAN POLICY PROHIBITING OPIATE AGONIST THERAPY (OAT) AND LIMITED PROVISION OF NSP AND ART FUELS HIV AND OVERDOSE</vt:lpstr>
      <vt:lpstr>POTENTIAL DUAL BENEFITS OF HARM REDUCTION AND HIV/HCV TREATMENT ON HIV &amp; HCV TRANSMISSION IN E.EUROPE AND C. ASIA</vt:lpstr>
      <vt:lpstr>HIV/TB AMONG PWID</vt:lpstr>
      <vt:lpstr>HIV AND TB AMONG PWID</vt:lpstr>
      <vt:lpstr>HIV/TB COINFECTED PWID HAVE LOWER SURVIVAL COMPARED TO OTHER RISK GROUPS</vt:lpstr>
      <vt:lpstr>WHO-EUROPE: CONCERNING SETTING WHERE TB INCIDENCE AND MORTALITY AMONG HIV+ RISING</vt:lpstr>
      <vt:lpstr>DRUG USE, INCARCERATION, AND HIV/HCV/TB SYNDEMICS</vt:lpstr>
      <vt:lpstr>INCARCERATION AS A DRIVER OF HIV/HCV/TB </vt:lpstr>
      <vt:lpstr>HIGH BURDEN OF HIV, HCV, HBV AND TB AMONG PRISONERS</vt:lpstr>
      <vt:lpstr>INCARCERATION INCREASES RISK OF HIV AND HCV INCIDENCE AMONG PWID</vt:lpstr>
      <vt:lpstr>LIMITED HARM REDUCTION IN PRISON</vt:lpstr>
      <vt:lpstr>ESTIMATING CONTRIBUTION OF INCARCERATION AND PRISON INTERVENTIONS TO HIV, HCV, AND TB AMONG PWID IN UKRAINE</vt:lpstr>
      <vt:lpstr>HCV AND TB: WHY ARE WE FAILING PWID?</vt:lpstr>
      <vt:lpstr>HCV AND TB AMONG HIV-INFECTED PWID: WHAT IS NEEDED</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about hepatitis and TB/MDR-TB: Why are we also failing PWID? </dc:title>
  <dc:creator>NM</dc:creator>
  <cp:lastModifiedBy>Saal</cp:lastModifiedBy>
  <cp:revision>85</cp:revision>
  <dcterms:created xsi:type="dcterms:W3CDTF">2018-07-18T04:36:44Z</dcterms:created>
  <dcterms:modified xsi:type="dcterms:W3CDTF">2018-07-25T13:32:11Z</dcterms:modified>
</cp:coreProperties>
</file>