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261" r:id="rId2"/>
    <p:sldId id="262" r:id="rId3"/>
    <p:sldId id="308" r:id="rId4"/>
    <p:sldId id="309" r:id="rId5"/>
    <p:sldId id="310" r:id="rId6"/>
    <p:sldId id="311" r:id="rId7"/>
    <p:sldId id="312" r:id="rId8"/>
    <p:sldId id="313" r:id="rId9"/>
    <p:sldId id="314" r:id="rId10"/>
    <p:sldId id="315" r:id="rId11"/>
    <p:sldId id="316" r:id="rId12"/>
    <p:sldId id="317" r:id="rId13"/>
    <p:sldId id="318" r:id="rId14"/>
    <p:sldId id="274" r:id="rId15"/>
    <p:sldId id="266" r:id="rId16"/>
    <p:sldId id="302" r:id="rId17"/>
    <p:sldId id="303" r:id="rId18"/>
    <p:sldId id="304" r:id="rId19"/>
    <p:sldId id="295" r:id="rId20"/>
    <p:sldId id="305" r:id="rId21"/>
    <p:sldId id="306" r:id="rId22"/>
    <p:sldId id="307" r:id="rId23"/>
    <p:sldId id="298" r:id="rId24"/>
    <p:sldId id="299" r:id="rId25"/>
    <p:sldId id="300" r:id="rId26"/>
    <p:sldId id="265" r:id="rId27"/>
    <p:sldId id="278" r:id="rId28"/>
    <p:sldId id="267" r:id="rId29"/>
    <p:sldId id="279" r:id="rId30"/>
    <p:sldId id="280" r:id="rId31"/>
    <p:sldId id="268" r:id="rId32"/>
    <p:sldId id="281" r:id="rId33"/>
    <p:sldId id="260" r:id="rId34"/>
    <p:sldId id="282" r:id="rId35"/>
    <p:sldId id="264" r:id="rId36"/>
    <p:sldId id="259" r:id="rId37"/>
    <p:sldId id="319" r:id="rId38"/>
    <p:sldId id="257" r:id="rId39"/>
    <p:sldId id="320" r:id="rId40"/>
    <p:sldId id="271" r:id="rId41"/>
    <p:sldId id="283" r:id="rId42"/>
    <p:sldId id="284" r:id="rId43"/>
    <p:sldId id="285" r:id="rId44"/>
    <p:sldId id="286" r:id="rId45"/>
    <p:sldId id="275" r:id="rId46"/>
    <p:sldId id="276" r:id="rId47"/>
    <p:sldId id="263" r:id="rId48"/>
    <p:sldId id="296" r:id="rId49"/>
    <p:sldId id="301" r:id="rId50"/>
    <p:sldId id="297" r:id="rId51"/>
    <p:sldId id="269" r:id="rId52"/>
    <p:sldId id="287" r:id="rId53"/>
    <p:sldId id="288" r:id="rId54"/>
    <p:sldId id="289" r:id="rId55"/>
    <p:sldId id="272" r:id="rId56"/>
    <p:sldId id="292" r:id="rId57"/>
    <p:sldId id="293" r:id="rId58"/>
    <p:sldId id="294" r:id="rId59"/>
    <p:sldId id="273" r:id="rId60"/>
    <p:sldId id="258" r:id="rId61"/>
    <p:sldId id="290" r:id="rId62"/>
    <p:sldId id="291" r:id="rId63"/>
    <p:sldId id="270" r:id="rId64"/>
    <p:sldId id="321" r:id="rId65"/>
    <p:sldId id="322" r:id="rId66"/>
    <p:sldId id="323" r:id="rId67"/>
    <p:sldId id="324" r:id="rId68"/>
    <p:sldId id="277" r:id="rId6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2"/>
    <a:srgbClr val="ED1C24"/>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92" autoAdjust="0"/>
    <p:restoredTop sz="94727"/>
  </p:normalViewPr>
  <p:slideViewPr>
    <p:cSldViewPr snapToGrid="0" snapToObjects="1">
      <p:cViewPr varScale="1">
        <p:scale>
          <a:sx n="76" d="100"/>
          <a:sy n="76" d="100"/>
        </p:scale>
        <p:origin x="84" y="23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69" d="100"/>
          <a:sy n="69" d="100"/>
        </p:scale>
        <p:origin x="-2568" y="-12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695E4A"/>
                </a:solidFill>
                <a:latin typeface="+mn-lt"/>
                <a:ea typeface="+mn-ea"/>
                <a:cs typeface="+mn-cs"/>
              </a:defRPr>
            </a:pPr>
            <a:r>
              <a:rPr lang="en-US" dirty="0">
                <a:solidFill>
                  <a:srgbClr val="695E4A"/>
                </a:solidFill>
                <a:latin typeface="Calibri" panose="020F0502020204030204" pitchFamily="34" charset="0"/>
              </a:rPr>
              <a:t>Chart</a:t>
            </a:r>
            <a:r>
              <a:rPr lang="en-US" dirty="0">
                <a:solidFill>
                  <a:srgbClr val="695E4A"/>
                </a:solidFill>
              </a:rPr>
              <a: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695E4A"/>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A59988"/>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C3A2-4DC2-98FC-579898C2BFDC}"/>
            </c:ext>
          </c:extLst>
        </c:ser>
        <c:ser>
          <c:idx val="1"/>
          <c:order val="1"/>
          <c:tx>
            <c:strRef>
              <c:f>Sheet1!$C$1</c:f>
              <c:strCache>
                <c:ptCount val="1"/>
                <c:pt idx="0">
                  <c:v>Series 2</c:v>
                </c:pt>
              </c:strCache>
            </c:strRef>
          </c:tx>
          <c:spPr>
            <a:solidFill>
              <a:srgbClr val="D59F0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C3A2-4DC2-98FC-579898C2BFDC}"/>
            </c:ext>
          </c:extLst>
        </c:ser>
        <c:ser>
          <c:idx val="2"/>
          <c:order val="2"/>
          <c:tx>
            <c:strRef>
              <c:f>Sheet1!$D$1</c:f>
              <c:strCache>
                <c:ptCount val="1"/>
                <c:pt idx="0">
                  <c:v>Series 3</c:v>
                </c:pt>
              </c:strCache>
            </c:strRef>
          </c:tx>
          <c:spPr>
            <a:solidFill>
              <a:srgbClr val="5E973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C3A2-4DC2-98FC-579898C2BFDC}"/>
            </c:ext>
          </c:extLst>
        </c:ser>
        <c:dLbls>
          <c:showLegendKey val="0"/>
          <c:showVal val="0"/>
          <c:showCatName val="0"/>
          <c:showSerName val="0"/>
          <c:showPercent val="0"/>
          <c:showBubbleSize val="0"/>
        </c:dLbls>
        <c:gapWidth val="219"/>
        <c:overlap val="-27"/>
        <c:axId val="129853704"/>
        <c:axId val="129854096"/>
      </c:barChart>
      <c:catAx>
        <c:axId val="129853704"/>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rgbClr val="695E4A"/>
                </a:solidFill>
                <a:latin typeface="Calibri" panose="020F0502020204030204" pitchFamily="34" charset="0"/>
                <a:ea typeface="+mn-ea"/>
                <a:cs typeface="+mn-cs"/>
              </a:defRPr>
            </a:pPr>
            <a:endParaRPr lang="en-US"/>
          </a:p>
        </c:txPr>
        <c:crossAx val="129854096"/>
        <c:crosses val="autoZero"/>
        <c:auto val="1"/>
        <c:lblAlgn val="ctr"/>
        <c:lblOffset val="100"/>
        <c:noMultiLvlLbl val="0"/>
      </c:catAx>
      <c:valAx>
        <c:axId val="129854096"/>
        <c:scaling>
          <c:orientation val="minMax"/>
        </c:scaling>
        <c:delete val="0"/>
        <c:axPos val="l"/>
        <c:majorGridlines>
          <c:spPr>
            <a:ln w="3175" cap="flat" cmpd="sng" algn="ctr">
              <a:solidFill>
                <a:srgbClr val="00853F"/>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695E4A"/>
                </a:solidFill>
                <a:latin typeface="Calibri" panose="020F0502020204030204" pitchFamily="34" charset="0"/>
                <a:ea typeface="+mn-ea"/>
                <a:cs typeface="+mn-cs"/>
              </a:defRPr>
            </a:pPr>
            <a:endParaRPr lang="en-US"/>
          </a:p>
        </c:txPr>
        <c:crossAx val="129853704"/>
        <c:crosses val="autoZero"/>
        <c:crossBetween val="between"/>
      </c:valAx>
      <c:spPr>
        <a:noFill/>
        <a:ln>
          <a:solidFill>
            <a:srgbClr val="695E4A"/>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95E4A"/>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695E4A"/>
                </a:solidFill>
                <a:latin typeface="+mn-lt"/>
                <a:ea typeface="+mn-ea"/>
                <a:cs typeface="+mn-cs"/>
              </a:defRPr>
            </a:pPr>
            <a:r>
              <a:rPr lang="en-US" dirty="0">
                <a:solidFill>
                  <a:srgbClr val="695E4A"/>
                </a:solidFill>
                <a:latin typeface="Calibri" panose="020F0502020204030204" pitchFamily="34" charset="0"/>
              </a:rPr>
              <a:t>Chart</a:t>
            </a:r>
            <a:r>
              <a:rPr lang="en-US" dirty="0">
                <a:solidFill>
                  <a:srgbClr val="695E4A"/>
                </a:solidFill>
              </a:rPr>
              <a: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695E4A"/>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A59988"/>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C3A2-4DC2-98FC-579898C2BFDC}"/>
            </c:ext>
          </c:extLst>
        </c:ser>
        <c:ser>
          <c:idx val="1"/>
          <c:order val="1"/>
          <c:tx>
            <c:strRef>
              <c:f>Sheet1!$C$1</c:f>
              <c:strCache>
                <c:ptCount val="1"/>
                <c:pt idx="0">
                  <c:v>Series 2</c:v>
                </c:pt>
              </c:strCache>
            </c:strRef>
          </c:tx>
          <c:spPr>
            <a:solidFill>
              <a:srgbClr val="D59F0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C3A2-4DC2-98FC-579898C2BFDC}"/>
            </c:ext>
          </c:extLst>
        </c:ser>
        <c:ser>
          <c:idx val="2"/>
          <c:order val="2"/>
          <c:tx>
            <c:strRef>
              <c:f>Sheet1!$D$1</c:f>
              <c:strCache>
                <c:ptCount val="1"/>
                <c:pt idx="0">
                  <c:v>Series 3</c:v>
                </c:pt>
              </c:strCache>
            </c:strRef>
          </c:tx>
          <c:spPr>
            <a:solidFill>
              <a:srgbClr val="5E973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C3A2-4DC2-98FC-579898C2BFDC}"/>
            </c:ext>
          </c:extLst>
        </c:ser>
        <c:dLbls>
          <c:showLegendKey val="0"/>
          <c:showVal val="0"/>
          <c:showCatName val="0"/>
          <c:showSerName val="0"/>
          <c:showPercent val="0"/>
          <c:showBubbleSize val="0"/>
        </c:dLbls>
        <c:gapWidth val="219"/>
        <c:overlap val="-27"/>
        <c:axId val="129854880"/>
        <c:axId val="129855272"/>
      </c:barChart>
      <c:catAx>
        <c:axId val="12985488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rgbClr val="695E4A"/>
                </a:solidFill>
                <a:latin typeface="Calibri" panose="020F0502020204030204" pitchFamily="34" charset="0"/>
                <a:ea typeface="+mn-ea"/>
                <a:cs typeface="+mn-cs"/>
              </a:defRPr>
            </a:pPr>
            <a:endParaRPr lang="en-US"/>
          </a:p>
        </c:txPr>
        <c:crossAx val="129855272"/>
        <c:crosses val="autoZero"/>
        <c:auto val="1"/>
        <c:lblAlgn val="ctr"/>
        <c:lblOffset val="100"/>
        <c:noMultiLvlLbl val="0"/>
      </c:catAx>
      <c:valAx>
        <c:axId val="129855272"/>
        <c:scaling>
          <c:orientation val="minMax"/>
        </c:scaling>
        <c:delete val="0"/>
        <c:axPos val="l"/>
        <c:majorGridlines>
          <c:spPr>
            <a:ln w="3175" cap="flat" cmpd="sng" algn="ctr">
              <a:solidFill>
                <a:srgbClr val="00853F"/>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695E4A"/>
                </a:solidFill>
                <a:latin typeface="Calibri" panose="020F0502020204030204" pitchFamily="34" charset="0"/>
                <a:ea typeface="+mn-ea"/>
                <a:cs typeface="+mn-cs"/>
              </a:defRPr>
            </a:pPr>
            <a:endParaRPr lang="en-US"/>
          </a:p>
        </c:txPr>
        <c:crossAx val="129854880"/>
        <c:crosses val="autoZero"/>
        <c:crossBetween val="between"/>
      </c:valAx>
      <c:spPr>
        <a:noFill/>
        <a:ln>
          <a:solidFill>
            <a:srgbClr val="695E4A"/>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95E4A"/>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72E4C-B7AC-404C-A1AB-72C89F5DA5B3}"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en-US"/>
        </a:p>
      </dgm:t>
    </dgm:pt>
    <dgm:pt modelId="{04D01E85-18AA-F147-AFD6-DF583873BE88}">
      <dgm:prSet phldrT="[Text]" custT="1"/>
      <dgm:spPr/>
      <dgm: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Delivery Systems</a:t>
          </a:r>
        </a:p>
      </dgm:t>
    </dgm:pt>
    <dgm:pt modelId="{B9CCA426-6E2D-E544-A450-92582EB460FC}" type="sibTrans" cxnId="{1FA5336E-77C3-E74C-B2DA-6A300F7B7981}">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41506D5A-73CB-7D45-A1E3-2D9AB530D831}" type="parTrans" cxnId="{1FA5336E-77C3-E74C-B2DA-6A300F7B7981}">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2ACEBC04-8170-3C4C-9AB6-43765FCB31AF}">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Impact Evaluation</a:t>
          </a:r>
        </a:p>
      </dgm:t>
    </dgm:pt>
    <dgm:pt modelId="{16639CA6-780E-A94F-ABE2-94655E0856B0}" type="sibTrans" cxnId="{BD05BB7F-5441-F548-A2F9-25BEEDFEBDC8}">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EA637E17-D4FC-9C42-88F7-B8AE7CB6A736}" type="parTrans" cxnId="{BD05BB7F-5441-F548-A2F9-25BEEDFEBDC8}">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D39CE1A3-C56F-4642-8FF5-5082A7CE0F69}">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Economic Evaluation</a:t>
          </a:r>
        </a:p>
      </dgm:t>
    </dgm:pt>
    <dgm:pt modelId="{123664BA-B6C7-3740-9ACE-6D43AC9C22EF}" type="sibTrans" cxnId="{3158A517-38F0-7D4C-B07A-58FE64211872}">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E560BC4E-CA89-0844-854F-FC2800DB90DC}" type="parTrans" cxnId="{3158A517-38F0-7D4C-B07A-58FE64211872}">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613CFD96-ACE4-EC40-94FA-4E355BE0E34F}">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Qualitative Research</a:t>
          </a:r>
        </a:p>
      </dgm:t>
    </dgm:pt>
    <dgm:pt modelId="{EE84689F-2BAF-C34B-AEE3-8D259FF8805F}" type="sibTrans" cxnId="{A75CB193-B750-F64D-96A3-04BE77B619CA}">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B4B4C890-501A-E84D-BCA6-A5B79FE8D1B9}" type="parTrans" cxnId="{A75CB193-B750-F64D-96A3-04BE77B619CA}">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A4B4E55D-6D7E-F448-B54C-3FF9DB6814C4}">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Operations Research</a:t>
          </a:r>
        </a:p>
      </dgm:t>
    </dgm:pt>
    <dgm:pt modelId="{3369A05D-FA9C-C948-A2D3-1FA3B4545B98}" type="sibTrans" cxnId="{1DA56833-3AC5-EA41-AB10-9E42A15C27F9}">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BF85AF5F-523C-724E-9B64-24F5E774D383}" type="parTrans" cxnId="{1DA56833-3AC5-EA41-AB10-9E42A15C27F9}">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B7118822-0635-DE40-A9FA-47E4325FF0E8}">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Quality Improvement/ Assurance</a:t>
          </a:r>
        </a:p>
      </dgm:t>
    </dgm:pt>
    <dgm:pt modelId="{06B32BEF-6B36-4E49-BE33-F0BB2AB994B9}" type="sibTrans" cxnId="{AE294606-E6AC-DA4D-AEA7-C6F2A1B68B05}">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2C04871C-4E3C-5448-A0EC-F5BB76DE457F}" type="parTrans" cxnId="{AE294606-E6AC-DA4D-AEA7-C6F2A1B68B05}">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EDD4D619-CF6F-0147-A5B3-000EE9E41444}">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Organizational Readiness for Implementing Change</a:t>
          </a:r>
        </a:p>
      </dgm:t>
    </dgm:pt>
    <dgm:pt modelId="{B77DC011-ED1F-844A-9C27-514DF2AFB9DE}" type="sibTrans" cxnId="{9E87C428-4414-BB4A-8E81-30BDC0AAE75F}">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C65DE761-A102-8A47-9469-5070460D369D}" type="parTrans" cxnId="{9E87C428-4414-BB4A-8E81-30BDC0AAE75F}">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84ED5927-FB93-CE4F-A924-AE1452BC0F97}">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Stakeholder &amp; Policy Analysis</a:t>
          </a:r>
        </a:p>
      </dgm:t>
    </dgm:pt>
    <dgm:pt modelId="{31B565EF-7C05-2742-B558-9975CEE68AAB}" type="sibTrans" cxnId="{427E97B8-28A4-EC46-B8EA-4BA45629CBDA}">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CB23C1A8-71D1-0245-B058-887DB2221459}" type="parTrans" cxnId="{427E97B8-28A4-EC46-B8EA-4BA45629CBDA}">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C72D546A-BC1E-9544-8C6B-9F3F8DBF809A}">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Dissemination Research</a:t>
          </a:r>
        </a:p>
      </dgm:t>
    </dgm:pt>
    <dgm:pt modelId="{8C0C62F4-A793-2D4A-9308-9C25595CCCC0}" type="sibTrans" cxnId="{82C3694D-ECE6-934A-813D-AAD789B9DA06}">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A8FAA055-B0BE-2548-80F5-E8EC4D6932E8}" type="parTrans" cxnId="{82C3694D-ECE6-934A-813D-AAD789B9DA06}">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1767A23F-25CE-6849-AD1E-D13CF4DB015F}">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Social Marketing</a:t>
          </a:r>
        </a:p>
      </dgm:t>
    </dgm:pt>
    <dgm:pt modelId="{E643721A-4801-084A-A78B-2304DD64095A}" type="sibTrans" cxnId="{2FD8786C-766C-A947-8D21-4EF7706664A6}">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DD300344-819C-0841-ACFF-94B225E6570E}" type="parTrans" cxnId="{2FD8786C-766C-A947-8D21-4EF7706664A6}">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ED696662-FC7F-E349-911E-5E83629887CA}">
      <dgm:prSet phldrT="[Text]" custT="1"/>
      <dgm:spPr/>
      <dgm:t>
        <a:bodyPr/>
        <a:lstStyle/>
        <a:p>
          <a:r>
            <a:rPr lang="en-US" sz="900" dirty="0">
              <a:latin typeface="Open Sans" panose="020B0606030504020204" pitchFamily="34" charset="0"/>
              <a:ea typeface="Open Sans" panose="020B0606030504020204" pitchFamily="34" charset="0"/>
              <a:cs typeface="Open Sans" panose="020B0606030504020204" pitchFamily="34" charset="0"/>
            </a:rPr>
            <a:t>Surveillance &amp; Data Systems</a:t>
          </a:r>
        </a:p>
      </dgm:t>
    </dgm:pt>
    <dgm:pt modelId="{56689617-EA9D-5247-A6F6-B89907E5DB81}" type="sibTrans" cxnId="{97B97E1B-7599-9444-997A-4147790D57F3}">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896F035E-1D10-AB47-84C4-519525271C6E}" type="parTrans" cxnId="{97B97E1B-7599-9444-997A-4147790D57F3}">
      <dgm:prSet/>
      <dgm:spPr/>
      <dgm:t>
        <a:bodyPr/>
        <a:lstStyle/>
        <a:p>
          <a:endParaRPr lang="en-US" sz="600">
            <a:latin typeface="Open Sans" panose="020B0606030504020204" pitchFamily="34" charset="0"/>
            <a:ea typeface="Open Sans" panose="020B0606030504020204" pitchFamily="34" charset="0"/>
            <a:cs typeface="Open Sans" panose="020B0606030504020204" pitchFamily="34" charset="0"/>
          </a:endParaRPr>
        </a:p>
      </dgm:t>
    </dgm:pt>
    <dgm:pt modelId="{F975A32E-9EB7-4849-B442-1B6324905F73}" type="pres">
      <dgm:prSet presAssocID="{08A72E4C-B7AC-404C-A1AB-72C89F5DA5B3}" presName="Name0" presStyleCnt="0">
        <dgm:presLayoutVars>
          <dgm:chMax val="1"/>
          <dgm:dir/>
          <dgm:animLvl val="ctr"/>
          <dgm:resizeHandles val="exact"/>
        </dgm:presLayoutVars>
      </dgm:prSet>
      <dgm:spPr/>
      <dgm:t>
        <a:bodyPr/>
        <a:lstStyle/>
        <a:p>
          <a:endParaRPr lang="en-US"/>
        </a:p>
      </dgm:t>
    </dgm:pt>
    <dgm:pt modelId="{E0543B46-A936-644A-9292-60B2CCAC749A}" type="pres">
      <dgm:prSet presAssocID="{04D01E85-18AA-F147-AFD6-DF583873BE88}" presName="centerShape" presStyleLbl="node0" presStyleIdx="0" presStyleCnt="1" custScaleX="118098" custScaleY="118188" custLinFactNeighborY="6093"/>
      <dgm:spPr/>
      <dgm:t>
        <a:bodyPr/>
        <a:lstStyle/>
        <a:p>
          <a:endParaRPr lang="en-US"/>
        </a:p>
      </dgm:t>
    </dgm:pt>
    <dgm:pt modelId="{66BE2791-C715-934B-BCC3-718B6D1A848F}" type="pres">
      <dgm:prSet presAssocID="{2ACEBC04-8170-3C4C-9AB6-43765FCB31AF}" presName="node" presStyleLbl="node1" presStyleIdx="0" presStyleCnt="10" custScaleX="150808" custScaleY="116048" custRadScaleRad="87815">
        <dgm:presLayoutVars>
          <dgm:bulletEnabled val="1"/>
        </dgm:presLayoutVars>
      </dgm:prSet>
      <dgm:spPr>
        <a:prstGeom prst="roundRect">
          <a:avLst/>
        </a:prstGeom>
      </dgm:spPr>
      <dgm:t>
        <a:bodyPr/>
        <a:lstStyle/>
        <a:p>
          <a:endParaRPr lang="en-US"/>
        </a:p>
      </dgm:t>
    </dgm:pt>
    <dgm:pt modelId="{1BB05843-450F-9942-A477-8D9AFDA153F3}" type="pres">
      <dgm:prSet presAssocID="{2ACEBC04-8170-3C4C-9AB6-43765FCB31AF}" presName="dummy" presStyleCnt="0"/>
      <dgm:spPr/>
    </dgm:pt>
    <dgm:pt modelId="{EC1239F7-6911-7B48-9218-2BC56346695A}" type="pres">
      <dgm:prSet presAssocID="{16639CA6-780E-A94F-ABE2-94655E0856B0}" presName="sibTrans" presStyleLbl="sibTrans2D1" presStyleIdx="0" presStyleCnt="10"/>
      <dgm:spPr/>
      <dgm:t>
        <a:bodyPr/>
        <a:lstStyle/>
        <a:p>
          <a:endParaRPr lang="en-US"/>
        </a:p>
      </dgm:t>
    </dgm:pt>
    <dgm:pt modelId="{F6461C6D-FC81-4B4A-AB42-61020D4F58FD}" type="pres">
      <dgm:prSet presAssocID="{D39CE1A3-C56F-4642-8FF5-5082A7CE0F69}" presName="node" presStyleLbl="node1" presStyleIdx="1" presStyleCnt="10" custScaleX="150808" custScaleY="116048" custRadScaleRad="90426" custRadScaleInc="37858">
        <dgm:presLayoutVars>
          <dgm:bulletEnabled val="1"/>
        </dgm:presLayoutVars>
      </dgm:prSet>
      <dgm:spPr>
        <a:prstGeom prst="roundRect">
          <a:avLst/>
        </a:prstGeom>
      </dgm:spPr>
      <dgm:t>
        <a:bodyPr/>
        <a:lstStyle/>
        <a:p>
          <a:endParaRPr lang="en-US"/>
        </a:p>
      </dgm:t>
    </dgm:pt>
    <dgm:pt modelId="{D24D02F7-6780-D14D-93B8-06A2ACAB813D}" type="pres">
      <dgm:prSet presAssocID="{D39CE1A3-C56F-4642-8FF5-5082A7CE0F69}" presName="dummy" presStyleCnt="0"/>
      <dgm:spPr/>
    </dgm:pt>
    <dgm:pt modelId="{9719D277-A452-8F41-8C14-C5B5D4D3E5A5}" type="pres">
      <dgm:prSet presAssocID="{123664BA-B6C7-3740-9ACE-6D43AC9C22EF}" presName="sibTrans" presStyleLbl="sibTrans2D1" presStyleIdx="1" presStyleCnt="10"/>
      <dgm:spPr/>
      <dgm:t>
        <a:bodyPr/>
        <a:lstStyle/>
        <a:p>
          <a:endParaRPr lang="en-US"/>
        </a:p>
      </dgm:t>
    </dgm:pt>
    <dgm:pt modelId="{C9505A2D-A2B6-4C49-9D02-BCFF1ED74B28}" type="pres">
      <dgm:prSet presAssocID="{613CFD96-ACE4-EC40-94FA-4E355BE0E34F}" presName="node" presStyleLbl="node1" presStyleIdx="2" presStyleCnt="10" custScaleX="150808" custScaleY="116048" custRadScaleRad="96930" custRadScaleInc="57223">
        <dgm:presLayoutVars>
          <dgm:bulletEnabled val="1"/>
        </dgm:presLayoutVars>
      </dgm:prSet>
      <dgm:spPr>
        <a:prstGeom prst="roundRect">
          <a:avLst/>
        </a:prstGeom>
      </dgm:spPr>
      <dgm:t>
        <a:bodyPr/>
        <a:lstStyle/>
        <a:p>
          <a:endParaRPr lang="en-US"/>
        </a:p>
      </dgm:t>
    </dgm:pt>
    <dgm:pt modelId="{06D1882F-4A75-694E-97EE-CDC8436FABA6}" type="pres">
      <dgm:prSet presAssocID="{613CFD96-ACE4-EC40-94FA-4E355BE0E34F}" presName="dummy" presStyleCnt="0"/>
      <dgm:spPr/>
    </dgm:pt>
    <dgm:pt modelId="{F6AF5286-4967-7541-BC5B-5EF9C3DA54EC}" type="pres">
      <dgm:prSet presAssocID="{EE84689F-2BAF-C34B-AEE3-8D259FF8805F}" presName="sibTrans" presStyleLbl="sibTrans2D1" presStyleIdx="2" presStyleCnt="10"/>
      <dgm:spPr/>
      <dgm:t>
        <a:bodyPr/>
        <a:lstStyle/>
        <a:p>
          <a:endParaRPr lang="en-US"/>
        </a:p>
      </dgm:t>
    </dgm:pt>
    <dgm:pt modelId="{3ACC2F75-1F07-304C-B633-3471B9C738E3}" type="pres">
      <dgm:prSet presAssocID="{A4B4E55D-6D7E-F448-B54C-3FF9DB6814C4}" presName="node" presStyleLbl="node1" presStyleIdx="3" presStyleCnt="10" custScaleX="150808" custScaleY="116048">
        <dgm:presLayoutVars>
          <dgm:bulletEnabled val="1"/>
        </dgm:presLayoutVars>
      </dgm:prSet>
      <dgm:spPr>
        <a:prstGeom prst="roundRect">
          <a:avLst/>
        </a:prstGeom>
      </dgm:spPr>
      <dgm:t>
        <a:bodyPr/>
        <a:lstStyle/>
        <a:p>
          <a:endParaRPr lang="en-US"/>
        </a:p>
      </dgm:t>
    </dgm:pt>
    <dgm:pt modelId="{F9E98C5F-A89B-9441-ABD7-B068308CCEEA}" type="pres">
      <dgm:prSet presAssocID="{A4B4E55D-6D7E-F448-B54C-3FF9DB6814C4}" presName="dummy" presStyleCnt="0"/>
      <dgm:spPr/>
    </dgm:pt>
    <dgm:pt modelId="{C7A14E32-D98A-E246-B34D-12FBC4294657}" type="pres">
      <dgm:prSet presAssocID="{3369A05D-FA9C-C948-A2D3-1FA3B4545B98}" presName="sibTrans" presStyleLbl="sibTrans2D1" presStyleIdx="3" presStyleCnt="10"/>
      <dgm:spPr/>
      <dgm:t>
        <a:bodyPr/>
        <a:lstStyle/>
        <a:p>
          <a:endParaRPr lang="en-US"/>
        </a:p>
      </dgm:t>
    </dgm:pt>
    <dgm:pt modelId="{2512DF3D-41AF-204E-825C-5C2667497E39}" type="pres">
      <dgm:prSet presAssocID="{B7118822-0635-DE40-A9FA-47E4325FF0E8}" presName="node" presStyleLbl="node1" presStyleIdx="4" presStyleCnt="10" custScaleX="150808" custScaleY="116048">
        <dgm:presLayoutVars>
          <dgm:bulletEnabled val="1"/>
        </dgm:presLayoutVars>
      </dgm:prSet>
      <dgm:spPr>
        <a:prstGeom prst="roundRect">
          <a:avLst/>
        </a:prstGeom>
      </dgm:spPr>
      <dgm:t>
        <a:bodyPr/>
        <a:lstStyle/>
        <a:p>
          <a:endParaRPr lang="en-US"/>
        </a:p>
      </dgm:t>
    </dgm:pt>
    <dgm:pt modelId="{E9265FB6-2B05-0941-A8CE-EB83FF850D5E}" type="pres">
      <dgm:prSet presAssocID="{B7118822-0635-DE40-A9FA-47E4325FF0E8}" presName="dummy" presStyleCnt="0"/>
      <dgm:spPr/>
    </dgm:pt>
    <dgm:pt modelId="{2C1AC202-242B-2E43-880F-69CDB9A5AAB6}" type="pres">
      <dgm:prSet presAssocID="{06B32BEF-6B36-4E49-BE33-F0BB2AB994B9}" presName="sibTrans" presStyleLbl="sibTrans2D1" presStyleIdx="4" presStyleCnt="10"/>
      <dgm:spPr/>
      <dgm:t>
        <a:bodyPr/>
        <a:lstStyle/>
        <a:p>
          <a:endParaRPr lang="en-US"/>
        </a:p>
      </dgm:t>
    </dgm:pt>
    <dgm:pt modelId="{42FE15D3-F441-D445-9CE9-A405680A8954}" type="pres">
      <dgm:prSet presAssocID="{EDD4D619-CF6F-0147-A5B3-000EE9E41444}" presName="node" presStyleLbl="node1" presStyleIdx="5" presStyleCnt="10" custScaleX="150808" custScaleY="116048">
        <dgm:presLayoutVars>
          <dgm:bulletEnabled val="1"/>
        </dgm:presLayoutVars>
      </dgm:prSet>
      <dgm:spPr>
        <a:prstGeom prst="roundRect">
          <a:avLst/>
        </a:prstGeom>
      </dgm:spPr>
      <dgm:t>
        <a:bodyPr/>
        <a:lstStyle/>
        <a:p>
          <a:endParaRPr lang="en-US"/>
        </a:p>
      </dgm:t>
    </dgm:pt>
    <dgm:pt modelId="{5D294F47-2C78-F549-822E-9447F580AFAD}" type="pres">
      <dgm:prSet presAssocID="{EDD4D619-CF6F-0147-A5B3-000EE9E41444}" presName="dummy" presStyleCnt="0"/>
      <dgm:spPr/>
    </dgm:pt>
    <dgm:pt modelId="{89D54E77-8EE0-F24F-93D6-1BED14F3214E}" type="pres">
      <dgm:prSet presAssocID="{B77DC011-ED1F-844A-9C27-514DF2AFB9DE}" presName="sibTrans" presStyleLbl="sibTrans2D1" presStyleIdx="5" presStyleCnt="10"/>
      <dgm:spPr/>
      <dgm:t>
        <a:bodyPr/>
        <a:lstStyle/>
        <a:p>
          <a:endParaRPr lang="en-US"/>
        </a:p>
      </dgm:t>
    </dgm:pt>
    <dgm:pt modelId="{53A7C81F-B49D-5A45-854C-529D8C235CFD}" type="pres">
      <dgm:prSet presAssocID="{84ED5927-FB93-CE4F-A924-AE1452BC0F97}" presName="node" presStyleLbl="node1" presStyleIdx="6" presStyleCnt="10" custScaleX="150808" custScaleY="116048">
        <dgm:presLayoutVars>
          <dgm:bulletEnabled val="1"/>
        </dgm:presLayoutVars>
      </dgm:prSet>
      <dgm:spPr>
        <a:prstGeom prst="roundRect">
          <a:avLst/>
        </a:prstGeom>
      </dgm:spPr>
      <dgm:t>
        <a:bodyPr/>
        <a:lstStyle/>
        <a:p>
          <a:endParaRPr lang="en-US"/>
        </a:p>
      </dgm:t>
    </dgm:pt>
    <dgm:pt modelId="{18D62624-28BB-C743-9DAD-AEB26508E7BA}" type="pres">
      <dgm:prSet presAssocID="{84ED5927-FB93-CE4F-A924-AE1452BC0F97}" presName="dummy" presStyleCnt="0"/>
      <dgm:spPr/>
    </dgm:pt>
    <dgm:pt modelId="{F73DE3F6-E4D4-F144-8680-E17B322ECCD8}" type="pres">
      <dgm:prSet presAssocID="{31B565EF-7C05-2742-B558-9975CEE68AAB}" presName="sibTrans" presStyleLbl="sibTrans2D1" presStyleIdx="6" presStyleCnt="10"/>
      <dgm:spPr/>
      <dgm:t>
        <a:bodyPr/>
        <a:lstStyle/>
        <a:p>
          <a:endParaRPr lang="en-US"/>
        </a:p>
      </dgm:t>
    </dgm:pt>
    <dgm:pt modelId="{FEE98881-4D31-A94C-BBA8-72E2F74E14E1}" type="pres">
      <dgm:prSet presAssocID="{C72D546A-BC1E-9544-8C6B-9F3F8DBF809A}" presName="node" presStyleLbl="node1" presStyleIdx="7" presStyleCnt="10" custScaleX="150808" custScaleY="116048">
        <dgm:presLayoutVars>
          <dgm:bulletEnabled val="1"/>
        </dgm:presLayoutVars>
      </dgm:prSet>
      <dgm:spPr>
        <a:prstGeom prst="roundRect">
          <a:avLst/>
        </a:prstGeom>
      </dgm:spPr>
      <dgm:t>
        <a:bodyPr/>
        <a:lstStyle/>
        <a:p>
          <a:endParaRPr lang="en-US"/>
        </a:p>
      </dgm:t>
    </dgm:pt>
    <dgm:pt modelId="{84EEF559-4B8B-164F-B273-CCFFD6906042}" type="pres">
      <dgm:prSet presAssocID="{C72D546A-BC1E-9544-8C6B-9F3F8DBF809A}" presName="dummy" presStyleCnt="0"/>
      <dgm:spPr/>
    </dgm:pt>
    <dgm:pt modelId="{1350ED00-B2DD-474E-A1BE-64C1525BD25C}" type="pres">
      <dgm:prSet presAssocID="{8C0C62F4-A793-2D4A-9308-9C25595CCCC0}" presName="sibTrans" presStyleLbl="sibTrans2D1" presStyleIdx="7" presStyleCnt="10"/>
      <dgm:spPr/>
      <dgm:t>
        <a:bodyPr/>
        <a:lstStyle/>
        <a:p>
          <a:endParaRPr lang="en-US"/>
        </a:p>
      </dgm:t>
    </dgm:pt>
    <dgm:pt modelId="{556383EB-50F6-BB4A-89BB-EA2150C3225B}" type="pres">
      <dgm:prSet presAssocID="{1767A23F-25CE-6849-AD1E-D13CF4DB015F}" presName="node" presStyleLbl="node1" presStyleIdx="8" presStyleCnt="10" custScaleX="150808" custScaleY="116048" custRadScaleRad="96930" custRadScaleInc="-57223">
        <dgm:presLayoutVars>
          <dgm:bulletEnabled val="1"/>
        </dgm:presLayoutVars>
      </dgm:prSet>
      <dgm:spPr>
        <a:prstGeom prst="roundRect">
          <a:avLst/>
        </a:prstGeom>
      </dgm:spPr>
      <dgm:t>
        <a:bodyPr/>
        <a:lstStyle/>
        <a:p>
          <a:endParaRPr lang="en-US"/>
        </a:p>
      </dgm:t>
    </dgm:pt>
    <dgm:pt modelId="{E5BFF91C-B0EA-AD4B-8AF2-5A60F5F0FD9D}" type="pres">
      <dgm:prSet presAssocID="{1767A23F-25CE-6849-AD1E-D13CF4DB015F}" presName="dummy" presStyleCnt="0"/>
      <dgm:spPr/>
    </dgm:pt>
    <dgm:pt modelId="{CA2CA5F2-23C8-1448-ADFB-DCDFA791392C}" type="pres">
      <dgm:prSet presAssocID="{E643721A-4801-084A-A78B-2304DD64095A}" presName="sibTrans" presStyleLbl="sibTrans2D1" presStyleIdx="8" presStyleCnt="10"/>
      <dgm:spPr/>
      <dgm:t>
        <a:bodyPr/>
        <a:lstStyle/>
        <a:p>
          <a:endParaRPr lang="en-US"/>
        </a:p>
      </dgm:t>
    </dgm:pt>
    <dgm:pt modelId="{F42F2533-EB7F-2842-8D87-2901ECDC1C6E}" type="pres">
      <dgm:prSet presAssocID="{ED696662-FC7F-E349-911E-5E83629887CA}" presName="node" presStyleLbl="node1" presStyleIdx="9" presStyleCnt="10" custScaleX="150808" custScaleY="116048" custRadScaleRad="90426" custRadScaleInc="-37858">
        <dgm:presLayoutVars>
          <dgm:bulletEnabled val="1"/>
        </dgm:presLayoutVars>
      </dgm:prSet>
      <dgm:spPr>
        <a:prstGeom prst="roundRect">
          <a:avLst/>
        </a:prstGeom>
      </dgm:spPr>
      <dgm:t>
        <a:bodyPr/>
        <a:lstStyle/>
        <a:p>
          <a:endParaRPr lang="en-US"/>
        </a:p>
      </dgm:t>
    </dgm:pt>
    <dgm:pt modelId="{7D6FAAA6-47A2-5244-A7AA-9523D58FFC73}" type="pres">
      <dgm:prSet presAssocID="{ED696662-FC7F-E349-911E-5E83629887CA}" presName="dummy" presStyleCnt="0"/>
      <dgm:spPr/>
    </dgm:pt>
    <dgm:pt modelId="{55B5C0EA-C87E-FF42-9F86-37B7BA28D722}" type="pres">
      <dgm:prSet presAssocID="{56689617-EA9D-5247-A6F6-B89907E5DB81}" presName="sibTrans" presStyleLbl="sibTrans2D1" presStyleIdx="9" presStyleCnt="10"/>
      <dgm:spPr/>
      <dgm:t>
        <a:bodyPr/>
        <a:lstStyle/>
        <a:p>
          <a:endParaRPr lang="en-US"/>
        </a:p>
      </dgm:t>
    </dgm:pt>
  </dgm:ptLst>
  <dgm:cxnLst>
    <dgm:cxn modelId="{3158A517-38F0-7D4C-B07A-58FE64211872}" srcId="{04D01E85-18AA-F147-AFD6-DF583873BE88}" destId="{D39CE1A3-C56F-4642-8FF5-5082A7CE0F69}" srcOrd="1" destOrd="0" parTransId="{E560BC4E-CA89-0844-854F-FC2800DB90DC}" sibTransId="{123664BA-B6C7-3740-9ACE-6D43AC9C22EF}"/>
    <dgm:cxn modelId="{9E87C428-4414-BB4A-8E81-30BDC0AAE75F}" srcId="{04D01E85-18AA-F147-AFD6-DF583873BE88}" destId="{EDD4D619-CF6F-0147-A5B3-000EE9E41444}" srcOrd="5" destOrd="0" parTransId="{C65DE761-A102-8A47-9469-5070460D369D}" sibTransId="{B77DC011-ED1F-844A-9C27-514DF2AFB9DE}"/>
    <dgm:cxn modelId="{82C3694D-ECE6-934A-813D-AAD789B9DA06}" srcId="{04D01E85-18AA-F147-AFD6-DF583873BE88}" destId="{C72D546A-BC1E-9544-8C6B-9F3F8DBF809A}" srcOrd="7" destOrd="0" parTransId="{A8FAA055-B0BE-2548-80F5-E8EC4D6932E8}" sibTransId="{8C0C62F4-A793-2D4A-9308-9C25595CCCC0}"/>
    <dgm:cxn modelId="{B69CE97C-256D-2247-BBAE-697BD55AE232}" type="presOf" srcId="{ED696662-FC7F-E349-911E-5E83629887CA}" destId="{F42F2533-EB7F-2842-8D87-2901ECDC1C6E}" srcOrd="0" destOrd="0" presId="urn:microsoft.com/office/officeart/2005/8/layout/radial6"/>
    <dgm:cxn modelId="{E0A63007-CF18-B848-BD1A-A83DD4DD9B5E}" type="presOf" srcId="{D39CE1A3-C56F-4642-8FF5-5082A7CE0F69}" destId="{F6461C6D-FC81-4B4A-AB42-61020D4F58FD}" srcOrd="0" destOrd="0" presId="urn:microsoft.com/office/officeart/2005/8/layout/radial6"/>
    <dgm:cxn modelId="{4DB3F799-E99A-DE4F-BF18-50D671F10B09}" type="presOf" srcId="{06B32BEF-6B36-4E49-BE33-F0BB2AB994B9}" destId="{2C1AC202-242B-2E43-880F-69CDB9A5AAB6}" srcOrd="0" destOrd="0" presId="urn:microsoft.com/office/officeart/2005/8/layout/radial6"/>
    <dgm:cxn modelId="{427E97B8-28A4-EC46-B8EA-4BA45629CBDA}" srcId="{04D01E85-18AA-F147-AFD6-DF583873BE88}" destId="{84ED5927-FB93-CE4F-A924-AE1452BC0F97}" srcOrd="6" destOrd="0" parTransId="{CB23C1A8-71D1-0245-B058-887DB2221459}" sibTransId="{31B565EF-7C05-2742-B558-9975CEE68AAB}"/>
    <dgm:cxn modelId="{A2701EDD-97DF-FD48-8426-90828061AA1C}" type="presOf" srcId="{EE84689F-2BAF-C34B-AEE3-8D259FF8805F}" destId="{F6AF5286-4967-7541-BC5B-5EF9C3DA54EC}" srcOrd="0" destOrd="0" presId="urn:microsoft.com/office/officeart/2005/8/layout/radial6"/>
    <dgm:cxn modelId="{AE294606-E6AC-DA4D-AEA7-C6F2A1B68B05}" srcId="{04D01E85-18AA-F147-AFD6-DF583873BE88}" destId="{B7118822-0635-DE40-A9FA-47E4325FF0E8}" srcOrd="4" destOrd="0" parTransId="{2C04871C-4E3C-5448-A0EC-F5BB76DE457F}" sibTransId="{06B32BEF-6B36-4E49-BE33-F0BB2AB994B9}"/>
    <dgm:cxn modelId="{C401F8D6-436E-7D4E-8618-786699B72BC7}" type="presOf" srcId="{16639CA6-780E-A94F-ABE2-94655E0856B0}" destId="{EC1239F7-6911-7B48-9218-2BC56346695A}" srcOrd="0" destOrd="0" presId="urn:microsoft.com/office/officeart/2005/8/layout/radial6"/>
    <dgm:cxn modelId="{1DA56833-3AC5-EA41-AB10-9E42A15C27F9}" srcId="{04D01E85-18AA-F147-AFD6-DF583873BE88}" destId="{A4B4E55D-6D7E-F448-B54C-3FF9DB6814C4}" srcOrd="3" destOrd="0" parTransId="{BF85AF5F-523C-724E-9B64-24F5E774D383}" sibTransId="{3369A05D-FA9C-C948-A2D3-1FA3B4545B98}"/>
    <dgm:cxn modelId="{3118DF13-D463-134A-81D7-E3DF270F241A}" type="presOf" srcId="{31B565EF-7C05-2742-B558-9975CEE68AAB}" destId="{F73DE3F6-E4D4-F144-8680-E17B322ECCD8}" srcOrd="0" destOrd="0" presId="urn:microsoft.com/office/officeart/2005/8/layout/radial6"/>
    <dgm:cxn modelId="{C3F6ED52-DA3F-4F4C-A9B7-3F91D5507462}" type="presOf" srcId="{123664BA-B6C7-3740-9ACE-6D43AC9C22EF}" destId="{9719D277-A452-8F41-8C14-C5B5D4D3E5A5}" srcOrd="0" destOrd="0" presId="urn:microsoft.com/office/officeart/2005/8/layout/radial6"/>
    <dgm:cxn modelId="{E7FB83C2-B1CF-7B47-9D59-4AFE64C75A90}" type="presOf" srcId="{56689617-EA9D-5247-A6F6-B89907E5DB81}" destId="{55B5C0EA-C87E-FF42-9F86-37B7BA28D722}" srcOrd="0" destOrd="0" presId="urn:microsoft.com/office/officeart/2005/8/layout/radial6"/>
    <dgm:cxn modelId="{9C28D0A2-07A4-4947-9CE5-D031C8B952C7}" type="presOf" srcId="{2ACEBC04-8170-3C4C-9AB6-43765FCB31AF}" destId="{66BE2791-C715-934B-BCC3-718B6D1A848F}" srcOrd="0" destOrd="0" presId="urn:microsoft.com/office/officeart/2005/8/layout/radial6"/>
    <dgm:cxn modelId="{4DE359D5-3FAA-4844-8E1A-5C65F8C8F004}" type="presOf" srcId="{B77DC011-ED1F-844A-9C27-514DF2AFB9DE}" destId="{89D54E77-8EE0-F24F-93D6-1BED14F3214E}" srcOrd="0" destOrd="0" presId="urn:microsoft.com/office/officeart/2005/8/layout/radial6"/>
    <dgm:cxn modelId="{B1BF14BA-6378-3D44-9483-DB32456425C1}" type="presOf" srcId="{1767A23F-25CE-6849-AD1E-D13CF4DB015F}" destId="{556383EB-50F6-BB4A-89BB-EA2150C3225B}" srcOrd="0" destOrd="0" presId="urn:microsoft.com/office/officeart/2005/8/layout/radial6"/>
    <dgm:cxn modelId="{CFFEAE0F-5823-4449-9AD3-DB86C9DC762F}" type="presOf" srcId="{C72D546A-BC1E-9544-8C6B-9F3F8DBF809A}" destId="{FEE98881-4D31-A94C-BBA8-72E2F74E14E1}" srcOrd="0" destOrd="0" presId="urn:microsoft.com/office/officeart/2005/8/layout/radial6"/>
    <dgm:cxn modelId="{6ADA6718-32D0-4B4D-95C9-E2C487235E7E}" type="presOf" srcId="{8C0C62F4-A793-2D4A-9308-9C25595CCCC0}" destId="{1350ED00-B2DD-474E-A1BE-64C1525BD25C}" srcOrd="0" destOrd="0" presId="urn:microsoft.com/office/officeart/2005/8/layout/radial6"/>
    <dgm:cxn modelId="{B97B2D44-F82B-794D-B441-787BD5B70946}" type="presOf" srcId="{08A72E4C-B7AC-404C-A1AB-72C89F5DA5B3}" destId="{F975A32E-9EB7-4849-B442-1B6324905F73}" srcOrd="0" destOrd="0" presId="urn:microsoft.com/office/officeart/2005/8/layout/radial6"/>
    <dgm:cxn modelId="{379CF5BC-503B-9443-8EEB-95C2ED799F82}" type="presOf" srcId="{E643721A-4801-084A-A78B-2304DD64095A}" destId="{CA2CA5F2-23C8-1448-ADFB-DCDFA791392C}" srcOrd="0" destOrd="0" presId="urn:microsoft.com/office/officeart/2005/8/layout/radial6"/>
    <dgm:cxn modelId="{FAA86D0F-C381-CD4A-AF22-52321CE5B3DE}" type="presOf" srcId="{84ED5927-FB93-CE4F-A924-AE1452BC0F97}" destId="{53A7C81F-B49D-5A45-854C-529D8C235CFD}" srcOrd="0" destOrd="0" presId="urn:microsoft.com/office/officeart/2005/8/layout/radial6"/>
    <dgm:cxn modelId="{A75CB193-B750-F64D-96A3-04BE77B619CA}" srcId="{04D01E85-18AA-F147-AFD6-DF583873BE88}" destId="{613CFD96-ACE4-EC40-94FA-4E355BE0E34F}" srcOrd="2" destOrd="0" parTransId="{B4B4C890-501A-E84D-BCA6-A5B79FE8D1B9}" sibTransId="{EE84689F-2BAF-C34B-AEE3-8D259FF8805F}"/>
    <dgm:cxn modelId="{E46596E5-25EB-A64B-8060-B174E6100B24}" type="presOf" srcId="{EDD4D619-CF6F-0147-A5B3-000EE9E41444}" destId="{42FE15D3-F441-D445-9CE9-A405680A8954}" srcOrd="0" destOrd="0" presId="urn:microsoft.com/office/officeart/2005/8/layout/radial6"/>
    <dgm:cxn modelId="{BD05BB7F-5441-F548-A2F9-25BEEDFEBDC8}" srcId="{04D01E85-18AA-F147-AFD6-DF583873BE88}" destId="{2ACEBC04-8170-3C4C-9AB6-43765FCB31AF}" srcOrd="0" destOrd="0" parTransId="{EA637E17-D4FC-9C42-88F7-B8AE7CB6A736}" sibTransId="{16639CA6-780E-A94F-ABE2-94655E0856B0}"/>
    <dgm:cxn modelId="{2FD8786C-766C-A947-8D21-4EF7706664A6}" srcId="{04D01E85-18AA-F147-AFD6-DF583873BE88}" destId="{1767A23F-25CE-6849-AD1E-D13CF4DB015F}" srcOrd="8" destOrd="0" parTransId="{DD300344-819C-0841-ACFF-94B225E6570E}" sibTransId="{E643721A-4801-084A-A78B-2304DD64095A}"/>
    <dgm:cxn modelId="{1FA5336E-77C3-E74C-B2DA-6A300F7B7981}" srcId="{08A72E4C-B7AC-404C-A1AB-72C89F5DA5B3}" destId="{04D01E85-18AA-F147-AFD6-DF583873BE88}" srcOrd="0" destOrd="0" parTransId="{41506D5A-73CB-7D45-A1E3-2D9AB530D831}" sibTransId="{B9CCA426-6E2D-E544-A450-92582EB460FC}"/>
    <dgm:cxn modelId="{8A6BF932-9623-D349-A47A-0999D86B3AA7}" type="presOf" srcId="{A4B4E55D-6D7E-F448-B54C-3FF9DB6814C4}" destId="{3ACC2F75-1F07-304C-B633-3471B9C738E3}" srcOrd="0" destOrd="0" presId="urn:microsoft.com/office/officeart/2005/8/layout/radial6"/>
    <dgm:cxn modelId="{27632443-B741-0B40-AA21-6268E2624A5D}" type="presOf" srcId="{613CFD96-ACE4-EC40-94FA-4E355BE0E34F}" destId="{C9505A2D-A2B6-4C49-9D02-BCFF1ED74B28}" srcOrd="0" destOrd="0" presId="urn:microsoft.com/office/officeart/2005/8/layout/radial6"/>
    <dgm:cxn modelId="{C0C1B9C4-277F-5D4E-9BA6-0FECC06CC2AD}" type="presOf" srcId="{04D01E85-18AA-F147-AFD6-DF583873BE88}" destId="{E0543B46-A936-644A-9292-60B2CCAC749A}" srcOrd="0" destOrd="0" presId="urn:microsoft.com/office/officeart/2005/8/layout/radial6"/>
    <dgm:cxn modelId="{97B97E1B-7599-9444-997A-4147790D57F3}" srcId="{04D01E85-18AA-F147-AFD6-DF583873BE88}" destId="{ED696662-FC7F-E349-911E-5E83629887CA}" srcOrd="9" destOrd="0" parTransId="{896F035E-1D10-AB47-84C4-519525271C6E}" sibTransId="{56689617-EA9D-5247-A6F6-B89907E5DB81}"/>
    <dgm:cxn modelId="{5B118132-D2BF-B448-A255-BFFBFFE9D8CD}" type="presOf" srcId="{B7118822-0635-DE40-A9FA-47E4325FF0E8}" destId="{2512DF3D-41AF-204E-825C-5C2667497E39}" srcOrd="0" destOrd="0" presId="urn:microsoft.com/office/officeart/2005/8/layout/radial6"/>
    <dgm:cxn modelId="{C8D10196-6B8C-6A49-9631-CA8C77EC23B8}" type="presOf" srcId="{3369A05D-FA9C-C948-A2D3-1FA3B4545B98}" destId="{C7A14E32-D98A-E246-B34D-12FBC4294657}" srcOrd="0" destOrd="0" presId="urn:microsoft.com/office/officeart/2005/8/layout/radial6"/>
    <dgm:cxn modelId="{6624C577-4B2A-0040-B10A-76DEC1A222EB}" type="presParOf" srcId="{F975A32E-9EB7-4849-B442-1B6324905F73}" destId="{E0543B46-A936-644A-9292-60B2CCAC749A}" srcOrd="0" destOrd="0" presId="urn:microsoft.com/office/officeart/2005/8/layout/radial6"/>
    <dgm:cxn modelId="{F3DCE271-0EBC-1B47-9292-1D7963F30F2A}" type="presParOf" srcId="{F975A32E-9EB7-4849-B442-1B6324905F73}" destId="{66BE2791-C715-934B-BCC3-718B6D1A848F}" srcOrd="1" destOrd="0" presId="urn:microsoft.com/office/officeart/2005/8/layout/radial6"/>
    <dgm:cxn modelId="{DFF9A05A-0B31-B048-9F8C-9AF1DD4AFF1F}" type="presParOf" srcId="{F975A32E-9EB7-4849-B442-1B6324905F73}" destId="{1BB05843-450F-9942-A477-8D9AFDA153F3}" srcOrd="2" destOrd="0" presId="urn:microsoft.com/office/officeart/2005/8/layout/radial6"/>
    <dgm:cxn modelId="{330CCABB-A7CF-BE4D-B4AE-0C63C441469B}" type="presParOf" srcId="{F975A32E-9EB7-4849-B442-1B6324905F73}" destId="{EC1239F7-6911-7B48-9218-2BC56346695A}" srcOrd="3" destOrd="0" presId="urn:microsoft.com/office/officeart/2005/8/layout/radial6"/>
    <dgm:cxn modelId="{4D1E3932-A2FE-5F4C-B67C-2D2630BFA676}" type="presParOf" srcId="{F975A32E-9EB7-4849-B442-1B6324905F73}" destId="{F6461C6D-FC81-4B4A-AB42-61020D4F58FD}" srcOrd="4" destOrd="0" presId="urn:microsoft.com/office/officeart/2005/8/layout/radial6"/>
    <dgm:cxn modelId="{1CA3AFC7-5DDC-DC48-A0B4-0A77D34A9914}" type="presParOf" srcId="{F975A32E-9EB7-4849-B442-1B6324905F73}" destId="{D24D02F7-6780-D14D-93B8-06A2ACAB813D}" srcOrd="5" destOrd="0" presId="urn:microsoft.com/office/officeart/2005/8/layout/radial6"/>
    <dgm:cxn modelId="{F46E832C-E24B-B045-8DC0-22F452709C1F}" type="presParOf" srcId="{F975A32E-9EB7-4849-B442-1B6324905F73}" destId="{9719D277-A452-8F41-8C14-C5B5D4D3E5A5}" srcOrd="6" destOrd="0" presId="urn:microsoft.com/office/officeart/2005/8/layout/radial6"/>
    <dgm:cxn modelId="{80270BBE-0C11-8F4B-A49B-5C203F607627}" type="presParOf" srcId="{F975A32E-9EB7-4849-B442-1B6324905F73}" destId="{C9505A2D-A2B6-4C49-9D02-BCFF1ED74B28}" srcOrd="7" destOrd="0" presId="urn:microsoft.com/office/officeart/2005/8/layout/radial6"/>
    <dgm:cxn modelId="{9AB4E9FC-130C-0347-AFEF-7A306828DF90}" type="presParOf" srcId="{F975A32E-9EB7-4849-B442-1B6324905F73}" destId="{06D1882F-4A75-694E-97EE-CDC8436FABA6}" srcOrd="8" destOrd="0" presId="urn:microsoft.com/office/officeart/2005/8/layout/radial6"/>
    <dgm:cxn modelId="{D97D8706-C202-9744-9C22-8835F34A013D}" type="presParOf" srcId="{F975A32E-9EB7-4849-B442-1B6324905F73}" destId="{F6AF5286-4967-7541-BC5B-5EF9C3DA54EC}" srcOrd="9" destOrd="0" presId="urn:microsoft.com/office/officeart/2005/8/layout/radial6"/>
    <dgm:cxn modelId="{5B988A90-7B68-E743-A3EE-A5BA4BD0154E}" type="presParOf" srcId="{F975A32E-9EB7-4849-B442-1B6324905F73}" destId="{3ACC2F75-1F07-304C-B633-3471B9C738E3}" srcOrd="10" destOrd="0" presId="urn:microsoft.com/office/officeart/2005/8/layout/radial6"/>
    <dgm:cxn modelId="{039EF6ED-DC76-5844-A3D3-5010CA4EFA09}" type="presParOf" srcId="{F975A32E-9EB7-4849-B442-1B6324905F73}" destId="{F9E98C5F-A89B-9441-ABD7-B068308CCEEA}" srcOrd="11" destOrd="0" presId="urn:microsoft.com/office/officeart/2005/8/layout/radial6"/>
    <dgm:cxn modelId="{711ACA28-258C-D446-BA6C-D85A9E0380F6}" type="presParOf" srcId="{F975A32E-9EB7-4849-B442-1B6324905F73}" destId="{C7A14E32-D98A-E246-B34D-12FBC4294657}" srcOrd="12" destOrd="0" presId="urn:microsoft.com/office/officeart/2005/8/layout/radial6"/>
    <dgm:cxn modelId="{C54C159E-B924-0641-B0E0-B8AD67A3C043}" type="presParOf" srcId="{F975A32E-9EB7-4849-B442-1B6324905F73}" destId="{2512DF3D-41AF-204E-825C-5C2667497E39}" srcOrd="13" destOrd="0" presId="urn:microsoft.com/office/officeart/2005/8/layout/radial6"/>
    <dgm:cxn modelId="{FDEC307D-BDC2-D54F-8304-46B6F65DDD65}" type="presParOf" srcId="{F975A32E-9EB7-4849-B442-1B6324905F73}" destId="{E9265FB6-2B05-0941-A8CE-EB83FF850D5E}" srcOrd="14" destOrd="0" presId="urn:microsoft.com/office/officeart/2005/8/layout/radial6"/>
    <dgm:cxn modelId="{C186EFE7-CE19-044A-AE87-53A2C934362E}" type="presParOf" srcId="{F975A32E-9EB7-4849-B442-1B6324905F73}" destId="{2C1AC202-242B-2E43-880F-69CDB9A5AAB6}" srcOrd="15" destOrd="0" presId="urn:microsoft.com/office/officeart/2005/8/layout/radial6"/>
    <dgm:cxn modelId="{ADB46E04-3B5F-1B4C-A9F5-4EE72F9A8566}" type="presParOf" srcId="{F975A32E-9EB7-4849-B442-1B6324905F73}" destId="{42FE15D3-F441-D445-9CE9-A405680A8954}" srcOrd="16" destOrd="0" presId="urn:microsoft.com/office/officeart/2005/8/layout/radial6"/>
    <dgm:cxn modelId="{8327C4DE-CED6-C14C-A716-84AC224B86A2}" type="presParOf" srcId="{F975A32E-9EB7-4849-B442-1B6324905F73}" destId="{5D294F47-2C78-F549-822E-9447F580AFAD}" srcOrd="17" destOrd="0" presId="urn:microsoft.com/office/officeart/2005/8/layout/radial6"/>
    <dgm:cxn modelId="{2AED3C01-07D3-DA40-A0C6-3A6B71D8A012}" type="presParOf" srcId="{F975A32E-9EB7-4849-B442-1B6324905F73}" destId="{89D54E77-8EE0-F24F-93D6-1BED14F3214E}" srcOrd="18" destOrd="0" presId="urn:microsoft.com/office/officeart/2005/8/layout/radial6"/>
    <dgm:cxn modelId="{584581D2-C3E0-E841-A808-C8A96579DF30}" type="presParOf" srcId="{F975A32E-9EB7-4849-B442-1B6324905F73}" destId="{53A7C81F-B49D-5A45-854C-529D8C235CFD}" srcOrd="19" destOrd="0" presId="urn:microsoft.com/office/officeart/2005/8/layout/radial6"/>
    <dgm:cxn modelId="{4144E41B-105B-DB4A-9F53-8A8C9E416171}" type="presParOf" srcId="{F975A32E-9EB7-4849-B442-1B6324905F73}" destId="{18D62624-28BB-C743-9DAD-AEB26508E7BA}" srcOrd="20" destOrd="0" presId="urn:microsoft.com/office/officeart/2005/8/layout/radial6"/>
    <dgm:cxn modelId="{9EAC7B9B-714F-3441-B6D9-408C9A1B49E1}" type="presParOf" srcId="{F975A32E-9EB7-4849-B442-1B6324905F73}" destId="{F73DE3F6-E4D4-F144-8680-E17B322ECCD8}" srcOrd="21" destOrd="0" presId="urn:microsoft.com/office/officeart/2005/8/layout/radial6"/>
    <dgm:cxn modelId="{3C7CA22C-E97D-7F4E-89D4-6E0D89817412}" type="presParOf" srcId="{F975A32E-9EB7-4849-B442-1B6324905F73}" destId="{FEE98881-4D31-A94C-BBA8-72E2F74E14E1}" srcOrd="22" destOrd="0" presId="urn:microsoft.com/office/officeart/2005/8/layout/radial6"/>
    <dgm:cxn modelId="{E4C5B646-8B27-0F49-B420-47A0CA85840D}" type="presParOf" srcId="{F975A32E-9EB7-4849-B442-1B6324905F73}" destId="{84EEF559-4B8B-164F-B273-CCFFD6906042}" srcOrd="23" destOrd="0" presId="urn:microsoft.com/office/officeart/2005/8/layout/radial6"/>
    <dgm:cxn modelId="{F5E76505-A709-4946-A2FF-E13515CA7AB7}" type="presParOf" srcId="{F975A32E-9EB7-4849-B442-1B6324905F73}" destId="{1350ED00-B2DD-474E-A1BE-64C1525BD25C}" srcOrd="24" destOrd="0" presId="urn:microsoft.com/office/officeart/2005/8/layout/radial6"/>
    <dgm:cxn modelId="{5FF595E2-2A7D-6C4F-816C-CE40DB1B4C6D}" type="presParOf" srcId="{F975A32E-9EB7-4849-B442-1B6324905F73}" destId="{556383EB-50F6-BB4A-89BB-EA2150C3225B}" srcOrd="25" destOrd="0" presId="urn:microsoft.com/office/officeart/2005/8/layout/radial6"/>
    <dgm:cxn modelId="{205ACDCB-DE48-AB44-A2B4-F7C669EF64AF}" type="presParOf" srcId="{F975A32E-9EB7-4849-B442-1B6324905F73}" destId="{E5BFF91C-B0EA-AD4B-8AF2-5A60F5F0FD9D}" srcOrd="26" destOrd="0" presId="urn:microsoft.com/office/officeart/2005/8/layout/radial6"/>
    <dgm:cxn modelId="{A75F7F29-E879-B44A-BDB8-2E1EC3A2732B}" type="presParOf" srcId="{F975A32E-9EB7-4849-B442-1B6324905F73}" destId="{CA2CA5F2-23C8-1448-ADFB-DCDFA791392C}" srcOrd="27" destOrd="0" presId="urn:microsoft.com/office/officeart/2005/8/layout/radial6"/>
    <dgm:cxn modelId="{3531E7B9-0E0D-3C47-838B-3416646F7AB8}" type="presParOf" srcId="{F975A32E-9EB7-4849-B442-1B6324905F73}" destId="{F42F2533-EB7F-2842-8D87-2901ECDC1C6E}" srcOrd="28" destOrd="0" presId="urn:microsoft.com/office/officeart/2005/8/layout/radial6"/>
    <dgm:cxn modelId="{199B0611-2C59-7F48-953D-DE4DA18537F5}" type="presParOf" srcId="{F975A32E-9EB7-4849-B442-1B6324905F73}" destId="{7D6FAAA6-47A2-5244-A7AA-9523D58FFC73}" srcOrd="29" destOrd="0" presId="urn:microsoft.com/office/officeart/2005/8/layout/radial6"/>
    <dgm:cxn modelId="{5F22A22D-DA71-F24A-8568-310EF581456F}" type="presParOf" srcId="{F975A32E-9EB7-4849-B442-1B6324905F73}" destId="{55B5C0EA-C87E-FF42-9F86-37B7BA28D722}" srcOrd="30"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F3405C-2991-4994-9E88-964A49FE5B0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EE905AB7-5E2F-4EED-8C85-F770582D85CD}">
      <dgm:prSet phldrT="[Text]"/>
      <dgm:spPr>
        <a:solidFill>
          <a:schemeClr val="tx2"/>
        </a:solidFill>
      </dgm:spPr>
      <dgm:t>
        <a:bodyPr/>
        <a:lstStyle/>
        <a:p>
          <a:r>
            <a:rPr lang="en-US" b="1" dirty="0"/>
            <a:t>Policy, governance leadership</a:t>
          </a:r>
        </a:p>
      </dgm:t>
    </dgm:pt>
    <dgm:pt modelId="{F43231A4-7484-4739-B757-E515C8A853E5}" type="parTrans" cxnId="{7401F163-B01E-48DD-A19D-EC41D63E8B76}">
      <dgm:prSet/>
      <dgm:spPr/>
      <dgm:t>
        <a:bodyPr/>
        <a:lstStyle/>
        <a:p>
          <a:endParaRPr lang="en-US" b="1"/>
        </a:p>
      </dgm:t>
    </dgm:pt>
    <dgm:pt modelId="{6858ADFC-824D-4A56-9165-DB05241B7F7F}" type="sibTrans" cxnId="{7401F163-B01E-48DD-A19D-EC41D63E8B76}">
      <dgm:prSet/>
      <dgm:spPr>
        <a:solidFill>
          <a:schemeClr val="tx2"/>
        </a:solidFill>
      </dgm:spPr>
      <dgm:t>
        <a:bodyPr/>
        <a:lstStyle/>
        <a:p>
          <a:endParaRPr lang="en-US" b="1"/>
        </a:p>
      </dgm:t>
    </dgm:pt>
    <dgm:pt modelId="{DD827F5A-739B-44C5-A9CA-4D54861D7B0D}">
      <dgm:prSet phldrT="[Text]"/>
      <dgm:spPr>
        <a:solidFill>
          <a:schemeClr val="tx2"/>
        </a:solidFill>
      </dgm:spPr>
      <dgm:t>
        <a:bodyPr/>
        <a:lstStyle/>
        <a:p>
          <a:r>
            <a:rPr lang="en-US" b="1" dirty="0"/>
            <a:t>Human capacity</a:t>
          </a:r>
        </a:p>
      </dgm:t>
    </dgm:pt>
    <dgm:pt modelId="{222932BD-8DE9-49D1-8996-845EAC2A3058}" type="parTrans" cxnId="{302E38CA-820A-4995-9AE1-908C10EC4B32}">
      <dgm:prSet/>
      <dgm:spPr/>
      <dgm:t>
        <a:bodyPr/>
        <a:lstStyle/>
        <a:p>
          <a:endParaRPr lang="en-US" b="1"/>
        </a:p>
      </dgm:t>
    </dgm:pt>
    <dgm:pt modelId="{4313790F-CA96-4B46-8D4E-E29ED4EAA4AB}" type="sibTrans" cxnId="{302E38CA-820A-4995-9AE1-908C10EC4B32}">
      <dgm:prSet/>
      <dgm:spPr>
        <a:solidFill>
          <a:schemeClr val="tx2"/>
        </a:solidFill>
      </dgm:spPr>
      <dgm:t>
        <a:bodyPr/>
        <a:lstStyle/>
        <a:p>
          <a:endParaRPr lang="en-US" b="1"/>
        </a:p>
      </dgm:t>
    </dgm:pt>
    <dgm:pt modelId="{2683DC57-9611-430E-BCBB-E40CDBE90CB8}">
      <dgm:prSet phldrT="[Text]"/>
      <dgm:spPr>
        <a:solidFill>
          <a:schemeClr val="tx2"/>
        </a:solidFill>
      </dgm:spPr>
      <dgm:t>
        <a:bodyPr/>
        <a:lstStyle/>
        <a:p>
          <a:r>
            <a:rPr lang="en-US" b="1" dirty="0"/>
            <a:t>Health promotion</a:t>
          </a:r>
        </a:p>
      </dgm:t>
    </dgm:pt>
    <dgm:pt modelId="{CF22E2BC-755A-44AA-8013-EF9D8AB6287B}" type="parTrans" cxnId="{630BB9FC-4689-4600-8ECD-B988B5CF53D8}">
      <dgm:prSet/>
      <dgm:spPr/>
      <dgm:t>
        <a:bodyPr/>
        <a:lstStyle/>
        <a:p>
          <a:endParaRPr lang="en-US" b="1"/>
        </a:p>
      </dgm:t>
    </dgm:pt>
    <dgm:pt modelId="{F1BF8387-8707-4E49-B503-CD8D9D72D2C2}" type="sibTrans" cxnId="{630BB9FC-4689-4600-8ECD-B988B5CF53D8}">
      <dgm:prSet/>
      <dgm:spPr>
        <a:solidFill>
          <a:schemeClr val="tx2"/>
        </a:solidFill>
      </dgm:spPr>
      <dgm:t>
        <a:bodyPr/>
        <a:lstStyle/>
        <a:p>
          <a:endParaRPr lang="en-US" b="1"/>
        </a:p>
      </dgm:t>
    </dgm:pt>
    <dgm:pt modelId="{03F1F927-010A-4AF6-A39A-C16C45E09DE3}">
      <dgm:prSet phldrT="[Text]"/>
      <dgm:spPr>
        <a:solidFill>
          <a:schemeClr val="tx2"/>
        </a:solidFill>
      </dgm:spPr>
      <dgm:t>
        <a:bodyPr/>
        <a:lstStyle/>
        <a:p>
          <a:r>
            <a:rPr lang="en-US" b="1" dirty="0"/>
            <a:t>Finance and economics</a:t>
          </a:r>
        </a:p>
      </dgm:t>
    </dgm:pt>
    <dgm:pt modelId="{024CA144-4C23-4C1F-9DA4-7379965C2299}" type="parTrans" cxnId="{E4C71407-AAD5-4F8A-A637-0B7DEE6C4D8F}">
      <dgm:prSet/>
      <dgm:spPr/>
      <dgm:t>
        <a:bodyPr/>
        <a:lstStyle/>
        <a:p>
          <a:endParaRPr lang="en-US" b="1"/>
        </a:p>
      </dgm:t>
    </dgm:pt>
    <dgm:pt modelId="{B558F2A0-AFDD-43C9-9BBF-A193C9D9E0B5}" type="sibTrans" cxnId="{E4C71407-AAD5-4F8A-A637-0B7DEE6C4D8F}">
      <dgm:prSet/>
      <dgm:spPr>
        <a:solidFill>
          <a:schemeClr val="tx2"/>
        </a:solidFill>
      </dgm:spPr>
      <dgm:t>
        <a:bodyPr/>
        <a:lstStyle/>
        <a:p>
          <a:endParaRPr lang="en-US" b="1"/>
        </a:p>
      </dgm:t>
    </dgm:pt>
    <dgm:pt modelId="{7F27DFD5-5142-43D6-A355-6BE84EBF06F6}" type="pres">
      <dgm:prSet presAssocID="{25F3405C-2991-4994-9E88-964A49FE5B0A}" presName="Name0" presStyleCnt="0">
        <dgm:presLayoutVars>
          <dgm:chMax/>
          <dgm:chPref/>
          <dgm:dir/>
          <dgm:animLvl val="lvl"/>
        </dgm:presLayoutVars>
      </dgm:prSet>
      <dgm:spPr/>
      <dgm:t>
        <a:bodyPr/>
        <a:lstStyle/>
        <a:p>
          <a:endParaRPr lang="en-US"/>
        </a:p>
      </dgm:t>
    </dgm:pt>
    <dgm:pt modelId="{F6E50CF4-C114-4D78-B39A-D6E2036477E3}" type="pres">
      <dgm:prSet presAssocID="{EE905AB7-5E2F-4EED-8C85-F770582D85CD}" presName="composite" presStyleCnt="0"/>
      <dgm:spPr/>
    </dgm:pt>
    <dgm:pt modelId="{537DC1FF-B194-47A1-AEF4-397BB1B2C681}" type="pres">
      <dgm:prSet presAssocID="{EE905AB7-5E2F-4EED-8C85-F770582D85CD}" presName="Parent1" presStyleLbl="node1" presStyleIdx="0" presStyleCnt="8">
        <dgm:presLayoutVars>
          <dgm:chMax val="1"/>
          <dgm:chPref val="1"/>
          <dgm:bulletEnabled val="1"/>
        </dgm:presLayoutVars>
      </dgm:prSet>
      <dgm:spPr/>
      <dgm:t>
        <a:bodyPr/>
        <a:lstStyle/>
        <a:p>
          <a:endParaRPr lang="en-US"/>
        </a:p>
      </dgm:t>
    </dgm:pt>
    <dgm:pt modelId="{C33F3AA5-6A67-4E13-A970-452852BD5575}" type="pres">
      <dgm:prSet presAssocID="{EE905AB7-5E2F-4EED-8C85-F770582D85CD}" presName="Childtext1" presStyleLbl="revTx" presStyleIdx="0" presStyleCnt="4">
        <dgm:presLayoutVars>
          <dgm:chMax val="0"/>
          <dgm:chPref val="0"/>
          <dgm:bulletEnabled val="1"/>
        </dgm:presLayoutVars>
      </dgm:prSet>
      <dgm:spPr/>
    </dgm:pt>
    <dgm:pt modelId="{730EA185-E029-4386-B915-E27743167C64}" type="pres">
      <dgm:prSet presAssocID="{EE905AB7-5E2F-4EED-8C85-F770582D85CD}" presName="BalanceSpacing" presStyleCnt="0"/>
      <dgm:spPr/>
    </dgm:pt>
    <dgm:pt modelId="{9E4E0AE7-44F2-4D2F-B211-2BB6D9F26783}" type="pres">
      <dgm:prSet presAssocID="{EE905AB7-5E2F-4EED-8C85-F770582D85CD}" presName="BalanceSpacing1" presStyleCnt="0"/>
      <dgm:spPr/>
    </dgm:pt>
    <dgm:pt modelId="{AD8CFBC3-2589-457D-9435-8AF7E6E0752D}" type="pres">
      <dgm:prSet presAssocID="{6858ADFC-824D-4A56-9165-DB05241B7F7F}" presName="Accent1Text" presStyleLbl="node1" presStyleIdx="1" presStyleCnt="8"/>
      <dgm:spPr/>
      <dgm:t>
        <a:bodyPr/>
        <a:lstStyle/>
        <a:p>
          <a:endParaRPr lang="en-US"/>
        </a:p>
      </dgm:t>
    </dgm:pt>
    <dgm:pt modelId="{9021DBAA-9C43-4DB1-8812-5E0C56C364AF}" type="pres">
      <dgm:prSet presAssocID="{6858ADFC-824D-4A56-9165-DB05241B7F7F}" presName="spaceBetweenRectangles" presStyleCnt="0"/>
      <dgm:spPr/>
    </dgm:pt>
    <dgm:pt modelId="{53A2CADA-C66B-4213-833D-DC7BD7168A52}" type="pres">
      <dgm:prSet presAssocID="{DD827F5A-739B-44C5-A9CA-4D54861D7B0D}" presName="composite" presStyleCnt="0"/>
      <dgm:spPr/>
    </dgm:pt>
    <dgm:pt modelId="{AEAFCDDF-2853-4E43-BBA5-3133D7448363}" type="pres">
      <dgm:prSet presAssocID="{DD827F5A-739B-44C5-A9CA-4D54861D7B0D}" presName="Parent1" presStyleLbl="node1" presStyleIdx="2" presStyleCnt="8">
        <dgm:presLayoutVars>
          <dgm:chMax val="1"/>
          <dgm:chPref val="1"/>
          <dgm:bulletEnabled val="1"/>
        </dgm:presLayoutVars>
      </dgm:prSet>
      <dgm:spPr/>
      <dgm:t>
        <a:bodyPr/>
        <a:lstStyle/>
        <a:p>
          <a:endParaRPr lang="en-US"/>
        </a:p>
      </dgm:t>
    </dgm:pt>
    <dgm:pt modelId="{865AFCD9-5699-4EDB-80E2-1419646D3A4A}" type="pres">
      <dgm:prSet presAssocID="{DD827F5A-739B-44C5-A9CA-4D54861D7B0D}" presName="Childtext1" presStyleLbl="revTx" presStyleIdx="1" presStyleCnt="4">
        <dgm:presLayoutVars>
          <dgm:chMax val="0"/>
          <dgm:chPref val="0"/>
          <dgm:bulletEnabled val="1"/>
        </dgm:presLayoutVars>
      </dgm:prSet>
      <dgm:spPr/>
    </dgm:pt>
    <dgm:pt modelId="{82C3EF4B-77DE-4C58-BC12-9F0B51D2B57D}" type="pres">
      <dgm:prSet presAssocID="{DD827F5A-739B-44C5-A9CA-4D54861D7B0D}" presName="BalanceSpacing" presStyleCnt="0"/>
      <dgm:spPr/>
    </dgm:pt>
    <dgm:pt modelId="{1B0BC3F0-79CB-4464-82C6-311B1C028275}" type="pres">
      <dgm:prSet presAssocID="{DD827F5A-739B-44C5-A9CA-4D54861D7B0D}" presName="BalanceSpacing1" presStyleCnt="0"/>
      <dgm:spPr/>
    </dgm:pt>
    <dgm:pt modelId="{6A2A0772-2C0C-48F6-A7FE-0E0C7E90BBAA}" type="pres">
      <dgm:prSet presAssocID="{4313790F-CA96-4B46-8D4E-E29ED4EAA4AB}" presName="Accent1Text" presStyleLbl="node1" presStyleIdx="3" presStyleCnt="8"/>
      <dgm:spPr/>
      <dgm:t>
        <a:bodyPr/>
        <a:lstStyle/>
        <a:p>
          <a:endParaRPr lang="en-US"/>
        </a:p>
      </dgm:t>
    </dgm:pt>
    <dgm:pt modelId="{360F9FB5-DFBA-47F4-8433-29EC9A158F4F}" type="pres">
      <dgm:prSet presAssocID="{4313790F-CA96-4B46-8D4E-E29ED4EAA4AB}" presName="spaceBetweenRectangles" presStyleCnt="0"/>
      <dgm:spPr/>
    </dgm:pt>
    <dgm:pt modelId="{2724F103-0724-4598-ACCF-E0D6D1BE8919}" type="pres">
      <dgm:prSet presAssocID="{2683DC57-9611-430E-BCBB-E40CDBE90CB8}" presName="composite" presStyleCnt="0"/>
      <dgm:spPr/>
    </dgm:pt>
    <dgm:pt modelId="{AAAE4B65-648C-4D0C-9982-3BE11D3F2263}" type="pres">
      <dgm:prSet presAssocID="{2683DC57-9611-430E-BCBB-E40CDBE90CB8}" presName="Parent1" presStyleLbl="node1" presStyleIdx="4" presStyleCnt="8">
        <dgm:presLayoutVars>
          <dgm:chMax val="1"/>
          <dgm:chPref val="1"/>
          <dgm:bulletEnabled val="1"/>
        </dgm:presLayoutVars>
      </dgm:prSet>
      <dgm:spPr/>
      <dgm:t>
        <a:bodyPr/>
        <a:lstStyle/>
        <a:p>
          <a:endParaRPr lang="en-US"/>
        </a:p>
      </dgm:t>
    </dgm:pt>
    <dgm:pt modelId="{D58C0F86-C286-46EC-977A-55BF90737A9C}" type="pres">
      <dgm:prSet presAssocID="{2683DC57-9611-430E-BCBB-E40CDBE90CB8}" presName="Childtext1" presStyleLbl="revTx" presStyleIdx="2" presStyleCnt="4">
        <dgm:presLayoutVars>
          <dgm:chMax val="0"/>
          <dgm:chPref val="0"/>
          <dgm:bulletEnabled val="1"/>
        </dgm:presLayoutVars>
      </dgm:prSet>
      <dgm:spPr/>
    </dgm:pt>
    <dgm:pt modelId="{2D5B8931-97B9-4ACD-B9AC-40121722D7C9}" type="pres">
      <dgm:prSet presAssocID="{2683DC57-9611-430E-BCBB-E40CDBE90CB8}" presName="BalanceSpacing" presStyleCnt="0"/>
      <dgm:spPr/>
    </dgm:pt>
    <dgm:pt modelId="{6B21F23C-80F8-4D61-97E5-2E9437354C15}" type="pres">
      <dgm:prSet presAssocID="{2683DC57-9611-430E-BCBB-E40CDBE90CB8}" presName="BalanceSpacing1" presStyleCnt="0"/>
      <dgm:spPr/>
    </dgm:pt>
    <dgm:pt modelId="{0430459D-9105-423F-B3AA-C6B3DA75565F}" type="pres">
      <dgm:prSet presAssocID="{F1BF8387-8707-4E49-B503-CD8D9D72D2C2}" presName="Accent1Text" presStyleLbl="node1" presStyleIdx="5" presStyleCnt="8"/>
      <dgm:spPr/>
      <dgm:t>
        <a:bodyPr/>
        <a:lstStyle/>
        <a:p>
          <a:endParaRPr lang="en-US"/>
        </a:p>
      </dgm:t>
    </dgm:pt>
    <dgm:pt modelId="{48A3C5F2-AD08-4122-9E69-BEDACB144204}" type="pres">
      <dgm:prSet presAssocID="{F1BF8387-8707-4E49-B503-CD8D9D72D2C2}" presName="spaceBetweenRectangles" presStyleCnt="0"/>
      <dgm:spPr/>
    </dgm:pt>
    <dgm:pt modelId="{4011BE14-DADF-4703-96FA-9B31B64E3612}" type="pres">
      <dgm:prSet presAssocID="{03F1F927-010A-4AF6-A39A-C16C45E09DE3}" presName="composite" presStyleCnt="0"/>
      <dgm:spPr/>
    </dgm:pt>
    <dgm:pt modelId="{7DB304EE-FD6B-4C39-89BF-0E469B5F410C}" type="pres">
      <dgm:prSet presAssocID="{03F1F927-010A-4AF6-A39A-C16C45E09DE3}" presName="Parent1" presStyleLbl="node1" presStyleIdx="6" presStyleCnt="8">
        <dgm:presLayoutVars>
          <dgm:chMax val="1"/>
          <dgm:chPref val="1"/>
          <dgm:bulletEnabled val="1"/>
        </dgm:presLayoutVars>
      </dgm:prSet>
      <dgm:spPr/>
      <dgm:t>
        <a:bodyPr/>
        <a:lstStyle/>
        <a:p>
          <a:endParaRPr lang="en-US"/>
        </a:p>
      </dgm:t>
    </dgm:pt>
    <dgm:pt modelId="{02480647-E086-4B91-84B0-FBEBCE814256}" type="pres">
      <dgm:prSet presAssocID="{03F1F927-010A-4AF6-A39A-C16C45E09DE3}" presName="Childtext1" presStyleLbl="revTx" presStyleIdx="3" presStyleCnt="4">
        <dgm:presLayoutVars>
          <dgm:chMax val="0"/>
          <dgm:chPref val="0"/>
          <dgm:bulletEnabled val="1"/>
        </dgm:presLayoutVars>
      </dgm:prSet>
      <dgm:spPr/>
    </dgm:pt>
    <dgm:pt modelId="{77D6757A-A871-44C6-A805-5EB6EFCEAEEA}" type="pres">
      <dgm:prSet presAssocID="{03F1F927-010A-4AF6-A39A-C16C45E09DE3}" presName="BalanceSpacing" presStyleCnt="0"/>
      <dgm:spPr/>
    </dgm:pt>
    <dgm:pt modelId="{54A62C1A-4242-468D-9B84-9B3E8AF0FA3A}" type="pres">
      <dgm:prSet presAssocID="{03F1F927-010A-4AF6-A39A-C16C45E09DE3}" presName="BalanceSpacing1" presStyleCnt="0"/>
      <dgm:spPr/>
    </dgm:pt>
    <dgm:pt modelId="{BD0B6252-F38C-44F9-8731-755AED9B2C80}" type="pres">
      <dgm:prSet presAssocID="{B558F2A0-AFDD-43C9-9BBF-A193C9D9E0B5}" presName="Accent1Text" presStyleLbl="node1" presStyleIdx="7" presStyleCnt="8"/>
      <dgm:spPr/>
      <dgm:t>
        <a:bodyPr/>
        <a:lstStyle/>
        <a:p>
          <a:endParaRPr lang="en-US"/>
        </a:p>
      </dgm:t>
    </dgm:pt>
  </dgm:ptLst>
  <dgm:cxnLst>
    <dgm:cxn modelId="{0225147D-BE8B-4906-9C9F-3F04C51F36F4}" type="presOf" srcId="{4313790F-CA96-4B46-8D4E-E29ED4EAA4AB}" destId="{6A2A0772-2C0C-48F6-A7FE-0E0C7E90BBAA}" srcOrd="0" destOrd="0" presId="urn:microsoft.com/office/officeart/2008/layout/AlternatingHexagons"/>
    <dgm:cxn modelId="{C930D657-2F53-4DA3-B3B6-65D56EE98C91}" type="presOf" srcId="{F1BF8387-8707-4E49-B503-CD8D9D72D2C2}" destId="{0430459D-9105-423F-B3AA-C6B3DA75565F}" srcOrd="0" destOrd="0" presId="urn:microsoft.com/office/officeart/2008/layout/AlternatingHexagons"/>
    <dgm:cxn modelId="{722F3BCE-0C89-46A4-809D-6FFDC960FF93}" type="presOf" srcId="{DD827F5A-739B-44C5-A9CA-4D54861D7B0D}" destId="{AEAFCDDF-2853-4E43-BBA5-3133D7448363}" srcOrd="0" destOrd="0" presId="urn:microsoft.com/office/officeart/2008/layout/AlternatingHexagons"/>
    <dgm:cxn modelId="{E4C71407-AAD5-4F8A-A637-0B7DEE6C4D8F}" srcId="{25F3405C-2991-4994-9E88-964A49FE5B0A}" destId="{03F1F927-010A-4AF6-A39A-C16C45E09DE3}" srcOrd="3" destOrd="0" parTransId="{024CA144-4C23-4C1F-9DA4-7379965C2299}" sibTransId="{B558F2A0-AFDD-43C9-9BBF-A193C9D9E0B5}"/>
    <dgm:cxn modelId="{302E38CA-820A-4995-9AE1-908C10EC4B32}" srcId="{25F3405C-2991-4994-9E88-964A49FE5B0A}" destId="{DD827F5A-739B-44C5-A9CA-4D54861D7B0D}" srcOrd="1" destOrd="0" parTransId="{222932BD-8DE9-49D1-8996-845EAC2A3058}" sibTransId="{4313790F-CA96-4B46-8D4E-E29ED4EAA4AB}"/>
    <dgm:cxn modelId="{76818E03-DCAA-4B10-AF1A-4F453DD8853A}" type="presOf" srcId="{2683DC57-9611-430E-BCBB-E40CDBE90CB8}" destId="{AAAE4B65-648C-4D0C-9982-3BE11D3F2263}" srcOrd="0" destOrd="0" presId="urn:microsoft.com/office/officeart/2008/layout/AlternatingHexagons"/>
    <dgm:cxn modelId="{58C829B5-6F36-40EA-B058-BBC5D39B9D34}" type="presOf" srcId="{EE905AB7-5E2F-4EED-8C85-F770582D85CD}" destId="{537DC1FF-B194-47A1-AEF4-397BB1B2C681}" srcOrd="0" destOrd="0" presId="urn:microsoft.com/office/officeart/2008/layout/AlternatingHexagons"/>
    <dgm:cxn modelId="{7401F163-B01E-48DD-A19D-EC41D63E8B76}" srcId="{25F3405C-2991-4994-9E88-964A49FE5B0A}" destId="{EE905AB7-5E2F-4EED-8C85-F770582D85CD}" srcOrd="0" destOrd="0" parTransId="{F43231A4-7484-4739-B757-E515C8A853E5}" sibTransId="{6858ADFC-824D-4A56-9165-DB05241B7F7F}"/>
    <dgm:cxn modelId="{FFA533DB-7D51-4198-85FE-D82182E95168}" type="presOf" srcId="{25F3405C-2991-4994-9E88-964A49FE5B0A}" destId="{7F27DFD5-5142-43D6-A355-6BE84EBF06F6}" srcOrd="0" destOrd="0" presId="urn:microsoft.com/office/officeart/2008/layout/AlternatingHexagons"/>
    <dgm:cxn modelId="{E086E1C1-D830-4B54-A8C4-EF59E959F640}" type="presOf" srcId="{B558F2A0-AFDD-43C9-9BBF-A193C9D9E0B5}" destId="{BD0B6252-F38C-44F9-8731-755AED9B2C80}" srcOrd="0" destOrd="0" presId="urn:microsoft.com/office/officeart/2008/layout/AlternatingHexagons"/>
    <dgm:cxn modelId="{97BF41E0-41C8-4DF7-9DDA-1C46DFAA6F95}" type="presOf" srcId="{6858ADFC-824D-4A56-9165-DB05241B7F7F}" destId="{AD8CFBC3-2589-457D-9435-8AF7E6E0752D}" srcOrd="0" destOrd="0" presId="urn:microsoft.com/office/officeart/2008/layout/AlternatingHexagons"/>
    <dgm:cxn modelId="{630BB9FC-4689-4600-8ECD-B988B5CF53D8}" srcId="{25F3405C-2991-4994-9E88-964A49FE5B0A}" destId="{2683DC57-9611-430E-BCBB-E40CDBE90CB8}" srcOrd="2" destOrd="0" parTransId="{CF22E2BC-755A-44AA-8013-EF9D8AB6287B}" sibTransId="{F1BF8387-8707-4E49-B503-CD8D9D72D2C2}"/>
    <dgm:cxn modelId="{89819944-4F06-4F89-AEC5-9A9D187608E3}" type="presOf" srcId="{03F1F927-010A-4AF6-A39A-C16C45E09DE3}" destId="{7DB304EE-FD6B-4C39-89BF-0E469B5F410C}" srcOrd="0" destOrd="0" presId="urn:microsoft.com/office/officeart/2008/layout/AlternatingHexagons"/>
    <dgm:cxn modelId="{F543DBDB-3231-4F75-8225-73CCBA1B19C9}" type="presParOf" srcId="{7F27DFD5-5142-43D6-A355-6BE84EBF06F6}" destId="{F6E50CF4-C114-4D78-B39A-D6E2036477E3}" srcOrd="0" destOrd="0" presId="urn:microsoft.com/office/officeart/2008/layout/AlternatingHexagons"/>
    <dgm:cxn modelId="{942F9931-8565-4EAF-A9DF-FDF8100C3609}" type="presParOf" srcId="{F6E50CF4-C114-4D78-B39A-D6E2036477E3}" destId="{537DC1FF-B194-47A1-AEF4-397BB1B2C681}" srcOrd="0" destOrd="0" presId="urn:microsoft.com/office/officeart/2008/layout/AlternatingHexagons"/>
    <dgm:cxn modelId="{A6F77B99-5A05-43C6-AA01-1D01D8CA4CB4}" type="presParOf" srcId="{F6E50CF4-C114-4D78-B39A-D6E2036477E3}" destId="{C33F3AA5-6A67-4E13-A970-452852BD5575}" srcOrd="1" destOrd="0" presId="urn:microsoft.com/office/officeart/2008/layout/AlternatingHexagons"/>
    <dgm:cxn modelId="{75BAAE80-44C8-457C-B658-821FCA1D8A99}" type="presParOf" srcId="{F6E50CF4-C114-4D78-B39A-D6E2036477E3}" destId="{730EA185-E029-4386-B915-E27743167C64}" srcOrd="2" destOrd="0" presId="urn:microsoft.com/office/officeart/2008/layout/AlternatingHexagons"/>
    <dgm:cxn modelId="{BC54AF95-0447-41AD-9E97-194662351B25}" type="presParOf" srcId="{F6E50CF4-C114-4D78-B39A-D6E2036477E3}" destId="{9E4E0AE7-44F2-4D2F-B211-2BB6D9F26783}" srcOrd="3" destOrd="0" presId="urn:microsoft.com/office/officeart/2008/layout/AlternatingHexagons"/>
    <dgm:cxn modelId="{ED4ECD60-BD42-43A1-B304-AC7019D00B57}" type="presParOf" srcId="{F6E50CF4-C114-4D78-B39A-D6E2036477E3}" destId="{AD8CFBC3-2589-457D-9435-8AF7E6E0752D}" srcOrd="4" destOrd="0" presId="urn:microsoft.com/office/officeart/2008/layout/AlternatingHexagons"/>
    <dgm:cxn modelId="{28593CBC-5731-43D9-A7DE-055933D369E8}" type="presParOf" srcId="{7F27DFD5-5142-43D6-A355-6BE84EBF06F6}" destId="{9021DBAA-9C43-4DB1-8812-5E0C56C364AF}" srcOrd="1" destOrd="0" presId="urn:microsoft.com/office/officeart/2008/layout/AlternatingHexagons"/>
    <dgm:cxn modelId="{B0DDABB4-8232-43AB-8CB8-1CFB00051E02}" type="presParOf" srcId="{7F27DFD5-5142-43D6-A355-6BE84EBF06F6}" destId="{53A2CADA-C66B-4213-833D-DC7BD7168A52}" srcOrd="2" destOrd="0" presId="urn:microsoft.com/office/officeart/2008/layout/AlternatingHexagons"/>
    <dgm:cxn modelId="{B5E0B86C-78D1-4032-AA9E-5792D4FA7A14}" type="presParOf" srcId="{53A2CADA-C66B-4213-833D-DC7BD7168A52}" destId="{AEAFCDDF-2853-4E43-BBA5-3133D7448363}" srcOrd="0" destOrd="0" presId="urn:microsoft.com/office/officeart/2008/layout/AlternatingHexagons"/>
    <dgm:cxn modelId="{2F564AC1-D643-4535-9844-4DA72CE8332F}" type="presParOf" srcId="{53A2CADA-C66B-4213-833D-DC7BD7168A52}" destId="{865AFCD9-5699-4EDB-80E2-1419646D3A4A}" srcOrd="1" destOrd="0" presId="urn:microsoft.com/office/officeart/2008/layout/AlternatingHexagons"/>
    <dgm:cxn modelId="{AE646FCA-3CD9-4EDD-A767-17EC1E3582A5}" type="presParOf" srcId="{53A2CADA-C66B-4213-833D-DC7BD7168A52}" destId="{82C3EF4B-77DE-4C58-BC12-9F0B51D2B57D}" srcOrd="2" destOrd="0" presId="urn:microsoft.com/office/officeart/2008/layout/AlternatingHexagons"/>
    <dgm:cxn modelId="{B980E49A-87A8-4CB4-A6E0-4F12490FE76D}" type="presParOf" srcId="{53A2CADA-C66B-4213-833D-DC7BD7168A52}" destId="{1B0BC3F0-79CB-4464-82C6-311B1C028275}" srcOrd="3" destOrd="0" presId="urn:microsoft.com/office/officeart/2008/layout/AlternatingHexagons"/>
    <dgm:cxn modelId="{7AD03FB4-3D73-4B7E-A5D2-ADAE5AA0E995}" type="presParOf" srcId="{53A2CADA-C66B-4213-833D-DC7BD7168A52}" destId="{6A2A0772-2C0C-48F6-A7FE-0E0C7E90BBAA}" srcOrd="4" destOrd="0" presId="urn:microsoft.com/office/officeart/2008/layout/AlternatingHexagons"/>
    <dgm:cxn modelId="{3B264135-651F-45A3-87C4-7B77F401C28F}" type="presParOf" srcId="{7F27DFD5-5142-43D6-A355-6BE84EBF06F6}" destId="{360F9FB5-DFBA-47F4-8433-29EC9A158F4F}" srcOrd="3" destOrd="0" presId="urn:microsoft.com/office/officeart/2008/layout/AlternatingHexagons"/>
    <dgm:cxn modelId="{FD34BEBC-76A3-4D3A-A47C-F440899CC859}" type="presParOf" srcId="{7F27DFD5-5142-43D6-A355-6BE84EBF06F6}" destId="{2724F103-0724-4598-ACCF-E0D6D1BE8919}" srcOrd="4" destOrd="0" presId="urn:microsoft.com/office/officeart/2008/layout/AlternatingHexagons"/>
    <dgm:cxn modelId="{F89399FC-37D2-4F21-978B-B615790EEFA5}" type="presParOf" srcId="{2724F103-0724-4598-ACCF-E0D6D1BE8919}" destId="{AAAE4B65-648C-4D0C-9982-3BE11D3F2263}" srcOrd="0" destOrd="0" presId="urn:microsoft.com/office/officeart/2008/layout/AlternatingHexagons"/>
    <dgm:cxn modelId="{9A1BD5F0-0CD7-45B1-9F68-13DBBCF6EE3C}" type="presParOf" srcId="{2724F103-0724-4598-ACCF-E0D6D1BE8919}" destId="{D58C0F86-C286-46EC-977A-55BF90737A9C}" srcOrd="1" destOrd="0" presId="urn:microsoft.com/office/officeart/2008/layout/AlternatingHexagons"/>
    <dgm:cxn modelId="{8E7E0AC1-52A6-4BA2-B834-1A57972B1EBD}" type="presParOf" srcId="{2724F103-0724-4598-ACCF-E0D6D1BE8919}" destId="{2D5B8931-97B9-4ACD-B9AC-40121722D7C9}" srcOrd="2" destOrd="0" presId="urn:microsoft.com/office/officeart/2008/layout/AlternatingHexagons"/>
    <dgm:cxn modelId="{FA419DA0-7662-4F9A-B6A3-EF25B28F6EB9}" type="presParOf" srcId="{2724F103-0724-4598-ACCF-E0D6D1BE8919}" destId="{6B21F23C-80F8-4D61-97E5-2E9437354C15}" srcOrd="3" destOrd="0" presId="urn:microsoft.com/office/officeart/2008/layout/AlternatingHexagons"/>
    <dgm:cxn modelId="{3C7C60A0-D75F-4770-953D-81B3E4C7F661}" type="presParOf" srcId="{2724F103-0724-4598-ACCF-E0D6D1BE8919}" destId="{0430459D-9105-423F-B3AA-C6B3DA75565F}" srcOrd="4" destOrd="0" presId="urn:microsoft.com/office/officeart/2008/layout/AlternatingHexagons"/>
    <dgm:cxn modelId="{233EF5DA-3B1C-413A-A1F4-E402F66463BB}" type="presParOf" srcId="{7F27DFD5-5142-43D6-A355-6BE84EBF06F6}" destId="{48A3C5F2-AD08-4122-9E69-BEDACB144204}" srcOrd="5" destOrd="0" presId="urn:microsoft.com/office/officeart/2008/layout/AlternatingHexagons"/>
    <dgm:cxn modelId="{BE32D199-998F-420D-88A4-170FCBF70AA8}" type="presParOf" srcId="{7F27DFD5-5142-43D6-A355-6BE84EBF06F6}" destId="{4011BE14-DADF-4703-96FA-9B31B64E3612}" srcOrd="6" destOrd="0" presId="urn:microsoft.com/office/officeart/2008/layout/AlternatingHexagons"/>
    <dgm:cxn modelId="{F5EBAFF1-23A3-45A3-BD46-231404EE70A4}" type="presParOf" srcId="{4011BE14-DADF-4703-96FA-9B31B64E3612}" destId="{7DB304EE-FD6B-4C39-89BF-0E469B5F410C}" srcOrd="0" destOrd="0" presId="urn:microsoft.com/office/officeart/2008/layout/AlternatingHexagons"/>
    <dgm:cxn modelId="{30EFFBD3-99EC-445C-BBF5-CB4FADD2B722}" type="presParOf" srcId="{4011BE14-DADF-4703-96FA-9B31B64E3612}" destId="{02480647-E086-4B91-84B0-FBEBCE814256}" srcOrd="1" destOrd="0" presId="urn:microsoft.com/office/officeart/2008/layout/AlternatingHexagons"/>
    <dgm:cxn modelId="{6E32B5F6-D1E6-4F70-BB87-47B8BC59FD02}" type="presParOf" srcId="{4011BE14-DADF-4703-96FA-9B31B64E3612}" destId="{77D6757A-A871-44C6-A805-5EB6EFCEAEEA}" srcOrd="2" destOrd="0" presId="urn:microsoft.com/office/officeart/2008/layout/AlternatingHexagons"/>
    <dgm:cxn modelId="{866593D6-1EB2-465D-8861-18FFD98E2770}" type="presParOf" srcId="{4011BE14-DADF-4703-96FA-9B31B64E3612}" destId="{54A62C1A-4242-468D-9B84-9B3E8AF0FA3A}" srcOrd="3" destOrd="0" presId="urn:microsoft.com/office/officeart/2008/layout/AlternatingHexagons"/>
    <dgm:cxn modelId="{AA3E7321-D0FA-443B-BEC1-68BEC4AC6B1F}" type="presParOf" srcId="{4011BE14-DADF-4703-96FA-9B31B64E3612}" destId="{BD0B6252-F38C-44F9-8731-755AED9B2C8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23/07/2018</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2636A47-9198-4B4E-9402-5829AE50BC8D}" type="datetimeFigureOut">
              <a:rPr lang="en-US" smtClean="0"/>
              <a:t>7/23/2018</a:t>
            </a:fld>
            <a:endParaRPr lang="en-US"/>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C25F91B-4ABA-4BE6-9203-2FC39E73689F}" type="slidenum">
              <a:rPr lang="en-US" smtClean="0"/>
              <a:t>‹#›</a:t>
            </a:fld>
            <a:endParaRPr lang="en-US"/>
          </a:p>
        </p:txBody>
      </p:sp>
    </p:spTree>
    <p:extLst>
      <p:ext uri="{BB962C8B-B14F-4D97-AF65-F5344CB8AC3E}">
        <p14:creationId xmlns:p14="http://schemas.microsoft.com/office/powerpoint/2010/main" val="1124595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571817-FACB-4F8E-BB77-64130EAE5E3C}" type="slidenum">
              <a:rPr lang="en-US" smtClean="0"/>
              <a:t>3</a:t>
            </a:fld>
            <a:endParaRPr lang="en-US"/>
          </a:p>
        </p:txBody>
      </p:sp>
    </p:spTree>
    <p:extLst>
      <p:ext uri="{BB962C8B-B14F-4D97-AF65-F5344CB8AC3E}">
        <p14:creationId xmlns:p14="http://schemas.microsoft.com/office/powerpoint/2010/main" val="100758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BCCD9D1-D64D-1C42-97D4-CF5DCC50E90A}" type="slidenum">
              <a:rPr lang="en-US" smtClean="0"/>
              <a:t>28</a:t>
            </a:fld>
            <a:endParaRPr lang="en-US"/>
          </a:p>
        </p:txBody>
      </p:sp>
    </p:spTree>
    <p:extLst>
      <p:ext uri="{BB962C8B-B14F-4D97-AF65-F5344CB8AC3E}">
        <p14:creationId xmlns:p14="http://schemas.microsoft.com/office/powerpoint/2010/main" val="3601301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9B3527B-761A-384E-92D6-FA9CB905A935}" type="slidenum">
              <a:rPr lang="en-US">
                <a:latin typeface="Calibri" charset="0"/>
              </a:rPr>
              <a:pPr/>
              <a:t>29</a:t>
            </a:fld>
            <a:endParaRPr lang="en-US">
              <a:latin typeface="Calibri" charset="0"/>
            </a:endParaRPr>
          </a:p>
        </p:txBody>
      </p:sp>
    </p:spTree>
    <p:extLst>
      <p:ext uri="{BB962C8B-B14F-4D97-AF65-F5344CB8AC3E}">
        <p14:creationId xmlns:p14="http://schemas.microsoft.com/office/powerpoint/2010/main" val="161695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5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BF9307-7625-824D-9936-FE23D51943CE}" type="slidenum">
              <a:rPr lang="en-US" sz="1200">
                <a:latin typeface="Calibri" charset="0"/>
              </a:rPr>
              <a:pPr/>
              <a:t>30</a:t>
            </a:fld>
            <a:endParaRPr lang="en-US" sz="1200">
              <a:latin typeface="Calibri" charset="0"/>
            </a:endParaRPr>
          </a:p>
        </p:txBody>
      </p:sp>
    </p:spTree>
    <p:extLst>
      <p:ext uri="{BB962C8B-B14F-4D97-AF65-F5344CB8AC3E}">
        <p14:creationId xmlns:p14="http://schemas.microsoft.com/office/powerpoint/2010/main" val="229922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the 4 countries used with their policy availability</a:t>
            </a:r>
            <a:r>
              <a:rPr lang="en-US" baseline="0" dirty="0"/>
              <a:t> or process stages</a:t>
            </a:r>
            <a:endParaRPr lang="en-US" dirty="0"/>
          </a:p>
        </p:txBody>
      </p:sp>
      <p:sp>
        <p:nvSpPr>
          <p:cNvPr id="4" name="Slide Number Placeholder 3"/>
          <p:cNvSpPr>
            <a:spLocks noGrp="1"/>
          </p:cNvSpPr>
          <p:nvPr>
            <p:ph type="sldNum" sz="quarter" idx="10"/>
          </p:nvPr>
        </p:nvSpPr>
        <p:spPr/>
        <p:txBody>
          <a:bodyPr/>
          <a:lstStyle/>
          <a:p>
            <a:fld id="{CA99EB84-4820-1B4B-BDF7-AC16DDCFDC92}" type="slidenum">
              <a:rPr lang="en-US" smtClean="0"/>
              <a:t>36</a:t>
            </a:fld>
            <a:endParaRPr lang="en-US"/>
          </a:p>
        </p:txBody>
      </p:sp>
    </p:spTree>
    <p:extLst>
      <p:ext uri="{BB962C8B-B14F-4D97-AF65-F5344CB8AC3E}">
        <p14:creationId xmlns:p14="http://schemas.microsoft.com/office/powerpoint/2010/main" val="26172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Chart/flow diagram or side by side table with opportunities and challenges</a:t>
            </a:r>
            <a:r>
              <a:rPr lang="en-US" baseline="0" dirty="0"/>
              <a:t> for HIV-NCD integrated policies in SSA</a:t>
            </a:r>
            <a:endParaRPr lang="en-US" dirty="0"/>
          </a:p>
        </p:txBody>
      </p:sp>
      <p:sp>
        <p:nvSpPr>
          <p:cNvPr id="4" name="Slide Number Placeholder 3"/>
          <p:cNvSpPr>
            <a:spLocks noGrp="1"/>
          </p:cNvSpPr>
          <p:nvPr>
            <p:ph type="sldNum" sz="quarter" idx="10"/>
          </p:nvPr>
        </p:nvSpPr>
        <p:spPr/>
        <p:txBody>
          <a:bodyPr/>
          <a:lstStyle/>
          <a:p>
            <a:fld id="{CA99EB84-4820-1B4B-BDF7-AC16DDCFDC92}" type="slidenum">
              <a:rPr lang="en-US" smtClean="0"/>
              <a:t>37</a:t>
            </a:fld>
            <a:endParaRPr lang="en-US"/>
          </a:p>
        </p:txBody>
      </p:sp>
    </p:spTree>
    <p:extLst>
      <p:ext uri="{BB962C8B-B14F-4D97-AF65-F5344CB8AC3E}">
        <p14:creationId xmlns:p14="http://schemas.microsoft.com/office/powerpoint/2010/main" val="262512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and Recommendations</a:t>
            </a:r>
          </a:p>
        </p:txBody>
      </p:sp>
      <p:sp>
        <p:nvSpPr>
          <p:cNvPr id="4" name="Slide Number Placeholder 3"/>
          <p:cNvSpPr>
            <a:spLocks noGrp="1"/>
          </p:cNvSpPr>
          <p:nvPr>
            <p:ph type="sldNum" sz="quarter" idx="10"/>
          </p:nvPr>
        </p:nvSpPr>
        <p:spPr/>
        <p:txBody>
          <a:bodyPr/>
          <a:lstStyle/>
          <a:p>
            <a:fld id="{CA99EB84-4820-1B4B-BDF7-AC16DDCFDC92}" type="slidenum">
              <a:rPr lang="en-US" smtClean="0"/>
              <a:t>38</a:t>
            </a:fld>
            <a:endParaRPr lang="en-US"/>
          </a:p>
        </p:txBody>
      </p:sp>
    </p:spTree>
    <p:extLst>
      <p:ext uri="{BB962C8B-B14F-4D97-AF65-F5344CB8AC3E}">
        <p14:creationId xmlns:p14="http://schemas.microsoft.com/office/powerpoint/2010/main" val="202401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48</a:t>
            </a:fld>
            <a:endParaRPr lang="en-US" dirty="0"/>
          </a:p>
        </p:txBody>
      </p:sp>
    </p:spTree>
    <p:extLst>
      <p:ext uri="{BB962C8B-B14F-4D97-AF65-F5344CB8AC3E}">
        <p14:creationId xmlns:p14="http://schemas.microsoft.com/office/powerpoint/2010/main" val="947372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49</a:t>
            </a:fld>
            <a:endParaRPr lang="en-US" dirty="0"/>
          </a:p>
        </p:txBody>
      </p:sp>
    </p:spTree>
    <p:extLst>
      <p:ext uri="{BB962C8B-B14F-4D97-AF65-F5344CB8AC3E}">
        <p14:creationId xmlns:p14="http://schemas.microsoft.com/office/powerpoint/2010/main" val="274031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50</a:t>
            </a:fld>
            <a:endParaRPr lang="en-US" dirty="0"/>
          </a:p>
        </p:txBody>
      </p:sp>
    </p:spTree>
    <p:extLst>
      <p:ext uri="{BB962C8B-B14F-4D97-AF65-F5344CB8AC3E}">
        <p14:creationId xmlns:p14="http://schemas.microsoft.com/office/powerpoint/2010/main" val="119455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Essential to this definition is a conclusive evidence base establishing intervention efficacy (’what works’) from rigorous efficacy/effectiveness trials, or strong observational data when efficacy trials are not feasible or practical.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Systematic application of methods from diverse disciplines as essential to understand dynamics and processes as we move from intervention development, to implementation, and ultimately scale-up to achieve population-level health benefits.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Implementation science (IS) </a:t>
            </a:r>
            <a:r>
              <a:rPr lang="en-US" dirty="0"/>
              <a:t>can inform the efficient and effective integrate HIV and NCD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want to give an example of an IS problem (HPV vaccine works – how do we make HPV vaccinations for their children </a:t>
            </a:r>
            <a:r>
              <a:rPr lang="en-US" b="1" dirty="0"/>
              <a:t>acceptable </a:t>
            </a:r>
            <a:r>
              <a:rPr lang="en-US" dirty="0"/>
              <a:t>to parents and   </a:t>
            </a:r>
            <a:r>
              <a:rPr lang="en-US" b="1" dirty="0"/>
              <a:t>feasible </a:t>
            </a:r>
            <a:r>
              <a:rPr lang="en-US" dirty="0"/>
              <a:t> for the health system to provide?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agree no one can see the methods picture – and they may find it confusing.  I would leave it out.  </a:t>
            </a:r>
          </a:p>
        </p:txBody>
      </p:sp>
      <p:sp>
        <p:nvSpPr>
          <p:cNvPr id="4" name="Slide Number Placeholder 3"/>
          <p:cNvSpPr>
            <a:spLocks noGrp="1"/>
          </p:cNvSpPr>
          <p:nvPr>
            <p:ph type="sldNum" sz="quarter" idx="10"/>
          </p:nvPr>
        </p:nvSpPr>
        <p:spPr/>
        <p:txBody>
          <a:bodyPr/>
          <a:lstStyle/>
          <a:p>
            <a:fld id="{216FEA33-086F-4FF1-9D7D-FB649AF5FCEE}" type="slidenum">
              <a:rPr lang="en-US" smtClean="0"/>
              <a:t>56</a:t>
            </a:fld>
            <a:endParaRPr lang="en-US"/>
          </a:p>
        </p:txBody>
      </p:sp>
    </p:spTree>
    <p:extLst>
      <p:ext uri="{BB962C8B-B14F-4D97-AF65-F5344CB8AC3E}">
        <p14:creationId xmlns:p14="http://schemas.microsoft.com/office/powerpoint/2010/main" val="395790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571817-FACB-4F8E-BB77-64130EAE5E3C}" type="slidenum">
              <a:rPr lang="en-US" smtClean="0"/>
              <a:t>4</a:t>
            </a:fld>
            <a:endParaRPr lang="en-US"/>
          </a:p>
        </p:txBody>
      </p:sp>
    </p:spTree>
    <p:extLst>
      <p:ext uri="{BB962C8B-B14F-4D97-AF65-F5344CB8AC3E}">
        <p14:creationId xmlns:p14="http://schemas.microsoft.com/office/powerpoint/2010/main" val="3389677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6FEA33-086F-4FF1-9D7D-FB649AF5FCEE}" type="slidenum">
              <a:rPr lang="en-US" smtClean="0"/>
              <a:t>58</a:t>
            </a:fld>
            <a:endParaRPr lang="en-US"/>
          </a:p>
        </p:txBody>
      </p:sp>
    </p:spTree>
    <p:extLst>
      <p:ext uri="{BB962C8B-B14F-4D97-AF65-F5344CB8AC3E}">
        <p14:creationId xmlns:p14="http://schemas.microsoft.com/office/powerpoint/2010/main" val="1573602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to add here something about Fogarty Leadership of effort and funding support from PEPFAR?</a:t>
            </a:r>
          </a:p>
        </p:txBody>
      </p:sp>
      <p:sp>
        <p:nvSpPr>
          <p:cNvPr id="4" name="Slide Number Placeholder 3"/>
          <p:cNvSpPr>
            <a:spLocks noGrp="1"/>
          </p:cNvSpPr>
          <p:nvPr>
            <p:ph type="sldNum" sz="quarter" idx="10"/>
          </p:nvPr>
        </p:nvSpPr>
        <p:spPr/>
        <p:txBody>
          <a:bodyPr/>
          <a:lstStyle/>
          <a:p>
            <a:fld id="{BFD44D69-F955-4FD9-AF1A-8A28DF3EA498}" type="slidenum">
              <a:rPr lang="en-US" smtClean="0"/>
              <a:t>60</a:t>
            </a:fld>
            <a:endParaRPr lang="en-US"/>
          </a:p>
        </p:txBody>
      </p:sp>
    </p:spTree>
    <p:extLst>
      <p:ext uri="{BB962C8B-B14F-4D97-AF65-F5344CB8AC3E}">
        <p14:creationId xmlns:p14="http://schemas.microsoft.com/office/powerpoint/2010/main" val="379955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say HIV management strategies in first bullet</a:t>
            </a:r>
          </a:p>
          <a:p>
            <a:r>
              <a:rPr lang="en-US" dirty="0"/>
              <a:t>Second bullet would say</a:t>
            </a:r>
            <a:r>
              <a:rPr lang="en-US" baseline="0" dirty="0"/>
              <a:t>: HIV-NCD integrated care programs would need to be rigorously evaluated</a:t>
            </a:r>
          </a:p>
          <a:p>
            <a:r>
              <a:rPr lang="en-US" baseline="0" dirty="0"/>
              <a:t>Maybe at end of third bullet add: and assets</a:t>
            </a:r>
            <a:endParaRPr lang="en-US" dirty="0"/>
          </a:p>
        </p:txBody>
      </p:sp>
      <p:sp>
        <p:nvSpPr>
          <p:cNvPr id="4" name="Slide Number Placeholder 3"/>
          <p:cNvSpPr>
            <a:spLocks noGrp="1"/>
          </p:cNvSpPr>
          <p:nvPr>
            <p:ph type="sldNum" sz="quarter" idx="10"/>
          </p:nvPr>
        </p:nvSpPr>
        <p:spPr/>
        <p:txBody>
          <a:bodyPr/>
          <a:lstStyle/>
          <a:p>
            <a:fld id="{BFD44D69-F955-4FD9-AF1A-8A28DF3EA498}" type="slidenum">
              <a:rPr lang="en-US" smtClean="0"/>
              <a:t>61</a:t>
            </a:fld>
            <a:endParaRPr lang="en-US"/>
          </a:p>
        </p:txBody>
      </p:sp>
    </p:spTree>
    <p:extLst>
      <p:ext uri="{BB962C8B-B14F-4D97-AF65-F5344CB8AC3E}">
        <p14:creationId xmlns:p14="http://schemas.microsoft.com/office/powerpoint/2010/main" val="391283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all All active participants in the project over the four years.  Special thanks to my co authors</a:t>
            </a:r>
          </a:p>
          <a:p>
            <a:endParaRPr lang="en-US" dirty="0"/>
          </a:p>
          <a:p>
            <a:r>
              <a:rPr lang="en-US" dirty="0"/>
              <a:t>Susan </a:t>
            </a:r>
            <a:r>
              <a:rPr lang="en-US" dirty="0" err="1"/>
              <a:t>Vorkoper</a:t>
            </a:r>
            <a:r>
              <a:rPr lang="en-US" dirty="0"/>
              <a:t> who with </a:t>
            </a:r>
          </a:p>
          <a:p>
            <a:r>
              <a:rPr lang="en-US" dirty="0" err="1"/>
              <a:t>Pragna</a:t>
            </a:r>
            <a:r>
              <a:rPr lang="en-US" dirty="0"/>
              <a:t> Patel and  Bob Ferris - Secretariat</a:t>
            </a:r>
          </a:p>
          <a:p>
            <a:r>
              <a:rPr lang="en-US" dirty="0"/>
              <a:t>Bill Tierney. </a:t>
            </a:r>
          </a:p>
          <a:p>
            <a:r>
              <a:rPr lang="en-US" dirty="0" err="1"/>
              <a:t>Wafaa</a:t>
            </a:r>
            <a:r>
              <a:rPr lang="en-US" dirty="0"/>
              <a:t> El-Sadr – Steering Committee and FIC AD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Nalini Anand – Director of CGHS</a:t>
            </a:r>
          </a:p>
          <a:p>
            <a:r>
              <a:rPr lang="en-US" dirty="0"/>
              <a:t>Blythe Beecroft </a:t>
            </a:r>
          </a:p>
          <a:p>
            <a:r>
              <a:rPr lang="en-US" dirty="0"/>
              <a:t>And a shout out to Eric </a:t>
            </a:r>
            <a:r>
              <a:rPr lang="en-US" dirty="0" err="1"/>
              <a:t>Goosby</a:t>
            </a:r>
            <a:r>
              <a:rPr lang="en-US" dirty="0"/>
              <a:t> and Deborah Von </a:t>
            </a:r>
            <a:r>
              <a:rPr lang="en-US" dirty="0" err="1"/>
              <a:t>Zinkernagel</a:t>
            </a:r>
            <a:r>
              <a:rPr lang="en-US" dirty="0"/>
              <a:t> at OGAC at the time of idea conception and supported it throughout.  </a:t>
            </a:r>
          </a:p>
        </p:txBody>
      </p:sp>
      <p:sp>
        <p:nvSpPr>
          <p:cNvPr id="4" name="Slide Number Placeholder 3"/>
          <p:cNvSpPr>
            <a:spLocks noGrp="1"/>
          </p:cNvSpPr>
          <p:nvPr>
            <p:ph type="sldNum" sz="quarter" idx="10"/>
          </p:nvPr>
        </p:nvSpPr>
        <p:spPr/>
        <p:txBody>
          <a:bodyPr/>
          <a:lstStyle/>
          <a:p>
            <a:fld id="{BFD44D69-F955-4FD9-AF1A-8A28DF3EA498}" type="slidenum">
              <a:rPr lang="en-US" smtClean="0"/>
              <a:t>62</a:t>
            </a:fld>
            <a:endParaRPr lang="en-US"/>
          </a:p>
        </p:txBody>
      </p:sp>
    </p:spTree>
    <p:extLst>
      <p:ext uri="{BB962C8B-B14F-4D97-AF65-F5344CB8AC3E}">
        <p14:creationId xmlns:p14="http://schemas.microsoft.com/office/powerpoint/2010/main" val="4202264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Qualitative analysis of a convenience sample of global organizations in the HIV response:</a:t>
            </a:r>
          </a:p>
          <a:p>
            <a:pPr lvl="1"/>
            <a:r>
              <a:rPr lang="en-US" sz="2400" dirty="0"/>
              <a:t>UNAIDS</a:t>
            </a:r>
          </a:p>
          <a:p>
            <a:pPr lvl="1"/>
            <a:r>
              <a:rPr lang="en-US" sz="2400" dirty="0"/>
              <a:t>Global Fund</a:t>
            </a:r>
          </a:p>
          <a:p>
            <a:pPr lvl="1"/>
            <a:r>
              <a:rPr lang="en-US" sz="2400" dirty="0"/>
              <a:t>UNITAID</a:t>
            </a:r>
          </a:p>
          <a:p>
            <a:pPr lvl="1"/>
            <a:r>
              <a:rPr lang="en-US" sz="2400" dirty="0"/>
              <a:t>PEPFAR</a:t>
            </a:r>
          </a:p>
          <a:p>
            <a:pPr lvl="1"/>
            <a:r>
              <a:rPr lang="en-US" sz="2400" dirty="0"/>
              <a:t>Private Sector Partnerships</a:t>
            </a:r>
          </a:p>
          <a:p>
            <a:pPr marL="457200" lvl="1" indent="0">
              <a:buNone/>
            </a:pPr>
            <a:endParaRPr lang="en-US" sz="2400" dirty="0"/>
          </a:p>
          <a:p>
            <a:r>
              <a:rPr lang="en-US" sz="2800" dirty="0"/>
              <a:t>On what do they each focus, do they create a “whole” response individually or together?</a:t>
            </a:r>
          </a:p>
          <a:p>
            <a:endParaRPr lang="en-US" dirty="0"/>
          </a:p>
        </p:txBody>
      </p:sp>
      <p:sp>
        <p:nvSpPr>
          <p:cNvPr id="4" name="Slide Number Placeholder 3"/>
          <p:cNvSpPr>
            <a:spLocks noGrp="1"/>
          </p:cNvSpPr>
          <p:nvPr>
            <p:ph type="sldNum" sz="quarter" idx="10"/>
          </p:nvPr>
        </p:nvSpPr>
        <p:spPr/>
        <p:txBody>
          <a:bodyPr/>
          <a:lstStyle/>
          <a:p>
            <a:fld id="{F57E14A3-F935-4B8D-9F54-7DE7455BACFC}" type="slidenum">
              <a:rPr lang="en-US" smtClean="0"/>
              <a:t>66</a:t>
            </a:fld>
            <a:endParaRPr lang="en-US"/>
          </a:p>
        </p:txBody>
      </p:sp>
    </p:spTree>
    <p:extLst>
      <p:ext uri="{BB962C8B-B14F-4D97-AF65-F5344CB8AC3E}">
        <p14:creationId xmlns:p14="http://schemas.microsoft.com/office/powerpoint/2010/main" val="250936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 </a:t>
            </a:r>
          </a:p>
          <a:p>
            <a:r>
              <a:rPr lang="en-US" dirty="0" err="1"/>
              <a:t>Noncommunicable</a:t>
            </a:r>
            <a:r>
              <a:rPr lang="en-US" dirty="0"/>
              <a:t> diseases (NCDs) kill 41 million people each year, equivalent to 71% of all deaths globally.</a:t>
            </a:r>
          </a:p>
          <a:p>
            <a:r>
              <a:rPr lang="en-US" dirty="0"/>
              <a:t>Each year, 15 million people die from a NCD between the ages of 30 and 69 years; over 85% of these "premature" deaths occur in low- and middle-income countries.</a:t>
            </a:r>
          </a:p>
          <a:p>
            <a:r>
              <a:rPr lang="en-US" dirty="0"/>
              <a:t>Cardiovascular diseases account for most NCD deaths, or 17.9 million people annually, followed by cancers (9.0 million), respiratory diseases (3.9million), and diabetes (1.6 million).</a:t>
            </a:r>
          </a:p>
          <a:p>
            <a:r>
              <a:rPr lang="en-US" dirty="0"/>
              <a:t>These 4 groups of diseases account for over 80% of all premature NCD deaths.</a:t>
            </a:r>
          </a:p>
          <a:p>
            <a:r>
              <a:rPr lang="en-US" dirty="0"/>
              <a:t>Tobacco use, physical inactivity, the harmful use of alcohol and unhealthy diets all increase the risk of dying from a NCD.</a:t>
            </a:r>
          </a:p>
          <a:p>
            <a:r>
              <a:rPr lang="en-US" dirty="0"/>
              <a:t>Detection, screening and treatment of NCDs, as well as palliative care, are key components of the response to NCDs.</a:t>
            </a:r>
          </a:p>
          <a:p>
            <a:endParaRPr lang="en-US" dirty="0"/>
          </a:p>
        </p:txBody>
      </p:sp>
      <p:sp>
        <p:nvSpPr>
          <p:cNvPr id="4" name="Slide Number Placeholder 3"/>
          <p:cNvSpPr>
            <a:spLocks noGrp="1"/>
          </p:cNvSpPr>
          <p:nvPr>
            <p:ph type="sldNum" sz="quarter" idx="10"/>
          </p:nvPr>
        </p:nvSpPr>
        <p:spPr/>
        <p:txBody>
          <a:bodyPr/>
          <a:lstStyle/>
          <a:p>
            <a:fld id="{80571817-FACB-4F8E-BB77-64130EAE5E3C}" type="slidenum">
              <a:rPr lang="en-US" smtClean="0"/>
              <a:t>6</a:t>
            </a:fld>
            <a:endParaRPr lang="en-US"/>
          </a:p>
        </p:txBody>
      </p:sp>
    </p:spTree>
    <p:extLst>
      <p:ext uri="{BB962C8B-B14F-4D97-AF65-F5344CB8AC3E}">
        <p14:creationId xmlns:p14="http://schemas.microsoft.com/office/powerpoint/2010/main" val="47514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AFR=African Region, AMR=Region of the Americas, SEAR =South-East Asia Region, EUR=European Region,</a:t>
            </a:r>
          </a:p>
          <a:p>
            <a:r>
              <a:rPr lang="en-US" dirty="0"/>
              <a:t>EMR=Eastern Mediterranean Region, WPR=Western Pacific Region</a:t>
            </a:r>
          </a:p>
        </p:txBody>
      </p:sp>
      <p:sp>
        <p:nvSpPr>
          <p:cNvPr id="4" name="Slide Number Placeholder 3"/>
          <p:cNvSpPr>
            <a:spLocks noGrp="1"/>
          </p:cNvSpPr>
          <p:nvPr>
            <p:ph type="sldNum" sz="quarter" idx="10"/>
          </p:nvPr>
        </p:nvSpPr>
        <p:spPr/>
        <p:txBody>
          <a:bodyPr/>
          <a:lstStyle/>
          <a:p>
            <a:fld id="{80571817-FACB-4F8E-BB77-64130EAE5E3C}" type="slidenum">
              <a:rPr lang="en-US" smtClean="0"/>
              <a:t>7</a:t>
            </a:fld>
            <a:endParaRPr lang="en-US"/>
          </a:p>
        </p:txBody>
      </p:sp>
    </p:spTree>
    <p:extLst>
      <p:ext uri="{BB962C8B-B14F-4D97-AF65-F5344CB8AC3E}">
        <p14:creationId xmlns:p14="http://schemas.microsoft.com/office/powerpoint/2010/main" val="4151633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571817-FACB-4F8E-BB77-64130EAE5E3C}" type="slidenum">
              <a:rPr lang="en-US" smtClean="0"/>
              <a:t>8</a:t>
            </a:fld>
            <a:endParaRPr lang="en-US"/>
          </a:p>
        </p:txBody>
      </p:sp>
    </p:spTree>
    <p:extLst>
      <p:ext uri="{BB962C8B-B14F-4D97-AF65-F5344CB8AC3E}">
        <p14:creationId xmlns:p14="http://schemas.microsoft.com/office/powerpoint/2010/main" val="45731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571817-FACB-4F8E-BB77-64130EAE5E3C}" type="slidenum">
              <a:rPr lang="en-US" smtClean="0"/>
              <a:t>11</a:t>
            </a:fld>
            <a:endParaRPr lang="en-US"/>
          </a:p>
        </p:txBody>
      </p:sp>
    </p:spTree>
    <p:extLst>
      <p:ext uri="{BB962C8B-B14F-4D97-AF65-F5344CB8AC3E}">
        <p14:creationId xmlns:p14="http://schemas.microsoft.com/office/powerpoint/2010/main" val="282256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US" dirty="0"/>
          </a:p>
        </p:txBody>
      </p:sp>
      <p:sp>
        <p:nvSpPr>
          <p:cNvPr id="4" name="Slide Number Placeholder 3"/>
          <p:cNvSpPr>
            <a:spLocks noGrp="1"/>
          </p:cNvSpPr>
          <p:nvPr>
            <p:ph type="sldNum" sz="quarter" idx="10"/>
          </p:nvPr>
        </p:nvSpPr>
        <p:spPr/>
        <p:txBody>
          <a:bodyPr/>
          <a:lstStyle/>
          <a:p>
            <a:fld id="{80571817-FACB-4F8E-BB77-64130EAE5E3C}" type="slidenum">
              <a:rPr lang="en-US" smtClean="0"/>
              <a:t>12</a:t>
            </a:fld>
            <a:endParaRPr lang="en-US"/>
          </a:p>
        </p:txBody>
      </p:sp>
    </p:spTree>
    <p:extLst>
      <p:ext uri="{BB962C8B-B14F-4D97-AF65-F5344CB8AC3E}">
        <p14:creationId xmlns:p14="http://schemas.microsoft.com/office/powerpoint/2010/main" val="116946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1143000" y="685800"/>
            <a:ext cx="4572000" cy="3429000"/>
          </a:xfrm>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a typeface="ＭＳ Ｐゴシック" pitchFamily="34" charset="-128"/>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65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854" indent="-285713" eaLnBrk="0" hangingPunct="0">
              <a:spcBef>
                <a:spcPct val="30000"/>
              </a:spcBef>
              <a:defRPr sz="1200">
                <a:solidFill>
                  <a:schemeClr val="tx1"/>
                </a:solidFill>
                <a:latin typeface="Arial" pitchFamily="34" charset="0"/>
                <a:ea typeface="ＭＳ Ｐゴシック" pitchFamily="34" charset="-128"/>
              </a:defRPr>
            </a:lvl2pPr>
            <a:lvl3pPr marL="1142852" indent="-228571" eaLnBrk="0" hangingPunct="0">
              <a:spcBef>
                <a:spcPct val="30000"/>
              </a:spcBef>
              <a:defRPr sz="1200">
                <a:solidFill>
                  <a:schemeClr val="tx1"/>
                </a:solidFill>
                <a:latin typeface="Arial" pitchFamily="34" charset="0"/>
                <a:ea typeface="ＭＳ Ｐゴシック" pitchFamily="34" charset="-128"/>
              </a:defRPr>
            </a:lvl3pPr>
            <a:lvl4pPr marL="1599993" indent="-228571" eaLnBrk="0" hangingPunct="0">
              <a:spcBef>
                <a:spcPct val="30000"/>
              </a:spcBef>
              <a:defRPr sz="1200">
                <a:solidFill>
                  <a:schemeClr val="tx1"/>
                </a:solidFill>
                <a:latin typeface="Arial" pitchFamily="34" charset="0"/>
                <a:ea typeface="ＭＳ Ｐゴシック" pitchFamily="34" charset="-128"/>
              </a:defRPr>
            </a:lvl4pPr>
            <a:lvl5pPr marL="2057133" indent="-228571" eaLnBrk="0" hangingPunct="0">
              <a:spcBef>
                <a:spcPct val="30000"/>
              </a:spcBef>
              <a:defRPr sz="1200">
                <a:solidFill>
                  <a:schemeClr val="tx1"/>
                </a:solidFill>
                <a:latin typeface="Arial" pitchFamily="34" charset="0"/>
                <a:ea typeface="ＭＳ Ｐゴシック" pitchFamily="34" charset="-128"/>
              </a:defRPr>
            </a:lvl5pPr>
            <a:lvl6pPr marL="2514274" indent="-228571"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415" indent="-228571"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8556" indent="-228571"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5696" indent="-228571"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E6B9A95-D3BD-4CE5-8744-BCE7BB6DFDCF}"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95850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BCCD9D1-D64D-1C42-97D4-CF5DCC50E90A}" type="slidenum">
              <a:rPr lang="en-US" smtClean="0"/>
              <a:t>27</a:t>
            </a:fld>
            <a:endParaRPr lang="en-US"/>
          </a:p>
        </p:txBody>
      </p:sp>
    </p:spTree>
    <p:extLst>
      <p:ext uri="{BB962C8B-B14F-4D97-AF65-F5344CB8AC3E}">
        <p14:creationId xmlns:p14="http://schemas.microsoft.com/office/powerpoint/2010/main" val="3382488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113" y="1843805"/>
            <a:ext cx="8105775" cy="2662481"/>
          </a:xfrm>
          <a:prstGeom prst="rect">
            <a:avLst/>
          </a:prstGeom>
        </p:spPr>
      </p:pic>
      <p:grpSp>
        <p:nvGrpSpPr>
          <p:cNvPr id="4" name="Group 3"/>
          <p:cNvGrpSpPr/>
          <p:nvPr userDrawn="1"/>
        </p:nvGrpSpPr>
        <p:grpSpPr>
          <a:xfrm>
            <a:off x="1647825" y="6035773"/>
            <a:ext cx="7727992" cy="454358"/>
            <a:chOff x="1647825" y="6035773"/>
            <a:chExt cx="7727992" cy="454358"/>
          </a:xfrm>
        </p:grpSpPr>
        <p:sp>
          <p:nvSpPr>
            <p:cNvPr id="2" name="TextBox 1"/>
            <p:cNvSpPr txBox="1"/>
            <p:nvPr userDrawn="1"/>
          </p:nvSpPr>
          <p:spPr>
            <a:xfrm>
              <a:off x="2108242" y="6077480"/>
              <a:ext cx="7267575" cy="369332"/>
            </a:xfrm>
            <a:prstGeom prst="rect">
              <a:avLst/>
            </a:prstGeom>
            <a:noFill/>
          </p:spPr>
          <p:txBody>
            <a:bodyPr wrap="square" rtlCol="0">
              <a:spAutoFit/>
            </a:bodyPr>
            <a:lstStyle/>
            <a:p>
              <a:pPr algn="l"/>
              <a:r>
                <a:rPr lang="fr-CH" sz="18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8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8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8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7825" y="6035773"/>
              <a:ext cx="460417" cy="454358"/>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62844" y="1600201"/>
            <a:ext cx="8018313"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47" y="6359567"/>
            <a:ext cx="1066968" cy="354242"/>
          </a:xfrm>
          <a:prstGeom prst="rect">
            <a:avLst/>
          </a:prstGeom>
        </p:spPr>
      </p:pic>
      <p:grpSp>
        <p:nvGrpSpPr>
          <p:cNvPr id="4" name="Group 3"/>
          <p:cNvGrpSpPr/>
          <p:nvPr userDrawn="1"/>
        </p:nvGrpSpPr>
        <p:grpSpPr>
          <a:xfrm>
            <a:off x="562844" y="6370078"/>
            <a:ext cx="6789798" cy="333221"/>
            <a:chOff x="562844" y="6370078"/>
            <a:chExt cx="6789798" cy="333221"/>
          </a:xfrm>
        </p:grpSpPr>
        <p:sp>
          <p:nvSpPr>
            <p:cNvPr id="8" name="TextBox 7"/>
            <p:cNvSpPr txBox="1"/>
            <p:nvPr userDrawn="1"/>
          </p:nvSpPr>
          <p:spPr>
            <a:xfrm>
              <a:off x="844967" y="6382800"/>
              <a:ext cx="6507675"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0078"/>
              <a:ext cx="337665" cy="333221"/>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3298" y="6356704"/>
            <a:ext cx="1078471" cy="358060"/>
          </a:xfrm>
          <a:prstGeom prst="rect">
            <a:avLst/>
          </a:prstGeom>
        </p:spPr>
      </p:pic>
      <p:grpSp>
        <p:nvGrpSpPr>
          <p:cNvPr id="4" name="Group 3"/>
          <p:cNvGrpSpPr/>
          <p:nvPr userDrawn="1"/>
        </p:nvGrpSpPr>
        <p:grpSpPr>
          <a:xfrm>
            <a:off x="446359" y="6369124"/>
            <a:ext cx="6919640" cy="333221"/>
            <a:chOff x="446359" y="6369124"/>
            <a:chExt cx="6919640" cy="333221"/>
          </a:xfrm>
        </p:grpSpPr>
        <p:sp>
          <p:nvSpPr>
            <p:cNvPr id="7" name="TextBox 6"/>
            <p:cNvSpPr txBox="1"/>
            <p:nvPr userDrawn="1"/>
          </p:nvSpPr>
          <p:spPr>
            <a:xfrm>
              <a:off x="728482" y="6381846"/>
              <a:ext cx="6637517"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359" y="6369124"/>
              <a:ext cx="337665" cy="333221"/>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9F8C71"/>
                </a:solidFill>
                <a:effectLst/>
                <a:latin typeface="Calibri" pitchFamily="34" charset="0"/>
              </a:defRPr>
            </a:lvl1pPr>
          </a:lstStyle>
          <a:p>
            <a:r>
              <a:rPr lang="en-US" dirty="0"/>
              <a:t>Bottom band: CGH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662261"/>
            <a:ext cx="9144000" cy="195739"/>
          </a:xfrm>
          <a:prstGeom prst="rect">
            <a:avLst/>
          </a:prstGeom>
        </p:spPr>
      </p:pic>
      <p:sp>
        <p:nvSpPr>
          <p:cNvPr id="6" name="Text Placeholder 7"/>
          <p:cNvSpPr>
            <a:spLocks noGrp="1"/>
          </p:cNvSpPr>
          <p:nvPr>
            <p:ph type="body" sz="quarter" idx="10"/>
          </p:nvPr>
        </p:nvSpPr>
        <p:spPr>
          <a:xfrm>
            <a:off x="457200" y="1545167"/>
            <a:ext cx="8229600" cy="4455584"/>
          </a:xfrm>
        </p:spPr>
        <p:txBody>
          <a:bodyPr/>
          <a:lstStyle>
            <a:lvl1pPr marL="342891" indent="-342891">
              <a:buClr>
                <a:srgbClr val="A59988"/>
              </a:buClr>
              <a:buFont typeface="Wingdings" panose="05000000000000000000" pitchFamily="2" charset="2"/>
              <a:buChar char="§"/>
              <a:defRPr sz="2000">
                <a:solidFill>
                  <a:schemeClr val="accent4">
                    <a:lumMod val="75000"/>
                  </a:schemeClr>
                </a:solidFill>
              </a:defRPr>
            </a:lvl1pPr>
            <a:lvl2pPr>
              <a:buClr>
                <a:srgbClr val="5E9732"/>
              </a:buClr>
              <a:defRPr sz="2000">
                <a:solidFill>
                  <a:schemeClr val="accent4">
                    <a:lumMod val="75000"/>
                  </a:schemeClr>
                </a:solidFill>
              </a:defRPr>
            </a:lvl2pPr>
            <a:lvl3pPr>
              <a:buClr>
                <a:srgbClr val="D59F0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0629" y="6245960"/>
            <a:ext cx="1052348" cy="349387"/>
          </a:xfrm>
          <a:prstGeom prst="rect">
            <a:avLst/>
          </a:prstGeom>
        </p:spPr>
      </p:pic>
      <p:pic>
        <p:nvPicPr>
          <p:cNvPr id="8" name="Picture 7"/>
          <p:cNvPicPr>
            <a:picLocks noChangeAspect="1"/>
          </p:cNvPicPr>
          <p:nvPr userDrawn="1"/>
        </p:nvPicPr>
        <p:blipFill>
          <a:blip r:embed="rId4"/>
          <a:stretch>
            <a:fillRect/>
          </a:stretch>
        </p:blipFill>
        <p:spPr>
          <a:xfrm>
            <a:off x="321606" y="6267759"/>
            <a:ext cx="4237515" cy="327588"/>
          </a:xfrm>
          <a:prstGeom prst="rect">
            <a:avLst/>
          </a:prstGeom>
        </p:spPr>
      </p:pic>
    </p:spTree>
    <p:extLst>
      <p:ext uri="{BB962C8B-B14F-4D97-AF65-F5344CB8AC3E}">
        <p14:creationId xmlns:p14="http://schemas.microsoft.com/office/powerpoint/2010/main" val="16924617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A59988"/>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62391"/>
              </a:buClr>
              <a:buSzPct val="70000"/>
              <a:buFont typeface="Arial" panose="020B0604020202020204" pitchFamily="34" charset="0"/>
              <a:buChar char="•"/>
              <a:defRPr sz="2400" b="1" baseline="0">
                <a:solidFill>
                  <a:srgbClr val="000000"/>
                </a:solidFill>
                <a:latin typeface="Calibri" pitchFamily="34" charset="0"/>
              </a:defRPr>
            </a:lvl1pPr>
            <a:lvl2pPr marL="800080" indent="-342891">
              <a:buClr>
                <a:srgbClr val="00853F"/>
              </a:buClr>
              <a:buSzPct val="100000"/>
              <a:buFont typeface="Arial" panose="020B0604020202020204" pitchFamily="34" charset="0"/>
              <a:buChar char="•"/>
              <a:defRPr sz="2000">
                <a:solidFill>
                  <a:schemeClr val="accent4">
                    <a:lumMod val="75000"/>
                  </a:schemeClr>
                </a:solidFill>
              </a:defRPr>
            </a:lvl2pPr>
            <a:lvl3pPr marL="1200121" indent="-285744">
              <a:buClr>
                <a:srgbClr val="A59988"/>
              </a:buClr>
              <a:buSzPct val="100000"/>
              <a:buFont typeface="Wingdings" panose="05000000000000000000" pitchFamily="2" charset="2"/>
              <a:buChar char="§"/>
              <a:defRPr sz="1800">
                <a:solidFill>
                  <a:schemeClr val="accent4">
                    <a:lumMod val="75000"/>
                  </a:schemeClr>
                </a:solidFill>
              </a:defRPr>
            </a:lvl3pPr>
            <a:lvl4pPr marL="1600160" indent="-228594">
              <a:buClr>
                <a:srgbClr val="00853F"/>
              </a:buClr>
              <a:buSzPct val="70000"/>
              <a:buFont typeface="Wingdings" panose="05000000000000000000" pitchFamily="2" charset="2"/>
              <a:buChar char="§"/>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2"/>
            <a:endParaRPr lang="en-US" dirty="0"/>
          </a:p>
          <a:p>
            <a:pPr lvl="1"/>
            <a:endParaRPr lang="en-US" dirty="0"/>
          </a:p>
          <a:p>
            <a:pPr lvl="2"/>
            <a:endParaRPr lang="en-US" dirty="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34"/>
          <a:stretch/>
        </p:blipFill>
        <p:spPr>
          <a:xfrm>
            <a:off x="0" y="6695928"/>
            <a:ext cx="9144000" cy="174281"/>
          </a:xfrm>
          <a:prstGeom prst="rect">
            <a:avLst/>
          </a:prstGeom>
        </p:spPr>
      </p:pic>
      <p:pic>
        <p:nvPicPr>
          <p:cNvPr id="6" name="Picture 5"/>
          <p:cNvPicPr>
            <a:picLocks noChangeAspect="1"/>
          </p:cNvPicPr>
          <p:nvPr userDrawn="1"/>
        </p:nvPicPr>
        <p:blipFill>
          <a:blip r:embed="rId3"/>
          <a:stretch>
            <a:fillRect/>
          </a:stretch>
        </p:blipFill>
        <p:spPr>
          <a:xfrm>
            <a:off x="321606" y="6267759"/>
            <a:ext cx="4237515" cy="327588"/>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0629" y="6245960"/>
            <a:ext cx="1052348" cy="349387"/>
          </a:xfrm>
          <a:prstGeom prst="rect">
            <a:avLst/>
          </a:prstGeom>
        </p:spPr>
      </p:pic>
    </p:spTree>
    <p:extLst>
      <p:ext uri="{BB962C8B-B14F-4D97-AF65-F5344CB8AC3E}">
        <p14:creationId xmlns:p14="http://schemas.microsoft.com/office/powerpoint/2010/main" val="3347739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a:solidFill>
                  <a:srgbClr val="0099D2"/>
                </a:solidFill>
                <a:latin typeface="Raleway" panose="020B0503030101060003"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rgbClr val="ED1C24"/>
                </a:solidFill>
                <a:latin typeface="Raleway" panose="020B05030301010600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588" y="343814"/>
            <a:ext cx="4112824" cy="1350927"/>
          </a:xfrm>
          <a:prstGeom prst="rect">
            <a:avLst/>
          </a:prstGeom>
        </p:spPr>
      </p:pic>
      <p:grpSp>
        <p:nvGrpSpPr>
          <p:cNvPr id="4" name="Group 3"/>
          <p:cNvGrpSpPr/>
          <p:nvPr userDrawn="1"/>
        </p:nvGrpSpPr>
        <p:grpSpPr>
          <a:xfrm>
            <a:off x="2186377" y="6447071"/>
            <a:ext cx="6551223" cy="333673"/>
            <a:chOff x="3209637" y="6447071"/>
            <a:chExt cx="6551223" cy="333673"/>
          </a:xfrm>
        </p:grpSpPr>
        <p:sp>
          <p:nvSpPr>
            <p:cNvPr id="10" name="TextBox 9"/>
            <p:cNvSpPr txBox="1"/>
            <p:nvPr userDrawn="1"/>
          </p:nvSpPr>
          <p:spPr>
            <a:xfrm>
              <a:off x="3491760" y="6447071"/>
              <a:ext cx="626910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baseline="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9637" y="6447523"/>
              <a:ext cx="337665" cy="333221"/>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860" y="274639"/>
            <a:ext cx="8018280"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a:xfrm>
            <a:off x="562860" y="1600201"/>
            <a:ext cx="8018280" cy="4525963"/>
          </a:xfrm>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3"/>
            <a:ext cx="1078471" cy="358060"/>
          </a:xfrm>
          <a:prstGeom prst="rect">
            <a:avLst/>
          </a:prstGeom>
        </p:spPr>
      </p:pic>
      <p:grpSp>
        <p:nvGrpSpPr>
          <p:cNvPr id="4" name="Group 3"/>
          <p:cNvGrpSpPr/>
          <p:nvPr userDrawn="1"/>
        </p:nvGrpSpPr>
        <p:grpSpPr>
          <a:xfrm>
            <a:off x="562860" y="6372783"/>
            <a:ext cx="6999083" cy="333221"/>
            <a:chOff x="562860" y="6372783"/>
            <a:chExt cx="6999083" cy="333221"/>
          </a:xfrm>
        </p:grpSpPr>
        <p:sp>
          <p:nvSpPr>
            <p:cNvPr id="7" name="TextBox 6"/>
            <p:cNvSpPr txBox="1"/>
            <p:nvPr userDrawn="1"/>
          </p:nvSpPr>
          <p:spPr>
            <a:xfrm>
              <a:off x="844984" y="6385505"/>
              <a:ext cx="6716959" cy="307777"/>
            </a:xfrm>
            <a:prstGeom prst="rect">
              <a:avLst/>
            </a:prstGeom>
            <a:noFill/>
          </p:spPr>
          <p:txBody>
            <a:bodyPr wrap="square" rtlCol="0">
              <a:spAutoFit/>
            </a:bodyPr>
            <a:lstStyle/>
            <a:p>
              <a:pPr algn="l"/>
              <a:r>
                <a:rPr lang="fr-CH" sz="1400" dirty="0">
                  <a:solidFill>
                    <a:srgbClr val="FF0000"/>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FF0000"/>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60" y="6372783"/>
              <a:ext cx="337665" cy="333221"/>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6901"/>
            <a:ext cx="7772400" cy="1362075"/>
          </a:xfrm>
        </p:spPr>
        <p:txBody>
          <a:bodyPr anchor="t"/>
          <a:lstStyle>
            <a:lvl1pPr algn="l">
              <a:defRPr sz="4000" b="1" cap="all">
                <a:solidFill>
                  <a:srgbClr val="0099D2"/>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rgbClr val="ED1C24"/>
                </a:solidFill>
                <a:latin typeface="Raleway" panose="020B05030301010600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4" name="Group 3"/>
          <p:cNvGrpSpPr/>
          <p:nvPr userDrawn="1"/>
        </p:nvGrpSpPr>
        <p:grpSpPr>
          <a:xfrm>
            <a:off x="685800" y="6369124"/>
            <a:ext cx="6948714" cy="333221"/>
            <a:chOff x="685800" y="6369124"/>
            <a:chExt cx="6948714" cy="333221"/>
          </a:xfrm>
        </p:grpSpPr>
        <p:sp>
          <p:nvSpPr>
            <p:cNvPr id="10" name="TextBox 9"/>
            <p:cNvSpPr txBox="1"/>
            <p:nvPr userDrawn="1"/>
          </p:nvSpPr>
          <p:spPr>
            <a:xfrm>
              <a:off x="967924" y="6381846"/>
              <a:ext cx="666659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369124"/>
              <a:ext cx="337665" cy="333221"/>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2897" y="274639"/>
            <a:ext cx="8298205"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sz="half" idx="1"/>
          </p:nvPr>
        </p:nvSpPr>
        <p:spPr>
          <a:xfrm>
            <a:off x="422897" y="1600201"/>
            <a:ext cx="3836708"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2502" y="1600201"/>
            <a:ext cx="4038600"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422897" y="6369124"/>
            <a:ext cx="7269674" cy="333221"/>
            <a:chOff x="422897" y="6369124"/>
            <a:chExt cx="7269674" cy="333221"/>
          </a:xfrm>
        </p:grpSpPr>
        <p:sp>
          <p:nvSpPr>
            <p:cNvPr id="9" name="TextBox 8"/>
            <p:cNvSpPr txBox="1"/>
            <p:nvPr userDrawn="1"/>
          </p:nvSpPr>
          <p:spPr>
            <a:xfrm>
              <a:off x="705021" y="6381846"/>
              <a:ext cx="698755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897" y="6369124"/>
              <a:ext cx="337665" cy="333221"/>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type="body" idx="1"/>
          </p:nvPr>
        </p:nvSpPr>
        <p:spPr>
          <a:xfrm>
            <a:off x="568241" y="1535113"/>
            <a:ext cx="383829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68241" y="2174875"/>
            <a:ext cx="38382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3938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393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7" name="Group 6"/>
          <p:cNvGrpSpPr/>
          <p:nvPr userDrawn="1"/>
        </p:nvGrpSpPr>
        <p:grpSpPr>
          <a:xfrm>
            <a:off x="562844" y="6372781"/>
            <a:ext cx="7107956" cy="333221"/>
            <a:chOff x="562844" y="6372781"/>
            <a:chExt cx="7107956" cy="333221"/>
          </a:xfrm>
        </p:grpSpPr>
        <p:sp>
          <p:nvSpPr>
            <p:cNvPr id="12" name="TextBox 11"/>
            <p:cNvSpPr txBox="1"/>
            <p:nvPr userDrawn="1"/>
          </p:nvSpPr>
          <p:spPr>
            <a:xfrm>
              <a:off x="844968" y="6385503"/>
              <a:ext cx="6825832"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2781"/>
              <a:ext cx="337665" cy="333221"/>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3" name="Group 2"/>
          <p:cNvGrpSpPr/>
          <p:nvPr userDrawn="1"/>
        </p:nvGrpSpPr>
        <p:grpSpPr>
          <a:xfrm>
            <a:off x="510887" y="6372781"/>
            <a:ext cx="7130884" cy="333221"/>
            <a:chOff x="510887" y="6372781"/>
            <a:chExt cx="7130884" cy="333221"/>
          </a:xfrm>
        </p:grpSpPr>
        <p:sp>
          <p:nvSpPr>
            <p:cNvPr id="9" name="TextBox 8"/>
            <p:cNvSpPr txBox="1"/>
            <p:nvPr userDrawn="1"/>
          </p:nvSpPr>
          <p:spPr>
            <a:xfrm>
              <a:off x="793011" y="6385503"/>
              <a:ext cx="684876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87" y="6372781"/>
              <a:ext cx="337665" cy="333221"/>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7973" y="273049"/>
            <a:ext cx="2797026" cy="1162051"/>
          </a:xfrm>
        </p:spPr>
        <p:txBody>
          <a:bodyPr anchor="b"/>
          <a:lstStyle>
            <a:lvl1pPr algn="l">
              <a:defRPr sz="2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a:xfrm>
            <a:off x="3504503" y="273052"/>
            <a:ext cx="5111750" cy="5853113"/>
          </a:xfrm>
        </p:spPr>
        <p:txBody>
          <a:bodyPr/>
          <a:lstStyle>
            <a:lvl1pPr>
              <a:defRPr sz="3200">
                <a:latin typeface="Raleway" panose="020B0503030101060003" pitchFamily="34" charset="0"/>
              </a:defRPr>
            </a:lvl1pPr>
            <a:lvl2pPr>
              <a:defRPr sz="2800">
                <a:latin typeface="Raleway" panose="020B0503030101060003" pitchFamily="34" charset="0"/>
              </a:defRPr>
            </a:lvl2pPr>
            <a:lvl3pPr>
              <a:defRPr sz="2400">
                <a:latin typeface="Raleway" panose="020B0503030101060003" pitchFamily="34" charset="0"/>
              </a:defRPr>
            </a:lvl3pPr>
            <a:lvl4pPr>
              <a:defRPr sz="2000">
                <a:latin typeface="Raleway" panose="020B0503030101060003" pitchFamily="34" charset="0"/>
              </a:defRPr>
            </a:lvl4pPr>
            <a:lvl5pPr>
              <a:defRPr sz="2000">
                <a:latin typeface="Raleway" panose="020B0503030101060003"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7973" y="1435102"/>
            <a:ext cx="2797026" cy="46910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563366" y="6369124"/>
            <a:ext cx="7129204" cy="333221"/>
            <a:chOff x="563366" y="6369124"/>
            <a:chExt cx="7129204" cy="333221"/>
          </a:xfrm>
        </p:grpSpPr>
        <p:sp>
          <p:nvSpPr>
            <p:cNvPr id="11" name="TextBox 10"/>
            <p:cNvSpPr txBox="1"/>
            <p:nvPr userDrawn="1"/>
          </p:nvSpPr>
          <p:spPr>
            <a:xfrm>
              <a:off x="845489" y="6381846"/>
              <a:ext cx="6847081"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3366" y="6369124"/>
              <a:ext cx="337665" cy="333221"/>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9"/>
          </a:xfrm>
        </p:spPr>
        <p:txBody>
          <a:bodyPr anchor="b"/>
          <a:lstStyle>
            <a:lvl1pPr algn="l">
              <a:defRPr sz="2000" b="1">
                <a:solidFill>
                  <a:srgbClr val="0099D2"/>
                </a:solidFill>
                <a:latin typeface="Raleway" panose="020B0503030101060003" pitchFamily="34" charset="0"/>
              </a:defRPr>
            </a:lvl1pPr>
          </a:lstStyle>
          <a:p>
            <a:r>
              <a:rPr lang="en-US" dirty="0"/>
              <a:t>Click to edit Master title style</a:t>
            </a:r>
          </a:p>
        </p:txBody>
      </p:sp>
      <p:sp>
        <p:nvSpPr>
          <p:cNvPr id="3" name="Picture Placeholder 2"/>
          <p:cNvSpPr>
            <a:spLocks noGrp="1"/>
          </p:cNvSpPr>
          <p:nvPr>
            <p:ph type="pic" idx="1"/>
          </p:nvPr>
        </p:nvSpPr>
        <p:spPr>
          <a:xfrm>
            <a:off x="1828800" y="612775"/>
            <a:ext cx="5486400" cy="4114800"/>
          </a:xfrm>
        </p:spPr>
        <p:txBody>
          <a:bodyPr/>
          <a:lstStyle>
            <a:lvl1pPr marL="0" indent="0">
              <a:buNone/>
              <a:defRPr sz="3200">
                <a:latin typeface="Raleway" panose="020B05030301010600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28800" y="5367338"/>
            <a:ext cx="5486400" cy="8048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866487" y="6369124"/>
            <a:ext cx="6251203" cy="333221"/>
            <a:chOff x="866487" y="6369124"/>
            <a:chExt cx="6251203" cy="333221"/>
          </a:xfrm>
        </p:grpSpPr>
        <p:sp>
          <p:nvSpPr>
            <p:cNvPr id="11" name="TextBox 10"/>
            <p:cNvSpPr txBox="1"/>
            <p:nvPr userDrawn="1"/>
          </p:nvSpPr>
          <p:spPr>
            <a:xfrm>
              <a:off x="1148611" y="6381846"/>
              <a:ext cx="5969079"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487" y="6369124"/>
              <a:ext cx="337665" cy="333221"/>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2" r:id="rId12"/>
    <p:sldLayoutId id="2147483663" r:id="rId13"/>
  </p:sldLayoutIdLst>
  <p:txStyles>
    <p:titleStyle>
      <a:lvl1pPr algn="ctr" defTabSz="457200" rtl="0" eaLnBrk="1" latinLnBrk="0" hangingPunct="1">
        <a:spcBef>
          <a:spcPct val="0"/>
        </a:spcBef>
        <a:buNone/>
        <a:defRPr sz="4000" b="1" kern="1200">
          <a:solidFill>
            <a:srgbClr val="0099D2"/>
          </a:solidFill>
          <a:latin typeface="Raleway" panose="020B0503030101060003"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journals.lww.com/aidsonline/toc/2018/07011"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journals.lww.com/aidsonline/toc/2018/07011"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mailto:kempc@uw.edu"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mailto:bjweiner@uw.edu"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blocs.xtec.cat/escacentaulat/tag/matematiques-2/" TargetMode="External"/><Relationship Id="rId2" Type="http://schemas.openxmlformats.org/officeDocument/2006/relationships/image" Target="../media/image46.jpg"/><Relationship Id="rId1" Type="http://schemas.openxmlformats.org/officeDocument/2006/relationships/slideLayout" Target="../slideLayouts/slideLayout11.xml"/><Relationship Id="rId4" Type="http://schemas.openxmlformats.org/officeDocument/2006/relationships/hyperlink" Target="https://creativecommons.org/licenses/by-nc-sa/4.0/"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blocs.xtec.cat/escacentaulat/tag/matematiques-2/" TargetMode="External"/><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pplement V32 Supp 1.jpg">
            <a:hlinkClick r:id="rId2"/>
            <a:extLst>
              <a:ext uri="{FF2B5EF4-FFF2-40B4-BE49-F238E27FC236}">
                <a16:creationId xmlns:a16="http://schemas.microsoft.com/office/drawing/2014/main" xmlns="" id="{0EF8963B-258C-415B-935F-90400AAB0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436" y="1346649"/>
            <a:ext cx="3739536" cy="50822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57179214-A413-4911-BD7A-0F5BD97BE690}"/>
              </a:ext>
            </a:extLst>
          </p:cNvPr>
          <p:cNvSpPr/>
          <p:nvPr/>
        </p:nvSpPr>
        <p:spPr>
          <a:xfrm>
            <a:off x="0" y="-84246"/>
            <a:ext cx="9144000" cy="138499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p:spPr>
        <p:txBody>
          <a:bodyPr wrap="square">
            <a:spAutoFit/>
          </a:bodyPr>
          <a:lstStyle/>
          <a:p>
            <a:r>
              <a:rPr lang="en-US" dirty="0">
                <a:hlinkClick r:id="rId2"/>
              </a:rPr>
              <a:t>​​​​</a:t>
            </a:r>
            <a:r>
              <a:rPr lang="en-US" sz="2800" b="1" dirty="0">
                <a:solidFill>
                  <a:schemeClr val="bg1"/>
                </a:solidFill>
                <a:latin typeface="+mj-lt"/>
              </a:rPr>
              <a:t>Research to guide practice: enhancing HIV/AIDS platform to address non-communicable diseases in sub-Saharan Africa </a:t>
            </a:r>
          </a:p>
          <a:p>
            <a:pPr algn="ctr"/>
            <a:r>
              <a:rPr lang="en-US" sz="2800" b="1" dirty="0">
                <a:solidFill>
                  <a:schemeClr val="bg1"/>
                </a:solidFill>
                <a:latin typeface="+mj-lt"/>
              </a:rPr>
              <a:t>Supplement Launch!</a:t>
            </a:r>
          </a:p>
        </p:txBody>
      </p:sp>
      <p:sp>
        <p:nvSpPr>
          <p:cNvPr id="3" name="Rectangle 2">
            <a:extLst>
              <a:ext uri="{FF2B5EF4-FFF2-40B4-BE49-F238E27FC236}">
                <a16:creationId xmlns:a16="http://schemas.microsoft.com/office/drawing/2014/main" xmlns="" id="{3B42D8C8-1DF4-4DFC-8266-E9298867BA31}"/>
              </a:ext>
            </a:extLst>
          </p:cNvPr>
          <p:cNvSpPr/>
          <p:nvPr/>
        </p:nvSpPr>
        <p:spPr>
          <a:xfrm>
            <a:off x="381000" y="6352705"/>
            <a:ext cx="7239000" cy="369332"/>
          </a:xfrm>
          <a:prstGeom prst="rect">
            <a:avLst/>
          </a:prstGeom>
          <a:solidFill>
            <a:schemeClr val="bg1"/>
          </a:solidFill>
        </p:spPr>
        <p:txBody>
          <a:bodyPr wrap="square">
            <a:spAutoFit/>
          </a:bodyPr>
          <a:lstStyle/>
          <a:p>
            <a:pPr algn="ctr"/>
            <a:r>
              <a:rPr lang="en-US" dirty="0"/>
              <a:t> </a:t>
            </a:r>
            <a:r>
              <a:rPr lang="en-US" sz="1400" dirty="0"/>
              <a:t>July 1, 2018 - Volume 32 - Supplement 1 </a:t>
            </a:r>
            <a:endParaRPr lang="en-US" dirty="0"/>
          </a:p>
        </p:txBody>
      </p:sp>
    </p:spTree>
    <p:extLst>
      <p:ext uri="{BB962C8B-B14F-4D97-AF65-F5344CB8AC3E}">
        <p14:creationId xmlns:p14="http://schemas.microsoft.com/office/powerpoint/2010/main" val="3531194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562860" y="55978"/>
            <a:ext cx="8018280" cy="1143000"/>
          </a:xfrm>
        </p:spPr>
        <p:txBody>
          <a:bodyPr/>
          <a:lstStyle/>
          <a:p>
            <a:r>
              <a:rPr lang="en-US" altLang="en-US" dirty="0"/>
              <a:t>Leveraging the Lessons of HIV</a:t>
            </a:r>
          </a:p>
        </p:txBody>
      </p:sp>
      <p:graphicFrame>
        <p:nvGraphicFramePr>
          <p:cNvPr id="4" name="Content Placeholder 3"/>
          <p:cNvGraphicFramePr>
            <a:graphicFrameLocks/>
          </p:cNvGraphicFramePr>
          <p:nvPr>
            <p:extLst/>
          </p:nvPr>
        </p:nvGraphicFramePr>
        <p:xfrm>
          <a:off x="318052" y="1198978"/>
          <a:ext cx="8507896" cy="5023492"/>
        </p:xfrm>
        <a:graphic>
          <a:graphicData uri="http://schemas.openxmlformats.org/drawingml/2006/table">
            <a:tbl>
              <a:tblPr firstRow="1" bandRow="1">
                <a:tableStyleId>{69CF1AB2-1976-4502-BF36-3FF5EA218861}</a:tableStyleId>
              </a:tblPr>
              <a:tblGrid>
                <a:gridCol w="3073119">
                  <a:extLst>
                    <a:ext uri="{9D8B030D-6E8A-4147-A177-3AD203B41FA5}">
                      <a16:colId xmlns:a16="http://schemas.microsoft.com/office/drawing/2014/main" xmlns="" val="20000"/>
                    </a:ext>
                  </a:extLst>
                </a:gridCol>
                <a:gridCol w="5434777">
                  <a:extLst>
                    <a:ext uri="{9D8B030D-6E8A-4147-A177-3AD203B41FA5}">
                      <a16:colId xmlns:a16="http://schemas.microsoft.com/office/drawing/2014/main" xmlns="" val="20001"/>
                    </a:ext>
                  </a:extLst>
                </a:gridCol>
              </a:tblGrid>
              <a:tr h="779632">
                <a:tc>
                  <a:txBody>
                    <a:bodyPr/>
                    <a:lstStyle/>
                    <a:p>
                      <a:pPr algn="ctr"/>
                      <a:r>
                        <a:rPr lang="en-US" sz="1900" b="1" dirty="0"/>
                        <a:t>Diagnosis</a:t>
                      </a:r>
                      <a:r>
                        <a:rPr lang="en-US" sz="1900" b="1" baseline="0" dirty="0"/>
                        <a:t> and enrollment</a:t>
                      </a:r>
                      <a:endParaRPr lang="en-US" sz="1900" b="1" dirty="0">
                        <a:solidFill>
                          <a:schemeClr val="tx1"/>
                        </a:solidFill>
                      </a:endParaRPr>
                    </a:p>
                  </a:txBody>
                  <a:tcPr marL="51435" marR="51435" marT="25718" marB="25718"/>
                </a:tc>
                <a:tc>
                  <a:txBody>
                    <a:bodyPr/>
                    <a:lstStyle/>
                    <a:p>
                      <a:r>
                        <a:rPr lang="en-US" sz="1700" b="0" dirty="0"/>
                        <a:t>Identification of risk factors, early diagnosis, opportunistic case-finding, point-of-service</a:t>
                      </a:r>
                      <a:r>
                        <a:rPr lang="en-US" sz="1700" b="0" baseline="0" dirty="0"/>
                        <a:t> diagnostics , standardized diagnostic protocols</a:t>
                      </a:r>
                      <a:endParaRPr lang="en-US" sz="1700" b="0" dirty="0">
                        <a:solidFill>
                          <a:schemeClr val="tx1"/>
                        </a:solidFill>
                      </a:endParaRPr>
                    </a:p>
                  </a:txBody>
                  <a:tcPr marL="51435" marR="51435" marT="25718" marB="25718"/>
                </a:tc>
                <a:extLst>
                  <a:ext uri="{0D108BD9-81ED-4DB2-BD59-A6C34878D82A}">
                    <a16:rowId xmlns:a16="http://schemas.microsoft.com/office/drawing/2014/main" xmlns="" val="10000"/>
                  </a:ext>
                </a:extLst>
              </a:tr>
              <a:tr h="779632">
                <a:tc>
                  <a:txBody>
                    <a:bodyPr/>
                    <a:lstStyle/>
                    <a:p>
                      <a:pPr algn="ctr"/>
                      <a:r>
                        <a:rPr lang="en-US" sz="1900" b="1" dirty="0"/>
                        <a:t>Retention</a:t>
                      </a:r>
                      <a:r>
                        <a:rPr lang="en-US" sz="1900" b="1" baseline="0" dirty="0"/>
                        <a:t> and adherence</a:t>
                      </a:r>
                      <a:endParaRPr lang="en-US" sz="1900" b="1" dirty="0"/>
                    </a:p>
                  </a:txBody>
                  <a:tcPr marL="51435" marR="51435" marT="25718" marB="25718"/>
                </a:tc>
                <a:tc>
                  <a:txBody>
                    <a:bodyPr/>
                    <a:lstStyle/>
                    <a:p>
                      <a:r>
                        <a:rPr lang="en-US" sz="1700" dirty="0"/>
                        <a:t>Appointment systems,</a:t>
                      </a:r>
                      <a:r>
                        <a:rPr lang="en-US" sz="1700" baseline="0" dirty="0"/>
                        <a:t> defaulter tracking, patient counseling, expert patients, secure medication supply chains, pharmacy support</a:t>
                      </a:r>
                      <a:endParaRPr lang="en-US" sz="1700" dirty="0"/>
                    </a:p>
                  </a:txBody>
                  <a:tcPr marL="51435" marR="51435" marT="25718" marB="25718"/>
                </a:tc>
                <a:extLst>
                  <a:ext uri="{0D108BD9-81ED-4DB2-BD59-A6C34878D82A}">
                    <a16:rowId xmlns:a16="http://schemas.microsoft.com/office/drawing/2014/main" xmlns="" val="10001"/>
                  </a:ext>
                </a:extLst>
              </a:tr>
              <a:tr h="779632">
                <a:tc>
                  <a:txBody>
                    <a:bodyPr/>
                    <a:lstStyle/>
                    <a:p>
                      <a:pPr algn="ctr"/>
                      <a:r>
                        <a:rPr lang="en-US" sz="1900" b="1" dirty="0"/>
                        <a:t>Multidisciplinary </a:t>
                      </a:r>
                    </a:p>
                    <a:p>
                      <a:pPr algn="ctr"/>
                      <a:r>
                        <a:rPr lang="en-US" sz="1900" b="1" dirty="0"/>
                        <a:t>family-focused care</a:t>
                      </a:r>
                    </a:p>
                  </a:txBody>
                  <a:tcPr marL="51435" marR="51435" marT="25718" marB="25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t> A multidisciplinary team of healthcare providers and community members delivers care in partnership with the patient</a:t>
                      </a:r>
                    </a:p>
                  </a:txBody>
                  <a:tcPr marL="51435" marR="51435" marT="25718" marB="25718"/>
                </a:tc>
                <a:extLst>
                  <a:ext uri="{0D108BD9-81ED-4DB2-BD59-A6C34878D82A}">
                    <a16:rowId xmlns:a16="http://schemas.microsoft.com/office/drawing/2014/main" xmlns="" val="10002"/>
                  </a:ext>
                </a:extLst>
              </a:tr>
              <a:tr h="542031">
                <a:tc>
                  <a:txBody>
                    <a:bodyPr/>
                    <a:lstStyle/>
                    <a:p>
                      <a:pPr algn="ctr"/>
                      <a:r>
                        <a:rPr lang="en-US" sz="1900" b="1" dirty="0"/>
                        <a:t> Longitudinal monitoring</a:t>
                      </a:r>
                    </a:p>
                  </a:txBody>
                  <a:tcPr marL="51435" marR="51435" marT="25718" marB="25718"/>
                </a:tc>
                <a:tc>
                  <a:txBody>
                    <a:bodyPr/>
                    <a:lstStyle/>
                    <a:p>
                      <a:r>
                        <a:rPr lang="en-US" sz="1700" dirty="0"/>
                        <a:t>Health information systems have standardized and easily retrievable data</a:t>
                      </a:r>
                    </a:p>
                  </a:txBody>
                  <a:tcPr marL="51435" marR="51435" marT="25718" marB="25718"/>
                </a:tc>
                <a:extLst>
                  <a:ext uri="{0D108BD9-81ED-4DB2-BD59-A6C34878D82A}">
                    <a16:rowId xmlns:a16="http://schemas.microsoft.com/office/drawing/2014/main" xmlns="" val="10003"/>
                  </a:ext>
                </a:extLst>
              </a:tr>
              <a:tr h="542031">
                <a:tc>
                  <a:txBody>
                    <a:bodyPr/>
                    <a:lstStyle/>
                    <a:p>
                      <a:pPr algn="ctr"/>
                      <a:r>
                        <a:rPr lang="en-US" sz="1900" b="1" dirty="0"/>
                        <a:t> Linkages and referrals</a:t>
                      </a:r>
                    </a:p>
                  </a:txBody>
                  <a:tcPr marL="51435" marR="51435" marT="25718" marB="25718"/>
                </a:tc>
                <a:tc>
                  <a:txBody>
                    <a:bodyPr/>
                    <a:lstStyle/>
                    <a:p>
                      <a:r>
                        <a:rPr lang="en-US" sz="1700" dirty="0"/>
                        <a:t>Links within the health facility (to lab, pharmacy, others),</a:t>
                      </a:r>
                      <a:r>
                        <a:rPr lang="en-US" sz="1700" baseline="0" dirty="0"/>
                        <a:t> between facilities, and between facility &amp; community</a:t>
                      </a:r>
                      <a:endParaRPr lang="en-US" sz="1700" dirty="0"/>
                    </a:p>
                  </a:txBody>
                  <a:tcPr marL="51435" marR="51435" marT="25718" marB="25718"/>
                </a:tc>
                <a:extLst>
                  <a:ext uri="{0D108BD9-81ED-4DB2-BD59-A6C34878D82A}">
                    <a16:rowId xmlns:a16="http://schemas.microsoft.com/office/drawing/2014/main" xmlns="" val="10004"/>
                  </a:ext>
                </a:extLst>
              </a:tr>
              <a:tr h="542031">
                <a:tc>
                  <a:txBody>
                    <a:bodyPr/>
                    <a:lstStyle/>
                    <a:p>
                      <a:pPr algn="ctr"/>
                      <a:r>
                        <a:rPr lang="en-US" sz="1900" b="1" dirty="0"/>
                        <a:t>Self management</a:t>
                      </a:r>
                    </a:p>
                  </a:txBody>
                  <a:tcPr marL="51435" marR="51435" marT="25718" marB="25718"/>
                </a:tc>
                <a:tc>
                  <a:txBody>
                    <a:bodyPr/>
                    <a:lstStyle/>
                    <a:p>
                      <a:r>
                        <a:rPr lang="en-US" sz="1700" dirty="0"/>
                        <a:t>An informed, motivated</a:t>
                      </a:r>
                      <a:r>
                        <a:rPr lang="en-US" sz="1700" baseline="0" dirty="0"/>
                        <a:t> patient is an effective manager of his/her own health</a:t>
                      </a:r>
                      <a:endParaRPr lang="en-US" sz="1700" dirty="0"/>
                    </a:p>
                  </a:txBody>
                  <a:tcPr marL="51435" marR="51435" marT="25718" marB="25718"/>
                </a:tc>
                <a:extLst>
                  <a:ext uri="{0D108BD9-81ED-4DB2-BD59-A6C34878D82A}">
                    <a16:rowId xmlns:a16="http://schemas.microsoft.com/office/drawing/2014/main" xmlns="" val="10005"/>
                  </a:ext>
                </a:extLst>
              </a:tr>
              <a:tr h="779632">
                <a:tc>
                  <a:txBody>
                    <a:bodyPr/>
                    <a:lstStyle/>
                    <a:p>
                      <a:pPr algn="ctr"/>
                      <a:r>
                        <a:rPr lang="en-US" sz="1900" b="1" dirty="0"/>
                        <a:t>Community linkages and partnerships</a:t>
                      </a:r>
                    </a:p>
                  </a:txBody>
                  <a:tcPr marL="51435" marR="51435" marT="25718" marB="25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t>Need functional partnerships between health facility-based providers and community-based groups that facilitate access to services across the care continuum</a:t>
                      </a:r>
                    </a:p>
                  </a:txBody>
                  <a:tcPr marL="51435" marR="51435" marT="25718" marB="25718"/>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9093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172" y="274639"/>
            <a:ext cx="9039828" cy="1143000"/>
          </a:xfrm>
        </p:spPr>
        <p:txBody>
          <a:bodyPr>
            <a:normAutofit fontScale="90000"/>
          </a:bodyPr>
          <a:lstStyle/>
          <a:p>
            <a:r>
              <a:rPr lang="en-US" dirty="0"/>
              <a:t>Investments in HIV Response Lay Foundation for Quality HIV-NCD Integrated Care</a:t>
            </a:r>
          </a:p>
        </p:txBody>
      </p:sp>
      <p:pic>
        <p:nvPicPr>
          <p:cNvPr id="5" name="Picture 4"/>
          <p:cNvPicPr>
            <a:picLocks noChangeAspect="1"/>
          </p:cNvPicPr>
          <p:nvPr/>
        </p:nvPicPr>
        <p:blipFill rotWithShape="1">
          <a:blip r:embed="rId3"/>
          <a:srcRect t="1791" b="13726"/>
          <a:stretch/>
        </p:blipFill>
        <p:spPr>
          <a:xfrm>
            <a:off x="104172" y="1597306"/>
            <a:ext cx="9039828" cy="4480560"/>
          </a:xfrm>
          <a:prstGeom prst="rect">
            <a:avLst/>
          </a:prstGeom>
        </p:spPr>
      </p:pic>
      <p:sp>
        <p:nvSpPr>
          <p:cNvPr id="6" name="TextBox 5"/>
          <p:cNvSpPr txBox="1"/>
          <p:nvPr/>
        </p:nvSpPr>
        <p:spPr>
          <a:xfrm>
            <a:off x="5521124" y="6412375"/>
            <a:ext cx="1894173" cy="276999"/>
          </a:xfrm>
          <a:prstGeom prst="rect">
            <a:avLst/>
          </a:prstGeom>
          <a:noFill/>
        </p:spPr>
        <p:txBody>
          <a:bodyPr wrap="none" rtlCol="0">
            <a:spAutoFit/>
          </a:bodyPr>
          <a:lstStyle/>
          <a:p>
            <a:r>
              <a:rPr lang="en-US" sz="1200" dirty="0"/>
              <a:t>El-Sadr, Goosby, AIDS, 2018</a:t>
            </a:r>
          </a:p>
        </p:txBody>
      </p:sp>
    </p:spTree>
    <p:extLst>
      <p:ext uri="{BB962C8B-B14F-4D97-AF65-F5344CB8AC3E}">
        <p14:creationId xmlns:p14="http://schemas.microsoft.com/office/powerpoint/2010/main" val="4220413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pplement V32 Supp 1.jpg">
            <a:hlinkClick r:id="rId3"/>
            <a:extLst>
              <a:ext uri="{FF2B5EF4-FFF2-40B4-BE49-F238E27FC236}">
                <a16:creationId xmlns:a16="http://schemas.microsoft.com/office/drawing/2014/main" xmlns="" id="{0EF8963B-258C-415B-935F-90400AAB0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530" y="946061"/>
            <a:ext cx="4034290" cy="54828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57179214-A413-4911-BD7A-0F5BD97BE690}"/>
              </a:ext>
            </a:extLst>
          </p:cNvPr>
          <p:cNvSpPr/>
          <p:nvPr/>
        </p:nvSpPr>
        <p:spPr>
          <a:xfrm>
            <a:off x="0" y="-84246"/>
            <a:ext cx="9144000" cy="95410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p:spPr>
        <p:txBody>
          <a:bodyPr wrap="square">
            <a:spAutoFit/>
          </a:bodyPr>
          <a:lstStyle/>
          <a:p>
            <a:r>
              <a:rPr lang="en-US" dirty="0">
                <a:hlinkClick r:id="rId3"/>
              </a:rPr>
              <a:t>​​​​</a:t>
            </a:r>
            <a:r>
              <a:rPr lang="en-US" sz="2800" b="1" dirty="0">
                <a:solidFill>
                  <a:schemeClr val="bg1"/>
                </a:solidFill>
                <a:latin typeface="+mj-lt"/>
              </a:rPr>
              <a:t>Research to guide practice: enhancing HIV/AIDS platform to address non-communicable diseases in sub-Saharan Africa </a:t>
            </a:r>
          </a:p>
        </p:txBody>
      </p:sp>
      <p:sp>
        <p:nvSpPr>
          <p:cNvPr id="3" name="Rectangle 2">
            <a:extLst>
              <a:ext uri="{FF2B5EF4-FFF2-40B4-BE49-F238E27FC236}">
                <a16:creationId xmlns:a16="http://schemas.microsoft.com/office/drawing/2014/main" xmlns="" id="{3B42D8C8-1DF4-4DFC-8266-E9298867BA31}"/>
              </a:ext>
            </a:extLst>
          </p:cNvPr>
          <p:cNvSpPr/>
          <p:nvPr/>
        </p:nvSpPr>
        <p:spPr>
          <a:xfrm>
            <a:off x="381000" y="6352705"/>
            <a:ext cx="7239000" cy="369332"/>
          </a:xfrm>
          <a:prstGeom prst="rect">
            <a:avLst/>
          </a:prstGeom>
          <a:solidFill>
            <a:schemeClr val="bg1"/>
          </a:solidFill>
        </p:spPr>
        <p:txBody>
          <a:bodyPr wrap="square">
            <a:spAutoFit/>
          </a:bodyPr>
          <a:lstStyle/>
          <a:p>
            <a:pPr algn="ctr"/>
            <a:r>
              <a:rPr lang="en-US" dirty="0"/>
              <a:t> </a:t>
            </a:r>
          </a:p>
        </p:txBody>
      </p:sp>
      <p:sp>
        <p:nvSpPr>
          <p:cNvPr id="2" name="TextBox 1"/>
          <p:cNvSpPr txBox="1"/>
          <p:nvPr/>
        </p:nvSpPr>
        <p:spPr>
          <a:xfrm>
            <a:off x="230988" y="1669774"/>
            <a:ext cx="2850141" cy="1569660"/>
          </a:xfrm>
          <a:prstGeom prst="rect">
            <a:avLst/>
          </a:prstGeom>
          <a:noFill/>
        </p:spPr>
        <p:txBody>
          <a:bodyPr wrap="square" rtlCol="0">
            <a:spAutoFit/>
          </a:bodyPr>
          <a:lstStyle/>
          <a:p>
            <a:pPr algn="ctr"/>
            <a:r>
              <a:rPr lang="en-US" sz="2400" b="1" dirty="0">
                <a:solidFill>
                  <a:srgbClr val="0099D2"/>
                </a:solidFill>
                <a:latin typeface="Raleway"/>
              </a:rPr>
              <a:t>Journal Supplement</a:t>
            </a:r>
            <a:endParaRPr lang="en-US" sz="2400" dirty="0">
              <a:latin typeface="Raleway"/>
            </a:endParaRPr>
          </a:p>
          <a:p>
            <a:pPr algn="ctr"/>
            <a:r>
              <a:rPr lang="en-US" sz="2400" b="1" i="1" dirty="0">
                <a:latin typeface="Raleway"/>
              </a:rPr>
              <a:t>AIDS</a:t>
            </a:r>
          </a:p>
          <a:p>
            <a:pPr algn="ctr"/>
            <a:r>
              <a:rPr lang="en-US" sz="2400" dirty="0">
                <a:latin typeface="Raleway"/>
              </a:rPr>
              <a:t>July 1, 2018 Volume 32 - Supplement 1 </a:t>
            </a:r>
          </a:p>
        </p:txBody>
      </p:sp>
    </p:spTree>
    <p:extLst>
      <p:ext uri="{BB962C8B-B14F-4D97-AF65-F5344CB8AC3E}">
        <p14:creationId xmlns:p14="http://schemas.microsoft.com/office/powerpoint/2010/main" val="1343365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spect="1" noChangeArrowheads="1"/>
          </p:cNvSpPr>
          <p:nvPr/>
        </p:nvSpPr>
        <p:spPr bwMode="auto">
          <a:xfrm>
            <a:off x="4517752" y="1921449"/>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385763">
              <a:defRPr/>
            </a:pPr>
            <a:endParaRPr lang="en-US" sz="760">
              <a:solidFill>
                <a:prstClr val="white"/>
              </a:solidFill>
              <a:latin typeface="Calibri"/>
              <a:ea typeface="ＭＳ Ｐゴシック" charset="0"/>
            </a:endParaRPr>
          </a:p>
        </p:txBody>
      </p:sp>
      <p:sp>
        <p:nvSpPr>
          <p:cNvPr id="3" name="AutoShape 9"/>
          <p:cNvSpPr>
            <a:spLocks noChangeAspect="1" noChangeArrowheads="1"/>
          </p:cNvSpPr>
          <p:nvPr/>
        </p:nvSpPr>
        <p:spPr bwMode="auto">
          <a:xfrm>
            <a:off x="4582046" y="1985740"/>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385763">
              <a:defRPr/>
            </a:pPr>
            <a:endParaRPr lang="en-US" sz="760">
              <a:solidFill>
                <a:prstClr val="white"/>
              </a:solidFill>
              <a:latin typeface="Calibri"/>
              <a:ea typeface="ＭＳ Ｐゴシック" charset="0"/>
            </a:endParaRPr>
          </a:p>
        </p:txBody>
      </p:sp>
      <p:sp>
        <p:nvSpPr>
          <p:cNvPr id="5" name="AutoShape 11"/>
          <p:cNvSpPr>
            <a:spLocks noChangeAspect="1" noChangeArrowheads="1"/>
          </p:cNvSpPr>
          <p:nvPr/>
        </p:nvSpPr>
        <p:spPr bwMode="auto">
          <a:xfrm>
            <a:off x="4646340" y="2050033"/>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385763">
              <a:defRPr/>
            </a:pPr>
            <a:endParaRPr lang="en-US" sz="760">
              <a:solidFill>
                <a:prstClr val="white"/>
              </a:solidFill>
              <a:latin typeface="Calibri"/>
              <a:ea typeface="ＭＳ Ｐゴシック" charset="0"/>
            </a:endParaRPr>
          </a:p>
        </p:txBody>
      </p:sp>
      <p:sp>
        <p:nvSpPr>
          <p:cNvPr id="7" name="AutoShape 17"/>
          <p:cNvSpPr>
            <a:spLocks noChangeAspect="1" noChangeArrowheads="1"/>
          </p:cNvSpPr>
          <p:nvPr/>
        </p:nvSpPr>
        <p:spPr bwMode="auto">
          <a:xfrm>
            <a:off x="4710634" y="2114327"/>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385763">
              <a:defRPr/>
            </a:pPr>
            <a:endParaRPr lang="en-US" sz="760">
              <a:solidFill>
                <a:prstClr val="white"/>
              </a:solidFill>
              <a:latin typeface="Calibri"/>
              <a:ea typeface="ＭＳ Ｐゴシック" charset="0"/>
            </a:endParaRPr>
          </a:p>
        </p:txBody>
      </p:sp>
      <p:sp>
        <p:nvSpPr>
          <p:cNvPr id="8" name="AutoShape 19"/>
          <p:cNvSpPr>
            <a:spLocks noChangeAspect="1" noChangeArrowheads="1"/>
          </p:cNvSpPr>
          <p:nvPr/>
        </p:nvSpPr>
        <p:spPr bwMode="auto">
          <a:xfrm>
            <a:off x="4774927" y="2178621"/>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385763">
              <a:defRPr/>
            </a:pPr>
            <a:endParaRPr lang="en-US" sz="760">
              <a:solidFill>
                <a:prstClr val="white"/>
              </a:solidFill>
              <a:latin typeface="Calibri"/>
              <a:ea typeface="ＭＳ Ｐゴシック" charset="0"/>
            </a:endParaRPr>
          </a:p>
        </p:txBody>
      </p:sp>
      <p:pic>
        <p:nvPicPr>
          <p:cNvPr id="4" name="Picture 3"/>
          <p:cNvPicPr>
            <a:picLocks noChangeAspect="1"/>
          </p:cNvPicPr>
          <p:nvPr/>
        </p:nvPicPr>
        <p:blipFill>
          <a:blip r:embed="rId3"/>
          <a:stretch>
            <a:fillRect/>
          </a:stretch>
        </p:blipFill>
        <p:spPr>
          <a:xfrm>
            <a:off x="3157539" y="2703943"/>
            <a:ext cx="3662489" cy="685860"/>
          </a:xfrm>
          <a:prstGeom prst="rect">
            <a:avLst/>
          </a:prstGeom>
        </p:spPr>
      </p:pic>
      <p:sp>
        <p:nvSpPr>
          <p:cNvPr id="11" name="Title 10"/>
          <p:cNvSpPr>
            <a:spLocks noGrp="1"/>
          </p:cNvSpPr>
          <p:nvPr>
            <p:ph type="title"/>
          </p:nvPr>
        </p:nvSpPr>
        <p:spPr/>
        <p:txBody>
          <a:bodyPr/>
          <a:lstStyle/>
          <a:p>
            <a:r>
              <a:rPr lang="en-US" dirty="0"/>
              <a:t>Thank you</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751" y="5202772"/>
            <a:ext cx="2199503" cy="911266"/>
          </a:xfrm>
          <a:prstGeom prst="rect">
            <a:avLst/>
          </a:prstGeom>
        </p:spPr>
      </p:pic>
    </p:spTree>
    <p:extLst>
      <p:ext uri="{BB962C8B-B14F-4D97-AF65-F5344CB8AC3E}">
        <p14:creationId xmlns:p14="http://schemas.microsoft.com/office/powerpoint/2010/main" val="3003564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F21FBA9-A2DA-A24D-82CD-08AC8C658008}"/>
              </a:ext>
            </a:extLst>
          </p:cNvPr>
          <p:cNvSpPr txBox="1"/>
          <p:nvPr/>
        </p:nvSpPr>
        <p:spPr>
          <a:xfrm>
            <a:off x="442913" y="6372225"/>
            <a:ext cx="4986337" cy="485775"/>
          </a:xfrm>
          <a:prstGeom prst="rect">
            <a:avLst/>
          </a:prstGeom>
          <a:solidFill>
            <a:schemeClr val="bg1"/>
          </a:solidFill>
        </p:spPr>
        <p:txBody>
          <a:bodyPr wrap="square" rtlCol="0">
            <a:spAutoFit/>
          </a:bodyPr>
          <a:lstStyle/>
          <a:p>
            <a:endParaRPr lang="en-US" dirty="0"/>
          </a:p>
        </p:txBody>
      </p:sp>
      <p:graphicFrame>
        <p:nvGraphicFramePr>
          <p:cNvPr id="4" name="Content Placeholder 3">
            <a:extLst>
              <a:ext uri="{FF2B5EF4-FFF2-40B4-BE49-F238E27FC236}">
                <a16:creationId xmlns:a16="http://schemas.microsoft.com/office/drawing/2014/main" xmlns="" id="{0F988DFF-8540-0D47-9FA2-127961165DF4}"/>
              </a:ext>
            </a:extLst>
          </p:cNvPr>
          <p:cNvGraphicFramePr>
            <a:graphicFrameLocks noGrp="1"/>
          </p:cNvGraphicFramePr>
          <p:nvPr>
            <p:ph idx="1"/>
            <p:extLst>
              <p:ext uri="{D42A27DB-BD31-4B8C-83A1-F6EECF244321}">
                <p14:modId xmlns:p14="http://schemas.microsoft.com/office/powerpoint/2010/main" val="260939979"/>
              </p:ext>
            </p:extLst>
          </p:nvPr>
        </p:nvGraphicFramePr>
        <p:xfrm>
          <a:off x="742951" y="628997"/>
          <a:ext cx="7302954" cy="6025328"/>
        </p:xfrm>
        <a:graphic>
          <a:graphicData uri="http://schemas.openxmlformats.org/drawingml/2006/table">
            <a:tbl>
              <a:tblPr/>
              <a:tblGrid>
                <a:gridCol w="7302954">
                  <a:extLst>
                    <a:ext uri="{9D8B030D-6E8A-4147-A177-3AD203B41FA5}">
                      <a16:colId xmlns:a16="http://schemas.microsoft.com/office/drawing/2014/main" xmlns="" val="2291210382"/>
                    </a:ext>
                  </a:extLst>
                </a:gridCol>
              </a:tblGrid>
              <a:tr h="0">
                <a:tc>
                  <a:txBody>
                    <a:bodyPr/>
                    <a:lstStyle/>
                    <a:p>
                      <a:pPr marL="0" marR="0">
                        <a:spcBef>
                          <a:spcPts val="0"/>
                        </a:spcBef>
                        <a:spcAft>
                          <a:spcPts val="0"/>
                        </a:spcAft>
                      </a:pPr>
                      <a:r>
                        <a:rPr lang="en-US" sz="1600" b="1" dirty="0">
                          <a:solidFill>
                            <a:schemeClr val="bg1"/>
                          </a:solidFill>
                          <a:effectLst/>
                          <a:latin typeface="Calibri" panose="020F0502020204030204" pitchFamily="34" charset="0"/>
                        </a:rPr>
                        <a:t>Building on the HIV platform: Tackling the challenge of non-communicable diseases among persons living with HIV</a:t>
                      </a:r>
                      <a:r>
                        <a:rPr lang="en-US" sz="1600" dirty="0">
                          <a:solidFill>
                            <a:schemeClr val="bg1"/>
                          </a:solidFill>
                          <a:effectLst/>
                          <a:latin typeface="Calibri" panose="020F0502020204030204" pitchFamily="34" charset="0"/>
                        </a:rPr>
                        <a:t> </a:t>
                      </a:r>
                      <a:r>
                        <a:rPr lang="en-US" sz="1400" dirty="0">
                          <a:solidFill>
                            <a:schemeClr val="bg1"/>
                          </a:solidFill>
                          <a:effectLst/>
                          <a:latin typeface="Calibri" panose="020F0502020204030204" pitchFamily="34" charset="0"/>
                        </a:rPr>
                        <a:t/>
                      </a:r>
                      <a:br>
                        <a:rPr lang="en-US" sz="1400" dirty="0">
                          <a:solidFill>
                            <a:schemeClr val="bg1"/>
                          </a:solidFill>
                          <a:effectLst/>
                          <a:latin typeface="Calibri" panose="020F0502020204030204" pitchFamily="34" charset="0"/>
                        </a:rPr>
                      </a:br>
                      <a:r>
                        <a:rPr lang="en-US" sz="1600" b="1" u="sng" dirty="0">
                          <a:solidFill>
                            <a:schemeClr val="bg1"/>
                          </a:solidFill>
                          <a:effectLst/>
                          <a:latin typeface="Calibri" panose="020F0502020204030204" pitchFamily="34" charset="0"/>
                        </a:rPr>
                        <a:t>Wafaa El-Sadr,</a:t>
                      </a:r>
                      <a:r>
                        <a:rPr lang="en-US" sz="1600" b="1" dirty="0">
                          <a:solidFill>
                            <a:schemeClr val="bg1"/>
                          </a:solidFill>
                          <a:effectLst/>
                          <a:latin typeface="Calibri" panose="020F0502020204030204" pitchFamily="34" charset="0"/>
                        </a:rPr>
                        <a:t> </a:t>
                      </a:r>
                      <a:r>
                        <a:rPr lang="en-US" sz="1400" dirty="0">
                          <a:solidFill>
                            <a:schemeClr val="bg1"/>
                          </a:solidFill>
                          <a:effectLst/>
                          <a:latin typeface="Calibri" panose="020F0502020204030204" pitchFamily="34" charset="0"/>
                        </a:rPr>
                        <a:t>Professor of Epidemiology and Professor of Medicine, College of Physicians and Surgeons, Mailman School of Public Health, Columbia University, United States </a:t>
                      </a: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236803816"/>
                  </a:ext>
                </a:extLst>
              </a:tr>
              <a:tr h="703817">
                <a:tc>
                  <a:txBody>
                    <a:bodyPr/>
                    <a:lstStyle/>
                    <a:p>
                      <a:pPr marL="0" marR="0">
                        <a:spcBef>
                          <a:spcPts val="0"/>
                        </a:spcBef>
                        <a:spcAft>
                          <a:spcPts val="0"/>
                        </a:spcAft>
                      </a:pPr>
                      <a:r>
                        <a:rPr lang="en-US" sz="1600" b="1" dirty="0">
                          <a:solidFill>
                            <a:schemeClr val="bg1"/>
                          </a:solidFill>
                          <a:effectLst/>
                          <a:latin typeface="Calibri" panose="020F0502020204030204" pitchFamily="34" charset="0"/>
                        </a:rPr>
                        <a:t>Models of integration of HIV and non-communicable disease care in Sub-Saharan Africa: Lessons learned and evidence gaps</a:t>
                      </a:r>
                      <a:r>
                        <a:rPr lang="en-US" sz="1400" dirty="0">
                          <a:solidFill>
                            <a:schemeClr val="bg1"/>
                          </a:solidFill>
                          <a:effectLst/>
                          <a:latin typeface="Calibri" panose="020F0502020204030204" pitchFamily="34" charset="0"/>
                        </a:rPr>
                        <a:t/>
                      </a:r>
                      <a:br>
                        <a:rPr lang="en-US" sz="1400" dirty="0">
                          <a:solidFill>
                            <a:schemeClr val="bg1"/>
                          </a:solidFill>
                          <a:effectLst/>
                          <a:latin typeface="Calibri" panose="020F0502020204030204" pitchFamily="34" charset="0"/>
                        </a:rPr>
                      </a:br>
                      <a:r>
                        <a:rPr lang="en-US" sz="1600" b="1" u="sng" dirty="0" err="1">
                          <a:solidFill>
                            <a:schemeClr val="bg1"/>
                          </a:solidFill>
                          <a:effectLst/>
                          <a:latin typeface="Calibri" panose="020F0502020204030204" pitchFamily="34" charset="0"/>
                        </a:rPr>
                        <a:t>Sonak</a:t>
                      </a:r>
                      <a:r>
                        <a:rPr lang="en-US" sz="1600" b="1" u="sng" dirty="0">
                          <a:solidFill>
                            <a:schemeClr val="bg1"/>
                          </a:solidFill>
                          <a:effectLst/>
                          <a:latin typeface="Calibri" panose="020F0502020204030204" pitchFamily="34" charset="0"/>
                        </a:rPr>
                        <a:t> </a:t>
                      </a:r>
                      <a:r>
                        <a:rPr lang="en-US" sz="1600" b="1" u="sng" dirty="0" err="1">
                          <a:solidFill>
                            <a:schemeClr val="bg1"/>
                          </a:solidFill>
                          <a:effectLst/>
                          <a:latin typeface="Calibri" panose="020F0502020204030204" pitchFamily="34" charset="0"/>
                        </a:rPr>
                        <a:t>Pastikia</a:t>
                      </a:r>
                      <a:r>
                        <a:rPr lang="en-US" sz="1400" u="sng" dirty="0">
                          <a:solidFill>
                            <a:schemeClr val="bg1"/>
                          </a:solidFill>
                          <a:effectLst/>
                          <a:latin typeface="Calibri" panose="020F0502020204030204" pitchFamily="34" charset="0"/>
                        </a:rPr>
                        <a:t>, </a:t>
                      </a:r>
                      <a:r>
                        <a:rPr lang="en-US" sz="1400" dirty="0">
                          <a:solidFill>
                            <a:schemeClr val="bg1"/>
                          </a:solidFill>
                          <a:effectLst/>
                          <a:latin typeface="Calibri" panose="020F0502020204030204" pitchFamily="34" charset="0"/>
                        </a:rPr>
                        <a:t>Perdu University, AMPATH, Indiana, United States</a:t>
                      </a: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2517208419"/>
                  </a:ext>
                </a:extLst>
              </a:tr>
              <a:tr h="909428">
                <a:tc>
                  <a:txBody>
                    <a:bodyPr/>
                    <a:lstStyle/>
                    <a:p>
                      <a:pPr marL="0" marR="0">
                        <a:spcBef>
                          <a:spcPts val="0"/>
                        </a:spcBef>
                        <a:spcAft>
                          <a:spcPts val="0"/>
                        </a:spcAft>
                      </a:pPr>
                      <a:r>
                        <a:rPr lang="en-US" sz="1600" b="1" dirty="0">
                          <a:solidFill>
                            <a:schemeClr val="bg1"/>
                          </a:solidFill>
                          <a:effectLst/>
                          <a:latin typeface="Calibri" panose="020F0502020204030204" pitchFamily="34" charset="0"/>
                        </a:rPr>
                        <a:t>Integrating cardiovascular disease risk factor screening into HIV services in Swaziland: Lessons from an implementation science study </a:t>
                      </a:r>
                      <a:r>
                        <a:rPr lang="en-US" sz="1400" dirty="0">
                          <a:solidFill>
                            <a:schemeClr val="bg1"/>
                          </a:solidFill>
                          <a:effectLst/>
                          <a:latin typeface="Calibri" panose="020F0502020204030204" pitchFamily="34" charset="0"/>
                        </a:rPr>
                        <a:t/>
                      </a:r>
                      <a:br>
                        <a:rPr lang="en-US" sz="1400" dirty="0">
                          <a:solidFill>
                            <a:schemeClr val="bg1"/>
                          </a:solidFill>
                          <a:effectLst/>
                          <a:latin typeface="Calibri" panose="020F0502020204030204" pitchFamily="34" charset="0"/>
                        </a:rPr>
                      </a:br>
                      <a:r>
                        <a:rPr lang="en-US" sz="1600" b="1" u="sng" dirty="0">
                          <a:solidFill>
                            <a:schemeClr val="bg1"/>
                          </a:solidFill>
                          <a:effectLst/>
                          <a:latin typeface="Calibri" panose="020F0502020204030204" pitchFamily="34" charset="0"/>
                        </a:rPr>
                        <a:t>Miriam </a:t>
                      </a:r>
                      <a:r>
                        <a:rPr lang="en-US" sz="1600" b="1" u="sng" dirty="0" err="1">
                          <a:solidFill>
                            <a:schemeClr val="bg1"/>
                          </a:solidFill>
                          <a:effectLst/>
                          <a:latin typeface="Calibri" panose="020F0502020204030204" pitchFamily="34" charset="0"/>
                        </a:rPr>
                        <a:t>Rabkin</a:t>
                      </a:r>
                      <a:r>
                        <a:rPr lang="en-US" sz="1600" b="1" u="sng" dirty="0">
                          <a:solidFill>
                            <a:schemeClr val="bg1"/>
                          </a:solidFill>
                          <a:effectLst/>
                          <a:latin typeface="Calibri" panose="020F0502020204030204" pitchFamily="34" charset="0"/>
                        </a:rPr>
                        <a:t>,</a:t>
                      </a:r>
                      <a:r>
                        <a:rPr lang="en-US" sz="1600" b="1" dirty="0">
                          <a:solidFill>
                            <a:schemeClr val="bg1"/>
                          </a:solidFill>
                          <a:effectLst/>
                          <a:latin typeface="Calibri" panose="020F0502020204030204" pitchFamily="34" charset="0"/>
                        </a:rPr>
                        <a:t> </a:t>
                      </a:r>
                      <a:r>
                        <a:rPr lang="en-US" sz="1400" dirty="0">
                          <a:solidFill>
                            <a:schemeClr val="bg1"/>
                          </a:solidFill>
                          <a:effectLst/>
                          <a:latin typeface="Calibri" panose="020F0502020204030204" pitchFamily="34" charset="0"/>
                        </a:rPr>
                        <a:t>Columbia University, Mailman School of Public Health, United States </a:t>
                      </a: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4165695843"/>
                  </a:ext>
                </a:extLst>
              </a:tr>
              <a:tr h="703817">
                <a:tc>
                  <a:txBody>
                    <a:bodyPr/>
                    <a:lstStyle/>
                    <a:p>
                      <a:pPr marL="0" marR="0">
                        <a:spcBef>
                          <a:spcPts val="0"/>
                        </a:spcBef>
                        <a:spcAft>
                          <a:spcPts val="0"/>
                        </a:spcAft>
                      </a:pPr>
                      <a:r>
                        <a:rPr lang="en-US" sz="1600" b="1" dirty="0">
                          <a:solidFill>
                            <a:schemeClr val="bg1"/>
                          </a:solidFill>
                          <a:effectLst/>
                          <a:latin typeface="Calibri" panose="020F0502020204030204" pitchFamily="34" charset="0"/>
                        </a:rPr>
                        <a:t>Integrating lessons learned from HIV to build reliable supply chain systems for non-communicable disease commodities </a:t>
                      </a:r>
                      <a:r>
                        <a:rPr lang="en-US" sz="1400" dirty="0">
                          <a:solidFill>
                            <a:schemeClr val="bg1"/>
                          </a:solidFill>
                          <a:effectLst/>
                          <a:latin typeface="Calibri" panose="020F0502020204030204" pitchFamily="34" charset="0"/>
                        </a:rPr>
                        <a:t> </a:t>
                      </a:r>
                      <a:br>
                        <a:rPr lang="en-US" sz="1400" dirty="0">
                          <a:solidFill>
                            <a:schemeClr val="bg1"/>
                          </a:solidFill>
                          <a:effectLst/>
                          <a:latin typeface="Calibri" panose="020F0502020204030204" pitchFamily="34" charset="0"/>
                        </a:rPr>
                      </a:br>
                      <a:r>
                        <a:rPr lang="en-US" sz="1600" b="1" u="sng" dirty="0">
                          <a:solidFill>
                            <a:schemeClr val="bg1"/>
                          </a:solidFill>
                          <a:effectLst/>
                          <a:latin typeface="Calibri" panose="020F0502020204030204" pitchFamily="34" charset="0"/>
                        </a:rPr>
                        <a:t>Robert Ferris,</a:t>
                      </a:r>
                      <a:r>
                        <a:rPr lang="en-US" sz="1400" b="0" u="sng" dirty="0">
                          <a:solidFill>
                            <a:schemeClr val="bg1"/>
                          </a:solidFill>
                          <a:effectLst/>
                          <a:latin typeface="Calibri" panose="020F0502020204030204" pitchFamily="34" charset="0"/>
                        </a:rPr>
                        <a:t> </a:t>
                      </a:r>
                      <a:r>
                        <a:rPr lang="en-US" sz="1400" dirty="0">
                          <a:solidFill>
                            <a:schemeClr val="bg1"/>
                          </a:solidFill>
                          <a:effectLst/>
                          <a:latin typeface="Calibri" panose="020F0502020204030204" pitchFamily="34" charset="0"/>
                        </a:rPr>
                        <a:t>USAID, United States </a:t>
                      </a: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683358712"/>
                  </a:ext>
                </a:extLst>
              </a:tr>
              <a:tr h="818873">
                <a:tc>
                  <a:txBody>
                    <a:bodyPr/>
                    <a:lstStyle/>
                    <a:p>
                      <a:pPr marL="0" marR="0">
                        <a:spcBef>
                          <a:spcPts val="0"/>
                        </a:spcBef>
                        <a:spcAft>
                          <a:spcPts val="0"/>
                        </a:spcAft>
                      </a:pPr>
                      <a:r>
                        <a:rPr lang="en-US" sz="1600" b="1" dirty="0">
                          <a:solidFill>
                            <a:schemeClr val="bg1"/>
                          </a:solidFill>
                          <a:effectLst/>
                          <a:latin typeface="Calibri" panose="020F0502020204030204" pitchFamily="34" charset="0"/>
                        </a:rPr>
                        <a:t>Opportunities and challenges for evidence-informed HIV/NCD integrated care policies and programs: Lessons from Malawi, South Africa, Swaziland, and Kenya </a:t>
                      </a:r>
                      <a:r>
                        <a:rPr lang="en-US" sz="1600" dirty="0">
                          <a:solidFill>
                            <a:schemeClr val="bg1"/>
                          </a:solidFill>
                          <a:effectLst/>
                          <a:latin typeface="Calibri" panose="020F0502020204030204" pitchFamily="34" charset="0"/>
                        </a:rPr>
                        <a:t> </a:t>
                      </a:r>
                      <a:br>
                        <a:rPr lang="en-US" sz="1600" dirty="0">
                          <a:solidFill>
                            <a:schemeClr val="bg1"/>
                          </a:solidFill>
                          <a:effectLst/>
                          <a:latin typeface="Calibri" panose="020F0502020204030204" pitchFamily="34" charset="0"/>
                        </a:rPr>
                      </a:br>
                      <a:r>
                        <a:rPr lang="en-US" sz="1600" b="1" u="sng" dirty="0">
                          <a:solidFill>
                            <a:schemeClr val="bg1"/>
                          </a:solidFill>
                          <a:effectLst/>
                          <a:latin typeface="Calibri" panose="020F0502020204030204" pitchFamily="34" charset="0"/>
                        </a:rPr>
                        <a:t>Beatrice </a:t>
                      </a:r>
                      <a:r>
                        <a:rPr lang="en-US" sz="1600" b="1" u="sng" dirty="0" err="1">
                          <a:solidFill>
                            <a:schemeClr val="bg1"/>
                          </a:solidFill>
                          <a:effectLst/>
                          <a:latin typeface="Calibri" panose="020F0502020204030204" pitchFamily="34" charset="0"/>
                        </a:rPr>
                        <a:t>Matanje</a:t>
                      </a:r>
                      <a:r>
                        <a:rPr lang="en-US" sz="1600" b="1" u="sng" dirty="0">
                          <a:solidFill>
                            <a:schemeClr val="bg1"/>
                          </a:solidFill>
                          <a:effectLst/>
                          <a:latin typeface="Calibri" panose="020F0502020204030204" pitchFamily="34" charset="0"/>
                        </a:rPr>
                        <a:t> </a:t>
                      </a:r>
                      <a:r>
                        <a:rPr lang="en-US" sz="1600" b="1" u="sng" dirty="0" err="1">
                          <a:solidFill>
                            <a:schemeClr val="bg1"/>
                          </a:solidFill>
                          <a:effectLst/>
                          <a:latin typeface="Calibri" panose="020F0502020204030204" pitchFamily="34" charset="0"/>
                        </a:rPr>
                        <a:t>Mwagomba</a:t>
                      </a:r>
                      <a:r>
                        <a:rPr lang="en-US" sz="1600" b="1" u="sng" dirty="0">
                          <a:solidFill>
                            <a:schemeClr val="bg1"/>
                          </a:solidFill>
                          <a:effectLst/>
                          <a:latin typeface="Calibri" panose="020F0502020204030204" pitchFamily="34" charset="0"/>
                        </a:rPr>
                        <a:t>, </a:t>
                      </a:r>
                      <a:r>
                        <a:rPr lang="en-US" sz="1400" dirty="0">
                          <a:solidFill>
                            <a:schemeClr val="bg1"/>
                          </a:solidFill>
                          <a:effectLst/>
                          <a:latin typeface="Calibri" panose="020F0502020204030204" pitchFamily="34" charset="0"/>
                        </a:rPr>
                        <a:t>Kamuzu Central Hospital, Lighthouse, Malawi </a:t>
                      </a: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942468676"/>
                  </a:ext>
                </a:extLst>
              </a:tr>
              <a:tr h="703817">
                <a:tc>
                  <a:txBody>
                    <a:bodyPr/>
                    <a:lstStyle/>
                    <a:p>
                      <a:pPr marL="0" marR="0">
                        <a:spcBef>
                          <a:spcPts val="0"/>
                        </a:spcBef>
                        <a:spcAft>
                          <a:spcPts val="0"/>
                        </a:spcAft>
                      </a:pPr>
                      <a:r>
                        <a:rPr lang="en-US" sz="1600" b="1" dirty="0">
                          <a:solidFill>
                            <a:schemeClr val="bg1"/>
                          </a:solidFill>
                          <a:effectLst/>
                          <a:latin typeface="Calibri" panose="020F0502020204030204" pitchFamily="34" charset="0"/>
                        </a:rPr>
                        <a:t>Costs and cost-effectiveness of HIV/NCD integration in Africa: From theory to practice </a:t>
                      </a:r>
                      <a:r>
                        <a:rPr lang="en-US" sz="1400" dirty="0">
                          <a:solidFill>
                            <a:schemeClr val="bg1"/>
                          </a:solidFill>
                          <a:effectLst/>
                          <a:latin typeface="Calibri" panose="020F0502020204030204" pitchFamily="34" charset="0"/>
                        </a:rPr>
                        <a:t/>
                      </a:r>
                      <a:br>
                        <a:rPr lang="en-US" sz="1400" dirty="0">
                          <a:solidFill>
                            <a:schemeClr val="bg1"/>
                          </a:solidFill>
                          <a:effectLst/>
                          <a:latin typeface="Calibri" panose="020F0502020204030204" pitchFamily="34" charset="0"/>
                        </a:rPr>
                      </a:br>
                      <a:r>
                        <a:rPr lang="en-US" sz="1600" b="1" u="sng" dirty="0">
                          <a:solidFill>
                            <a:schemeClr val="bg1"/>
                          </a:solidFill>
                          <a:effectLst/>
                          <a:latin typeface="Calibri" panose="020F0502020204030204" pitchFamily="34" charset="0"/>
                        </a:rPr>
                        <a:t>Ruanne Barnabas, </a:t>
                      </a:r>
                      <a:r>
                        <a:rPr lang="en-US" sz="1800" kern="1200" dirty="0">
                          <a:solidFill>
                            <a:schemeClr val="bg1"/>
                          </a:solidFill>
                          <a:effectLst/>
                          <a:latin typeface="+mn-lt"/>
                          <a:ea typeface="+mn-ea"/>
                          <a:cs typeface="+mn-cs"/>
                        </a:rPr>
                        <a:t>Associate Professor of Global Health and Medicine at the University of Washington</a:t>
                      </a:r>
                      <a:r>
                        <a:rPr lang="en-US" sz="1400" dirty="0">
                          <a:solidFill>
                            <a:schemeClr val="bg1"/>
                          </a:solidFill>
                          <a:effectLst/>
                          <a:latin typeface="Calibri" panose="020F0502020204030204" pitchFamily="34" charset="0"/>
                        </a:rPr>
                        <a:t> </a:t>
                      </a: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406606547"/>
                  </a:ext>
                </a:extLst>
              </a:tr>
              <a:tr h="292594">
                <a:tc>
                  <a:txBody>
                    <a:bodyPr/>
                    <a:lstStyle/>
                    <a:p>
                      <a:pPr marL="0" marR="0">
                        <a:spcBef>
                          <a:spcPts val="0"/>
                        </a:spcBef>
                        <a:spcAft>
                          <a:spcPts val="0"/>
                        </a:spcAft>
                      </a:pPr>
                      <a:r>
                        <a:rPr lang="en-US" sz="1600" b="1" dirty="0">
                          <a:solidFill>
                            <a:schemeClr val="bg1"/>
                          </a:solidFill>
                          <a:effectLst/>
                          <a:latin typeface="Calibri" panose="020F0502020204030204" pitchFamily="34" charset="0"/>
                        </a:rPr>
                        <a:t>Moderated Discussion </a:t>
                      </a:r>
                      <a:r>
                        <a:rPr lang="en-US" sz="1400" b="1" dirty="0">
                          <a:solidFill>
                            <a:schemeClr val="bg1"/>
                          </a:solidFill>
                          <a:effectLst/>
                          <a:latin typeface="Calibri" panose="020F0502020204030204" pitchFamily="34" charset="0"/>
                        </a:rPr>
                        <a:t>- </a:t>
                      </a:r>
                      <a:r>
                        <a:rPr lang="en-US" sz="1600" b="1" u="sng" dirty="0" err="1">
                          <a:solidFill>
                            <a:schemeClr val="bg1"/>
                          </a:solidFill>
                          <a:effectLst/>
                          <a:latin typeface="Calibri" panose="020F0502020204030204" pitchFamily="34" charset="0"/>
                        </a:rPr>
                        <a:t>Wafaa</a:t>
                      </a:r>
                      <a:r>
                        <a:rPr lang="en-US" sz="1600" b="1" u="sng" dirty="0">
                          <a:solidFill>
                            <a:schemeClr val="bg1"/>
                          </a:solidFill>
                          <a:effectLst/>
                          <a:latin typeface="Calibri" panose="020F0502020204030204" pitchFamily="34" charset="0"/>
                        </a:rPr>
                        <a:t> El Sadr Moderator </a:t>
                      </a:r>
                      <a:r>
                        <a:rPr lang="en-US" sz="1400" b="1" dirty="0">
                          <a:solidFill>
                            <a:schemeClr val="bg1"/>
                          </a:solidFill>
                          <a:effectLst/>
                          <a:latin typeface="Calibri" panose="020F0502020204030204" pitchFamily="34" charset="0"/>
                        </a:rPr>
                        <a:t>- </a:t>
                      </a:r>
                      <a:r>
                        <a:rPr lang="en-US" sz="1600" b="1" dirty="0">
                          <a:solidFill>
                            <a:schemeClr val="bg1"/>
                          </a:solidFill>
                          <a:effectLst/>
                          <a:latin typeface="Calibri" panose="020F0502020204030204" pitchFamily="34" charset="0"/>
                        </a:rPr>
                        <a:t>Panel 1 Speakers</a:t>
                      </a:r>
                      <a:r>
                        <a:rPr lang="en-US" sz="1600" dirty="0">
                          <a:solidFill>
                            <a:schemeClr val="bg1"/>
                          </a:solidFill>
                          <a:effectLst/>
                          <a:latin typeface="Calibri" panose="020F0502020204030204" pitchFamily="34" charset="0"/>
                        </a:rPr>
                        <a:t> </a:t>
                      </a:r>
                      <a:endParaRPr lang="en-US" sz="1400" dirty="0">
                        <a:solidFill>
                          <a:schemeClr val="bg1"/>
                        </a:solidFill>
                        <a:effectLst/>
                        <a:latin typeface="Calibri" panose="020F0502020204030204" pitchFamily="34" charset="0"/>
                      </a:endParaRP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365400434"/>
                  </a:ext>
                </a:extLst>
              </a:tr>
            </a:tbl>
          </a:graphicData>
        </a:graphic>
      </p:graphicFrame>
      <p:sp>
        <p:nvSpPr>
          <p:cNvPr id="6" name="TextBox 5">
            <a:extLst>
              <a:ext uri="{FF2B5EF4-FFF2-40B4-BE49-F238E27FC236}">
                <a16:creationId xmlns:a16="http://schemas.microsoft.com/office/drawing/2014/main" xmlns="" id="{3AC30E90-D5F6-BD46-B181-5653753E46D7}"/>
              </a:ext>
            </a:extLst>
          </p:cNvPr>
          <p:cNvSpPr txBox="1"/>
          <p:nvPr/>
        </p:nvSpPr>
        <p:spPr>
          <a:xfrm>
            <a:off x="742951" y="879"/>
            <a:ext cx="7100888" cy="461665"/>
          </a:xfrm>
          <a:prstGeom prst="rect">
            <a:avLst/>
          </a:prstGeom>
          <a:noFill/>
        </p:spPr>
        <p:txBody>
          <a:bodyPr wrap="square" rtlCol="0">
            <a:spAutoFit/>
          </a:bodyPr>
          <a:lstStyle/>
          <a:p>
            <a:pPr algn="ctr"/>
            <a:r>
              <a:rPr lang="en-US" sz="2400" b="1" dirty="0"/>
              <a:t>Panel 1 –  HIV/NCD Integration of the Health System</a:t>
            </a:r>
          </a:p>
        </p:txBody>
      </p:sp>
    </p:spTree>
    <p:extLst>
      <p:ext uri="{BB962C8B-B14F-4D97-AF65-F5344CB8AC3E}">
        <p14:creationId xmlns:p14="http://schemas.microsoft.com/office/powerpoint/2010/main" val="357287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179892" y="1447844"/>
            <a:ext cx="4017957" cy="2749459"/>
          </a:xfrm>
          <a:solidFill>
            <a:schemeClr val="tx2"/>
          </a:solidFill>
        </p:spPr>
        <p:txBody>
          <a:bodyPr>
            <a:normAutofit fontScale="92500" lnSpcReduction="10000"/>
          </a:bodyPr>
          <a:lstStyle/>
          <a:p>
            <a:r>
              <a:rPr lang="en-US" sz="2000" dirty="0">
                <a:solidFill>
                  <a:schemeClr val="bg1"/>
                </a:solidFill>
              </a:rPr>
              <a:t>Models of integration of HIV and noncommunicable disease care in sub-Saharan Africa: lessons learned and evidence gaps</a:t>
            </a:r>
          </a:p>
          <a:p>
            <a:endParaRPr lang="en-US" sz="2000" dirty="0">
              <a:solidFill>
                <a:schemeClr val="bg1"/>
              </a:solidFill>
            </a:endParaRPr>
          </a:p>
          <a:p>
            <a:r>
              <a:rPr lang="en-US" sz="2000" b="1" dirty="0">
                <a:solidFill>
                  <a:schemeClr val="bg1"/>
                </a:solidFill>
              </a:rPr>
              <a:t>Sonak </a:t>
            </a:r>
            <a:r>
              <a:rPr lang="en-US" sz="2200" b="1" dirty="0">
                <a:solidFill>
                  <a:schemeClr val="bg1"/>
                </a:solidFill>
              </a:rPr>
              <a:t>Pastakia</a:t>
            </a:r>
          </a:p>
          <a:p>
            <a:r>
              <a:rPr lang="en-US" sz="1700" smtClean="0">
                <a:solidFill>
                  <a:schemeClr val="bg1"/>
                </a:solidFill>
                <a:latin typeface="Calibri" panose="020F0502020204030204" pitchFamily="34" charset="0"/>
              </a:rPr>
              <a:t>Purdue </a:t>
            </a:r>
            <a:r>
              <a:rPr lang="en-US" sz="1700" dirty="0">
                <a:solidFill>
                  <a:schemeClr val="bg1"/>
                </a:solidFill>
                <a:latin typeface="Calibri" panose="020F0502020204030204" pitchFamily="34" charset="0"/>
              </a:rPr>
              <a:t>University, AMPATH, Kenya/US</a:t>
            </a:r>
            <a:endParaRPr lang="en-US" sz="1700" b="1" dirty="0">
              <a:solidFill>
                <a:schemeClr val="bg1"/>
              </a:solidFill>
            </a:endParaRPr>
          </a:p>
          <a:p>
            <a:endParaRPr lang="en-US" sz="1200" b="1" dirty="0">
              <a:solidFill>
                <a:schemeClr val="bg1"/>
              </a:solidFill>
            </a:endParaRPr>
          </a:p>
          <a:p>
            <a:r>
              <a:rPr lang="en-US" sz="1200" b="1" dirty="0">
                <a:solidFill>
                  <a:schemeClr val="bg1"/>
                </a:solidFill>
              </a:rPr>
              <a:t>Njuguna, Benson</a:t>
            </a:r>
            <a:r>
              <a:rPr lang="en-US" sz="1200" dirty="0">
                <a:solidFill>
                  <a:schemeClr val="bg1"/>
                </a:solidFill>
              </a:rPr>
              <a:t>; Vorkoper, Susan; Patel, Pragna; Reid, Mike J.A.; Vedanthan, Rajesh; Pfaff, Colin; Park, Paul H.; Fischer, Lydia; Laktabai, Jeremiah; </a:t>
            </a: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600074" y="549636"/>
            <a:ext cx="3344867" cy="4545877"/>
          </a:xfrm>
          <a:prstGeom prst="rect">
            <a:avLst/>
          </a:prstGeom>
        </p:spPr>
      </p:pic>
    </p:spTree>
    <p:extLst>
      <p:ext uri="{BB962C8B-B14F-4D97-AF65-F5344CB8AC3E}">
        <p14:creationId xmlns:p14="http://schemas.microsoft.com/office/powerpoint/2010/main" val="194158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Themes</a:t>
            </a:r>
          </a:p>
        </p:txBody>
      </p:sp>
      <p:sp>
        <p:nvSpPr>
          <p:cNvPr id="4" name="Content Placeholder 3">
            <a:extLst>
              <a:ext uri="{FF2B5EF4-FFF2-40B4-BE49-F238E27FC236}">
                <a16:creationId xmlns:a16="http://schemas.microsoft.com/office/drawing/2014/main" xmlns="" id="{A18C8BBE-BBCC-4E38-AA43-4C8B42D01EF5}"/>
              </a:ext>
            </a:extLst>
          </p:cNvPr>
          <p:cNvSpPr>
            <a:spLocks noGrp="1"/>
          </p:cNvSpPr>
          <p:nvPr>
            <p:ph idx="1"/>
          </p:nvPr>
        </p:nvSpPr>
        <p:spPr/>
        <p:txBody>
          <a:bodyPr/>
          <a:lstStyle/>
          <a:p>
            <a:r>
              <a:rPr lang="en-US" dirty="0"/>
              <a:t>Leveraging Human Resources</a:t>
            </a:r>
          </a:p>
          <a:p>
            <a:r>
              <a:rPr lang="en-US" dirty="0"/>
              <a:t>Patient Centered Delivery Design</a:t>
            </a:r>
          </a:p>
          <a:p>
            <a:r>
              <a:rPr lang="en-US" dirty="0"/>
              <a:t>Decentralized Service Provision</a:t>
            </a:r>
          </a:p>
          <a:p>
            <a:r>
              <a:rPr lang="en-US" dirty="0"/>
              <a:t>Streamlining Service Delivery</a:t>
            </a:r>
          </a:p>
          <a:p>
            <a:r>
              <a:rPr lang="en-US" dirty="0"/>
              <a:t>Public Private Partnerships</a:t>
            </a:r>
          </a:p>
          <a:p>
            <a:endParaRPr lang="en-US" dirty="0"/>
          </a:p>
          <a:p>
            <a:endParaRPr lang="en-US" dirty="0"/>
          </a:p>
        </p:txBody>
      </p:sp>
    </p:spTree>
    <p:extLst>
      <p:ext uri="{BB962C8B-B14F-4D97-AF65-F5344CB8AC3E}">
        <p14:creationId xmlns:p14="http://schemas.microsoft.com/office/powerpoint/2010/main" val="4102408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D6764B-E6BE-4630-A803-FB549DD6B4EB}"/>
              </a:ext>
            </a:extLst>
          </p:cNvPr>
          <p:cNvSpPr>
            <a:spLocks noGrp="1"/>
          </p:cNvSpPr>
          <p:nvPr>
            <p:ph type="title"/>
          </p:nvPr>
        </p:nvSpPr>
        <p:spPr/>
        <p:txBody>
          <a:bodyPr/>
          <a:lstStyle/>
          <a:p>
            <a:r>
              <a:rPr lang="en-US" dirty="0"/>
              <a:t>Purpose and Methodology </a:t>
            </a:r>
          </a:p>
        </p:txBody>
      </p:sp>
      <p:sp>
        <p:nvSpPr>
          <p:cNvPr id="3" name="Content Placeholder 2">
            <a:extLst>
              <a:ext uri="{FF2B5EF4-FFF2-40B4-BE49-F238E27FC236}">
                <a16:creationId xmlns:a16="http://schemas.microsoft.com/office/drawing/2014/main" xmlns="" id="{34E51BAB-C9C4-419C-BA40-A34E4A52DFEF}"/>
              </a:ext>
            </a:extLst>
          </p:cNvPr>
          <p:cNvSpPr>
            <a:spLocks noGrp="1"/>
          </p:cNvSpPr>
          <p:nvPr>
            <p:ph idx="1"/>
          </p:nvPr>
        </p:nvSpPr>
        <p:spPr/>
        <p:txBody>
          <a:bodyPr>
            <a:normAutofit fontScale="85000" lnSpcReduction="10000"/>
          </a:bodyPr>
          <a:lstStyle/>
          <a:p>
            <a:pPr marL="0" indent="0">
              <a:buNone/>
            </a:pPr>
            <a:r>
              <a:rPr lang="en-US" b="1" dirty="0"/>
              <a:t>Purpose</a:t>
            </a:r>
          </a:p>
          <a:p>
            <a:r>
              <a:rPr lang="en-US" dirty="0"/>
              <a:t>Provide an overview of different peer- reviewed approaches for HIV and NCD integration</a:t>
            </a:r>
          </a:p>
          <a:p>
            <a:pPr marL="0" indent="0">
              <a:buNone/>
            </a:pPr>
            <a:r>
              <a:rPr lang="en-US" b="1" dirty="0"/>
              <a:t>Methodology</a:t>
            </a:r>
          </a:p>
          <a:p>
            <a:r>
              <a:rPr lang="en-US" dirty="0"/>
              <a:t>Structured </a:t>
            </a:r>
            <a:r>
              <a:rPr lang="en-US" dirty="0" err="1"/>
              <a:t>pubmed</a:t>
            </a:r>
            <a:r>
              <a:rPr lang="en-US" dirty="0"/>
              <a:t> search</a:t>
            </a:r>
          </a:p>
          <a:p>
            <a:r>
              <a:rPr lang="en-US" dirty="0"/>
              <a:t>Interviews with lead authors of selected case studies</a:t>
            </a:r>
          </a:p>
          <a:p>
            <a:r>
              <a:rPr lang="en-US" dirty="0"/>
              <a:t>Description of representative case studies of integration across the continuum of HIV care</a:t>
            </a:r>
          </a:p>
        </p:txBody>
      </p:sp>
    </p:spTree>
    <p:extLst>
      <p:ext uri="{BB962C8B-B14F-4D97-AF65-F5344CB8AC3E}">
        <p14:creationId xmlns:p14="http://schemas.microsoft.com/office/powerpoint/2010/main" val="85240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1" y="129498"/>
            <a:ext cx="9151622" cy="1143000"/>
          </a:xfrm>
        </p:spPr>
        <p:txBody>
          <a:bodyPr>
            <a:normAutofit fontScale="90000"/>
          </a:bodyPr>
          <a:lstStyle/>
          <a:p>
            <a:r>
              <a:rPr lang="en-US" dirty="0"/>
              <a:t>Progressive Iterations of Integrated Care</a:t>
            </a:r>
          </a:p>
        </p:txBody>
      </p:sp>
      <p:pic>
        <p:nvPicPr>
          <p:cNvPr id="6" name="Picture 5" descr="HIVandNCDmodels_v27_animation-07.jpg">
            <a:extLst>
              <a:ext uri="{FF2B5EF4-FFF2-40B4-BE49-F238E27FC236}">
                <a16:creationId xmlns:a16="http://schemas.microsoft.com/office/drawing/2014/main" xmlns="" id="{52D65EB6-E652-447B-BA25-EF9BA95792B9}"/>
              </a:ext>
            </a:extLst>
          </p:cNvPr>
          <p:cNvPicPr>
            <a:picLocks noChangeAspect="1"/>
          </p:cNvPicPr>
          <p:nvPr/>
        </p:nvPicPr>
        <p:blipFill rotWithShape="1">
          <a:blip r:embed="rId2">
            <a:extLst>
              <a:ext uri="{28A0092B-C50C-407E-A947-70E740481C1C}">
                <a14:useLocalDpi xmlns:a14="http://schemas.microsoft.com/office/drawing/2010/main" val="0"/>
              </a:ext>
            </a:extLst>
          </a:blip>
          <a:srcRect l="22801" t="52722" r="59469" b="35206"/>
          <a:stretch/>
        </p:blipFill>
        <p:spPr>
          <a:xfrm>
            <a:off x="2162629" y="2448482"/>
            <a:ext cx="2172097" cy="1379797"/>
          </a:xfrm>
          <a:prstGeom prst="rect">
            <a:avLst/>
          </a:prstGeom>
        </p:spPr>
      </p:pic>
      <p:pic>
        <p:nvPicPr>
          <p:cNvPr id="9" name="Picture 8" descr="HIVandNCDmodels_v27_animation-07.jpg">
            <a:extLst>
              <a:ext uri="{FF2B5EF4-FFF2-40B4-BE49-F238E27FC236}">
                <a16:creationId xmlns:a16="http://schemas.microsoft.com/office/drawing/2014/main" xmlns="" id="{6FE6487D-03A9-4C0F-BA38-4893B167D678}"/>
              </a:ext>
            </a:extLst>
          </p:cNvPr>
          <p:cNvPicPr>
            <a:picLocks noChangeAspect="1"/>
          </p:cNvPicPr>
          <p:nvPr/>
        </p:nvPicPr>
        <p:blipFill rotWithShape="1">
          <a:blip r:embed="rId2">
            <a:extLst>
              <a:ext uri="{28A0092B-C50C-407E-A947-70E740481C1C}">
                <a14:useLocalDpi xmlns:a14="http://schemas.microsoft.com/office/drawing/2010/main" val="0"/>
              </a:ext>
            </a:extLst>
          </a:blip>
          <a:srcRect l="40564" t="52722" r="24333" b="35206"/>
          <a:stretch/>
        </p:blipFill>
        <p:spPr>
          <a:xfrm>
            <a:off x="1536755" y="3828279"/>
            <a:ext cx="4831110" cy="1550104"/>
          </a:xfrm>
          <a:prstGeom prst="rect">
            <a:avLst/>
          </a:prstGeom>
        </p:spPr>
      </p:pic>
      <p:pic>
        <p:nvPicPr>
          <p:cNvPr id="12" name="Picture 11" descr="HIVandNCDmodels_v27_animation-07.jpg">
            <a:extLst>
              <a:ext uri="{FF2B5EF4-FFF2-40B4-BE49-F238E27FC236}">
                <a16:creationId xmlns:a16="http://schemas.microsoft.com/office/drawing/2014/main" xmlns="" id="{266B2583-8B93-4C7C-927E-034E2CE3AC66}"/>
              </a:ext>
            </a:extLst>
          </p:cNvPr>
          <p:cNvPicPr>
            <a:picLocks noChangeAspect="1"/>
          </p:cNvPicPr>
          <p:nvPr/>
        </p:nvPicPr>
        <p:blipFill rotWithShape="1">
          <a:blip r:embed="rId2">
            <a:extLst>
              <a:ext uri="{28A0092B-C50C-407E-A947-70E740481C1C}">
                <a14:useLocalDpi xmlns:a14="http://schemas.microsoft.com/office/drawing/2010/main" val="0"/>
              </a:ext>
            </a:extLst>
          </a:blip>
          <a:srcRect l="13196" t="778" r="56594" b="95111"/>
          <a:stretch/>
        </p:blipFill>
        <p:spPr>
          <a:xfrm>
            <a:off x="326322" y="1093285"/>
            <a:ext cx="3135085" cy="398102"/>
          </a:xfrm>
          <a:prstGeom prst="rect">
            <a:avLst/>
          </a:prstGeom>
        </p:spPr>
      </p:pic>
      <p:sp>
        <p:nvSpPr>
          <p:cNvPr id="14" name="Content Placeholder 2">
            <a:extLst>
              <a:ext uri="{FF2B5EF4-FFF2-40B4-BE49-F238E27FC236}">
                <a16:creationId xmlns:a16="http://schemas.microsoft.com/office/drawing/2014/main" xmlns="" id="{EA16A433-83EE-428F-8CB6-A06E3A403082}"/>
              </a:ext>
            </a:extLst>
          </p:cNvPr>
          <p:cNvSpPr txBox="1">
            <a:spLocks/>
          </p:cNvSpPr>
          <p:nvPr/>
        </p:nvSpPr>
        <p:spPr>
          <a:xfrm rot="1500000">
            <a:off x="3415400" y="2492427"/>
            <a:ext cx="3841493" cy="63391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Raleway" panose="020B0503030101060003"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Raleway" panose="020B0503030101060003"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Raleway" panose="020B0503030101060003"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Raleway" panose="020B0503030101060003"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Raleway" panose="020B0503030101060003"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rgbClr val="FF0000"/>
                </a:solidFill>
              </a:rPr>
              <a:t>Continuum of Care</a:t>
            </a:r>
          </a:p>
        </p:txBody>
      </p:sp>
      <p:cxnSp>
        <p:nvCxnSpPr>
          <p:cNvPr id="15" name="Straight Arrow Connector 14">
            <a:extLst>
              <a:ext uri="{FF2B5EF4-FFF2-40B4-BE49-F238E27FC236}">
                <a16:creationId xmlns:a16="http://schemas.microsoft.com/office/drawing/2014/main" xmlns="" id="{B2B35BA2-9EC0-46B2-90C8-5447DE649334}"/>
              </a:ext>
            </a:extLst>
          </p:cNvPr>
          <p:cNvCxnSpPr>
            <a:cxnSpLocks/>
          </p:cNvCxnSpPr>
          <p:nvPr/>
        </p:nvCxnSpPr>
        <p:spPr>
          <a:xfrm flipH="1" flipV="1">
            <a:off x="2162629" y="1541499"/>
            <a:ext cx="6111867" cy="2811992"/>
          </a:xfrm>
          <a:prstGeom prst="straightConnector1">
            <a:avLst/>
          </a:prstGeom>
          <a:ln w="38100">
            <a:headEnd type="triangle"/>
            <a:tailEnd type="none"/>
          </a:ln>
        </p:spPr>
        <p:style>
          <a:lnRef idx="1">
            <a:schemeClr val="accent2"/>
          </a:lnRef>
          <a:fillRef idx="0">
            <a:schemeClr val="accent2"/>
          </a:fillRef>
          <a:effectRef idx="0">
            <a:schemeClr val="accent2"/>
          </a:effectRef>
          <a:fontRef idx="minor">
            <a:schemeClr val="tx1"/>
          </a:fontRef>
        </p:style>
      </p:cxnSp>
      <p:pic>
        <p:nvPicPr>
          <p:cNvPr id="17" name="Picture 16" descr="HIVandNCDmodels_v27_animation-07.jpg">
            <a:extLst>
              <a:ext uri="{FF2B5EF4-FFF2-40B4-BE49-F238E27FC236}">
                <a16:creationId xmlns:a16="http://schemas.microsoft.com/office/drawing/2014/main" xmlns="" id="{0CD0F646-E043-4065-9786-B4F902906A51}"/>
              </a:ext>
            </a:extLst>
          </p:cNvPr>
          <p:cNvPicPr>
            <a:picLocks noChangeAspect="1"/>
          </p:cNvPicPr>
          <p:nvPr/>
        </p:nvPicPr>
        <p:blipFill rotWithShape="1">
          <a:blip r:embed="rId2">
            <a:extLst>
              <a:ext uri="{28A0092B-C50C-407E-A947-70E740481C1C}">
                <a14:useLocalDpi xmlns:a14="http://schemas.microsoft.com/office/drawing/2010/main" val="0"/>
              </a:ext>
            </a:extLst>
          </a:blip>
          <a:srcRect l="5045" t="52722" r="77277" b="35206"/>
          <a:stretch/>
        </p:blipFill>
        <p:spPr>
          <a:xfrm>
            <a:off x="279416" y="1703737"/>
            <a:ext cx="1902422" cy="1212091"/>
          </a:xfrm>
          <a:prstGeom prst="rect">
            <a:avLst/>
          </a:prstGeom>
        </p:spPr>
      </p:pic>
      <p:pic>
        <p:nvPicPr>
          <p:cNvPr id="18" name="Picture 17" descr="HIVandNCDmodels_v27_animation-07.jpg">
            <a:extLst>
              <a:ext uri="{FF2B5EF4-FFF2-40B4-BE49-F238E27FC236}">
                <a16:creationId xmlns:a16="http://schemas.microsoft.com/office/drawing/2014/main" xmlns="" id="{82790F2E-8DAF-41F5-8E97-5880ADFB255E}"/>
              </a:ext>
            </a:extLst>
          </p:cNvPr>
          <p:cNvPicPr>
            <a:picLocks noChangeAspect="1"/>
          </p:cNvPicPr>
          <p:nvPr/>
        </p:nvPicPr>
        <p:blipFill rotWithShape="1">
          <a:blip r:embed="rId2">
            <a:extLst>
              <a:ext uri="{28A0092B-C50C-407E-A947-70E740481C1C}">
                <a14:useLocalDpi xmlns:a14="http://schemas.microsoft.com/office/drawing/2010/main" val="0"/>
              </a:ext>
            </a:extLst>
          </a:blip>
          <a:srcRect l="75800" t="52722" r="6932" b="35206"/>
          <a:stretch/>
        </p:blipFill>
        <p:spPr>
          <a:xfrm>
            <a:off x="6767520" y="4785256"/>
            <a:ext cx="2376480" cy="1550104"/>
          </a:xfrm>
          <a:prstGeom prst="rect">
            <a:avLst/>
          </a:prstGeom>
        </p:spPr>
      </p:pic>
      <p:pic>
        <p:nvPicPr>
          <p:cNvPr id="21" name="Picture 20" descr="HIVandNCDmodels_v27_animation-07.jpg">
            <a:extLst>
              <a:ext uri="{FF2B5EF4-FFF2-40B4-BE49-F238E27FC236}">
                <a16:creationId xmlns:a16="http://schemas.microsoft.com/office/drawing/2014/main" xmlns="" id="{57CF4BF8-1763-442F-AF12-69D7FF8AC9E4}"/>
              </a:ext>
            </a:extLst>
          </p:cNvPr>
          <p:cNvPicPr>
            <a:picLocks noChangeAspect="1"/>
          </p:cNvPicPr>
          <p:nvPr/>
        </p:nvPicPr>
        <p:blipFill rotWithShape="1">
          <a:blip r:embed="rId2">
            <a:extLst>
              <a:ext uri="{28A0092B-C50C-407E-A947-70E740481C1C}">
                <a14:useLocalDpi xmlns:a14="http://schemas.microsoft.com/office/drawing/2010/main" val="0"/>
              </a:ext>
            </a:extLst>
          </a:blip>
          <a:srcRect l="60957" t="1465" r="13589" b="95111"/>
          <a:stretch/>
        </p:blipFill>
        <p:spPr>
          <a:xfrm>
            <a:off x="6502400" y="4403603"/>
            <a:ext cx="2641600" cy="331541"/>
          </a:xfrm>
          <a:prstGeom prst="rect">
            <a:avLst/>
          </a:prstGeom>
        </p:spPr>
      </p:pic>
    </p:spTree>
    <p:extLst>
      <p:ext uri="{BB962C8B-B14F-4D97-AF65-F5344CB8AC3E}">
        <p14:creationId xmlns:p14="http://schemas.microsoft.com/office/powerpoint/2010/main" val="1893908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VandNCDmodels_v27_animation-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378983"/>
          </a:xfrm>
          <a:prstGeom prst="rect">
            <a:avLst/>
          </a:prstGeom>
        </p:spPr>
      </p:pic>
      <p:pic>
        <p:nvPicPr>
          <p:cNvPr id="7" name="Picture 6" descr="HIVandNCDmodels_v27_animation-01.jpg">
            <a:extLst>
              <a:ext uri="{FF2B5EF4-FFF2-40B4-BE49-F238E27FC236}">
                <a16:creationId xmlns:a16="http://schemas.microsoft.com/office/drawing/2014/main" xmlns="" id="{E8F9F95F-98A3-4026-A1A2-9FA42C276886}"/>
              </a:ext>
            </a:extLst>
          </p:cNvPr>
          <p:cNvPicPr>
            <a:picLocks noChangeAspect="1"/>
          </p:cNvPicPr>
          <p:nvPr/>
        </p:nvPicPr>
        <p:blipFill rotWithShape="1">
          <a:blip r:embed="rId3">
            <a:extLst>
              <a:ext uri="{28A0092B-C50C-407E-A947-70E740481C1C}">
                <a14:useLocalDpi xmlns:a14="http://schemas.microsoft.com/office/drawing/2010/main" val="0"/>
              </a:ext>
            </a:extLst>
          </a:blip>
          <a:srcRect l="2312" t="42546" r="72102" b="49659"/>
          <a:stretch/>
        </p:blipFill>
        <p:spPr>
          <a:xfrm>
            <a:off x="0" y="4894932"/>
            <a:ext cx="5064487" cy="1394568"/>
          </a:xfrm>
          <a:prstGeom prst="rect">
            <a:avLst/>
          </a:prstGeom>
        </p:spPr>
      </p:pic>
    </p:spTree>
    <p:extLst>
      <p:ext uri="{BB962C8B-B14F-4D97-AF65-F5344CB8AC3E}">
        <p14:creationId xmlns:p14="http://schemas.microsoft.com/office/powerpoint/2010/main" val="2190290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374092" y="1433982"/>
            <a:ext cx="4257675" cy="2777186"/>
          </a:xfrm>
          <a:solidFill>
            <a:schemeClr val="tx2"/>
          </a:solidFill>
        </p:spPr>
        <p:txBody>
          <a:bodyPr>
            <a:normAutofit fontScale="85000" lnSpcReduction="10000"/>
          </a:bodyPr>
          <a:lstStyle/>
          <a:p>
            <a:r>
              <a:rPr lang="en-US" sz="2200" b="1" dirty="0">
                <a:solidFill>
                  <a:schemeClr val="bg1"/>
                </a:solidFill>
                <a:latin typeface="+mn-lt"/>
              </a:rPr>
              <a:t>Building on the HIV platform: tackling the challenge of noncommunicable diseases among persons living with HIV</a:t>
            </a:r>
          </a:p>
          <a:p>
            <a:endParaRPr lang="en-US" sz="2300" b="1" dirty="0">
              <a:solidFill>
                <a:schemeClr val="bg1"/>
              </a:solidFill>
            </a:endParaRPr>
          </a:p>
          <a:p>
            <a:r>
              <a:rPr lang="en-US" sz="2300" b="1" dirty="0">
                <a:solidFill>
                  <a:schemeClr val="bg1"/>
                </a:solidFill>
                <a:latin typeface="+mn-lt"/>
              </a:rPr>
              <a:t>Wafaa El-Sadr  </a:t>
            </a:r>
          </a:p>
          <a:p>
            <a:r>
              <a:rPr lang="en-US" sz="1600" b="1" dirty="0">
                <a:solidFill>
                  <a:schemeClr val="bg1"/>
                </a:solidFill>
                <a:latin typeface="+mn-lt"/>
              </a:rPr>
              <a:t>Professor of Epidemiology and Professor of Medicine, College of Physicians and Surgeons, Mailman School of Public Health, Columbia University, US</a:t>
            </a:r>
          </a:p>
          <a:p>
            <a:endParaRPr lang="en-US" sz="1500" b="1" dirty="0">
              <a:solidFill>
                <a:schemeClr val="bg1"/>
              </a:solidFill>
            </a:endParaRPr>
          </a:p>
          <a:p>
            <a:r>
              <a:rPr lang="en-US" sz="1500" b="1" dirty="0">
                <a:solidFill>
                  <a:schemeClr val="bg1"/>
                </a:solidFill>
                <a:latin typeface="+mn-lt"/>
              </a:rPr>
              <a:t>Eric </a:t>
            </a:r>
            <a:r>
              <a:rPr lang="en-US" sz="1500" b="1" dirty="0" err="1">
                <a:solidFill>
                  <a:schemeClr val="bg1"/>
                </a:solidFill>
                <a:latin typeface="+mn-lt"/>
              </a:rPr>
              <a:t>Goosby</a:t>
            </a:r>
            <a:r>
              <a:rPr lang="en-US" sz="1500" b="1" dirty="0">
                <a:solidFill>
                  <a:schemeClr val="bg1"/>
                </a:solidFill>
                <a:latin typeface="+mn-lt"/>
              </a:rPr>
              <a:t>, Professor, University of California, San Francisco, US</a:t>
            </a: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685800" y="496024"/>
            <a:ext cx="3344867" cy="4545877"/>
          </a:xfrm>
          <a:prstGeom prst="rect">
            <a:avLst/>
          </a:prstGeom>
        </p:spPr>
      </p:pic>
    </p:spTree>
    <p:extLst>
      <p:ext uri="{BB962C8B-B14F-4D97-AF65-F5344CB8AC3E}">
        <p14:creationId xmlns:p14="http://schemas.microsoft.com/office/powerpoint/2010/main" val="3682022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VandNCDmodels_v27_animation-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378983"/>
          </a:xfrm>
          <a:prstGeom prst="rect">
            <a:avLst/>
          </a:prstGeom>
        </p:spPr>
      </p:pic>
      <p:pic>
        <p:nvPicPr>
          <p:cNvPr id="9" name="Picture 8" descr="HIVandNCDmodels_v27_animation-01.jpg">
            <a:extLst>
              <a:ext uri="{FF2B5EF4-FFF2-40B4-BE49-F238E27FC236}">
                <a16:creationId xmlns:a16="http://schemas.microsoft.com/office/drawing/2014/main" xmlns="" id="{E8F9F95F-98A3-4026-A1A2-9FA42C276886}"/>
              </a:ext>
            </a:extLst>
          </p:cNvPr>
          <p:cNvPicPr>
            <a:picLocks noChangeAspect="1"/>
          </p:cNvPicPr>
          <p:nvPr/>
        </p:nvPicPr>
        <p:blipFill rotWithShape="1">
          <a:blip r:embed="rId3">
            <a:extLst>
              <a:ext uri="{28A0092B-C50C-407E-A947-70E740481C1C}">
                <a14:useLocalDpi xmlns:a14="http://schemas.microsoft.com/office/drawing/2010/main" val="0"/>
              </a:ext>
            </a:extLst>
          </a:blip>
          <a:srcRect l="2312" t="42546" r="72102" b="49659"/>
          <a:stretch/>
        </p:blipFill>
        <p:spPr>
          <a:xfrm>
            <a:off x="0" y="4894932"/>
            <a:ext cx="5064487" cy="1394568"/>
          </a:xfrm>
          <a:prstGeom prst="rect">
            <a:avLst/>
          </a:prstGeom>
        </p:spPr>
      </p:pic>
    </p:spTree>
    <p:extLst>
      <p:ext uri="{BB962C8B-B14F-4D97-AF65-F5344CB8AC3E}">
        <p14:creationId xmlns:p14="http://schemas.microsoft.com/office/powerpoint/2010/main" val="260437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VandNCDmodels_v27_animation-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378983"/>
          </a:xfrm>
          <a:prstGeom prst="rect">
            <a:avLst/>
          </a:prstGeom>
        </p:spPr>
      </p:pic>
      <p:pic>
        <p:nvPicPr>
          <p:cNvPr id="9" name="Picture 8" descr="HIVandNCDmodels_v27_animation-01.jpg">
            <a:extLst>
              <a:ext uri="{FF2B5EF4-FFF2-40B4-BE49-F238E27FC236}">
                <a16:creationId xmlns:a16="http://schemas.microsoft.com/office/drawing/2014/main" xmlns="" id="{E8F9F95F-98A3-4026-A1A2-9FA42C276886}"/>
              </a:ext>
            </a:extLst>
          </p:cNvPr>
          <p:cNvPicPr>
            <a:picLocks noChangeAspect="1"/>
          </p:cNvPicPr>
          <p:nvPr/>
        </p:nvPicPr>
        <p:blipFill rotWithShape="1">
          <a:blip r:embed="rId3">
            <a:extLst>
              <a:ext uri="{28A0092B-C50C-407E-A947-70E740481C1C}">
                <a14:useLocalDpi xmlns:a14="http://schemas.microsoft.com/office/drawing/2010/main" val="0"/>
              </a:ext>
            </a:extLst>
          </a:blip>
          <a:srcRect l="2312" t="42546" r="72102" b="49659"/>
          <a:stretch/>
        </p:blipFill>
        <p:spPr>
          <a:xfrm>
            <a:off x="0" y="4894932"/>
            <a:ext cx="5064487" cy="1394568"/>
          </a:xfrm>
          <a:prstGeom prst="rect">
            <a:avLst/>
          </a:prstGeom>
        </p:spPr>
      </p:pic>
    </p:spTree>
    <p:extLst>
      <p:ext uri="{BB962C8B-B14F-4D97-AF65-F5344CB8AC3E}">
        <p14:creationId xmlns:p14="http://schemas.microsoft.com/office/powerpoint/2010/main" val="410697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VandNCDmodels_v27_animation-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43356"/>
          </a:xfrm>
          <a:prstGeom prst="rect">
            <a:avLst/>
          </a:prstGeom>
        </p:spPr>
      </p:pic>
      <p:pic>
        <p:nvPicPr>
          <p:cNvPr id="9" name="Picture 8" descr="HIVandNCDmodels_v27_animation-01.jpg">
            <a:extLst>
              <a:ext uri="{FF2B5EF4-FFF2-40B4-BE49-F238E27FC236}">
                <a16:creationId xmlns:a16="http://schemas.microsoft.com/office/drawing/2014/main" xmlns="" id="{E8F9F95F-98A3-4026-A1A2-9FA42C276886}"/>
              </a:ext>
            </a:extLst>
          </p:cNvPr>
          <p:cNvPicPr>
            <a:picLocks noChangeAspect="1"/>
          </p:cNvPicPr>
          <p:nvPr/>
        </p:nvPicPr>
        <p:blipFill rotWithShape="1">
          <a:blip r:embed="rId3">
            <a:extLst>
              <a:ext uri="{28A0092B-C50C-407E-A947-70E740481C1C}">
                <a14:useLocalDpi xmlns:a14="http://schemas.microsoft.com/office/drawing/2010/main" val="0"/>
              </a:ext>
            </a:extLst>
          </a:blip>
          <a:srcRect l="2312" t="42546" r="72102" b="49659"/>
          <a:stretch/>
        </p:blipFill>
        <p:spPr>
          <a:xfrm>
            <a:off x="0" y="4894932"/>
            <a:ext cx="5064487" cy="1394568"/>
          </a:xfrm>
          <a:prstGeom prst="rect">
            <a:avLst/>
          </a:prstGeom>
        </p:spPr>
      </p:pic>
    </p:spTree>
    <p:extLst>
      <p:ext uri="{BB962C8B-B14F-4D97-AF65-F5344CB8AC3E}">
        <p14:creationId xmlns:p14="http://schemas.microsoft.com/office/powerpoint/2010/main" val="1016282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VandNCDmodels_v27_animation-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43356"/>
          </a:xfrm>
          <a:prstGeom prst="rect">
            <a:avLst/>
          </a:prstGeom>
        </p:spPr>
      </p:pic>
      <p:pic>
        <p:nvPicPr>
          <p:cNvPr id="5" name="Picture 4" descr="HIVandNCDmodels_v27_animation-01.jpg">
            <a:extLst>
              <a:ext uri="{FF2B5EF4-FFF2-40B4-BE49-F238E27FC236}">
                <a16:creationId xmlns:a16="http://schemas.microsoft.com/office/drawing/2014/main" xmlns="" id="{E8F9F95F-98A3-4026-A1A2-9FA42C276886}"/>
              </a:ext>
            </a:extLst>
          </p:cNvPr>
          <p:cNvPicPr>
            <a:picLocks noChangeAspect="1"/>
          </p:cNvPicPr>
          <p:nvPr/>
        </p:nvPicPr>
        <p:blipFill rotWithShape="1">
          <a:blip r:embed="rId3">
            <a:extLst>
              <a:ext uri="{28A0092B-C50C-407E-A947-70E740481C1C}">
                <a14:useLocalDpi xmlns:a14="http://schemas.microsoft.com/office/drawing/2010/main" val="0"/>
              </a:ext>
            </a:extLst>
          </a:blip>
          <a:srcRect l="2312" t="42546" r="72102" b="49659"/>
          <a:stretch/>
        </p:blipFill>
        <p:spPr>
          <a:xfrm>
            <a:off x="0" y="4894932"/>
            <a:ext cx="5064487" cy="1394568"/>
          </a:xfrm>
          <a:prstGeom prst="rect">
            <a:avLst/>
          </a:prstGeom>
        </p:spPr>
      </p:pic>
    </p:spTree>
    <p:extLst>
      <p:ext uri="{BB962C8B-B14F-4D97-AF65-F5344CB8AC3E}">
        <p14:creationId xmlns:p14="http://schemas.microsoft.com/office/powerpoint/2010/main" val="2715556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VandNCDmodels_v27_animation-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32343"/>
          </a:xfrm>
          <a:prstGeom prst="rect">
            <a:avLst/>
          </a:prstGeom>
        </p:spPr>
      </p:pic>
      <p:pic>
        <p:nvPicPr>
          <p:cNvPr id="7" name="Picture 6" descr="HIVandNCDmodels_v27_animation-01.jpg">
            <a:extLst>
              <a:ext uri="{FF2B5EF4-FFF2-40B4-BE49-F238E27FC236}">
                <a16:creationId xmlns:a16="http://schemas.microsoft.com/office/drawing/2014/main" xmlns="" id="{E8F9F95F-98A3-4026-A1A2-9FA42C276886}"/>
              </a:ext>
            </a:extLst>
          </p:cNvPr>
          <p:cNvPicPr>
            <a:picLocks noChangeAspect="1"/>
          </p:cNvPicPr>
          <p:nvPr/>
        </p:nvPicPr>
        <p:blipFill rotWithShape="1">
          <a:blip r:embed="rId3">
            <a:extLst>
              <a:ext uri="{28A0092B-C50C-407E-A947-70E740481C1C}">
                <a14:useLocalDpi xmlns:a14="http://schemas.microsoft.com/office/drawing/2010/main" val="0"/>
              </a:ext>
            </a:extLst>
          </a:blip>
          <a:srcRect l="2312" t="42546" r="72102" b="49659"/>
          <a:stretch/>
        </p:blipFill>
        <p:spPr>
          <a:xfrm>
            <a:off x="0" y="4894932"/>
            <a:ext cx="5064487" cy="1394568"/>
          </a:xfrm>
          <a:prstGeom prst="rect">
            <a:avLst/>
          </a:prstGeom>
        </p:spPr>
      </p:pic>
    </p:spTree>
    <p:extLst>
      <p:ext uri="{BB962C8B-B14F-4D97-AF65-F5344CB8AC3E}">
        <p14:creationId xmlns:p14="http://schemas.microsoft.com/office/powerpoint/2010/main" val="102979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IVandNCDmodels_v27_animation-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370845"/>
          </a:xfrm>
          <a:prstGeom prst="rect">
            <a:avLst/>
          </a:prstGeom>
        </p:spPr>
      </p:pic>
      <p:pic>
        <p:nvPicPr>
          <p:cNvPr id="5" name="Picture 4" descr="HIVandNCDmodels_v27_animation-01.jpg">
            <a:extLst>
              <a:ext uri="{FF2B5EF4-FFF2-40B4-BE49-F238E27FC236}">
                <a16:creationId xmlns:a16="http://schemas.microsoft.com/office/drawing/2014/main" xmlns="" id="{E8F9F95F-98A3-4026-A1A2-9FA42C276886}"/>
              </a:ext>
            </a:extLst>
          </p:cNvPr>
          <p:cNvPicPr>
            <a:picLocks noChangeAspect="1"/>
          </p:cNvPicPr>
          <p:nvPr/>
        </p:nvPicPr>
        <p:blipFill rotWithShape="1">
          <a:blip r:embed="rId3">
            <a:extLst>
              <a:ext uri="{28A0092B-C50C-407E-A947-70E740481C1C}">
                <a14:useLocalDpi xmlns:a14="http://schemas.microsoft.com/office/drawing/2010/main" val="0"/>
              </a:ext>
            </a:extLst>
          </a:blip>
          <a:srcRect l="2312" t="42546" r="72102" b="49659"/>
          <a:stretch/>
        </p:blipFill>
        <p:spPr>
          <a:xfrm>
            <a:off x="1" y="5122444"/>
            <a:ext cx="4238256" cy="1167055"/>
          </a:xfrm>
          <a:prstGeom prst="rect">
            <a:avLst/>
          </a:prstGeom>
        </p:spPr>
      </p:pic>
    </p:spTree>
    <p:extLst>
      <p:ext uri="{BB962C8B-B14F-4D97-AF65-F5344CB8AC3E}">
        <p14:creationId xmlns:p14="http://schemas.microsoft.com/office/powerpoint/2010/main" val="333482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080409" y="773619"/>
            <a:ext cx="4494207" cy="3968459"/>
          </a:xfrm>
          <a:solidFill>
            <a:schemeClr val="tx2"/>
          </a:solidFill>
        </p:spPr>
        <p:txBody>
          <a:bodyPr>
            <a:normAutofit lnSpcReduction="10000"/>
          </a:bodyPr>
          <a:lstStyle/>
          <a:p>
            <a:r>
              <a:rPr lang="en-US" sz="2000" b="1" dirty="0">
                <a:solidFill>
                  <a:schemeClr val="bg1"/>
                </a:solidFill>
              </a:rPr>
              <a:t>Integrating cardiovascular disease risk factor screening into HIV services in Swaziland: lessons from an implementation science study</a:t>
            </a:r>
          </a:p>
          <a:p>
            <a:endParaRPr lang="pt-BR" sz="2000" b="1" dirty="0">
              <a:solidFill>
                <a:schemeClr val="bg1"/>
              </a:solidFill>
            </a:endParaRPr>
          </a:p>
          <a:p>
            <a:r>
              <a:rPr lang="pt-BR" sz="2000" b="1" dirty="0">
                <a:solidFill>
                  <a:schemeClr val="bg1"/>
                </a:solidFill>
              </a:rPr>
              <a:t>Miriam Rabkin</a:t>
            </a:r>
          </a:p>
          <a:p>
            <a:r>
              <a:rPr lang="en-US" dirty="0">
                <a:solidFill>
                  <a:schemeClr val="bg1"/>
                </a:solidFill>
              </a:rPr>
              <a:t>Director for Health Systems Strategies at ICAP Columbia and an Associate Professor of Medicine &amp; Epidemiology at Columbia University's Mailman School of Public Health, NY </a:t>
            </a:r>
            <a:r>
              <a:rPr lang="en-US" dirty="0" err="1">
                <a:solidFill>
                  <a:schemeClr val="bg1"/>
                </a:solidFill>
              </a:rPr>
              <a:t>NY</a:t>
            </a:r>
            <a:r>
              <a:rPr lang="en-US" dirty="0">
                <a:solidFill>
                  <a:schemeClr val="bg1"/>
                </a:solidFill>
              </a:rPr>
              <a:t>,  US</a:t>
            </a:r>
          </a:p>
          <a:p>
            <a:endParaRPr lang="pt-BR" sz="1200" dirty="0">
              <a:solidFill>
                <a:schemeClr val="bg1"/>
              </a:solidFill>
            </a:endParaRPr>
          </a:p>
          <a:p>
            <a:r>
              <a:rPr lang="pt-BR" sz="1200" dirty="0">
                <a:solidFill>
                  <a:schemeClr val="bg1"/>
                </a:solidFill>
              </a:rPr>
              <a:t>Palma, Anton; McNairy, Margaret L.; Gachuhi, Averie B.; Simelane, Samkelo; Nuwagaba-Biribonwoha, Harriet; Bongomin, Pido; Okello, Velephi J.; Bitchong, Raymond A.; El-Sadr, Wafaa M.</a:t>
            </a:r>
            <a:endParaRPr lang="en-US" sz="1200" dirty="0">
              <a:solidFill>
                <a:schemeClr val="bg1"/>
              </a:solidFill>
            </a:endParaRP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504825" y="484911"/>
            <a:ext cx="3344867" cy="4545877"/>
          </a:xfrm>
          <a:prstGeom prst="rect">
            <a:avLst/>
          </a:prstGeom>
        </p:spPr>
      </p:pic>
    </p:spTree>
    <p:extLst>
      <p:ext uri="{BB962C8B-B14F-4D97-AF65-F5344CB8AC3E}">
        <p14:creationId xmlns:p14="http://schemas.microsoft.com/office/powerpoint/2010/main" val="2577329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05" y="266200"/>
            <a:ext cx="8815548" cy="857473"/>
          </a:xfrm>
        </p:spPr>
        <p:txBody>
          <a:bodyPr>
            <a:normAutofit fontScale="90000"/>
          </a:bodyPr>
          <a:lstStyle/>
          <a:p>
            <a:r>
              <a:rPr lang="en-US" dirty="0">
                <a:latin typeface="+mj-lt"/>
              </a:rPr>
              <a:t>Integrating CVDRF Screening and HIV Care in </a:t>
            </a:r>
            <a:r>
              <a:rPr lang="en-US" dirty="0" err="1">
                <a:latin typeface="+mj-lt"/>
              </a:rPr>
              <a:t>Eswatini</a:t>
            </a:r>
            <a:endParaRPr lang="en-US" dirty="0">
              <a:latin typeface="+mj-lt"/>
            </a:endParaRPr>
          </a:p>
        </p:txBody>
      </p:sp>
      <p:sp>
        <p:nvSpPr>
          <p:cNvPr id="3" name="Content Placeholder 2"/>
          <p:cNvSpPr>
            <a:spLocks noGrp="1"/>
          </p:cNvSpPr>
          <p:nvPr>
            <p:ph idx="1"/>
          </p:nvPr>
        </p:nvSpPr>
        <p:spPr>
          <a:xfrm>
            <a:off x="388373" y="1231826"/>
            <a:ext cx="8402211" cy="4972327"/>
          </a:xfrm>
        </p:spPr>
        <p:txBody>
          <a:bodyPr>
            <a:normAutofit fontScale="92500" lnSpcReduction="10000"/>
          </a:bodyPr>
          <a:lstStyle/>
          <a:p>
            <a:pPr>
              <a:spcAft>
                <a:spcPts val="375"/>
              </a:spcAft>
            </a:pPr>
            <a:r>
              <a:rPr lang="en-US" sz="2800" dirty="0">
                <a:latin typeface="+mj-lt"/>
              </a:rPr>
              <a:t>In </a:t>
            </a:r>
            <a:r>
              <a:rPr lang="en-US" sz="2800" dirty="0" err="1">
                <a:latin typeface="+mj-lt"/>
              </a:rPr>
              <a:t>Eswatini</a:t>
            </a:r>
            <a:r>
              <a:rPr lang="en-US" sz="2800" dirty="0">
                <a:latin typeface="+mj-lt"/>
              </a:rPr>
              <a:t> </a:t>
            </a:r>
            <a:r>
              <a:rPr lang="en-US" sz="2600" dirty="0">
                <a:latin typeface="+mj-lt"/>
              </a:rPr>
              <a:t>(formerly Swaziland)</a:t>
            </a:r>
            <a:r>
              <a:rPr lang="en-US" sz="2800" dirty="0">
                <a:latin typeface="+mj-lt"/>
              </a:rPr>
              <a:t>, the prevalence of both HIV and cardiovascular disease risk factors </a:t>
            </a:r>
            <a:r>
              <a:rPr lang="en-US" sz="2600" dirty="0">
                <a:latin typeface="+mj-lt"/>
              </a:rPr>
              <a:t>(CVDRF)</a:t>
            </a:r>
            <a:r>
              <a:rPr lang="en-US" sz="2800" dirty="0">
                <a:latin typeface="+mj-lt"/>
              </a:rPr>
              <a:t> is high</a:t>
            </a:r>
          </a:p>
          <a:p>
            <a:pPr>
              <a:spcAft>
                <a:spcPts val="375"/>
              </a:spcAft>
            </a:pPr>
            <a:r>
              <a:rPr lang="en-US" sz="2800" dirty="0">
                <a:latin typeface="+mj-lt"/>
              </a:rPr>
              <a:t>CVDRF screening and management are recommended for PLHIV, but not routinely performed  </a:t>
            </a:r>
          </a:p>
          <a:p>
            <a:pPr>
              <a:spcAft>
                <a:spcPts val="375"/>
              </a:spcAft>
            </a:pPr>
            <a:r>
              <a:rPr lang="en-US" sz="2800" dirty="0">
                <a:latin typeface="+mj-lt"/>
              </a:rPr>
              <a:t>The HEART study explored the feasibility and acceptability of CVDRF screening for PLHIV</a:t>
            </a:r>
          </a:p>
          <a:p>
            <a:pPr>
              <a:spcAft>
                <a:spcPts val="375"/>
              </a:spcAft>
            </a:pPr>
            <a:r>
              <a:rPr lang="en-US" sz="2800" dirty="0">
                <a:latin typeface="+mj-lt"/>
              </a:rPr>
              <a:t>HEART included CVDRF screening, time-motion studies, exit interviews, key informant interviews with providers, costing studies; participants with CVDRF were then randomized to two different management strategies </a:t>
            </a:r>
          </a:p>
          <a:p>
            <a:pPr>
              <a:spcAft>
                <a:spcPts val="375"/>
              </a:spcAft>
            </a:pPr>
            <a:r>
              <a:rPr lang="en-US" sz="2800" dirty="0">
                <a:latin typeface="+mj-lt"/>
              </a:rPr>
              <a:t>Today’s presentation focuses on findings re: feasibility and yield </a:t>
            </a:r>
          </a:p>
        </p:txBody>
      </p:sp>
    </p:spTree>
    <p:extLst>
      <p:ext uri="{BB962C8B-B14F-4D97-AF65-F5344CB8AC3E}">
        <p14:creationId xmlns:p14="http://schemas.microsoft.com/office/powerpoint/2010/main" val="3968624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4"/>
          <p:cNvSpPr>
            <a:spLocks noGrp="1"/>
          </p:cNvSpPr>
          <p:nvPr>
            <p:ph type="title"/>
          </p:nvPr>
        </p:nvSpPr>
        <p:spPr>
          <a:xfrm>
            <a:off x="562845" y="0"/>
            <a:ext cx="8018313" cy="1143000"/>
          </a:xfrm>
        </p:spPr>
        <p:txBody>
          <a:bodyPr>
            <a:normAutofit/>
          </a:bodyPr>
          <a:lstStyle/>
          <a:p>
            <a:r>
              <a:rPr lang="en-US" sz="3600" dirty="0">
                <a:latin typeface="+mj-lt"/>
              </a:rPr>
              <a:t>Practical Implementation Barriers </a:t>
            </a:r>
          </a:p>
        </p:txBody>
      </p:sp>
      <p:grpSp>
        <p:nvGrpSpPr>
          <p:cNvPr id="72706" name="Group 9"/>
          <p:cNvGrpSpPr>
            <a:grpSpLocks/>
          </p:cNvGrpSpPr>
          <p:nvPr/>
        </p:nvGrpSpPr>
        <p:grpSpPr bwMode="auto">
          <a:xfrm>
            <a:off x="152401" y="1966786"/>
            <a:ext cx="4903788" cy="3745888"/>
            <a:chOff x="46058" y="11252200"/>
            <a:chExt cx="6559915" cy="5112450"/>
          </a:xfrm>
        </p:grpSpPr>
        <p:pic>
          <p:nvPicPr>
            <p:cNvPr id="11" name="Chart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8" y="11226193"/>
              <a:ext cx="6557791" cy="513195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C8460DB1-993C-EF4F-A864-FC7B95225F19}"/>
                </a:ext>
              </a:extLst>
            </p:cNvPr>
            <p:cNvSpPr txBox="1"/>
            <p:nvPr/>
          </p:nvSpPr>
          <p:spPr>
            <a:xfrm>
              <a:off x="1721608" y="11744157"/>
              <a:ext cx="2457047" cy="346754"/>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425" dirty="0">
                  <a:latin typeface="Arial"/>
                  <a:cs typeface="Arial"/>
                </a:rPr>
                <a:t>Mean: 43 screened per week</a:t>
              </a:r>
            </a:p>
          </p:txBody>
        </p:sp>
        <p:cxnSp>
          <p:nvCxnSpPr>
            <p:cNvPr id="13" name="Straight Arrow Connector 12">
              <a:extLst>
                <a:ext uri="{FF2B5EF4-FFF2-40B4-BE49-F238E27FC236}">
                  <a16:creationId xmlns:a16="http://schemas.microsoft.com/office/drawing/2014/main" xmlns="" id="{689B08B7-54DC-AB4E-AC92-9532AD894103}"/>
                </a:ext>
              </a:extLst>
            </p:cNvPr>
            <p:cNvCxnSpPr>
              <a:cxnSpLocks/>
            </p:cNvCxnSpPr>
            <p:nvPr/>
          </p:nvCxnSpPr>
          <p:spPr>
            <a:xfrm>
              <a:off x="2798291" y="12090911"/>
              <a:ext cx="0" cy="20740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14" name="Table 13"/>
          <p:cNvGraphicFramePr>
            <a:graphicFrameLocks noGrp="1"/>
          </p:cNvGraphicFramePr>
          <p:nvPr/>
        </p:nvGraphicFramePr>
        <p:xfrm>
          <a:off x="5297489" y="2057043"/>
          <a:ext cx="3871912" cy="3093254"/>
        </p:xfrm>
        <a:graphic>
          <a:graphicData uri="http://schemas.openxmlformats.org/drawingml/2006/table">
            <a:tbl>
              <a:tblPr/>
              <a:tblGrid>
                <a:gridCol w="333375">
                  <a:extLst>
                    <a:ext uri="{9D8B030D-6E8A-4147-A177-3AD203B41FA5}">
                      <a16:colId xmlns:a16="http://schemas.microsoft.com/office/drawing/2014/main" xmlns="" val="20000"/>
                    </a:ext>
                  </a:extLst>
                </a:gridCol>
                <a:gridCol w="3538537">
                  <a:extLst>
                    <a:ext uri="{9D8B030D-6E8A-4147-A177-3AD203B41FA5}">
                      <a16:colId xmlns:a16="http://schemas.microsoft.com/office/drawing/2014/main" xmlns="" val="20001"/>
                    </a:ext>
                  </a:extLst>
                </a:gridCol>
              </a:tblGrid>
              <a:tr h="47319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ＭＳ Ｐゴシック" charset="0"/>
                          <a:cs typeface="Arial" charset="0"/>
                        </a:rPr>
                        <a:t>KEY: Timeline of screening activities and clinic events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Arial" charset="0"/>
                        </a:rPr>
                        <a:t>Blue: space, supplies and systems</a:t>
                      </a:r>
                      <a:r>
                        <a:rPr kumimoji="0" lang="en-US" sz="900" b="0" i="0" u="none" strike="noStrike" cap="none" normalizeH="0" baseline="0">
                          <a:ln>
                            <a:noFill/>
                          </a:ln>
                          <a:solidFill>
                            <a:schemeClr val="tx1"/>
                          </a:solidFill>
                          <a:effectLst/>
                          <a:latin typeface="Arial" charset="0"/>
                          <a:ea typeface="ＭＳ Ｐゴシック" charset="0"/>
                          <a:cs typeface="Arial" charset="0"/>
                        </a:rPr>
                        <a:t>; </a:t>
                      </a:r>
                      <a:r>
                        <a:rPr kumimoji="0" lang="en-US" sz="900" b="0" i="0" u="none" strike="noStrike" cap="none" normalizeH="0" baseline="0">
                          <a:ln>
                            <a:noFill/>
                          </a:ln>
                          <a:solidFill>
                            <a:srgbClr val="008000"/>
                          </a:solidFill>
                          <a:effectLst/>
                          <a:latin typeface="Arial" charset="0"/>
                          <a:ea typeface="ＭＳ Ｐゴシック" charset="0"/>
                          <a:cs typeface="Arial" charset="0"/>
                        </a:rPr>
                        <a:t>Green: staffing issues</a:t>
                      </a:r>
                    </a:p>
                  </a:txBody>
                  <a:tcPr marL="91442" marR="0" marT="45739"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xmlns="" val="10000"/>
                  </a:ext>
                </a:extLst>
              </a:tr>
              <a:tr h="2191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Arial" charset="0"/>
                        <a:ea typeface="ＭＳ Ｐゴシック" charset="0"/>
                        <a:cs typeface="Arial" charset="0"/>
                      </a:endParaRPr>
                    </a:p>
                  </a:txBody>
                  <a:tcPr marL="91442" marR="0" marT="45739"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ＭＳ Ｐゴシック" charset="0"/>
                          <a:cs typeface="Arial" charset="0"/>
                        </a:rPr>
                        <a:t>Description</a:t>
                      </a:r>
                    </a:p>
                  </a:txBody>
                  <a:tcPr marL="91442" marR="0" marT="45739"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A</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1st screening room opened</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xmlns="" val="10002"/>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B</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Additional nurses posted to clinic</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03"/>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C</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2nd screening room opened</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04"/>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D</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Kaposi</a:t>
                      </a:r>
                      <a:r>
                        <a:rPr kumimoji="0" lang="ja-JP" altLang="en-US" sz="900" b="0" i="0" u="none" strike="noStrike" cap="none" normalizeH="0" baseline="0">
                          <a:ln>
                            <a:noFill/>
                          </a:ln>
                          <a:solidFill>
                            <a:srgbClr val="008000"/>
                          </a:solidFill>
                          <a:effectLst/>
                          <a:latin typeface="Arial" charset="0"/>
                          <a:ea typeface="ＭＳ Ｐゴシック" charset="0"/>
                          <a:cs typeface="Times New Roman" charset="0"/>
                        </a:rPr>
                        <a:t>’</a:t>
                      </a:r>
                      <a:r>
                        <a:rPr kumimoji="0" lang="en-US" sz="900" b="0" i="0" u="none" strike="noStrike" cap="none" normalizeH="0" baseline="0">
                          <a:ln>
                            <a:noFill/>
                          </a:ln>
                          <a:solidFill>
                            <a:srgbClr val="008000"/>
                          </a:solidFill>
                          <a:effectLst/>
                          <a:latin typeface="Arial" charset="0"/>
                          <a:ea typeface="ＭＳ Ｐゴシック" charset="0"/>
                          <a:cs typeface="Times New Roman" charset="0"/>
                        </a:rPr>
                        <a:t>s Sarcoma clinic opened, staff diverted</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05"/>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E</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Baby clinic opened, off-site trainings occurred</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06"/>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F</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Clinic short 4 nurses for the holidays</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07"/>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G</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Study staff begin to help with screening</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08"/>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H</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Clinic nurses reduce screening due to presence of study staff</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09"/>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I</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BP machine broke</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10"/>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J</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Study staff begin early morning screening and enrollment</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11"/>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K</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FF"/>
                          </a:solidFill>
                          <a:effectLst/>
                          <a:latin typeface="Arial" charset="0"/>
                          <a:ea typeface="ＭＳ Ｐゴシック" charset="0"/>
                          <a:cs typeface="Times New Roman" charset="0"/>
                        </a:rPr>
                        <a:t>Point-of-care test kits stock-out</a:t>
                      </a:r>
                      <a:endParaRPr kumimoji="0" lang="en-US" sz="900" b="0" i="0" u="none" strike="noStrike" cap="none" normalizeH="0" baseline="0">
                        <a:ln>
                          <a:noFill/>
                        </a:ln>
                        <a:solidFill>
                          <a:schemeClr val="tx1"/>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xmlns="" val="10012"/>
                  </a:ext>
                </a:extLst>
              </a:tr>
              <a:tr h="200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L</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8000"/>
                          </a:solidFill>
                          <a:effectLst/>
                          <a:latin typeface="Arial" charset="0"/>
                          <a:ea typeface="ＭＳ Ｐゴシック" charset="0"/>
                          <a:cs typeface="Times New Roman" charset="0"/>
                        </a:rPr>
                        <a:t>No clinic nurses assigned to screening</a:t>
                      </a:r>
                      <a:endParaRPr kumimoji="0" lang="en-US" sz="900" b="0" i="0" u="none" strike="noStrike" cap="none" normalizeH="0" baseline="0">
                        <a:ln>
                          <a:noFill/>
                        </a:ln>
                        <a:solidFill>
                          <a:srgbClr val="008000"/>
                        </a:solidFill>
                        <a:effectLst/>
                        <a:latin typeface="Cambria" charset="0"/>
                        <a:ea typeface="MS Mincho" charset="0"/>
                        <a:cs typeface="Times New Roman" charset="0"/>
                      </a:endParaRPr>
                    </a:p>
                  </a:txBody>
                  <a:tcPr marL="68582" marR="0" marT="0" marB="0"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142830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F69C322-2C07-8643-98CE-B4E21B6B08CF}"/>
              </a:ext>
            </a:extLst>
          </p:cNvPr>
          <p:cNvSpPr/>
          <p:nvPr/>
        </p:nvSpPr>
        <p:spPr>
          <a:xfrm>
            <a:off x="6705601" y="4877177"/>
            <a:ext cx="2438400" cy="11242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anchor="ctr"/>
          <a:lstStyle/>
          <a:p>
            <a:pPr algn="ctr">
              <a:defRPr/>
            </a:pPr>
            <a:endParaRPr lang="en-US" sz="1350"/>
          </a:p>
        </p:txBody>
      </p:sp>
      <p:sp>
        <p:nvSpPr>
          <p:cNvPr id="70658" name="Title 3"/>
          <p:cNvSpPr>
            <a:spLocks noGrp="1"/>
          </p:cNvSpPr>
          <p:nvPr>
            <p:ph type="title"/>
          </p:nvPr>
        </p:nvSpPr>
        <p:spPr/>
        <p:txBody>
          <a:bodyPr>
            <a:normAutofit/>
          </a:bodyPr>
          <a:lstStyle/>
          <a:p>
            <a:r>
              <a:rPr lang="en-US" sz="3600" dirty="0">
                <a:latin typeface="+mn-lt"/>
              </a:rPr>
              <a:t>CVDRF Screening Results (N=1,826)</a:t>
            </a:r>
          </a:p>
        </p:txBody>
      </p:sp>
      <p:graphicFrame>
        <p:nvGraphicFramePr>
          <p:cNvPr id="3" name="Table 2"/>
          <p:cNvGraphicFramePr>
            <a:graphicFrameLocks noGrp="1"/>
          </p:cNvGraphicFramePr>
          <p:nvPr>
            <p:extLst/>
          </p:nvPr>
        </p:nvGraphicFramePr>
        <p:xfrm>
          <a:off x="152401" y="1920086"/>
          <a:ext cx="8839200" cy="3596630"/>
        </p:xfrm>
        <a:graphic>
          <a:graphicData uri="http://schemas.openxmlformats.org/drawingml/2006/table">
            <a:tbl>
              <a:tblPr/>
              <a:tblGrid>
                <a:gridCol w="2986697">
                  <a:extLst>
                    <a:ext uri="{9D8B030D-6E8A-4147-A177-3AD203B41FA5}">
                      <a16:colId xmlns:a16="http://schemas.microsoft.com/office/drawing/2014/main" xmlns="" val="20000"/>
                    </a:ext>
                  </a:extLst>
                </a:gridCol>
                <a:gridCol w="1123341">
                  <a:extLst>
                    <a:ext uri="{9D8B030D-6E8A-4147-A177-3AD203B41FA5}">
                      <a16:colId xmlns:a16="http://schemas.microsoft.com/office/drawing/2014/main" xmlns="" val="20001"/>
                    </a:ext>
                  </a:extLst>
                </a:gridCol>
                <a:gridCol w="985837">
                  <a:extLst>
                    <a:ext uri="{9D8B030D-6E8A-4147-A177-3AD203B41FA5}">
                      <a16:colId xmlns:a16="http://schemas.microsoft.com/office/drawing/2014/main" xmlns="" val="20002"/>
                    </a:ext>
                  </a:extLst>
                </a:gridCol>
                <a:gridCol w="863600">
                  <a:extLst>
                    <a:ext uri="{9D8B030D-6E8A-4147-A177-3AD203B41FA5}">
                      <a16:colId xmlns:a16="http://schemas.microsoft.com/office/drawing/2014/main" xmlns="" val="20003"/>
                    </a:ext>
                  </a:extLst>
                </a:gridCol>
                <a:gridCol w="939800">
                  <a:extLst>
                    <a:ext uri="{9D8B030D-6E8A-4147-A177-3AD203B41FA5}">
                      <a16:colId xmlns:a16="http://schemas.microsoft.com/office/drawing/2014/main" xmlns="" val="20004"/>
                    </a:ext>
                  </a:extLst>
                </a:gridCol>
                <a:gridCol w="909638">
                  <a:extLst>
                    <a:ext uri="{9D8B030D-6E8A-4147-A177-3AD203B41FA5}">
                      <a16:colId xmlns:a16="http://schemas.microsoft.com/office/drawing/2014/main" xmlns="" val="20005"/>
                    </a:ext>
                  </a:extLst>
                </a:gridCol>
                <a:gridCol w="1030287">
                  <a:extLst>
                    <a:ext uri="{9D8B030D-6E8A-4147-A177-3AD203B41FA5}">
                      <a16:colId xmlns:a16="http://schemas.microsoft.com/office/drawing/2014/main" xmlns="" val="20006"/>
                    </a:ext>
                  </a:extLst>
                </a:gridCol>
              </a:tblGrid>
              <a:tr h="28582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Arial" charset="0"/>
                        <a:ea typeface="ＭＳ Ｐゴシック" charset="0"/>
                        <a:cs typeface="Arial" charset="0"/>
                      </a:endParaRPr>
                    </a:p>
                  </a:txBody>
                  <a:tcPr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Total</a:t>
                      </a:r>
                    </a:p>
                  </a:txBody>
                  <a:tcPr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Age (years)</a:t>
                      </a:r>
                    </a:p>
                  </a:txBody>
                  <a:tcPr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Sex</a:t>
                      </a:r>
                    </a:p>
                  </a:txBody>
                  <a:tcPr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3461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Characteristic</a:t>
                      </a:r>
                    </a:p>
                  </a:txBody>
                  <a:tcPr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a typeface="ＭＳ Ｐゴシック" charset="0"/>
                        <a:cs typeface="Arial" charset="0"/>
                      </a:endParaRPr>
                    </a:p>
                  </a:txBody>
                  <a:tcPr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40-49</a:t>
                      </a:r>
                    </a:p>
                  </a:txBody>
                  <a:tcPr marT="34301" marB="34301" horzOverflow="overflow">
                    <a:lnL w="12700" cap="flat" cmpd="sng" algn="ctr">
                      <a:solidFill>
                        <a:srgbClr val="000000"/>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50-59</a:t>
                      </a:r>
                    </a:p>
                  </a:txBody>
                  <a:tcPr marT="34301" marB="34301" horzOverflow="overflow">
                    <a:lnL>
                      <a:noFill/>
                    </a:lnL>
                    <a:lnR>
                      <a:noFill/>
                    </a:lnR>
                    <a:lnT w="12700" cap="flat" cmpd="sng" algn="ctr">
                      <a:solidFill>
                        <a:schemeClr val="accent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60+</a:t>
                      </a:r>
                    </a:p>
                  </a:txBody>
                  <a:tcPr marT="34301" marB="34301" horzOverflow="overflow">
                    <a:lnL>
                      <a:noFill/>
                    </a:lnL>
                    <a:lnR w="12700" cap="flat" cmpd="sng" algn="ctr">
                      <a:solidFill>
                        <a:srgbClr val="00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Male</a:t>
                      </a:r>
                    </a:p>
                  </a:txBody>
                  <a:tcPr marT="34301" marB="34301" horzOverflow="overflow">
                    <a:lnL w="12700" cap="flat" cmpd="sng" algn="ctr">
                      <a:solidFill>
                        <a:srgbClr val="000000"/>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Female</a:t>
                      </a:r>
                    </a:p>
                  </a:txBody>
                  <a:tcPr marT="34301" marB="34301" horzOverflow="overflow">
                    <a:lnL>
                      <a:noFill/>
                    </a:lnL>
                    <a:lnR w="12700" cap="flat" cmpd="sng" algn="ctr">
                      <a:solidFill>
                        <a:srgbClr val="00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1"/>
                  </a:ext>
                </a:extLst>
              </a:tr>
              <a:tr h="369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Total, n (%)</a:t>
                      </a:r>
                    </a:p>
                  </a:txBody>
                  <a:tcPr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1,826 (100%)</a:t>
                      </a:r>
                      <a:endParaRPr kumimoji="0" lang="en-US" sz="12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1,121 (61%)</a:t>
                      </a:r>
                      <a:endParaRPr kumimoji="0" lang="en-US" sz="12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462 (25%)</a:t>
                      </a:r>
                      <a:endParaRPr kumimoji="0" lang="en-US" sz="12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238 (13%)</a:t>
                      </a:r>
                      <a:endParaRPr kumimoji="0" lang="en-US" sz="12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701 (38%)</a:t>
                      </a:r>
                      <a:endParaRPr kumimoji="0" lang="en-US" sz="12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1,125 (62%)</a:t>
                      </a:r>
                      <a:endParaRPr kumimoji="0" lang="en-US" sz="12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2"/>
                  </a:ext>
                </a:extLst>
              </a:tr>
              <a:tr h="3032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ED1C24"/>
                          </a:solidFill>
                          <a:effectLst/>
                          <a:latin typeface="Arial" charset="0"/>
                          <a:ea typeface="ＭＳ Ｐゴシック" charset="0"/>
                          <a:cs typeface="Arial" charset="0"/>
                        </a:rPr>
                        <a:t>At least 1 CVD risk factor</a:t>
                      </a:r>
                      <a:endParaRPr kumimoji="0" lang="en-US" sz="1400" b="1" i="0" u="none" strike="noStrike" cap="none" normalizeH="0" baseline="0" dirty="0">
                        <a:ln>
                          <a:noFill/>
                        </a:ln>
                        <a:solidFill>
                          <a:srgbClr val="ED1C24"/>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ED1C24"/>
                          </a:solidFill>
                          <a:effectLst/>
                          <a:latin typeface="Arial" charset="0"/>
                          <a:ea typeface="ＭＳ Ｐゴシック" charset="0"/>
                          <a:cs typeface="Arial" charset="0"/>
                        </a:rPr>
                        <a:t>39% </a:t>
                      </a:r>
                      <a:endParaRPr kumimoji="0" lang="en-US" sz="1400" b="1" i="0" u="none" strike="noStrike" cap="none" normalizeH="0" baseline="0">
                        <a:ln>
                          <a:noFill/>
                        </a:ln>
                        <a:solidFill>
                          <a:srgbClr val="ED1C24"/>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ED1C24"/>
                          </a:solidFill>
                          <a:effectLst/>
                          <a:latin typeface="Arial" charset="0"/>
                          <a:ea typeface="ＭＳ Ｐゴシック" charset="0"/>
                          <a:cs typeface="Arial" charset="0"/>
                        </a:rPr>
                        <a:t>32%</a:t>
                      </a:r>
                      <a:endParaRPr kumimoji="0" lang="en-US" sz="1400" b="1" i="0" u="none" strike="noStrike" cap="none" normalizeH="0" baseline="0" dirty="0">
                        <a:ln>
                          <a:noFill/>
                        </a:ln>
                        <a:solidFill>
                          <a:srgbClr val="ED1C24"/>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ED1C24"/>
                          </a:solidFill>
                          <a:effectLst/>
                          <a:latin typeface="Arial" charset="0"/>
                          <a:ea typeface="ＭＳ Ｐゴシック" charset="0"/>
                          <a:cs typeface="Arial" charset="0"/>
                        </a:rPr>
                        <a:t>47%</a:t>
                      </a:r>
                      <a:endParaRPr kumimoji="0" lang="en-US" sz="1400" b="1" i="0" u="none" strike="noStrike" cap="none" normalizeH="0" baseline="0" dirty="0">
                        <a:ln>
                          <a:noFill/>
                        </a:ln>
                        <a:solidFill>
                          <a:srgbClr val="ED1C24"/>
                        </a:solidFill>
                        <a:effectLst/>
                        <a:latin typeface="Arial" charset="0"/>
                        <a:ea typeface="MS Mincho" charset="0"/>
                        <a:cs typeface="MS Mincho" charset="0"/>
                      </a:endParaRPr>
                    </a:p>
                  </a:txBody>
                  <a:tcPr marL="68580" marR="68580" marT="0" marB="0" horzOverflow="overflow">
                    <a:lnL>
                      <a:noFill/>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ED1C24"/>
                          </a:solidFill>
                          <a:effectLst/>
                          <a:latin typeface="Arial" charset="0"/>
                          <a:ea typeface="ＭＳ Ｐゴシック" charset="0"/>
                          <a:cs typeface="Arial" charset="0"/>
                        </a:rPr>
                        <a:t>55%</a:t>
                      </a:r>
                      <a:endParaRPr kumimoji="0" lang="en-US" sz="1400" b="1" i="0" u="none" strike="noStrike" cap="none" normalizeH="0" baseline="0">
                        <a:ln>
                          <a:noFill/>
                        </a:ln>
                        <a:solidFill>
                          <a:srgbClr val="ED1C24"/>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ED1C24"/>
                          </a:solidFill>
                          <a:effectLst/>
                          <a:latin typeface="Arial" charset="0"/>
                          <a:ea typeface="ＭＳ Ｐゴシック" charset="0"/>
                          <a:cs typeface="Arial" charset="0"/>
                        </a:rPr>
                        <a:t>45%</a:t>
                      </a:r>
                      <a:endParaRPr kumimoji="0" lang="en-US" sz="1400" b="1" i="0" u="none" strike="noStrike" cap="none" normalizeH="0" baseline="0">
                        <a:ln>
                          <a:noFill/>
                        </a:ln>
                        <a:solidFill>
                          <a:srgbClr val="ED1C24"/>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ED1C24"/>
                          </a:solidFill>
                          <a:effectLst/>
                          <a:latin typeface="Arial" charset="0"/>
                          <a:ea typeface="ＭＳ Ｐゴシック" charset="0"/>
                          <a:cs typeface="Arial" charset="0"/>
                        </a:rPr>
                        <a:t>35%</a:t>
                      </a:r>
                      <a:endParaRPr kumimoji="0" lang="en-US" sz="1400" b="1" i="0" u="none" strike="noStrike" cap="none" normalizeH="0" baseline="0" dirty="0">
                        <a:ln>
                          <a:noFill/>
                        </a:ln>
                        <a:solidFill>
                          <a:srgbClr val="ED1C24"/>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extLst>
                  <a:ext uri="{0D108BD9-81ED-4DB2-BD59-A6C34878D82A}">
                    <a16:rowId xmlns:a16="http://schemas.microsoft.com/office/drawing/2014/main" xmlns="" val="10003"/>
                  </a:ext>
                </a:extLst>
              </a:tr>
              <a:tr h="369984">
                <a:tc>
                  <a:txBody>
                    <a:bodyPr/>
                    <a:lstStyle/>
                    <a:p>
                      <a:pPr marL="576263" marR="0" lvl="0" indent="-339725"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Hypertension </a:t>
                      </a:r>
                    </a:p>
                    <a:p>
                      <a:pPr marL="576263" marR="0" lvl="0" indent="-339725"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  </a:t>
                      </a:r>
                      <a:r>
                        <a:rPr kumimoji="0" lang="en-US" sz="1100" b="0" i="0" u="none" strike="noStrike" cap="none" normalizeH="0" baseline="0">
                          <a:ln>
                            <a:noFill/>
                          </a:ln>
                          <a:solidFill>
                            <a:srgbClr val="7F7F7F"/>
                          </a:solidFill>
                          <a:effectLst/>
                          <a:latin typeface="Arial" charset="0"/>
                          <a:ea typeface="ＭＳ Ｐゴシック" charset="0"/>
                          <a:cs typeface="Arial" charset="0"/>
                        </a:rPr>
                        <a:t>    (BP &gt; 140/90 mmHg)</a:t>
                      </a:r>
                      <a:endParaRPr kumimoji="0" lang="en-US" sz="1100" b="0" i="0" u="none" strike="noStrike" cap="none" normalizeH="0" baseline="0">
                        <a:ln>
                          <a:noFill/>
                        </a:ln>
                        <a:solidFill>
                          <a:srgbClr val="7F7F7F"/>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25%</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19%</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31%</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42%</a:t>
                      </a:r>
                      <a:endParaRPr kumimoji="0" lang="en-US" sz="1400" b="0" i="0" u="none" strike="noStrike" cap="none" normalizeH="0" baseline="0" dirty="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21%</a:t>
                      </a:r>
                      <a:endParaRPr kumimoji="0" lang="en-US" sz="1400" b="0" i="0" u="none" strike="noStrike" cap="none" normalizeH="0" baseline="0" dirty="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27%</a:t>
                      </a:r>
                      <a:endParaRPr kumimoji="0" lang="en-US" sz="1400" b="0" i="0" u="none" strike="noStrike" cap="none" normalizeH="0" baseline="0" dirty="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4"/>
                  </a:ext>
                </a:extLst>
              </a:tr>
              <a:tr h="430325">
                <a:tc>
                  <a:txBody>
                    <a:bodyPr/>
                    <a:lstStyle/>
                    <a:p>
                      <a:pPr marL="558800" marR="0" lvl="0" indent="-322263"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Hypercholesterolemia </a:t>
                      </a:r>
                    </a:p>
                    <a:p>
                      <a:pPr marL="558800" marR="0" lvl="0" indent="-322263"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7F7F7F"/>
                          </a:solidFill>
                          <a:effectLst/>
                          <a:latin typeface="Arial" charset="0"/>
                          <a:ea typeface="ＭＳ Ｐゴシック" charset="0"/>
                          <a:cs typeface="Arial" charset="0"/>
                        </a:rPr>
                        <a:t>      (non-fasting TC &gt; 6.2 mmol/L, POC)</a:t>
                      </a:r>
                      <a:endParaRPr kumimoji="0" lang="en-US" sz="1100" b="0" i="0" u="none" strike="noStrike" cap="none" normalizeH="0" baseline="0">
                        <a:ln>
                          <a:noFill/>
                        </a:ln>
                        <a:solidFill>
                          <a:srgbClr val="7F7F7F"/>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8%  </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6%</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11%</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11%</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6%</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9%</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extLst>
                  <a:ext uri="{0D108BD9-81ED-4DB2-BD59-A6C34878D82A}">
                    <a16:rowId xmlns:a16="http://schemas.microsoft.com/office/drawing/2014/main" xmlns="" val="10005"/>
                  </a:ext>
                </a:extLst>
              </a:tr>
              <a:tr h="369984">
                <a:tc>
                  <a:txBody>
                    <a:bodyPr/>
                    <a:lstStyle/>
                    <a:p>
                      <a:pPr marL="5715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Diabetes </a:t>
                      </a:r>
                    </a:p>
                    <a:p>
                      <a:pPr marL="5715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 </a:t>
                      </a:r>
                      <a:r>
                        <a:rPr kumimoji="0" lang="en-US" sz="1100" b="0" i="0" u="none" strike="noStrike" cap="none" normalizeH="0" baseline="0">
                          <a:ln>
                            <a:noFill/>
                          </a:ln>
                          <a:solidFill>
                            <a:srgbClr val="7F7F7F"/>
                          </a:solidFill>
                          <a:effectLst/>
                          <a:latin typeface="Arial" charset="0"/>
                          <a:ea typeface="ＭＳ Ｐゴシック" charset="0"/>
                          <a:cs typeface="Arial" charset="0"/>
                        </a:rPr>
                        <a:t>     (HbA1c &gt; 6.5%, POC)</a:t>
                      </a:r>
                      <a:endParaRPr kumimoji="0" lang="en-US" sz="1100" b="0" i="0" u="none" strike="noStrike" cap="none" normalizeH="0" baseline="0">
                        <a:ln>
                          <a:noFill/>
                        </a:ln>
                        <a:solidFill>
                          <a:srgbClr val="7F7F7F"/>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5%</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8%</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10%</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4%</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5%</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6"/>
                  </a:ext>
                </a:extLst>
              </a:tr>
              <a:tr h="369984">
                <a:tc>
                  <a:txBody>
                    <a:bodyPr/>
                    <a:lstStyle/>
                    <a:p>
                      <a:pPr marL="5715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Smoking in past year </a:t>
                      </a:r>
                    </a:p>
                    <a:p>
                      <a:pPr marL="5715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     </a:t>
                      </a:r>
                      <a:r>
                        <a:rPr kumimoji="0" lang="en-US" sz="1100" b="0" i="0" u="none" strike="noStrike" cap="none" normalizeH="0" baseline="0">
                          <a:ln>
                            <a:noFill/>
                          </a:ln>
                          <a:solidFill>
                            <a:srgbClr val="7F7F7F"/>
                          </a:solidFill>
                          <a:effectLst/>
                          <a:latin typeface="Arial" charset="0"/>
                          <a:ea typeface="ＭＳ Ｐゴシック" charset="0"/>
                          <a:cs typeface="Arial" charset="0"/>
                        </a:rPr>
                        <a:t> (self-report)</a:t>
                      </a:r>
                      <a:endParaRPr kumimoji="0" lang="en-US" sz="1100" b="0" i="0" u="none" strike="noStrike" cap="none" normalizeH="0" baseline="0">
                        <a:ln>
                          <a:noFill/>
                        </a:ln>
                        <a:solidFill>
                          <a:srgbClr val="7F7F7F"/>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9%</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9%</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10%</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8%</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22%</a:t>
                      </a:r>
                      <a:endParaRPr kumimoji="0" lang="en-US" sz="1400" b="1" i="0" u="none" strike="noStrike" cap="none" normalizeH="0" baseline="0" dirty="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2%</a:t>
                      </a:r>
                      <a:endParaRPr kumimoji="0" lang="en-US" sz="1400" b="1" i="0" u="none" strike="noStrike" cap="none" normalizeH="0" baseline="0" dirty="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EB4E3">
                        <a:alpha val="20000"/>
                      </a:srgbClr>
                    </a:solidFill>
                  </a:tcPr>
                </a:tc>
                <a:extLst>
                  <a:ext uri="{0D108BD9-81ED-4DB2-BD59-A6C34878D82A}">
                    <a16:rowId xmlns:a16="http://schemas.microsoft.com/office/drawing/2014/main" xmlns="" val="10007"/>
                  </a:ext>
                </a:extLst>
              </a:tr>
              <a:tr h="38109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Hypertensive emergency </a:t>
                      </a:r>
                    </a:p>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0"/>
                          <a:cs typeface="Arial" charset="0"/>
                        </a:rPr>
                        <a:t>          </a:t>
                      </a:r>
                      <a:r>
                        <a:rPr kumimoji="0" lang="en-US" sz="1100" b="0" i="0" u="none" strike="noStrike" cap="none" normalizeH="0" baseline="0">
                          <a:ln>
                            <a:noFill/>
                          </a:ln>
                          <a:solidFill>
                            <a:srgbClr val="7F7F7F"/>
                          </a:solidFill>
                          <a:effectLst/>
                          <a:latin typeface="Arial" charset="0"/>
                          <a:ea typeface="ＭＳ Ｐゴシック" charset="0"/>
                          <a:cs typeface="Arial" charset="0"/>
                        </a:rPr>
                        <a:t> (SBP &gt;180 or DBP &gt;110)</a:t>
                      </a:r>
                      <a:endParaRPr kumimoji="0" lang="en-US" sz="1100" b="0" i="0" u="none" strike="noStrike" cap="none" normalizeH="0" baseline="0">
                        <a:ln>
                          <a:noFill/>
                        </a:ln>
                        <a:solidFill>
                          <a:srgbClr val="7F7F7F"/>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2%</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2%</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2%</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8"/>
                  </a:ext>
                </a:extLst>
              </a:tr>
              <a:tr h="369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 10% 10-year CVD risk</a:t>
                      </a:r>
                      <a:endParaRPr kumimoji="0" lang="en-US" sz="12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4%</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10%</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a:t>
                      </a:r>
                      <a:endParaRPr kumimoji="0" lang="en-US" sz="1400" b="0" i="0" u="none" strike="noStrike" cap="none" normalizeH="0" baseline="0">
                        <a:ln>
                          <a:noFill/>
                        </a:ln>
                        <a:solidFill>
                          <a:schemeClr val="tx1"/>
                        </a:solidFill>
                        <a:effectLst/>
                        <a:latin typeface="Arial" charset="0"/>
                        <a:ea typeface="MS Mincho" charset="0"/>
                        <a:cs typeface="MS Mincho"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3%</a:t>
                      </a:r>
                      <a:endParaRPr kumimoji="0" lang="en-US" sz="1400" b="0" i="0" u="none" strike="noStrike" cap="none" normalizeH="0" baseline="0" dirty="0">
                        <a:ln>
                          <a:noFill/>
                        </a:ln>
                        <a:solidFill>
                          <a:schemeClr val="tx1"/>
                        </a:solidFill>
                        <a:effectLst/>
                        <a:latin typeface="Arial" charset="0"/>
                        <a:ea typeface="MS Mincho" charset="0"/>
                        <a:cs typeface="MS Mincho"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1480374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Scale-up of HIV Treatment</a:t>
            </a:r>
          </a:p>
        </p:txBody>
      </p:sp>
      <p:pic>
        <p:nvPicPr>
          <p:cNvPr id="4" name="Content Placeholder 5"/>
          <p:cNvPicPr>
            <a:picLocks noGrp="1" noChangeAspect="1"/>
          </p:cNvPicPr>
          <p:nvPr>
            <p:ph idx="1"/>
          </p:nvPr>
        </p:nvPicPr>
        <p:blipFill>
          <a:blip r:embed="rId3"/>
          <a:stretch>
            <a:fillRect/>
          </a:stretch>
        </p:blipFill>
        <p:spPr>
          <a:xfrm>
            <a:off x="0" y="1242000"/>
            <a:ext cx="9144000" cy="4954879"/>
          </a:xfrm>
          <a:prstGeom prst="rect">
            <a:avLst/>
          </a:prstGeom>
        </p:spPr>
      </p:pic>
      <p:sp>
        <p:nvSpPr>
          <p:cNvPr id="5" name="Rectangle 4"/>
          <p:cNvSpPr/>
          <p:nvPr/>
        </p:nvSpPr>
        <p:spPr>
          <a:xfrm>
            <a:off x="6147516" y="1271426"/>
            <a:ext cx="1091484" cy="45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20.9</a:t>
            </a:r>
          </a:p>
        </p:txBody>
      </p:sp>
      <p:sp>
        <p:nvSpPr>
          <p:cNvPr id="6" name="TextBox 5"/>
          <p:cNvSpPr txBox="1"/>
          <p:nvPr/>
        </p:nvSpPr>
        <p:spPr>
          <a:xfrm>
            <a:off x="218662" y="6117367"/>
            <a:ext cx="1314905" cy="307777"/>
          </a:xfrm>
          <a:prstGeom prst="rect">
            <a:avLst/>
          </a:prstGeom>
          <a:noFill/>
        </p:spPr>
        <p:txBody>
          <a:bodyPr wrap="square" rtlCol="0">
            <a:spAutoFit/>
          </a:bodyPr>
          <a:lstStyle/>
          <a:p>
            <a:pPr algn="r"/>
            <a:r>
              <a:rPr lang="en-US" sz="1400" dirty="0"/>
              <a:t>UNAIDS, 2017</a:t>
            </a:r>
          </a:p>
        </p:txBody>
      </p:sp>
    </p:spTree>
    <p:extLst>
      <p:ext uri="{BB962C8B-B14F-4D97-AF65-F5344CB8AC3E}">
        <p14:creationId xmlns:p14="http://schemas.microsoft.com/office/powerpoint/2010/main" val="1912816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7"/>
          <p:cNvSpPr>
            <a:spLocks noGrp="1"/>
          </p:cNvSpPr>
          <p:nvPr>
            <p:ph type="title"/>
          </p:nvPr>
        </p:nvSpPr>
        <p:spPr/>
        <p:txBody>
          <a:bodyPr>
            <a:normAutofit/>
          </a:bodyPr>
          <a:lstStyle/>
          <a:p>
            <a:r>
              <a:rPr lang="en-US" sz="3600" dirty="0">
                <a:latin typeface="+mj-lt"/>
              </a:rPr>
              <a:t>Conclusions re: Screening for CVDRF</a:t>
            </a:r>
          </a:p>
        </p:txBody>
      </p:sp>
      <p:sp>
        <p:nvSpPr>
          <p:cNvPr id="9" name="Content Placeholder 8"/>
          <p:cNvSpPr>
            <a:spLocks noGrp="1"/>
          </p:cNvSpPr>
          <p:nvPr>
            <p:ph idx="1"/>
          </p:nvPr>
        </p:nvSpPr>
        <p:spPr>
          <a:xfrm>
            <a:off x="562860" y="1614163"/>
            <a:ext cx="8018280" cy="3395356"/>
          </a:xfrm>
        </p:spPr>
        <p:txBody>
          <a:bodyPr>
            <a:normAutofit fontScale="70000" lnSpcReduction="20000"/>
          </a:bodyPr>
          <a:lstStyle/>
          <a:p>
            <a:pPr>
              <a:spcAft>
                <a:spcPts val="600"/>
              </a:spcAft>
              <a:defRPr/>
            </a:pPr>
            <a:r>
              <a:rPr lang="en-US" dirty="0"/>
              <a:t>High yield; 39% of patients had at least one risk factor</a:t>
            </a:r>
          </a:p>
          <a:p>
            <a:pPr>
              <a:spcAft>
                <a:spcPts val="600"/>
              </a:spcAft>
              <a:defRPr/>
            </a:pPr>
            <a:r>
              <a:rPr lang="en-US" dirty="0"/>
              <a:t>Appreciated by patients and staff</a:t>
            </a:r>
          </a:p>
          <a:p>
            <a:pPr>
              <a:spcAft>
                <a:spcPts val="600"/>
              </a:spcAft>
              <a:defRPr/>
            </a:pPr>
            <a:r>
              <a:rPr lang="en-US" dirty="0"/>
              <a:t>Multiple practical barriers even with point-of-care diagnostics funded by study and provided free of cost</a:t>
            </a:r>
          </a:p>
          <a:p>
            <a:pPr lvl="1">
              <a:spcAft>
                <a:spcPts val="600"/>
              </a:spcAft>
              <a:defRPr/>
            </a:pPr>
            <a:r>
              <a:rPr lang="en-US" dirty="0"/>
              <a:t>Space / Staff / Supplies / Systems</a:t>
            </a:r>
          </a:p>
          <a:p>
            <a:pPr>
              <a:spcAft>
                <a:spcPts val="600"/>
              </a:spcAft>
              <a:defRPr/>
            </a:pPr>
            <a:r>
              <a:rPr lang="en-US" dirty="0"/>
              <a:t>Careful planning is required in order to implement integrated HIV/NCD services at scale</a:t>
            </a:r>
          </a:p>
        </p:txBody>
      </p:sp>
      <p:sp>
        <p:nvSpPr>
          <p:cNvPr id="74755" name="Rectangle 9"/>
          <p:cNvSpPr>
            <a:spLocks noChangeArrowheads="1"/>
          </p:cNvSpPr>
          <p:nvPr/>
        </p:nvSpPr>
        <p:spPr bwMode="auto">
          <a:xfrm>
            <a:off x="653591" y="5009519"/>
            <a:ext cx="7927549" cy="831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8" tIns="45724" rIns="91448" bIns="45724">
            <a:spAutoFit/>
          </a:bodyPr>
          <a:lstStyle/>
          <a:p>
            <a:pPr algn="just"/>
            <a:r>
              <a:rPr lang="en-US" sz="1200" dirty="0">
                <a:latin typeface="Garamond" charset="0"/>
              </a:rPr>
              <a:t>This research was supported by the United States President’s Emergency Plan for AIDS Relief (PEPFAR) through the U.S. Centers for Disease Control and Prevention (CDC) under the terms of Cooperative Agreement Number R01AI100059 and by the National Institute of Allergy and Infectious Diseases under grant #T32AI114398. The contents are solely the responsibility of ICAP and do not necessarily reflect  the views of the United States Government. </a:t>
            </a:r>
          </a:p>
        </p:txBody>
      </p:sp>
    </p:spTree>
    <p:extLst>
      <p:ext uri="{BB962C8B-B14F-4D97-AF65-F5344CB8AC3E}">
        <p14:creationId xmlns:p14="http://schemas.microsoft.com/office/powerpoint/2010/main" val="757904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074378" y="1348585"/>
            <a:ext cx="4575379" cy="2989008"/>
          </a:xfrm>
          <a:solidFill>
            <a:schemeClr val="tx2"/>
          </a:solidFill>
        </p:spPr>
        <p:txBody>
          <a:bodyPr>
            <a:normAutofit fontScale="92500" lnSpcReduction="20000"/>
          </a:bodyPr>
          <a:lstStyle/>
          <a:p>
            <a:r>
              <a:rPr lang="en-US" sz="2000" b="1" dirty="0">
                <a:solidFill>
                  <a:schemeClr val="bg1"/>
                </a:solidFill>
              </a:rPr>
              <a:t>Building reliable supply chains for noncommunicable disease commodities: lessons learned from HIV and evidence needs</a:t>
            </a:r>
          </a:p>
          <a:p>
            <a:endParaRPr lang="en-US" sz="2000" b="1" dirty="0">
              <a:solidFill>
                <a:schemeClr val="bg1"/>
              </a:solidFill>
            </a:endParaRPr>
          </a:p>
          <a:p>
            <a:r>
              <a:rPr lang="en-US" sz="2200" b="1" dirty="0">
                <a:solidFill>
                  <a:schemeClr val="bg1"/>
                </a:solidFill>
              </a:rPr>
              <a:t>Robert Ferris</a:t>
            </a:r>
          </a:p>
          <a:p>
            <a:r>
              <a:rPr lang="en-US" sz="1500" dirty="0">
                <a:solidFill>
                  <a:schemeClr val="bg1"/>
                </a:solidFill>
              </a:rPr>
              <a:t>Chief , HIV Prevention, Care and Treatment Division at the US Agency for International Development (USAID), Washington DC, US</a:t>
            </a:r>
            <a:endParaRPr lang="en-US" sz="2200" b="1" dirty="0">
              <a:solidFill>
                <a:schemeClr val="bg1"/>
              </a:solidFill>
            </a:endParaRPr>
          </a:p>
          <a:p>
            <a:endParaRPr lang="en-US" sz="1800" dirty="0">
              <a:solidFill>
                <a:schemeClr val="bg1"/>
              </a:solidFill>
            </a:endParaRPr>
          </a:p>
          <a:p>
            <a:r>
              <a:rPr lang="en-US" sz="1200" dirty="0">
                <a:solidFill>
                  <a:schemeClr val="bg1"/>
                </a:solidFill>
              </a:rPr>
              <a:t>Pastakia, Sonak D.; Tran, Dan N.; Manji, Imran; Wells, Cassia; </a:t>
            </a:r>
            <a:r>
              <a:rPr lang="en-US" sz="1200" dirty="0" err="1">
                <a:solidFill>
                  <a:schemeClr val="bg1"/>
                </a:solidFill>
              </a:rPr>
              <a:t>Kinderknecht</a:t>
            </a:r>
            <a:r>
              <a:rPr lang="en-US" sz="1200" dirty="0">
                <a:solidFill>
                  <a:schemeClr val="bg1"/>
                </a:solidFill>
              </a:rPr>
              <a:t>, Kyle </a:t>
            </a: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400051" y="484912"/>
            <a:ext cx="3470304" cy="4716354"/>
          </a:xfrm>
          <a:prstGeom prst="rect">
            <a:avLst/>
          </a:prstGeom>
        </p:spPr>
      </p:pic>
    </p:spTree>
    <p:extLst>
      <p:ext uri="{BB962C8B-B14F-4D97-AF65-F5344CB8AC3E}">
        <p14:creationId xmlns:p14="http://schemas.microsoft.com/office/powerpoint/2010/main" val="779887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a:extLst>
              <a:ext uri="{FF2B5EF4-FFF2-40B4-BE49-F238E27FC236}">
                <a16:creationId xmlns:a16="http://schemas.microsoft.com/office/drawing/2014/main" xmlns="" id="{5927CAA2-2F4F-4A3F-A622-A99AB3BBB274}"/>
              </a:ext>
            </a:extLst>
          </p:cNvPr>
          <p:cNvSpPr/>
          <p:nvPr/>
        </p:nvSpPr>
        <p:spPr>
          <a:xfrm rot="6601862">
            <a:off x="5622957" y="995298"/>
            <a:ext cx="1266221" cy="5242183"/>
          </a:xfrm>
          <a:prstGeom prst="arc">
            <a:avLst>
              <a:gd name="adj1" fmla="val 15931101"/>
              <a:gd name="adj2" fmla="val 4384790"/>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Title 2"/>
          <p:cNvSpPr>
            <a:spLocks noGrp="1"/>
          </p:cNvSpPr>
          <p:nvPr>
            <p:ph type="title"/>
          </p:nvPr>
        </p:nvSpPr>
        <p:spPr>
          <a:xfrm>
            <a:off x="367638" y="481590"/>
            <a:ext cx="7772400" cy="867930"/>
          </a:xfrm>
        </p:spPr>
        <p:txBody>
          <a:bodyPr>
            <a:normAutofit fontScale="90000"/>
          </a:bodyPr>
          <a:lstStyle/>
          <a:p>
            <a:r>
              <a:rPr lang="en-US" dirty="0"/>
              <a:t>End-to-End</a:t>
            </a:r>
            <a:br>
              <a:rPr lang="en-US" dirty="0"/>
            </a:br>
            <a:r>
              <a:rPr lang="en-US" dirty="0"/>
              <a:t>Global Supply Chain</a:t>
            </a:r>
          </a:p>
        </p:txBody>
      </p:sp>
      <p:pic>
        <p:nvPicPr>
          <p:cNvPr id="8" name="Picture 7">
            <a:extLst>
              <a:ext uri="{FF2B5EF4-FFF2-40B4-BE49-F238E27FC236}">
                <a16:creationId xmlns:a16="http://schemas.microsoft.com/office/drawing/2014/main" xmlns="" id="{218A6427-4D8E-41B5-8E08-17639E68944D}"/>
              </a:ext>
            </a:extLst>
          </p:cNvPr>
          <p:cNvPicPr>
            <a:picLocks noChangeAspect="1"/>
          </p:cNvPicPr>
          <p:nvPr/>
        </p:nvPicPr>
        <p:blipFill>
          <a:blip r:embed="rId2"/>
          <a:stretch>
            <a:fillRect/>
          </a:stretch>
        </p:blipFill>
        <p:spPr>
          <a:xfrm>
            <a:off x="164897" y="2240316"/>
            <a:ext cx="1556587" cy="1565435"/>
          </a:xfrm>
          <a:prstGeom prst="rect">
            <a:avLst/>
          </a:prstGeom>
        </p:spPr>
      </p:pic>
      <p:pic>
        <p:nvPicPr>
          <p:cNvPr id="9" name="Picture 8">
            <a:extLst>
              <a:ext uri="{FF2B5EF4-FFF2-40B4-BE49-F238E27FC236}">
                <a16:creationId xmlns:a16="http://schemas.microsoft.com/office/drawing/2014/main" xmlns="" id="{BD6718CB-EF95-4CE0-9351-A6F5E7717523}"/>
              </a:ext>
            </a:extLst>
          </p:cNvPr>
          <p:cNvPicPr>
            <a:picLocks noChangeAspect="1"/>
          </p:cNvPicPr>
          <p:nvPr/>
        </p:nvPicPr>
        <p:blipFill>
          <a:blip r:embed="rId3">
            <a:grayscl/>
          </a:blip>
          <a:stretch>
            <a:fillRect/>
          </a:stretch>
        </p:blipFill>
        <p:spPr>
          <a:xfrm>
            <a:off x="4000045" y="2658193"/>
            <a:ext cx="638435" cy="617572"/>
          </a:xfrm>
          <a:prstGeom prst="rect">
            <a:avLst/>
          </a:prstGeom>
        </p:spPr>
      </p:pic>
      <p:grpSp>
        <p:nvGrpSpPr>
          <p:cNvPr id="10" name="Group 9">
            <a:extLst>
              <a:ext uri="{FF2B5EF4-FFF2-40B4-BE49-F238E27FC236}">
                <a16:creationId xmlns:a16="http://schemas.microsoft.com/office/drawing/2014/main" xmlns="" id="{FB201E24-4012-4B09-A2C3-D30BFFF955DE}"/>
              </a:ext>
            </a:extLst>
          </p:cNvPr>
          <p:cNvGrpSpPr/>
          <p:nvPr/>
        </p:nvGrpSpPr>
        <p:grpSpPr>
          <a:xfrm>
            <a:off x="1675436" y="2320669"/>
            <a:ext cx="1226945" cy="1633210"/>
            <a:chOff x="1599439" y="2214518"/>
            <a:chExt cx="1226945" cy="1633210"/>
          </a:xfrm>
        </p:grpSpPr>
        <p:sp>
          <p:nvSpPr>
            <p:cNvPr id="11" name="Arc 10">
              <a:extLst>
                <a:ext uri="{FF2B5EF4-FFF2-40B4-BE49-F238E27FC236}">
                  <a16:creationId xmlns:a16="http://schemas.microsoft.com/office/drawing/2014/main" xmlns="" id="{31015708-C141-47CC-8F5C-0330AEF2FA41}"/>
                </a:ext>
              </a:extLst>
            </p:cNvPr>
            <p:cNvSpPr/>
            <p:nvPr/>
          </p:nvSpPr>
          <p:spPr>
            <a:xfrm rot="19080668">
              <a:off x="1599439" y="2542538"/>
              <a:ext cx="1212839" cy="1163529"/>
            </a:xfrm>
            <a:prstGeom prst="arc">
              <a:avLst/>
            </a:prstGeom>
            <a:ln>
              <a:prstDash val="dash"/>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en-US" sz="1400"/>
            </a:p>
          </p:txBody>
        </p:sp>
        <p:sp>
          <p:nvSpPr>
            <p:cNvPr id="12" name="TextBox 11">
              <a:extLst>
                <a:ext uri="{FF2B5EF4-FFF2-40B4-BE49-F238E27FC236}">
                  <a16:creationId xmlns:a16="http://schemas.microsoft.com/office/drawing/2014/main" xmlns="" id="{F9A76EDD-C912-4ACA-AF8D-BE85017ED75E}"/>
                </a:ext>
              </a:extLst>
            </p:cNvPr>
            <p:cNvSpPr txBox="1"/>
            <p:nvPr/>
          </p:nvSpPr>
          <p:spPr bwMode="auto">
            <a:xfrm>
              <a:off x="1687115" y="2214518"/>
              <a:ext cx="1056085" cy="261610"/>
            </a:xfrm>
            <a:prstGeom prst="rect">
              <a:avLst/>
            </a:prstGeom>
            <a:noFill/>
          </p:spPr>
          <p:txBody>
            <a:bodyPr>
              <a:spAutoFit/>
            </a:bodyPr>
            <a:lstStyle/>
            <a:p>
              <a:pPr algn="ctr">
                <a:defRPr/>
              </a:pPr>
              <a:r>
                <a:rPr lang="en-US" sz="1100" b="1" dirty="0">
                  <a:latin typeface="+mj-lt"/>
                </a:rPr>
                <a:t>Orders</a:t>
              </a:r>
            </a:p>
          </p:txBody>
        </p:sp>
        <p:sp>
          <p:nvSpPr>
            <p:cNvPr id="13" name="Arc 12">
              <a:extLst>
                <a:ext uri="{FF2B5EF4-FFF2-40B4-BE49-F238E27FC236}">
                  <a16:creationId xmlns:a16="http://schemas.microsoft.com/office/drawing/2014/main" xmlns="" id="{1646CA3E-1727-4108-9053-1686F7CB7639}"/>
                </a:ext>
              </a:extLst>
            </p:cNvPr>
            <p:cNvSpPr/>
            <p:nvPr/>
          </p:nvSpPr>
          <p:spPr>
            <a:xfrm rot="8212091">
              <a:off x="1613545" y="2391559"/>
              <a:ext cx="1212839" cy="1163529"/>
            </a:xfrm>
            <a:prstGeom prst="arc">
              <a:avLst/>
            </a:prstGeom>
            <a:ln>
              <a:prstDash val="solid"/>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en-US" sz="1400"/>
            </a:p>
          </p:txBody>
        </p:sp>
        <p:sp>
          <p:nvSpPr>
            <p:cNvPr id="14" name="TextBox 13">
              <a:extLst>
                <a:ext uri="{FF2B5EF4-FFF2-40B4-BE49-F238E27FC236}">
                  <a16:creationId xmlns:a16="http://schemas.microsoft.com/office/drawing/2014/main" xmlns="" id="{8E43D6C6-5571-4892-AA0B-7E4D92D3D7AB}"/>
                </a:ext>
              </a:extLst>
            </p:cNvPr>
            <p:cNvSpPr txBox="1"/>
            <p:nvPr/>
          </p:nvSpPr>
          <p:spPr bwMode="auto">
            <a:xfrm>
              <a:off x="1687115" y="3586118"/>
              <a:ext cx="1056085" cy="261610"/>
            </a:xfrm>
            <a:prstGeom prst="rect">
              <a:avLst/>
            </a:prstGeom>
            <a:noFill/>
          </p:spPr>
          <p:txBody>
            <a:bodyPr>
              <a:spAutoFit/>
            </a:bodyPr>
            <a:lstStyle/>
            <a:p>
              <a:pPr algn="ctr">
                <a:defRPr/>
              </a:pPr>
              <a:r>
                <a:rPr lang="en-US" sz="1100" b="1" dirty="0">
                  <a:latin typeface="+mj-lt"/>
                </a:rPr>
                <a:t>Medicine</a:t>
              </a:r>
            </a:p>
          </p:txBody>
        </p:sp>
      </p:grpSp>
      <p:pic>
        <p:nvPicPr>
          <p:cNvPr id="17" name="Picture 16">
            <a:extLst>
              <a:ext uri="{FF2B5EF4-FFF2-40B4-BE49-F238E27FC236}">
                <a16:creationId xmlns:a16="http://schemas.microsoft.com/office/drawing/2014/main" xmlns="" id="{A0005778-958B-47EE-9F4E-B9C25798204F}"/>
              </a:ext>
            </a:extLst>
          </p:cNvPr>
          <p:cNvPicPr>
            <a:picLocks noChangeAspect="1"/>
          </p:cNvPicPr>
          <p:nvPr/>
        </p:nvPicPr>
        <p:blipFill>
          <a:blip r:embed="rId4">
            <a:grayscl/>
          </a:blip>
          <a:stretch>
            <a:fillRect/>
          </a:stretch>
        </p:blipFill>
        <p:spPr>
          <a:xfrm flipH="1">
            <a:off x="1695925" y="2875281"/>
            <a:ext cx="329984" cy="338767"/>
          </a:xfrm>
          <a:prstGeom prst="rect">
            <a:avLst/>
          </a:prstGeom>
        </p:spPr>
      </p:pic>
      <p:sp>
        <p:nvSpPr>
          <p:cNvPr id="15" name="TextBox 14">
            <a:extLst>
              <a:ext uri="{FF2B5EF4-FFF2-40B4-BE49-F238E27FC236}">
                <a16:creationId xmlns:a16="http://schemas.microsoft.com/office/drawing/2014/main" xmlns="" id="{E3475E9A-FC15-4740-A646-FA44D1910F05}"/>
              </a:ext>
            </a:extLst>
          </p:cNvPr>
          <p:cNvSpPr txBox="1"/>
          <p:nvPr/>
        </p:nvSpPr>
        <p:spPr bwMode="auto">
          <a:xfrm>
            <a:off x="2484792" y="3134441"/>
            <a:ext cx="1056085" cy="400110"/>
          </a:xfrm>
          <a:prstGeom prst="rect">
            <a:avLst/>
          </a:prstGeom>
          <a:noFill/>
        </p:spPr>
        <p:txBody>
          <a:bodyPr>
            <a:spAutoFit/>
          </a:bodyPr>
          <a:lstStyle/>
          <a:p>
            <a:pPr algn="ctr">
              <a:defRPr/>
            </a:pPr>
            <a:r>
              <a:rPr lang="en-US" sz="1000" b="1" dirty="0">
                <a:latin typeface="+mj-lt"/>
              </a:rPr>
              <a:t>District</a:t>
            </a:r>
          </a:p>
          <a:p>
            <a:pPr algn="ctr">
              <a:defRPr/>
            </a:pPr>
            <a:r>
              <a:rPr lang="en-US" sz="1000" b="1" dirty="0">
                <a:latin typeface="+mj-lt"/>
              </a:rPr>
              <a:t>Warehouse</a:t>
            </a:r>
          </a:p>
        </p:txBody>
      </p:sp>
      <p:grpSp>
        <p:nvGrpSpPr>
          <p:cNvPr id="19" name="Group 18">
            <a:extLst>
              <a:ext uri="{FF2B5EF4-FFF2-40B4-BE49-F238E27FC236}">
                <a16:creationId xmlns:a16="http://schemas.microsoft.com/office/drawing/2014/main" xmlns="" id="{F5FF8196-B8A8-4CEB-91F5-874EEB755063}"/>
              </a:ext>
            </a:extLst>
          </p:cNvPr>
          <p:cNvGrpSpPr/>
          <p:nvPr/>
        </p:nvGrpSpPr>
        <p:grpSpPr>
          <a:xfrm>
            <a:off x="2983668" y="2303346"/>
            <a:ext cx="1226945" cy="1655881"/>
            <a:chOff x="1599439" y="2214518"/>
            <a:chExt cx="1226945" cy="1655881"/>
          </a:xfrm>
          <a:effectLst/>
        </p:grpSpPr>
        <p:sp>
          <p:nvSpPr>
            <p:cNvPr id="20" name="Arc 19">
              <a:extLst>
                <a:ext uri="{FF2B5EF4-FFF2-40B4-BE49-F238E27FC236}">
                  <a16:creationId xmlns:a16="http://schemas.microsoft.com/office/drawing/2014/main" xmlns="" id="{05BA3117-7753-41FA-80A0-777F79B33207}"/>
                </a:ext>
              </a:extLst>
            </p:cNvPr>
            <p:cNvSpPr/>
            <p:nvPr/>
          </p:nvSpPr>
          <p:spPr>
            <a:xfrm rot="19080668">
              <a:off x="1599439" y="2542538"/>
              <a:ext cx="1212839" cy="1163529"/>
            </a:xfrm>
            <a:prstGeom prst="arc">
              <a:avLst/>
            </a:prstGeom>
            <a:ln>
              <a:prstDash val="dash"/>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en-US" sz="1400"/>
            </a:p>
          </p:txBody>
        </p:sp>
        <p:sp>
          <p:nvSpPr>
            <p:cNvPr id="21" name="TextBox 20">
              <a:extLst>
                <a:ext uri="{FF2B5EF4-FFF2-40B4-BE49-F238E27FC236}">
                  <a16:creationId xmlns:a16="http://schemas.microsoft.com/office/drawing/2014/main" xmlns="" id="{98F96681-1862-422F-82AD-AD333F0D0ED5}"/>
                </a:ext>
              </a:extLst>
            </p:cNvPr>
            <p:cNvSpPr txBox="1"/>
            <p:nvPr/>
          </p:nvSpPr>
          <p:spPr bwMode="auto">
            <a:xfrm>
              <a:off x="1687115" y="2214518"/>
              <a:ext cx="1056085" cy="261610"/>
            </a:xfrm>
            <a:prstGeom prst="rect">
              <a:avLst/>
            </a:prstGeom>
            <a:noFill/>
          </p:spPr>
          <p:txBody>
            <a:bodyPr>
              <a:spAutoFit/>
            </a:bodyPr>
            <a:lstStyle/>
            <a:p>
              <a:pPr algn="ctr">
                <a:defRPr/>
              </a:pPr>
              <a:r>
                <a:rPr lang="en-US" sz="1100" b="1" dirty="0">
                  <a:latin typeface="+mj-lt"/>
                </a:rPr>
                <a:t>Orders</a:t>
              </a:r>
            </a:p>
          </p:txBody>
        </p:sp>
        <p:sp>
          <p:nvSpPr>
            <p:cNvPr id="22" name="Arc 21">
              <a:extLst>
                <a:ext uri="{FF2B5EF4-FFF2-40B4-BE49-F238E27FC236}">
                  <a16:creationId xmlns:a16="http://schemas.microsoft.com/office/drawing/2014/main" xmlns="" id="{090DF67D-C07E-420C-9E29-9BF10EBD45BA}"/>
                </a:ext>
              </a:extLst>
            </p:cNvPr>
            <p:cNvSpPr/>
            <p:nvPr/>
          </p:nvSpPr>
          <p:spPr>
            <a:xfrm rot="8212091">
              <a:off x="1613545" y="2391559"/>
              <a:ext cx="1212839" cy="1163529"/>
            </a:xfrm>
            <a:prstGeom prst="arc">
              <a:avLst/>
            </a:prstGeom>
            <a:ln>
              <a:prstDash val="solid"/>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en-US" sz="1400"/>
            </a:p>
          </p:txBody>
        </p:sp>
        <p:sp>
          <p:nvSpPr>
            <p:cNvPr id="23" name="TextBox 22">
              <a:extLst>
                <a:ext uri="{FF2B5EF4-FFF2-40B4-BE49-F238E27FC236}">
                  <a16:creationId xmlns:a16="http://schemas.microsoft.com/office/drawing/2014/main" xmlns="" id="{77355F66-3FA9-49BF-A879-2C695A6334EC}"/>
                </a:ext>
              </a:extLst>
            </p:cNvPr>
            <p:cNvSpPr txBox="1"/>
            <p:nvPr/>
          </p:nvSpPr>
          <p:spPr bwMode="auto">
            <a:xfrm>
              <a:off x="1687115" y="3608789"/>
              <a:ext cx="1056085" cy="261610"/>
            </a:xfrm>
            <a:prstGeom prst="rect">
              <a:avLst/>
            </a:prstGeom>
            <a:noFill/>
          </p:spPr>
          <p:txBody>
            <a:bodyPr>
              <a:spAutoFit/>
            </a:bodyPr>
            <a:lstStyle/>
            <a:p>
              <a:pPr algn="ctr">
                <a:defRPr/>
              </a:pPr>
              <a:r>
                <a:rPr lang="en-US" sz="1100" b="1" dirty="0">
                  <a:latin typeface="+mj-lt"/>
                </a:rPr>
                <a:t>Medicine</a:t>
              </a:r>
            </a:p>
          </p:txBody>
        </p:sp>
      </p:grpSp>
      <p:sp>
        <p:nvSpPr>
          <p:cNvPr id="18" name="TextBox 17">
            <a:extLst>
              <a:ext uri="{FF2B5EF4-FFF2-40B4-BE49-F238E27FC236}">
                <a16:creationId xmlns:a16="http://schemas.microsoft.com/office/drawing/2014/main" xmlns="" id="{6AAA6DFB-06F6-46DC-B2E0-7C2B70DBB90F}"/>
              </a:ext>
            </a:extLst>
          </p:cNvPr>
          <p:cNvSpPr txBox="1"/>
          <p:nvPr/>
        </p:nvSpPr>
        <p:spPr bwMode="auto">
          <a:xfrm>
            <a:off x="1507623" y="3246545"/>
            <a:ext cx="685799" cy="276999"/>
          </a:xfrm>
          <a:prstGeom prst="rect">
            <a:avLst/>
          </a:prstGeom>
          <a:noFill/>
        </p:spPr>
        <p:txBody>
          <a:bodyPr wrap="square">
            <a:spAutoFit/>
          </a:bodyPr>
          <a:lstStyle/>
          <a:p>
            <a:pPr algn="ctr">
              <a:defRPr/>
            </a:pPr>
            <a:r>
              <a:rPr lang="en-US" sz="1200" b="1" dirty="0">
                <a:latin typeface="+mj-lt"/>
              </a:rPr>
              <a:t>Clinic</a:t>
            </a:r>
            <a:endParaRPr lang="en-US" sz="1350" b="1" dirty="0">
              <a:latin typeface="+mj-lt"/>
            </a:endParaRPr>
          </a:p>
        </p:txBody>
      </p:sp>
      <p:pic>
        <p:nvPicPr>
          <p:cNvPr id="24" name="Picture 23">
            <a:extLst>
              <a:ext uri="{FF2B5EF4-FFF2-40B4-BE49-F238E27FC236}">
                <a16:creationId xmlns:a16="http://schemas.microsoft.com/office/drawing/2014/main" xmlns="" id="{8D8D9C54-005F-4151-A0B9-691E3C759655}"/>
              </a:ext>
            </a:extLst>
          </p:cNvPr>
          <p:cNvPicPr>
            <a:picLocks noChangeAspect="1"/>
          </p:cNvPicPr>
          <p:nvPr/>
        </p:nvPicPr>
        <p:blipFill>
          <a:blip r:embed="rId5"/>
          <a:stretch>
            <a:fillRect/>
          </a:stretch>
        </p:blipFill>
        <p:spPr>
          <a:xfrm>
            <a:off x="2731472" y="2699213"/>
            <a:ext cx="583571" cy="468625"/>
          </a:xfrm>
          <a:prstGeom prst="rect">
            <a:avLst/>
          </a:prstGeom>
        </p:spPr>
      </p:pic>
      <p:sp>
        <p:nvSpPr>
          <p:cNvPr id="25" name="TextBox 24">
            <a:extLst>
              <a:ext uri="{FF2B5EF4-FFF2-40B4-BE49-F238E27FC236}">
                <a16:creationId xmlns:a16="http://schemas.microsoft.com/office/drawing/2014/main" xmlns="" id="{DA9AA534-0E00-4106-8281-FF7CB9B85963}"/>
              </a:ext>
            </a:extLst>
          </p:cNvPr>
          <p:cNvSpPr txBox="1"/>
          <p:nvPr/>
        </p:nvSpPr>
        <p:spPr bwMode="auto">
          <a:xfrm>
            <a:off x="3915673" y="3271669"/>
            <a:ext cx="766816" cy="553998"/>
          </a:xfrm>
          <a:prstGeom prst="rect">
            <a:avLst/>
          </a:prstGeom>
          <a:noFill/>
        </p:spPr>
        <p:txBody>
          <a:bodyPr wrap="square">
            <a:spAutoFit/>
          </a:bodyPr>
          <a:lstStyle/>
          <a:p>
            <a:pPr algn="ctr">
              <a:defRPr/>
            </a:pPr>
            <a:r>
              <a:rPr lang="en-US" sz="1000" b="1" dirty="0"/>
              <a:t>Central</a:t>
            </a:r>
          </a:p>
          <a:p>
            <a:pPr algn="ctr">
              <a:defRPr/>
            </a:pPr>
            <a:r>
              <a:rPr lang="en-US" sz="1000" b="1" dirty="0"/>
              <a:t>Medical</a:t>
            </a:r>
          </a:p>
          <a:p>
            <a:pPr algn="ctr">
              <a:defRPr/>
            </a:pPr>
            <a:r>
              <a:rPr lang="en-US" sz="1000" b="1" dirty="0"/>
              <a:t>Store</a:t>
            </a:r>
          </a:p>
        </p:txBody>
      </p:sp>
      <p:pic>
        <p:nvPicPr>
          <p:cNvPr id="26" name="Picture 25">
            <a:extLst>
              <a:ext uri="{FF2B5EF4-FFF2-40B4-BE49-F238E27FC236}">
                <a16:creationId xmlns:a16="http://schemas.microsoft.com/office/drawing/2014/main" xmlns="" id="{550F133F-1756-439C-947F-D37257A96691}"/>
              </a:ext>
            </a:extLst>
          </p:cNvPr>
          <p:cNvPicPr>
            <a:picLocks noChangeAspect="1"/>
          </p:cNvPicPr>
          <p:nvPr/>
        </p:nvPicPr>
        <p:blipFill>
          <a:blip r:embed="rId6"/>
          <a:stretch>
            <a:fillRect/>
          </a:stretch>
        </p:blipFill>
        <p:spPr>
          <a:xfrm>
            <a:off x="4676276" y="3046750"/>
            <a:ext cx="533400" cy="363842"/>
          </a:xfrm>
          <a:prstGeom prst="rect">
            <a:avLst/>
          </a:prstGeom>
        </p:spPr>
      </p:pic>
      <p:sp>
        <p:nvSpPr>
          <p:cNvPr id="28" name="Arc 27">
            <a:extLst>
              <a:ext uri="{FF2B5EF4-FFF2-40B4-BE49-F238E27FC236}">
                <a16:creationId xmlns:a16="http://schemas.microsoft.com/office/drawing/2014/main" xmlns="" id="{D31EF3F1-1F59-4D7D-9F8F-FBE3A636D5C6}"/>
              </a:ext>
            </a:extLst>
          </p:cNvPr>
          <p:cNvSpPr/>
          <p:nvPr/>
        </p:nvSpPr>
        <p:spPr>
          <a:xfrm rot="8212091">
            <a:off x="4332315" y="2355204"/>
            <a:ext cx="1212839" cy="1163529"/>
          </a:xfrm>
          <a:prstGeom prst="arc">
            <a:avLst/>
          </a:prstGeom>
          <a:ln>
            <a:prstDash val="solid"/>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9" name="TextBox 28">
            <a:extLst>
              <a:ext uri="{FF2B5EF4-FFF2-40B4-BE49-F238E27FC236}">
                <a16:creationId xmlns:a16="http://schemas.microsoft.com/office/drawing/2014/main" xmlns="" id="{2CB121DD-B34F-4082-8250-6D4BECDD0E05}"/>
              </a:ext>
            </a:extLst>
          </p:cNvPr>
          <p:cNvSpPr txBox="1"/>
          <p:nvPr/>
        </p:nvSpPr>
        <p:spPr bwMode="auto">
          <a:xfrm>
            <a:off x="4546916" y="3995626"/>
            <a:ext cx="937066" cy="261610"/>
          </a:xfrm>
          <a:prstGeom prst="rect">
            <a:avLst/>
          </a:prstGeom>
          <a:noFill/>
        </p:spPr>
        <p:txBody>
          <a:bodyPr wrap="square">
            <a:spAutoFit/>
          </a:bodyPr>
          <a:lstStyle/>
          <a:p>
            <a:pPr algn="ctr">
              <a:defRPr/>
            </a:pPr>
            <a:r>
              <a:rPr lang="en-US" sz="1100" b="1" dirty="0">
                <a:latin typeface="+mj-lt"/>
              </a:rPr>
              <a:t>Medicine</a:t>
            </a:r>
          </a:p>
        </p:txBody>
      </p:sp>
      <p:pic>
        <p:nvPicPr>
          <p:cNvPr id="30" name="Picture 29">
            <a:extLst>
              <a:ext uri="{FF2B5EF4-FFF2-40B4-BE49-F238E27FC236}">
                <a16:creationId xmlns:a16="http://schemas.microsoft.com/office/drawing/2014/main" xmlns="" id="{A02D930C-B091-419B-BA33-95CD289F1FEA}"/>
              </a:ext>
            </a:extLst>
          </p:cNvPr>
          <p:cNvPicPr>
            <a:picLocks noChangeAspect="1"/>
          </p:cNvPicPr>
          <p:nvPr/>
        </p:nvPicPr>
        <p:blipFill>
          <a:blip r:embed="rId7"/>
          <a:stretch>
            <a:fillRect/>
          </a:stretch>
        </p:blipFill>
        <p:spPr>
          <a:xfrm flipH="1">
            <a:off x="2061507" y="3115393"/>
            <a:ext cx="390429" cy="279231"/>
          </a:xfrm>
          <a:prstGeom prst="rect">
            <a:avLst/>
          </a:prstGeom>
        </p:spPr>
      </p:pic>
      <p:pic>
        <p:nvPicPr>
          <p:cNvPr id="31" name="Picture 30">
            <a:extLst>
              <a:ext uri="{FF2B5EF4-FFF2-40B4-BE49-F238E27FC236}">
                <a16:creationId xmlns:a16="http://schemas.microsoft.com/office/drawing/2014/main" xmlns="" id="{EE7FC702-A9A2-4705-A4CD-0F618F203541}"/>
              </a:ext>
            </a:extLst>
          </p:cNvPr>
          <p:cNvPicPr>
            <a:picLocks noChangeAspect="1"/>
          </p:cNvPicPr>
          <p:nvPr/>
        </p:nvPicPr>
        <p:blipFill>
          <a:blip r:embed="rId6"/>
          <a:stretch>
            <a:fillRect/>
          </a:stretch>
        </p:blipFill>
        <p:spPr>
          <a:xfrm>
            <a:off x="3368226" y="3039193"/>
            <a:ext cx="533400" cy="363842"/>
          </a:xfrm>
          <a:prstGeom prst="rect">
            <a:avLst/>
          </a:prstGeom>
        </p:spPr>
      </p:pic>
      <p:grpSp>
        <p:nvGrpSpPr>
          <p:cNvPr id="32" name="Group 31">
            <a:extLst>
              <a:ext uri="{FF2B5EF4-FFF2-40B4-BE49-F238E27FC236}">
                <a16:creationId xmlns:a16="http://schemas.microsoft.com/office/drawing/2014/main" xmlns="" id="{A803F3EE-8DC5-46EF-A5C7-FE74E5C72446}"/>
              </a:ext>
            </a:extLst>
          </p:cNvPr>
          <p:cNvGrpSpPr/>
          <p:nvPr/>
        </p:nvGrpSpPr>
        <p:grpSpPr>
          <a:xfrm>
            <a:off x="8211680" y="3255008"/>
            <a:ext cx="820577" cy="878557"/>
            <a:chOff x="8176133" y="3825060"/>
            <a:chExt cx="820577" cy="878557"/>
          </a:xfrm>
        </p:grpSpPr>
        <p:pic>
          <p:nvPicPr>
            <p:cNvPr id="33" name="Picture 32">
              <a:extLst>
                <a:ext uri="{FF2B5EF4-FFF2-40B4-BE49-F238E27FC236}">
                  <a16:creationId xmlns:a16="http://schemas.microsoft.com/office/drawing/2014/main" xmlns="" id="{7AE05BA0-C729-49E3-A6CD-8B1B43EEF4B1}"/>
                </a:ext>
              </a:extLst>
            </p:cNvPr>
            <p:cNvPicPr>
              <a:picLocks noChangeAspect="1"/>
            </p:cNvPicPr>
            <p:nvPr/>
          </p:nvPicPr>
          <p:blipFill>
            <a:blip r:embed="rId8"/>
            <a:stretch>
              <a:fillRect/>
            </a:stretch>
          </p:blipFill>
          <p:spPr>
            <a:xfrm>
              <a:off x="8176133" y="3825060"/>
              <a:ext cx="765853" cy="588399"/>
            </a:xfrm>
            <a:prstGeom prst="rect">
              <a:avLst/>
            </a:prstGeom>
          </p:spPr>
        </p:pic>
        <p:sp>
          <p:nvSpPr>
            <p:cNvPr id="34" name="TextBox 33">
              <a:extLst>
                <a:ext uri="{FF2B5EF4-FFF2-40B4-BE49-F238E27FC236}">
                  <a16:creationId xmlns:a16="http://schemas.microsoft.com/office/drawing/2014/main" xmlns="" id="{851AD97F-747A-41DE-A21D-452FAF8E6D8F}"/>
                </a:ext>
              </a:extLst>
            </p:cNvPr>
            <p:cNvSpPr txBox="1"/>
            <p:nvPr/>
          </p:nvSpPr>
          <p:spPr bwMode="auto">
            <a:xfrm>
              <a:off x="8200792" y="4426618"/>
              <a:ext cx="795918" cy="276999"/>
            </a:xfrm>
            <a:prstGeom prst="rect">
              <a:avLst/>
            </a:prstGeom>
            <a:noFill/>
          </p:spPr>
          <p:txBody>
            <a:bodyPr wrap="square">
              <a:spAutoFit/>
            </a:bodyPr>
            <a:lstStyle/>
            <a:p>
              <a:pPr algn="ctr">
                <a:defRPr/>
              </a:pPr>
              <a:r>
                <a:rPr lang="en-US" sz="1200" b="1" dirty="0">
                  <a:latin typeface="+mj-lt"/>
                </a:rPr>
                <a:t>Supplier</a:t>
              </a:r>
            </a:p>
          </p:txBody>
        </p:sp>
      </p:grpSp>
      <p:pic>
        <p:nvPicPr>
          <p:cNvPr id="35" name="Picture 34">
            <a:extLst>
              <a:ext uri="{FF2B5EF4-FFF2-40B4-BE49-F238E27FC236}">
                <a16:creationId xmlns:a16="http://schemas.microsoft.com/office/drawing/2014/main" xmlns="" id="{270FFDC9-DD3F-440A-B222-87DFFFD6DEB8}"/>
              </a:ext>
            </a:extLst>
          </p:cNvPr>
          <p:cNvPicPr>
            <a:picLocks noChangeAspect="1"/>
          </p:cNvPicPr>
          <p:nvPr/>
        </p:nvPicPr>
        <p:blipFill>
          <a:blip r:embed="rId9"/>
          <a:stretch>
            <a:fillRect/>
          </a:stretch>
        </p:blipFill>
        <p:spPr>
          <a:xfrm>
            <a:off x="5441900" y="2850831"/>
            <a:ext cx="354967" cy="358723"/>
          </a:xfrm>
          <a:prstGeom prst="rect">
            <a:avLst/>
          </a:prstGeom>
        </p:spPr>
      </p:pic>
      <p:sp>
        <p:nvSpPr>
          <p:cNvPr id="36" name="TextBox 35">
            <a:extLst>
              <a:ext uri="{FF2B5EF4-FFF2-40B4-BE49-F238E27FC236}">
                <a16:creationId xmlns:a16="http://schemas.microsoft.com/office/drawing/2014/main" xmlns="" id="{F6B1CD7C-DB6E-4AB9-B4C0-96721FEBECA0}"/>
              </a:ext>
            </a:extLst>
          </p:cNvPr>
          <p:cNvSpPr txBox="1"/>
          <p:nvPr/>
        </p:nvSpPr>
        <p:spPr bwMode="auto">
          <a:xfrm>
            <a:off x="5271024" y="3183432"/>
            <a:ext cx="835072" cy="276999"/>
          </a:xfrm>
          <a:prstGeom prst="rect">
            <a:avLst/>
          </a:prstGeom>
          <a:noFill/>
        </p:spPr>
        <p:txBody>
          <a:bodyPr wrap="square">
            <a:spAutoFit/>
          </a:bodyPr>
          <a:lstStyle/>
          <a:p>
            <a:pPr algn="ctr">
              <a:defRPr/>
            </a:pPr>
            <a:r>
              <a:rPr lang="en-US" sz="1200" b="1" dirty="0">
                <a:latin typeface="+mj-lt"/>
              </a:rPr>
              <a:t>Customs</a:t>
            </a:r>
          </a:p>
        </p:txBody>
      </p:sp>
      <p:pic>
        <p:nvPicPr>
          <p:cNvPr id="38" name="Picture 37">
            <a:extLst>
              <a:ext uri="{FF2B5EF4-FFF2-40B4-BE49-F238E27FC236}">
                <a16:creationId xmlns:a16="http://schemas.microsoft.com/office/drawing/2014/main" xmlns="" id="{99389937-0EA6-4552-9F10-62F30EDF44E4}"/>
              </a:ext>
            </a:extLst>
          </p:cNvPr>
          <p:cNvPicPr>
            <a:picLocks noChangeAspect="1"/>
          </p:cNvPicPr>
          <p:nvPr/>
        </p:nvPicPr>
        <p:blipFill>
          <a:blip r:embed="rId10">
            <a:alphaModFix amt="57000"/>
          </a:blip>
          <a:stretch>
            <a:fillRect/>
          </a:stretch>
        </p:blipFill>
        <p:spPr>
          <a:xfrm>
            <a:off x="6805812" y="2669652"/>
            <a:ext cx="737988" cy="644769"/>
          </a:xfrm>
          <a:prstGeom prst="rect">
            <a:avLst/>
          </a:prstGeom>
        </p:spPr>
      </p:pic>
      <p:sp>
        <p:nvSpPr>
          <p:cNvPr id="39" name="TextBox 38">
            <a:extLst>
              <a:ext uri="{FF2B5EF4-FFF2-40B4-BE49-F238E27FC236}">
                <a16:creationId xmlns:a16="http://schemas.microsoft.com/office/drawing/2014/main" xmlns="" id="{CBC3F12C-E837-4F78-B35A-387080A82812}"/>
              </a:ext>
            </a:extLst>
          </p:cNvPr>
          <p:cNvSpPr txBox="1"/>
          <p:nvPr/>
        </p:nvSpPr>
        <p:spPr bwMode="auto">
          <a:xfrm>
            <a:off x="6668951" y="3257375"/>
            <a:ext cx="1070642" cy="553998"/>
          </a:xfrm>
          <a:prstGeom prst="rect">
            <a:avLst/>
          </a:prstGeom>
          <a:noFill/>
        </p:spPr>
        <p:txBody>
          <a:bodyPr wrap="square">
            <a:spAutoFit/>
          </a:bodyPr>
          <a:lstStyle/>
          <a:p>
            <a:pPr algn="ctr">
              <a:defRPr/>
            </a:pPr>
            <a:r>
              <a:rPr lang="en-US" sz="1000" b="1" dirty="0">
                <a:latin typeface="+mj-lt"/>
              </a:rPr>
              <a:t>Regional Distribution</a:t>
            </a:r>
          </a:p>
          <a:p>
            <a:pPr algn="ctr">
              <a:defRPr/>
            </a:pPr>
            <a:r>
              <a:rPr lang="en-US" sz="1000" b="1" dirty="0">
                <a:latin typeface="+mj-lt"/>
              </a:rPr>
              <a:t>Center</a:t>
            </a:r>
          </a:p>
        </p:txBody>
      </p:sp>
      <p:sp>
        <p:nvSpPr>
          <p:cNvPr id="46" name="Arc 45">
            <a:extLst>
              <a:ext uri="{FF2B5EF4-FFF2-40B4-BE49-F238E27FC236}">
                <a16:creationId xmlns:a16="http://schemas.microsoft.com/office/drawing/2014/main" xmlns="" id="{CAE3D21A-FE15-4FFC-A418-3595693E6029}"/>
              </a:ext>
            </a:extLst>
          </p:cNvPr>
          <p:cNvSpPr/>
          <p:nvPr/>
        </p:nvSpPr>
        <p:spPr>
          <a:xfrm rot="9387861">
            <a:off x="7402993" y="2861717"/>
            <a:ext cx="1053698" cy="1040872"/>
          </a:xfrm>
          <a:prstGeom prst="arc">
            <a:avLst/>
          </a:prstGeom>
          <a:ln>
            <a:prstDash val="solid"/>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7" name="Arc 46">
            <a:extLst>
              <a:ext uri="{FF2B5EF4-FFF2-40B4-BE49-F238E27FC236}">
                <a16:creationId xmlns:a16="http://schemas.microsoft.com/office/drawing/2014/main" xmlns="" id="{AD217FF9-C8DD-4BC9-B02F-5215D8473851}"/>
              </a:ext>
            </a:extLst>
          </p:cNvPr>
          <p:cNvSpPr/>
          <p:nvPr/>
        </p:nvSpPr>
        <p:spPr>
          <a:xfrm rot="8212091">
            <a:off x="5719016" y="2458572"/>
            <a:ext cx="1212839" cy="1163529"/>
          </a:xfrm>
          <a:prstGeom prst="arc">
            <a:avLst/>
          </a:prstGeom>
          <a:ln>
            <a:prstDash val="solid"/>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49" name="Picture 48">
            <a:extLst>
              <a:ext uri="{FF2B5EF4-FFF2-40B4-BE49-F238E27FC236}">
                <a16:creationId xmlns:a16="http://schemas.microsoft.com/office/drawing/2014/main" xmlns="" id="{DBB7DF1E-8098-4DDD-AB84-B922F0760AE1}"/>
              </a:ext>
            </a:extLst>
          </p:cNvPr>
          <p:cNvPicPr>
            <a:picLocks noChangeAspect="1"/>
          </p:cNvPicPr>
          <p:nvPr/>
        </p:nvPicPr>
        <p:blipFill>
          <a:blip r:embed="rId11"/>
          <a:stretch>
            <a:fillRect/>
          </a:stretch>
        </p:blipFill>
        <p:spPr>
          <a:xfrm rot="20342446" flipH="1">
            <a:off x="5814292" y="3680148"/>
            <a:ext cx="357086" cy="291036"/>
          </a:xfrm>
          <a:prstGeom prst="rect">
            <a:avLst/>
          </a:prstGeom>
        </p:spPr>
      </p:pic>
      <p:pic>
        <p:nvPicPr>
          <p:cNvPr id="50" name="Picture 49">
            <a:extLst>
              <a:ext uri="{FF2B5EF4-FFF2-40B4-BE49-F238E27FC236}">
                <a16:creationId xmlns:a16="http://schemas.microsoft.com/office/drawing/2014/main" xmlns="" id="{527EA287-694A-4655-9A18-C987BA3B14BA}"/>
              </a:ext>
            </a:extLst>
          </p:cNvPr>
          <p:cNvPicPr>
            <a:picLocks noChangeAspect="1"/>
          </p:cNvPicPr>
          <p:nvPr/>
        </p:nvPicPr>
        <p:blipFill>
          <a:blip r:embed="rId12"/>
          <a:stretch>
            <a:fillRect/>
          </a:stretch>
        </p:blipFill>
        <p:spPr>
          <a:xfrm flipH="1">
            <a:off x="6308281" y="3671673"/>
            <a:ext cx="525393" cy="279400"/>
          </a:xfrm>
          <a:prstGeom prst="rect">
            <a:avLst/>
          </a:prstGeom>
        </p:spPr>
      </p:pic>
      <p:sp>
        <p:nvSpPr>
          <p:cNvPr id="52" name="TextBox 51">
            <a:extLst>
              <a:ext uri="{FF2B5EF4-FFF2-40B4-BE49-F238E27FC236}">
                <a16:creationId xmlns:a16="http://schemas.microsoft.com/office/drawing/2014/main" xmlns="" id="{6822BF1D-A316-4354-B76E-F4B10E299E6E}"/>
              </a:ext>
            </a:extLst>
          </p:cNvPr>
          <p:cNvSpPr txBox="1"/>
          <p:nvPr/>
        </p:nvSpPr>
        <p:spPr bwMode="auto">
          <a:xfrm>
            <a:off x="5919776" y="3267978"/>
            <a:ext cx="822349" cy="261610"/>
          </a:xfrm>
          <a:prstGeom prst="rect">
            <a:avLst/>
          </a:prstGeom>
          <a:noFill/>
        </p:spPr>
        <p:txBody>
          <a:bodyPr wrap="square">
            <a:spAutoFit/>
          </a:bodyPr>
          <a:lstStyle/>
          <a:p>
            <a:pPr algn="ctr">
              <a:defRPr/>
            </a:pPr>
            <a:r>
              <a:rPr lang="en-US" sz="1100" b="1" dirty="0">
                <a:latin typeface="+mj-lt"/>
              </a:rPr>
              <a:t>Medicine</a:t>
            </a:r>
          </a:p>
        </p:txBody>
      </p:sp>
      <p:sp>
        <p:nvSpPr>
          <p:cNvPr id="53" name="TextBox 52">
            <a:extLst>
              <a:ext uri="{FF2B5EF4-FFF2-40B4-BE49-F238E27FC236}">
                <a16:creationId xmlns:a16="http://schemas.microsoft.com/office/drawing/2014/main" xmlns="" id="{CDBDAEF0-8CEA-42C2-BF45-D51BEBD22F2B}"/>
              </a:ext>
            </a:extLst>
          </p:cNvPr>
          <p:cNvSpPr txBox="1"/>
          <p:nvPr/>
        </p:nvSpPr>
        <p:spPr bwMode="auto">
          <a:xfrm>
            <a:off x="7483451" y="3524379"/>
            <a:ext cx="822349" cy="261610"/>
          </a:xfrm>
          <a:prstGeom prst="rect">
            <a:avLst/>
          </a:prstGeom>
          <a:noFill/>
        </p:spPr>
        <p:txBody>
          <a:bodyPr wrap="square">
            <a:spAutoFit/>
          </a:bodyPr>
          <a:lstStyle/>
          <a:p>
            <a:pPr algn="ctr">
              <a:defRPr/>
            </a:pPr>
            <a:r>
              <a:rPr lang="en-US" sz="1050" b="1" dirty="0">
                <a:latin typeface="+mj-lt"/>
              </a:rPr>
              <a:t>Medicine</a:t>
            </a:r>
          </a:p>
        </p:txBody>
      </p:sp>
      <p:sp>
        <p:nvSpPr>
          <p:cNvPr id="54" name="TextBox 53">
            <a:extLst>
              <a:ext uri="{FF2B5EF4-FFF2-40B4-BE49-F238E27FC236}">
                <a16:creationId xmlns:a16="http://schemas.microsoft.com/office/drawing/2014/main" xmlns="" id="{AC1545F1-59CA-454B-9B6D-364BE1722696}"/>
              </a:ext>
            </a:extLst>
          </p:cNvPr>
          <p:cNvSpPr txBox="1"/>
          <p:nvPr/>
        </p:nvSpPr>
        <p:spPr bwMode="auto">
          <a:xfrm>
            <a:off x="5909466" y="2913291"/>
            <a:ext cx="862001" cy="400110"/>
          </a:xfrm>
          <a:prstGeom prst="rect">
            <a:avLst/>
          </a:prstGeom>
          <a:noFill/>
        </p:spPr>
        <p:txBody>
          <a:bodyPr wrap="square">
            <a:spAutoFit/>
          </a:bodyPr>
          <a:lstStyle/>
          <a:p>
            <a:pPr algn="ctr">
              <a:defRPr/>
            </a:pPr>
            <a:r>
              <a:rPr lang="en-US" sz="1000" b="1" dirty="0">
                <a:latin typeface="+mj-lt"/>
              </a:rPr>
              <a:t>Registration &amp; Waivers</a:t>
            </a:r>
          </a:p>
        </p:txBody>
      </p:sp>
      <p:pic>
        <p:nvPicPr>
          <p:cNvPr id="62" name="Picture 61">
            <a:extLst>
              <a:ext uri="{FF2B5EF4-FFF2-40B4-BE49-F238E27FC236}">
                <a16:creationId xmlns:a16="http://schemas.microsoft.com/office/drawing/2014/main" xmlns="" id="{F7AA925D-3B1F-4ABA-8BED-8FAEB17DA5BF}"/>
              </a:ext>
            </a:extLst>
          </p:cNvPr>
          <p:cNvPicPr>
            <a:picLocks noChangeAspect="1"/>
          </p:cNvPicPr>
          <p:nvPr/>
        </p:nvPicPr>
        <p:blipFill>
          <a:blip r:embed="rId12"/>
          <a:stretch>
            <a:fillRect/>
          </a:stretch>
        </p:blipFill>
        <p:spPr>
          <a:xfrm flipH="1">
            <a:off x="7659778" y="3936556"/>
            <a:ext cx="525393" cy="279400"/>
          </a:xfrm>
          <a:prstGeom prst="rect">
            <a:avLst/>
          </a:prstGeom>
        </p:spPr>
      </p:pic>
      <p:pic>
        <p:nvPicPr>
          <p:cNvPr id="63" name="Picture 62">
            <a:extLst>
              <a:ext uri="{FF2B5EF4-FFF2-40B4-BE49-F238E27FC236}">
                <a16:creationId xmlns:a16="http://schemas.microsoft.com/office/drawing/2014/main" xmlns="" id="{E03F7291-4397-455F-B988-0A224C6583A5}"/>
              </a:ext>
            </a:extLst>
          </p:cNvPr>
          <p:cNvPicPr>
            <a:picLocks noChangeAspect="1"/>
          </p:cNvPicPr>
          <p:nvPr/>
        </p:nvPicPr>
        <p:blipFill>
          <a:blip r:embed="rId11"/>
          <a:stretch>
            <a:fillRect/>
          </a:stretch>
        </p:blipFill>
        <p:spPr>
          <a:xfrm rot="20342446" flipH="1">
            <a:off x="7352334" y="3759627"/>
            <a:ext cx="357086" cy="291036"/>
          </a:xfrm>
          <a:prstGeom prst="rect">
            <a:avLst/>
          </a:prstGeom>
        </p:spPr>
      </p:pic>
      <p:pic>
        <p:nvPicPr>
          <p:cNvPr id="71" name="Picture 70">
            <a:extLst>
              <a:ext uri="{FF2B5EF4-FFF2-40B4-BE49-F238E27FC236}">
                <a16:creationId xmlns:a16="http://schemas.microsoft.com/office/drawing/2014/main" xmlns="" id="{9342803F-F3B2-4694-A5EF-CC6452E3886F}"/>
              </a:ext>
            </a:extLst>
          </p:cNvPr>
          <p:cNvPicPr>
            <a:picLocks noChangeAspect="1"/>
          </p:cNvPicPr>
          <p:nvPr/>
        </p:nvPicPr>
        <p:blipFill>
          <a:blip r:embed="rId11"/>
          <a:stretch>
            <a:fillRect/>
          </a:stretch>
        </p:blipFill>
        <p:spPr>
          <a:xfrm rot="20342446" flipH="1">
            <a:off x="6415208" y="4282134"/>
            <a:ext cx="357086" cy="291036"/>
          </a:xfrm>
          <a:prstGeom prst="rect">
            <a:avLst/>
          </a:prstGeom>
        </p:spPr>
      </p:pic>
      <p:pic>
        <p:nvPicPr>
          <p:cNvPr id="72" name="Picture 71">
            <a:extLst>
              <a:ext uri="{FF2B5EF4-FFF2-40B4-BE49-F238E27FC236}">
                <a16:creationId xmlns:a16="http://schemas.microsoft.com/office/drawing/2014/main" xmlns="" id="{A2771875-DEA7-4A99-A94F-A311A7AAFA1E}"/>
              </a:ext>
            </a:extLst>
          </p:cNvPr>
          <p:cNvPicPr>
            <a:picLocks noChangeAspect="1"/>
          </p:cNvPicPr>
          <p:nvPr/>
        </p:nvPicPr>
        <p:blipFill>
          <a:blip r:embed="rId12"/>
          <a:stretch>
            <a:fillRect/>
          </a:stretch>
        </p:blipFill>
        <p:spPr>
          <a:xfrm flipH="1">
            <a:off x="6909478" y="4464848"/>
            <a:ext cx="525393" cy="279400"/>
          </a:xfrm>
          <a:prstGeom prst="rect">
            <a:avLst/>
          </a:prstGeom>
        </p:spPr>
      </p:pic>
    </p:spTree>
    <p:extLst>
      <p:ext uri="{BB962C8B-B14F-4D97-AF65-F5344CB8AC3E}">
        <p14:creationId xmlns:p14="http://schemas.microsoft.com/office/powerpoint/2010/main" val="208257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1" presetClass="entr" presetSubtype="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heel(1)">
                                      <p:cBhvr>
                                        <p:cTn id="31" dur="20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500"/>
                                        <p:tgtEl>
                                          <p:spTgt spid="63"/>
                                        </p:tgtEl>
                                      </p:cBhvr>
                                    </p:animEffect>
                                  </p:childTnLst>
                                </p:cTn>
                              </p:par>
                              <p:par>
                                <p:cTn id="35" presetID="14" presetClass="entr" presetSubtype="1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randombar(horizontal)">
                                      <p:cBhvr>
                                        <p:cTn id="37" dur="500"/>
                                        <p:tgtEl>
                                          <p:spTgt spid="6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randombar(horizontal)">
                                      <p:cBhvr>
                                        <p:cTn id="43" dur="500"/>
                                        <p:tgtEl>
                                          <p:spTgt spid="5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randombar(horizontal)">
                                      <p:cBhvr>
                                        <p:cTn id="46" dur="500"/>
                                        <p:tgtEl>
                                          <p:spTgt spid="52"/>
                                        </p:tgtEl>
                                      </p:cBhvr>
                                    </p:animEffect>
                                  </p:childTnLst>
                                </p:cTn>
                              </p:par>
                              <p:par>
                                <p:cTn id="47" presetID="14" presetClass="entr" presetSubtype="1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horizontal)">
                                      <p:cBhvr>
                                        <p:cTn id="49" dur="500"/>
                                        <p:tgtEl>
                                          <p:spTgt spid="49"/>
                                        </p:tgtEl>
                                      </p:cBhvr>
                                    </p:animEffect>
                                  </p:childTnLst>
                                </p:cTn>
                              </p:par>
                              <p:par>
                                <p:cTn id="50" presetID="14" presetClass="entr" presetSubtype="1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randombar(horizontal)">
                                      <p:cBhvr>
                                        <p:cTn id="52" dur="500"/>
                                        <p:tgtEl>
                                          <p:spTgt spid="50"/>
                                        </p:tgtEl>
                                      </p:cBhvr>
                                    </p:animEffect>
                                  </p:childTnLst>
                                </p:cTn>
                              </p:par>
                              <p:par>
                                <p:cTn id="53" presetID="14" presetClass="entr" presetSubtype="1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randombar(horizontal)">
                                      <p:cBhvr>
                                        <p:cTn id="61" dur="500"/>
                                        <p:tgtEl>
                                          <p:spTgt spid="28"/>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randombar(horizontal)">
                                      <p:cBhvr>
                                        <p:cTn id="64" dur="500"/>
                                        <p:tgtEl>
                                          <p:spTgt spid="4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randombar(horizontal)">
                                      <p:cBhvr>
                                        <p:cTn id="67" dur="500"/>
                                        <p:tgtEl>
                                          <p:spTgt spid="53"/>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par>
                                <p:cTn id="74" presetID="14" presetClass="entr" presetSubtype="1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randombar(horizontal)">
                                      <p:cBhvr>
                                        <p:cTn id="76" dur="500"/>
                                        <p:tgtEl>
                                          <p:spTgt spid="72"/>
                                        </p:tgtEl>
                                      </p:cBhvr>
                                    </p:animEffect>
                                  </p:childTnLst>
                                </p:cTn>
                              </p:par>
                              <p:par>
                                <p:cTn id="77" presetID="14" presetClass="entr" presetSubtype="10"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randombar(horizont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8" grpId="0" animBg="1"/>
      <p:bldP spid="29" grpId="0"/>
      <p:bldP spid="36" grpId="0"/>
      <p:bldP spid="46" grpId="0" animBg="1"/>
      <p:bldP spid="47" grpId="0" animBg="1"/>
      <p:bldP spid="52" grpId="0"/>
      <p:bldP spid="53"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&amp; Opportunities</a:t>
            </a:r>
          </a:p>
        </p:txBody>
      </p:sp>
      <p:sp>
        <p:nvSpPr>
          <p:cNvPr id="3" name="Content Placeholder 2"/>
          <p:cNvSpPr>
            <a:spLocks noGrp="1"/>
          </p:cNvSpPr>
          <p:nvPr>
            <p:ph idx="1"/>
          </p:nvPr>
        </p:nvSpPr>
        <p:spPr/>
        <p:txBody>
          <a:bodyPr>
            <a:normAutofit/>
          </a:bodyPr>
          <a:lstStyle/>
          <a:p>
            <a:r>
              <a:rPr lang="en-US" dirty="0"/>
              <a:t>Resource mobilization</a:t>
            </a:r>
          </a:p>
          <a:p>
            <a:pPr lvl="1"/>
            <a:r>
              <a:rPr lang="en-US" dirty="0"/>
              <a:t>Domestic and international</a:t>
            </a:r>
          </a:p>
          <a:p>
            <a:pPr lvl="1"/>
            <a:r>
              <a:rPr lang="en-US" dirty="0"/>
              <a:t>Infrastructure and human resources</a:t>
            </a:r>
          </a:p>
          <a:p>
            <a:r>
              <a:rPr lang="en-US" dirty="0"/>
              <a:t>Resource utilization</a:t>
            </a:r>
          </a:p>
          <a:p>
            <a:pPr lvl="1"/>
            <a:r>
              <a:rPr lang="en-US" dirty="0"/>
              <a:t>Streamlining procurement processes</a:t>
            </a:r>
          </a:p>
          <a:p>
            <a:pPr lvl="1"/>
            <a:r>
              <a:rPr lang="en-US" dirty="0"/>
              <a:t>Maintaining system integrity</a:t>
            </a:r>
          </a:p>
          <a:p>
            <a:pPr lvl="1"/>
            <a:r>
              <a:rPr lang="en-US" dirty="0"/>
              <a:t>Capitalizing on data</a:t>
            </a:r>
          </a:p>
        </p:txBody>
      </p:sp>
    </p:spTree>
    <p:extLst>
      <p:ext uri="{BB962C8B-B14F-4D97-AF65-F5344CB8AC3E}">
        <p14:creationId xmlns:p14="http://schemas.microsoft.com/office/powerpoint/2010/main" val="2035585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a:t>
            </a:r>
          </a:p>
        </p:txBody>
      </p:sp>
      <p:sp>
        <p:nvSpPr>
          <p:cNvPr id="3" name="Content Placeholder 2"/>
          <p:cNvSpPr>
            <a:spLocks noGrp="1"/>
          </p:cNvSpPr>
          <p:nvPr>
            <p:ph idx="1"/>
          </p:nvPr>
        </p:nvSpPr>
        <p:spPr/>
        <p:txBody>
          <a:bodyPr>
            <a:normAutofit lnSpcReduction="10000"/>
          </a:bodyPr>
          <a:lstStyle/>
          <a:p>
            <a:r>
              <a:rPr lang="en-US" dirty="0"/>
              <a:t>Innovative financing</a:t>
            </a:r>
          </a:p>
          <a:p>
            <a:r>
              <a:rPr lang="en-US" dirty="0"/>
              <a:t>Novel recruitment and training strategies</a:t>
            </a:r>
          </a:p>
          <a:p>
            <a:r>
              <a:rPr lang="en-US" dirty="0"/>
              <a:t>Better, cost-effective warehouse and transport designs</a:t>
            </a:r>
          </a:p>
          <a:p>
            <a:r>
              <a:rPr lang="en-US" dirty="0"/>
              <a:t>Simplified standards and technologies across platforms </a:t>
            </a:r>
          </a:p>
          <a:p>
            <a:r>
              <a:rPr lang="en-US" dirty="0"/>
              <a:t>Data to the site level to improve forecasting and tracking</a:t>
            </a:r>
          </a:p>
        </p:txBody>
      </p:sp>
    </p:spTree>
    <p:extLst>
      <p:ext uri="{BB962C8B-B14F-4D97-AF65-F5344CB8AC3E}">
        <p14:creationId xmlns:p14="http://schemas.microsoft.com/office/powerpoint/2010/main" val="945277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346279" y="1114786"/>
            <a:ext cx="4419227" cy="3286125"/>
          </a:xfrm>
          <a:solidFill>
            <a:schemeClr val="tx2"/>
          </a:solidFill>
        </p:spPr>
        <p:txBody>
          <a:bodyPr>
            <a:normAutofit fontScale="77500" lnSpcReduction="20000"/>
          </a:bodyPr>
          <a:lstStyle/>
          <a:p>
            <a:r>
              <a:rPr lang="en-US" sz="1800" b="1" dirty="0">
                <a:solidFill>
                  <a:schemeClr val="bg1"/>
                </a:solidFill>
              </a:rPr>
              <a:t>Opportunities and challenges for evidence-informed HIV-noncommunicable disease integrated care policies and programs: lessons from Malawi, South Africa, Swaziland and Kenya</a:t>
            </a:r>
          </a:p>
          <a:p>
            <a:endParaRPr lang="en-US" sz="2200" b="1" dirty="0">
              <a:solidFill>
                <a:schemeClr val="bg1"/>
              </a:solidFill>
            </a:endParaRPr>
          </a:p>
          <a:p>
            <a:r>
              <a:rPr lang="en-US" sz="2200" b="1" dirty="0">
                <a:solidFill>
                  <a:schemeClr val="bg1"/>
                </a:solidFill>
              </a:rPr>
              <a:t>Beatrice L. </a:t>
            </a:r>
            <a:r>
              <a:rPr lang="en-US" sz="2200" b="1" dirty="0" err="1">
                <a:solidFill>
                  <a:schemeClr val="bg1"/>
                </a:solidFill>
              </a:rPr>
              <a:t>Matanje</a:t>
            </a:r>
            <a:r>
              <a:rPr lang="en-US" sz="2200" b="1" dirty="0">
                <a:solidFill>
                  <a:schemeClr val="bg1"/>
                </a:solidFill>
              </a:rPr>
              <a:t> </a:t>
            </a:r>
            <a:r>
              <a:rPr lang="en-US" sz="2200" b="1" dirty="0" err="1">
                <a:solidFill>
                  <a:schemeClr val="bg1"/>
                </a:solidFill>
              </a:rPr>
              <a:t>Mwagomba</a:t>
            </a:r>
            <a:r>
              <a:rPr lang="en-US" sz="2200" b="1" dirty="0">
                <a:solidFill>
                  <a:schemeClr val="bg1"/>
                </a:solidFill>
              </a:rPr>
              <a:t> </a:t>
            </a:r>
          </a:p>
          <a:p>
            <a:r>
              <a:rPr lang="en-US" sz="1800" dirty="0">
                <a:solidFill>
                  <a:schemeClr val="bg1"/>
                </a:solidFill>
              </a:rPr>
              <a:t>Medical Director at Lighthouse Trust in Lilongwe, Malawi ,PhD Fellow, Global Health Implementation Program,  University of St Andrews, Scotland and College of Medicine, Malawi</a:t>
            </a:r>
            <a:endParaRPr lang="en-US" sz="1500" b="1" dirty="0">
              <a:solidFill>
                <a:schemeClr val="bg1"/>
              </a:solidFill>
            </a:endParaRPr>
          </a:p>
          <a:p>
            <a:endParaRPr lang="en-US" sz="2200" b="1" dirty="0">
              <a:solidFill>
                <a:schemeClr val="bg1"/>
              </a:solidFill>
            </a:endParaRPr>
          </a:p>
          <a:p>
            <a:r>
              <a:rPr lang="en-US" sz="1200" dirty="0">
                <a:solidFill>
                  <a:schemeClr val="bg1"/>
                </a:solidFill>
              </a:rPr>
              <a:t>Ameh, Soter; Bongomin, Pido; Juma, Pamela A.; </a:t>
            </a:r>
            <a:r>
              <a:rPr lang="en-US" sz="1200" dirty="0" err="1">
                <a:solidFill>
                  <a:schemeClr val="bg1"/>
                </a:solidFill>
              </a:rPr>
              <a:t>MacKenzie</a:t>
            </a:r>
            <a:r>
              <a:rPr lang="en-US" sz="1200" dirty="0">
                <a:solidFill>
                  <a:schemeClr val="bg1"/>
                </a:solidFill>
              </a:rPr>
              <a:t>, Rachel K.; Kyobutungi, Catherine; </a:t>
            </a:r>
            <a:r>
              <a:rPr lang="en-US" sz="1200" dirty="0" err="1">
                <a:solidFill>
                  <a:schemeClr val="bg1"/>
                </a:solidFill>
              </a:rPr>
              <a:t>Lukhele</a:t>
            </a:r>
            <a:r>
              <a:rPr lang="en-US" sz="1200" dirty="0">
                <a:solidFill>
                  <a:schemeClr val="bg1"/>
                </a:solidFill>
              </a:rPr>
              <a:t>, </a:t>
            </a:r>
            <a:r>
              <a:rPr lang="en-US" sz="1200" dirty="0" err="1">
                <a:solidFill>
                  <a:schemeClr val="bg1"/>
                </a:solidFill>
              </a:rPr>
              <a:t>Nomthandazo</a:t>
            </a:r>
            <a:r>
              <a:rPr lang="en-US" sz="1200" dirty="0">
                <a:solidFill>
                  <a:schemeClr val="bg1"/>
                </a:solidFill>
              </a:rPr>
              <a:t>; Mwangi, Kibachio Joseph </a:t>
            </a:r>
            <a:r>
              <a:rPr lang="en-US" sz="1200" dirty="0" err="1">
                <a:solidFill>
                  <a:schemeClr val="bg1"/>
                </a:solidFill>
              </a:rPr>
              <a:t>Muiruri</a:t>
            </a:r>
            <a:r>
              <a:rPr lang="en-US" sz="1200" dirty="0">
                <a:solidFill>
                  <a:schemeClr val="bg1"/>
                </a:solidFill>
              </a:rPr>
              <a:t>; Amberbir, Alemayehu; Klipstein-Grobusch, Kerstin; Gómez-</a:t>
            </a:r>
            <a:r>
              <a:rPr lang="en-US" sz="1200" dirty="0" err="1">
                <a:solidFill>
                  <a:schemeClr val="bg1"/>
                </a:solidFill>
              </a:rPr>
              <a:t>Olivé</a:t>
            </a:r>
            <a:r>
              <a:rPr lang="en-US" sz="1200" dirty="0">
                <a:solidFill>
                  <a:schemeClr val="bg1"/>
                </a:solidFill>
              </a:rPr>
              <a:t>, </a:t>
            </a:r>
            <a:r>
              <a:rPr lang="en-US" sz="1200" dirty="0" err="1">
                <a:solidFill>
                  <a:schemeClr val="bg1"/>
                </a:solidFill>
              </a:rPr>
              <a:t>Francesc</a:t>
            </a:r>
            <a:r>
              <a:rPr lang="en-US" sz="1200" dirty="0">
                <a:solidFill>
                  <a:schemeClr val="bg1"/>
                </a:solidFill>
              </a:rPr>
              <a:t> Xavier; Berman, Josh</a:t>
            </a:r>
            <a:endParaRPr lang="en-US" sz="1100" dirty="0">
              <a:solidFill>
                <a:schemeClr val="bg1"/>
              </a:solidFill>
            </a:endParaRP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683294" y="484911"/>
            <a:ext cx="3344867" cy="4545877"/>
          </a:xfrm>
          <a:prstGeom prst="rect">
            <a:avLst/>
          </a:prstGeom>
        </p:spPr>
      </p:pic>
    </p:spTree>
    <p:extLst>
      <p:ext uri="{BB962C8B-B14F-4D97-AF65-F5344CB8AC3E}">
        <p14:creationId xmlns:p14="http://schemas.microsoft.com/office/powerpoint/2010/main" val="564365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14991584"/>
              </p:ext>
            </p:extLst>
          </p:nvPr>
        </p:nvGraphicFramePr>
        <p:xfrm>
          <a:off x="2662518" y="134911"/>
          <a:ext cx="6481482" cy="6723090"/>
        </p:xfrm>
        <a:graphic>
          <a:graphicData uri="http://schemas.openxmlformats.org/drawingml/2006/table">
            <a:tbl>
              <a:tblPr firstRow="1" bandRow="1">
                <a:tableStyleId>{5940675A-B579-460E-94D1-54222C63F5DA}</a:tableStyleId>
              </a:tblPr>
              <a:tblGrid>
                <a:gridCol w="882247">
                  <a:extLst>
                    <a:ext uri="{9D8B030D-6E8A-4147-A177-3AD203B41FA5}">
                      <a16:colId xmlns:a16="http://schemas.microsoft.com/office/drawing/2014/main" xmlns="" val="20000"/>
                    </a:ext>
                  </a:extLst>
                </a:gridCol>
                <a:gridCol w="5599235">
                  <a:extLst>
                    <a:ext uri="{9D8B030D-6E8A-4147-A177-3AD203B41FA5}">
                      <a16:colId xmlns:a16="http://schemas.microsoft.com/office/drawing/2014/main" xmlns="" val="20001"/>
                    </a:ext>
                  </a:extLst>
                </a:gridCol>
              </a:tblGrid>
              <a:tr h="507955">
                <a:tc gridSpan="2">
                  <a:txBody>
                    <a:bodyPr/>
                    <a:lstStyle/>
                    <a:p>
                      <a:pPr algn="ctr"/>
                      <a:r>
                        <a:rPr lang="en-US" sz="2400" b="1" dirty="0"/>
                        <a:t>CONTEXT: Integrated HIV-NCD Programs in SSA</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40000"/>
                        <a:lumOff val="60000"/>
                      </a:schemeClr>
                    </a:solidFill>
                  </a:tcPr>
                </a:tc>
                <a:tc hMerge="1">
                  <a:txBody>
                    <a:bodyPr/>
                    <a:lstStyle/>
                    <a:p>
                      <a:endParaRPr lang="en-US" sz="2800" b="1" dirty="0"/>
                    </a:p>
                  </a:txBody>
                  <a:tcPr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40000"/>
                        <a:lumOff val="60000"/>
                      </a:schemeClr>
                    </a:solidFill>
                  </a:tcPr>
                </a:tc>
                <a:extLst>
                  <a:ext uri="{0D108BD9-81ED-4DB2-BD59-A6C34878D82A}">
                    <a16:rowId xmlns:a16="http://schemas.microsoft.com/office/drawing/2014/main" xmlns="" val="10000"/>
                  </a:ext>
                </a:extLst>
              </a:tr>
              <a:tr h="1325563">
                <a:tc>
                  <a:txBody>
                    <a:bodyPr/>
                    <a:lstStyle/>
                    <a:p>
                      <a:pPr algn="r"/>
                      <a:r>
                        <a:rPr lang="en-US" sz="1400" dirty="0"/>
                        <a:t>Malawi</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marL="285750" indent="-285750">
                        <a:buFont typeface="Arial" charset="0"/>
                        <a:buChar char="•"/>
                      </a:pPr>
                      <a:r>
                        <a:rPr lang="en-US" sz="1600" dirty="0"/>
                        <a:t>2007: Integrated Cervical cancer-HIV screening</a:t>
                      </a:r>
                    </a:p>
                    <a:p>
                      <a:pPr marL="285750" indent="-285750">
                        <a:buFont typeface="Arial" charset="0"/>
                        <a:buChar char="•"/>
                      </a:pPr>
                      <a:r>
                        <a:rPr lang="en-US" sz="1600" dirty="0"/>
                        <a:t>2016:</a:t>
                      </a:r>
                      <a:r>
                        <a:rPr lang="en-US" sz="1600" baseline="0" dirty="0"/>
                        <a:t> national ART guidelines include hypertension screening </a:t>
                      </a:r>
                    </a:p>
                    <a:p>
                      <a:pPr marL="285750" indent="-285750">
                        <a:buFont typeface="Arial" charset="0"/>
                        <a:buChar char="•"/>
                      </a:pPr>
                      <a:r>
                        <a:rPr lang="en-US" sz="1600" dirty="0"/>
                        <a:t>Only Pilot integrated</a:t>
                      </a:r>
                      <a:r>
                        <a:rPr lang="en-US" sz="1600" baseline="0" dirty="0"/>
                        <a:t> HIV-NDC management;  </a:t>
                      </a:r>
                      <a:r>
                        <a:rPr lang="en-US" sz="1600" b="1" i="1" baseline="0" dirty="0"/>
                        <a:t>s</a:t>
                      </a:r>
                      <a:r>
                        <a:rPr lang="en-US" sz="1600" b="1" i="1" dirty="0"/>
                        <a:t>cale-up awaiting lessons from 4 </a:t>
                      </a:r>
                      <a:r>
                        <a:rPr lang="en-US" sz="1600" b="1" i="1" baseline="0" dirty="0"/>
                        <a:t>integration </a:t>
                      </a:r>
                      <a:r>
                        <a:rPr lang="en-US" sz="1600" b="1" i="1" dirty="0"/>
                        <a:t>model</a:t>
                      </a:r>
                      <a:r>
                        <a:rPr lang="en-US" sz="1600" b="1" i="1" baseline="0" dirty="0"/>
                        <a:t> projects (LHT, DI, PIH, DREAM</a:t>
                      </a:r>
                      <a:r>
                        <a:rPr lang="en-US" sz="1600" baseline="0" dirty="0"/>
                        <a:t>)</a:t>
                      </a:r>
                      <a:endParaRPr lang="en-US" sz="1600" dirty="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xmlns="" val="10001"/>
                  </a:ext>
                </a:extLst>
              </a:tr>
              <a:tr h="1984422">
                <a:tc>
                  <a:txBody>
                    <a:bodyPr/>
                    <a:lstStyle/>
                    <a:p>
                      <a:pPr algn="r"/>
                      <a:r>
                        <a:rPr lang="en-US" sz="1400" dirty="0"/>
                        <a:t>Kenya</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marL="285750" indent="-285750">
                        <a:lnSpc>
                          <a:spcPct val="100000"/>
                        </a:lnSpc>
                        <a:spcAft>
                          <a:spcPts val="600"/>
                        </a:spcAft>
                        <a:buFont typeface="Arial" panose="020B0604020202020204" pitchFamily="34" charset="0"/>
                        <a:buChar char="•"/>
                      </a:pPr>
                      <a:r>
                        <a:rPr lang="en-US" sz="1600" dirty="0">
                          <a:latin typeface="+mn-lt"/>
                          <a:ea typeface="Calibri" panose="020F0502020204030204" pitchFamily="34" charset="0"/>
                        </a:rPr>
                        <a:t>Kenya Health Policy (2014 – 2030) promotes integration of NCD prevention into existing infectious disease programs</a:t>
                      </a:r>
                      <a:endParaRPr lang="en-US" sz="1600" dirty="0">
                        <a:latin typeface="+mn-lt"/>
                      </a:endParaRPr>
                    </a:p>
                    <a:p>
                      <a:pPr marL="285750" indent="-285750">
                        <a:lnSpc>
                          <a:spcPct val="100000"/>
                        </a:lnSpc>
                        <a:spcAft>
                          <a:spcPts val="600"/>
                        </a:spcAft>
                        <a:buFont typeface="Arial" panose="020B0604020202020204" pitchFamily="34" charset="0"/>
                        <a:buChar char="•"/>
                      </a:pPr>
                      <a:r>
                        <a:rPr lang="en-US" sz="1600" dirty="0">
                          <a:latin typeface="+mn-lt"/>
                          <a:ea typeface="Calibri" panose="020F0502020204030204" pitchFamily="34" charset="0"/>
                        </a:rPr>
                        <a:t>Current ART guidelines include screening and management</a:t>
                      </a:r>
                      <a:r>
                        <a:rPr lang="en-US" sz="1600" baseline="0" dirty="0">
                          <a:latin typeface="+mn-lt"/>
                          <a:ea typeface="Calibri" panose="020F0502020204030204" pitchFamily="34" charset="0"/>
                        </a:rPr>
                        <a:t> of </a:t>
                      </a:r>
                      <a:r>
                        <a:rPr lang="en-US" sz="1600" dirty="0">
                          <a:latin typeface="+mn-lt"/>
                          <a:ea typeface="Calibri" panose="020F0502020204030204" pitchFamily="34" charset="0"/>
                        </a:rPr>
                        <a:t>hypertension, DM</a:t>
                      </a:r>
                      <a:r>
                        <a:rPr lang="en-US" sz="1600" baseline="0" dirty="0">
                          <a:latin typeface="+mn-lt"/>
                          <a:ea typeface="Calibri" panose="020F0502020204030204" pitchFamily="34" charset="0"/>
                        </a:rPr>
                        <a:t> &amp;</a:t>
                      </a:r>
                      <a:r>
                        <a:rPr lang="en-US" sz="1600" dirty="0">
                          <a:latin typeface="+mn-lt"/>
                          <a:ea typeface="Calibri" panose="020F0502020204030204" pitchFamily="34" charset="0"/>
                        </a:rPr>
                        <a:t> depression  as “Standard Package of Care” for PLHIV; pilot</a:t>
                      </a:r>
                      <a:r>
                        <a:rPr lang="en-US" sz="1600" baseline="0" dirty="0">
                          <a:latin typeface="+mn-lt"/>
                          <a:ea typeface="Calibri" panose="020F0502020204030204" pitchFamily="34" charset="0"/>
                        </a:rPr>
                        <a:t> projects by </a:t>
                      </a:r>
                      <a:r>
                        <a:rPr lang="en-US" sz="1600" dirty="0">
                          <a:latin typeface="+mn-lt"/>
                          <a:ea typeface="Calibri" panose="020F0502020204030204" pitchFamily="34" charset="0"/>
                        </a:rPr>
                        <a:t>Healthy Heart Africa (PATH) &amp; MSF </a:t>
                      </a:r>
                    </a:p>
                    <a:p>
                      <a:pPr marL="285750" lvl="0" indent="-285750">
                        <a:lnSpc>
                          <a:spcPct val="100000"/>
                        </a:lnSpc>
                        <a:buFont typeface="Arial" panose="020B0604020202020204" pitchFamily="34" charset="0"/>
                        <a:buChar char="•"/>
                      </a:pPr>
                      <a:r>
                        <a:rPr lang="en-US" sz="1600" b="1" i="1" dirty="0">
                          <a:latin typeface="+mn-lt"/>
                        </a:rPr>
                        <a:t>No Scale-up of integrated programs yet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xmlns="" val="10002"/>
                  </a:ext>
                </a:extLst>
              </a:tr>
              <a:tr h="1577336">
                <a:tc>
                  <a:txBody>
                    <a:bodyPr/>
                    <a:lstStyle/>
                    <a:p>
                      <a:pPr algn="r"/>
                      <a:r>
                        <a:rPr lang="en-US" sz="1400" dirty="0"/>
                        <a:t>South Africa</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285750" indent="-285750">
                        <a:buFont typeface="Arial" charset="0"/>
                        <a:buChar char="•"/>
                      </a:pPr>
                      <a:r>
                        <a:rPr lang="en-US" sz="1600" kern="1200" dirty="0">
                          <a:solidFill>
                            <a:schemeClr val="tx1"/>
                          </a:solidFill>
                          <a:effectLst/>
                          <a:latin typeface="+mn-lt"/>
                          <a:ea typeface="+mn-ea"/>
                          <a:cs typeface="+mn-cs"/>
                        </a:rPr>
                        <a:t>2011:</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national-level pilot</a:t>
                      </a:r>
                      <a:r>
                        <a:rPr lang="en-US" sz="1600" kern="1200" baseline="0" dirty="0">
                          <a:solidFill>
                            <a:schemeClr val="tx1"/>
                          </a:solidFill>
                          <a:effectLst/>
                          <a:latin typeface="+mn-lt"/>
                          <a:ea typeface="+mn-ea"/>
                          <a:cs typeface="+mn-cs"/>
                        </a:rPr>
                        <a:t> of</a:t>
                      </a:r>
                      <a:r>
                        <a:rPr lang="en-US" sz="1600" kern="1200" dirty="0">
                          <a:solidFill>
                            <a:schemeClr val="tx1"/>
                          </a:solidFill>
                          <a:effectLst/>
                          <a:latin typeface="+mn-lt"/>
                          <a:ea typeface="+mn-ea"/>
                          <a:cs typeface="+mn-cs"/>
                        </a:rPr>
                        <a:t> Integrated Chronic Disease Management (ICDM) model, includes both CDs (HIV</a:t>
                      </a:r>
                      <a:r>
                        <a:rPr lang="en-US" sz="1600" kern="1200" baseline="0" dirty="0">
                          <a:solidFill>
                            <a:schemeClr val="tx1"/>
                          </a:solidFill>
                          <a:effectLst/>
                          <a:latin typeface="+mn-lt"/>
                          <a:ea typeface="+mn-ea"/>
                          <a:cs typeface="+mn-cs"/>
                        </a:rPr>
                        <a:t> &amp; TB)</a:t>
                      </a:r>
                      <a:r>
                        <a:rPr lang="en-US" sz="1600" kern="1200" dirty="0">
                          <a:solidFill>
                            <a:schemeClr val="tx1"/>
                          </a:solidFill>
                          <a:effectLst/>
                          <a:latin typeface="+mn-lt"/>
                          <a:ea typeface="+mn-ea"/>
                          <a:cs typeface="+mn-cs"/>
                        </a:rPr>
                        <a:t> and NCDs with</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health promotion,</a:t>
                      </a:r>
                      <a:r>
                        <a:rPr lang="en-US" sz="1600" kern="1200" baseline="0" dirty="0">
                          <a:solidFill>
                            <a:schemeClr val="tx1"/>
                          </a:solidFill>
                          <a:effectLst/>
                          <a:latin typeface="+mn-lt"/>
                          <a:ea typeface="+mn-ea"/>
                          <a:cs typeface="+mn-cs"/>
                        </a:rPr>
                        <a:t> screening &amp; management</a:t>
                      </a:r>
                    </a:p>
                    <a:p>
                      <a:pPr marL="457200" lvl="1" indent="0">
                        <a:buFont typeface="Arial" charset="0"/>
                        <a:buNone/>
                      </a:pPr>
                      <a:r>
                        <a:rPr lang="en-US" sz="1600" kern="1200" dirty="0">
                          <a:solidFill>
                            <a:schemeClr val="tx1"/>
                          </a:solidFill>
                          <a:effectLst/>
                          <a:latin typeface="+mn-lt"/>
                          <a:ea typeface="+mn-ea"/>
                          <a:cs typeface="+mn-cs"/>
                        </a:rPr>
                        <a:t>-  health systems strengthening and reform focused</a:t>
                      </a:r>
                    </a:p>
                    <a:p>
                      <a:pPr marL="285750" indent="-285750">
                        <a:buFont typeface="Arial" charset="0"/>
                        <a:buChar char="•"/>
                      </a:pPr>
                      <a:r>
                        <a:rPr lang="en-US" sz="1600" b="1" i="1" kern="1200" dirty="0">
                          <a:solidFill>
                            <a:schemeClr val="tx1"/>
                          </a:solidFill>
                          <a:effectLst/>
                          <a:latin typeface="+mn-lt"/>
                          <a:ea typeface="+mn-ea"/>
                          <a:cs typeface="+mn-cs"/>
                        </a:rPr>
                        <a:t>Phased scale-up</a:t>
                      </a:r>
                      <a:r>
                        <a:rPr lang="en-US" sz="1600" b="1" i="1" kern="1200" baseline="0" dirty="0">
                          <a:solidFill>
                            <a:schemeClr val="tx1"/>
                          </a:solidFill>
                          <a:effectLst/>
                          <a:latin typeface="+mn-lt"/>
                          <a:ea typeface="+mn-ea"/>
                          <a:cs typeface="+mn-cs"/>
                        </a:rPr>
                        <a:t> of integrated programs in provinces; not yet nation-wide</a:t>
                      </a:r>
                      <a:endParaRPr lang="en-US" sz="1600" b="1" i="1" dirty="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327814">
                <a:tc>
                  <a:txBody>
                    <a:bodyPr/>
                    <a:lstStyle/>
                    <a:p>
                      <a:pPr algn="r"/>
                      <a:r>
                        <a:rPr lang="en-US" sz="1400" dirty="0"/>
                        <a:t>Swaziland </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285750" indent="-285750">
                        <a:buFont typeface="Arial" panose="020B0604020202020204" pitchFamily="34" charset="0"/>
                        <a:buChar char="•"/>
                      </a:pPr>
                      <a:r>
                        <a:rPr lang="en-US" sz="1600" kern="1200" dirty="0">
                          <a:solidFill>
                            <a:schemeClr val="tx1"/>
                          </a:solidFill>
                          <a:effectLst/>
                          <a:latin typeface="+mn-lt"/>
                          <a:ea typeface="+mn-ea"/>
                          <a:cs typeface="+mn-cs"/>
                        </a:rPr>
                        <a:t>Integrated screening, treatment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&amp; referral for diabetes, hypertension</a:t>
                      </a:r>
                      <a:r>
                        <a:rPr lang="en-US" sz="1600" kern="1200" baseline="0" dirty="0">
                          <a:solidFill>
                            <a:schemeClr val="tx1"/>
                          </a:solidFill>
                          <a:effectLst/>
                          <a:latin typeface="+mn-lt"/>
                          <a:ea typeface="+mn-ea"/>
                          <a:cs typeface="+mn-cs"/>
                        </a:rPr>
                        <a:t> &amp;</a:t>
                      </a:r>
                      <a:r>
                        <a:rPr lang="en-US" sz="1600" kern="1200" dirty="0">
                          <a:solidFill>
                            <a:schemeClr val="tx1"/>
                          </a:solidFill>
                          <a:effectLst/>
                          <a:latin typeface="+mn-lt"/>
                          <a:ea typeface="+mn-ea"/>
                          <a:cs typeface="+mn-cs"/>
                        </a:rPr>
                        <a:t> cervical cancer into HIV programs;</a:t>
                      </a:r>
                    </a:p>
                    <a:p>
                      <a:pPr marL="285750" indent="-285750">
                        <a:buFont typeface="Arial" panose="020B0604020202020204" pitchFamily="34" charset="0"/>
                        <a:buChar char="•"/>
                      </a:pPr>
                      <a:r>
                        <a:rPr lang="en-US" sz="1600" kern="1200" dirty="0">
                          <a:solidFill>
                            <a:schemeClr val="tx1"/>
                          </a:solidFill>
                          <a:effectLst/>
                          <a:latin typeface="+mn-lt"/>
                          <a:ea typeface="+mn-ea"/>
                          <a:cs typeface="+mn-cs"/>
                        </a:rPr>
                        <a:t>Adapted HIV chronic care models for</a:t>
                      </a:r>
                      <a:r>
                        <a:rPr lang="en-US" sz="1600" kern="1200" baseline="0" dirty="0">
                          <a:solidFill>
                            <a:schemeClr val="tx1"/>
                          </a:solidFill>
                          <a:effectLst/>
                          <a:latin typeface="+mn-lt"/>
                          <a:ea typeface="+mn-ea"/>
                          <a:cs typeface="+mn-cs"/>
                        </a:rPr>
                        <a:t> NCD management &amp; piloted in 6 HFs, </a:t>
                      </a:r>
                      <a:r>
                        <a:rPr lang="en-US" sz="1600" kern="1200" dirty="0">
                          <a:solidFill>
                            <a:schemeClr val="tx1"/>
                          </a:solidFill>
                          <a:effectLst/>
                          <a:latin typeface="+mn-lt"/>
                          <a:ea typeface="+mn-ea"/>
                          <a:cs typeface="+mn-cs"/>
                        </a:rPr>
                        <a:t>in 2014, supported by ICAP and CDC</a:t>
                      </a:r>
                    </a:p>
                    <a:p>
                      <a:pPr marL="285750" lvl="0" indent="-285750">
                        <a:buFont typeface="Arial" panose="020B0604020202020204" pitchFamily="34" charset="0"/>
                        <a:buChar char="•"/>
                      </a:pPr>
                      <a:r>
                        <a:rPr lang="en-US" sz="1600" b="1" i="1" dirty="0"/>
                        <a:t>No Scale-up of integrated models yet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100000" l="10000" r="72232">
                        <a14:foregroundMark x1="67054" y1="74792" x2="66875" y2="75833"/>
                        <a14:foregroundMark x1="60625" y1="15000" x2="60625" y2="15000"/>
                        <a14:backgroundMark x1="61607" y1="12500" x2="62143" y2="17917"/>
                      </a14:backgroundRemoval>
                    </a14:imgEffect>
                  </a14:imgLayer>
                </a14:imgProps>
              </a:ext>
              <a:ext uri="{28A0092B-C50C-407E-A947-70E740481C1C}">
                <a14:useLocalDpi xmlns:a14="http://schemas.microsoft.com/office/drawing/2010/main" val="0"/>
              </a:ext>
            </a:extLst>
          </a:blip>
          <a:srcRect l="31070" r="27157"/>
          <a:stretch/>
        </p:blipFill>
        <p:spPr>
          <a:xfrm>
            <a:off x="-134470" y="1843547"/>
            <a:ext cx="2977979" cy="3266496"/>
          </a:xfrm>
          <a:prstGeom prst="rect">
            <a:avLst/>
          </a:prstGeom>
        </p:spPr>
      </p:pic>
    </p:spTree>
    <p:extLst>
      <p:ext uri="{BB962C8B-B14F-4D97-AF65-F5344CB8AC3E}">
        <p14:creationId xmlns:p14="http://schemas.microsoft.com/office/powerpoint/2010/main" val="1459844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910" y="136324"/>
            <a:ext cx="9143999" cy="1815882"/>
          </a:xfrm>
          <a:prstGeom prst="rect">
            <a:avLst/>
          </a:prstGeom>
          <a:solidFill>
            <a:schemeClr val="bg1"/>
          </a:solidFill>
        </p:spPr>
        <p:txBody>
          <a:bodyPr wrap="square">
            <a:spAutoFit/>
          </a:bodyPr>
          <a:lstStyle/>
          <a:p>
            <a:pPr algn="ctr"/>
            <a:r>
              <a:rPr lang="en-US" sz="3200" b="1" dirty="0"/>
              <a:t>Over-aching challenges  and opportunities for </a:t>
            </a:r>
            <a:br>
              <a:rPr lang="en-US" sz="3200" b="1" dirty="0"/>
            </a:br>
            <a:r>
              <a:rPr lang="en-US" sz="3200" b="1" dirty="0"/>
              <a:t>HIV-NCD Integrated Policies in SSA</a:t>
            </a:r>
          </a:p>
          <a:p>
            <a:pPr algn="ctr"/>
            <a:endParaRPr lang="en-US" sz="2400" b="1" dirty="0"/>
          </a:p>
          <a:p>
            <a:pPr algn="ctr"/>
            <a:endParaRPr lang="en-US" sz="2400" b="1" dirty="0"/>
          </a:p>
        </p:txBody>
      </p:sp>
      <p:graphicFrame>
        <p:nvGraphicFramePr>
          <p:cNvPr id="8" name="Table 7"/>
          <p:cNvGraphicFramePr>
            <a:graphicFrameLocks noGrp="1"/>
          </p:cNvGraphicFramePr>
          <p:nvPr>
            <p:extLst>
              <p:ext uri="{D42A27DB-BD31-4B8C-83A1-F6EECF244321}">
                <p14:modId xmlns:p14="http://schemas.microsoft.com/office/powerpoint/2010/main" val="3845189282"/>
              </p:ext>
            </p:extLst>
          </p:nvPr>
        </p:nvGraphicFramePr>
        <p:xfrm>
          <a:off x="0" y="1376200"/>
          <a:ext cx="9144000" cy="5481799"/>
        </p:xfrm>
        <a:graphic>
          <a:graphicData uri="http://schemas.openxmlformats.org/drawingml/2006/table">
            <a:tbl>
              <a:tblPr>
                <a:tableStyleId>{5940675A-B579-460E-94D1-54222C63F5DA}</a:tableStyleId>
              </a:tblPr>
              <a:tblGrid>
                <a:gridCol w="2009087">
                  <a:extLst>
                    <a:ext uri="{9D8B030D-6E8A-4147-A177-3AD203B41FA5}">
                      <a16:colId xmlns:a16="http://schemas.microsoft.com/office/drawing/2014/main" xmlns="" val="20000"/>
                    </a:ext>
                  </a:extLst>
                </a:gridCol>
                <a:gridCol w="7134913">
                  <a:extLst>
                    <a:ext uri="{9D8B030D-6E8A-4147-A177-3AD203B41FA5}">
                      <a16:colId xmlns:a16="http://schemas.microsoft.com/office/drawing/2014/main" xmlns="" val="20001"/>
                    </a:ext>
                  </a:extLst>
                </a:gridCol>
              </a:tblGrid>
              <a:tr h="1370450">
                <a:tc>
                  <a:txBody>
                    <a:bodyPr/>
                    <a:lstStyle/>
                    <a:p>
                      <a:pPr algn="r"/>
                      <a:r>
                        <a:rPr lang="en-US" sz="1400" b="1" dirty="0"/>
                        <a:t>1. HIV-NCD</a:t>
                      </a:r>
                      <a:r>
                        <a:rPr lang="en-US" sz="1400" b="1" baseline="0" dirty="0"/>
                        <a:t> integration evidence gaps</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285750" indent="-285750">
                        <a:buFont typeface="Arial" charset="0"/>
                        <a:buChar char="•"/>
                      </a:pPr>
                      <a:r>
                        <a:rPr lang="en-US" sz="1600" dirty="0"/>
                        <a:t>Inadequate local evidence</a:t>
                      </a:r>
                      <a:r>
                        <a:rPr lang="en-US" sz="1600" baseline="0" dirty="0"/>
                        <a:t> available</a:t>
                      </a:r>
                      <a:r>
                        <a:rPr lang="en-US" sz="1600" dirty="0"/>
                        <a:t> to support HIV-NCD integration</a:t>
                      </a:r>
                    </a:p>
                    <a:p>
                      <a:pPr marL="285750" indent="-285750">
                        <a:buFont typeface="Arial" charset="0"/>
                        <a:buChar char="•"/>
                      </a:pPr>
                      <a:r>
                        <a:rPr lang="en-US" sz="1600" dirty="0"/>
                        <a:t>Further evidence needed on: </a:t>
                      </a:r>
                    </a:p>
                    <a:p>
                      <a:pPr marL="742950" lvl="1" indent="-285750">
                        <a:buFont typeface="Arial" charset="0"/>
                        <a:buChar char="•"/>
                      </a:pPr>
                      <a:r>
                        <a:rPr lang="en-US" sz="1600" dirty="0"/>
                        <a:t>supply chains</a:t>
                      </a:r>
                      <a:r>
                        <a:rPr lang="en-US" sz="1600" baseline="0" dirty="0"/>
                        <a:t> and</a:t>
                      </a:r>
                      <a:r>
                        <a:rPr lang="en-US" sz="1600" dirty="0"/>
                        <a:t> human resources for</a:t>
                      </a:r>
                      <a:r>
                        <a:rPr lang="en-US" sz="1600" baseline="0" dirty="0"/>
                        <a:t> </a:t>
                      </a:r>
                      <a:r>
                        <a:rPr lang="en-US" sz="1600" dirty="0"/>
                        <a:t>effective HIV-NCD integration</a:t>
                      </a:r>
                    </a:p>
                    <a:p>
                      <a:pPr marL="742950" lvl="1" indent="-285750">
                        <a:buFont typeface="Arial" charset="0"/>
                        <a:buChar char="•"/>
                      </a:pPr>
                      <a:r>
                        <a:rPr lang="en-US" sz="1600" dirty="0"/>
                        <a:t>Costs and cost-effectiveness studies</a:t>
                      </a:r>
                    </a:p>
                    <a:p>
                      <a:pPr marL="742950" lvl="1" indent="-285750">
                        <a:buFont typeface="Arial" charset="0"/>
                        <a:buChar char="•"/>
                      </a:pPr>
                      <a:r>
                        <a:rPr lang="en-US" sz="1600" dirty="0"/>
                        <a:t>Integration effect</a:t>
                      </a:r>
                      <a:r>
                        <a:rPr lang="en-US" sz="1600" baseline="0" dirty="0"/>
                        <a:t> on </a:t>
                      </a:r>
                      <a:r>
                        <a:rPr lang="en-US" sz="1600" dirty="0"/>
                        <a:t>HIV stigma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851463">
                <a:tc>
                  <a:txBody>
                    <a:bodyPr/>
                    <a:lstStyle/>
                    <a:p>
                      <a:pPr algn="r"/>
                      <a:r>
                        <a:rPr lang="en-US" sz="1400" b="1" baseline="0" dirty="0"/>
                        <a:t>2. Packaging and disseminating the evidence</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285750" lvl="0" indent="-285750">
                        <a:buFont typeface="Arial" panose="020B0604020202020204" pitchFamily="34" charset="0"/>
                        <a:buChar char="•"/>
                      </a:pPr>
                      <a:r>
                        <a:rPr lang="en-US" sz="1600" dirty="0"/>
                        <a:t>Need</a:t>
                      </a:r>
                      <a:r>
                        <a:rPr lang="en-US" sz="1600" baseline="0" dirty="0"/>
                        <a:t> for c</a:t>
                      </a:r>
                      <a:r>
                        <a:rPr lang="en-US" sz="1600" dirty="0"/>
                        <a:t>ongruent research, policy plans,</a:t>
                      </a:r>
                      <a:r>
                        <a:rPr lang="en-US" sz="1600" baseline="0" dirty="0"/>
                        <a:t> an</a:t>
                      </a:r>
                      <a:r>
                        <a:rPr lang="en-US" sz="1600" dirty="0"/>
                        <a:t>d communication across different audiences, government departments, and</a:t>
                      </a:r>
                      <a:r>
                        <a:rPr lang="en-US" sz="1600" baseline="0" dirty="0"/>
                        <a:t> </a:t>
                      </a:r>
                      <a:r>
                        <a:rPr lang="en-US" sz="1600" dirty="0"/>
                        <a:t>sectors to break down health system silos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62994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baseline="0" dirty="0"/>
                        <a:t>3. Funding for development process and evaluation of policies</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Integrated HIV/NCD pilot program</a:t>
                      </a:r>
                      <a:r>
                        <a:rPr lang="en-US" sz="1600" kern="1200" baseline="0" dirty="0">
                          <a:solidFill>
                            <a:schemeClr val="tx1"/>
                          </a:solidFill>
                          <a:effectLst/>
                          <a:latin typeface="+mn-lt"/>
                          <a:ea typeface="+mn-ea"/>
                          <a:cs typeface="+mn-cs"/>
                        </a:rPr>
                        <a:t> implementation, evaluation &amp; scale up require adequate funding (only SA had national level funding)</a:t>
                      </a:r>
                      <a:endParaRPr lang="en-US" sz="1600" dirty="0"/>
                    </a:p>
                    <a:p>
                      <a:pPr marL="285750" lvl="0" indent="-285750">
                        <a:buFont typeface="Arial" panose="020B0604020202020204" pitchFamily="34" charset="0"/>
                        <a:buChar char="•"/>
                      </a:pPr>
                      <a:r>
                        <a:rPr lang="en-US" sz="1600" dirty="0"/>
                        <a:t>Large scale international funders can facilitate integration process that offer national MOHs capacity to start pilot research and programming process implementation &amp; evaluation </a:t>
                      </a:r>
                    </a:p>
                    <a:p>
                      <a:pPr marL="285750" lvl="0" indent="-285750">
                        <a:buFont typeface="Arial" charset="0"/>
                        <a:buChar char="•"/>
                      </a:pPr>
                      <a:r>
                        <a:rPr lang="en-US" sz="1600" dirty="0"/>
                        <a:t>Can be followed by national fiscal and programmatic plans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62994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a:t>4. Health system</a:t>
                      </a:r>
                      <a:r>
                        <a:rPr lang="en-US" sz="1400" b="1" baseline="0" dirty="0"/>
                        <a:t> </a:t>
                      </a:r>
                      <a:r>
                        <a:rPr lang="en-US" sz="1400" b="1" dirty="0"/>
                        <a:t>challenges for implementation programs</a:t>
                      </a:r>
                    </a:p>
                    <a:p>
                      <a:pPr algn="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Continuous</a:t>
                      </a:r>
                      <a:r>
                        <a:rPr lang="en-US" sz="1600" baseline="0" dirty="0"/>
                        <a:t> critical </a:t>
                      </a:r>
                      <a:r>
                        <a:rPr lang="en-US" sz="1600" dirty="0"/>
                        <a:t>Health system</a:t>
                      </a:r>
                      <a:r>
                        <a:rPr lang="en-US" sz="1600" baseline="0" dirty="0"/>
                        <a:t> </a:t>
                      </a:r>
                      <a:r>
                        <a:rPr lang="en-US" sz="1600" dirty="0"/>
                        <a:t>constraints:</a:t>
                      </a:r>
                      <a:r>
                        <a:rPr lang="en-US" sz="1600" baseline="0" dirty="0"/>
                        <a:t> </a:t>
                      </a:r>
                      <a:r>
                        <a:rPr lang="en-US" sz="1600" dirty="0"/>
                        <a:t>infrastructure, human resources, medical supply chain management, and program-monitoring systems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dirty="0"/>
                        <a:t>Combining the HIV, NCD client cohorts perceived as a threat to gains made in HIV programs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dirty="0"/>
                        <a:t>Existing infrastructure and personnel that have supported unilateral HIV programs can be leveraged</a:t>
                      </a:r>
                      <a:r>
                        <a:rPr lang="en-US" sz="1600" baseline="0" dirty="0"/>
                        <a:t> to </a:t>
                      </a:r>
                      <a:r>
                        <a:rPr lang="en-US" sz="1600" dirty="0"/>
                        <a:t>build NCD care capacity.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566978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3841" y="239843"/>
            <a:ext cx="8555065" cy="5936105"/>
          </a:xfrm>
          <a:prstGeom prst="rect">
            <a:avLst/>
          </a:prstGeom>
          <a:solidFill>
            <a:schemeClr val="bg1"/>
          </a:solidFill>
          <a:ln w="762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2104560" y="605565"/>
            <a:ext cx="6049477" cy="584775"/>
          </a:xfrm>
          <a:prstGeom prst="rect">
            <a:avLst/>
          </a:prstGeom>
          <a:noFill/>
        </p:spPr>
        <p:txBody>
          <a:bodyPr wrap="none">
            <a:spAutoFit/>
          </a:bodyPr>
          <a:lstStyle/>
          <a:p>
            <a:r>
              <a:rPr lang="en-US" sz="3200" b="1" dirty="0"/>
              <a:t>Conclusion and Recommendations</a:t>
            </a:r>
            <a:endParaRPr lang="en-US" sz="3200" dirty="0"/>
          </a:p>
        </p:txBody>
      </p:sp>
      <p:sp>
        <p:nvSpPr>
          <p:cNvPr id="4" name="TextBox 3"/>
          <p:cNvSpPr txBox="1"/>
          <p:nvPr/>
        </p:nvSpPr>
        <p:spPr>
          <a:xfrm>
            <a:off x="608921" y="1190340"/>
            <a:ext cx="7964904" cy="5078313"/>
          </a:xfrm>
          <a:prstGeom prst="rect">
            <a:avLst/>
          </a:prstGeom>
          <a:noFill/>
        </p:spPr>
        <p:txBody>
          <a:bodyPr wrap="square" rtlCol="0">
            <a:spAutoFit/>
          </a:bodyPr>
          <a:lstStyle/>
          <a:p>
            <a:pPr marL="214313" indent="-214313">
              <a:buFont typeface="Arial" charset="0"/>
              <a:buChar char="•"/>
            </a:pPr>
            <a:r>
              <a:rPr lang="en-US" dirty="0"/>
              <a:t>Though several challenges span across the 4 countries, there are opportunities to develop evidence-informed HIV-NCD integrated care policies in SSA </a:t>
            </a:r>
          </a:p>
          <a:p>
            <a:pPr marL="214313" indent="-214313">
              <a:buFont typeface="Arial" charset="0"/>
              <a:buChar char="•"/>
            </a:pPr>
            <a:endParaRPr lang="en-US" dirty="0"/>
          </a:p>
          <a:p>
            <a:pPr marL="214313" indent="-214313">
              <a:buFont typeface="Arial" charset="0"/>
              <a:buChar char="•"/>
            </a:pPr>
            <a:r>
              <a:rPr lang="en-US" dirty="0"/>
              <a:t>Coordinated planning and lessons learned from pilot programs can support larger scale HIV-NCD integration planning and implementation</a:t>
            </a:r>
          </a:p>
          <a:p>
            <a:pPr marL="214313" indent="-214313">
              <a:buFont typeface="Arial" charset="0"/>
              <a:buChar char="•"/>
            </a:pPr>
            <a:endParaRPr lang="en-US" dirty="0"/>
          </a:p>
          <a:p>
            <a:pPr marL="214313" indent="-214313">
              <a:buFont typeface="Arial" charset="0"/>
              <a:buChar char="•"/>
            </a:pPr>
            <a:r>
              <a:rPr lang="en-US" dirty="0"/>
              <a:t>Leveraging successful SSA HIV programs with proven monitoring and evaluation systems can also inform HIV-NCD integration program monitoring</a:t>
            </a:r>
          </a:p>
          <a:p>
            <a:pPr marL="214313" indent="-214313">
              <a:buFont typeface="Arial" charset="0"/>
              <a:buChar char="•"/>
            </a:pPr>
            <a:endParaRPr lang="en-US" dirty="0"/>
          </a:p>
          <a:p>
            <a:pPr marL="214313" indent="-214313">
              <a:buFont typeface="Arial" charset="0"/>
              <a:buChar char="•"/>
            </a:pPr>
            <a:r>
              <a:rPr lang="en-US" b="1" dirty="0"/>
              <a:t>Highlighted Best Practices for HIV-NCD Integration Policy Development</a:t>
            </a:r>
            <a:endParaRPr lang="en-US" dirty="0"/>
          </a:p>
          <a:p>
            <a:pPr marL="557213" lvl="1" indent="-214313">
              <a:buFontTx/>
              <a:buChar char="-"/>
            </a:pPr>
            <a:endParaRPr lang="en-US" dirty="0"/>
          </a:p>
          <a:p>
            <a:pPr marL="557213" lvl="1" indent="-214313">
              <a:buFontTx/>
              <a:buChar char="-"/>
            </a:pPr>
            <a:r>
              <a:rPr lang="en-US" dirty="0"/>
              <a:t>Use of integrated knowledge translation methodologies which engage key stakeholders</a:t>
            </a:r>
          </a:p>
          <a:p>
            <a:pPr marL="557213" lvl="1" indent="-214313">
              <a:buFontTx/>
              <a:buChar char="-"/>
            </a:pPr>
            <a:r>
              <a:rPr lang="en-US" dirty="0"/>
              <a:t>National level pilot HIV-NCD integration programs</a:t>
            </a:r>
          </a:p>
          <a:p>
            <a:pPr marL="557213" lvl="1" indent="-214313">
              <a:buFontTx/>
              <a:buChar char="-"/>
            </a:pPr>
            <a:r>
              <a:rPr lang="en-US" dirty="0"/>
              <a:t>Early development of HIV-NCD integration monitoring and evaluation systems</a:t>
            </a:r>
          </a:p>
          <a:p>
            <a:pPr marL="557213" lvl="1" indent="-214313">
              <a:buFontTx/>
              <a:buChar char="-"/>
            </a:pPr>
            <a:endParaRPr lang="en-US" dirty="0"/>
          </a:p>
          <a:p>
            <a:pPr marL="214313" indent="-214313">
              <a:buFont typeface="Arial" charset="0"/>
              <a:buChar char="•"/>
            </a:pPr>
            <a:r>
              <a:rPr lang="en-US" dirty="0"/>
              <a:t>Funders and health development partners ought to support Ministries of Health’ interventions by providing funding schemes and technical assistance</a:t>
            </a:r>
          </a:p>
        </p:txBody>
      </p:sp>
    </p:spTree>
    <p:extLst>
      <p:ext uri="{BB962C8B-B14F-4D97-AF65-F5344CB8AC3E}">
        <p14:creationId xmlns:p14="http://schemas.microsoft.com/office/powerpoint/2010/main" val="3886027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742"/>
            <a:ext cx="9144000" cy="1008530"/>
          </a:xfrm>
        </p:spPr>
        <p:txBody>
          <a:bodyPr>
            <a:normAutofit fontScale="90000"/>
          </a:bodyPr>
          <a:lstStyle/>
          <a:p>
            <a:r>
              <a:rPr lang="en-US" dirty="0"/>
              <a:t/>
            </a:r>
            <a:br>
              <a:rPr lang="en-US" dirty="0"/>
            </a:br>
            <a:r>
              <a:rPr lang="en-US" b="1" dirty="0"/>
              <a:t>Acknowledgement - </a:t>
            </a:r>
            <a:r>
              <a:rPr lang="en-US" dirty="0"/>
              <a:t>NIH FIC, USA; all authors &amp; their institutions:</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787725543"/>
              </p:ext>
            </p:extLst>
          </p:nvPr>
        </p:nvGraphicFramePr>
        <p:xfrm>
          <a:off x="33617" y="1424066"/>
          <a:ext cx="9144000" cy="4750656"/>
        </p:xfrm>
        <a:graphic>
          <a:graphicData uri="http://schemas.openxmlformats.org/drawingml/2006/table">
            <a:tbl>
              <a:tblPr firstRow="1" bandRow="1">
                <a:tableStyleId>{5C22544A-7EE6-4342-B048-85BDC9FD1C3A}</a:tableStyleId>
              </a:tblPr>
              <a:tblGrid>
                <a:gridCol w="4319892">
                  <a:extLst>
                    <a:ext uri="{9D8B030D-6E8A-4147-A177-3AD203B41FA5}">
                      <a16:colId xmlns:a16="http://schemas.microsoft.com/office/drawing/2014/main" xmlns="" val="20000"/>
                    </a:ext>
                  </a:extLst>
                </a:gridCol>
                <a:gridCol w="4824108">
                  <a:extLst>
                    <a:ext uri="{9D8B030D-6E8A-4147-A177-3AD203B41FA5}">
                      <a16:colId xmlns:a16="http://schemas.microsoft.com/office/drawing/2014/main" xmlns="" val="20001"/>
                    </a:ext>
                  </a:extLst>
                </a:gridCol>
              </a:tblGrid>
              <a:tr h="831253">
                <a:tc>
                  <a:txBody>
                    <a:bodyPr/>
                    <a:lstStyle/>
                    <a:p>
                      <a:pPr marL="0" marR="0" lvl="0" indent="-228600" algn="l" defTabSz="914400" rtl="0" eaLnBrk="1" fontAlgn="auto" latinLnBrk="0" hangingPunct="1">
                        <a:lnSpc>
                          <a:spcPct val="107000"/>
                        </a:lnSpc>
                        <a:spcBef>
                          <a:spcPts val="0"/>
                        </a:spcBef>
                        <a:spcAft>
                          <a:spcPts val="1000"/>
                        </a:spcAft>
                        <a:buClrTx/>
                        <a:buSzTx/>
                        <a:buFont typeface="Arial"/>
                        <a:buNone/>
                        <a:tabLst/>
                        <a:defRPr/>
                      </a:pPr>
                      <a:r>
                        <a:rPr kumimoji="0" lang="en-US" sz="1500" b="0" i="1"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Lighthouse Trust, </a:t>
                      </a:r>
                      <a:r>
                        <a:rPr kumimoji="0" lang="en-US" sz="1500" b="0" i="1" u="none" strike="noStrike" kern="1200" cap="none" spc="0" normalizeH="0" baseline="0" noProof="0" dirty="0" err="1">
                          <a:ln>
                            <a:noFill/>
                          </a:ln>
                          <a:solidFill>
                            <a:prstClr val="black"/>
                          </a:solidFill>
                          <a:effectLst/>
                          <a:uLnTx/>
                          <a:uFillTx/>
                          <a:latin typeface="+mn-lt"/>
                          <a:ea typeface="Calibri" panose="020F0502020204030204" pitchFamily="34" charset="0"/>
                          <a:cs typeface="Times New Roman" panose="02020603050405020304" pitchFamily="18" charset="0"/>
                        </a:rPr>
                        <a:t>Kamuzu</a:t>
                      </a:r>
                      <a:r>
                        <a:rPr kumimoji="0" lang="en-US" sz="1500" b="0" i="1"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 Central Hospital, Malawi</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latin typeface="+mn-lt"/>
                        </a:rPr>
                        <a:t>African Population and Health Research Center (APHRC), Nairobi, Kenya </a:t>
                      </a:r>
                    </a:p>
                    <a:p>
                      <a:endParaRPr lang="en-US" sz="1500" i="1" dirty="0">
                        <a:latin typeface="+mn-lt"/>
                      </a:endParaRPr>
                    </a:p>
                  </a:txBody>
                  <a:tcPr marL="68580" marR="68580" marT="34290" marB="34290"/>
                </a:tc>
                <a:extLst>
                  <a:ext uri="{0D108BD9-81ED-4DB2-BD59-A6C34878D82A}">
                    <a16:rowId xmlns:a16="http://schemas.microsoft.com/office/drawing/2014/main" xmlns="" val="10000"/>
                  </a:ext>
                </a:extLst>
              </a:tr>
              <a:tr h="518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latin typeface="+mn-lt"/>
                          <a:ea typeface="Calibri" panose="020F0502020204030204" pitchFamily="34" charset="0"/>
                          <a:cs typeface="Times New Roman" panose="02020603050405020304" pitchFamily="18" charset="0"/>
                        </a:rPr>
                        <a:t>College of Medicine, University of Malawi, Malawi</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latin typeface="+mn-lt"/>
                        </a:rPr>
                        <a:t>Ministry of Health, Swaziland </a:t>
                      </a:r>
                    </a:p>
                  </a:txBody>
                  <a:tcPr marL="68580" marR="68580" marT="34290" marB="34290"/>
                </a:tc>
                <a:extLst>
                  <a:ext uri="{0D108BD9-81ED-4DB2-BD59-A6C34878D82A}">
                    <a16:rowId xmlns:a16="http://schemas.microsoft.com/office/drawing/2014/main" xmlns="" val="10001"/>
                  </a:ext>
                </a:extLst>
              </a:tr>
              <a:tr h="579358">
                <a:tc>
                  <a:txBody>
                    <a:bodyPr/>
                    <a:lstStyle/>
                    <a:p>
                      <a:r>
                        <a:rPr lang="en-US" sz="1500" i="1" dirty="0">
                          <a:latin typeface="+mn-lt"/>
                        </a:rPr>
                        <a:t>School of Medicine, University of St Andrews, Scotland,</a:t>
                      </a:r>
                      <a:r>
                        <a:rPr lang="en-US" sz="1500" i="1" baseline="0" dirty="0">
                          <a:latin typeface="+mn-lt"/>
                        </a:rPr>
                        <a:t> UK</a:t>
                      </a:r>
                      <a:endParaRPr lang="en-US" sz="1500" i="1" dirty="0">
                        <a:latin typeface="+mn-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i="1" dirty="0">
                          <a:latin typeface="+mn-lt"/>
                        </a:rPr>
                        <a:t>Division </a:t>
                      </a:r>
                      <a:r>
                        <a:rPr lang="en-US" sz="1500" i="1" dirty="0">
                          <a:latin typeface="+mn-lt"/>
                        </a:rPr>
                        <a:t>of Non-communicable Diseases, Ministry of Health, Kenya </a:t>
                      </a:r>
                    </a:p>
                  </a:txBody>
                  <a:tcPr marL="68580" marR="68580" marT="34290" marB="34290"/>
                </a:tc>
                <a:extLst>
                  <a:ext uri="{0D108BD9-81ED-4DB2-BD59-A6C34878D82A}">
                    <a16:rowId xmlns:a16="http://schemas.microsoft.com/office/drawing/2014/main" xmlns="" val="10002"/>
                  </a:ext>
                </a:extLst>
              </a:tr>
              <a:tr h="579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err="1">
                          <a:latin typeface="+mn-lt"/>
                        </a:rPr>
                        <a:t>Dignitas</a:t>
                      </a:r>
                      <a:r>
                        <a:rPr lang="en-US" sz="1500" i="1" dirty="0">
                          <a:latin typeface="+mn-lt"/>
                        </a:rPr>
                        <a:t> International (DI), </a:t>
                      </a:r>
                      <a:r>
                        <a:rPr lang="en-US" sz="1500" i="1" dirty="0" err="1">
                          <a:latin typeface="+mn-lt"/>
                        </a:rPr>
                        <a:t>Zomba</a:t>
                      </a:r>
                      <a:r>
                        <a:rPr lang="en-US" sz="1500" i="1" dirty="0">
                          <a:latin typeface="+mn-lt"/>
                        </a:rPr>
                        <a:t>, Malawi &amp; DI Toronto, Canada</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i="1" dirty="0">
                          <a:latin typeface="+mn-lt"/>
                        </a:rPr>
                        <a:t>Julius </a:t>
                      </a:r>
                      <a:r>
                        <a:rPr lang="en-GB" sz="1500" i="1" dirty="0" err="1">
                          <a:latin typeface="+mn-lt"/>
                        </a:rPr>
                        <a:t>Center</a:t>
                      </a:r>
                      <a:r>
                        <a:rPr lang="en-GB" sz="1500" i="1" dirty="0">
                          <a:latin typeface="+mn-lt"/>
                        </a:rPr>
                        <a:t> for Health Sciences and Primary Care, University Medical </a:t>
                      </a:r>
                      <a:r>
                        <a:rPr lang="en-GB" sz="1500" i="1" dirty="0" err="1">
                          <a:latin typeface="+mn-lt"/>
                        </a:rPr>
                        <a:t>Center</a:t>
                      </a:r>
                      <a:r>
                        <a:rPr lang="en-GB" sz="1500" i="1" dirty="0">
                          <a:latin typeface="+mn-lt"/>
                        </a:rPr>
                        <a:t> Utrecht, The Netherlands.­­­­­­</a:t>
                      </a:r>
                      <a:endParaRPr lang="en-US" sz="1500" i="1" dirty="0">
                        <a:latin typeface="+mn-lt"/>
                      </a:endParaRPr>
                    </a:p>
                  </a:txBody>
                  <a:tcPr marL="68580" marR="68580" marT="34290" marB="34290"/>
                </a:tc>
                <a:extLst>
                  <a:ext uri="{0D108BD9-81ED-4DB2-BD59-A6C34878D82A}">
                    <a16:rowId xmlns:a16="http://schemas.microsoft.com/office/drawing/2014/main" xmlns="" val="10003"/>
                  </a:ext>
                </a:extLst>
              </a:tr>
              <a:tr h="831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latin typeface="+mn-lt"/>
                        </a:rPr>
                        <a:t>College of Medical Sciences, University of </a:t>
                      </a:r>
                      <a:r>
                        <a:rPr lang="en-US" sz="1500" i="1" dirty="0" err="1">
                          <a:latin typeface="+mn-lt"/>
                        </a:rPr>
                        <a:t>Calabar</a:t>
                      </a:r>
                      <a:r>
                        <a:rPr lang="en-US" sz="1500" i="1" dirty="0">
                          <a:latin typeface="+mn-lt"/>
                        </a:rPr>
                        <a:t>, Nigeria </a:t>
                      </a:r>
                    </a:p>
                    <a:p>
                      <a:endParaRPr lang="en-US" sz="1500" i="1" dirty="0">
                        <a:latin typeface="+mn-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i="1" dirty="0">
                          <a:latin typeface="+mn-lt"/>
                        </a:rPr>
                        <a:t>The International Network for the Demographic Evaluation of Populations and Their Health in Developing Countries (INDEPTH) Accra, Ghana.</a:t>
                      </a:r>
                      <a:r>
                        <a:rPr lang="en-GB" sz="1500" i="1" baseline="30000" dirty="0">
                          <a:latin typeface="+mn-lt"/>
                        </a:rPr>
                        <a:t> </a:t>
                      </a:r>
                      <a:endParaRPr lang="en-US" sz="1500" i="1" dirty="0">
                        <a:latin typeface="+mn-lt"/>
                      </a:endParaRPr>
                    </a:p>
                  </a:txBody>
                  <a:tcPr marL="68580" marR="68580" marT="34290" marB="34290"/>
                </a:tc>
                <a:extLst>
                  <a:ext uri="{0D108BD9-81ED-4DB2-BD59-A6C34878D82A}">
                    <a16:rowId xmlns:a16="http://schemas.microsoft.com/office/drawing/2014/main" xmlns="" val="10004"/>
                  </a:ext>
                </a:extLst>
              </a:tr>
              <a:tr h="831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latin typeface="+mn-lt"/>
                        </a:rPr>
                        <a:t>University of Witwatersrand Rural Public Health and Health Transitions Research Unit (Agincourt)</a:t>
                      </a:r>
                      <a:r>
                        <a:rPr lang="en-US" sz="1500" i="1" baseline="0" dirty="0">
                          <a:latin typeface="+mn-lt"/>
                        </a:rPr>
                        <a:t> &amp; Wits School of Public Health (J0hannesburg), </a:t>
                      </a:r>
                      <a:r>
                        <a:rPr lang="en-US" sz="1500" i="1" dirty="0">
                          <a:latin typeface="+mn-lt"/>
                        </a:rPr>
                        <a:t>South Africa.</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latin typeface="+mn-lt"/>
                        </a:rPr>
                        <a:t>Department of Global Health and Population, Harvard T.H. Chan School of Public Health, USA</a:t>
                      </a:r>
                      <a:endParaRPr lang="en-US" sz="1500" dirty="0">
                        <a:latin typeface="+mn-lt"/>
                      </a:endParaRPr>
                    </a:p>
                  </a:txBody>
                  <a:tcPr marL="68580" marR="68580" marT="34290" marB="34290"/>
                </a:tc>
                <a:extLst>
                  <a:ext uri="{0D108BD9-81ED-4DB2-BD59-A6C34878D82A}">
                    <a16:rowId xmlns:a16="http://schemas.microsoft.com/office/drawing/2014/main" xmlns="" val="10005"/>
                  </a:ext>
                </a:extLst>
              </a:tr>
              <a:tr h="579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latin typeface="+mn-lt"/>
                        </a:rPr>
                        <a:t>ICAP, Columbia University, Swaziland</a:t>
                      </a:r>
                    </a:p>
                    <a:p>
                      <a:endParaRPr lang="en-US" sz="1500" i="1" dirty="0">
                        <a:latin typeface="+mn-lt"/>
                      </a:endParaRPr>
                    </a:p>
                  </a:txBody>
                  <a:tcPr marL="68580" marR="68580" marT="34290" marB="34290"/>
                </a:tc>
                <a:tc>
                  <a:txBody>
                    <a:bodyPr/>
                    <a:lstStyle/>
                    <a:p>
                      <a:pPr marL="0" indent="0">
                        <a:buNone/>
                      </a:pPr>
                      <a:r>
                        <a:rPr lang="en-US" sz="1500" i="1" dirty="0">
                          <a:latin typeface="+mn-lt"/>
                        </a:rPr>
                        <a:t>Institute of Global Health; University of Geneva, Switzerland</a:t>
                      </a:r>
                      <a:endParaRPr lang="en-US" sz="1500" dirty="0">
                        <a:latin typeface="+mn-lt"/>
                      </a:endParaRPr>
                    </a:p>
                  </a:txBody>
                  <a:tcPr marL="68580" marR="68580" marT="34290" marB="3429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1494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92" y="1150770"/>
            <a:ext cx="7116417" cy="529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69823" y="1150769"/>
            <a:ext cx="4847811" cy="578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itle 4"/>
          <p:cNvSpPr>
            <a:spLocks noGrp="1"/>
          </p:cNvSpPr>
          <p:nvPr>
            <p:ph type="title"/>
          </p:nvPr>
        </p:nvSpPr>
        <p:spPr/>
        <p:txBody>
          <a:bodyPr/>
          <a:lstStyle/>
          <a:p>
            <a:r>
              <a:rPr lang="en-US"/>
              <a:t>Support for Health Systems</a:t>
            </a:r>
            <a:endParaRPr lang="en-US" dirty="0"/>
          </a:p>
        </p:txBody>
      </p:sp>
    </p:spTree>
    <p:extLst>
      <p:ext uri="{BB962C8B-B14F-4D97-AF65-F5344CB8AC3E}">
        <p14:creationId xmlns:p14="http://schemas.microsoft.com/office/powerpoint/2010/main" val="918412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3867151" y="1196326"/>
            <a:ext cx="4962524" cy="3123046"/>
          </a:xfrm>
          <a:solidFill>
            <a:schemeClr val="tx2"/>
          </a:solidFill>
        </p:spPr>
        <p:txBody>
          <a:bodyPr>
            <a:normAutofit fontScale="92500" lnSpcReduction="20000"/>
          </a:bodyPr>
          <a:lstStyle/>
          <a:p>
            <a:r>
              <a:rPr lang="en-US" sz="2000" b="1" dirty="0">
                <a:solidFill>
                  <a:schemeClr val="bg1"/>
                </a:solidFill>
              </a:rPr>
              <a:t>Costs and cost-effectiveness of HIV/noncommunicable disease integration in Africa: from theory to practice</a:t>
            </a:r>
          </a:p>
          <a:p>
            <a:endParaRPr lang="en-US" sz="2000" b="1" dirty="0">
              <a:solidFill>
                <a:schemeClr val="bg1"/>
              </a:solidFill>
            </a:endParaRPr>
          </a:p>
          <a:p>
            <a:r>
              <a:rPr lang="en-US" sz="2000" b="1" dirty="0">
                <a:solidFill>
                  <a:schemeClr val="bg1"/>
                </a:solidFill>
              </a:rPr>
              <a:t>Ruanne V.  Barnabas </a:t>
            </a:r>
          </a:p>
          <a:p>
            <a:r>
              <a:rPr lang="en-US" dirty="0">
                <a:solidFill>
                  <a:schemeClr val="bg1"/>
                </a:solidFill>
              </a:rPr>
              <a:t>Associate Professor of Global Health and Medicine at the University of Washington</a:t>
            </a:r>
            <a:endParaRPr lang="en-US" sz="2000" b="1" dirty="0">
              <a:solidFill>
                <a:schemeClr val="bg1"/>
              </a:solidFill>
            </a:endParaRPr>
          </a:p>
          <a:p>
            <a:endParaRPr lang="en-US" b="1" dirty="0">
              <a:solidFill>
                <a:schemeClr val="bg1"/>
              </a:solidFill>
            </a:endParaRPr>
          </a:p>
          <a:p>
            <a:endParaRPr lang="en-US" b="1" dirty="0">
              <a:solidFill>
                <a:schemeClr val="bg1"/>
              </a:solidFill>
            </a:endParaRPr>
          </a:p>
          <a:p>
            <a:r>
              <a:rPr lang="en-US" b="1" dirty="0">
                <a:solidFill>
                  <a:schemeClr val="bg1"/>
                </a:solidFill>
              </a:rPr>
              <a:t>Nugent, Rachel; </a:t>
            </a:r>
            <a:r>
              <a:rPr lang="en-US" dirty="0">
                <a:solidFill>
                  <a:schemeClr val="bg1"/>
                </a:solidFill>
              </a:rPr>
              <a:t>Golovaty, Ilya; Osetinsky, Brianna; Roberts, D. Allen; Bisson, Cristina; Courtney, Lauren; Patel, Pragna; </a:t>
            </a:r>
            <a:r>
              <a:rPr lang="en-US" dirty="0" err="1">
                <a:solidFill>
                  <a:schemeClr val="bg1"/>
                </a:solidFill>
              </a:rPr>
              <a:t>Yonga</a:t>
            </a:r>
            <a:r>
              <a:rPr lang="en-US" dirty="0">
                <a:solidFill>
                  <a:schemeClr val="bg1"/>
                </a:solidFill>
              </a:rPr>
              <a:t>, Gerald; Watkins, David</a:t>
            </a: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308766" y="484911"/>
            <a:ext cx="3344867" cy="4545877"/>
          </a:xfrm>
          <a:prstGeom prst="rect">
            <a:avLst/>
          </a:prstGeom>
        </p:spPr>
      </p:pic>
    </p:spTree>
    <p:extLst>
      <p:ext uri="{BB962C8B-B14F-4D97-AF65-F5344CB8AC3E}">
        <p14:creationId xmlns:p14="http://schemas.microsoft.com/office/powerpoint/2010/main" val="484461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fontScale="62500" lnSpcReduction="20000"/>
          </a:bodyPr>
          <a:lstStyle/>
          <a:p>
            <a:pPr>
              <a:spcAft>
                <a:spcPts val="600"/>
              </a:spcAft>
            </a:pPr>
            <a:r>
              <a:rPr lang="en-US" dirty="0"/>
              <a:t>Integrated HIV/NCD care has the potential to cost-effectively reduce morbidity and mortality</a:t>
            </a:r>
          </a:p>
          <a:p>
            <a:pPr>
              <a:spcAft>
                <a:spcPts val="600"/>
              </a:spcAft>
            </a:pPr>
            <a:r>
              <a:rPr lang="en-US" dirty="0"/>
              <a:t>Potential for cost savings – unit costs may be reduced with increased demand and scale-up of integration – but overall costs could also increase</a:t>
            </a:r>
          </a:p>
          <a:p>
            <a:pPr>
              <a:spcAft>
                <a:spcPts val="600"/>
              </a:spcAft>
            </a:pPr>
            <a:r>
              <a:rPr lang="en-US" dirty="0"/>
              <a:t>Cost data are needed for budget impact, affordability, and sustainability analyses</a:t>
            </a:r>
          </a:p>
          <a:p>
            <a:pPr>
              <a:spcAft>
                <a:spcPts val="600"/>
              </a:spcAft>
            </a:pPr>
            <a:r>
              <a:rPr lang="en-US" dirty="0"/>
              <a:t>The change in cost must be compared with the change in health to estimate cost-effectiveness</a:t>
            </a:r>
          </a:p>
          <a:p>
            <a:pPr>
              <a:spcAft>
                <a:spcPts val="600"/>
              </a:spcAft>
            </a:pPr>
            <a:r>
              <a:rPr lang="en-US" dirty="0"/>
              <a:t>These analyses would support the economic case for HIV/NCD integration</a:t>
            </a:r>
          </a:p>
          <a:p>
            <a:pPr>
              <a:spcAft>
                <a:spcPts val="600"/>
              </a:spcAft>
            </a:pPr>
            <a:r>
              <a:rPr lang="en-US" dirty="0"/>
              <a:t>We reviewed economic evidence and assessed the role of health economics in decision making for HIV/NCD integration</a:t>
            </a:r>
          </a:p>
        </p:txBody>
      </p:sp>
    </p:spTree>
    <p:extLst>
      <p:ext uri="{BB962C8B-B14F-4D97-AF65-F5344CB8AC3E}">
        <p14:creationId xmlns:p14="http://schemas.microsoft.com/office/powerpoint/2010/main" val="1627828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BB9E6-426D-6C4B-8751-B92E872F2140}"/>
              </a:ext>
            </a:extLst>
          </p:cNvPr>
          <p:cNvSpPr>
            <a:spLocks noGrp="1"/>
          </p:cNvSpPr>
          <p:nvPr>
            <p:ph type="title"/>
          </p:nvPr>
        </p:nvSpPr>
        <p:spPr/>
        <p:txBody>
          <a:bodyPr/>
          <a:lstStyle/>
          <a:p>
            <a:r>
              <a:rPr lang="en-US" dirty="0"/>
              <a:t>Systematic Review</a:t>
            </a:r>
          </a:p>
        </p:txBody>
      </p:sp>
      <p:sp>
        <p:nvSpPr>
          <p:cNvPr id="3" name="Content Placeholder 2">
            <a:extLst>
              <a:ext uri="{FF2B5EF4-FFF2-40B4-BE49-F238E27FC236}">
                <a16:creationId xmlns:a16="http://schemas.microsoft.com/office/drawing/2014/main" xmlns="" id="{69BB9947-93F1-DC45-9E7D-EF7E7D5B8A82}"/>
              </a:ext>
            </a:extLst>
          </p:cNvPr>
          <p:cNvSpPr>
            <a:spLocks noGrp="1"/>
          </p:cNvSpPr>
          <p:nvPr>
            <p:ph idx="1"/>
          </p:nvPr>
        </p:nvSpPr>
        <p:spPr>
          <a:xfrm>
            <a:off x="457200" y="1417639"/>
            <a:ext cx="8229600" cy="4872325"/>
          </a:xfrm>
        </p:spPr>
        <p:txBody>
          <a:bodyPr>
            <a:normAutofit fontScale="62500" lnSpcReduction="20000"/>
          </a:bodyPr>
          <a:lstStyle/>
          <a:p>
            <a:r>
              <a:rPr lang="en-US" dirty="0"/>
              <a:t>Methods</a:t>
            </a:r>
          </a:p>
          <a:p>
            <a:pPr lvl="1"/>
            <a:r>
              <a:rPr lang="en-US" dirty="0"/>
              <a:t>Reviewed the economic evidence for integrated HIV/NCD strategies in LMIC (PRISMA and Cochrane guidelines)</a:t>
            </a:r>
          </a:p>
          <a:p>
            <a:pPr lvl="1"/>
            <a:r>
              <a:rPr lang="en-US" dirty="0">
                <a:sym typeface="Wingdings" pitchFamily="2" charset="2"/>
              </a:rPr>
              <a:t>Abstracted cost data  narrative synthesis</a:t>
            </a:r>
            <a:endParaRPr lang="en-US" dirty="0"/>
          </a:p>
          <a:p>
            <a:pPr>
              <a:lnSpc>
                <a:spcPct val="170000"/>
              </a:lnSpc>
            </a:pPr>
            <a:r>
              <a:rPr lang="en-US" dirty="0"/>
              <a:t>Results</a:t>
            </a:r>
          </a:p>
          <a:p>
            <a:pPr lvl="1"/>
            <a:r>
              <a:rPr lang="en-US" dirty="0"/>
              <a:t>896 abstracts </a:t>
            </a:r>
            <a:r>
              <a:rPr lang="en-US" dirty="0">
                <a:sym typeface="Wingdings" pitchFamily="2" charset="2"/>
              </a:rPr>
              <a:t> 12 reports (9 studies in SSA)</a:t>
            </a:r>
          </a:p>
          <a:p>
            <a:pPr lvl="1"/>
            <a:r>
              <a:rPr lang="en-US" dirty="0">
                <a:sym typeface="Wingdings" pitchFamily="2" charset="2"/>
              </a:rPr>
              <a:t>Current evidence limited to screening</a:t>
            </a:r>
          </a:p>
          <a:p>
            <a:pPr lvl="1"/>
            <a:r>
              <a:rPr lang="en-US" dirty="0">
                <a:sym typeface="Wingdings" pitchFamily="2" charset="2"/>
              </a:rPr>
              <a:t>Cervical cancer screening (n=5), cardiometabolic screening (4), depression (1) </a:t>
            </a:r>
          </a:p>
          <a:p>
            <a:pPr lvl="1"/>
            <a:r>
              <a:rPr lang="en-US" dirty="0">
                <a:sym typeface="Wingdings" pitchFamily="2" charset="2"/>
              </a:rPr>
              <a:t>No studies evaluated the costs of integrating NCD care (treatment, adherence, retention)</a:t>
            </a:r>
          </a:p>
          <a:p>
            <a:pPr lvl="1"/>
            <a:r>
              <a:rPr lang="en-US" dirty="0"/>
              <a:t>Few estimates of cost-effectiveness (</a:t>
            </a:r>
            <a:r>
              <a:rPr lang="en-US" dirty="0" err="1"/>
              <a:t>CCx</a:t>
            </a:r>
            <a:r>
              <a:rPr lang="en-US" dirty="0"/>
              <a:t>)</a:t>
            </a:r>
          </a:p>
          <a:p>
            <a:pPr lvl="1"/>
            <a:r>
              <a:rPr lang="en-US" dirty="0"/>
              <a:t>NCD screening increased costs by 6-30% (USD 1.14 - 12.31) dependent on the intervention</a:t>
            </a:r>
          </a:p>
          <a:p>
            <a:pPr lvl="1"/>
            <a:r>
              <a:rPr lang="en-US" dirty="0"/>
              <a:t>15%-20% decrease in number of participants screened per day </a:t>
            </a:r>
          </a:p>
        </p:txBody>
      </p:sp>
    </p:spTree>
    <p:extLst>
      <p:ext uri="{BB962C8B-B14F-4D97-AF65-F5344CB8AC3E}">
        <p14:creationId xmlns:p14="http://schemas.microsoft.com/office/powerpoint/2010/main" val="3631270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9A4F9-DB79-A641-BA6E-0B8CF2CFA8F8}"/>
              </a:ext>
            </a:extLst>
          </p:cNvPr>
          <p:cNvSpPr>
            <a:spLocks noGrp="1"/>
          </p:cNvSpPr>
          <p:nvPr>
            <p:ph type="title"/>
          </p:nvPr>
        </p:nvSpPr>
        <p:spPr/>
        <p:txBody>
          <a:bodyPr/>
          <a:lstStyle/>
          <a:p>
            <a:r>
              <a:rPr lang="en-US" dirty="0"/>
              <a:t>Qualitative Interviews</a:t>
            </a:r>
          </a:p>
        </p:txBody>
      </p:sp>
      <p:sp>
        <p:nvSpPr>
          <p:cNvPr id="3" name="Content Placeholder 2">
            <a:extLst>
              <a:ext uri="{FF2B5EF4-FFF2-40B4-BE49-F238E27FC236}">
                <a16:creationId xmlns:a16="http://schemas.microsoft.com/office/drawing/2014/main" xmlns="" id="{7D1DEE3D-7AE1-FF48-B3DC-C7BB2CDCD211}"/>
              </a:ext>
            </a:extLst>
          </p:cNvPr>
          <p:cNvSpPr>
            <a:spLocks noGrp="1"/>
          </p:cNvSpPr>
          <p:nvPr>
            <p:ph idx="1"/>
          </p:nvPr>
        </p:nvSpPr>
        <p:spPr/>
        <p:txBody>
          <a:bodyPr>
            <a:normAutofit fontScale="62500" lnSpcReduction="20000"/>
          </a:bodyPr>
          <a:lstStyle/>
          <a:p>
            <a:pPr>
              <a:lnSpc>
                <a:spcPct val="170000"/>
              </a:lnSpc>
            </a:pPr>
            <a:r>
              <a:rPr lang="en-US" dirty="0"/>
              <a:t>Methods</a:t>
            </a:r>
          </a:p>
          <a:p>
            <a:pPr lvl="1"/>
            <a:r>
              <a:rPr lang="en-US" dirty="0"/>
              <a:t>11 IDIs with ministry of health (n=2), donors (2), in-country implementers (2), policy advisor (1), and academics (4)</a:t>
            </a:r>
          </a:p>
          <a:p>
            <a:pPr lvl="1"/>
            <a:r>
              <a:rPr lang="en-US" dirty="0"/>
              <a:t>Settings: Kenya, Malawi, South Africa, Swaziland, and globally</a:t>
            </a:r>
          </a:p>
          <a:p>
            <a:pPr lvl="1"/>
            <a:r>
              <a:rPr lang="en-US" dirty="0"/>
              <a:t>Understanding about the economic aspects of HIV/NCD integration</a:t>
            </a:r>
          </a:p>
          <a:p>
            <a:r>
              <a:rPr lang="en-US" dirty="0"/>
              <a:t>Results</a:t>
            </a:r>
          </a:p>
          <a:p>
            <a:pPr lvl="1"/>
            <a:r>
              <a:rPr lang="en-US" dirty="0"/>
              <a:t>Most informants expected integrated care to be cost-effective</a:t>
            </a:r>
          </a:p>
          <a:p>
            <a:pPr lvl="1"/>
            <a:r>
              <a:rPr lang="en-US" dirty="0"/>
              <a:t>Challenges identified: vertical funding streams, drug procurement for NCD management, and M&amp;E</a:t>
            </a:r>
          </a:p>
          <a:p>
            <a:pPr lvl="1"/>
            <a:r>
              <a:rPr lang="en-US" dirty="0"/>
              <a:t>Identified the need to match the integration model with the setting and careful budget planning</a:t>
            </a:r>
          </a:p>
          <a:p>
            <a:pPr lvl="1"/>
            <a:r>
              <a:rPr lang="en-US" dirty="0"/>
              <a:t>Cost data were necessary to inform HIV/NCD integration decisions</a:t>
            </a:r>
          </a:p>
        </p:txBody>
      </p:sp>
    </p:spTree>
    <p:extLst>
      <p:ext uri="{BB962C8B-B14F-4D97-AF65-F5344CB8AC3E}">
        <p14:creationId xmlns:p14="http://schemas.microsoft.com/office/powerpoint/2010/main" val="950321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6150F5-F605-A849-A5BA-3645E3FAC1F6}"/>
              </a:ext>
            </a:extLst>
          </p:cNvPr>
          <p:cNvSpPr>
            <a:spLocks noGrp="1"/>
          </p:cNvSpPr>
          <p:nvPr>
            <p:ph type="title"/>
          </p:nvPr>
        </p:nvSpPr>
        <p:spPr/>
        <p:txBody>
          <a:bodyPr/>
          <a:lstStyle/>
          <a:p>
            <a:r>
              <a:rPr lang="en-US" dirty="0"/>
              <a:t>Discussion and next steps</a:t>
            </a:r>
          </a:p>
        </p:txBody>
      </p:sp>
      <p:sp>
        <p:nvSpPr>
          <p:cNvPr id="3" name="Content Placeholder 2">
            <a:extLst>
              <a:ext uri="{FF2B5EF4-FFF2-40B4-BE49-F238E27FC236}">
                <a16:creationId xmlns:a16="http://schemas.microsoft.com/office/drawing/2014/main" xmlns="" id="{A85B22B5-8D82-F949-B27F-21FBFE950B99}"/>
              </a:ext>
            </a:extLst>
          </p:cNvPr>
          <p:cNvSpPr>
            <a:spLocks noGrp="1"/>
          </p:cNvSpPr>
          <p:nvPr>
            <p:ph idx="1"/>
          </p:nvPr>
        </p:nvSpPr>
        <p:spPr>
          <a:xfrm>
            <a:off x="457200" y="1292948"/>
            <a:ext cx="8354291" cy="5010870"/>
          </a:xfrm>
        </p:spPr>
        <p:txBody>
          <a:bodyPr>
            <a:normAutofit fontScale="55000" lnSpcReduction="20000"/>
          </a:bodyPr>
          <a:lstStyle/>
          <a:p>
            <a:pPr>
              <a:spcBef>
                <a:spcPts val="1128"/>
              </a:spcBef>
            </a:pPr>
            <a:r>
              <a:rPr lang="en-US" dirty="0"/>
              <a:t>Recommendations for minimum economic dataset</a:t>
            </a:r>
          </a:p>
          <a:p>
            <a:pPr>
              <a:spcBef>
                <a:spcPts val="1128"/>
              </a:spcBef>
            </a:pPr>
            <a:endParaRPr lang="en-US" dirty="0"/>
          </a:p>
          <a:p>
            <a:pPr>
              <a:spcBef>
                <a:spcPts val="1128"/>
              </a:spcBef>
            </a:pPr>
            <a:endParaRPr lang="en-US" dirty="0"/>
          </a:p>
          <a:p>
            <a:pPr>
              <a:spcBef>
                <a:spcPts val="1128"/>
              </a:spcBef>
            </a:pPr>
            <a:endParaRPr lang="en-US" dirty="0"/>
          </a:p>
          <a:p>
            <a:pPr>
              <a:spcBef>
                <a:spcPts val="1128"/>
              </a:spcBef>
            </a:pPr>
            <a:endParaRPr lang="en-US" dirty="0"/>
          </a:p>
          <a:p>
            <a:pPr>
              <a:spcBef>
                <a:spcPts val="1128"/>
              </a:spcBef>
            </a:pPr>
            <a:endParaRPr lang="en-US" dirty="0"/>
          </a:p>
          <a:p>
            <a:pPr>
              <a:spcBef>
                <a:spcPts val="1128"/>
              </a:spcBef>
            </a:pPr>
            <a:r>
              <a:rPr lang="en-US" dirty="0"/>
              <a:t>Integrated HIV/NCD care has many potential benefits but the economic justification is unproven</a:t>
            </a:r>
          </a:p>
          <a:p>
            <a:pPr>
              <a:spcBef>
                <a:spcPts val="1128"/>
              </a:spcBef>
            </a:pPr>
            <a:r>
              <a:rPr lang="en-US" dirty="0"/>
              <a:t>We need </a:t>
            </a:r>
            <a:r>
              <a:rPr lang="en-US"/>
              <a:t>better evidence </a:t>
            </a:r>
            <a:r>
              <a:rPr lang="en-US" dirty="0"/>
              <a:t>on the cost, cost-effectiveness, and fiscal sustainability of integrated programs to justify this approach in limited-resource countries</a:t>
            </a:r>
          </a:p>
          <a:p>
            <a:pPr>
              <a:spcBef>
                <a:spcPts val="1128"/>
              </a:spcBef>
            </a:pPr>
            <a:r>
              <a:rPr lang="en-US" dirty="0"/>
              <a:t>Four major research needs:</a:t>
            </a:r>
          </a:p>
          <a:p>
            <a:pPr lvl="1"/>
            <a:r>
              <a:rPr lang="en-US" dirty="0"/>
              <a:t>Additional economic evaluations including CEAs </a:t>
            </a:r>
          </a:p>
          <a:p>
            <a:pPr lvl="1"/>
            <a:r>
              <a:rPr lang="en-US" dirty="0"/>
              <a:t>Better longitudinal data on NCD risk and outcomes in PLHIV</a:t>
            </a:r>
          </a:p>
          <a:p>
            <a:pPr lvl="1"/>
            <a:r>
              <a:rPr lang="en-US" dirty="0"/>
              <a:t>Studies are needed that assess the interactions of multiple NCDs</a:t>
            </a:r>
          </a:p>
          <a:p>
            <a:pPr lvl="1"/>
            <a:r>
              <a:rPr lang="en-US" dirty="0"/>
              <a:t>Methods, data sources, and assumptions of the HIV and NCD economic modeling communities would benefit from harmonization and standardization</a:t>
            </a:r>
          </a:p>
        </p:txBody>
      </p:sp>
      <p:pic>
        <p:nvPicPr>
          <p:cNvPr id="5" name="Content Placeholder 6">
            <a:extLst>
              <a:ext uri="{FF2B5EF4-FFF2-40B4-BE49-F238E27FC236}">
                <a16:creationId xmlns:a16="http://schemas.microsoft.com/office/drawing/2014/main" xmlns="" id="{E0E7A123-B908-6842-8C33-E61CE7C53785}"/>
              </a:ext>
            </a:extLst>
          </p:cNvPr>
          <p:cNvPicPr>
            <a:picLocks noChangeAspect="1"/>
          </p:cNvPicPr>
          <p:nvPr/>
        </p:nvPicPr>
        <p:blipFill>
          <a:blip r:embed="rId2"/>
          <a:stretch>
            <a:fillRect/>
          </a:stretch>
        </p:blipFill>
        <p:spPr>
          <a:xfrm>
            <a:off x="1640133" y="1589654"/>
            <a:ext cx="5988424" cy="1855309"/>
          </a:xfrm>
          <a:prstGeom prst="rect">
            <a:avLst/>
          </a:prstGeom>
        </p:spPr>
      </p:pic>
    </p:spTree>
    <p:extLst>
      <p:ext uri="{BB962C8B-B14F-4D97-AF65-F5344CB8AC3E}">
        <p14:creationId xmlns:p14="http://schemas.microsoft.com/office/powerpoint/2010/main" val="2028173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3850217" y="1196326"/>
            <a:ext cx="5162549" cy="3123046"/>
          </a:xfrm>
          <a:solidFill>
            <a:schemeClr val="tx2"/>
          </a:solidFill>
        </p:spPr>
        <p:txBody>
          <a:bodyPr>
            <a:normAutofit lnSpcReduction="10000"/>
          </a:bodyPr>
          <a:lstStyle/>
          <a:p>
            <a:r>
              <a:rPr lang="en-US" sz="2400" b="1" dirty="0">
                <a:solidFill>
                  <a:schemeClr val="bg1"/>
                </a:solidFill>
              </a:rPr>
              <a:t>Panel 1 Discussion – </a:t>
            </a:r>
            <a:r>
              <a:rPr lang="en-US" sz="2400" b="1" dirty="0" err="1">
                <a:solidFill>
                  <a:schemeClr val="bg1"/>
                </a:solidFill>
              </a:rPr>
              <a:t>Wafaa</a:t>
            </a:r>
            <a:r>
              <a:rPr lang="en-US" sz="2400" b="1" dirty="0">
                <a:solidFill>
                  <a:schemeClr val="bg1"/>
                </a:solidFill>
              </a:rPr>
              <a:t> El-Sadr Moderator</a:t>
            </a:r>
          </a:p>
          <a:p>
            <a:endParaRPr lang="en-US" sz="2000" b="1" dirty="0">
              <a:solidFill>
                <a:schemeClr val="bg1"/>
              </a:solidFill>
            </a:endParaRPr>
          </a:p>
          <a:p>
            <a:r>
              <a:rPr lang="en-US" sz="2400" b="1" dirty="0" err="1">
                <a:solidFill>
                  <a:schemeClr val="bg1"/>
                </a:solidFill>
              </a:rPr>
              <a:t>Sonak</a:t>
            </a:r>
            <a:r>
              <a:rPr lang="en-US" sz="2400" b="1" dirty="0">
                <a:solidFill>
                  <a:schemeClr val="bg1"/>
                </a:solidFill>
              </a:rPr>
              <a:t> </a:t>
            </a:r>
            <a:r>
              <a:rPr lang="en-US" sz="2400" b="1" dirty="0" err="1">
                <a:solidFill>
                  <a:schemeClr val="bg1"/>
                </a:solidFill>
              </a:rPr>
              <a:t>Pastakia</a:t>
            </a:r>
            <a:endParaRPr lang="en-US" sz="2400" b="1" dirty="0">
              <a:solidFill>
                <a:schemeClr val="bg1"/>
              </a:solidFill>
            </a:endParaRPr>
          </a:p>
          <a:p>
            <a:r>
              <a:rPr lang="en-US" sz="2400" b="1" dirty="0">
                <a:solidFill>
                  <a:schemeClr val="bg1"/>
                </a:solidFill>
              </a:rPr>
              <a:t>Miriam </a:t>
            </a:r>
            <a:r>
              <a:rPr lang="en-US" sz="2400" b="1" dirty="0" err="1">
                <a:solidFill>
                  <a:schemeClr val="bg1"/>
                </a:solidFill>
              </a:rPr>
              <a:t>Rabkin</a:t>
            </a:r>
            <a:endParaRPr lang="en-US" sz="2400" b="1" dirty="0">
              <a:solidFill>
                <a:schemeClr val="bg1"/>
              </a:solidFill>
            </a:endParaRPr>
          </a:p>
          <a:p>
            <a:r>
              <a:rPr lang="en-US" sz="2400" b="1" dirty="0">
                <a:solidFill>
                  <a:schemeClr val="bg1"/>
                </a:solidFill>
              </a:rPr>
              <a:t>Robert Ferris</a:t>
            </a:r>
          </a:p>
          <a:p>
            <a:r>
              <a:rPr lang="en-US" sz="2400" b="1" dirty="0">
                <a:solidFill>
                  <a:schemeClr val="bg1"/>
                </a:solidFill>
              </a:rPr>
              <a:t>Beatrice L. </a:t>
            </a:r>
            <a:r>
              <a:rPr lang="en-US" sz="2400" b="1" dirty="0" err="1">
                <a:solidFill>
                  <a:schemeClr val="bg1"/>
                </a:solidFill>
              </a:rPr>
              <a:t>Matanje</a:t>
            </a:r>
            <a:r>
              <a:rPr lang="en-US" sz="2400" b="1" dirty="0">
                <a:solidFill>
                  <a:schemeClr val="bg1"/>
                </a:solidFill>
              </a:rPr>
              <a:t> </a:t>
            </a:r>
            <a:r>
              <a:rPr lang="en-US" sz="2400" b="1" dirty="0" err="1">
                <a:solidFill>
                  <a:schemeClr val="bg1"/>
                </a:solidFill>
              </a:rPr>
              <a:t>Mwagomba</a:t>
            </a:r>
            <a:r>
              <a:rPr lang="en-US" sz="2400" b="1" dirty="0">
                <a:solidFill>
                  <a:schemeClr val="bg1"/>
                </a:solidFill>
              </a:rPr>
              <a:t>  </a:t>
            </a:r>
          </a:p>
          <a:p>
            <a:r>
              <a:rPr lang="en-US" sz="2400" b="1" dirty="0" err="1">
                <a:solidFill>
                  <a:schemeClr val="bg1"/>
                </a:solidFill>
              </a:rPr>
              <a:t>Ruanne</a:t>
            </a:r>
            <a:r>
              <a:rPr lang="en-US" sz="2400" b="1" dirty="0">
                <a:solidFill>
                  <a:schemeClr val="bg1"/>
                </a:solidFill>
              </a:rPr>
              <a:t> V.  Barnabas </a:t>
            </a:r>
          </a:p>
          <a:p>
            <a:endParaRPr lang="en-US" dirty="0">
              <a:solidFill>
                <a:schemeClr val="bg1"/>
              </a:solidFill>
            </a:endParaRP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308766" y="484911"/>
            <a:ext cx="3344867" cy="4545877"/>
          </a:xfrm>
          <a:prstGeom prst="rect">
            <a:avLst/>
          </a:prstGeom>
        </p:spPr>
      </p:pic>
    </p:spTree>
    <p:extLst>
      <p:ext uri="{BB962C8B-B14F-4D97-AF65-F5344CB8AC3E}">
        <p14:creationId xmlns:p14="http://schemas.microsoft.com/office/powerpoint/2010/main" val="1060090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F21FBA9-A2DA-A24D-82CD-08AC8C658008}"/>
              </a:ext>
            </a:extLst>
          </p:cNvPr>
          <p:cNvSpPr txBox="1"/>
          <p:nvPr/>
        </p:nvSpPr>
        <p:spPr>
          <a:xfrm>
            <a:off x="442913" y="6342245"/>
            <a:ext cx="4986337" cy="485775"/>
          </a:xfrm>
          <a:prstGeom prst="rect">
            <a:avLst/>
          </a:prstGeom>
          <a:solidFill>
            <a:schemeClr val="bg1"/>
          </a:solidFill>
        </p:spPr>
        <p:txBody>
          <a:bodyPr wrap="square" rtlCol="0">
            <a:spAutoFit/>
          </a:bodyPr>
          <a:lstStyle/>
          <a:p>
            <a:endParaRPr lang="en-US" dirty="0"/>
          </a:p>
        </p:txBody>
      </p:sp>
      <p:graphicFrame>
        <p:nvGraphicFramePr>
          <p:cNvPr id="4" name="Content Placeholder 3">
            <a:extLst>
              <a:ext uri="{FF2B5EF4-FFF2-40B4-BE49-F238E27FC236}">
                <a16:creationId xmlns:a16="http://schemas.microsoft.com/office/drawing/2014/main" xmlns="" id="{0F988DFF-8540-0D47-9FA2-127961165DF4}"/>
              </a:ext>
            </a:extLst>
          </p:cNvPr>
          <p:cNvGraphicFramePr>
            <a:graphicFrameLocks noGrp="1"/>
          </p:cNvGraphicFramePr>
          <p:nvPr>
            <p:ph idx="1"/>
            <p:extLst>
              <p:ext uri="{D42A27DB-BD31-4B8C-83A1-F6EECF244321}">
                <p14:modId xmlns:p14="http://schemas.microsoft.com/office/powerpoint/2010/main" val="2741482639"/>
              </p:ext>
            </p:extLst>
          </p:nvPr>
        </p:nvGraphicFramePr>
        <p:xfrm>
          <a:off x="442913" y="571408"/>
          <a:ext cx="8338480" cy="5613715"/>
        </p:xfrm>
        <a:graphic>
          <a:graphicData uri="http://schemas.openxmlformats.org/drawingml/2006/table">
            <a:tbl>
              <a:tblPr/>
              <a:tblGrid>
                <a:gridCol w="8338480">
                  <a:extLst>
                    <a:ext uri="{9D8B030D-6E8A-4147-A177-3AD203B41FA5}">
                      <a16:colId xmlns:a16="http://schemas.microsoft.com/office/drawing/2014/main" xmlns="" val="2291210382"/>
                    </a:ext>
                  </a:extLst>
                </a:gridCol>
              </a:tblGrid>
              <a:tr h="1115039">
                <a:tc>
                  <a:txBody>
                    <a:bodyPr/>
                    <a:lstStyle/>
                    <a:p>
                      <a:pPr marL="0" marR="0">
                        <a:spcBef>
                          <a:spcPts val="0"/>
                        </a:spcBef>
                        <a:spcAft>
                          <a:spcPts val="0"/>
                        </a:spcAft>
                      </a:pPr>
                      <a:r>
                        <a:rPr lang="en-US" sz="2000" b="1" i="0" kern="1200" dirty="0">
                          <a:solidFill>
                            <a:schemeClr val="bg1"/>
                          </a:solidFill>
                          <a:effectLst/>
                          <a:latin typeface="+mn-lt"/>
                          <a:ea typeface="+mn-ea"/>
                          <a:cs typeface="+mn-cs"/>
                        </a:rPr>
                        <a:t>Non-communicable Diseases among HIV-infected persons in low- and middle-income countries: A systematic review and meta-analysis</a:t>
                      </a:r>
                      <a:r>
                        <a:rPr lang="en-US" sz="2000" b="0" i="0" kern="1200" dirty="0">
                          <a:solidFill>
                            <a:schemeClr val="bg1"/>
                          </a:solidFill>
                          <a:effectLst/>
                          <a:latin typeface="+mn-lt"/>
                          <a:ea typeface="+mn-ea"/>
                          <a:cs typeface="+mn-cs"/>
                        </a:rPr>
                        <a:t/>
                      </a:r>
                      <a:br>
                        <a:rPr lang="en-US" sz="2000" b="0" i="0" kern="1200" dirty="0">
                          <a:solidFill>
                            <a:schemeClr val="bg1"/>
                          </a:solidFill>
                          <a:effectLst/>
                          <a:latin typeface="+mn-lt"/>
                          <a:ea typeface="+mn-ea"/>
                          <a:cs typeface="+mn-cs"/>
                        </a:rPr>
                      </a:br>
                      <a:r>
                        <a:rPr lang="en-US" sz="2000" b="1" i="0" u="sng" kern="1200" dirty="0" err="1">
                          <a:solidFill>
                            <a:schemeClr val="bg1"/>
                          </a:solidFill>
                          <a:effectLst/>
                          <a:latin typeface="+mn-lt"/>
                          <a:ea typeface="+mn-ea"/>
                          <a:cs typeface="+mn-cs"/>
                        </a:rPr>
                        <a:t>Pragna</a:t>
                      </a:r>
                      <a:r>
                        <a:rPr lang="en-US" sz="2000" b="1" i="0" u="sng" kern="1200" dirty="0">
                          <a:solidFill>
                            <a:schemeClr val="bg1"/>
                          </a:solidFill>
                          <a:effectLst/>
                          <a:latin typeface="+mn-lt"/>
                          <a:ea typeface="+mn-ea"/>
                          <a:cs typeface="+mn-cs"/>
                        </a:rPr>
                        <a:t> Patel,</a:t>
                      </a:r>
                      <a:r>
                        <a:rPr lang="en-US" sz="2000" b="0" i="0" kern="1200" dirty="0">
                          <a:solidFill>
                            <a:schemeClr val="bg1"/>
                          </a:solidFill>
                          <a:effectLst/>
                          <a:latin typeface="+mn-lt"/>
                          <a:ea typeface="+mn-ea"/>
                          <a:cs typeface="+mn-cs"/>
                        </a:rPr>
                        <a:t> Centers for Disease Control and Prevention, United States</a:t>
                      </a:r>
                      <a:endParaRPr lang="en-US" sz="1600" dirty="0">
                        <a:solidFill>
                          <a:schemeClr val="bg1"/>
                        </a:solidFill>
                        <a:effectLst/>
                        <a:latin typeface="Calibri" panose="020F0502020204030204" pitchFamily="34" charset="0"/>
                      </a:endParaRP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236803816"/>
                  </a:ext>
                </a:extLst>
              </a:tr>
              <a:tr h="703817">
                <a:tc>
                  <a:txBody>
                    <a:bodyPr/>
                    <a:lstStyle/>
                    <a:p>
                      <a:pPr marL="0" marR="0">
                        <a:spcBef>
                          <a:spcPts val="0"/>
                        </a:spcBef>
                        <a:spcAft>
                          <a:spcPts val="0"/>
                        </a:spcAft>
                      </a:pPr>
                      <a:r>
                        <a:rPr lang="en-US" sz="2000" b="1" i="0" kern="1200" dirty="0">
                          <a:solidFill>
                            <a:schemeClr val="bg1"/>
                          </a:solidFill>
                          <a:effectLst/>
                          <a:latin typeface="+mn-lt"/>
                          <a:ea typeface="+mn-ea"/>
                          <a:cs typeface="+mn-cs"/>
                        </a:rPr>
                        <a:t>From HIV Prevention to non-communicable disease health promotion efforts in sub-Saharan Africa: A narrative review</a:t>
                      </a:r>
                      <a:r>
                        <a:rPr lang="en-US" sz="2000" b="0" i="0" kern="1200" dirty="0">
                          <a:solidFill>
                            <a:schemeClr val="bg1"/>
                          </a:solidFill>
                          <a:effectLst/>
                          <a:latin typeface="+mn-lt"/>
                          <a:ea typeface="+mn-ea"/>
                          <a:cs typeface="+mn-cs"/>
                        </a:rPr>
                        <a:t/>
                      </a:r>
                      <a:br>
                        <a:rPr lang="en-US" sz="2000" b="0" i="0" kern="1200" dirty="0">
                          <a:solidFill>
                            <a:schemeClr val="bg1"/>
                          </a:solidFill>
                          <a:effectLst/>
                          <a:latin typeface="+mn-lt"/>
                          <a:ea typeface="+mn-ea"/>
                          <a:cs typeface="+mn-cs"/>
                        </a:rPr>
                      </a:br>
                      <a:r>
                        <a:rPr lang="en-US" sz="2000" b="1" i="0" u="sng" kern="1200" dirty="0">
                          <a:solidFill>
                            <a:schemeClr val="bg1"/>
                          </a:solidFill>
                          <a:effectLst/>
                          <a:latin typeface="+mn-lt"/>
                          <a:ea typeface="+mn-ea"/>
                          <a:cs typeface="+mn-cs"/>
                        </a:rPr>
                        <a:t>Gerald </a:t>
                      </a:r>
                      <a:r>
                        <a:rPr lang="en-US" sz="2000" b="1" i="0" u="sng" kern="1200" dirty="0" err="1">
                          <a:solidFill>
                            <a:schemeClr val="bg1"/>
                          </a:solidFill>
                          <a:effectLst/>
                          <a:latin typeface="+mn-lt"/>
                          <a:ea typeface="+mn-ea"/>
                          <a:cs typeface="+mn-cs"/>
                        </a:rPr>
                        <a:t>Yonga</a:t>
                      </a:r>
                      <a:r>
                        <a:rPr lang="en-US" sz="2000" b="1" i="0" u="sng" kern="1200" dirty="0">
                          <a:solidFill>
                            <a:schemeClr val="bg1"/>
                          </a:solidFill>
                          <a:effectLst/>
                          <a:latin typeface="+mn-lt"/>
                          <a:ea typeface="+mn-ea"/>
                          <a:cs typeface="+mn-cs"/>
                        </a:rPr>
                        <a:t>, </a:t>
                      </a:r>
                      <a:r>
                        <a:rPr lang="en-US" sz="2000" b="0" i="0" kern="1200" dirty="0">
                          <a:solidFill>
                            <a:schemeClr val="bg1"/>
                          </a:solidFill>
                          <a:effectLst/>
                          <a:latin typeface="+mn-lt"/>
                          <a:ea typeface="+mn-ea"/>
                          <a:cs typeface="+mn-cs"/>
                        </a:rPr>
                        <a:t>University of Nairobi, Kenya </a:t>
                      </a:r>
                      <a:endParaRPr lang="en-US" sz="1600" dirty="0">
                        <a:solidFill>
                          <a:schemeClr val="bg1"/>
                        </a:solidFill>
                        <a:effectLst/>
                        <a:latin typeface="Calibri" panose="020F0502020204030204" pitchFamily="34" charset="0"/>
                      </a:endParaRP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2517208419"/>
                  </a:ext>
                </a:extLst>
              </a:tr>
              <a:tr h="1198053">
                <a:tc>
                  <a:txBody>
                    <a:bodyPr/>
                    <a:lstStyle/>
                    <a:p>
                      <a:pPr marL="0" marR="0">
                        <a:spcBef>
                          <a:spcPts val="0"/>
                        </a:spcBef>
                        <a:spcAft>
                          <a:spcPts val="0"/>
                        </a:spcAft>
                      </a:pPr>
                      <a:r>
                        <a:rPr lang="en-US" sz="2000" b="1" i="0" kern="1200" dirty="0">
                          <a:solidFill>
                            <a:schemeClr val="bg1"/>
                          </a:solidFill>
                          <a:effectLst/>
                          <a:latin typeface="+mn-lt"/>
                          <a:ea typeface="+mn-ea"/>
                          <a:cs typeface="+mn-cs"/>
                        </a:rPr>
                        <a:t>Implementation science for integration of HIV and non-communicable disease services in sub-Saharan Africa: A systematic review </a:t>
                      </a:r>
                      <a:r>
                        <a:rPr lang="en-US" sz="2000" b="0" i="0" kern="1200" dirty="0">
                          <a:solidFill>
                            <a:schemeClr val="bg1"/>
                          </a:solidFill>
                          <a:effectLst/>
                          <a:latin typeface="+mn-lt"/>
                          <a:ea typeface="+mn-ea"/>
                          <a:cs typeface="+mn-cs"/>
                        </a:rPr>
                        <a:t/>
                      </a:r>
                      <a:br>
                        <a:rPr lang="en-US" sz="2000" b="0" i="0" kern="1200" dirty="0">
                          <a:solidFill>
                            <a:schemeClr val="bg1"/>
                          </a:solidFill>
                          <a:effectLst/>
                          <a:latin typeface="+mn-lt"/>
                          <a:ea typeface="+mn-ea"/>
                          <a:cs typeface="+mn-cs"/>
                        </a:rPr>
                      </a:br>
                      <a:r>
                        <a:rPr lang="en-US" sz="2000" b="1" i="0" u="sng" kern="1200" dirty="0">
                          <a:solidFill>
                            <a:schemeClr val="bg1"/>
                          </a:solidFill>
                          <a:effectLst/>
                          <a:latin typeface="+mn-lt"/>
                          <a:ea typeface="+mn-ea"/>
                          <a:cs typeface="+mn-cs"/>
                        </a:rPr>
                        <a:t>Christopher Kemp</a:t>
                      </a:r>
                      <a:r>
                        <a:rPr lang="en-US" sz="2000" b="0" i="0" kern="1200" dirty="0">
                          <a:solidFill>
                            <a:schemeClr val="bg1"/>
                          </a:solidFill>
                          <a:effectLst/>
                          <a:latin typeface="+mn-lt"/>
                          <a:ea typeface="+mn-ea"/>
                          <a:cs typeface="+mn-cs"/>
                        </a:rPr>
                        <a:t>, University of Washington, United States</a:t>
                      </a:r>
                      <a:endParaRPr lang="en-US" sz="1600" dirty="0">
                        <a:solidFill>
                          <a:schemeClr val="bg1"/>
                        </a:solidFill>
                        <a:effectLst/>
                        <a:latin typeface="Calibri" panose="020F0502020204030204" pitchFamily="34" charset="0"/>
                      </a:endParaRP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4165695843"/>
                  </a:ext>
                </a:extLst>
              </a:tr>
              <a:tr h="703817">
                <a:tc>
                  <a:txBody>
                    <a:bodyPr/>
                    <a:lstStyle/>
                    <a:p>
                      <a:pPr marL="0" marR="0">
                        <a:spcBef>
                          <a:spcPts val="0"/>
                        </a:spcBef>
                        <a:spcAft>
                          <a:spcPts val="0"/>
                        </a:spcAft>
                      </a:pPr>
                      <a:r>
                        <a:rPr lang="en-US" sz="2000" b="1" i="0" kern="1200" dirty="0">
                          <a:solidFill>
                            <a:schemeClr val="bg1"/>
                          </a:solidFill>
                          <a:effectLst/>
                          <a:latin typeface="+mn-lt"/>
                          <a:ea typeface="+mn-ea"/>
                          <a:cs typeface="+mn-cs"/>
                        </a:rPr>
                        <a:t>Building on the HIV chronic care platform to address non-communicable diseases in Sub-Saharan Africa: A research agenda</a:t>
                      </a:r>
                      <a:r>
                        <a:rPr lang="en-US" sz="2000" b="0" i="0" kern="1200" dirty="0">
                          <a:solidFill>
                            <a:schemeClr val="bg1"/>
                          </a:solidFill>
                          <a:effectLst/>
                          <a:latin typeface="+mn-lt"/>
                          <a:ea typeface="+mn-ea"/>
                          <a:cs typeface="+mn-cs"/>
                        </a:rPr>
                        <a:t/>
                      </a:r>
                      <a:br>
                        <a:rPr lang="en-US" sz="2000" b="0" i="0" kern="1200" dirty="0">
                          <a:solidFill>
                            <a:schemeClr val="bg1"/>
                          </a:solidFill>
                          <a:effectLst/>
                          <a:latin typeface="+mn-lt"/>
                          <a:ea typeface="+mn-ea"/>
                          <a:cs typeface="+mn-cs"/>
                        </a:rPr>
                      </a:br>
                      <a:r>
                        <a:rPr lang="en-US" sz="2000" b="1" i="0" u="sng" kern="1200" dirty="0">
                          <a:solidFill>
                            <a:schemeClr val="bg1"/>
                          </a:solidFill>
                          <a:effectLst/>
                          <a:latin typeface="+mn-lt"/>
                          <a:ea typeface="+mn-ea"/>
                          <a:cs typeface="+mn-cs"/>
                        </a:rPr>
                        <a:t>Linda E. Kupfer, </a:t>
                      </a:r>
                      <a:r>
                        <a:rPr lang="en-US" sz="2000" b="0" i="0" kern="1200" dirty="0">
                          <a:solidFill>
                            <a:schemeClr val="bg1"/>
                          </a:solidFill>
                          <a:effectLst/>
                          <a:latin typeface="+mn-lt"/>
                          <a:ea typeface="+mn-ea"/>
                          <a:cs typeface="+mn-cs"/>
                        </a:rPr>
                        <a:t>US National Institutes of Health, United States</a:t>
                      </a:r>
                      <a:endParaRPr lang="en-US" sz="1600" dirty="0">
                        <a:solidFill>
                          <a:schemeClr val="bg1"/>
                        </a:solidFill>
                        <a:effectLst/>
                        <a:latin typeface="Calibri" panose="020F0502020204030204" pitchFamily="34" charset="0"/>
                      </a:endParaRP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683358712"/>
                  </a:ext>
                </a:extLst>
              </a:tr>
              <a:tr h="818873">
                <a:tc>
                  <a:txBody>
                    <a:bodyPr/>
                    <a:lstStyle/>
                    <a:p>
                      <a:pPr marL="0" marR="0">
                        <a:spcBef>
                          <a:spcPts val="0"/>
                        </a:spcBef>
                        <a:spcAft>
                          <a:spcPts val="0"/>
                        </a:spcAft>
                      </a:pPr>
                      <a:r>
                        <a:rPr lang="en-US" sz="2000" b="1" i="0" kern="1200" dirty="0">
                          <a:solidFill>
                            <a:schemeClr val="bg1"/>
                          </a:solidFill>
                          <a:effectLst/>
                          <a:latin typeface="+mn-lt"/>
                          <a:ea typeface="+mn-ea"/>
                          <a:cs typeface="+mn-cs"/>
                        </a:rPr>
                        <a:t>Global partnerships to support NCD care in LMICs: Lessons from HIV/AIDS</a:t>
                      </a:r>
                      <a:r>
                        <a:rPr lang="en-US" sz="2000" b="0" i="0" kern="1200" dirty="0">
                          <a:solidFill>
                            <a:schemeClr val="bg1"/>
                          </a:solidFill>
                          <a:effectLst/>
                          <a:latin typeface="+mn-lt"/>
                          <a:ea typeface="+mn-ea"/>
                          <a:cs typeface="+mn-cs"/>
                        </a:rPr>
                        <a:t/>
                      </a:r>
                      <a:br>
                        <a:rPr lang="en-US" sz="2000" b="0" i="0" kern="1200" dirty="0">
                          <a:solidFill>
                            <a:schemeClr val="bg1"/>
                          </a:solidFill>
                          <a:effectLst/>
                          <a:latin typeface="+mn-lt"/>
                          <a:ea typeface="+mn-ea"/>
                          <a:cs typeface="+mn-cs"/>
                        </a:rPr>
                      </a:br>
                      <a:r>
                        <a:rPr lang="en-US" sz="2000" b="1" i="0" u="sng" kern="1200" dirty="0">
                          <a:solidFill>
                            <a:schemeClr val="bg1"/>
                          </a:solidFill>
                          <a:effectLst/>
                          <a:latin typeface="+mn-lt"/>
                          <a:ea typeface="+mn-ea"/>
                          <a:cs typeface="+mn-cs"/>
                        </a:rPr>
                        <a:t>Deborah Von </a:t>
                      </a:r>
                      <a:r>
                        <a:rPr lang="en-US" sz="2000" b="1" i="0" u="sng" kern="1200" dirty="0" err="1">
                          <a:solidFill>
                            <a:schemeClr val="bg1"/>
                          </a:solidFill>
                          <a:effectLst/>
                          <a:latin typeface="+mn-lt"/>
                          <a:ea typeface="+mn-ea"/>
                          <a:cs typeface="+mn-cs"/>
                        </a:rPr>
                        <a:t>Zinkernagel</a:t>
                      </a:r>
                      <a:r>
                        <a:rPr lang="en-US" sz="2000" b="1" i="0" u="sng" kern="1200" dirty="0">
                          <a:solidFill>
                            <a:schemeClr val="bg1"/>
                          </a:solidFill>
                          <a:effectLst/>
                          <a:latin typeface="+mn-lt"/>
                          <a:ea typeface="+mn-ea"/>
                          <a:cs typeface="+mn-cs"/>
                        </a:rPr>
                        <a:t>, </a:t>
                      </a:r>
                      <a:r>
                        <a:rPr lang="en-US" sz="2000" b="0" i="0" kern="1200" dirty="0">
                          <a:solidFill>
                            <a:schemeClr val="bg1"/>
                          </a:solidFill>
                          <a:effectLst/>
                          <a:latin typeface="+mn-lt"/>
                          <a:ea typeface="+mn-ea"/>
                          <a:cs typeface="+mn-cs"/>
                        </a:rPr>
                        <a:t>UNAIDS, Switzerland</a:t>
                      </a:r>
                      <a:endParaRPr lang="en-US" sz="1600" dirty="0">
                        <a:solidFill>
                          <a:schemeClr val="bg1"/>
                        </a:solidFill>
                        <a:effectLst/>
                        <a:latin typeface="Calibri" panose="020F0502020204030204" pitchFamily="34" charset="0"/>
                      </a:endParaRP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942468676"/>
                  </a:ext>
                </a:extLst>
              </a:tr>
              <a:tr h="292594">
                <a:tc>
                  <a:txBody>
                    <a:bodyPr/>
                    <a:lstStyle/>
                    <a:p>
                      <a:pPr marL="0" marR="0">
                        <a:spcBef>
                          <a:spcPts val="0"/>
                        </a:spcBef>
                        <a:spcAft>
                          <a:spcPts val="0"/>
                        </a:spcAft>
                      </a:pPr>
                      <a:r>
                        <a:rPr lang="en-US" sz="2000" b="1" dirty="0">
                          <a:solidFill>
                            <a:schemeClr val="bg1"/>
                          </a:solidFill>
                          <a:effectLst/>
                          <a:latin typeface="Calibri" panose="020F0502020204030204" pitchFamily="34" charset="0"/>
                        </a:rPr>
                        <a:t>Moderated Discussion </a:t>
                      </a:r>
                      <a:r>
                        <a:rPr lang="en-US" sz="1800" b="1" dirty="0">
                          <a:solidFill>
                            <a:schemeClr val="bg1"/>
                          </a:solidFill>
                          <a:effectLst/>
                          <a:latin typeface="Calibri" panose="020F0502020204030204" pitchFamily="34" charset="0"/>
                        </a:rPr>
                        <a:t>– </a:t>
                      </a:r>
                      <a:r>
                        <a:rPr lang="en-US" sz="2000" b="1" u="sng" dirty="0">
                          <a:solidFill>
                            <a:schemeClr val="bg1"/>
                          </a:solidFill>
                          <a:effectLst/>
                          <a:latin typeface="Calibri" panose="020F0502020204030204" pitchFamily="34" charset="0"/>
                        </a:rPr>
                        <a:t>Eric </a:t>
                      </a:r>
                      <a:r>
                        <a:rPr lang="en-US" sz="2000" b="1" u="sng" dirty="0" err="1">
                          <a:solidFill>
                            <a:schemeClr val="bg1"/>
                          </a:solidFill>
                          <a:effectLst/>
                          <a:latin typeface="Calibri" panose="020F0502020204030204" pitchFamily="34" charset="0"/>
                        </a:rPr>
                        <a:t>Goosby</a:t>
                      </a:r>
                      <a:r>
                        <a:rPr lang="en-US" sz="2000" b="1" u="sng" dirty="0">
                          <a:solidFill>
                            <a:schemeClr val="bg1"/>
                          </a:solidFill>
                          <a:effectLst/>
                          <a:latin typeface="Calibri" panose="020F0502020204030204" pitchFamily="34" charset="0"/>
                        </a:rPr>
                        <a:t>, UCSF, Moderator </a:t>
                      </a:r>
                      <a:r>
                        <a:rPr lang="en-US" sz="1800" b="1" dirty="0">
                          <a:solidFill>
                            <a:schemeClr val="bg1"/>
                          </a:solidFill>
                          <a:effectLst/>
                          <a:latin typeface="Calibri" panose="020F0502020204030204" pitchFamily="34" charset="0"/>
                        </a:rPr>
                        <a:t>- </a:t>
                      </a:r>
                      <a:r>
                        <a:rPr lang="en-US" sz="2000" b="1" dirty="0">
                          <a:solidFill>
                            <a:schemeClr val="bg1"/>
                          </a:solidFill>
                          <a:effectLst/>
                          <a:latin typeface="Calibri" panose="020F0502020204030204" pitchFamily="34" charset="0"/>
                        </a:rPr>
                        <a:t>Panel 2 Speakers</a:t>
                      </a:r>
                      <a:r>
                        <a:rPr lang="en-US" sz="1800" dirty="0">
                          <a:solidFill>
                            <a:schemeClr val="bg1"/>
                          </a:solidFill>
                          <a:effectLst/>
                          <a:latin typeface="Calibri" panose="020F0502020204030204" pitchFamily="34" charset="0"/>
                        </a:rPr>
                        <a:t> </a:t>
                      </a:r>
                      <a:endParaRPr lang="en-US" sz="1600" dirty="0">
                        <a:solidFill>
                          <a:schemeClr val="bg1"/>
                        </a:solidFill>
                        <a:effectLst/>
                        <a:latin typeface="Calibri" panose="020F0502020204030204" pitchFamily="34" charset="0"/>
                      </a:endParaRPr>
                    </a:p>
                  </a:txBody>
                  <a:tcPr marL="58025" marR="58025" marT="58025" marB="580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365400434"/>
                  </a:ext>
                </a:extLst>
              </a:tr>
            </a:tbl>
          </a:graphicData>
        </a:graphic>
      </p:graphicFrame>
      <p:sp>
        <p:nvSpPr>
          <p:cNvPr id="6" name="TextBox 5">
            <a:extLst>
              <a:ext uri="{FF2B5EF4-FFF2-40B4-BE49-F238E27FC236}">
                <a16:creationId xmlns:a16="http://schemas.microsoft.com/office/drawing/2014/main" xmlns="" id="{3AC30E90-D5F6-BD46-B181-5653753E46D7}"/>
              </a:ext>
            </a:extLst>
          </p:cNvPr>
          <p:cNvSpPr txBox="1"/>
          <p:nvPr/>
        </p:nvSpPr>
        <p:spPr>
          <a:xfrm>
            <a:off x="742951" y="879"/>
            <a:ext cx="7100888" cy="461665"/>
          </a:xfrm>
          <a:prstGeom prst="rect">
            <a:avLst/>
          </a:prstGeom>
          <a:noFill/>
        </p:spPr>
        <p:txBody>
          <a:bodyPr wrap="square" rtlCol="0">
            <a:spAutoFit/>
          </a:bodyPr>
          <a:lstStyle/>
          <a:p>
            <a:pPr algn="ctr"/>
            <a:r>
              <a:rPr lang="en-US" sz="2400" b="1" dirty="0"/>
              <a:t>Panel 2  –  The Science of HIV/NCD Integration</a:t>
            </a:r>
          </a:p>
        </p:txBody>
      </p:sp>
    </p:spTree>
    <p:extLst>
      <p:ext uri="{BB962C8B-B14F-4D97-AF65-F5344CB8AC3E}">
        <p14:creationId xmlns:p14="http://schemas.microsoft.com/office/powerpoint/2010/main" val="2340385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306307" y="1545867"/>
            <a:ext cx="4593964" cy="2953285"/>
          </a:xfrm>
          <a:solidFill>
            <a:schemeClr val="tx2"/>
          </a:solidFill>
        </p:spPr>
        <p:txBody>
          <a:bodyPr>
            <a:normAutofit fontScale="92500" lnSpcReduction="10000"/>
          </a:bodyPr>
          <a:lstStyle/>
          <a:p>
            <a:r>
              <a:rPr lang="en-US" sz="2000" dirty="0">
                <a:solidFill>
                  <a:schemeClr val="bg1"/>
                </a:solidFill>
              </a:rPr>
              <a:t>Noncommunicable diseases among HIV-infected persons in low-income and middle-income countries: a systematic review and meta-analysis</a:t>
            </a:r>
          </a:p>
          <a:p>
            <a:r>
              <a:rPr lang="en-US" sz="2200" b="1" dirty="0">
                <a:solidFill>
                  <a:schemeClr val="bg1"/>
                </a:solidFill>
              </a:rPr>
              <a:t>Pragna Patel </a:t>
            </a:r>
          </a:p>
          <a:p>
            <a:r>
              <a:rPr lang="en-US" b="1" dirty="0">
                <a:solidFill>
                  <a:schemeClr val="bg1"/>
                </a:solidFill>
              </a:rPr>
              <a:t>Center for Global Health, Division of HIV &amp; TB, HIV Prevention Branch, US Center for Disease Control and Prevention, Atlanta, Georgia, US</a:t>
            </a:r>
            <a:endParaRPr lang="en-US" sz="2200" b="1" dirty="0">
              <a:solidFill>
                <a:schemeClr val="bg1"/>
              </a:solidFill>
            </a:endParaRPr>
          </a:p>
          <a:p>
            <a:endParaRPr lang="en-US" sz="1200" dirty="0">
              <a:solidFill>
                <a:schemeClr val="bg1"/>
              </a:solidFill>
            </a:endParaRPr>
          </a:p>
          <a:p>
            <a:r>
              <a:rPr lang="en-US" sz="1200" dirty="0">
                <a:solidFill>
                  <a:schemeClr val="bg1"/>
                </a:solidFill>
              </a:rPr>
              <a:t>Rose, Charles E.; Collins, Pamela Y.; Nuche-Berenguer, Bernardo; Sahasrabuddhe, Vikrant V.; Peprah, Emmanuel; Vorkoper, Susan; Pastakia, Sonak D.; Rausch, Dianne; Levitt, Naomi S.; for the NIH HIV/NCD Project Disease Condition Technical Operating Group</a:t>
            </a:r>
            <a:endParaRPr lang="en-US" sz="1100" dirty="0">
              <a:solidFill>
                <a:schemeClr val="bg1"/>
              </a:solidFill>
            </a:endParaRP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712169" y="749572"/>
            <a:ext cx="3344867" cy="4545877"/>
          </a:xfrm>
          <a:prstGeom prst="rect">
            <a:avLst/>
          </a:prstGeom>
        </p:spPr>
      </p:pic>
    </p:spTree>
    <p:extLst>
      <p:ext uri="{BB962C8B-B14F-4D97-AF65-F5344CB8AC3E}">
        <p14:creationId xmlns:p14="http://schemas.microsoft.com/office/powerpoint/2010/main" val="1259858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055" y="323851"/>
            <a:ext cx="8248668" cy="830997"/>
          </a:xfrm>
          <a:prstGeom prst="rect">
            <a:avLst/>
          </a:prstGeom>
          <a:noFill/>
        </p:spPr>
        <p:txBody>
          <a:bodyPr wrap="none" rtlCol="0">
            <a:spAutoFit/>
          </a:bodyPr>
          <a:lstStyle/>
          <a:p>
            <a:pPr algn="ctr"/>
            <a:r>
              <a:rPr lang="en-US" altLang="en-US" sz="2400" b="1" dirty="0">
                <a:solidFill>
                  <a:srgbClr val="002060"/>
                </a:solidFill>
                <a:latin typeface="Times New Roman" panose="02020603050405020304" pitchFamily="18" charset="0"/>
                <a:cs typeface="Times New Roman" panose="02020603050405020304" pitchFamily="18" charset="0"/>
              </a:rPr>
              <a:t>Chronic Inflammation and Increased Risk for Comorbidities </a:t>
            </a:r>
            <a:br>
              <a:rPr lang="en-US" altLang="en-US" sz="2400" b="1" dirty="0">
                <a:solidFill>
                  <a:srgbClr val="002060"/>
                </a:solidFill>
                <a:latin typeface="Times New Roman" panose="02020603050405020304" pitchFamily="18" charset="0"/>
                <a:cs typeface="Times New Roman" panose="02020603050405020304" pitchFamily="18" charset="0"/>
              </a:rPr>
            </a:br>
            <a:r>
              <a:rPr lang="en-US" altLang="en-US" sz="2400" b="1" dirty="0">
                <a:solidFill>
                  <a:srgbClr val="002060"/>
                </a:solidFill>
                <a:latin typeface="Times New Roman" panose="02020603050405020304" pitchFamily="18" charset="0"/>
                <a:cs typeface="Times New Roman" panose="02020603050405020304" pitchFamily="18" charset="0"/>
              </a:rPr>
              <a:t>in HIV-Positive Persons</a:t>
            </a:r>
            <a:endParaRPr lang="en-US" sz="2400" dirty="0">
              <a:solidFill>
                <a:srgbClr val="000000"/>
              </a:solidFill>
              <a:latin typeface="Calibri" panose="020F0502020204030204" pitchFamily="34" charset="0"/>
            </a:endParaRPr>
          </a:p>
        </p:txBody>
      </p:sp>
      <p:sp>
        <p:nvSpPr>
          <p:cNvPr id="6" name="Text Box 6"/>
          <p:cNvSpPr txBox="1">
            <a:spLocks noChangeArrowheads="1"/>
          </p:cNvSpPr>
          <p:nvPr/>
        </p:nvSpPr>
        <p:spPr bwMode="auto">
          <a:xfrm>
            <a:off x="222359" y="5938406"/>
            <a:ext cx="8064392" cy="256545"/>
          </a:xfrm>
          <a:prstGeom prst="rect">
            <a:avLst/>
          </a:prstGeom>
          <a:noFill/>
          <a:ln>
            <a:noFill/>
          </a:ln>
          <a:extLst/>
        </p:spPr>
        <p:txBody>
          <a:bodyPr wrap="square" anchor="b">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sv-SE" sz="1067" dirty="0">
                <a:solidFill>
                  <a:prstClr val="black"/>
                </a:solidFill>
              </a:rPr>
              <a:t>Deeks SG. Annu Rev Med. 2011;62:141-155; </a:t>
            </a:r>
            <a:r>
              <a:rPr lang="en-US" sz="1067" dirty="0" err="1"/>
              <a:t>Deeks</a:t>
            </a:r>
            <a:r>
              <a:rPr lang="en-US" sz="1067" dirty="0"/>
              <a:t> SG et al. Lancet 2013; 382:1525-33</a:t>
            </a:r>
            <a:endParaRPr lang="en-US" sz="1067" dirty="0">
              <a:solidFill>
                <a:prstClr val="black"/>
              </a:solidFill>
            </a:endParaRPr>
          </a:p>
        </p:txBody>
      </p:sp>
      <p:pic>
        <p:nvPicPr>
          <p:cNvPr id="8" name="Picture 7"/>
          <p:cNvPicPr>
            <a:picLocks noChangeAspect="1"/>
          </p:cNvPicPr>
          <p:nvPr/>
        </p:nvPicPr>
        <p:blipFill>
          <a:blip r:embed="rId3"/>
          <a:stretch>
            <a:fillRect/>
          </a:stretch>
        </p:blipFill>
        <p:spPr>
          <a:xfrm>
            <a:off x="70592" y="1530198"/>
            <a:ext cx="9000952" cy="3916873"/>
          </a:xfrm>
          <a:prstGeom prst="rect">
            <a:avLst/>
          </a:prstGeom>
        </p:spPr>
      </p:pic>
    </p:spTree>
    <p:extLst>
      <p:ext uri="{BB962C8B-B14F-4D97-AF65-F5344CB8AC3E}">
        <p14:creationId xmlns:p14="http://schemas.microsoft.com/office/powerpoint/2010/main" val="157919453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0"/>
            <p:extLst/>
          </p:nvPr>
        </p:nvGraphicFramePr>
        <p:xfrm>
          <a:off x="4806949" y="2057400"/>
          <a:ext cx="3879851" cy="314325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884867" y="181193"/>
            <a:ext cx="1143262" cy="461665"/>
          </a:xfrm>
          <a:prstGeom prst="rect">
            <a:avLst/>
          </a:prstGeom>
          <a:noFill/>
        </p:spPr>
        <p:txBody>
          <a:bodyPr wrap="non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Results</a:t>
            </a:r>
            <a:endParaRPr lang="en-US" sz="2400" dirty="0">
              <a:solidFill>
                <a:srgbClr val="000000"/>
              </a:solidFill>
              <a:latin typeface="Calibri" panose="020F0502020204030204" pitchFamily="34" charset="0"/>
            </a:endParaRPr>
          </a:p>
        </p:txBody>
      </p:sp>
      <p:pic>
        <p:nvPicPr>
          <p:cNvPr id="9" name="Picture 8"/>
          <p:cNvPicPr>
            <a:picLocks noChangeAspect="1"/>
          </p:cNvPicPr>
          <p:nvPr/>
        </p:nvPicPr>
        <p:blipFill>
          <a:blip r:embed="rId4"/>
          <a:stretch>
            <a:fillRect/>
          </a:stretch>
        </p:blipFill>
        <p:spPr>
          <a:xfrm>
            <a:off x="4336870" y="767082"/>
            <a:ext cx="4582495" cy="4937535"/>
          </a:xfrm>
          <a:prstGeom prst="rect">
            <a:avLst/>
          </a:prstGeom>
        </p:spPr>
      </p:pic>
      <p:sp>
        <p:nvSpPr>
          <p:cNvPr id="10" name="TextBox 9"/>
          <p:cNvSpPr txBox="1"/>
          <p:nvPr/>
        </p:nvSpPr>
        <p:spPr>
          <a:xfrm>
            <a:off x="4410571" y="5657366"/>
            <a:ext cx="2528064" cy="502573"/>
          </a:xfrm>
          <a:prstGeom prst="rect">
            <a:avLst/>
          </a:prstGeom>
          <a:noFill/>
        </p:spPr>
        <p:txBody>
          <a:bodyPr wrap="none" rtlCol="0">
            <a:spAutoFit/>
          </a:bodyPr>
          <a:lstStyle/>
          <a:p>
            <a:r>
              <a:rPr lang="en-US" sz="1333" dirty="0">
                <a:latin typeface="Calibri" panose="020F0502020204030204" pitchFamily="34" charset="0"/>
                <a:cs typeface="Calibri" panose="020F0502020204030204" pitchFamily="34" charset="0"/>
              </a:rPr>
              <a:t>Invasive cervical cancer: 1.3-1.7% </a:t>
            </a:r>
          </a:p>
          <a:p>
            <a:r>
              <a:rPr lang="en-US" sz="1333" dirty="0">
                <a:latin typeface="Calibri" panose="020F0502020204030204" pitchFamily="34" charset="0"/>
                <a:cs typeface="Calibri" panose="020F0502020204030204" pitchFamily="34" charset="0"/>
              </a:rPr>
              <a:t>Diabetes: 1.3-18%</a:t>
            </a:r>
          </a:p>
        </p:txBody>
      </p:sp>
      <p:sp>
        <p:nvSpPr>
          <p:cNvPr id="13" name="TextBox 12"/>
          <p:cNvSpPr txBox="1"/>
          <p:nvPr/>
        </p:nvSpPr>
        <p:spPr>
          <a:xfrm>
            <a:off x="1717571" y="175132"/>
            <a:ext cx="1330813" cy="461665"/>
          </a:xfrm>
          <a:prstGeom prst="rect">
            <a:avLst/>
          </a:prstGeom>
          <a:noFill/>
        </p:spPr>
        <p:txBody>
          <a:bodyPr wrap="non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Methods</a:t>
            </a:r>
            <a:endParaRPr lang="en-US" sz="2400" dirty="0">
              <a:solidFill>
                <a:srgbClr val="000000"/>
              </a:solidFill>
              <a:latin typeface="Calibri" panose="020F0502020204030204" pitchFamily="34" charset="0"/>
            </a:endParaRPr>
          </a:p>
        </p:txBody>
      </p:sp>
      <p:sp>
        <p:nvSpPr>
          <p:cNvPr id="2" name="TextBox 1"/>
          <p:cNvSpPr txBox="1"/>
          <p:nvPr/>
        </p:nvSpPr>
        <p:spPr>
          <a:xfrm>
            <a:off x="66675" y="923926"/>
            <a:ext cx="4133851" cy="5264133"/>
          </a:xfrm>
          <a:prstGeom prst="rect">
            <a:avLst/>
          </a:prstGeom>
          <a:noFill/>
        </p:spPr>
        <p:txBody>
          <a:bodyPr wrap="square" rtlCol="0">
            <a:spAutoFit/>
          </a:bodyPr>
          <a:lstStyle/>
          <a:p>
            <a:pPr marL="380990" indent="-380990">
              <a:buFont typeface="Arial" panose="020B0604020202020204" pitchFamily="34" charset="0"/>
              <a:buChar char="•"/>
            </a:pPr>
            <a:r>
              <a:rPr lang="en-US" sz="1867" dirty="0">
                <a:solidFill>
                  <a:srgbClr val="000000"/>
                </a:solidFill>
                <a:latin typeface="Calibri" panose="020F0502020204030204" pitchFamily="34" charset="0"/>
              </a:rPr>
              <a:t>Examined peer-reviewed literature between January 1, 2010 and December 31, 2016 for papers on HIV and 4 NCDs</a:t>
            </a:r>
          </a:p>
          <a:p>
            <a:endParaRPr lang="en-US" sz="1867" dirty="0">
              <a:solidFill>
                <a:srgbClr val="000000"/>
              </a:solidFill>
              <a:latin typeface="Calibri" panose="020F0502020204030204" pitchFamily="34" charset="0"/>
            </a:endParaRPr>
          </a:p>
          <a:p>
            <a:pPr marL="380990" indent="-380990">
              <a:buFont typeface="Arial" panose="020B0604020202020204" pitchFamily="34" charset="0"/>
              <a:buChar char="•"/>
            </a:pPr>
            <a:r>
              <a:rPr lang="en-US" sz="1867" dirty="0">
                <a:solidFill>
                  <a:srgbClr val="000000"/>
                </a:solidFill>
                <a:latin typeface="Calibri" panose="020F0502020204030204" pitchFamily="34" charset="0"/>
              </a:rPr>
              <a:t> 6143 abstracts reviewed, from which 377 articles were examined </a:t>
            </a:r>
          </a:p>
          <a:p>
            <a:endParaRPr lang="en-US" sz="1867" dirty="0">
              <a:solidFill>
                <a:srgbClr val="000000"/>
              </a:solidFill>
              <a:latin typeface="Calibri" panose="020F0502020204030204" pitchFamily="34" charset="0"/>
            </a:endParaRPr>
          </a:p>
          <a:p>
            <a:pPr marL="380990" indent="-380990">
              <a:buFont typeface="Arial" panose="020B0604020202020204" pitchFamily="34" charset="0"/>
              <a:buChar char="•"/>
            </a:pPr>
            <a:r>
              <a:rPr lang="en-US" sz="1867" dirty="0">
                <a:solidFill>
                  <a:srgbClr val="000000"/>
                </a:solidFill>
                <a:latin typeface="Calibri" panose="020F0502020204030204" pitchFamily="34" charset="0"/>
              </a:rPr>
              <a:t>141 papers were included in the summary</a:t>
            </a:r>
          </a:p>
          <a:p>
            <a:endParaRPr lang="en-US" sz="1867" dirty="0">
              <a:solidFill>
                <a:srgbClr val="000000"/>
              </a:solidFill>
              <a:latin typeface="Calibri" panose="020F0502020204030204" pitchFamily="34" charset="0"/>
            </a:endParaRPr>
          </a:p>
          <a:p>
            <a:pPr marL="380990" indent="-380990">
              <a:buFont typeface="Arial" panose="020B0604020202020204" pitchFamily="34" charset="0"/>
              <a:buChar char="•"/>
            </a:pPr>
            <a:r>
              <a:rPr lang="en-US" sz="1867" dirty="0">
                <a:solidFill>
                  <a:srgbClr val="000000"/>
                </a:solidFill>
                <a:latin typeface="Calibri" panose="020F0502020204030204" pitchFamily="34" charset="0"/>
              </a:rPr>
              <a:t>57 were selected for quantitative analysis </a:t>
            </a:r>
          </a:p>
          <a:p>
            <a:pPr marL="380990" indent="-380990">
              <a:buFont typeface="Arial" panose="020B0604020202020204" pitchFamily="34" charset="0"/>
              <a:buChar char="•"/>
            </a:pPr>
            <a:endParaRPr lang="en-US" sz="1867" dirty="0">
              <a:solidFill>
                <a:srgbClr val="000000"/>
              </a:solidFill>
              <a:latin typeface="Calibri" panose="020F0502020204030204" pitchFamily="34" charset="0"/>
            </a:endParaRPr>
          </a:p>
          <a:p>
            <a:pPr marL="380990" indent="-380990">
              <a:buFont typeface="Arial" panose="020B0604020202020204" pitchFamily="34" charset="0"/>
              <a:buChar char="•"/>
            </a:pPr>
            <a:r>
              <a:rPr lang="en-US" sz="1867" dirty="0">
                <a:solidFill>
                  <a:srgbClr val="000000"/>
                </a:solidFill>
                <a:latin typeface="Calibri" panose="020F0502020204030204" pitchFamily="34" charset="0"/>
              </a:rPr>
              <a:t>Estimates were not generated for invasive cervical cancer and diabetes due to sparse data and heterogeneity of the studies</a:t>
            </a:r>
          </a:p>
        </p:txBody>
      </p:sp>
    </p:spTree>
    <p:extLst>
      <p:ext uri="{BB962C8B-B14F-4D97-AF65-F5344CB8AC3E}">
        <p14:creationId xmlns:p14="http://schemas.microsoft.com/office/powerpoint/2010/main" val="36770702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Diverse Models of Care</a:t>
            </a:r>
            <a:endParaRPr lang="en-US" dirty="0"/>
          </a:p>
        </p:txBody>
      </p:sp>
      <p:pic>
        <p:nvPicPr>
          <p:cNvPr id="10" name="Picture 9"/>
          <p:cNvPicPr>
            <a:picLocks noChangeAspect="1"/>
          </p:cNvPicPr>
          <p:nvPr/>
        </p:nvPicPr>
        <p:blipFill>
          <a:blip r:embed="rId2"/>
          <a:stretch>
            <a:fillRect/>
          </a:stretch>
        </p:blipFill>
        <p:spPr>
          <a:xfrm>
            <a:off x="792900" y="1417639"/>
            <a:ext cx="7558200" cy="4675766"/>
          </a:xfrm>
          <a:prstGeom prst="rect">
            <a:avLst/>
          </a:prstGeom>
        </p:spPr>
      </p:pic>
    </p:spTree>
    <p:extLst>
      <p:ext uri="{BB962C8B-B14F-4D97-AF65-F5344CB8AC3E}">
        <p14:creationId xmlns:p14="http://schemas.microsoft.com/office/powerpoint/2010/main" val="3387196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CONTENT for Side By Side Display</a:t>
            </a:r>
          </a:p>
        </p:txBody>
      </p:sp>
      <p:sp>
        <p:nvSpPr>
          <p:cNvPr id="3" name="Content Placeholder 2"/>
          <p:cNvSpPr>
            <a:spLocks noGrp="1"/>
          </p:cNvSpPr>
          <p:nvPr>
            <p:ph idx="1"/>
          </p:nvPr>
        </p:nvSpPr>
        <p:spPr/>
        <p:txBody>
          <a:bodyPr/>
          <a:lstStyle/>
          <a:p>
            <a:pPr>
              <a:buClr>
                <a:srgbClr val="A59988"/>
              </a:buClr>
              <a:buFont typeface="Wingdings" panose="05000000000000000000" pitchFamily="2" charset="2"/>
              <a:buChar char="§"/>
            </a:pPr>
            <a:r>
              <a:rPr lang="en-US" dirty="0">
                <a:solidFill>
                  <a:srgbClr val="A59988"/>
                </a:solidFill>
              </a:rPr>
              <a:t>Bullet</a:t>
            </a:r>
            <a:r>
              <a:rPr lang="en-US" dirty="0"/>
              <a:t> </a:t>
            </a:r>
          </a:p>
          <a:p>
            <a:pPr lvl="1">
              <a:buClr>
                <a:srgbClr val="5E9732"/>
              </a:buClr>
            </a:pPr>
            <a:r>
              <a:rPr lang="en-US" dirty="0"/>
              <a:t>Sub bullet</a:t>
            </a:r>
          </a:p>
          <a:p>
            <a:pPr lvl="1">
              <a:buClr>
                <a:srgbClr val="5E9732"/>
              </a:buClr>
            </a:pPr>
            <a:r>
              <a:rPr lang="en-US" dirty="0"/>
              <a:t>Customize chart colors to match your center’s palette</a:t>
            </a:r>
          </a:p>
          <a:p>
            <a:pPr lvl="1">
              <a:buClr>
                <a:srgbClr val="5E9732"/>
              </a:buClr>
            </a:pPr>
            <a:r>
              <a:rPr lang="en-US" dirty="0"/>
              <a:t>HINT: Use the eyedropper tool in the FILL menu to sample the colors in the color bar at the bottom of the page</a:t>
            </a:r>
          </a:p>
          <a:p>
            <a:pPr lvl="1"/>
            <a:endParaRPr lang="en-US" dirty="0"/>
          </a:p>
          <a:p>
            <a:pPr lvl="1"/>
            <a:endParaRPr lang="en-US" dirty="0"/>
          </a:p>
        </p:txBody>
      </p:sp>
      <p:graphicFrame>
        <p:nvGraphicFramePr>
          <p:cNvPr id="7" name="Content Placeholder 6"/>
          <p:cNvGraphicFramePr>
            <a:graphicFrameLocks noGrp="1"/>
          </p:cNvGraphicFramePr>
          <p:nvPr>
            <p:ph idx="10"/>
            <p:extLst/>
          </p:nvPr>
        </p:nvGraphicFramePr>
        <p:xfrm>
          <a:off x="4806949" y="2057400"/>
          <a:ext cx="3879851" cy="3143251"/>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4940300" y="6191055"/>
            <a:ext cx="2336800" cy="350520"/>
          </a:xfrm>
          <a:prstGeom prst="rect">
            <a:avLst/>
          </a:prstGeom>
        </p:spPr>
      </p:pic>
      <p:pic>
        <p:nvPicPr>
          <p:cNvPr id="4" name="Picture 3"/>
          <p:cNvPicPr>
            <a:picLocks noChangeAspect="1"/>
          </p:cNvPicPr>
          <p:nvPr/>
        </p:nvPicPr>
        <p:blipFill>
          <a:blip r:embed="rId5"/>
          <a:stretch>
            <a:fillRect/>
          </a:stretch>
        </p:blipFill>
        <p:spPr>
          <a:xfrm>
            <a:off x="23990" y="990389"/>
            <a:ext cx="9096020" cy="4877223"/>
          </a:xfrm>
          <a:prstGeom prst="rect">
            <a:avLst/>
          </a:prstGeom>
        </p:spPr>
      </p:pic>
      <p:sp>
        <p:nvSpPr>
          <p:cNvPr id="8" name="TextBox 7"/>
          <p:cNvSpPr txBox="1"/>
          <p:nvPr/>
        </p:nvSpPr>
        <p:spPr>
          <a:xfrm>
            <a:off x="3234574" y="282154"/>
            <a:ext cx="2462405" cy="461665"/>
          </a:xfrm>
          <a:prstGeom prst="rect">
            <a:avLst/>
          </a:prstGeom>
          <a:noFill/>
        </p:spPr>
        <p:txBody>
          <a:bodyPr wrap="non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Research Agenda</a:t>
            </a:r>
            <a:endParaRPr lang="en-US"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3543182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077658" y="1167390"/>
            <a:ext cx="4583742" cy="2953182"/>
          </a:xfrm>
          <a:solidFill>
            <a:schemeClr val="tx2"/>
          </a:solidFill>
        </p:spPr>
        <p:txBody>
          <a:bodyPr>
            <a:normAutofit lnSpcReduction="10000"/>
          </a:bodyPr>
          <a:lstStyle/>
          <a:p>
            <a:r>
              <a:rPr lang="en-US" sz="2000" b="1" dirty="0">
                <a:solidFill>
                  <a:schemeClr val="bg1"/>
                </a:solidFill>
              </a:rPr>
              <a:t>From HIV prevention to non-communicable disease health promotion efforts in sub-Saharan Africa: A Narrative Review</a:t>
            </a:r>
          </a:p>
          <a:p>
            <a:endParaRPr lang="en-US" sz="2000" b="1" dirty="0">
              <a:solidFill>
                <a:schemeClr val="bg1"/>
              </a:solidFill>
            </a:endParaRPr>
          </a:p>
          <a:p>
            <a:r>
              <a:rPr lang="en-US" sz="2000" b="1" dirty="0">
                <a:solidFill>
                  <a:schemeClr val="bg1"/>
                </a:solidFill>
              </a:rPr>
              <a:t>Professor Gerald </a:t>
            </a:r>
            <a:r>
              <a:rPr lang="en-US" sz="2000" b="1" dirty="0" err="1">
                <a:solidFill>
                  <a:schemeClr val="bg1"/>
                </a:solidFill>
              </a:rPr>
              <a:t>Yonga</a:t>
            </a:r>
            <a:r>
              <a:rPr lang="en-US" sz="2000" b="1" dirty="0">
                <a:solidFill>
                  <a:schemeClr val="bg1"/>
                </a:solidFill>
              </a:rPr>
              <a:t>  </a:t>
            </a:r>
          </a:p>
          <a:p>
            <a:r>
              <a:rPr lang="en-US" sz="1800" b="1" dirty="0">
                <a:solidFill>
                  <a:schemeClr val="bg1"/>
                </a:solidFill>
              </a:rPr>
              <a:t>University of Nairobi, Nairobi, Kenya</a:t>
            </a:r>
          </a:p>
          <a:p>
            <a:endParaRPr lang="en-US" sz="1200" b="1" dirty="0">
              <a:solidFill>
                <a:schemeClr val="bg1"/>
              </a:solidFill>
            </a:endParaRPr>
          </a:p>
          <a:p>
            <a:r>
              <a:rPr lang="en-US" sz="1200" dirty="0">
                <a:solidFill>
                  <a:schemeClr val="bg1"/>
                </a:solidFill>
              </a:rPr>
              <a:t>Kenneth </a:t>
            </a:r>
            <a:r>
              <a:rPr lang="en-US" sz="1200" dirty="0" err="1">
                <a:solidFill>
                  <a:schemeClr val="bg1"/>
                </a:solidFill>
              </a:rPr>
              <a:t>Juma</a:t>
            </a:r>
            <a:r>
              <a:rPr lang="en-US" sz="1200" dirty="0">
                <a:solidFill>
                  <a:schemeClr val="bg1"/>
                </a:solidFill>
              </a:rPr>
              <a:t>, Reid, Michael; Roy, Monika; Vorkoper, Susan; </a:t>
            </a:r>
            <a:r>
              <a:rPr lang="en-US" sz="1200" dirty="0" err="1">
                <a:solidFill>
                  <a:schemeClr val="bg1"/>
                </a:solidFill>
              </a:rPr>
              <a:t>Temu</a:t>
            </a:r>
            <a:r>
              <a:rPr lang="en-US" sz="1200" dirty="0">
                <a:solidFill>
                  <a:schemeClr val="bg1"/>
                </a:solidFill>
              </a:rPr>
              <a:t>, Tecla M.; Levitt, Naomi S.; </a:t>
            </a:r>
            <a:r>
              <a:rPr lang="en-US" sz="1200" dirty="0" err="1">
                <a:solidFill>
                  <a:schemeClr val="bg1"/>
                </a:solidFill>
              </a:rPr>
              <a:t>Oladepo</a:t>
            </a:r>
            <a:r>
              <a:rPr lang="en-US" sz="1200" dirty="0">
                <a:solidFill>
                  <a:schemeClr val="bg1"/>
                </a:solidFill>
              </a:rPr>
              <a:t>, </a:t>
            </a:r>
            <a:r>
              <a:rPr lang="en-US" sz="1200" dirty="0" err="1">
                <a:solidFill>
                  <a:schemeClr val="bg1"/>
                </a:solidFill>
              </a:rPr>
              <a:t>Oladimeji</a:t>
            </a:r>
            <a:r>
              <a:rPr lang="en-US" sz="1200" dirty="0">
                <a:solidFill>
                  <a:schemeClr val="bg1"/>
                </a:solidFill>
              </a:rPr>
              <a:t>; Zakus, David</a:t>
            </a:r>
          </a:p>
        </p:txBody>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461912" y="371043"/>
            <a:ext cx="3344867" cy="4545877"/>
          </a:xfrm>
          <a:prstGeom prst="rect">
            <a:avLst/>
          </a:prstGeom>
        </p:spPr>
      </p:pic>
    </p:spTree>
    <p:extLst>
      <p:ext uri="{BB962C8B-B14F-4D97-AF65-F5344CB8AC3E}">
        <p14:creationId xmlns:p14="http://schemas.microsoft.com/office/powerpoint/2010/main" val="1533031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93102"/>
          </a:xfrm>
        </p:spPr>
        <p:txBody>
          <a:bodyPr>
            <a:normAutofit/>
          </a:bodyPr>
          <a:lstStyle/>
          <a:p>
            <a:r>
              <a:rPr lang="en-US" sz="3200" dirty="0"/>
              <a:t>Aims and Methods of Review</a:t>
            </a:r>
          </a:p>
        </p:txBody>
      </p:sp>
      <p:sp>
        <p:nvSpPr>
          <p:cNvPr id="3" name="Content Placeholder 2"/>
          <p:cNvSpPr>
            <a:spLocks noGrp="1"/>
          </p:cNvSpPr>
          <p:nvPr>
            <p:ph idx="1"/>
          </p:nvPr>
        </p:nvSpPr>
        <p:spPr>
          <a:xfrm>
            <a:off x="66675" y="793102"/>
            <a:ext cx="8982075" cy="5495731"/>
          </a:xfrm>
        </p:spPr>
        <p:txBody>
          <a:bodyPr>
            <a:normAutofit lnSpcReduction="10000"/>
          </a:bodyPr>
          <a:lstStyle/>
          <a:p>
            <a:r>
              <a:rPr lang="en-US" sz="2600" dirty="0"/>
              <a:t>To synthesize literature on </a:t>
            </a:r>
            <a:r>
              <a:rPr lang="en-US" sz="2600" dirty="0">
                <a:solidFill>
                  <a:srgbClr val="FF0000"/>
                </a:solidFill>
              </a:rPr>
              <a:t>NCD and HIV, </a:t>
            </a:r>
            <a:r>
              <a:rPr lang="en-US" sz="2600" dirty="0"/>
              <a:t>that addresses behavior change communication (BCC) interventions in SSA</a:t>
            </a:r>
            <a:endParaRPr lang="en-US" sz="2600" dirty="0">
              <a:solidFill>
                <a:prstClr val="black"/>
              </a:solidFill>
            </a:endParaRPr>
          </a:p>
          <a:p>
            <a:endParaRPr lang="en-US" sz="2600" dirty="0">
              <a:solidFill>
                <a:prstClr val="black"/>
              </a:solidFill>
            </a:endParaRPr>
          </a:p>
          <a:p>
            <a:r>
              <a:rPr lang="en-US" sz="2600" dirty="0">
                <a:solidFill>
                  <a:prstClr val="black"/>
                </a:solidFill>
              </a:rPr>
              <a:t>Reviewed 20 SSA-based studies; focused on NCD BCC interventions, </a:t>
            </a:r>
            <a:r>
              <a:rPr lang="en-US" sz="2600" dirty="0"/>
              <a:t>among </a:t>
            </a:r>
            <a:r>
              <a:rPr lang="en-US" sz="2600" dirty="0">
                <a:solidFill>
                  <a:srgbClr val="FF0000"/>
                </a:solidFill>
              </a:rPr>
              <a:t>persons living with HIV (PLHIV), </a:t>
            </a:r>
            <a:r>
              <a:rPr lang="en-US" sz="2600" dirty="0"/>
              <a:t>and in </a:t>
            </a:r>
            <a:r>
              <a:rPr lang="en-US" sz="2600" dirty="0">
                <a:solidFill>
                  <a:srgbClr val="FF0000"/>
                </a:solidFill>
              </a:rPr>
              <a:t>general population</a:t>
            </a:r>
          </a:p>
          <a:p>
            <a:pPr lvl="0"/>
            <a:endParaRPr lang="en-US" sz="2600" dirty="0">
              <a:solidFill>
                <a:prstClr val="black"/>
              </a:solidFill>
            </a:endParaRPr>
          </a:p>
          <a:p>
            <a:pPr lvl="0"/>
            <a:r>
              <a:rPr lang="en-US" sz="2600" dirty="0">
                <a:solidFill>
                  <a:prstClr val="black"/>
                </a:solidFill>
              </a:rPr>
              <a:t>In addition; </a:t>
            </a:r>
          </a:p>
          <a:p>
            <a:pPr lvl="1">
              <a:buFont typeface="Wingdings" panose="05000000000000000000" pitchFamily="2" charset="2"/>
              <a:buChar char="§"/>
            </a:pPr>
            <a:r>
              <a:rPr lang="en-US" sz="2600" dirty="0">
                <a:solidFill>
                  <a:prstClr val="black"/>
                </a:solidFill>
              </a:rPr>
              <a:t>Applied RE-AIM framework to assess potential public health impact</a:t>
            </a:r>
          </a:p>
          <a:p>
            <a:pPr lvl="1">
              <a:buFont typeface="Wingdings" panose="05000000000000000000" pitchFamily="2" charset="2"/>
              <a:buChar char="§"/>
            </a:pPr>
            <a:r>
              <a:rPr lang="en-US" sz="2600" dirty="0">
                <a:solidFill>
                  <a:prstClr val="black"/>
                </a:solidFill>
              </a:rPr>
              <a:t>Solicited expert opinions from 10 key informants in 5 SSA</a:t>
            </a:r>
            <a:endParaRPr lang="en-US" sz="2800" dirty="0">
              <a:solidFill>
                <a:prstClr val="black"/>
              </a:solidFill>
            </a:endParaRPr>
          </a:p>
          <a:p>
            <a:pPr>
              <a:buFont typeface="Wingdings" panose="05000000000000000000" pitchFamily="2" charset="2"/>
              <a:buChar char="§"/>
            </a:pPr>
            <a:endParaRPr lang="en-US" dirty="0">
              <a:solidFill>
                <a:srgbClr val="FF0000"/>
              </a:solidFill>
            </a:endParaRPr>
          </a:p>
          <a:p>
            <a:endParaRPr lang="en-US" sz="2800" dirty="0"/>
          </a:p>
        </p:txBody>
      </p:sp>
    </p:spTree>
    <p:extLst>
      <p:ext uri="{BB962C8B-B14F-4D97-AF65-F5344CB8AC3E}">
        <p14:creationId xmlns:p14="http://schemas.microsoft.com/office/powerpoint/2010/main" val="2759009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82"/>
            <a:ext cx="8229600" cy="471810"/>
          </a:xfrm>
        </p:spPr>
        <p:txBody>
          <a:bodyPr>
            <a:normAutofit fontScale="90000"/>
          </a:bodyPr>
          <a:lstStyle/>
          <a:p>
            <a:r>
              <a:rPr lang="en-US" sz="3200" dirty="0"/>
              <a:t>Results</a:t>
            </a:r>
          </a:p>
        </p:txBody>
      </p:sp>
      <p:sp>
        <p:nvSpPr>
          <p:cNvPr id="3" name="Content Placeholder 2"/>
          <p:cNvSpPr>
            <a:spLocks noGrp="1"/>
          </p:cNvSpPr>
          <p:nvPr>
            <p:ph idx="1"/>
          </p:nvPr>
        </p:nvSpPr>
        <p:spPr>
          <a:xfrm>
            <a:off x="400179" y="3918331"/>
            <a:ext cx="8286619" cy="6316823"/>
          </a:xfrm>
          <a:solidFill>
            <a:schemeClr val="bg1"/>
          </a:solidFill>
        </p:spPr>
        <p:txBody>
          <a:bodyPr>
            <a:noAutofit/>
          </a:bodyPr>
          <a:lstStyle/>
          <a:p>
            <a:pPr lvl="0"/>
            <a:r>
              <a:rPr lang="en-US" sz="1800" dirty="0">
                <a:solidFill>
                  <a:prstClr val="black"/>
                </a:solidFill>
              </a:rPr>
              <a:t>Of the 20 articles, 4 were on dual HIV/NCDs; only 4 specified a behavior change model/theory</a:t>
            </a:r>
          </a:p>
          <a:p>
            <a:pPr lvl="0"/>
            <a:r>
              <a:rPr lang="en-US" sz="1800" dirty="0">
                <a:solidFill>
                  <a:prstClr val="black"/>
                </a:solidFill>
              </a:rPr>
              <a:t>BCC interventions targeted multiple parts of disease continuum, from prevention </a:t>
            </a:r>
            <a:r>
              <a:rPr lang="en-US" sz="1800" dirty="0">
                <a:solidFill>
                  <a:prstClr val="black"/>
                </a:solidFill>
                <a:sym typeface="Wingdings" panose="05000000000000000000" pitchFamily="2" charset="2"/>
              </a:rPr>
              <a:t></a:t>
            </a:r>
            <a:r>
              <a:rPr lang="en-US" sz="1800" dirty="0">
                <a:solidFill>
                  <a:prstClr val="black"/>
                </a:solidFill>
              </a:rPr>
              <a:t> to treatment/adherence</a:t>
            </a:r>
          </a:p>
          <a:p>
            <a:pPr lvl="0"/>
            <a:r>
              <a:rPr lang="en-US" sz="1800" dirty="0">
                <a:solidFill>
                  <a:prstClr val="black"/>
                </a:solidFill>
              </a:rPr>
              <a:t>BCC strategies (health education, social marketing, motivational interviewing, mobile health, and peer support)</a:t>
            </a:r>
          </a:p>
          <a:p>
            <a:pPr lvl="0"/>
            <a:r>
              <a:rPr lang="en-US" sz="1800" dirty="0">
                <a:solidFill>
                  <a:prstClr val="black"/>
                </a:solidFill>
              </a:rPr>
              <a:t>Few studies addressed &gt;1 dimension of RE-AIM </a:t>
            </a:r>
          </a:p>
          <a:p>
            <a:pPr lvl="0"/>
            <a:r>
              <a:rPr lang="en-US" sz="1800" dirty="0">
                <a:solidFill>
                  <a:prstClr val="black"/>
                </a:solidFill>
              </a:rPr>
              <a:t>Opinions from key informants supported feasibility of integrating HIV and NCD BCC interventions</a:t>
            </a:r>
          </a:p>
          <a:p>
            <a:pPr lvl="0"/>
            <a:endParaRPr lang="en-US" sz="2000" dirty="0"/>
          </a:p>
        </p:txBody>
      </p:sp>
      <p:pic>
        <p:nvPicPr>
          <p:cNvPr id="6" name="Picture 5">
            <a:extLst>
              <a:ext uri="{FF2B5EF4-FFF2-40B4-BE49-F238E27FC236}">
                <a16:creationId xmlns:a16="http://schemas.microsoft.com/office/drawing/2014/main" xmlns="" id="{479E40DB-CC12-46D5-97CC-D90DE9C8756C}"/>
              </a:ext>
            </a:extLst>
          </p:cNvPr>
          <p:cNvPicPr>
            <a:picLocks noChangeAspect="1"/>
          </p:cNvPicPr>
          <p:nvPr/>
        </p:nvPicPr>
        <p:blipFill>
          <a:blip r:embed="rId2"/>
          <a:stretch>
            <a:fillRect/>
          </a:stretch>
        </p:blipFill>
        <p:spPr>
          <a:xfrm>
            <a:off x="769258" y="409691"/>
            <a:ext cx="7370986" cy="3394082"/>
          </a:xfrm>
          <a:prstGeom prst="rect">
            <a:avLst/>
          </a:prstGeom>
        </p:spPr>
      </p:pic>
    </p:spTree>
    <p:extLst>
      <p:ext uri="{BB962C8B-B14F-4D97-AF65-F5344CB8AC3E}">
        <p14:creationId xmlns:p14="http://schemas.microsoft.com/office/powerpoint/2010/main" val="1729661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028"/>
            <a:ext cx="8229600" cy="509132"/>
          </a:xfrm>
        </p:spPr>
        <p:txBody>
          <a:bodyPr>
            <a:normAutofit fontScale="90000"/>
          </a:bodyPr>
          <a:lstStyle/>
          <a:p>
            <a:r>
              <a:rPr lang="en-US" dirty="0"/>
              <a:t>Discussions and conclusions</a:t>
            </a:r>
          </a:p>
        </p:txBody>
      </p:sp>
      <p:sp>
        <p:nvSpPr>
          <p:cNvPr id="3" name="Content Placeholder 2"/>
          <p:cNvSpPr>
            <a:spLocks noGrp="1"/>
          </p:cNvSpPr>
          <p:nvPr>
            <p:ph idx="1"/>
          </p:nvPr>
        </p:nvSpPr>
        <p:spPr>
          <a:xfrm>
            <a:off x="130629" y="597160"/>
            <a:ext cx="8920065" cy="5822301"/>
          </a:xfrm>
        </p:spPr>
        <p:txBody>
          <a:bodyPr>
            <a:noAutofit/>
          </a:bodyPr>
          <a:lstStyle/>
          <a:p>
            <a:r>
              <a:rPr lang="en-US" sz="2000" dirty="0"/>
              <a:t>In SSA, BCC interventions extensively used in HIV epidemic; are increasingly used in NCD as well</a:t>
            </a:r>
          </a:p>
          <a:p>
            <a:r>
              <a:rPr lang="en-US" sz="2000" dirty="0"/>
              <a:t>Review highlights BCC strategies utilized for NCD, some </a:t>
            </a:r>
            <a:r>
              <a:rPr lang="en-US" sz="2000" dirty="0" err="1"/>
              <a:t>e.g</a:t>
            </a:r>
            <a:r>
              <a:rPr lang="en-US" sz="2000" dirty="0"/>
              <a:t> </a:t>
            </a:r>
            <a:r>
              <a:rPr lang="en-US" sz="2000" dirty="0" err="1"/>
              <a:t>mhealth</a:t>
            </a:r>
            <a:r>
              <a:rPr lang="en-US" sz="2000" dirty="0"/>
              <a:t> showing feasibility and early effectiveness</a:t>
            </a:r>
          </a:p>
          <a:p>
            <a:r>
              <a:rPr lang="en-US" sz="2000" dirty="0"/>
              <a:t>Few studies integrated HIV and NCDs</a:t>
            </a:r>
          </a:p>
          <a:p>
            <a:r>
              <a:rPr lang="en-US" sz="2000" dirty="0"/>
              <a:t>Integrated NCD/HIV BCC could improve effectiveness of preventive services, access, and demand</a:t>
            </a:r>
          </a:p>
          <a:p>
            <a:r>
              <a:rPr lang="en-US" sz="2000" dirty="0"/>
              <a:t>Public health impact of such approaches unknown, REAIM aspects poorly characterized</a:t>
            </a:r>
          </a:p>
          <a:p>
            <a:r>
              <a:rPr lang="en-US" sz="2000" dirty="0"/>
              <a:t>Although data on integration of HIV/NCD health promotion efforts is limited, there is a fair amount of evidence to support the feasibility of integration, </a:t>
            </a:r>
          </a:p>
          <a:p>
            <a:r>
              <a:rPr lang="en-US" sz="2000" dirty="0"/>
              <a:t>Strategies employed in HIV global response (including peer support and </a:t>
            </a:r>
            <a:r>
              <a:rPr lang="en-US" sz="2000" dirty="0" err="1"/>
              <a:t>mHealth</a:t>
            </a:r>
            <a:r>
              <a:rPr lang="en-US" sz="2000" dirty="0"/>
              <a:t>) provide the initial experience, tools, and platforms useful in planning NCD health promotion programs. </a:t>
            </a:r>
          </a:p>
          <a:p>
            <a:r>
              <a:rPr lang="en-US" sz="2000" dirty="0"/>
              <a:t>Need for research addressing best ways to scale NCD health promotion in high HIV burden settings and characterize important implementation science dimensions</a:t>
            </a:r>
          </a:p>
          <a:p>
            <a:endParaRPr lang="en-US" sz="1600" dirty="0"/>
          </a:p>
          <a:p>
            <a:endParaRPr lang="en-US" sz="1600" dirty="0"/>
          </a:p>
          <a:p>
            <a:endParaRPr lang="en-US" sz="1600" dirty="0"/>
          </a:p>
        </p:txBody>
      </p:sp>
    </p:spTree>
    <p:extLst>
      <p:ext uri="{BB962C8B-B14F-4D97-AF65-F5344CB8AC3E}">
        <p14:creationId xmlns:p14="http://schemas.microsoft.com/office/powerpoint/2010/main" val="3743085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203402" y="1410289"/>
            <a:ext cx="4748059" cy="2749704"/>
          </a:xfrm>
          <a:solidFill>
            <a:schemeClr val="tx2"/>
          </a:solidFill>
        </p:spPr>
        <p:txBody>
          <a:bodyPr>
            <a:normAutofit fontScale="85000" lnSpcReduction="20000"/>
          </a:bodyPr>
          <a:lstStyle/>
          <a:p>
            <a:r>
              <a:rPr lang="en-US" sz="2000" b="1" dirty="0">
                <a:solidFill>
                  <a:schemeClr val="bg1"/>
                </a:solidFill>
              </a:rPr>
              <a:t>Implementation science for integration of HIV and non-communicable disease services in sub-Saharan Africa: a systematic review</a:t>
            </a:r>
          </a:p>
          <a:p>
            <a:endParaRPr lang="de-DE" sz="2000" b="1" dirty="0">
              <a:solidFill>
                <a:schemeClr val="bg1"/>
              </a:solidFill>
            </a:endParaRPr>
          </a:p>
          <a:p>
            <a:r>
              <a:rPr lang="de-DE" sz="2000" b="1" dirty="0">
                <a:solidFill>
                  <a:schemeClr val="bg1"/>
                </a:solidFill>
              </a:rPr>
              <a:t>Christopher G. Kemp </a:t>
            </a:r>
          </a:p>
          <a:p>
            <a:r>
              <a:rPr lang="de-DE" sz="1900" b="1" dirty="0">
                <a:solidFill>
                  <a:schemeClr val="bg1"/>
                </a:solidFill>
              </a:rPr>
              <a:t>Department </a:t>
            </a:r>
            <a:r>
              <a:rPr lang="de-DE" sz="1900" b="1" dirty="0" err="1">
                <a:solidFill>
                  <a:schemeClr val="bg1"/>
                </a:solidFill>
              </a:rPr>
              <a:t>of</a:t>
            </a:r>
            <a:r>
              <a:rPr lang="de-DE" sz="1900" b="1" dirty="0">
                <a:solidFill>
                  <a:schemeClr val="bg1"/>
                </a:solidFill>
              </a:rPr>
              <a:t> Global </a:t>
            </a:r>
            <a:r>
              <a:rPr lang="de-DE" sz="1900" b="1" dirty="0" err="1">
                <a:solidFill>
                  <a:schemeClr val="bg1"/>
                </a:solidFill>
              </a:rPr>
              <a:t>Health</a:t>
            </a:r>
            <a:r>
              <a:rPr lang="de-DE" sz="1900" b="1" dirty="0">
                <a:solidFill>
                  <a:schemeClr val="bg1"/>
                </a:solidFill>
              </a:rPr>
              <a:t>, University </a:t>
            </a:r>
            <a:r>
              <a:rPr lang="de-DE" sz="1900" b="1" dirty="0" err="1">
                <a:solidFill>
                  <a:schemeClr val="bg1"/>
                </a:solidFill>
              </a:rPr>
              <a:t>of</a:t>
            </a:r>
            <a:r>
              <a:rPr lang="de-DE" sz="1900" b="1" dirty="0">
                <a:solidFill>
                  <a:schemeClr val="bg1"/>
                </a:solidFill>
              </a:rPr>
              <a:t> Washington, Seattle, Washington US</a:t>
            </a:r>
          </a:p>
          <a:p>
            <a:endParaRPr lang="de-DE" sz="1300" b="1" dirty="0">
              <a:solidFill>
                <a:schemeClr val="bg1"/>
              </a:solidFill>
            </a:endParaRPr>
          </a:p>
          <a:p>
            <a:endParaRPr lang="de-DE" sz="1300" b="1" dirty="0">
              <a:solidFill>
                <a:schemeClr val="bg1"/>
              </a:solidFill>
            </a:endParaRPr>
          </a:p>
          <a:p>
            <a:r>
              <a:rPr lang="de-DE" sz="1300" dirty="0">
                <a:solidFill>
                  <a:schemeClr val="bg1"/>
                </a:solidFill>
              </a:rPr>
              <a:t>Weiner, Bryan J.; Sherr, Kenneth H.; Kupfer, Linda E.; Cherutich, Peter K.; Wilson, David; Geng, Elvin H.; Wasserheit, Judith N.</a:t>
            </a:r>
            <a:endParaRPr lang="en-US" sz="1300" dirty="0">
              <a:solidFill>
                <a:schemeClr val="bg1"/>
              </a:solidFill>
            </a:endParaRP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497339" y="512203"/>
            <a:ext cx="3344867" cy="4545877"/>
          </a:xfrm>
          <a:prstGeom prst="rect">
            <a:avLst/>
          </a:prstGeom>
        </p:spPr>
      </p:pic>
    </p:spTree>
    <p:extLst>
      <p:ext uri="{BB962C8B-B14F-4D97-AF65-F5344CB8AC3E}">
        <p14:creationId xmlns:p14="http://schemas.microsoft.com/office/powerpoint/2010/main" val="319829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24" y="2265465"/>
            <a:ext cx="4395287" cy="2610787"/>
          </a:xfrm>
          <a:prstGeom prst="rect">
            <a:avLst/>
          </a:prstGeom>
        </p:spPr>
      </p:pic>
      <p:sp>
        <p:nvSpPr>
          <p:cNvPr id="2" name="Title 1"/>
          <p:cNvSpPr>
            <a:spLocks noGrp="1"/>
          </p:cNvSpPr>
          <p:nvPr>
            <p:ph type="title"/>
          </p:nvPr>
        </p:nvSpPr>
        <p:spPr/>
        <p:txBody>
          <a:bodyPr/>
          <a:lstStyle/>
          <a:p>
            <a:r>
              <a:rPr lang="en-US" dirty="0"/>
              <a:t>Motivation and Methods</a:t>
            </a:r>
          </a:p>
        </p:txBody>
      </p:sp>
      <p:sp>
        <p:nvSpPr>
          <p:cNvPr id="3" name="Content Placeholder 2"/>
          <p:cNvSpPr>
            <a:spLocks noGrp="1"/>
          </p:cNvSpPr>
          <p:nvPr>
            <p:ph sz="half" idx="1"/>
          </p:nvPr>
        </p:nvSpPr>
        <p:spPr>
          <a:xfrm>
            <a:off x="509524" y="1298985"/>
            <a:ext cx="5275259" cy="1014573"/>
          </a:xfrm>
        </p:spPr>
        <p:txBody>
          <a:bodyPr>
            <a:noAutofit/>
          </a:bodyPr>
          <a:lstStyle/>
          <a:p>
            <a:pPr marL="0" indent="0">
              <a:buNone/>
            </a:pPr>
            <a:r>
              <a:rPr lang="en-US" sz="1600" dirty="0"/>
              <a:t>Implementation science (IS) is a </a:t>
            </a:r>
            <a:r>
              <a:rPr lang="en-US" sz="1600" b="1" dirty="0"/>
              <a:t>systematic, scientific approach </a:t>
            </a:r>
            <a:r>
              <a:rPr lang="en-US" sz="1600" dirty="0"/>
              <a:t>to ask and answer questions about how to </a:t>
            </a:r>
            <a:r>
              <a:rPr lang="en-US" sz="1600" b="1" dirty="0"/>
              <a:t>deliver what works </a:t>
            </a:r>
            <a:r>
              <a:rPr lang="en-US" sz="1600" dirty="0"/>
              <a:t>in populations who need it with greater speed, appropriate fidelity, efficiency, and relevant coverage.</a:t>
            </a:r>
          </a:p>
        </p:txBody>
      </p:sp>
      <p:sp>
        <p:nvSpPr>
          <p:cNvPr id="4" name="Content Placeholder 3"/>
          <p:cNvSpPr>
            <a:spLocks noGrp="1"/>
          </p:cNvSpPr>
          <p:nvPr>
            <p:ph sz="half" idx="2"/>
          </p:nvPr>
        </p:nvSpPr>
        <p:spPr>
          <a:xfrm>
            <a:off x="422898" y="4828158"/>
            <a:ext cx="4395287" cy="1498378"/>
          </a:xfrm>
        </p:spPr>
        <p:txBody>
          <a:bodyPr numCol="1">
            <a:noAutofit/>
          </a:bodyPr>
          <a:lstStyle/>
          <a:p>
            <a:pPr marL="0" indent="0">
              <a:buNone/>
            </a:pPr>
            <a:r>
              <a:rPr lang="en-US" sz="1600" b="1" dirty="0"/>
              <a:t>Objectives:</a:t>
            </a:r>
          </a:p>
          <a:p>
            <a:pPr marL="173736" indent="-173736"/>
            <a:r>
              <a:rPr lang="en-US" sz="1200" dirty="0"/>
              <a:t>Systematically review how IS has been used to evaluate NCD/HIV integration in Sub-Saharan Africa (SSA)</a:t>
            </a:r>
          </a:p>
          <a:p>
            <a:pPr marL="173736" indent="-173736"/>
            <a:r>
              <a:rPr lang="en-US" sz="1200" dirty="0"/>
              <a:t>Identify research questions &amp; capacity building needs to guide future work</a:t>
            </a:r>
          </a:p>
          <a:p>
            <a:pPr marL="0" indent="0">
              <a:buNone/>
            </a:pPr>
            <a:endParaRPr lang="en-US" sz="1600" dirty="0"/>
          </a:p>
        </p:txBody>
      </p:sp>
      <p:sp>
        <p:nvSpPr>
          <p:cNvPr id="5" name="TextBox 4"/>
          <p:cNvSpPr txBox="1"/>
          <p:nvPr/>
        </p:nvSpPr>
        <p:spPr>
          <a:xfrm>
            <a:off x="0" y="6620535"/>
            <a:ext cx="1973617" cy="246221"/>
          </a:xfrm>
          <a:prstGeom prst="rect">
            <a:avLst/>
          </a:prstGeom>
          <a:noFill/>
        </p:spPr>
        <p:txBody>
          <a:bodyPr wrap="none" rtlCol="0">
            <a:spAutoFit/>
          </a:bodyPr>
          <a:lstStyle/>
          <a:p>
            <a:r>
              <a:rPr lang="en-US" sz="1000" b="1" dirty="0">
                <a:latin typeface="Raleway" panose="020B0503030101060003"/>
                <a:ea typeface="Open Sans" panose="020B0606030504020204" pitchFamily="34" charset="0"/>
                <a:cs typeface="Open Sans" panose="020B0606030504020204" pitchFamily="34" charset="0"/>
              </a:rPr>
              <a:t>Adapted from Proctor et al, 2011</a:t>
            </a:r>
          </a:p>
        </p:txBody>
      </p:sp>
      <p:graphicFrame>
        <p:nvGraphicFramePr>
          <p:cNvPr id="11" name="Diagram 10"/>
          <p:cNvGraphicFramePr/>
          <p:nvPr>
            <p:extLst/>
          </p:nvPr>
        </p:nvGraphicFramePr>
        <p:xfrm>
          <a:off x="5216893" y="1340855"/>
          <a:ext cx="3927107" cy="3589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3"/>
          <p:cNvSpPr txBox="1">
            <a:spLocks/>
          </p:cNvSpPr>
          <p:nvPr/>
        </p:nvSpPr>
        <p:spPr>
          <a:xfrm>
            <a:off x="4818185" y="4828158"/>
            <a:ext cx="4395287" cy="1498378"/>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2800" kern="1200">
                <a:solidFill>
                  <a:schemeClr val="tx1"/>
                </a:solidFill>
                <a:latin typeface="Raleway" panose="020B0503030101060003"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Raleway" panose="020B0503030101060003"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Raleway" panose="020B0503030101060003"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Raleway" panose="020B0503030101060003" pitchFamily="34" charset="0"/>
                <a:ea typeface="+mn-ea"/>
                <a:cs typeface="Arial"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Raleway" panose="020B0503030101060003" pitchFamily="34" charset="0"/>
                <a:ea typeface="+mn-ea"/>
                <a:cs typeface="Arial"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600" b="1" dirty="0"/>
              <a:t>Inclusion:</a:t>
            </a:r>
          </a:p>
          <a:p>
            <a:pPr marL="171450" indent="-171450"/>
            <a:r>
              <a:rPr lang="en-US" sz="1200" dirty="0"/>
              <a:t>Evaluating integrated NCD/HIV services in SSA</a:t>
            </a:r>
          </a:p>
          <a:p>
            <a:pPr marL="171450" indent="-171450"/>
            <a:r>
              <a:rPr lang="en-US" sz="1200" dirty="0"/>
              <a:t>Reporting at least one implementation outcome</a:t>
            </a:r>
            <a:r>
              <a:rPr lang="en-US" sz="1200" baseline="30000" dirty="0"/>
              <a:t>1</a:t>
            </a:r>
          </a:p>
          <a:p>
            <a:pPr marL="0" indent="0">
              <a:buNone/>
            </a:pPr>
            <a:r>
              <a:rPr lang="en-US" sz="1600" b="1" dirty="0"/>
              <a:t>Exclusion:</a:t>
            </a:r>
          </a:p>
          <a:p>
            <a:pPr marL="171450" indent="-171450"/>
            <a:r>
              <a:rPr lang="en-US" sz="1200" dirty="0"/>
              <a:t>Did not explain variation in implementation outcomes</a:t>
            </a:r>
          </a:p>
          <a:p>
            <a:endParaRPr lang="en-US" sz="1600" dirty="0"/>
          </a:p>
        </p:txBody>
      </p:sp>
    </p:spTree>
    <p:extLst>
      <p:ext uri="{BB962C8B-B14F-4D97-AF65-F5344CB8AC3E}">
        <p14:creationId xmlns:p14="http://schemas.microsoft.com/office/powerpoint/2010/main" val="7681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p:bldGraphic spid="11" grpId="0">
        <p:bldAsOne/>
      </p:bldGraphic>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Results</a:t>
            </a:r>
          </a:p>
        </p:txBody>
      </p:sp>
      <p:sp>
        <p:nvSpPr>
          <p:cNvPr id="6" name="Content Placeholder 5"/>
          <p:cNvSpPr>
            <a:spLocks noGrp="1"/>
          </p:cNvSpPr>
          <p:nvPr>
            <p:ph sz="half" idx="2"/>
          </p:nvPr>
        </p:nvSpPr>
        <p:spPr>
          <a:xfrm>
            <a:off x="4682501" y="1600201"/>
            <a:ext cx="4184407" cy="4525963"/>
          </a:xfrm>
        </p:spPr>
        <p:txBody>
          <a:bodyPr>
            <a:noAutofit/>
          </a:bodyPr>
          <a:lstStyle/>
          <a:p>
            <a:pPr marL="0" indent="0">
              <a:buNone/>
            </a:pPr>
            <a:r>
              <a:rPr lang="en-US" sz="1600" b="1" dirty="0">
                <a:latin typeface="Raleway" panose="020B0503030101060003"/>
                <a:ea typeface="Open Sans" panose="020B0606030504020204" pitchFamily="34" charset="0"/>
                <a:cs typeface="Open Sans" panose="020B0606030504020204" pitchFamily="34" charset="0"/>
              </a:rPr>
              <a:t>Studies</a:t>
            </a:r>
            <a:r>
              <a:rPr lang="en-US" sz="1600" dirty="0">
                <a:latin typeface="Raleway" panose="020B0503030101060003"/>
                <a:ea typeface="Open Sans" panose="020B0606030504020204" pitchFamily="34" charset="0"/>
                <a:cs typeface="Open Sans" panose="020B0606030504020204" pitchFamily="34" charset="0"/>
              </a:rPr>
              <a:t>:</a:t>
            </a:r>
          </a:p>
          <a:p>
            <a:r>
              <a:rPr lang="en-US" sz="1600" dirty="0">
                <a:latin typeface="Raleway" panose="020B0503030101060003"/>
                <a:ea typeface="Open Sans" panose="020B0606030504020204" pitchFamily="34" charset="0"/>
                <a:cs typeface="Open Sans" panose="020B0606030504020204" pitchFamily="34" charset="0"/>
              </a:rPr>
              <a:t>26 (84%) used qualitative methods. </a:t>
            </a:r>
          </a:p>
          <a:p>
            <a:r>
              <a:rPr lang="en-US" sz="1600" dirty="0">
                <a:latin typeface="Raleway" panose="020B0503030101060003"/>
                <a:ea typeface="Open Sans" panose="020B0606030504020204" pitchFamily="34" charset="0"/>
                <a:cs typeface="Open Sans" panose="020B0606030504020204" pitchFamily="34" charset="0"/>
              </a:rPr>
              <a:t>4 (13%) used economic evaluation. </a:t>
            </a:r>
          </a:p>
          <a:p>
            <a:r>
              <a:rPr lang="en-US" sz="1600" dirty="0">
                <a:latin typeface="Raleway" panose="020B0503030101060003"/>
                <a:ea typeface="Open Sans" panose="020B0606030504020204" pitchFamily="34" charset="0"/>
                <a:cs typeface="Open Sans" panose="020B0606030504020204" pitchFamily="34" charset="0"/>
              </a:rPr>
              <a:t>1 (3%) used IS theoretical framework.</a:t>
            </a:r>
          </a:p>
          <a:p>
            <a:r>
              <a:rPr lang="en-US" sz="1600" dirty="0">
                <a:latin typeface="Raleway" panose="020B0503030101060003"/>
                <a:ea typeface="Open Sans" panose="020B0606030504020204" pitchFamily="34" charset="0"/>
                <a:cs typeface="Open Sans" panose="020B0606030504020204" pitchFamily="34" charset="0"/>
              </a:rPr>
              <a:t>Implementation outcomes:</a:t>
            </a:r>
          </a:p>
          <a:p>
            <a:pPr lvl="1"/>
            <a:r>
              <a:rPr lang="en-US" sz="1200" dirty="0">
                <a:latin typeface="Raleway" panose="020B0503030101060003"/>
                <a:ea typeface="Open Sans" panose="020B0606030504020204" pitchFamily="34" charset="0"/>
                <a:cs typeface="Open Sans" panose="020B0606030504020204" pitchFamily="34" charset="0"/>
              </a:rPr>
              <a:t>Acceptability (55%), feasibility (39%), and penetration (26%) most commonly assessed.</a:t>
            </a:r>
          </a:p>
          <a:p>
            <a:pPr lvl="1"/>
            <a:r>
              <a:rPr lang="en-US" sz="1200" dirty="0">
                <a:latin typeface="Raleway" panose="020B0503030101060003"/>
                <a:ea typeface="Open Sans" panose="020B0606030504020204" pitchFamily="34" charset="0"/>
                <a:cs typeface="Open Sans" panose="020B0606030504020204" pitchFamily="34" charset="0"/>
              </a:rPr>
              <a:t>Cost (13%), adoption (3%), fidelity (3%) rare. </a:t>
            </a:r>
          </a:p>
          <a:p>
            <a:pPr lvl="1"/>
            <a:r>
              <a:rPr lang="en-US" sz="1200" dirty="0">
                <a:latin typeface="Raleway" panose="020B0503030101060003"/>
                <a:ea typeface="Open Sans" panose="020B0606030504020204" pitchFamily="34" charset="0"/>
                <a:cs typeface="Open Sans" panose="020B0606030504020204" pitchFamily="34" charset="0"/>
              </a:rPr>
              <a:t>Sustainability never assessed. </a:t>
            </a:r>
          </a:p>
          <a:p>
            <a:r>
              <a:rPr lang="en-US" sz="1600" dirty="0">
                <a:latin typeface="Raleway" panose="020B0503030101060003"/>
                <a:ea typeface="Open Sans" panose="020B0606030504020204" pitchFamily="34" charset="0"/>
                <a:cs typeface="Open Sans" panose="020B0606030504020204" pitchFamily="34" charset="0"/>
              </a:rPr>
              <a:t>Service delivery outcomes:</a:t>
            </a:r>
          </a:p>
          <a:p>
            <a:pPr lvl="1"/>
            <a:r>
              <a:rPr lang="en-US" sz="1200" dirty="0">
                <a:latin typeface="Raleway" panose="020B0503030101060003"/>
                <a:ea typeface="Open Sans" panose="020B0606030504020204" pitchFamily="34" charset="0"/>
                <a:cs typeface="Open Sans" panose="020B0606030504020204" pitchFamily="34" charset="0"/>
              </a:rPr>
              <a:t>Treatment (68%), client satisfaction (52%), and screening (45%) most common.</a:t>
            </a:r>
          </a:p>
          <a:p>
            <a:r>
              <a:rPr lang="en-US" sz="1600" dirty="0">
                <a:latin typeface="Raleway" panose="020B0503030101060003"/>
                <a:ea typeface="Open Sans" panose="020B0606030504020204" pitchFamily="34" charset="0"/>
                <a:cs typeface="Open Sans" panose="020B0606030504020204" pitchFamily="34" charset="0"/>
              </a:rPr>
              <a:t>Patient health outcomes rare (13%).</a:t>
            </a:r>
          </a:p>
          <a:p>
            <a:pPr marL="0" indent="0">
              <a:buNone/>
            </a:pPr>
            <a:r>
              <a:rPr lang="en-US" sz="1600" b="1" dirty="0">
                <a:latin typeface="Raleway" panose="020B0503030101060003"/>
                <a:ea typeface="Open Sans" panose="020B0606030504020204" pitchFamily="34" charset="0"/>
                <a:cs typeface="Open Sans" panose="020B0606030504020204" pitchFamily="34" charset="0"/>
              </a:rPr>
              <a:t>Programs</a:t>
            </a:r>
            <a:r>
              <a:rPr lang="en-US" sz="1600" dirty="0">
                <a:latin typeface="Raleway" panose="020B0503030101060003"/>
                <a:ea typeface="Open Sans" panose="020B0606030504020204" pitchFamily="34" charset="0"/>
                <a:cs typeface="Open Sans" panose="020B0606030504020204" pitchFamily="34" charset="0"/>
              </a:rPr>
              <a:t>:</a:t>
            </a:r>
          </a:p>
          <a:p>
            <a:r>
              <a:rPr lang="en-US" sz="1600" dirty="0">
                <a:latin typeface="Raleway" panose="020B0503030101060003"/>
                <a:ea typeface="Open Sans" panose="020B0606030504020204" pitchFamily="34" charset="0"/>
                <a:cs typeface="Open Sans" panose="020B0606030504020204" pitchFamily="34" charset="0"/>
              </a:rPr>
              <a:t>Most targeted cervical cancer (50%) or depression (42%).</a:t>
            </a:r>
          </a:p>
          <a:p>
            <a:r>
              <a:rPr lang="en-US" sz="1600" dirty="0">
                <a:latin typeface="Raleway" panose="020B0503030101060003"/>
                <a:ea typeface="Open Sans" panose="020B0606030504020204" pitchFamily="34" charset="0"/>
                <a:cs typeface="Open Sans" panose="020B0606030504020204" pitchFamily="34" charset="0"/>
              </a:rPr>
              <a:t>Most delivered at clinic (65%) or hospital (54%) level.</a:t>
            </a:r>
          </a:p>
          <a:p>
            <a:endParaRPr lang="en-US" sz="1600" dirty="0"/>
          </a:p>
        </p:txBody>
      </p:sp>
      <p:grpSp>
        <p:nvGrpSpPr>
          <p:cNvPr id="7" name="Group 6"/>
          <p:cNvGrpSpPr/>
          <p:nvPr/>
        </p:nvGrpSpPr>
        <p:grpSpPr>
          <a:xfrm>
            <a:off x="617946" y="1933047"/>
            <a:ext cx="3721817" cy="3695186"/>
            <a:chOff x="1629777" y="1643858"/>
            <a:chExt cx="5067405" cy="3598884"/>
          </a:xfrm>
        </p:grpSpPr>
        <p:sp>
          <p:nvSpPr>
            <p:cNvPr id="8" name="Rectangle 7"/>
            <p:cNvSpPr>
              <a:spLocks noChangeArrowheads="1"/>
            </p:cNvSpPr>
            <p:nvPr/>
          </p:nvSpPr>
          <p:spPr bwMode="auto">
            <a:xfrm>
              <a:off x="1629777" y="1643858"/>
              <a:ext cx="2066925" cy="437986"/>
            </a:xfrm>
            <a:prstGeom prst="rect">
              <a:avLst/>
            </a:prstGeom>
            <a:solidFill>
              <a:srgbClr val="FFFFFF"/>
            </a:solidFill>
            <a:ln w="9525">
              <a:solidFill>
                <a:srgbClr val="000000"/>
              </a:solidFill>
              <a:miter lim="800000"/>
              <a:headEnd/>
              <a:tailEnd/>
            </a:ln>
          </p:spPr>
          <p:txBody>
            <a:bodyPr rot="0" vert="horz" wrap="square" lIns="91440" tIns="91440" rIns="91440" bIns="91440" anchor="ctr" anchorCtr="0" upright="1">
              <a:noAutofit/>
            </a:bodyPr>
            <a:lstStyle/>
            <a:p>
              <a:pPr marL="0" marR="0" algn="ctr">
                <a:spcBef>
                  <a:spcPts val="0"/>
                </a:spcBef>
                <a:spcAft>
                  <a:spcPts val="0"/>
                </a:spcAft>
              </a:pPr>
              <a:r>
                <a:rPr lang="en-US" sz="1000" dirty="0">
                  <a:latin typeface="Open Sans" panose="020B0606030504020204" pitchFamily="34" charset="0"/>
                  <a:ea typeface="Open Sans" panose="020B0606030504020204" pitchFamily="34" charset="0"/>
                  <a:cs typeface="Open Sans" panose="020B0606030504020204" pitchFamily="34" charset="0"/>
                </a:rPr>
                <a:t>Databases</a:t>
              </a:r>
            </a:p>
            <a:p>
              <a:pPr algn="ctr"/>
              <a:r>
                <a:rPr lang="en-US" sz="1000" b="1" dirty="0">
                  <a:latin typeface="Open Sans" panose="020B0606030504020204" pitchFamily="34" charset="0"/>
                  <a:ea typeface="Open Sans" panose="020B0606030504020204" pitchFamily="34" charset="0"/>
                  <a:cs typeface="Open Sans" panose="020B0606030504020204" pitchFamily="34" charset="0"/>
                </a:rPr>
                <a:t>2333</a:t>
              </a:r>
              <a:endParaRPr lang="en-US" sz="1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a:spLocks noChangeArrowheads="1"/>
            </p:cNvSpPr>
            <p:nvPr/>
          </p:nvSpPr>
          <p:spPr bwMode="auto">
            <a:xfrm>
              <a:off x="4094620" y="1643858"/>
              <a:ext cx="2257426" cy="437986"/>
            </a:xfrm>
            <a:prstGeom prst="rect">
              <a:avLst/>
            </a:prstGeom>
            <a:solidFill>
              <a:srgbClr val="FFFFFF"/>
            </a:solidFill>
            <a:ln w="9525">
              <a:solidFill>
                <a:srgbClr val="000000"/>
              </a:solidFill>
              <a:miter lim="800000"/>
              <a:headEnd/>
              <a:tailEnd/>
            </a:ln>
          </p:spPr>
          <p:txBody>
            <a:bodyPr rot="0" vert="horz" wrap="square" lIns="91440" tIns="91440" rIns="91440" bIns="91440" anchor="ctr" anchorCtr="0" upright="1">
              <a:noAutofit/>
            </a:bodyPr>
            <a:lstStyle/>
            <a:p>
              <a:pPr marL="0" marR="0" algn="ctr">
                <a:spcBef>
                  <a:spcPts val="0"/>
                </a:spcBef>
                <a:spcAft>
                  <a:spcPts val="0"/>
                </a:spcAft>
              </a:pPr>
              <a:r>
                <a:rPr lang="en-US" sz="1000" dirty="0">
                  <a:latin typeface="Open Sans" panose="020B0606030504020204" pitchFamily="34" charset="0"/>
                  <a:ea typeface="Open Sans" panose="020B0606030504020204" pitchFamily="34" charset="0"/>
                  <a:cs typeface="Open Sans" panose="020B0606030504020204" pitchFamily="34" charset="0"/>
                </a:rPr>
                <a:t>Other sources</a:t>
              </a:r>
            </a:p>
            <a:p>
              <a:pPr marL="0" marR="0" algn="ctr">
                <a:spcBef>
                  <a:spcPts val="0"/>
                </a:spcBef>
                <a:spcAft>
                  <a:spcPts val="0"/>
                </a:spcAft>
              </a:pPr>
              <a:r>
                <a:rPr lang="en-US" sz="1000" b="1" dirty="0">
                  <a:effectLst/>
                  <a:latin typeface="Open Sans" panose="020B0606030504020204" pitchFamily="34" charset="0"/>
                  <a:ea typeface="Open Sans" panose="020B0606030504020204" pitchFamily="34" charset="0"/>
                  <a:cs typeface="Open Sans" panose="020B0606030504020204" pitchFamily="34" charset="0"/>
                </a:rPr>
                <a:t>22</a:t>
              </a:r>
            </a:p>
          </p:txBody>
        </p:sp>
        <p:sp>
          <p:nvSpPr>
            <p:cNvPr id="10" name="Rectangle 9"/>
            <p:cNvSpPr>
              <a:spLocks noChangeArrowheads="1"/>
            </p:cNvSpPr>
            <p:nvPr/>
          </p:nvSpPr>
          <p:spPr bwMode="auto">
            <a:xfrm>
              <a:off x="1657272" y="2255627"/>
              <a:ext cx="2771775" cy="437986"/>
            </a:xfrm>
            <a:prstGeom prst="rect">
              <a:avLst/>
            </a:prstGeom>
            <a:solidFill>
              <a:srgbClr val="FFFFFF"/>
            </a:solidFill>
            <a:ln w="9525">
              <a:solidFill>
                <a:srgbClr val="000000"/>
              </a:solidFill>
              <a:miter lim="800000"/>
              <a:headEnd/>
              <a:tailEnd/>
            </a:ln>
          </p:spPr>
          <p:txBody>
            <a:bodyPr rot="0" vert="horz" wrap="square" lIns="91440" tIns="91440" rIns="91440" bIns="91440" anchor="ctr" anchorCtr="0" upright="1">
              <a:noAutofit/>
            </a:bodyPr>
            <a:lstStyle/>
            <a:p>
              <a:pPr marL="0" marR="0" algn="ctr">
                <a:spcBef>
                  <a:spcPts val="0"/>
                </a:spcBef>
                <a:spcAft>
                  <a:spcPts val="0"/>
                </a:spcAft>
              </a:pPr>
              <a:r>
                <a:rPr lang="en-US" sz="1000" dirty="0">
                  <a:latin typeface="Open Sans" panose="020B0606030504020204" pitchFamily="34" charset="0"/>
                  <a:ea typeface="Open Sans" panose="020B0606030504020204" pitchFamily="34" charset="0"/>
                  <a:cs typeface="Open Sans" panose="020B0606030504020204" pitchFamily="34" charset="0"/>
                </a:rPr>
                <a:t>Non-duplicates</a:t>
              </a:r>
            </a:p>
            <a:p>
              <a:pPr algn="ctr"/>
              <a:r>
                <a:rPr lang="en-US" sz="1000" b="1" dirty="0">
                  <a:latin typeface="Open Sans" panose="020B0606030504020204" pitchFamily="34" charset="0"/>
                  <a:ea typeface="Open Sans" panose="020B0606030504020204" pitchFamily="34" charset="0"/>
                  <a:cs typeface="Open Sans" panose="020B0606030504020204" pitchFamily="34" charset="0"/>
                </a:rPr>
                <a:t>1661</a:t>
              </a:r>
              <a:endParaRPr lang="en-US" sz="1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a:spLocks noChangeArrowheads="1"/>
            </p:cNvSpPr>
            <p:nvPr/>
          </p:nvSpPr>
          <p:spPr bwMode="auto">
            <a:xfrm>
              <a:off x="2208136" y="2855116"/>
              <a:ext cx="1670051" cy="437986"/>
            </a:xfrm>
            <a:prstGeom prst="rect">
              <a:avLst/>
            </a:prstGeom>
            <a:solidFill>
              <a:srgbClr val="FFFFFF"/>
            </a:solidFill>
            <a:ln w="9525">
              <a:solidFill>
                <a:srgbClr val="000000"/>
              </a:solidFill>
              <a:miter lim="800000"/>
              <a:headEnd/>
              <a:tailEnd/>
            </a:ln>
          </p:spPr>
          <p:txBody>
            <a:bodyPr rot="0" vert="horz" wrap="square" lIns="91440" tIns="91440" rIns="91440" bIns="91440" anchor="ctr" anchorCtr="0" upright="1">
              <a:noAutofit/>
            </a:bodyPr>
            <a:lstStyle/>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Screened</a:t>
              </a:r>
            </a:p>
            <a:p>
              <a:pPr marL="0" marR="0" algn="ctr">
                <a:spcBef>
                  <a:spcPts val="0"/>
                </a:spcBef>
                <a:spcAft>
                  <a:spcPts val="0"/>
                </a:spcAft>
              </a:pPr>
              <a:r>
                <a:rPr lang="en-US" sz="1000" b="1" dirty="0">
                  <a:latin typeface="Open Sans" panose="020B0606030504020204" pitchFamily="34" charset="0"/>
                  <a:ea typeface="Open Sans" panose="020B0606030504020204" pitchFamily="34" charset="0"/>
                  <a:cs typeface="Open Sans" panose="020B0606030504020204" pitchFamily="34" charset="0"/>
                </a:rPr>
                <a:t>1661</a:t>
              </a:r>
              <a:endParaRPr lang="en-US" sz="10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p:cNvSpPr>
              <a:spLocks noChangeArrowheads="1"/>
            </p:cNvSpPr>
            <p:nvPr/>
          </p:nvSpPr>
          <p:spPr bwMode="auto">
            <a:xfrm>
              <a:off x="2208136" y="3451163"/>
              <a:ext cx="1670051" cy="437986"/>
            </a:xfrm>
            <a:prstGeom prst="rect">
              <a:avLst/>
            </a:prstGeom>
            <a:solidFill>
              <a:srgbClr val="FFFFFF"/>
            </a:solidFill>
            <a:ln w="9525">
              <a:solidFill>
                <a:srgbClr val="000000"/>
              </a:solidFill>
              <a:miter lim="800000"/>
              <a:headEnd/>
              <a:tailEnd/>
            </a:ln>
          </p:spPr>
          <p:txBody>
            <a:bodyPr rot="0" vert="horz" wrap="square" lIns="91440" tIns="91440" rIns="91440" bIns="91440" anchor="ctr" anchorCtr="0" upright="1">
              <a:noAutofit/>
            </a:bodyPr>
            <a:lstStyle/>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Full-text Review</a:t>
              </a:r>
              <a:br>
                <a:rPr lang="en-US" sz="1000" dirty="0">
                  <a:effectLst/>
                  <a:latin typeface="Open Sans" panose="020B0606030504020204" pitchFamily="34" charset="0"/>
                  <a:ea typeface="Open Sans" panose="020B0606030504020204" pitchFamily="34" charset="0"/>
                  <a:cs typeface="Open Sans" panose="020B0606030504020204" pitchFamily="34" charset="0"/>
                </a:rPr>
              </a:br>
              <a:r>
                <a:rPr lang="en-US" sz="1000" b="1" dirty="0">
                  <a:effectLst/>
                  <a:latin typeface="Open Sans" panose="020B0606030504020204" pitchFamily="34" charset="0"/>
                  <a:ea typeface="Open Sans" panose="020B0606030504020204" pitchFamily="34" charset="0"/>
                  <a:cs typeface="Open Sans" panose="020B0606030504020204" pitchFamily="34" charset="0"/>
                </a:rPr>
                <a:t>192</a:t>
              </a:r>
            </a:p>
          </p:txBody>
        </p:sp>
        <p:sp>
          <p:nvSpPr>
            <p:cNvPr id="13" name="Rectangle 12"/>
            <p:cNvSpPr>
              <a:spLocks noChangeArrowheads="1"/>
            </p:cNvSpPr>
            <p:nvPr/>
          </p:nvSpPr>
          <p:spPr bwMode="auto">
            <a:xfrm>
              <a:off x="4174744" y="3451163"/>
              <a:ext cx="2522438" cy="1791579"/>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Excluded</a:t>
              </a:r>
            </a:p>
            <a:p>
              <a:pPr marL="0" marR="0" algn="ctr">
                <a:spcBef>
                  <a:spcPts val="0"/>
                </a:spcBef>
                <a:spcAft>
                  <a:spcPts val="0"/>
                </a:spcAft>
              </a:pPr>
              <a:r>
                <a:rPr lang="en-US" sz="1000" b="1" dirty="0">
                  <a:latin typeface="Open Sans" panose="020B0606030504020204" pitchFamily="34" charset="0"/>
                  <a:ea typeface="Open Sans" panose="020B0606030504020204" pitchFamily="34" charset="0"/>
                  <a:cs typeface="Open Sans" panose="020B0606030504020204" pitchFamily="34" charset="0"/>
                </a:rPr>
                <a:t>161</a:t>
              </a:r>
              <a:endParaRPr lang="en-US" sz="1000" b="1"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Not target setting or population: n=5</a:t>
              </a:r>
            </a:p>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Not integration of NCD into HIV services: n=85</a:t>
              </a:r>
            </a:p>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No IS outcomes: n=22</a:t>
              </a:r>
            </a:p>
            <a:p>
              <a:pPr marL="0" marR="0" algn="ctr">
                <a:spcBef>
                  <a:spcPts val="0"/>
                </a:spcBef>
                <a:spcAft>
                  <a:spcPts val="0"/>
                </a:spcAft>
              </a:pPr>
              <a:r>
                <a:rPr lang="en-US" sz="1000" dirty="0">
                  <a:latin typeface="Open Sans" panose="020B0606030504020204" pitchFamily="34" charset="0"/>
                  <a:ea typeface="Open Sans" panose="020B0606030504020204" pitchFamily="34" charset="0"/>
                  <a:cs typeface="Open Sans" panose="020B0606030504020204" pitchFamily="34" charset="0"/>
                </a:rPr>
                <a:t>Not IS: n=12</a:t>
              </a:r>
              <a:endParaRPr lang="en-US" sz="1000"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Not peer reviewed: n=3</a:t>
              </a:r>
            </a:p>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&gt;1 of above: n=34</a:t>
              </a:r>
            </a:p>
          </p:txBody>
        </p:sp>
        <p:sp>
          <p:nvSpPr>
            <p:cNvPr id="14" name="Rectangle 13"/>
            <p:cNvSpPr>
              <a:spLocks noChangeArrowheads="1"/>
            </p:cNvSpPr>
            <p:nvPr/>
          </p:nvSpPr>
          <p:spPr bwMode="auto">
            <a:xfrm>
              <a:off x="2208134" y="4616403"/>
              <a:ext cx="1670051" cy="626339"/>
            </a:xfrm>
            <a:prstGeom prst="rect">
              <a:avLst/>
            </a:prstGeom>
            <a:solidFill>
              <a:srgbClr val="FFFFFF"/>
            </a:solidFill>
            <a:ln w="9525">
              <a:solidFill>
                <a:srgbClr val="000000"/>
              </a:solidFill>
              <a:miter lim="800000"/>
              <a:headEnd/>
              <a:tailEnd/>
            </a:ln>
          </p:spPr>
          <p:txBody>
            <a:bodyPr rot="0" vert="horz" wrap="square" lIns="91440" tIns="91440" rIns="91440" bIns="91440" anchor="ctr" anchorCtr="0" upright="1">
              <a:noAutofit/>
            </a:bodyPr>
            <a:lstStyle/>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Included</a:t>
              </a:r>
              <a:br>
                <a:rPr lang="en-US" sz="1000" dirty="0">
                  <a:effectLst/>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31 studies</a:t>
              </a:r>
            </a:p>
            <a:p>
              <a:pPr marL="0" marR="0" algn="ctr">
                <a:spcBef>
                  <a:spcPts val="0"/>
                </a:spcBef>
                <a:spcAft>
                  <a:spcPts val="0"/>
                </a:spcAft>
              </a:pPr>
              <a:r>
                <a:rPr lang="en-US" sz="1000" b="1" dirty="0">
                  <a:effectLst/>
                  <a:latin typeface="Open Sans" panose="020B0606030504020204" pitchFamily="34" charset="0"/>
                  <a:ea typeface="Open Sans" panose="020B0606030504020204" pitchFamily="34" charset="0"/>
                  <a:cs typeface="Open Sans" panose="020B0606030504020204" pitchFamily="34" charset="0"/>
                </a:rPr>
                <a:t>26 programs</a:t>
              </a:r>
            </a:p>
          </p:txBody>
        </p:sp>
        <p:cxnSp>
          <p:nvCxnSpPr>
            <p:cNvPr id="15" name="Straight Arrow Connector 14"/>
            <p:cNvCxnSpPr>
              <a:cxnSpLocks noChangeShapeType="1"/>
            </p:cNvCxnSpPr>
            <p:nvPr/>
          </p:nvCxnSpPr>
          <p:spPr bwMode="auto">
            <a:xfrm>
              <a:off x="2643782" y="2091757"/>
              <a:ext cx="0" cy="148086"/>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16" name="Straight Arrow Connector 15"/>
            <p:cNvCxnSpPr>
              <a:cxnSpLocks noChangeShapeType="1"/>
            </p:cNvCxnSpPr>
            <p:nvPr/>
          </p:nvCxnSpPr>
          <p:spPr bwMode="auto">
            <a:xfrm>
              <a:off x="4174744" y="2087027"/>
              <a:ext cx="0" cy="148086"/>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17" name="Straight Arrow Connector 16"/>
            <p:cNvCxnSpPr>
              <a:cxnSpLocks noChangeShapeType="1"/>
              <a:stCxn id="10" idx="2"/>
              <a:endCxn id="11" idx="0"/>
            </p:cNvCxnSpPr>
            <p:nvPr/>
          </p:nvCxnSpPr>
          <p:spPr bwMode="auto">
            <a:xfrm>
              <a:off x="3043160" y="2693613"/>
              <a:ext cx="3" cy="161503"/>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18" name="Straight Arrow Connector 17"/>
            <p:cNvCxnSpPr>
              <a:cxnSpLocks noChangeShapeType="1"/>
              <a:stCxn id="11" idx="2"/>
              <a:endCxn id="12" idx="0"/>
            </p:cNvCxnSpPr>
            <p:nvPr/>
          </p:nvCxnSpPr>
          <p:spPr bwMode="auto">
            <a:xfrm>
              <a:off x="3043162" y="3293102"/>
              <a:ext cx="0" cy="15806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19" name="Straight Arrow Connector 18"/>
            <p:cNvCxnSpPr>
              <a:cxnSpLocks noChangeShapeType="1"/>
              <a:stCxn id="12" idx="2"/>
              <a:endCxn id="14" idx="0"/>
            </p:cNvCxnSpPr>
            <p:nvPr/>
          </p:nvCxnSpPr>
          <p:spPr bwMode="auto">
            <a:xfrm flipH="1">
              <a:off x="3043160" y="3889147"/>
              <a:ext cx="3" cy="727256"/>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20" name="Straight Arrow Connector 19"/>
            <p:cNvCxnSpPr>
              <a:cxnSpLocks noChangeShapeType="1"/>
              <a:stCxn id="11" idx="3"/>
              <a:endCxn id="22" idx="1"/>
            </p:cNvCxnSpPr>
            <p:nvPr/>
          </p:nvCxnSpPr>
          <p:spPr bwMode="auto">
            <a:xfrm>
              <a:off x="3878187" y="3074109"/>
              <a:ext cx="296557"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21" name="Straight Arrow Connector 20"/>
            <p:cNvCxnSpPr>
              <a:cxnSpLocks noChangeShapeType="1"/>
              <a:stCxn id="12" idx="3"/>
            </p:cNvCxnSpPr>
            <p:nvPr/>
          </p:nvCxnSpPr>
          <p:spPr bwMode="auto">
            <a:xfrm>
              <a:off x="3878187" y="3670156"/>
              <a:ext cx="296557"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sp>
          <p:nvSpPr>
            <p:cNvPr id="22" name="Rectangle 21"/>
            <p:cNvSpPr>
              <a:spLocks noChangeArrowheads="1"/>
            </p:cNvSpPr>
            <p:nvPr/>
          </p:nvSpPr>
          <p:spPr bwMode="auto">
            <a:xfrm>
              <a:off x="4174744" y="2855116"/>
              <a:ext cx="1647825" cy="437986"/>
            </a:xfrm>
            <a:prstGeom prst="rect">
              <a:avLst/>
            </a:prstGeom>
            <a:solidFill>
              <a:srgbClr val="FFFFFF"/>
            </a:solidFill>
            <a:ln w="9525">
              <a:solidFill>
                <a:srgbClr val="000000"/>
              </a:solidFill>
              <a:miter lim="800000"/>
              <a:headEnd/>
              <a:tailEnd/>
            </a:ln>
          </p:spPr>
          <p:txBody>
            <a:bodyPr rot="0" vert="horz" wrap="square" lIns="91440" tIns="91440" rIns="91440" bIns="91440" anchor="ctr" anchorCtr="0" upright="1">
              <a:noAutofit/>
            </a:bodyPr>
            <a:lstStyle/>
            <a:p>
              <a:pPr marL="0" marR="0" algn="ctr">
                <a:spcBef>
                  <a:spcPts val="0"/>
                </a:spcBef>
                <a:spcAft>
                  <a:spcPts val="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Excluded</a:t>
              </a:r>
              <a:br>
                <a:rPr lang="en-US" sz="1000" dirty="0">
                  <a:effectLst/>
                  <a:latin typeface="Open Sans" panose="020B0606030504020204" pitchFamily="34" charset="0"/>
                  <a:ea typeface="Open Sans" panose="020B0606030504020204" pitchFamily="34" charset="0"/>
                  <a:cs typeface="Open Sans" panose="020B0606030504020204" pitchFamily="34" charset="0"/>
                </a:rPr>
              </a:br>
              <a:r>
                <a:rPr lang="en-US" sz="1000" b="1" dirty="0">
                  <a:effectLst/>
                  <a:latin typeface="Open Sans" panose="020B0606030504020204" pitchFamily="34" charset="0"/>
                  <a:ea typeface="Open Sans" panose="020B0606030504020204" pitchFamily="34" charset="0"/>
                  <a:cs typeface="Open Sans" panose="020B0606030504020204" pitchFamily="34" charset="0"/>
                </a:rPr>
                <a:t>1469</a:t>
              </a:r>
            </a:p>
          </p:txBody>
        </p:sp>
      </p:grpSp>
    </p:spTree>
    <p:extLst>
      <p:ext uri="{BB962C8B-B14F-4D97-AF65-F5344CB8AC3E}">
        <p14:creationId xmlns:p14="http://schemas.microsoft.com/office/powerpoint/2010/main" val="4402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p:sp>
        <p:nvSpPr>
          <p:cNvPr id="3" name="Content Placeholder 2"/>
          <p:cNvSpPr>
            <a:spLocks noGrp="1"/>
          </p:cNvSpPr>
          <p:nvPr>
            <p:ph sz="half" idx="1"/>
          </p:nvPr>
        </p:nvSpPr>
        <p:spPr/>
        <p:txBody>
          <a:bodyPr>
            <a:normAutofit fontScale="70000" lnSpcReduction="20000"/>
          </a:bodyPr>
          <a:lstStyle/>
          <a:p>
            <a:r>
              <a:rPr lang="en-US" sz="2400" b="1" dirty="0">
                <a:latin typeface="Raleway" panose="020B0503030101060003"/>
                <a:ea typeface="Open Sans" panose="020B0606030504020204" pitchFamily="34" charset="0"/>
                <a:cs typeface="Open Sans" panose="020B0606030504020204" pitchFamily="34" charset="0"/>
              </a:rPr>
              <a:t>Qualitative acceptability and feasibility studies are common</a:t>
            </a:r>
          </a:p>
          <a:p>
            <a:pPr lvl="1"/>
            <a:r>
              <a:rPr lang="en-US" sz="2000" dirty="0">
                <a:latin typeface="Raleway" panose="020B0503030101060003"/>
                <a:ea typeface="Open Sans" panose="020B0606030504020204" pitchFamily="34" charset="0"/>
                <a:cs typeface="Open Sans" panose="020B0606030504020204" pitchFamily="34" charset="0"/>
              </a:rPr>
              <a:t>Patients feel that integrated services are acceptable</a:t>
            </a:r>
          </a:p>
          <a:p>
            <a:pPr lvl="1"/>
            <a:r>
              <a:rPr lang="en-US" sz="2000" dirty="0">
                <a:latin typeface="Raleway" panose="020B0503030101060003"/>
                <a:ea typeface="Open Sans" panose="020B0606030504020204" pitchFamily="34" charset="0"/>
                <a:cs typeface="Open Sans" panose="020B0606030504020204" pitchFamily="34" charset="0"/>
              </a:rPr>
              <a:t>Providers have concerns related to feasibility: lack of space, workload, etc.</a:t>
            </a:r>
            <a:endParaRPr lang="en-US" sz="2400" dirty="0">
              <a:latin typeface="Raleway" panose="020B0503030101060003"/>
              <a:ea typeface="Open Sans" panose="020B0606030504020204" pitchFamily="34" charset="0"/>
              <a:cs typeface="Open Sans" panose="020B0606030504020204" pitchFamily="34" charset="0"/>
            </a:endParaRPr>
          </a:p>
          <a:p>
            <a:r>
              <a:rPr lang="en-US" sz="2400" b="1" dirty="0">
                <a:latin typeface="Raleway" panose="020B0503030101060003"/>
                <a:ea typeface="Open Sans" panose="020B0606030504020204" pitchFamily="34" charset="0"/>
                <a:cs typeface="Open Sans" panose="020B0606030504020204" pitchFamily="34" charset="0"/>
              </a:rPr>
              <a:t>Limited use of IS methods and theories</a:t>
            </a:r>
          </a:p>
          <a:p>
            <a:pPr lvl="1"/>
            <a:r>
              <a:rPr lang="en-US" sz="2000" dirty="0">
                <a:latin typeface="Raleway" panose="020B0503030101060003"/>
                <a:ea typeface="Open Sans" panose="020B0606030504020204" pitchFamily="34" charset="0"/>
                <a:cs typeface="Open Sans" panose="020B0606030504020204" pitchFamily="34" charset="0"/>
              </a:rPr>
              <a:t>Theories may need to be adapted for use in SSA</a:t>
            </a:r>
          </a:p>
          <a:p>
            <a:pPr lvl="1"/>
            <a:r>
              <a:rPr lang="en-US" sz="2000" dirty="0">
                <a:latin typeface="Raleway" panose="020B0503030101060003"/>
                <a:ea typeface="Open Sans" panose="020B0606030504020204" pitchFamily="34" charset="0"/>
                <a:cs typeface="Open Sans" panose="020B0606030504020204" pitchFamily="34" charset="0"/>
              </a:rPr>
              <a:t>Lack of capacity for IS in SSA</a:t>
            </a:r>
          </a:p>
          <a:p>
            <a:r>
              <a:rPr lang="en-US" sz="2400" b="1" dirty="0">
                <a:latin typeface="Raleway" panose="020B0503030101060003"/>
                <a:ea typeface="Open Sans" panose="020B0606030504020204" pitchFamily="34" charset="0"/>
                <a:cs typeface="Open Sans" panose="020B0606030504020204" pitchFamily="34" charset="0"/>
              </a:rPr>
              <a:t>Limited range of NCDs and outcomes evaluated</a:t>
            </a:r>
          </a:p>
          <a:p>
            <a:pPr lvl="1"/>
            <a:r>
              <a:rPr lang="en-US" sz="2000" dirty="0">
                <a:latin typeface="Raleway" panose="020B0503030101060003"/>
                <a:ea typeface="Open Sans" panose="020B0606030504020204" pitchFamily="34" charset="0"/>
                <a:cs typeface="Open Sans" panose="020B0606030504020204" pitchFamily="34" charset="0"/>
              </a:rPr>
              <a:t>No programs targeting stroke, myocardial infarction, or substance abuse</a:t>
            </a:r>
          </a:p>
          <a:p>
            <a:pPr lvl="1"/>
            <a:r>
              <a:rPr lang="en-US" sz="2000" dirty="0">
                <a:latin typeface="Raleway" panose="020B0503030101060003"/>
                <a:ea typeface="Open Sans" panose="020B0606030504020204" pitchFamily="34" charset="0"/>
                <a:cs typeface="Open Sans" panose="020B0606030504020204" pitchFamily="34" charset="0"/>
              </a:rPr>
              <a:t>Few evaluations of cost, adoption, or fidelity; none of sustainability</a:t>
            </a:r>
          </a:p>
          <a:p>
            <a:pPr lvl="1"/>
            <a:r>
              <a:rPr lang="en-US" sz="2000" dirty="0">
                <a:latin typeface="Raleway" panose="020B0503030101060003"/>
                <a:ea typeface="Open Sans" panose="020B0606030504020204" pitchFamily="34" charset="0"/>
                <a:cs typeface="Open Sans" panose="020B0606030504020204" pitchFamily="34" charset="0"/>
              </a:rPr>
              <a:t>Few evaluations of patient health outcomes</a:t>
            </a:r>
          </a:p>
        </p:txBody>
      </p:sp>
      <p:sp>
        <p:nvSpPr>
          <p:cNvPr id="5" name="Content Placeholder 4"/>
          <p:cNvSpPr>
            <a:spLocks noGrp="1"/>
          </p:cNvSpPr>
          <p:nvPr>
            <p:ph sz="half" idx="2"/>
          </p:nvPr>
        </p:nvSpPr>
        <p:spPr/>
        <p:txBody>
          <a:bodyPr>
            <a:normAutofit fontScale="70000" lnSpcReduction="20000"/>
          </a:bodyPr>
          <a:lstStyle/>
          <a:p>
            <a:pPr marL="0" indent="0">
              <a:buNone/>
            </a:pPr>
            <a:r>
              <a:rPr lang="en-US" sz="2400" b="1" dirty="0">
                <a:latin typeface="Raleway" panose="020B0503030101060003"/>
                <a:ea typeface="Open Sans" panose="020B0606030504020204" pitchFamily="34" charset="0"/>
                <a:cs typeface="Open Sans" panose="020B0606030504020204" pitchFamily="34" charset="0"/>
              </a:rPr>
              <a:t>Future Directions:</a:t>
            </a:r>
          </a:p>
          <a:p>
            <a:r>
              <a:rPr lang="en-US" sz="2400" dirty="0">
                <a:latin typeface="Raleway" panose="020B0503030101060003"/>
                <a:ea typeface="Open Sans" panose="020B0606030504020204" pitchFamily="34" charset="0"/>
                <a:cs typeface="Open Sans" panose="020B0606030504020204" pitchFamily="34" charset="0"/>
              </a:rPr>
              <a:t>Build in-country capacity in IS</a:t>
            </a:r>
          </a:p>
          <a:p>
            <a:r>
              <a:rPr lang="en-US" sz="2400" dirty="0">
                <a:latin typeface="Raleway" panose="020B0503030101060003"/>
                <a:ea typeface="Open Sans" panose="020B0606030504020204" pitchFamily="34" charset="0"/>
                <a:cs typeface="Open Sans" panose="020B0606030504020204" pitchFamily="34" charset="0"/>
              </a:rPr>
              <a:t>Incorporate theoretical frameworks</a:t>
            </a:r>
          </a:p>
          <a:p>
            <a:r>
              <a:rPr lang="en-US" sz="2400" dirty="0"/>
              <a:t>Explain variation in implementation outcomes </a:t>
            </a:r>
          </a:p>
          <a:p>
            <a:r>
              <a:rPr lang="en-US" sz="2400" dirty="0"/>
              <a:t>Assess the complete range of implementation outcomes</a:t>
            </a:r>
          </a:p>
          <a:p>
            <a:pPr lvl="1"/>
            <a:r>
              <a:rPr lang="en-US" sz="2000" dirty="0"/>
              <a:t>Especially cost and sustainability</a:t>
            </a:r>
          </a:p>
          <a:p>
            <a:r>
              <a:rPr lang="en-US" sz="2400" dirty="0"/>
              <a:t>Evaluate the process of scale-up</a:t>
            </a:r>
          </a:p>
          <a:p>
            <a:pPr marL="0" indent="0">
              <a:buNone/>
            </a:pPr>
            <a:endParaRPr lang="en-US" sz="2400" dirty="0"/>
          </a:p>
          <a:p>
            <a:pPr marL="0" indent="0">
              <a:buNone/>
            </a:pPr>
            <a:endParaRPr lang="en-US" sz="2400" b="1" dirty="0"/>
          </a:p>
          <a:p>
            <a:pPr marL="0" indent="0">
              <a:buNone/>
            </a:pPr>
            <a:endParaRPr lang="en-US" sz="2400" b="1" dirty="0"/>
          </a:p>
          <a:p>
            <a:pPr marL="0" indent="0">
              <a:buNone/>
            </a:pPr>
            <a:endParaRPr lang="en-US" sz="2400" b="1" dirty="0"/>
          </a:p>
          <a:p>
            <a:pPr marL="0" indent="0" algn="r">
              <a:buNone/>
            </a:pPr>
            <a:r>
              <a:rPr lang="en-US" sz="2400" b="1" dirty="0"/>
              <a:t>Thank you!  </a:t>
            </a:r>
          </a:p>
          <a:p>
            <a:pPr marL="400050" lvl="1" indent="0" algn="r">
              <a:buNone/>
            </a:pPr>
            <a:r>
              <a:rPr lang="en-US" sz="2000" dirty="0">
                <a:hlinkClick r:id="rId3"/>
              </a:rPr>
              <a:t>kempc@uw.edu</a:t>
            </a:r>
            <a:r>
              <a:rPr lang="en-US" sz="2000" dirty="0"/>
              <a:t> </a:t>
            </a:r>
          </a:p>
          <a:p>
            <a:pPr marL="400050" lvl="1" indent="0" algn="r">
              <a:buNone/>
            </a:pPr>
            <a:r>
              <a:rPr lang="en-US" sz="2000" dirty="0">
                <a:hlinkClick r:id="rId4"/>
              </a:rPr>
              <a:t>bjweiner@uw.edu</a:t>
            </a:r>
            <a:r>
              <a:rPr lang="en-US" sz="2000" dirty="0"/>
              <a:t> </a:t>
            </a:r>
          </a:p>
          <a:p>
            <a:endParaRPr lang="en-US" dirty="0"/>
          </a:p>
        </p:txBody>
      </p:sp>
    </p:spTree>
    <p:extLst>
      <p:ext uri="{BB962C8B-B14F-4D97-AF65-F5344CB8AC3E}">
        <p14:creationId xmlns:p14="http://schemas.microsoft.com/office/powerpoint/2010/main" val="199745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3939526" y="1074493"/>
            <a:ext cx="4469991" cy="3496162"/>
          </a:xfrm>
          <a:solidFill>
            <a:schemeClr val="tx2"/>
          </a:solidFill>
        </p:spPr>
        <p:txBody>
          <a:bodyPr>
            <a:normAutofit fontScale="92500" lnSpcReduction="20000"/>
          </a:bodyPr>
          <a:lstStyle/>
          <a:p>
            <a:r>
              <a:rPr lang="en-US" sz="2000" b="1" dirty="0">
                <a:solidFill>
                  <a:schemeClr val="bg1"/>
                </a:solidFill>
              </a:rPr>
              <a:t>Building on the HIV chronic care platform to address noncommunicable diseases in sub-Saharan Africa: a research agenda</a:t>
            </a:r>
          </a:p>
          <a:p>
            <a:endParaRPr lang="en-US" sz="2000" b="1" dirty="0">
              <a:solidFill>
                <a:schemeClr val="bg1"/>
              </a:solidFill>
            </a:endParaRPr>
          </a:p>
          <a:p>
            <a:r>
              <a:rPr lang="sv-SE" sz="2200" b="1" dirty="0">
                <a:solidFill>
                  <a:schemeClr val="bg1"/>
                </a:solidFill>
              </a:rPr>
              <a:t>Linda E. Kupfer</a:t>
            </a:r>
          </a:p>
          <a:p>
            <a:r>
              <a:rPr lang="en-US" sz="1500" b="1" dirty="0">
                <a:solidFill>
                  <a:schemeClr val="bg1"/>
                </a:solidFill>
              </a:rPr>
              <a:t>Center for Global Health Studies</a:t>
            </a:r>
          </a:p>
          <a:p>
            <a:r>
              <a:rPr lang="en-US" sz="1500" b="1" dirty="0">
                <a:solidFill>
                  <a:schemeClr val="bg1"/>
                </a:solidFill>
              </a:rPr>
              <a:t>Fogarty International Center</a:t>
            </a:r>
          </a:p>
          <a:p>
            <a:r>
              <a:rPr lang="en-US" sz="1500" b="1" dirty="0">
                <a:solidFill>
                  <a:schemeClr val="bg1"/>
                </a:solidFill>
              </a:rPr>
              <a:t>US National Institutes of Health, Bethesda, Maryland, US</a:t>
            </a:r>
          </a:p>
          <a:p>
            <a:endParaRPr lang="en-US" sz="1800" dirty="0">
              <a:solidFill>
                <a:schemeClr val="bg1"/>
              </a:solidFill>
            </a:endParaRPr>
          </a:p>
          <a:p>
            <a:r>
              <a:rPr lang="sv-SE" sz="1300" b="1" dirty="0">
                <a:solidFill>
                  <a:schemeClr val="bg1"/>
                </a:solidFill>
              </a:rPr>
              <a:t>Vorkoper, Susan; </a:t>
            </a:r>
            <a:r>
              <a:rPr lang="sv-SE" sz="1300" dirty="0">
                <a:solidFill>
                  <a:schemeClr val="bg1"/>
                </a:solidFill>
              </a:rPr>
              <a:t>Anand, Nalini; Patel, Pragna; Beecroft, Blythe; Tierney, William M.; Ferris, Robert; El-Sadr, Wafaa M.; on behalf of the HIV/NCD Project </a:t>
            </a:r>
            <a:endParaRPr lang="en-US" sz="1300" dirty="0">
              <a:solidFill>
                <a:schemeClr val="bg1"/>
              </a:solidFill>
            </a:endParaRP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442145" y="549636"/>
            <a:ext cx="3344867" cy="4545877"/>
          </a:xfrm>
          <a:prstGeom prst="rect">
            <a:avLst/>
          </a:prstGeom>
        </p:spPr>
      </p:pic>
    </p:spTree>
    <p:extLst>
      <p:ext uri="{BB962C8B-B14F-4D97-AF65-F5344CB8AC3E}">
        <p14:creationId xmlns:p14="http://schemas.microsoft.com/office/powerpoint/2010/main" val="4048774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860" y="73979"/>
            <a:ext cx="8018280" cy="1143000"/>
          </a:xfrm>
        </p:spPr>
        <p:txBody>
          <a:bodyPr/>
          <a:lstStyle/>
          <a:p>
            <a:r>
              <a:rPr lang="en-US" dirty="0"/>
              <a:t>Global NCD Threat</a:t>
            </a:r>
          </a:p>
        </p:txBody>
      </p:sp>
      <p:sp>
        <p:nvSpPr>
          <p:cNvPr id="3" name="Content Placeholder 2"/>
          <p:cNvSpPr>
            <a:spLocks noGrp="1"/>
          </p:cNvSpPr>
          <p:nvPr>
            <p:ph idx="1"/>
          </p:nvPr>
        </p:nvSpPr>
        <p:spPr>
          <a:xfrm>
            <a:off x="562860" y="1193801"/>
            <a:ext cx="8018280" cy="4525963"/>
          </a:xfrm>
        </p:spPr>
        <p:txBody>
          <a:bodyPr>
            <a:normAutofit/>
          </a:bodyPr>
          <a:lstStyle/>
          <a:p>
            <a:r>
              <a:rPr lang="en-US" sz="2400" dirty="0"/>
              <a:t>NCDs responsible for 41 million death each year </a:t>
            </a:r>
          </a:p>
          <a:p>
            <a:pPr lvl="1"/>
            <a:r>
              <a:rPr lang="en-US" sz="2000" dirty="0"/>
              <a:t>71% of all deaths globally</a:t>
            </a:r>
          </a:p>
          <a:p>
            <a:r>
              <a:rPr lang="en-US" sz="2400" dirty="0"/>
              <a:t>Each year, 15 million people between 30-69 years of age die from an NCD</a:t>
            </a:r>
          </a:p>
          <a:p>
            <a:pPr lvl="1"/>
            <a:r>
              <a:rPr lang="en-US" sz="2000" dirty="0"/>
              <a:t>over 85% of these "premature" deaths occur in LMIC</a:t>
            </a:r>
          </a:p>
          <a:p>
            <a:r>
              <a:rPr lang="en-US" sz="2400" dirty="0"/>
              <a:t>Four conditions account for over 80% of all premature NCD deaths</a:t>
            </a:r>
          </a:p>
        </p:txBody>
      </p:sp>
      <p:graphicFrame>
        <p:nvGraphicFramePr>
          <p:cNvPr id="4" name="Table 3"/>
          <p:cNvGraphicFramePr>
            <a:graphicFrameLocks noGrp="1"/>
          </p:cNvGraphicFramePr>
          <p:nvPr>
            <p:extLst/>
          </p:nvPr>
        </p:nvGraphicFramePr>
        <p:xfrm>
          <a:off x="1076960" y="3982086"/>
          <a:ext cx="7091680" cy="2286000"/>
        </p:xfrm>
        <a:graphic>
          <a:graphicData uri="http://schemas.openxmlformats.org/drawingml/2006/table">
            <a:tbl>
              <a:tblPr firstRow="1" bandRow="1">
                <a:tableStyleId>{5C22544A-7EE6-4342-B048-85BDC9FD1C3A}</a:tableStyleId>
              </a:tblPr>
              <a:tblGrid>
                <a:gridCol w="3545840">
                  <a:extLst>
                    <a:ext uri="{9D8B030D-6E8A-4147-A177-3AD203B41FA5}">
                      <a16:colId xmlns:a16="http://schemas.microsoft.com/office/drawing/2014/main" xmlns="" val="1727927637"/>
                    </a:ext>
                  </a:extLst>
                </a:gridCol>
                <a:gridCol w="3545840">
                  <a:extLst>
                    <a:ext uri="{9D8B030D-6E8A-4147-A177-3AD203B41FA5}">
                      <a16:colId xmlns:a16="http://schemas.microsoft.com/office/drawing/2014/main" xmlns="" val="1392902513"/>
                    </a:ext>
                  </a:extLst>
                </a:gridCol>
              </a:tblGrid>
              <a:tr h="370840">
                <a:tc>
                  <a:txBody>
                    <a:bodyPr/>
                    <a:lstStyle/>
                    <a:p>
                      <a:pPr algn="ctr"/>
                      <a:r>
                        <a:rPr lang="en-US" sz="2400" dirty="0"/>
                        <a:t>Disease</a:t>
                      </a:r>
                    </a:p>
                  </a:txBody>
                  <a:tcPr/>
                </a:tc>
                <a:tc>
                  <a:txBody>
                    <a:bodyPr/>
                    <a:lstStyle/>
                    <a:p>
                      <a:pPr algn="ctr"/>
                      <a:r>
                        <a:rPr lang="en-US" sz="2400" dirty="0"/>
                        <a:t>Annual Number of Deaths</a:t>
                      </a:r>
                    </a:p>
                  </a:txBody>
                  <a:tcPr/>
                </a:tc>
                <a:extLst>
                  <a:ext uri="{0D108BD9-81ED-4DB2-BD59-A6C34878D82A}">
                    <a16:rowId xmlns:a16="http://schemas.microsoft.com/office/drawing/2014/main" xmlns="" val="4258884419"/>
                  </a:ext>
                </a:extLst>
              </a:tr>
              <a:tr h="370840">
                <a:tc>
                  <a:txBody>
                    <a:bodyPr/>
                    <a:lstStyle/>
                    <a:p>
                      <a:pPr algn="ctr"/>
                      <a:r>
                        <a:rPr lang="en-US" sz="2400" dirty="0"/>
                        <a:t>CVD</a:t>
                      </a:r>
                    </a:p>
                  </a:txBody>
                  <a:tcPr/>
                </a:tc>
                <a:tc>
                  <a:txBody>
                    <a:bodyPr/>
                    <a:lstStyle/>
                    <a:p>
                      <a:pPr algn="ctr"/>
                      <a:r>
                        <a:rPr lang="en-US" sz="2400" dirty="0"/>
                        <a:t>17.9 million</a:t>
                      </a:r>
                    </a:p>
                  </a:txBody>
                  <a:tcPr/>
                </a:tc>
                <a:extLst>
                  <a:ext uri="{0D108BD9-81ED-4DB2-BD59-A6C34878D82A}">
                    <a16:rowId xmlns:a16="http://schemas.microsoft.com/office/drawing/2014/main" xmlns="" val="3278916997"/>
                  </a:ext>
                </a:extLst>
              </a:tr>
              <a:tr h="370840">
                <a:tc>
                  <a:txBody>
                    <a:bodyPr/>
                    <a:lstStyle/>
                    <a:p>
                      <a:pPr algn="ctr"/>
                      <a:r>
                        <a:rPr lang="en-US" sz="2400" dirty="0"/>
                        <a:t>Cancers</a:t>
                      </a:r>
                    </a:p>
                  </a:txBody>
                  <a:tcPr/>
                </a:tc>
                <a:tc>
                  <a:txBody>
                    <a:bodyPr/>
                    <a:lstStyle/>
                    <a:p>
                      <a:pPr algn="ctr"/>
                      <a:r>
                        <a:rPr lang="en-US" sz="2400" dirty="0"/>
                        <a:t>9 million</a:t>
                      </a:r>
                    </a:p>
                  </a:txBody>
                  <a:tcPr/>
                </a:tc>
                <a:extLst>
                  <a:ext uri="{0D108BD9-81ED-4DB2-BD59-A6C34878D82A}">
                    <a16:rowId xmlns:a16="http://schemas.microsoft.com/office/drawing/2014/main" xmlns="" val="2983102372"/>
                  </a:ext>
                </a:extLst>
              </a:tr>
              <a:tr h="370840">
                <a:tc>
                  <a:txBody>
                    <a:bodyPr/>
                    <a:lstStyle/>
                    <a:p>
                      <a:pPr algn="ctr"/>
                      <a:r>
                        <a:rPr lang="en-US" sz="2400" dirty="0"/>
                        <a:t>Respiratory</a:t>
                      </a:r>
                      <a:r>
                        <a:rPr lang="en-US" sz="2400" baseline="0" dirty="0"/>
                        <a:t> diseases</a:t>
                      </a:r>
                      <a:endParaRPr lang="en-US" sz="2400" dirty="0"/>
                    </a:p>
                  </a:txBody>
                  <a:tcPr/>
                </a:tc>
                <a:tc>
                  <a:txBody>
                    <a:bodyPr/>
                    <a:lstStyle/>
                    <a:p>
                      <a:pPr algn="ctr"/>
                      <a:r>
                        <a:rPr lang="en-US" sz="2400" dirty="0"/>
                        <a:t>3.9 million</a:t>
                      </a:r>
                    </a:p>
                  </a:txBody>
                  <a:tcPr/>
                </a:tc>
                <a:extLst>
                  <a:ext uri="{0D108BD9-81ED-4DB2-BD59-A6C34878D82A}">
                    <a16:rowId xmlns:a16="http://schemas.microsoft.com/office/drawing/2014/main" xmlns="" val="1591722158"/>
                  </a:ext>
                </a:extLst>
              </a:tr>
              <a:tr h="370840">
                <a:tc>
                  <a:txBody>
                    <a:bodyPr/>
                    <a:lstStyle/>
                    <a:p>
                      <a:pPr algn="ctr"/>
                      <a:r>
                        <a:rPr lang="en-US" sz="2400" dirty="0"/>
                        <a:t>Diabetes</a:t>
                      </a:r>
                    </a:p>
                  </a:txBody>
                  <a:tcPr/>
                </a:tc>
                <a:tc>
                  <a:txBody>
                    <a:bodyPr/>
                    <a:lstStyle/>
                    <a:p>
                      <a:pPr algn="ctr"/>
                      <a:r>
                        <a:rPr lang="en-US" sz="2400" dirty="0"/>
                        <a:t>1.6 million </a:t>
                      </a:r>
                    </a:p>
                  </a:txBody>
                  <a:tcPr/>
                </a:tc>
                <a:extLst>
                  <a:ext uri="{0D108BD9-81ED-4DB2-BD59-A6C34878D82A}">
                    <a16:rowId xmlns:a16="http://schemas.microsoft.com/office/drawing/2014/main" xmlns="" val="1403027623"/>
                  </a:ext>
                </a:extLst>
              </a:tr>
            </a:tbl>
          </a:graphicData>
        </a:graphic>
      </p:graphicFrame>
      <p:sp>
        <p:nvSpPr>
          <p:cNvPr id="5" name="TextBox 4"/>
          <p:cNvSpPr txBox="1"/>
          <p:nvPr/>
        </p:nvSpPr>
        <p:spPr>
          <a:xfrm>
            <a:off x="7538720" y="6114197"/>
            <a:ext cx="1544320" cy="307777"/>
          </a:xfrm>
          <a:prstGeom prst="rect">
            <a:avLst/>
          </a:prstGeom>
          <a:noFill/>
        </p:spPr>
        <p:txBody>
          <a:bodyPr wrap="square" rtlCol="0">
            <a:spAutoFit/>
          </a:bodyPr>
          <a:lstStyle/>
          <a:p>
            <a:pPr algn="r"/>
            <a:r>
              <a:rPr lang="en-US" sz="1400" dirty="0"/>
              <a:t>WHO 2018</a:t>
            </a:r>
          </a:p>
        </p:txBody>
      </p:sp>
    </p:spTree>
    <p:extLst>
      <p:ext uri="{BB962C8B-B14F-4D97-AF65-F5344CB8AC3E}">
        <p14:creationId xmlns:p14="http://schemas.microsoft.com/office/powerpoint/2010/main" val="1726817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7798AE1B-4261-405A-94DF-F96814838602}"/>
              </a:ext>
            </a:extLst>
          </p:cNvPr>
          <p:cNvSpPr>
            <a:spLocks noGrp="1"/>
          </p:cNvSpPr>
          <p:nvPr>
            <p:ph type="title"/>
          </p:nvPr>
        </p:nvSpPr>
        <p:spPr>
          <a:xfrm>
            <a:off x="562860" y="0"/>
            <a:ext cx="8018280" cy="1365766"/>
          </a:xfrm>
        </p:spPr>
        <p:txBody>
          <a:bodyPr>
            <a:normAutofit fontScale="90000"/>
          </a:bodyPr>
          <a:lstStyle/>
          <a:p>
            <a:r>
              <a:rPr lang="en-US" sz="2700" dirty="0"/>
              <a:t>Research to guide practice: enhancing HIV/AIDS platforms to address non-communicable diseases in sub-Saharan Africa</a:t>
            </a:r>
            <a:br>
              <a:rPr lang="en-US" sz="2700" dirty="0"/>
            </a:br>
            <a:r>
              <a:rPr lang="en-US" sz="2700" b="0" dirty="0"/>
              <a:t> </a:t>
            </a:r>
            <a:endParaRPr lang="en-US" dirty="0"/>
          </a:p>
        </p:txBody>
      </p:sp>
      <p:pic>
        <p:nvPicPr>
          <p:cNvPr id="4" name="Content Placeholder 3">
            <a:extLst>
              <a:ext uri="{FF2B5EF4-FFF2-40B4-BE49-F238E27FC236}">
                <a16:creationId xmlns:a16="http://schemas.microsoft.com/office/drawing/2014/main" xmlns="" id="{6281A725-75CC-47F0-AE98-85F43BCEACB0}"/>
              </a:ext>
            </a:extLst>
          </p:cNvPr>
          <p:cNvPicPr>
            <a:picLocks noGrp="1" noChangeAspect="1"/>
          </p:cNvPicPr>
          <p:nvPr>
            <p:ph idx="1"/>
          </p:nvPr>
        </p:nvPicPr>
        <p:blipFill>
          <a:blip r:embed="rId3"/>
          <a:stretch>
            <a:fillRect/>
          </a:stretch>
        </p:blipFill>
        <p:spPr>
          <a:xfrm>
            <a:off x="1023935" y="3358761"/>
            <a:ext cx="4095138" cy="2945008"/>
          </a:xfrm>
          <a:prstGeom prst="rect">
            <a:avLst/>
          </a:prstGeom>
        </p:spPr>
      </p:pic>
      <p:graphicFrame>
        <p:nvGraphicFramePr>
          <p:cNvPr id="13" name="Table 12">
            <a:extLst>
              <a:ext uri="{FF2B5EF4-FFF2-40B4-BE49-F238E27FC236}">
                <a16:creationId xmlns:a16="http://schemas.microsoft.com/office/drawing/2014/main" xmlns="" id="{DD48E1F9-A8CF-459D-BFCA-196B403D3CB0}"/>
              </a:ext>
            </a:extLst>
          </p:cNvPr>
          <p:cNvGraphicFramePr>
            <a:graphicFrameLocks noGrp="1"/>
          </p:cNvGraphicFramePr>
          <p:nvPr>
            <p:extLst/>
          </p:nvPr>
        </p:nvGraphicFramePr>
        <p:xfrm>
          <a:off x="1023935" y="1492250"/>
          <a:ext cx="7443789" cy="1854200"/>
        </p:xfrm>
        <a:graphic>
          <a:graphicData uri="http://schemas.openxmlformats.org/drawingml/2006/table">
            <a:tbl>
              <a:tblPr bandRow="1">
                <a:tableStyleId>{5C22544A-7EE6-4342-B048-85BDC9FD1C3A}</a:tableStyleId>
              </a:tblPr>
              <a:tblGrid>
                <a:gridCol w="1256140">
                  <a:extLst>
                    <a:ext uri="{9D8B030D-6E8A-4147-A177-3AD203B41FA5}">
                      <a16:colId xmlns:a16="http://schemas.microsoft.com/office/drawing/2014/main" xmlns="" val="831728205"/>
                    </a:ext>
                  </a:extLst>
                </a:gridCol>
                <a:gridCol w="6187649">
                  <a:extLst>
                    <a:ext uri="{9D8B030D-6E8A-4147-A177-3AD203B41FA5}">
                      <a16:colId xmlns:a16="http://schemas.microsoft.com/office/drawing/2014/main" xmlns="" val="4178019132"/>
                    </a:ext>
                  </a:extLst>
                </a:gridCol>
              </a:tblGrid>
              <a:tr h="370840">
                <a:tc>
                  <a:txBody>
                    <a:bodyPr/>
                    <a:lstStyle/>
                    <a:p>
                      <a:r>
                        <a:rPr lang="en-US" dirty="0"/>
                        <a:t>Stage 1</a:t>
                      </a:r>
                    </a:p>
                  </a:txBody>
                  <a:tcPr/>
                </a:tc>
                <a:tc>
                  <a:txBody>
                    <a:bodyPr/>
                    <a:lstStyle/>
                    <a:p>
                      <a:r>
                        <a:rPr lang="en-US" dirty="0"/>
                        <a:t> Project Parameters;  Teams. (2014)</a:t>
                      </a:r>
                    </a:p>
                  </a:txBody>
                  <a:tcPr/>
                </a:tc>
                <a:extLst>
                  <a:ext uri="{0D108BD9-81ED-4DB2-BD59-A6C34878D82A}">
                    <a16:rowId xmlns:a16="http://schemas.microsoft.com/office/drawing/2014/main" xmlns="" val="579753686"/>
                  </a:ext>
                </a:extLst>
              </a:tr>
              <a:tr h="370840">
                <a:tc>
                  <a:txBody>
                    <a:bodyPr/>
                    <a:lstStyle/>
                    <a:p>
                      <a:r>
                        <a:rPr lang="en-US" dirty="0"/>
                        <a:t>Stage 2</a:t>
                      </a:r>
                    </a:p>
                  </a:txBody>
                  <a:tcPr/>
                </a:tc>
                <a:tc>
                  <a:txBody>
                    <a:bodyPr/>
                    <a:lstStyle/>
                    <a:p>
                      <a:r>
                        <a:rPr lang="en-US" dirty="0"/>
                        <a:t>Scoping Reviews; Research Gaps and Priorities</a:t>
                      </a:r>
                    </a:p>
                  </a:txBody>
                  <a:tcPr/>
                </a:tc>
                <a:extLst>
                  <a:ext uri="{0D108BD9-81ED-4DB2-BD59-A6C34878D82A}">
                    <a16:rowId xmlns:a16="http://schemas.microsoft.com/office/drawing/2014/main" xmlns="" val="1402354268"/>
                  </a:ext>
                </a:extLst>
              </a:tr>
              <a:tr h="370840">
                <a:tc>
                  <a:txBody>
                    <a:bodyPr/>
                    <a:lstStyle/>
                    <a:p>
                      <a:r>
                        <a:rPr lang="en-US" dirty="0"/>
                        <a:t>Stage 3</a:t>
                      </a:r>
                    </a:p>
                  </a:txBody>
                  <a:tcPr/>
                </a:tc>
                <a:tc>
                  <a:txBody>
                    <a:bodyPr/>
                    <a:lstStyle/>
                    <a:p>
                      <a:r>
                        <a:rPr lang="en-US" dirty="0"/>
                        <a:t> Models Workshop; Supplement Outline</a:t>
                      </a:r>
                    </a:p>
                  </a:txBody>
                  <a:tcPr/>
                </a:tc>
                <a:extLst>
                  <a:ext uri="{0D108BD9-81ED-4DB2-BD59-A6C34878D82A}">
                    <a16:rowId xmlns:a16="http://schemas.microsoft.com/office/drawing/2014/main" xmlns="" val="99422191"/>
                  </a:ext>
                </a:extLst>
              </a:tr>
              <a:tr h="370840">
                <a:tc>
                  <a:txBody>
                    <a:bodyPr/>
                    <a:lstStyle/>
                    <a:p>
                      <a:r>
                        <a:rPr lang="en-US" dirty="0"/>
                        <a:t>Stage 4</a:t>
                      </a:r>
                    </a:p>
                  </a:txBody>
                  <a:tcPr/>
                </a:tc>
                <a:tc>
                  <a:txBody>
                    <a:bodyPr/>
                    <a:lstStyle/>
                    <a:p>
                      <a:r>
                        <a:rPr lang="en-US" dirty="0"/>
                        <a:t> Supplement Articles</a:t>
                      </a:r>
                    </a:p>
                  </a:txBody>
                  <a:tcPr/>
                </a:tc>
                <a:extLst>
                  <a:ext uri="{0D108BD9-81ED-4DB2-BD59-A6C34878D82A}">
                    <a16:rowId xmlns:a16="http://schemas.microsoft.com/office/drawing/2014/main" xmlns="" val="2866773590"/>
                  </a:ext>
                </a:extLst>
              </a:tr>
              <a:tr h="370840">
                <a:tc>
                  <a:txBody>
                    <a:bodyPr/>
                    <a:lstStyle/>
                    <a:p>
                      <a:r>
                        <a:rPr lang="en-US" dirty="0"/>
                        <a:t>Stage 5</a:t>
                      </a:r>
                    </a:p>
                  </a:txBody>
                  <a:tcPr/>
                </a:tc>
                <a:tc>
                  <a:txBody>
                    <a:bodyPr/>
                    <a:lstStyle/>
                    <a:p>
                      <a:r>
                        <a:rPr lang="en-US" dirty="0"/>
                        <a:t> Research Agenda  </a:t>
                      </a:r>
                    </a:p>
                  </a:txBody>
                  <a:tcPr/>
                </a:tc>
                <a:extLst>
                  <a:ext uri="{0D108BD9-81ED-4DB2-BD59-A6C34878D82A}">
                    <a16:rowId xmlns:a16="http://schemas.microsoft.com/office/drawing/2014/main" xmlns="" val="3385017915"/>
                  </a:ext>
                </a:extLst>
              </a:tr>
            </a:tbl>
          </a:graphicData>
        </a:graphic>
      </p:graphicFrame>
      <p:sp>
        <p:nvSpPr>
          <p:cNvPr id="15" name="TextBox 14">
            <a:extLst>
              <a:ext uri="{FF2B5EF4-FFF2-40B4-BE49-F238E27FC236}">
                <a16:creationId xmlns:a16="http://schemas.microsoft.com/office/drawing/2014/main" xmlns="" id="{F8DF7931-DB63-41AA-943D-A44F0D75BD71}"/>
              </a:ext>
            </a:extLst>
          </p:cNvPr>
          <p:cNvSpPr txBox="1"/>
          <p:nvPr/>
        </p:nvSpPr>
        <p:spPr>
          <a:xfrm>
            <a:off x="457200" y="6408182"/>
            <a:ext cx="4943475" cy="369332"/>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xmlns="" id="{8A16F7CF-8BF8-4484-BBA5-964C3D456ECD}"/>
              </a:ext>
            </a:extLst>
          </p:cNvPr>
          <p:cNvSpPr txBox="1"/>
          <p:nvPr/>
        </p:nvSpPr>
        <p:spPr>
          <a:xfrm>
            <a:off x="919004" y="6303769"/>
            <a:ext cx="4996503" cy="369332"/>
          </a:xfrm>
          <a:prstGeom prst="rect">
            <a:avLst/>
          </a:prstGeom>
          <a:noFill/>
        </p:spPr>
        <p:txBody>
          <a:bodyPr wrap="square" rtlCol="0">
            <a:spAutoFit/>
          </a:bodyPr>
          <a:lstStyle/>
          <a:p>
            <a:r>
              <a:rPr lang="en-US" dirty="0"/>
              <a:t>Prioritize Research Questions from Scoping Reviews</a:t>
            </a:r>
          </a:p>
        </p:txBody>
      </p:sp>
      <p:sp>
        <p:nvSpPr>
          <p:cNvPr id="2" name="TextBox 1">
            <a:extLst>
              <a:ext uri="{FF2B5EF4-FFF2-40B4-BE49-F238E27FC236}">
                <a16:creationId xmlns:a16="http://schemas.microsoft.com/office/drawing/2014/main" xmlns="" id="{31C1EB60-9A83-6149-A38A-AF37B3130EA2}"/>
              </a:ext>
            </a:extLst>
          </p:cNvPr>
          <p:cNvSpPr txBox="1"/>
          <p:nvPr/>
        </p:nvSpPr>
        <p:spPr>
          <a:xfrm>
            <a:off x="5199801" y="3827333"/>
            <a:ext cx="3177825" cy="2308324"/>
          </a:xfrm>
          <a:prstGeom prst="rect">
            <a:avLst/>
          </a:prstGeom>
          <a:solidFill>
            <a:schemeClr val="accent1">
              <a:lumMod val="20000"/>
              <a:lumOff val="80000"/>
            </a:schemeClr>
          </a:solidFill>
        </p:spPr>
        <p:txBody>
          <a:bodyPr wrap="square" rtlCol="0">
            <a:spAutoFit/>
          </a:bodyPr>
          <a:lstStyle/>
          <a:p>
            <a:r>
              <a:rPr lang="en-US" dirty="0"/>
              <a:t>Brought  together over 100 stakeholders over 4 years  to analyze the landscape and develop a research agenda and produce a supplement to document it all.   Led by NIH/FIC with CDC and USAID.  Initial funding from PEPFAR.  </a:t>
            </a:r>
          </a:p>
        </p:txBody>
      </p:sp>
    </p:spTree>
    <p:extLst>
      <p:ext uri="{BB962C8B-B14F-4D97-AF65-F5344CB8AC3E}">
        <p14:creationId xmlns:p14="http://schemas.microsoft.com/office/powerpoint/2010/main" val="1005912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from the scoping reviews</a:t>
            </a:r>
          </a:p>
        </p:txBody>
      </p:sp>
      <p:sp>
        <p:nvSpPr>
          <p:cNvPr id="3" name="Content Placeholder 2"/>
          <p:cNvSpPr>
            <a:spLocks noGrp="1"/>
          </p:cNvSpPr>
          <p:nvPr>
            <p:ph idx="1"/>
          </p:nvPr>
        </p:nvSpPr>
        <p:spPr>
          <a:xfrm>
            <a:off x="457200" y="1417639"/>
            <a:ext cx="8229600" cy="4744622"/>
          </a:xfrm>
        </p:spPr>
        <p:txBody>
          <a:bodyPr>
            <a:normAutofit/>
          </a:bodyPr>
          <a:lstStyle/>
          <a:p>
            <a:r>
              <a:rPr lang="en-US" dirty="0"/>
              <a:t>HIV management strategies </a:t>
            </a:r>
            <a:r>
              <a:rPr lang="en-US" u="sng" dirty="0"/>
              <a:t>can</a:t>
            </a:r>
            <a:r>
              <a:rPr lang="en-US" dirty="0"/>
              <a:t> incorporate NCDs to improve clinical outcomes – how do we do it?</a:t>
            </a:r>
          </a:p>
          <a:p>
            <a:r>
              <a:rPr lang="en-US" dirty="0"/>
              <a:t>HIV-NCD integrated care programs would need to be rigorously evaluated.</a:t>
            </a:r>
          </a:p>
          <a:p>
            <a:r>
              <a:rPr lang="en-US" dirty="0"/>
              <a:t>Integrating HIV and NCD services at scale requires leveraging and research on the underlying health system structures and assets.  (S110-S111)</a:t>
            </a:r>
          </a:p>
          <a:p>
            <a:endParaRPr lang="en-US" dirty="0"/>
          </a:p>
          <a:p>
            <a:pPr marL="457200" lvl="1" indent="0">
              <a:buNone/>
            </a:pPr>
            <a:endParaRPr lang="en-US" dirty="0"/>
          </a:p>
        </p:txBody>
      </p:sp>
    </p:spTree>
    <p:extLst>
      <p:ext uri="{BB962C8B-B14F-4D97-AF65-F5344CB8AC3E}">
        <p14:creationId xmlns:p14="http://schemas.microsoft.com/office/powerpoint/2010/main" val="3895032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D3AF0-6EA6-4692-BFCA-A3ED8877088B}"/>
              </a:ext>
            </a:extLst>
          </p:cNvPr>
          <p:cNvSpPr>
            <a:spLocks noGrp="1"/>
          </p:cNvSpPr>
          <p:nvPr>
            <p:ph type="title"/>
          </p:nvPr>
        </p:nvSpPr>
        <p:spPr>
          <a:xfrm>
            <a:off x="457200" y="274639"/>
            <a:ext cx="8229600" cy="1143000"/>
          </a:xfrm>
        </p:spPr>
        <p:txBody>
          <a:bodyPr>
            <a:normAutofit fontScale="90000"/>
          </a:bodyPr>
          <a:lstStyle/>
          <a:p>
            <a:r>
              <a:rPr lang="en-US" dirty="0"/>
              <a:t>HIV/NCD Integration </a:t>
            </a:r>
            <a:br>
              <a:rPr lang="en-US" dirty="0"/>
            </a:br>
            <a:r>
              <a:rPr lang="en-US" dirty="0"/>
              <a:t>Research Questions</a:t>
            </a:r>
          </a:p>
        </p:txBody>
      </p:sp>
      <p:graphicFrame>
        <p:nvGraphicFramePr>
          <p:cNvPr id="4" name="Content Placeholder 3">
            <a:extLst>
              <a:ext uri="{FF2B5EF4-FFF2-40B4-BE49-F238E27FC236}">
                <a16:creationId xmlns:a16="http://schemas.microsoft.com/office/drawing/2014/main" xmlns="" id="{2FDA04A4-1231-4013-B8C8-B7E896805FCC}"/>
              </a:ext>
            </a:extLst>
          </p:cNvPr>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xmlns="" id="{D5C8D273-C25E-49EA-8E66-706D90527C1B}"/>
              </a:ext>
            </a:extLst>
          </p:cNvPr>
          <p:cNvSpPr txBox="1"/>
          <p:nvPr/>
        </p:nvSpPr>
        <p:spPr>
          <a:xfrm>
            <a:off x="3214688" y="1957386"/>
            <a:ext cx="885825" cy="600164"/>
          </a:xfrm>
          <a:prstGeom prst="rect">
            <a:avLst/>
          </a:prstGeom>
          <a:noFill/>
        </p:spPr>
        <p:txBody>
          <a:bodyPr wrap="square" rtlCol="0">
            <a:spAutoFit/>
          </a:bodyPr>
          <a:lstStyle/>
          <a:p>
            <a:pPr algn="ctr"/>
            <a:r>
              <a:rPr lang="en-US" sz="1100" b="1" dirty="0">
                <a:solidFill>
                  <a:schemeClr val="bg1"/>
                </a:solidFill>
              </a:rPr>
              <a:t>Service delivery models</a:t>
            </a:r>
          </a:p>
        </p:txBody>
      </p:sp>
      <p:sp>
        <p:nvSpPr>
          <p:cNvPr id="6" name="TextBox 5">
            <a:extLst>
              <a:ext uri="{FF2B5EF4-FFF2-40B4-BE49-F238E27FC236}">
                <a16:creationId xmlns:a16="http://schemas.microsoft.com/office/drawing/2014/main" xmlns="" id="{B2890945-0432-403F-8244-2CA032E918D1}"/>
              </a:ext>
            </a:extLst>
          </p:cNvPr>
          <p:cNvSpPr txBox="1"/>
          <p:nvPr/>
        </p:nvSpPr>
        <p:spPr>
          <a:xfrm>
            <a:off x="4957765" y="3033711"/>
            <a:ext cx="995363" cy="600164"/>
          </a:xfrm>
          <a:prstGeom prst="rect">
            <a:avLst/>
          </a:prstGeom>
          <a:noFill/>
        </p:spPr>
        <p:txBody>
          <a:bodyPr wrap="square" rtlCol="0">
            <a:spAutoFit/>
          </a:bodyPr>
          <a:lstStyle/>
          <a:p>
            <a:pPr algn="ctr"/>
            <a:r>
              <a:rPr lang="en-US" sz="1100" b="1" dirty="0">
                <a:solidFill>
                  <a:schemeClr val="bg1"/>
                </a:solidFill>
              </a:rPr>
              <a:t>Information, evaluation, and research</a:t>
            </a:r>
          </a:p>
        </p:txBody>
      </p:sp>
      <p:sp>
        <p:nvSpPr>
          <p:cNvPr id="7" name="TextBox 6">
            <a:extLst>
              <a:ext uri="{FF2B5EF4-FFF2-40B4-BE49-F238E27FC236}">
                <a16:creationId xmlns:a16="http://schemas.microsoft.com/office/drawing/2014/main" xmlns="" id="{7CCD2A37-1100-48CB-9BA6-F5A163118170}"/>
              </a:ext>
            </a:extLst>
          </p:cNvPr>
          <p:cNvSpPr txBox="1"/>
          <p:nvPr/>
        </p:nvSpPr>
        <p:spPr>
          <a:xfrm>
            <a:off x="3214687" y="4213224"/>
            <a:ext cx="885825" cy="430887"/>
          </a:xfrm>
          <a:prstGeom prst="rect">
            <a:avLst/>
          </a:prstGeom>
          <a:noFill/>
        </p:spPr>
        <p:txBody>
          <a:bodyPr wrap="square" rtlCol="0">
            <a:spAutoFit/>
          </a:bodyPr>
          <a:lstStyle/>
          <a:p>
            <a:pPr algn="ctr"/>
            <a:r>
              <a:rPr lang="en-US" sz="1100" b="1" dirty="0">
                <a:solidFill>
                  <a:schemeClr val="bg1"/>
                </a:solidFill>
              </a:rPr>
              <a:t>Supply chain</a:t>
            </a:r>
          </a:p>
        </p:txBody>
      </p:sp>
      <p:sp>
        <p:nvSpPr>
          <p:cNvPr id="8" name="TextBox 7">
            <a:extLst>
              <a:ext uri="{FF2B5EF4-FFF2-40B4-BE49-F238E27FC236}">
                <a16:creationId xmlns:a16="http://schemas.microsoft.com/office/drawing/2014/main" xmlns="" id="{CF27E386-3DC5-406A-B2AD-E6734F76823F}"/>
              </a:ext>
            </a:extLst>
          </p:cNvPr>
          <p:cNvSpPr txBox="1"/>
          <p:nvPr/>
        </p:nvSpPr>
        <p:spPr>
          <a:xfrm>
            <a:off x="4957765" y="5267411"/>
            <a:ext cx="995363" cy="261610"/>
          </a:xfrm>
          <a:prstGeom prst="rect">
            <a:avLst/>
          </a:prstGeom>
          <a:noFill/>
        </p:spPr>
        <p:txBody>
          <a:bodyPr wrap="square" rtlCol="0">
            <a:spAutoFit/>
          </a:bodyPr>
          <a:lstStyle/>
          <a:p>
            <a:pPr algn="ctr"/>
            <a:r>
              <a:rPr lang="en-US" sz="1100" b="1" dirty="0">
                <a:solidFill>
                  <a:schemeClr val="bg1"/>
                </a:solidFill>
              </a:rPr>
              <a:t>Partnerships</a:t>
            </a:r>
          </a:p>
        </p:txBody>
      </p:sp>
      <p:sp>
        <p:nvSpPr>
          <p:cNvPr id="9" name="Arrow: Up-Down 8">
            <a:extLst>
              <a:ext uri="{FF2B5EF4-FFF2-40B4-BE49-F238E27FC236}">
                <a16:creationId xmlns:a16="http://schemas.microsoft.com/office/drawing/2014/main" xmlns="" id="{034143B0-8A36-406C-A7C1-18B3EBF805D0}"/>
              </a:ext>
            </a:extLst>
          </p:cNvPr>
          <p:cNvSpPr/>
          <p:nvPr/>
        </p:nvSpPr>
        <p:spPr>
          <a:xfrm>
            <a:off x="6700838" y="1757363"/>
            <a:ext cx="885825" cy="4368800"/>
          </a:xfrm>
          <a:prstGeom prst="up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1400" dirty="0"/>
              <a:t>Cross-cutting</a:t>
            </a:r>
          </a:p>
        </p:txBody>
      </p:sp>
      <p:sp>
        <p:nvSpPr>
          <p:cNvPr id="10" name="Star: 7 Points 9">
            <a:extLst>
              <a:ext uri="{FF2B5EF4-FFF2-40B4-BE49-F238E27FC236}">
                <a16:creationId xmlns:a16="http://schemas.microsoft.com/office/drawing/2014/main" xmlns="" id="{CC513022-CFB4-4271-BD92-51107180FAA9}"/>
              </a:ext>
            </a:extLst>
          </p:cNvPr>
          <p:cNvSpPr/>
          <p:nvPr/>
        </p:nvSpPr>
        <p:spPr>
          <a:xfrm>
            <a:off x="7900988" y="141291"/>
            <a:ext cx="1150144" cy="1054550"/>
          </a:xfrm>
          <a:prstGeom prst="star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Pg. S110</a:t>
            </a:r>
          </a:p>
        </p:txBody>
      </p:sp>
      <p:sp>
        <p:nvSpPr>
          <p:cNvPr id="12" name="Rectangle: Rounded Corners 11">
            <a:extLst>
              <a:ext uri="{FF2B5EF4-FFF2-40B4-BE49-F238E27FC236}">
                <a16:creationId xmlns:a16="http://schemas.microsoft.com/office/drawing/2014/main" xmlns="" id="{9ED953BD-A9FC-4346-8A84-39EA430CE581}"/>
              </a:ext>
            </a:extLst>
          </p:cNvPr>
          <p:cNvSpPr/>
          <p:nvPr/>
        </p:nvSpPr>
        <p:spPr>
          <a:xfrm>
            <a:off x="225028" y="1600200"/>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What impact does HIV/NCD integration have on HIV treatment, in terms of adherence, retention, stigma or immunologic outcomes?</a:t>
            </a:r>
          </a:p>
        </p:txBody>
      </p:sp>
      <p:sp>
        <p:nvSpPr>
          <p:cNvPr id="13" name="Rectangle: Rounded Corners 12">
            <a:extLst>
              <a:ext uri="{FF2B5EF4-FFF2-40B4-BE49-F238E27FC236}">
                <a16:creationId xmlns:a16="http://schemas.microsoft.com/office/drawing/2014/main" xmlns="" id="{AFB0A11C-1160-45D4-BF8E-AA60DC8AF349}"/>
              </a:ext>
            </a:extLst>
          </p:cNvPr>
          <p:cNvSpPr/>
          <p:nvPr/>
        </p:nvSpPr>
        <p:spPr>
          <a:xfrm>
            <a:off x="237529" y="2576513"/>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Which HIV clinical cadres should provide screening services, initiate and manage treatment, and distribute medication for NCDs?</a:t>
            </a:r>
          </a:p>
        </p:txBody>
      </p:sp>
      <p:sp>
        <p:nvSpPr>
          <p:cNvPr id="14" name="Rectangle: Rounded Corners 13">
            <a:extLst>
              <a:ext uri="{FF2B5EF4-FFF2-40B4-BE49-F238E27FC236}">
                <a16:creationId xmlns:a16="http://schemas.microsoft.com/office/drawing/2014/main" xmlns="" id="{05775E62-27D9-4351-B225-E06B6BB8EC25}"/>
              </a:ext>
            </a:extLst>
          </p:cNvPr>
          <p:cNvSpPr/>
          <p:nvPr/>
        </p:nvSpPr>
        <p:spPr>
          <a:xfrm>
            <a:off x="244675" y="3654513"/>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What is the most effective innovative financing for supply chain resource mobilization?</a:t>
            </a:r>
          </a:p>
        </p:txBody>
      </p:sp>
      <p:sp>
        <p:nvSpPr>
          <p:cNvPr id="15" name="Rectangle: Rounded Corners 14">
            <a:extLst>
              <a:ext uri="{FF2B5EF4-FFF2-40B4-BE49-F238E27FC236}">
                <a16:creationId xmlns:a16="http://schemas.microsoft.com/office/drawing/2014/main" xmlns="" id="{4B4D8C0C-4B59-4A67-87EC-B7B655F1B88E}"/>
              </a:ext>
            </a:extLst>
          </p:cNvPr>
          <p:cNvSpPr/>
          <p:nvPr/>
        </p:nvSpPr>
        <p:spPr>
          <a:xfrm>
            <a:off x="244675" y="4510091"/>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What is the financial cost of population-level scale up of NCD prevention, screening, care, and treatment programs?</a:t>
            </a:r>
          </a:p>
        </p:txBody>
      </p:sp>
      <p:sp>
        <p:nvSpPr>
          <p:cNvPr id="16" name="Rectangle: Rounded Corners 15">
            <a:extLst>
              <a:ext uri="{FF2B5EF4-FFF2-40B4-BE49-F238E27FC236}">
                <a16:creationId xmlns:a16="http://schemas.microsoft.com/office/drawing/2014/main" xmlns="" id="{68D20AD2-915D-43A2-80E1-158736574563}"/>
              </a:ext>
            </a:extLst>
          </p:cNvPr>
          <p:cNvSpPr/>
          <p:nvPr/>
        </p:nvSpPr>
        <p:spPr>
          <a:xfrm>
            <a:off x="6075762" y="1600200"/>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What are the evidence needs and evidence generation activities that would support decisions surrounding HIV/NCD policies?</a:t>
            </a:r>
          </a:p>
        </p:txBody>
      </p:sp>
      <p:sp>
        <p:nvSpPr>
          <p:cNvPr id="17" name="Rectangle: Rounded Corners 16">
            <a:extLst>
              <a:ext uri="{FF2B5EF4-FFF2-40B4-BE49-F238E27FC236}">
                <a16:creationId xmlns:a16="http://schemas.microsoft.com/office/drawing/2014/main" xmlns="" id="{91136BCD-CABB-410F-B863-C3175BFE8F7D}"/>
              </a:ext>
            </a:extLst>
          </p:cNvPr>
          <p:cNvSpPr/>
          <p:nvPr/>
        </p:nvSpPr>
        <p:spPr>
          <a:xfrm>
            <a:off x="6075762" y="2525757"/>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How can health management information systems be used to minimize additional data collection burdens arising from integrated care?</a:t>
            </a:r>
          </a:p>
        </p:txBody>
      </p:sp>
      <p:sp>
        <p:nvSpPr>
          <p:cNvPr id="18" name="Rectangle: Rounded Corners 17">
            <a:extLst>
              <a:ext uri="{FF2B5EF4-FFF2-40B4-BE49-F238E27FC236}">
                <a16:creationId xmlns:a16="http://schemas.microsoft.com/office/drawing/2014/main" xmlns="" id="{803D9062-E3BF-44C8-AC22-BB34D6CD8371}"/>
              </a:ext>
            </a:extLst>
          </p:cNvPr>
          <p:cNvSpPr/>
          <p:nvPr/>
        </p:nvSpPr>
        <p:spPr>
          <a:xfrm>
            <a:off x="6050760" y="3620631"/>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How does the integration of HIV and NCD communication interventions impact service provision and demand?</a:t>
            </a:r>
          </a:p>
        </p:txBody>
      </p:sp>
      <p:sp>
        <p:nvSpPr>
          <p:cNvPr id="19" name="Rectangle: Rounded Corners 18">
            <a:extLst>
              <a:ext uri="{FF2B5EF4-FFF2-40B4-BE49-F238E27FC236}">
                <a16:creationId xmlns:a16="http://schemas.microsoft.com/office/drawing/2014/main" xmlns="" id="{E45AB54B-1458-4E1E-B17A-FCB3FDBC5F06}"/>
              </a:ext>
            </a:extLst>
          </p:cNvPr>
          <p:cNvSpPr/>
          <p:nvPr/>
        </p:nvSpPr>
        <p:spPr>
          <a:xfrm>
            <a:off x="6075762" y="4459375"/>
            <a:ext cx="2757488"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How can sustainable mutually beneficial private public partnerships be established?</a:t>
            </a:r>
          </a:p>
        </p:txBody>
      </p:sp>
      <p:sp>
        <p:nvSpPr>
          <p:cNvPr id="20" name="Rectangle: Rounded Corners 19">
            <a:extLst>
              <a:ext uri="{FF2B5EF4-FFF2-40B4-BE49-F238E27FC236}">
                <a16:creationId xmlns:a16="http://schemas.microsoft.com/office/drawing/2014/main" xmlns="" id="{5DF5A164-B47D-468B-8195-91F0532A7FC8}"/>
              </a:ext>
            </a:extLst>
          </p:cNvPr>
          <p:cNvSpPr/>
          <p:nvPr/>
        </p:nvSpPr>
        <p:spPr>
          <a:xfrm>
            <a:off x="2310333" y="2843303"/>
            <a:ext cx="4175897" cy="1616072"/>
          </a:xfrm>
          <a:prstGeom prst="roundRect">
            <a:avLst/>
          </a:prstGeom>
          <a:solidFill>
            <a:schemeClr val="bg1"/>
          </a:solid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What are key challenges and viable approaches to integrated comprehensive care?</a:t>
            </a:r>
          </a:p>
          <a:p>
            <a:r>
              <a:rPr lang="en-US" sz="1600" dirty="0">
                <a:solidFill>
                  <a:schemeClr val="tx1"/>
                </a:solidFill>
              </a:rPr>
              <a:t>How do we enhance health systems to provide integrated HIV/NCD prevention care and treatment?</a:t>
            </a:r>
          </a:p>
        </p:txBody>
      </p:sp>
    </p:spTree>
    <p:extLst>
      <p:ext uri="{BB962C8B-B14F-4D97-AF65-F5344CB8AC3E}">
        <p14:creationId xmlns:p14="http://schemas.microsoft.com/office/powerpoint/2010/main" val="339412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4157133" y="1358845"/>
            <a:ext cx="4457699" cy="2647193"/>
          </a:xfrm>
          <a:solidFill>
            <a:schemeClr val="tx2"/>
          </a:solidFill>
        </p:spPr>
        <p:txBody>
          <a:bodyPr>
            <a:normAutofit fontScale="85000" lnSpcReduction="20000"/>
          </a:bodyPr>
          <a:lstStyle/>
          <a:p>
            <a:r>
              <a:rPr lang="en-US" sz="2000" b="1" dirty="0">
                <a:solidFill>
                  <a:schemeClr val="bg1"/>
                </a:solidFill>
              </a:rPr>
              <a:t>Global partnerships to support noncommunicable disease care in low and middle-income countries: lessons from HIV/AIDS</a:t>
            </a:r>
          </a:p>
          <a:p>
            <a:endParaRPr lang="en-US" sz="2000" b="1" dirty="0">
              <a:solidFill>
                <a:schemeClr val="bg1"/>
              </a:solidFill>
            </a:endParaRPr>
          </a:p>
          <a:p>
            <a:r>
              <a:rPr lang="en-US" sz="2000" b="1" dirty="0">
                <a:solidFill>
                  <a:schemeClr val="bg1"/>
                </a:solidFill>
              </a:rPr>
              <a:t>Deborah Von </a:t>
            </a:r>
            <a:r>
              <a:rPr lang="en-US" sz="2000" b="1" dirty="0" err="1">
                <a:solidFill>
                  <a:schemeClr val="bg1"/>
                </a:solidFill>
              </a:rPr>
              <a:t>Zinkernagel</a:t>
            </a:r>
            <a:r>
              <a:rPr lang="en-US" sz="2000" b="1" dirty="0">
                <a:solidFill>
                  <a:schemeClr val="bg1"/>
                </a:solidFill>
              </a:rPr>
              <a:t> </a:t>
            </a:r>
          </a:p>
          <a:p>
            <a:r>
              <a:rPr lang="en-GB" dirty="0">
                <a:solidFill>
                  <a:schemeClr val="bg1"/>
                </a:solidFill>
              </a:rPr>
              <a:t>Coordinator for Policy and Programme at the UN Joint Programme on AIDS and Acting Director for the Department of Community Support, Social Justice and Inclusion at UNAIDS</a:t>
            </a:r>
            <a:endParaRPr lang="en-US" sz="2000" b="1" dirty="0">
              <a:solidFill>
                <a:schemeClr val="bg1"/>
              </a:solidFill>
            </a:endParaRPr>
          </a:p>
          <a:p>
            <a:endParaRPr lang="en-US" sz="1900" dirty="0">
              <a:solidFill>
                <a:schemeClr val="bg1"/>
              </a:solidFill>
            </a:endParaRPr>
          </a:p>
          <a:p>
            <a:r>
              <a:rPr lang="en-US" sz="1300" b="1" dirty="0">
                <a:solidFill>
                  <a:schemeClr val="bg1"/>
                </a:solidFill>
              </a:rPr>
              <a:t>Johnson, Michael; </a:t>
            </a:r>
            <a:r>
              <a:rPr lang="en-US" sz="1300" dirty="0">
                <a:solidFill>
                  <a:schemeClr val="bg1"/>
                </a:solidFill>
              </a:rPr>
              <a:t>Wilkinson, Jessica; Gardner, Adrian; Kupfer, Linda E.; </a:t>
            </a:r>
            <a:r>
              <a:rPr lang="en-US" sz="1300" dirty="0" err="1">
                <a:solidFill>
                  <a:schemeClr val="bg1"/>
                </a:solidFill>
              </a:rPr>
              <a:t>Kimaiyo</a:t>
            </a:r>
            <a:r>
              <a:rPr lang="en-US" sz="1300" dirty="0">
                <a:solidFill>
                  <a:schemeClr val="bg1"/>
                </a:solidFill>
              </a:rPr>
              <a:t>, Sylvester; </a:t>
            </a: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495300" y="409504"/>
            <a:ext cx="3344867" cy="4545877"/>
          </a:xfrm>
          <a:prstGeom prst="rect">
            <a:avLst/>
          </a:prstGeom>
        </p:spPr>
      </p:pic>
    </p:spTree>
    <p:extLst>
      <p:ext uri="{BB962C8B-B14F-4D97-AF65-F5344CB8AC3E}">
        <p14:creationId xmlns:p14="http://schemas.microsoft.com/office/powerpoint/2010/main" val="3310945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16EC30E-4137-4BB4-9B12-B18F9F17EFEC}"/>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117998" y="2414587"/>
            <a:ext cx="2771775" cy="1647825"/>
          </a:xfrm>
          <a:prstGeom prst="rect">
            <a:avLst/>
          </a:prstGeom>
        </p:spPr>
      </p:pic>
      <p:sp>
        <p:nvSpPr>
          <p:cNvPr id="2" name="Title 1"/>
          <p:cNvSpPr>
            <a:spLocks noGrp="1"/>
          </p:cNvSpPr>
          <p:nvPr>
            <p:ph type="title"/>
          </p:nvPr>
        </p:nvSpPr>
        <p:spPr/>
        <p:txBody>
          <a:bodyPr>
            <a:normAutofit fontScale="90000"/>
          </a:bodyPr>
          <a:lstStyle/>
          <a:p>
            <a:r>
              <a:rPr lang="en-US" sz="3600" dirty="0"/>
              <a:t>HIV Partnerships: Model for NCDs? </a:t>
            </a:r>
          </a:p>
        </p:txBody>
      </p:sp>
      <p:sp>
        <p:nvSpPr>
          <p:cNvPr id="3" name="Content Placeholder 2"/>
          <p:cNvSpPr>
            <a:spLocks noGrp="1"/>
          </p:cNvSpPr>
          <p:nvPr>
            <p:ph idx="1"/>
          </p:nvPr>
        </p:nvSpPr>
        <p:spPr>
          <a:xfrm>
            <a:off x="457200" y="1556658"/>
            <a:ext cx="8229600" cy="4525963"/>
          </a:xfrm>
        </p:spPr>
        <p:txBody>
          <a:bodyPr/>
          <a:lstStyle/>
          <a:p>
            <a:r>
              <a:rPr lang="en-US" sz="2800" dirty="0">
                <a:latin typeface="+mn-lt"/>
              </a:rPr>
              <a:t>Global organizations are a critical factor in the world’s response to the HIV epidemic</a:t>
            </a:r>
          </a:p>
          <a:p>
            <a:r>
              <a:rPr lang="en-US" sz="2800" dirty="0">
                <a:latin typeface="+mn-lt"/>
              </a:rPr>
              <a:t>Partnerships support countries for:</a:t>
            </a:r>
          </a:p>
          <a:p>
            <a:pPr lvl="1"/>
            <a:r>
              <a:rPr lang="en-US" sz="2400" dirty="0">
                <a:latin typeface="+mn-lt"/>
              </a:rPr>
              <a:t>Disease-specific service delivery</a:t>
            </a:r>
          </a:p>
          <a:p>
            <a:pPr lvl="1"/>
            <a:r>
              <a:rPr lang="en-US" sz="2400" dirty="0">
                <a:latin typeface="+mn-lt"/>
              </a:rPr>
              <a:t>Health systems capacity</a:t>
            </a:r>
          </a:p>
          <a:p>
            <a:pPr lvl="1"/>
            <a:r>
              <a:rPr lang="en-US" sz="2400" dirty="0">
                <a:latin typeface="+mn-lt"/>
              </a:rPr>
              <a:t>Implementation science to improve programs</a:t>
            </a:r>
          </a:p>
          <a:p>
            <a:pPr lvl="1"/>
            <a:r>
              <a:rPr lang="en-US" sz="2400" dirty="0">
                <a:latin typeface="+mn-lt"/>
              </a:rPr>
              <a:t>Access to critical health products</a:t>
            </a:r>
          </a:p>
          <a:p>
            <a:pPr lvl="1"/>
            <a:r>
              <a:rPr lang="en-US" sz="2400" dirty="0">
                <a:latin typeface="+mn-lt"/>
              </a:rPr>
              <a:t>Political advocacy</a:t>
            </a:r>
          </a:p>
          <a:p>
            <a:pPr lvl="1"/>
            <a:r>
              <a:rPr lang="en-US" sz="2400" dirty="0">
                <a:latin typeface="+mn-lt"/>
              </a:rPr>
              <a:t>Planning for shift from global to national support; “sustainability”</a:t>
            </a:r>
          </a:p>
          <a:p>
            <a:endParaRPr lang="en-US" dirty="0"/>
          </a:p>
        </p:txBody>
      </p:sp>
      <p:sp>
        <p:nvSpPr>
          <p:cNvPr id="6" name="TextBox 5">
            <a:extLst>
              <a:ext uri="{FF2B5EF4-FFF2-40B4-BE49-F238E27FC236}">
                <a16:creationId xmlns:a16="http://schemas.microsoft.com/office/drawing/2014/main" xmlns="" id="{4F644FDC-BFE1-420E-AE80-C0E02606047D}"/>
              </a:ext>
            </a:extLst>
          </p:cNvPr>
          <p:cNvSpPr txBox="1"/>
          <p:nvPr/>
        </p:nvSpPr>
        <p:spPr>
          <a:xfrm>
            <a:off x="6117998" y="4201885"/>
            <a:ext cx="2771775" cy="369332"/>
          </a:xfrm>
          <a:prstGeom prst="rect">
            <a:avLst/>
          </a:prstGeom>
          <a:noFill/>
        </p:spPr>
        <p:txBody>
          <a:bodyPr wrap="square" rtlCol="0">
            <a:spAutoFit/>
          </a:bodyPr>
          <a:lstStyle/>
          <a:p>
            <a:r>
              <a:rPr lang="en-US" sz="900">
                <a:hlinkClick r:id="rId3" tooltip="http://blocs.xtec.cat/escacentaulat/tag/matematiques-2/"/>
              </a:rPr>
              <a:t>This Photo</a:t>
            </a:r>
            <a:r>
              <a:rPr lang="en-US" sz="900"/>
              <a:t> by Unknown Author is licensed under </a:t>
            </a:r>
            <a:r>
              <a:rPr lang="en-US" sz="900">
                <a:hlinkClick r:id="rId4" tooltip="https://creativecommons.org/licenses/by-nc-sa/4.0/"/>
              </a:rPr>
              <a:t>CC BY-NC-SA</a:t>
            </a:r>
            <a:endParaRPr lang="en-US" sz="900"/>
          </a:p>
        </p:txBody>
      </p:sp>
    </p:spTree>
    <p:extLst>
      <p:ext uri="{BB962C8B-B14F-4D97-AF65-F5344CB8AC3E}">
        <p14:creationId xmlns:p14="http://schemas.microsoft.com/office/powerpoint/2010/main" val="780256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 Multiple Partnerships Needed</a:t>
            </a:r>
          </a:p>
        </p:txBody>
      </p:sp>
      <p:sp>
        <p:nvSpPr>
          <p:cNvPr id="3" name="Content Placeholder 2"/>
          <p:cNvSpPr>
            <a:spLocks noGrp="1"/>
          </p:cNvSpPr>
          <p:nvPr>
            <p:ph idx="1"/>
          </p:nvPr>
        </p:nvSpPr>
        <p:spPr>
          <a:xfrm>
            <a:off x="573314" y="1948544"/>
            <a:ext cx="8229600" cy="4525963"/>
          </a:xfrm>
        </p:spPr>
        <p:txBody>
          <a:bodyPr>
            <a:normAutofit/>
          </a:bodyPr>
          <a:lstStyle/>
          <a:p>
            <a:r>
              <a:rPr lang="en-US" sz="2800" dirty="0">
                <a:latin typeface="+mn-lt"/>
              </a:rPr>
              <a:t>BUT … No one global organization can support the range of needs.  Hence, partnerships among the global organizations and with countries are critical.</a:t>
            </a:r>
          </a:p>
          <a:p>
            <a:pPr marL="0" indent="0">
              <a:buNone/>
            </a:pPr>
            <a:endParaRPr lang="en-US" sz="2800" dirty="0">
              <a:latin typeface="+mn-lt"/>
            </a:endParaRPr>
          </a:p>
          <a:p>
            <a:r>
              <a:rPr lang="en-US" sz="2800" dirty="0">
                <a:latin typeface="+mn-lt"/>
              </a:rPr>
              <a:t>What are the characteristics of the global organizations, what are their strengths, and what can be learned and/or leveraged for the control of NCDs?</a:t>
            </a:r>
          </a:p>
          <a:p>
            <a:pPr marL="0" indent="0">
              <a:buNone/>
            </a:pPr>
            <a:endParaRPr lang="en-US" sz="2800" dirty="0"/>
          </a:p>
          <a:p>
            <a:pPr marL="0" indent="0">
              <a:buNone/>
            </a:pPr>
            <a:endParaRPr lang="en-US" sz="2800" dirty="0"/>
          </a:p>
        </p:txBody>
      </p:sp>
      <p:pic>
        <p:nvPicPr>
          <p:cNvPr id="4" name="Picture 3">
            <a:extLst>
              <a:ext uri="{FF2B5EF4-FFF2-40B4-BE49-F238E27FC236}">
                <a16:creationId xmlns:a16="http://schemas.microsoft.com/office/drawing/2014/main" xmlns="" id="{5F5218B7-CAB6-4C67-A125-F85C513C4650}"/>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884283" y="5258933"/>
            <a:ext cx="2771775" cy="1647825"/>
          </a:xfrm>
          <a:prstGeom prst="rect">
            <a:avLst/>
          </a:prstGeom>
        </p:spPr>
      </p:pic>
    </p:spTree>
    <p:extLst>
      <p:ext uri="{BB962C8B-B14F-4D97-AF65-F5344CB8AC3E}">
        <p14:creationId xmlns:p14="http://schemas.microsoft.com/office/powerpoint/2010/main" val="3446008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64"/>
            <a:ext cx="9144000" cy="809094"/>
          </a:xfrm>
        </p:spPr>
        <p:txBody>
          <a:bodyPr>
            <a:normAutofit/>
          </a:bodyPr>
          <a:lstStyle/>
          <a:p>
            <a:r>
              <a:rPr lang="en-US" sz="3600" dirty="0"/>
              <a:t> HIV Partners: Coverage </a:t>
            </a:r>
          </a:p>
        </p:txBody>
      </p:sp>
      <p:graphicFrame>
        <p:nvGraphicFramePr>
          <p:cNvPr id="8" name="Table 7">
            <a:extLst>
              <a:ext uri="{FF2B5EF4-FFF2-40B4-BE49-F238E27FC236}">
                <a16:creationId xmlns:a16="http://schemas.microsoft.com/office/drawing/2014/main" xmlns="" id="{1A41171F-1C7C-4969-B956-C279FE6F3FAF}"/>
              </a:ext>
            </a:extLst>
          </p:cNvPr>
          <p:cNvGraphicFramePr>
            <a:graphicFrameLocks noGrp="1"/>
          </p:cNvGraphicFramePr>
          <p:nvPr>
            <p:extLst>
              <p:ext uri="{D42A27DB-BD31-4B8C-83A1-F6EECF244321}">
                <p14:modId xmlns:p14="http://schemas.microsoft.com/office/powerpoint/2010/main" val="2668150706"/>
              </p:ext>
            </p:extLst>
          </p:nvPr>
        </p:nvGraphicFramePr>
        <p:xfrm>
          <a:off x="342898" y="945558"/>
          <a:ext cx="8458199" cy="4024155"/>
        </p:xfrm>
        <a:graphic>
          <a:graphicData uri="http://schemas.openxmlformats.org/drawingml/2006/table">
            <a:tbl>
              <a:tblPr/>
              <a:tblGrid>
                <a:gridCol w="3401360">
                  <a:extLst>
                    <a:ext uri="{9D8B030D-6E8A-4147-A177-3AD203B41FA5}">
                      <a16:colId xmlns:a16="http://schemas.microsoft.com/office/drawing/2014/main" xmlns="" val="2246248981"/>
                    </a:ext>
                  </a:extLst>
                </a:gridCol>
                <a:gridCol w="931733">
                  <a:extLst>
                    <a:ext uri="{9D8B030D-6E8A-4147-A177-3AD203B41FA5}">
                      <a16:colId xmlns:a16="http://schemas.microsoft.com/office/drawing/2014/main" xmlns="" val="2601705336"/>
                    </a:ext>
                  </a:extLst>
                </a:gridCol>
                <a:gridCol w="1152603">
                  <a:extLst>
                    <a:ext uri="{9D8B030D-6E8A-4147-A177-3AD203B41FA5}">
                      <a16:colId xmlns:a16="http://schemas.microsoft.com/office/drawing/2014/main" xmlns="" val="1173558041"/>
                    </a:ext>
                  </a:extLst>
                </a:gridCol>
                <a:gridCol w="961947">
                  <a:extLst>
                    <a:ext uri="{9D8B030D-6E8A-4147-A177-3AD203B41FA5}">
                      <a16:colId xmlns:a16="http://schemas.microsoft.com/office/drawing/2014/main" xmlns="" val="2557492941"/>
                    </a:ext>
                  </a:extLst>
                </a:gridCol>
                <a:gridCol w="866618">
                  <a:extLst>
                    <a:ext uri="{9D8B030D-6E8A-4147-A177-3AD203B41FA5}">
                      <a16:colId xmlns:a16="http://schemas.microsoft.com/office/drawing/2014/main" xmlns="" val="1896613678"/>
                    </a:ext>
                  </a:extLst>
                </a:gridCol>
                <a:gridCol w="1143938">
                  <a:extLst>
                    <a:ext uri="{9D8B030D-6E8A-4147-A177-3AD203B41FA5}">
                      <a16:colId xmlns:a16="http://schemas.microsoft.com/office/drawing/2014/main" xmlns="" val="1853682569"/>
                    </a:ext>
                  </a:extLst>
                </a:gridCol>
              </a:tblGrid>
              <a:tr h="849852">
                <a:tc>
                  <a:txBody>
                    <a:bodyPr/>
                    <a:lstStyle/>
                    <a:p>
                      <a:pPr marL="0" marR="0" algn="l">
                        <a:lnSpc>
                          <a:spcPct val="107000"/>
                        </a:lnSpc>
                        <a:spcBef>
                          <a:spcPts val="0"/>
                        </a:spcBef>
                        <a:spcAft>
                          <a:spcPts val="800"/>
                        </a:spcAft>
                      </a:pPr>
                      <a:r>
                        <a:rPr lang="en-US" sz="1200" b="1" dirty="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Area of Support</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a:lnSpc>
                          <a:spcPct val="107000"/>
                        </a:lnSpc>
                        <a:spcBef>
                          <a:spcPts val="0"/>
                        </a:spcBef>
                        <a:spcAft>
                          <a:spcPts val="800"/>
                        </a:spcAft>
                      </a:pPr>
                      <a:r>
                        <a:rPr lang="en-US" sz="1200" b="1" dirty="0">
                          <a:solidFill>
                            <a:srgbClr val="000000"/>
                          </a:solidFill>
                          <a:effectLst/>
                          <a:latin typeface="Calibri" panose="020F0502020204030204" pitchFamily="34" charset="0"/>
                          <a:ea typeface="Calibri" panose="020F0502020204030204" pitchFamily="34" charset="0"/>
                        </a:rPr>
                        <a:t> </a:t>
                      </a:r>
                      <a:r>
                        <a:rPr lang="en-US" sz="1100" b="1" dirty="0">
                          <a:effectLst/>
                          <a:latin typeface="Calibri Light" panose="020F0302020204030204" pitchFamily="34" charset="0"/>
                          <a:ea typeface="Calibri" panose="020F0502020204030204" pitchFamily="34" charset="0"/>
                          <a:cs typeface="Calibri" panose="020F0502020204030204" pitchFamily="34" charset="0"/>
                        </a:rPr>
                        <a:t>Global Fund to Fight AIDS, TB, Malaria</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l">
                        <a:lnSpc>
                          <a:spcPct val="107000"/>
                        </a:lnSpc>
                        <a:spcBef>
                          <a:spcPts val="0"/>
                        </a:spcBef>
                        <a:spcAft>
                          <a:spcPts val="800"/>
                        </a:spcAft>
                      </a:pPr>
                      <a:r>
                        <a:rPr lang="en-US" sz="1200" b="1" dirty="0">
                          <a:solidFill>
                            <a:srgbClr val="000000"/>
                          </a:solidFill>
                          <a:effectLst/>
                          <a:latin typeface="Calibri" panose="020F0502020204030204" pitchFamily="34" charset="0"/>
                          <a:ea typeface="Calibri" panose="020F0502020204030204" pitchFamily="34" charset="0"/>
                        </a:rPr>
                        <a:t> </a:t>
                      </a:r>
                      <a:r>
                        <a:rPr lang="en-US" sz="1100" b="1" dirty="0">
                          <a:effectLst/>
                          <a:latin typeface="Calibri Light" panose="020F0302020204030204" pitchFamily="34" charset="0"/>
                          <a:ea typeface="Calibri" panose="020F0502020204030204" pitchFamily="34" charset="0"/>
                          <a:cs typeface="Calibri" panose="020F0502020204030204" pitchFamily="34" charset="0"/>
                        </a:rPr>
                        <a:t>Joint United Nations </a:t>
                      </a:r>
                      <a:r>
                        <a:rPr lang="en-US" sz="1100" b="1" dirty="0" err="1">
                          <a:effectLst/>
                          <a:latin typeface="Calibri Light" panose="020F0302020204030204" pitchFamily="34" charset="0"/>
                          <a:ea typeface="Calibri" panose="020F0502020204030204" pitchFamily="34" charset="0"/>
                          <a:cs typeface="Calibri" panose="020F0502020204030204" pitchFamily="34" charset="0"/>
                        </a:rPr>
                        <a:t>Programme</a:t>
                      </a:r>
                      <a:r>
                        <a:rPr lang="en-US" sz="1100" b="1" dirty="0">
                          <a:effectLst/>
                          <a:latin typeface="Calibri Light" panose="020F0302020204030204" pitchFamily="34" charset="0"/>
                          <a:ea typeface="Calibri" panose="020F0502020204030204" pitchFamily="34" charset="0"/>
                          <a:cs typeface="Calibri" panose="020F0502020204030204" pitchFamily="34" charset="0"/>
                        </a:rPr>
                        <a:t> on HIV/AIDS (UNAIDS)</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l">
                        <a:lnSpc>
                          <a:spcPct val="107000"/>
                        </a:lnSpc>
                        <a:spcBef>
                          <a:spcPts val="0"/>
                        </a:spcBef>
                        <a:spcAft>
                          <a:spcPts val="800"/>
                        </a:spcAft>
                      </a:pPr>
                      <a:r>
                        <a:rPr lang="en-US" sz="1200" b="1" dirty="0">
                          <a:solidFill>
                            <a:srgbClr val="000000"/>
                          </a:solidFill>
                          <a:effectLst/>
                          <a:latin typeface="Calibri" panose="020F0502020204030204" pitchFamily="34" charset="0"/>
                          <a:ea typeface="Calibri" panose="020F0502020204030204" pitchFamily="34" charset="0"/>
                        </a:rPr>
                        <a:t> </a:t>
                      </a:r>
                      <a:r>
                        <a:rPr lang="en-US" sz="1100" b="1" dirty="0">
                          <a:effectLst/>
                          <a:latin typeface="Calibri Light" panose="020F0302020204030204" pitchFamily="34" charset="0"/>
                          <a:ea typeface="Calibri" panose="020F0502020204030204" pitchFamily="34" charset="0"/>
                          <a:cs typeface="Calibri" panose="020F0502020204030204" pitchFamily="34" charset="0"/>
                        </a:rPr>
                        <a:t>President’s Emergency Plan for AIDS Relief (PEPFAR)</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l">
                        <a:lnSpc>
                          <a:spcPct val="107000"/>
                        </a:lnSpc>
                        <a:spcBef>
                          <a:spcPts val="0"/>
                        </a:spcBef>
                        <a:spcAft>
                          <a:spcPts val="800"/>
                        </a:spcAft>
                      </a:pPr>
                      <a:r>
                        <a:rPr lang="en-US" sz="1200" b="1" dirty="0">
                          <a:solidFill>
                            <a:srgbClr val="000000"/>
                          </a:solidFill>
                          <a:effectLst/>
                          <a:latin typeface="Calibri" panose="020F0502020204030204" pitchFamily="34" charset="0"/>
                          <a:ea typeface="Calibri" panose="020F0502020204030204" pitchFamily="34" charset="0"/>
                        </a:rPr>
                        <a:t> UNITAID</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l">
                        <a:lnSpc>
                          <a:spcPct val="107000"/>
                        </a:lnSpc>
                        <a:spcBef>
                          <a:spcPts val="0"/>
                        </a:spcBef>
                        <a:spcAft>
                          <a:spcPts val="0"/>
                        </a:spcAft>
                      </a:pPr>
                      <a:r>
                        <a:rPr lang="en-US" sz="1200" b="1" dirty="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Private Sector Partnerships</a:t>
                      </a:r>
                    </a:p>
                    <a:p>
                      <a:pPr marL="0" marR="0" algn="l">
                        <a:lnSpc>
                          <a:spcPct val="107000"/>
                        </a:lnSpc>
                        <a:spcBef>
                          <a:spcPts val="0"/>
                        </a:spcBef>
                        <a:spcAft>
                          <a:spcPts val="0"/>
                        </a:spcAft>
                      </a:pPr>
                      <a:r>
                        <a:rPr lang="en-US" sz="1200" b="1" dirty="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(ex. PRPR, PEPFAR-AZ and PEPFAR-BD)*</a:t>
                      </a:r>
                      <a:endParaRPr lang="en-US" sz="1100" dirty="0">
                        <a:solidFill>
                          <a:srgbClr val="000000"/>
                        </a:solidFill>
                        <a:effectLst/>
                        <a:latin typeface="Calibri" panose="020F0502020204030204" pitchFamily="34" charset="0"/>
                        <a:ea typeface="Calibri" panose="020F0502020204030204" pitchFamily="34" charset="0"/>
                      </a:endParaRPr>
                    </a:p>
                  </a:txBody>
                  <a:tcPr marL="114300" marR="114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xmlns="" val="1742706641"/>
                  </a:ext>
                </a:extLst>
              </a:tr>
              <a:tr h="516531">
                <a:tc>
                  <a:txBody>
                    <a:bodyPr/>
                    <a:lstStyle/>
                    <a:p>
                      <a:pPr marL="0" marR="0" algn="l">
                        <a:lnSpc>
                          <a:spcPct val="107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Calibri" panose="020F0502020204030204" pitchFamily="34" charset="0"/>
                        </a:rPr>
                        <a:t>HIV/AIDS Service Delivery; Financial or Technical Support</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000" b="1" u="sng">
                          <a:solidFill>
                            <a:srgbClr val="000000"/>
                          </a:solidFill>
                          <a:effectLst/>
                          <a:latin typeface="Calibri" panose="020F0502020204030204" pitchFamily="34" charset="0"/>
                          <a:ea typeface="Calibri" panose="020F0502020204030204" pitchFamily="34" charset="0"/>
                        </a:rPr>
                        <a:t>Focus</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b="1" u="sng">
                          <a:solidFill>
                            <a:srgbClr val="000000"/>
                          </a:solidFill>
                          <a:effectLst/>
                          <a:latin typeface="Calibri" panose="020F0502020204030204" pitchFamily="34" charset="0"/>
                          <a:ea typeface="Calibri" panose="020F0502020204030204" pitchFamily="34" charset="0"/>
                        </a:rPr>
                        <a:t>Focus</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b="1" u="sng">
                          <a:solidFill>
                            <a:srgbClr val="000000"/>
                          </a:solidFill>
                          <a:effectLst/>
                          <a:latin typeface="Calibri" panose="020F0502020204030204" pitchFamily="34" charset="0"/>
                          <a:ea typeface="Calibri" panose="020F0502020204030204" pitchFamily="34" charset="0"/>
                        </a:rPr>
                        <a:t>Focus</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Minimal</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202263456"/>
                  </a:ext>
                </a:extLst>
              </a:tr>
              <a:tr h="513452">
                <a:tc>
                  <a:txBody>
                    <a:bodyPr/>
                    <a:lstStyle/>
                    <a:p>
                      <a:pPr marL="0" marR="0" algn="l">
                        <a:lnSpc>
                          <a:spcPct val="107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Calibri" panose="020F0502020204030204" pitchFamily="34" charset="0"/>
                        </a:rPr>
                        <a:t>Comprehensive Health Systems Capacity Support</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0795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661738707"/>
                  </a:ext>
                </a:extLst>
              </a:tr>
              <a:tr h="327162">
                <a:tc>
                  <a:txBody>
                    <a:bodyPr/>
                    <a:lstStyle/>
                    <a:p>
                      <a:pPr marL="0" marR="0" algn="l">
                        <a:lnSpc>
                          <a:spcPct val="107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Calibri" panose="020F0502020204030204" pitchFamily="34" charset="0"/>
                        </a:rPr>
                        <a:t>Implementation Research to Improve Delivery</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355055124"/>
                  </a:ext>
                </a:extLst>
              </a:tr>
              <a:tr h="474500">
                <a:tc>
                  <a:txBody>
                    <a:bodyPr/>
                    <a:lstStyle/>
                    <a:p>
                      <a:pPr marL="0" marR="0" algn="l">
                        <a:lnSpc>
                          <a:spcPct val="107000"/>
                        </a:lnSpc>
                        <a:spcBef>
                          <a:spcPts val="0"/>
                        </a:spcBef>
                        <a:spcAft>
                          <a:spcPts val="0"/>
                        </a:spcAft>
                      </a:pPr>
                      <a:r>
                        <a:rPr lang="en-US" sz="1200" b="1" dirty="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Introduction and Availability of New Health Products</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 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b="1" u="sng">
                          <a:solidFill>
                            <a:srgbClr val="000000"/>
                          </a:solidFill>
                          <a:effectLst/>
                          <a:latin typeface="Calibri" panose="020F0502020204030204" pitchFamily="34" charset="0"/>
                          <a:ea typeface="Calibri" panose="020F0502020204030204" pitchFamily="34" charset="0"/>
                        </a:rPr>
                        <a:t>Focus</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b="1" u="sng">
                          <a:solidFill>
                            <a:srgbClr val="000000"/>
                          </a:solidFill>
                          <a:effectLst/>
                          <a:latin typeface="Calibri" panose="020F0502020204030204" pitchFamily="34" charset="0"/>
                          <a:ea typeface="Calibri" panose="020F0502020204030204" pitchFamily="34" charset="0"/>
                        </a:rPr>
                        <a:t>Focus</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770108758"/>
                  </a:ext>
                </a:extLst>
              </a:tr>
              <a:tr h="513452">
                <a:tc>
                  <a:txBody>
                    <a:bodyPr/>
                    <a:lstStyle/>
                    <a:p>
                      <a:pPr marL="0" marR="0" algn="l">
                        <a:lnSpc>
                          <a:spcPct val="107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Calibri" panose="020F0502020204030204" pitchFamily="34" charset="0"/>
                        </a:rPr>
                        <a:t>Political Advocacy for Accountability, Inclusion, and Resource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b="1" u="sng">
                          <a:solidFill>
                            <a:srgbClr val="000000"/>
                          </a:solidFill>
                          <a:effectLst/>
                          <a:latin typeface="Calibri" panose="020F0502020204030204" pitchFamily="34" charset="0"/>
                          <a:ea typeface="Calibri" panose="020F0502020204030204" pitchFamily="34" charset="0"/>
                        </a:rPr>
                        <a:t>Focus</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b="1" u="sng">
                          <a:solidFill>
                            <a:srgbClr val="000000"/>
                          </a:solidFill>
                          <a:effectLst/>
                          <a:latin typeface="Calibri" panose="020F0502020204030204" pitchFamily="34" charset="0"/>
                          <a:ea typeface="Calibri" panose="020F0502020204030204" pitchFamily="34" charset="0"/>
                        </a:rPr>
                        <a:t>Focus</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Minimal</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500263177"/>
                  </a:ext>
                </a:extLst>
              </a:tr>
              <a:tr h="513452">
                <a:tc>
                  <a:txBody>
                    <a:bodyPr/>
                    <a:lstStyle/>
                    <a:p>
                      <a:pPr marL="0" marR="0" algn="l">
                        <a:lnSpc>
                          <a:spcPct val="107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Calibri" panose="020F0502020204030204" pitchFamily="34" charset="0"/>
                        </a:rPr>
                        <a:t>Enhanced Approaches to Sustainability and Transition</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rPr>
                        <a:t>Contribute</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rPr>
                        <a:t>Contribute</a:t>
                      </a:r>
                      <a:endParaRPr lang="en-US" sz="11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rPr>
                        <a:t>Minimal</a:t>
                      </a:r>
                      <a:endParaRPr lang="en-US" sz="11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3585164650"/>
                  </a:ext>
                </a:extLst>
              </a:tr>
            </a:tbl>
          </a:graphicData>
        </a:graphic>
      </p:graphicFrame>
      <p:sp>
        <p:nvSpPr>
          <p:cNvPr id="9" name="TextBox 8">
            <a:extLst>
              <a:ext uri="{FF2B5EF4-FFF2-40B4-BE49-F238E27FC236}">
                <a16:creationId xmlns:a16="http://schemas.microsoft.com/office/drawing/2014/main" xmlns="" id="{FDF3F775-4AAB-4F90-BFEB-F9FC25B124B6}"/>
              </a:ext>
            </a:extLst>
          </p:cNvPr>
          <p:cNvSpPr txBox="1"/>
          <p:nvPr/>
        </p:nvSpPr>
        <p:spPr>
          <a:xfrm>
            <a:off x="6815667" y="5243875"/>
            <a:ext cx="1985431" cy="738664"/>
          </a:xfrm>
          <a:prstGeom prst="rect">
            <a:avLst/>
          </a:prstGeom>
          <a:noFill/>
        </p:spPr>
        <p:txBody>
          <a:bodyPr wrap="square" rtlCol="0">
            <a:spAutoFit/>
          </a:bodyPr>
          <a:lstStyle/>
          <a:p>
            <a:pPr algn="r"/>
            <a:r>
              <a:rPr lang="en-US" dirty="0"/>
              <a:t>* </a:t>
            </a:r>
            <a:r>
              <a:rPr lang="en-US" sz="1200" dirty="0"/>
              <a:t>PRPR=Pink Ribbon/Red Ribbon, AZ=</a:t>
            </a:r>
            <a:r>
              <a:rPr lang="en-US" sz="1200" dirty="0" err="1"/>
              <a:t>Astrazeneca</a:t>
            </a:r>
            <a:r>
              <a:rPr lang="en-US" sz="1200" dirty="0"/>
              <a:t>, BD=Becton-Dickinson</a:t>
            </a:r>
          </a:p>
        </p:txBody>
      </p:sp>
      <p:sp>
        <p:nvSpPr>
          <p:cNvPr id="10" name="Rectangle 9">
            <a:extLst>
              <a:ext uri="{FF2B5EF4-FFF2-40B4-BE49-F238E27FC236}">
                <a16:creationId xmlns:a16="http://schemas.microsoft.com/office/drawing/2014/main" xmlns="" id="{59943077-6B5A-4C0D-8E4B-5CC3FC861684}"/>
              </a:ext>
            </a:extLst>
          </p:cNvPr>
          <p:cNvSpPr/>
          <p:nvPr/>
        </p:nvSpPr>
        <p:spPr>
          <a:xfrm>
            <a:off x="342898" y="5077213"/>
            <a:ext cx="6557435" cy="1252138"/>
          </a:xfrm>
          <a:prstGeom prst="rect">
            <a:avLst/>
          </a:prstGeom>
        </p:spPr>
        <p:txBody>
          <a:bodyPr wrap="square">
            <a:spAutoFit/>
          </a:bodyPr>
          <a:lstStyle/>
          <a:p>
            <a:pPr>
              <a:lnSpc>
                <a:spcPct val="107000"/>
              </a:lnSpc>
            </a:pPr>
            <a:r>
              <a:rPr lang="en-US" sz="1200" u="sng" dirty="0">
                <a:solidFill>
                  <a:srgbClr val="000000"/>
                </a:solidFill>
                <a:latin typeface="Segoe UI" panose="020B0502040204020203" pitchFamily="34" charset="0"/>
                <a:ea typeface="Calibri" panose="020F0502020204030204" pitchFamily="34" charset="0"/>
              </a:rPr>
              <a:t>Green</a:t>
            </a:r>
            <a:r>
              <a:rPr lang="en-US" sz="1200" dirty="0">
                <a:solidFill>
                  <a:srgbClr val="000000"/>
                </a:solidFill>
                <a:latin typeface="Segoe UI" panose="020B0502040204020203" pitchFamily="34" charset="0"/>
                <a:ea typeface="Calibri" panose="020F0502020204030204" pitchFamily="34" charset="0"/>
              </a:rPr>
              <a:t> = Plays primary leadership role in utilizing this mode or supporting this activity when addressing HIV/AIDS in LMICs</a:t>
            </a:r>
            <a:endParaRPr lang="en-US" sz="1200" dirty="0">
              <a:solidFill>
                <a:srgbClr val="000000"/>
              </a:solidFill>
              <a:latin typeface="Calibri" panose="020F0502020204030204" pitchFamily="34" charset="0"/>
              <a:ea typeface="Calibri" panose="020F0502020204030204" pitchFamily="34" charset="0"/>
            </a:endParaRPr>
          </a:p>
          <a:p>
            <a:pPr>
              <a:lnSpc>
                <a:spcPct val="107000"/>
              </a:lnSpc>
            </a:pPr>
            <a:r>
              <a:rPr lang="en-US" sz="1200" u="sng" dirty="0">
                <a:solidFill>
                  <a:srgbClr val="000000"/>
                </a:solidFill>
                <a:latin typeface="Segoe UI" panose="020B0502040204020203" pitchFamily="34" charset="0"/>
                <a:ea typeface="Calibri" panose="020F0502020204030204" pitchFamily="34" charset="0"/>
              </a:rPr>
              <a:t>Yellow</a:t>
            </a:r>
            <a:r>
              <a:rPr lang="en-US" sz="1200" dirty="0">
                <a:solidFill>
                  <a:srgbClr val="000000"/>
                </a:solidFill>
                <a:latin typeface="Segoe UI" panose="020B0502040204020203" pitchFamily="34" charset="0"/>
                <a:ea typeface="Calibri" panose="020F0502020204030204" pitchFamily="34" charset="0"/>
              </a:rPr>
              <a:t> = Plays a supporting (but not primary) role in utilizing this mode or supporting this activity when addressing HIV/AIDS in LMICs </a:t>
            </a:r>
            <a:endParaRPr lang="en-US" sz="1200" dirty="0">
              <a:solidFill>
                <a:srgbClr val="000000"/>
              </a:solidFill>
              <a:latin typeface="Calibri" panose="020F0502020204030204" pitchFamily="34" charset="0"/>
              <a:ea typeface="Calibri" panose="020F0502020204030204" pitchFamily="34" charset="0"/>
            </a:endParaRPr>
          </a:p>
          <a:p>
            <a:r>
              <a:rPr lang="en-US" sz="1200" u="sng" dirty="0">
                <a:latin typeface="Segoe UI" panose="020B0502040204020203" pitchFamily="34" charset="0"/>
                <a:ea typeface="Calibri" panose="020F0502020204030204" pitchFamily="34" charset="0"/>
              </a:rPr>
              <a:t>Orange</a:t>
            </a:r>
            <a:r>
              <a:rPr lang="en-US" sz="1200" dirty="0">
                <a:latin typeface="Segoe UI" panose="020B0502040204020203" pitchFamily="34" charset="0"/>
                <a:ea typeface="Calibri" panose="020F0502020204030204" pitchFamily="34" charset="0"/>
              </a:rPr>
              <a:t>= Plays a very small role in utilizing this mode or supporting this activity when addressing HIV/AIDS in LMICs</a:t>
            </a:r>
            <a:endParaRPr lang="en-US" sz="1200" dirty="0"/>
          </a:p>
        </p:txBody>
      </p:sp>
    </p:spTree>
    <p:extLst>
      <p:ext uri="{BB962C8B-B14F-4D97-AF65-F5344CB8AC3E}">
        <p14:creationId xmlns:p14="http://schemas.microsoft.com/office/powerpoint/2010/main" val="1115580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Global HIV Partnerships: </a:t>
            </a:r>
            <a:r>
              <a:rPr lang="en-US" sz="3600"/>
              <a:t>Adapt for NCDs</a:t>
            </a:r>
            <a:r>
              <a:rPr lang="en-US" sz="3600" dirty="0"/>
              <a:t>?</a:t>
            </a:r>
          </a:p>
        </p:txBody>
      </p:sp>
      <p:sp>
        <p:nvSpPr>
          <p:cNvPr id="3" name="Content Placeholder 2"/>
          <p:cNvSpPr>
            <a:spLocks noGrp="1"/>
          </p:cNvSpPr>
          <p:nvPr>
            <p:ph idx="1"/>
          </p:nvPr>
        </p:nvSpPr>
        <p:spPr>
          <a:xfrm>
            <a:off x="279400" y="1870079"/>
            <a:ext cx="8864600" cy="4779961"/>
          </a:xfrm>
        </p:spPr>
        <p:txBody>
          <a:bodyPr>
            <a:normAutofit fontScale="77500" lnSpcReduction="20000"/>
          </a:bodyPr>
          <a:lstStyle/>
          <a:p>
            <a:pPr lvl="0">
              <a:spcBef>
                <a:spcPts val="0"/>
              </a:spcBef>
              <a:spcAft>
                <a:spcPts val="1200"/>
              </a:spcAft>
            </a:pPr>
            <a:r>
              <a:rPr lang="en-US" sz="3600" dirty="0">
                <a:latin typeface="+mn-lt"/>
              </a:rPr>
              <a:t>Many partnerships needed- Financial and/or Technical</a:t>
            </a:r>
          </a:p>
          <a:p>
            <a:pPr lvl="0">
              <a:spcBef>
                <a:spcPts val="0"/>
              </a:spcBef>
              <a:spcAft>
                <a:spcPts val="1200"/>
              </a:spcAft>
            </a:pPr>
            <a:r>
              <a:rPr lang="en-US" sz="3600" dirty="0">
                <a:latin typeface="+mn-lt"/>
              </a:rPr>
              <a:t>Multilateral, bilateral, public private, national</a:t>
            </a:r>
          </a:p>
          <a:p>
            <a:pPr lvl="0">
              <a:spcBef>
                <a:spcPts val="0"/>
              </a:spcBef>
              <a:spcAft>
                <a:spcPts val="1200"/>
              </a:spcAft>
            </a:pPr>
            <a:r>
              <a:rPr lang="en-US" sz="3600" dirty="0">
                <a:latin typeface="+mn-lt"/>
              </a:rPr>
              <a:t>HIV partnerships focus on immediate disease control  (</a:t>
            </a:r>
            <a:r>
              <a:rPr lang="en-US" sz="3600" dirty="0">
                <a:solidFill>
                  <a:srgbClr val="00B050"/>
                </a:solidFill>
                <a:latin typeface="+mn-lt"/>
              </a:rPr>
              <a:t>service delivery, commodity delivery, political advocacy</a:t>
            </a:r>
            <a:r>
              <a:rPr lang="en-US" sz="3600" dirty="0">
                <a:latin typeface="+mn-lt"/>
              </a:rPr>
              <a:t>) ; limited focus (</a:t>
            </a:r>
            <a:r>
              <a:rPr lang="en-US" sz="3600" dirty="0">
                <a:solidFill>
                  <a:schemeClr val="accent6">
                    <a:lumMod val="75000"/>
                  </a:schemeClr>
                </a:solidFill>
                <a:latin typeface="+mn-lt"/>
              </a:rPr>
              <a:t>sustainability, implementation research for improved service delivery, comprehensive health system building</a:t>
            </a:r>
            <a:r>
              <a:rPr lang="en-US" sz="3600" dirty="0">
                <a:latin typeface="+mn-lt"/>
              </a:rPr>
              <a:t>)</a:t>
            </a:r>
          </a:p>
          <a:p>
            <a:pPr lvl="0">
              <a:spcBef>
                <a:spcPts val="0"/>
              </a:spcBef>
              <a:spcAft>
                <a:spcPts val="1200"/>
              </a:spcAft>
            </a:pPr>
            <a:r>
              <a:rPr lang="en-US" sz="4100" b="1" dirty="0">
                <a:latin typeface="+mn-lt"/>
              </a:rPr>
              <a:t>HIV Partnerships could serve as models and/or be adapted for addressing the global NCD epidemic</a:t>
            </a:r>
          </a:p>
          <a:p>
            <a:endParaRPr lang="en-US" sz="2800" dirty="0"/>
          </a:p>
        </p:txBody>
      </p:sp>
    </p:spTree>
    <p:extLst>
      <p:ext uri="{BB962C8B-B14F-4D97-AF65-F5344CB8AC3E}">
        <p14:creationId xmlns:p14="http://schemas.microsoft.com/office/powerpoint/2010/main" val="3981766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57666DC-491A-4006-95FC-FA4AFA5EFDC5}"/>
              </a:ext>
            </a:extLst>
          </p:cNvPr>
          <p:cNvSpPr>
            <a:spLocks noGrp="1"/>
          </p:cNvSpPr>
          <p:nvPr>
            <p:ph type="body" sz="half" idx="2"/>
          </p:nvPr>
        </p:nvSpPr>
        <p:spPr>
          <a:xfrm>
            <a:off x="3849692" y="1261052"/>
            <a:ext cx="5290342" cy="3123046"/>
          </a:xfrm>
          <a:solidFill>
            <a:schemeClr val="tx2"/>
          </a:solidFill>
        </p:spPr>
        <p:txBody>
          <a:bodyPr>
            <a:normAutofit/>
          </a:bodyPr>
          <a:lstStyle/>
          <a:p>
            <a:r>
              <a:rPr lang="en-US" sz="2000" b="1" dirty="0">
                <a:solidFill>
                  <a:schemeClr val="bg1"/>
                </a:solidFill>
              </a:rPr>
              <a:t>Panel 2 Discussion – Moderator Eric </a:t>
            </a:r>
            <a:r>
              <a:rPr lang="en-US" sz="2000" b="1" dirty="0" err="1">
                <a:solidFill>
                  <a:schemeClr val="bg1"/>
                </a:solidFill>
              </a:rPr>
              <a:t>Goosby</a:t>
            </a:r>
            <a:endParaRPr lang="en-US" sz="2000" b="1" dirty="0">
              <a:solidFill>
                <a:schemeClr val="bg1"/>
              </a:solidFill>
            </a:endParaRPr>
          </a:p>
          <a:p>
            <a:endParaRPr lang="en-US" sz="2000" b="1" dirty="0">
              <a:solidFill>
                <a:schemeClr val="bg1"/>
              </a:solidFill>
            </a:endParaRPr>
          </a:p>
          <a:p>
            <a:r>
              <a:rPr lang="en-US" sz="1800" b="1" dirty="0" err="1">
                <a:solidFill>
                  <a:schemeClr val="bg1"/>
                </a:solidFill>
              </a:rPr>
              <a:t>Pragna</a:t>
            </a:r>
            <a:r>
              <a:rPr lang="en-US" sz="1800" b="1" dirty="0">
                <a:solidFill>
                  <a:schemeClr val="bg1"/>
                </a:solidFill>
              </a:rPr>
              <a:t> Patel</a:t>
            </a:r>
          </a:p>
          <a:p>
            <a:r>
              <a:rPr lang="en-US" sz="1800" b="1" dirty="0">
                <a:solidFill>
                  <a:schemeClr val="bg1"/>
                </a:solidFill>
              </a:rPr>
              <a:t>Gerald </a:t>
            </a:r>
            <a:r>
              <a:rPr lang="en-US" sz="1800" b="1" dirty="0" err="1">
                <a:solidFill>
                  <a:schemeClr val="bg1"/>
                </a:solidFill>
              </a:rPr>
              <a:t>Yonga</a:t>
            </a:r>
            <a:r>
              <a:rPr lang="en-US" sz="1800" b="1" dirty="0">
                <a:solidFill>
                  <a:schemeClr val="bg1"/>
                </a:solidFill>
              </a:rPr>
              <a:t> </a:t>
            </a:r>
          </a:p>
          <a:p>
            <a:r>
              <a:rPr lang="en-US" sz="1800" b="1" dirty="0">
                <a:solidFill>
                  <a:schemeClr val="bg1"/>
                </a:solidFill>
              </a:rPr>
              <a:t>Christopher G. Kemp</a:t>
            </a:r>
          </a:p>
          <a:p>
            <a:r>
              <a:rPr lang="en-US" sz="1800" b="1" dirty="0">
                <a:solidFill>
                  <a:schemeClr val="bg1"/>
                </a:solidFill>
              </a:rPr>
              <a:t>Linda E. Kupfer</a:t>
            </a:r>
          </a:p>
          <a:p>
            <a:r>
              <a:rPr lang="en-US" sz="1800" b="1" dirty="0">
                <a:solidFill>
                  <a:schemeClr val="bg1"/>
                </a:solidFill>
              </a:rPr>
              <a:t>Deborah Von </a:t>
            </a:r>
            <a:r>
              <a:rPr lang="en-US" sz="1800" b="1" dirty="0" err="1">
                <a:solidFill>
                  <a:schemeClr val="bg1"/>
                </a:solidFill>
              </a:rPr>
              <a:t>Zinkernagel</a:t>
            </a:r>
            <a:endParaRPr lang="en-US" sz="1800" b="1" dirty="0">
              <a:solidFill>
                <a:schemeClr val="bg1"/>
              </a:solidFill>
            </a:endParaRPr>
          </a:p>
          <a:p>
            <a:endParaRPr lang="en-US" dirty="0">
              <a:solidFill>
                <a:schemeClr val="bg1"/>
              </a:solidFill>
            </a:endParaRPr>
          </a:p>
          <a:p>
            <a:endParaRPr lang="en-US" dirty="0">
              <a:solidFill>
                <a:schemeClr val="bg1"/>
              </a:solidFill>
            </a:endParaRPr>
          </a:p>
        </p:txBody>
      </p:sp>
      <p:sp>
        <p:nvSpPr>
          <p:cNvPr id="9" name="Picture Placeholder 4">
            <a:extLst>
              <a:ext uri="{FF2B5EF4-FFF2-40B4-BE49-F238E27FC236}">
                <a16:creationId xmlns:a16="http://schemas.microsoft.com/office/drawing/2014/main" xmlns="" id="{88141039-9678-443F-9120-AA50BF3A65BA}"/>
              </a:ext>
            </a:extLst>
          </p:cNvPr>
          <p:cNvSpPr txBox="1">
            <a:spLocks/>
          </p:cNvSpPr>
          <p:nvPr/>
        </p:nvSpPr>
        <p:spPr>
          <a:xfrm>
            <a:off x="1981200" y="765175"/>
            <a:ext cx="5486400" cy="4114800"/>
          </a:xfrm>
          <a:prstGeom prst="rect">
            <a:avLst/>
          </a:prstGeom>
        </p:spPr>
      </p:sp>
      <p:pic>
        <p:nvPicPr>
          <p:cNvPr id="14" name="Picture 13">
            <a:extLst>
              <a:ext uri="{FF2B5EF4-FFF2-40B4-BE49-F238E27FC236}">
                <a16:creationId xmlns:a16="http://schemas.microsoft.com/office/drawing/2014/main" xmlns="" id="{B5BA1AEF-B4BA-4569-B9DA-FAF65E4681DC}"/>
              </a:ext>
            </a:extLst>
          </p:cNvPr>
          <p:cNvPicPr>
            <a:picLocks noChangeAspect="1"/>
          </p:cNvPicPr>
          <p:nvPr/>
        </p:nvPicPr>
        <p:blipFill>
          <a:blip r:embed="rId2"/>
          <a:stretch>
            <a:fillRect/>
          </a:stretch>
        </p:blipFill>
        <p:spPr>
          <a:xfrm>
            <a:off x="308766" y="484911"/>
            <a:ext cx="3344867" cy="4545877"/>
          </a:xfrm>
          <a:prstGeom prst="rect">
            <a:avLst/>
          </a:prstGeom>
        </p:spPr>
      </p:pic>
    </p:spTree>
    <p:extLst>
      <p:ext uri="{BB962C8B-B14F-4D97-AF65-F5344CB8AC3E}">
        <p14:creationId xmlns:p14="http://schemas.microsoft.com/office/powerpoint/2010/main" val="156878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Deaths due to NCDs by Region</a:t>
            </a:r>
          </a:p>
        </p:txBody>
      </p:sp>
      <p:pic>
        <p:nvPicPr>
          <p:cNvPr id="7" name="Picture 6"/>
          <p:cNvPicPr>
            <a:picLocks noChangeAspect="1"/>
          </p:cNvPicPr>
          <p:nvPr/>
        </p:nvPicPr>
        <p:blipFill>
          <a:blip r:embed="rId3"/>
          <a:stretch>
            <a:fillRect/>
          </a:stretch>
        </p:blipFill>
        <p:spPr>
          <a:xfrm>
            <a:off x="262601" y="1417639"/>
            <a:ext cx="8618797" cy="4319135"/>
          </a:xfrm>
          <a:prstGeom prst="rect">
            <a:avLst/>
          </a:prstGeom>
        </p:spPr>
      </p:pic>
      <p:sp>
        <p:nvSpPr>
          <p:cNvPr id="8" name="TextBox 7"/>
          <p:cNvSpPr txBox="1"/>
          <p:nvPr/>
        </p:nvSpPr>
        <p:spPr>
          <a:xfrm>
            <a:off x="218662" y="6008107"/>
            <a:ext cx="4658138" cy="307777"/>
          </a:xfrm>
          <a:prstGeom prst="rect">
            <a:avLst/>
          </a:prstGeom>
          <a:noFill/>
        </p:spPr>
        <p:txBody>
          <a:bodyPr wrap="square" rtlCol="0">
            <a:spAutoFit/>
          </a:bodyPr>
          <a:lstStyle/>
          <a:p>
            <a:pPr algn="r"/>
            <a:r>
              <a:rPr lang="en-US" sz="1400" dirty="0"/>
              <a:t>Global Status Report on </a:t>
            </a:r>
            <a:r>
              <a:rPr lang="en-US" sz="1400" dirty="0" err="1"/>
              <a:t>Noncommunicable</a:t>
            </a:r>
            <a:r>
              <a:rPr lang="en-US" sz="1400" dirty="0"/>
              <a:t> Diseases 2014</a:t>
            </a:r>
          </a:p>
        </p:txBody>
      </p:sp>
    </p:spTree>
    <p:extLst>
      <p:ext uri="{BB962C8B-B14F-4D97-AF65-F5344CB8AC3E}">
        <p14:creationId xmlns:p14="http://schemas.microsoft.com/office/powerpoint/2010/main" val="1608743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PLHIV are at Increased Risk for NCDs</a:t>
            </a:r>
          </a:p>
        </p:txBody>
      </p:sp>
      <p:sp>
        <p:nvSpPr>
          <p:cNvPr id="3" name="Content Placeholder 2"/>
          <p:cNvSpPr>
            <a:spLocks noGrp="1"/>
          </p:cNvSpPr>
          <p:nvPr>
            <p:ph idx="1"/>
          </p:nvPr>
        </p:nvSpPr>
        <p:spPr>
          <a:xfrm>
            <a:off x="562860" y="1600201"/>
            <a:ext cx="8018280" cy="3268361"/>
          </a:xfrm>
        </p:spPr>
        <p:txBody>
          <a:bodyPr/>
          <a:lstStyle/>
          <a:p>
            <a:r>
              <a:rPr lang="en-US" dirty="0"/>
              <a:t>At risk due to prevalence of traditional NCD risk factors</a:t>
            </a:r>
            <a:r>
              <a:rPr lang="en-US" baseline="30000" dirty="0"/>
              <a:t>1,2</a:t>
            </a:r>
          </a:p>
          <a:p>
            <a:r>
              <a:rPr lang="en-US" dirty="0"/>
              <a:t>Increased risk of NCDs associated with certain antiretrovirals</a:t>
            </a:r>
            <a:r>
              <a:rPr lang="en-US" baseline="30000" dirty="0"/>
              <a:t>3</a:t>
            </a:r>
          </a:p>
          <a:p>
            <a:r>
              <a:rPr lang="en-US" dirty="0"/>
              <a:t>HIV infection associated with increase in inflammatory markers</a:t>
            </a:r>
            <a:r>
              <a:rPr lang="en-US" baseline="30000" dirty="0"/>
              <a:t>4</a:t>
            </a:r>
          </a:p>
        </p:txBody>
      </p:sp>
      <p:sp>
        <p:nvSpPr>
          <p:cNvPr id="4" name="TextBox 3"/>
          <p:cNvSpPr txBox="1"/>
          <p:nvPr/>
        </p:nvSpPr>
        <p:spPr>
          <a:xfrm>
            <a:off x="3608173" y="5461686"/>
            <a:ext cx="5387546" cy="830997"/>
          </a:xfrm>
          <a:prstGeom prst="rect">
            <a:avLst/>
          </a:prstGeom>
          <a:noFill/>
        </p:spPr>
        <p:txBody>
          <a:bodyPr wrap="square" rtlCol="0">
            <a:spAutoFit/>
          </a:bodyPr>
          <a:lstStyle/>
          <a:p>
            <a:pPr algn="r"/>
            <a:r>
              <a:rPr lang="en-US" sz="1200" baseline="30000" dirty="0"/>
              <a:t>1 </a:t>
            </a:r>
            <a:r>
              <a:rPr lang="en-US" sz="1200" dirty="0"/>
              <a:t>Rabkin et al. AIDS 2012 </a:t>
            </a:r>
          </a:p>
          <a:p>
            <a:pPr algn="r"/>
            <a:r>
              <a:rPr lang="en-US" sz="1200" baseline="30000" dirty="0"/>
              <a:t>2</a:t>
            </a:r>
            <a:r>
              <a:rPr lang="en-US" sz="1200" dirty="0"/>
              <a:t> </a:t>
            </a:r>
            <a:r>
              <a:rPr lang="en-US" sz="1200" dirty="0" err="1"/>
              <a:t>Dalal</a:t>
            </a:r>
            <a:r>
              <a:rPr lang="en-US" sz="1200" dirty="0"/>
              <a:t> et al. </a:t>
            </a:r>
            <a:r>
              <a:rPr lang="en-US" sz="1200" dirty="0" err="1"/>
              <a:t>Int</a:t>
            </a:r>
            <a:r>
              <a:rPr lang="en-US" sz="1200" dirty="0"/>
              <a:t> J </a:t>
            </a:r>
            <a:r>
              <a:rPr lang="en-US" sz="1200" dirty="0" err="1"/>
              <a:t>Epidemiol</a:t>
            </a:r>
            <a:r>
              <a:rPr lang="en-US" sz="1200" dirty="0"/>
              <a:t> 2011</a:t>
            </a:r>
          </a:p>
          <a:p>
            <a:pPr algn="r"/>
            <a:r>
              <a:rPr lang="en-US" sz="1200" baseline="30000" dirty="0"/>
              <a:t>3</a:t>
            </a:r>
            <a:r>
              <a:rPr lang="en-US" sz="1200" dirty="0"/>
              <a:t> </a:t>
            </a:r>
            <a:r>
              <a:rPr lang="en-US" sz="1200" dirty="0" err="1"/>
              <a:t>Deeks</a:t>
            </a:r>
            <a:r>
              <a:rPr lang="en-US" sz="1200" dirty="0"/>
              <a:t> et al. Lancet 2013</a:t>
            </a:r>
          </a:p>
          <a:p>
            <a:pPr algn="r"/>
            <a:r>
              <a:rPr lang="en-US" sz="1200" baseline="30000" dirty="0"/>
              <a:t>4 </a:t>
            </a:r>
            <a:r>
              <a:rPr lang="en-US" sz="1200" dirty="0" err="1"/>
              <a:t>Neuhaus</a:t>
            </a:r>
            <a:r>
              <a:rPr lang="en-US" sz="1200" dirty="0"/>
              <a:t> et al. J Infect Dis 2010</a:t>
            </a:r>
          </a:p>
        </p:txBody>
      </p:sp>
    </p:spTree>
    <p:extLst>
      <p:ext uri="{BB962C8B-B14F-4D97-AF65-F5344CB8AC3E}">
        <p14:creationId xmlns:p14="http://schemas.microsoft.com/office/powerpoint/2010/main" val="99752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5"/>
          <p:cNvSpPr>
            <a:spLocks noGrp="1"/>
          </p:cNvSpPr>
          <p:nvPr>
            <p:ph type="title"/>
          </p:nvPr>
        </p:nvSpPr>
        <p:spPr>
          <a:xfrm>
            <a:off x="562859" y="49440"/>
            <a:ext cx="8018280" cy="1143000"/>
          </a:xfrm>
        </p:spPr>
        <p:txBody>
          <a:bodyPr>
            <a:normAutofit fontScale="90000"/>
          </a:bodyPr>
          <a:lstStyle/>
          <a:p>
            <a:r>
              <a:rPr lang="en-US" altLang="en-US" dirty="0"/>
              <a:t>Common Challenges Faced Across Health Threats</a:t>
            </a:r>
          </a:p>
        </p:txBody>
      </p:sp>
      <p:graphicFrame>
        <p:nvGraphicFramePr>
          <p:cNvPr id="8" name="Content Placeholder 3"/>
          <p:cNvGraphicFramePr>
            <a:graphicFrameLocks/>
          </p:cNvGraphicFramePr>
          <p:nvPr>
            <p:extLst/>
          </p:nvPr>
        </p:nvGraphicFramePr>
        <p:xfrm>
          <a:off x="139147" y="1192440"/>
          <a:ext cx="8865705" cy="4861429"/>
        </p:xfrm>
        <a:graphic>
          <a:graphicData uri="http://schemas.openxmlformats.org/drawingml/2006/table">
            <a:tbl>
              <a:tblPr firstRow="1" bandRow="1">
                <a:tableStyleId>{5C22544A-7EE6-4342-B048-85BDC9FD1C3A}</a:tableStyleId>
              </a:tblPr>
              <a:tblGrid>
                <a:gridCol w="3029114">
                  <a:extLst>
                    <a:ext uri="{9D8B030D-6E8A-4147-A177-3AD203B41FA5}">
                      <a16:colId xmlns:a16="http://schemas.microsoft.com/office/drawing/2014/main" xmlns="" val="20000"/>
                    </a:ext>
                  </a:extLst>
                </a:gridCol>
                <a:gridCol w="960452">
                  <a:extLst>
                    <a:ext uri="{9D8B030D-6E8A-4147-A177-3AD203B41FA5}">
                      <a16:colId xmlns:a16="http://schemas.microsoft.com/office/drawing/2014/main" xmlns="" val="20001"/>
                    </a:ext>
                  </a:extLst>
                </a:gridCol>
                <a:gridCol w="960452">
                  <a:extLst>
                    <a:ext uri="{9D8B030D-6E8A-4147-A177-3AD203B41FA5}">
                      <a16:colId xmlns:a16="http://schemas.microsoft.com/office/drawing/2014/main" xmlns="" val="20002"/>
                    </a:ext>
                  </a:extLst>
                </a:gridCol>
                <a:gridCol w="738809">
                  <a:extLst>
                    <a:ext uri="{9D8B030D-6E8A-4147-A177-3AD203B41FA5}">
                      <a16:colId xmlns:a16="http://schemas.microsoft.com/office/drawing/2014/main" xmlns="" val="20003"/>
                    </a:ext>
                  </a:extLst>
                </a:gridCol>
                <a:gridCol w="1255975">
                  <a:extLst>
                    <a:ext uri="{9D8B030D-6E8A-4147-A177-3AD203B41FA5}">
                      <a16:colId xmlns:a16="http://schemas.microsoft.com/office/drawing/2014/main" xmlns="" val="20004"/>
                    </a:ext>
                  </a:extLst>
                </a:gridCol>
                <a:gridCol w="886571">
                  <a:extLst>
                    <a:ext uri="{9D8B030D-6E8A-4147-A177-3AD203B41FA5}">
                      <a16:colId xmlns:a16="http://schemas.microsoft.com/office/drawing/2014/main" xmlns="" val="20005"/>
                    </a:ext>
                  </a:extLst>
                </a:gridCol>
                <a:gridCol w="1034332">
                  <a:extLst>
                    <a:ext uri="{9D8B030D-6E8A-4147-A177-3AD203B41FA5}">
                      <a16:colId xmlns:a16="http://schemas.microsoft.com/office/drawing/2014/main" xmlns="" val="20006"/>
                    </a:ext>
                  </a:extLst>
                </a:gridCol>
              </a:tblGrid>
              <a:tr h="555082">
                <a:tc>
                  <a:txBody>
                    <a:bodyPr/>
                    <a:lstStyle/>
                    <a:p>
                      <a:endParaRPr lang="en-US" sz="1800" dirty="0"/>
                    </a:p>
                  </a:txBody>
                  <a:tcPr marL="51435" marR="51435" marT="25724" marB="25724"/>
                </a:tc>
                <a:tc>
                  <a:txBody>
                    <a:bodyPr/>
                    <a:lstStyle/>
                    <a:p>
                      <a:pPr algn="ctr"/>
                      <a:r>
                        <a:rPr lang="en-US" sz="1600" dirty="0"/>
                        <a:t>HIV/AIDS</a:t>
                      </a:r>
                    </a:p>
                  </a:txBody>
                  <a:tcPr marL="51435" marR="51435" marT="25724" marB="25724"/>
                </a:tc>
                <a:tc>
                  <a:txBody>
                    <a:bodyPr/>
                    <a:lstStyle/>
                    <a:p>
                      <a:pPr algn="ctr"/>
                      <a:r>
                        <a:rPr lang="en-US" sz="1600" dirty="0"/>
                        <a:t>Diabetes</a:t>
                      </a:r>
                    </a:p>
                  </a:txBody>
                  <a:tcPr marL="51435" marR="51435" marT="25724" marB="25724"/>
                </a:tc>
                <a:tc>
                  <a:txBody>
                    <a:bodyPr/>
                    <a:lstStyle/>
                    <a:p>
                      <a:pPr algn="ctr"/>
                      <a:r>
                        <a:rPr lang="en-US" sz="1600" dirty="0"/>
                        <a:t>CVD</a:t>
                      </a:r>
                    </a:p>
                  </a:txBody>
                  <a:tcPr marL="51435" marR="51435" marT="25724" marB="25724"/>
                </a:tc>
                <a:tc>
                  <a:txBody>
                    <a:bodyPr/>
                    <a:lstStyle/>
                    <a:p>
                      <a:pPr algn="ctr"/>
                      <a:r>
                        <a:rPr lang="en-US" sz="1600" dirty="0"/>
                        <a:t>Chronic Lung</a:t>
                      </a:r>
                      <a:r>
                        <a:rPr lang="en-US" sz="1600" baseline="0" dirty="0"/>
                        <a:t> Disease</a:t>
                      </a:r>
                      <a:endParaRPr lang="en-US" sz="1600" dirty="0"/>
                    </a:p>
                  </a:txBody>
                  <a:tcPr marL="51435" marR="51435" marT="25724" marB="25724"/>
                </a:tc>
                <a:tc>
                  <a:txBody>
                    <a:bodyPr/>
                    <a:lstStyle/>
                    <a:p>
                      <a:pPr algn="ctr"/>
                      <a:r>
                        <a:rPr lang="en-US" sz="1600" dirty="0"/>
                        <a:t>Cancers</a:t>
                      </a:r>
                    </a:p>
                  </a:txBody>
                  <a:tcPr marL="51435" marR="51435" marT="25724" marB="25724"/>
                </a:tc>
                <a:tc>
                  <a:txBody>
                    <a:bodyPr/>
                    <a:lstStyle/>
                    <a:p>
                      <a:pPr algn="ctr"/>
                      <a:r>
                        <a:rPr lang="en-US" sz="1600" dirty="0"/>
                        <a:t>Mental Health</a:t>
                      </a:r>
                    </a:p>
                  </a:txBody>
                  <a:tcPr marL="51435" marR="51435" marT="25724" marB="25724"/>
                </a:tc>
                <a:extLst>
                  <a:ext uri="{0D108BD9-81ED-4DB2-BD59-A6C34878D82A}">
                    <a16:rowId xmlns:a16="http://schemas.microsoft.com/office/drawing/2014/main" xmlns="" val="10000"/>
                  </a:ext>
                </a:extLst>
              </a:tr>
              <a:tr h="352319">
                <a:tc>
                  <a:txBody>
                    <a:bodyPr/>
                    <a:lstStyle/>
                    <a:p>
                      <a:r>
                        <a:rPr lang="en-US" sz="1800" b="1" dirty="0"/>
                        <a:t>Demand-side barriers</a:t>
                      </a:r>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1"/>
                  </a:ext>
                </a:extLst>
              </a:tr>
              <a:tr h="352319">
                <a:tc>
                  <a:txBody>
                    <a:bodyPr/>
                    <a:lstStyle/>
                    <a:p>
                      <a:r>
                        <a:rPr lang="en-US" sz="1800" b="1" dirty="0"/>
                        <a:t>Inequitable availability</a:t>
                      </a:r>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2"/>
                  </a:ext>
                </a:extLst>
              </a:tr>
              <a:tr h="352319">
                <a:tc>
                  <a:txBody>
                    <a:bodyPr/>
                    <a:lstStyle/>
                    <a:p>
                      <a:r>
                        <a:rPr lang="en-US" sz="1800" b="1" dirty="0"/>
                        <a:t>Health worker shortages</a:t>
                      </a:r>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3"/>
                  </a:ext>
                </a:extLst>
              </a:tr>
              <a:tr h="352319">
                <a:tc>
                  <a:txBody>
                    <a:bodyPr/>
                    <a:lstStyle/>
                    <a:p>
                      <a:r>
                        <a:rPr lang="en-US" sz="1800" b="1" dirty="0"/>
                        <a:t>Lack of adherence support </a:t>
                      </a:r>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4"/>
                  </a:ext>
                </a:extLst>
              </a:tr>
              <a:tr h="636188">
                <a:tc>
                  <a:txBody>
                    <a:bodyPr/>
                    <a:lstStyle/>
                    <a:p>
                      <a:r>
                        <a:rPr lang="en-US" sz="1800" b="1" dirty="0"/>
                        <a:t>Inadequate</a:t>
                      </a:r>
                      <a:r>
                        <a:rPr lang="en-US" sz="1800" b="1" baseline="0" dirty="0"/>
                        <a:t> i</a:t>
                      </a:r>
                      <a:r>
                        <a:rPr lang="en-US" sz="1800" b="1" dirty="0"/>
                        <a:t>nfrastructure and equipment</a:t>
                      </a:r>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5"/>
                  </a:ext>
                </a:extLst>
              </a:tr>
              <a:tr h="636188">
                <a:tc>
                  <a:txBody>
                    <a:bodyPr/>
                    <a:lstStyle/>
                    <a:p>
                      <a:r>
                        <a:rPr lang="en-US" sz="1800" b="1" dirty="0"/>
                        <a:t>Inconstant</a:t>
                      </a:r>
                      <a:r>
                        <a:rPr lang="en-US" sz="1800" b="1" baseline="0" dirty="0"/>
                        <a:t> supplies of drugs and diagnostics</a:t>
                      </a:r>
                      <a:endParaRPr lang="en-US" sz="1800" b="1" dirty="0"/>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6"/>
                  </a:ext>
                </a:extLst>
              </a:tr>
              <a:tr h="636188">
                <a:tc>
                  <a:txBody>
                    <a:bodyPr/>
                    <a:lstStyle/>
                    <a:p>
                      <a:r>
                        <a:rPr lang="en-US" sz="1800" b="1" dirty="0"/>
                        <a:t>Missing linkage and referral systems</a:t>
                      </a:r>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7"/>
                  </a:ext>
                </a:extLst>
              </a:tr>
              <a:tr h="636188">
                <a:tc>
                  <a:txBody>
                    <a:bodyPr/>
                    <a:lstStyle/>
                    <a:p>
                      <a:r>
                        <a:rPr lang="en-US" sz="1800" b="1" dirty="0"/>
                        <a:t>Need for</a:t>
                      </a:r>
                      <a:r>
                        <a:rPr lang="en-US" sz="1800" b="1" baseline="0" dirty="0"/>
                        <a:t> client and community engagement</a:t>
                      </a:r>
                      <a:endParaRPr lang="en-US" sz="1800" b="1" dirty="0"/>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8"/>
                  </a:ext>
                </a:extLst>
              </a:tr>
              <a:tr h="352319">
                <a:tc>
                  <a:txBody>
                    <a:bodyPr/>
                    <a:lstStyle/>
                    <a:p>
                      <a:r>
                        <a:rPr lang="en-US" sz="1800" b="1" dirty="0"/>
                        <a:t>Stigma and discrimination</a:t>
                      </a:r>
                    </a:p>
                  </a:txBody>
                  <a:tcPr marL="51435" marR="51435" marT="25724" marB="25724"/>
                </a:tc>
                <a:tc>
                  <a:txBody>
                    <a:bodyPr/>
                    <a:lstStyle/>
                    <a:p>
                      <a:pPr algn="ctr"/>
                      <a:r>
                        <a:rPr lang="en-US" sz="1800" dirty="0">
                          <a:latin typeface="Calibri"/>
                          <a:cs typeface="Calibri"/>
                        </a:rPr>
                        <a:t>++</a:t>
                      </a: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endParaRPr lang="en-US" sz="1800" dirty="0"/>
                    </a:p>
                  </a:txBody>
                  <a:tcPr marL="51435" marR="51435" marT="25724" marB="25724"/>
                </a:tc>
                <a:tc>
                  <a:txBody>
                    <a:bodyPr/>
                    <a:lstStyle/>
                    <a:p>
                      <a:pPr algn="ctr"/>
                      <a:endParaRPr lang="en-US" sz="1800" dirty="0"/>
                    </a:p>
                  </a:txBody>
                  <a:tcPr marL="51435" marR="51435" marT="25724" marB="25724"/>
                </a:tc>
                <a:tc>
                  <a:txBody>
                    <a:bodyPr/>
                    <a:lstStyle/>
                    <a:p>
                      <a:pPr algn="ctr"/>
                      <a:r>
                        <a:rPr lang="en-US" sz="1800" dirty="0"/>
                        <a:t>+</a:t>
                      </a:r>
                    </a:p>
                  </a:txBody>
                  <a:tcPr marL="51435" marR="51435" marT="25724" marB="25724"/>
                </a:tc>
                <a:tc>
                  <a:txBody>
                    <a:bodyPr/>
                    <a:lstStyle/>
                    <a:p>
                      <a:pPr algn="ctr"/>
                      <a:r>
                        <a:rPr lang="en-US" sz="1800" dirty="0"/>
                        <a:t>++</a:t>
                      </a:r>
                    </a:p>
                  </a:txBody>
                  <a:tcPr marL="51435" marR="51435" marT="25724" marB="25724"/>
                </a:tc>
                <a:extLst>
                  <a:ext uri="{0D108BD9-81ED-4DB2-BD59-A6C34878D82A}">
                    <a16:rowId xmlns:a16="http://schemas.microsoft.com/office/drawing/2014/main" xmlns="" val="10009"/>
                  </a:ext>
                </a:extLst>
              </a:tr>
            </a:tbl>
          </a:graphicData>
        </a:graphic>
      </p:graphicFrame>
      <p:sp>
        <p:nvSpPr>
          <p:cNvPr id="107613" name="TextBox 8"/>
          <p:cNvSpPr txBox="1">
            <a:spLocks noChangeArrowheads="1"/>
          </p:cNvSpPr>
          <p:nvPr/>
        </p:nvSpPr>
        <p:spPr bwMode="auto">
          <a:xfrm>
            <a:off x="245993" y="6074006"/>
            <a:ext cx="404149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t>Adapted from Rabkin and El-Sadr, </a:t>
            </a:r>
            <a:r>
              <a:rPr lang="en-US" altLang="en-US" sz="1100" i="1" dirty="0"/>
              <a:t>Global Public Health</a:t>
            </a:r>
            <a:r>
              <a:rPr lang="en-US" altLang="en-US" sz="1100" dirty="0"/>
              <a:t>, 2011</a:t>
            </a:r>
          </a:p>
        </p:txBody>
      </p:sp>
    </p:spTree>
    <p:extLst>
      <p:ext uri="{BB962C8B-B14F-4D97-AF65-F5344CB8AC3E}">
        <p14:creationId xmlns:p14="http://schemas.microsoft.com/office/powerpoint/2010/main" val="3520725630"/>
      </p:ext>
    </p:extLst>
  </p:cSld>
  <p:clrMapOvr>
    <a:masterClrMapping/>
  </p:clrMapOvr>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6586</TotalTime>
  <Words>5407</Words>
  <Application>Microsoft Office PowerPoint</Application>
  <PresentationFormat>On-screen Show (4:3)</PresentationFormat>
  <Paragraphs>797</Paragraphs>
  <Slides>68</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68</vt:i4>
      </vt:variant>
    </vt:vector>
  </HeadingPairs>
  <TitlesOfParts>
    <vt:vector size="83" baseType="lpstr">
      <vt:lpstr>MS Mincho</vt:lpstr>
      <vt:lpstr>ＭＳ Ｐゴシック</vt:lpstr>
      <vt:lpstr>Arial</vt:lpstr>
      <vt:lpstr>Calibri</vt:lpstr>
      <vt:lpstr>Calibri Light</vt:lpstr>
      <vt:lpstr>Cambria</vt:lpstr>
      <vt:lpstr>Courier New</vt:lpstr>
      <vt:lpstr>Garamond</vt:lpstr>
      <vt:lpstr>Open Sans</vt:lpstr>
      <vt:lpstr>Raleway</vt:lpstr>
      <vt:lpstr>Roboto</vt:lpstr>
      <vt:lpstr>Segoe UI</vt:lpstr>
      <vt:lpstr>Times New Roman</vt:lpstr>
      <vt:lpstr>Wingdings</vt:lpstr>
      <vt:lpstr>AIDS 2016_Template</vt:lpstr>
      <vt:lpstr>PowerPoint Presentation</vt:lpstr>
      <vt:lpstr>PowerPoint Presentation</vt:lpstr>
      <vt:lpstr>Scale-up of HIV Treatment</vt:lpstr>
      <vt:lpstr>Support for Health Systems</vt:lpstr>
      <vt:lpstr>Diverse Models of Care</vt:lpstr>
      <vt:lpstr>Global NCD Threat</vt:lpstr>
      <vt:lpstr>Deaths due to NCDs by Region</vt:lpstr>
      <vt:lpstr>PLHIV are at Increased Risk for NCDs</vt:lpstr>
      <vt:lpstr>Common Challenges Faced Across Health Threats</vt:lpstr>
      <vt:lpstr>Leveraging the Lessons of HIV</vt:lpstr>
      <vt:lpstr>Investments in HIV Response Lay Foundation for Quality HIV-NCD Integrated Care</vt:lpstr>
      <vt:lpstr>PowerPoint Presentation</vt:lpstr>
      <vt:lpstr>Thank you</vt:lpstr>
      <vt:lpstr>PowerPoint Presentation</vt:lpstr>
      <vt:lpstr>PowerPoint Presentation</vt:lpstr>
      <vt:lpstr>Recurrent Themes</vt:lpstr>
      <vt:lpstr>Purpose and Methodology </vt:lpstr>
      <vt:lpstr>Progressive Iterations of Integrated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Integrating CVDRF Screening and HIV Care in Eswatini</vt:lpstr>
      <vt:lpstr>Practical Implementation Barriers </vt:lpstr>
      <vt:lpstr>CVDRF Screening Results (N=1,826)</vt:lpstr>
      <vt:lpstr>Conclusions re: Screening for CVDRF</vt:lpstr>
      <vt:lpstr>PowerPoint Presentation</vt:lpstr>
      <vt:lpstr>End-to-End Global Supply Chain</vt:lpstr>
      <vt:lpstr>Challenges &amp; Opportunities</vt:lpstr>
      <vt:lpstr>Moving Forward</vt:lpstr>
      <vt:lpstr>PowerPoint Presentation</vt:lpstr>
      <vt:lpstr>PowerPoint Presentation</vt:lpstr>
      <vt:lpstr>PowerPoint Presentation</vt:lpstr>
      <vt:lpstr>PowerPoint Presentation</vt:lpstr>
      <vt:lpstr> Acknowledgement - NIH FIC, USA; all authors &amp; their institutions: </vt:lpstr>
      <vt:lpstr>PowerPoint Presentation</vt:lpstr>
      <vt:lpstr>Background</vt:lpstr>
      <vt:lpstr>Systematic Review</vt:lpstr>
      <vt:lpstr>Qualitative Interviews</vt:lpstr>
      <vt:lpstr>Discussion and next steps</vt:lpstr>
      <vt:lpstr>PowerPoint Presentation</vt:lpstr>
      <vt:lpstr>PowerPoint Presentation</vt:lpstr>
      <vt:lpstr>PowerPoint Presentation</vt:lpstr>
      <vt:lpstr>PowerPoint Presentation</vt:lpstr>
      <vt:lpstr>PowerPoint Presentation</vt:lpstr>
      <vt:lpstr>SAMPLE CONTENT for Side By Side Display</vt:lpstr>
      <vt:lpstr>PowerPoint Presentation</vt:lpstr>
      <vt:lpstr>Aims and Methods of Review</vt:lpstr>
      <vt:lpstr>Results</vt:lpstr>
      <vt:lpstr>Discussions and conclusions</vt:lpstr>
      <vt:lpstr>PowerPoint Presentation</vt:lpstr>
      <vt:lpstr>Motivation and Methods</vt:lpstr>
      <vt:lpstr>Results</vt:lpstr>
      <vt:lpstr>Discussion</vt:lpstr>
      <vt:lpstr>PowerPoint Presentation</vt:lpstr>
      <vt:lpstr>Research to guide practice: enhancing HIV/AIDS platforms to address non-communicable diseases in sub-Saharan Africa  </vt:lpstr>
      <vt:lpstr>Results from the scoping reviews</vt:lpstr>
      <vt:lpstr>HIV/NCD Integration  Research Questions</vt:lpstr>
      <vt:lpstr>PowerPoint Presentation</vt:lpstr>
      <vt:lpstr>HIV Partnerships: Model for NCDs? </vt:lpstr>
      <vt:lpstr> Multiple Partnerships Needed</vt:lpstr>
      <vt:lpstr> HIV Partners: Coverage </vt:lpstr>
      <vt:lpstr>Global HIV Partnerships: Adapt for NCDs?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Saal</cp:lastModifiedBy>
  <cp:revision>83</cp:revision>
  <cp:lastPrinted>2017-01-16T15:31:13Z</cp:lastPrinted>
  <dcterms:created xsi:type="dcterms:W3CDTF">2017-01-13T09:09:35Z</dcterms:created>
  <dcterms:modified xsi:type="dcterms:W3CDTF">2018-07-23T07:14:54Z</dcterms:modified>
</cp:coreProperties>
</file>