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726" r:id="rId2"/>
  </p:sldMasterIdLst>
  <p:notesMasterIdLst>
    <p:notesMasterId r:id="rId19"/>
  </p:notesMasterIdLst>
  <p:sldIdLst>
    <p:sldId id="295" r:id="rId3"/>
    <p:sldId id="525" r:id="rId4"/>
    <p:sldId id="514" r:id="rId5"/>
    <p:sldId id="527" r:id="rId6"/>
    <p:sldId id="515" r:id="rId7"/>
    <p:sldId id="516" r:id="rId8"/>
    <p:sldId id="519" r:id="rId9"/>
    <p:sldId id="520" r:id="rId10"/>
    <p:sldId id="504" r:id="rId11"/>
    <p:sldId id="509" r:id="rId12"/>
    <p:sldId id="522" r:id="rId13"/>
    <p:sldId id="523" r:id="rId14"/>
    <p:sldId id="524" r:id="rId15"/>
    <p:sldId id="530" r:id="rId16"/>
    <p:sldId id="528" r:id="rId17"/>
    <p:sldId id="296"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Raleway" panose="020B0503030101060003" pitchFamily="34" charset="0"/>
      <p:regular r:id="rId26"/>
      <p:bold r:id="rId27"/>
      <p:italic r:id="rId28"/>
      <p:boldItalic r:id="rId29"/>
    </p:embeddedFont>
    <p:embeddedFont>
      <p:font typeface="Raleway Light" panose="020B0403030101060003" pitchFamily="34" charset="0"/>
      <p:regular r:id="rId30"/>
      <p:italic r:id="rId31"/>
    </p:embeddedFont>
    <p:embeddedFont>
      <p:font typeface="Roboto" panose="02000000000000000000" pitchFamily="2" charset="0"/>
      <p:regular r:id="rId32"/>
      <p:bold r:id="rId33"/>
      <p:italic r:id="rId34"/>
      <p:boldItalic r:id="rId35"/>
    </p:embeddedFont>
    <p:embeddedFont>
      <p:font typeface="Wingdings 2" panose="05020102010507070707" pitchFamily="18" charset="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0E2"/>
    <a:srgbClr val="88C5CC"/>
    <a:srgbClr val="E2F0F2"/>
    <a:srgbClr val="CEE7EA"/>
    <a:srgbClr val="003D4C"/>
    <a:srgbClr val="BB242B"/>
    <a:srgbClr val="50979E"/>
    <a:srgbClr val="80B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58" autoAdjust="0"/>
    <p:restoredTop sz="95005" autoAdjust="0"/>
  </p:normalViewPr>
  <p:slideViewPr>
    <p:cSldViewPr snapToGrid="0">
      <p:cViewPr varScale="1">
        <p:scale>
          <a:sx n="84" d="100"/>
          <a:sy n="84" d="100"/>
        </p:scale>
        <p:origin x="665" y="27"/>
      </p:cViewPr>
      <p:guideLst/>
    </p:cSldViewPr>
  </p:slideViewPr>
  <p:notesTextViewPr>
    <p:cViewPr>
      <p:scale>
        <a:sx n="1" d="1"/>
        <a:sy n="1" d="1"/>
      </p:scale>
      <p:origin x="0" y="0"/>
    </p:cViewPr>
  </p:notesTextViewPr>
  <p:notesViewPr>
    <p:cSldViewPr snapToGrid="0">
      <p:cViewPr varScale="1">
        <p:scale>
          <a:sx n="62" d="100"/>
          <a:sy n="62" d="100"/>
        </p:scale>
        <p:origin x="301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52F2A-2DD2-43C7-832E-2F532228CC7B}" type="doc">
      <dgm:prSet loTypeId="urn:microsoft.com/office/officeart/2008/layout/RadialCluster" loCatId="relationship" qsTypeId="urn:microsoft.com/office/officeart/2005/8/quickstyle/simple3" qsCatId="simple" csTypeId="urn:microsoft.com/office/officeart/2005/8/colors/colorful1" csCatId="colorful" phldr="1"/>
      <dgm:spPr/>
      <dgm:t>
        <a:bodyPr/>
        <a:lstStyle/>
        <a:p>
          <a:endParaRPr lang="fr-FR"/>
        </a:p>
      </dgm:t>
    </dgm:pt>
    <dgm:pt modelId="{36AA548F-B30A-42AB-BE6A-AE7428FB7661}">
      <dgm:prSet phldrT="[Texte]" custT="1"/>
      <dgm:spPr>
        <a:solidFill>
          <a:schemeClr val="accent1">
            <a:lumMod val="20000"/>
            <a:lumOff val="80000"/>
          </a:schemeClr>
        </a:solidFill>
        <a:ln>
          <a:solidFill>
            <a:schemeClr val="accent1"/>
          </a:solidFill>
        </a:ln>
      </dgm:spPr>
      <dgm:t>
        <a:bodyPr/>
        <a:lstStyle/>
        <a:p>
          <a:r>
            <a:rPr lang="fr-FR" sz="1800" dirty="0" err="1">
              <a:latin typeface="+mj-lt"/>
            </a:rPr>
            <a:t>Resident</a:t>
          </a:r>
          <a:r>
            <a:rPr lang="fr-FR" sz="1800" dirty="0">
              <a:latin typeface="+mj-lt"/>
            </a:rPr>
            <a:t> </a:t>
          </a:r>
          <a:r>
            <a:rPr lang="fr-FR" sz="1800" dirty="0" err="1">
              <a:latin typeface="+mj-lt"/>
            </a:rPr>
            <a:t>adult</a:t>
          </a:r>
          <a:r>
            <a:rPr lang="fr-FR" sz="1800" dirty="0">
              <a:latin typeface="+mj-lt"/>
            </a:rPr>
            <a:t> population living </a:t>
          </a:r>
          <a:br>
            <a:rPr lang="fr-FR" sz="1800" dirty="0">
              <a:latin typeface="+mj-lt"/>
            </a:rPr>
          </a:br>
          <a:r>
            <a:rPr lang="fr-FR" sz="1800" dirty="0" err="1">
              <a:latin typeface="+mj-lt"/>
            </a:rPr>
            <a:t>with</a:t>
          </a:r>
          <a:r>
            <a:rPr lang="fr-FR" sz="1800" dirty="0">
              <a:latin typeface="+mj-lt"/>
            </a:rPr>
            <a:t> HIV</a:t>
          </a:r>
        </a:p>
      </dgm:t>
    </dgm:pt>
    <dgm:pt modelId="{40E17638-F68B-45F6-9F5C-69F27085AA6B}" type="parTrans" cxnId="{C342A79D-BE4D-4D9C-ABE0-6864D1E6AA0C}">
      <dgm:prSet/>
      <dgm:spPr/>
      <dgm:t>
        <a:bodyPr/>
        <a:lstStyle/>
        <a:p>
          <a:endParaRPr lang="fr-FR"/>
        </a:p>
      </dgm:t>
    </dgm:pt>
    <dgm:pt modelId="{A362D1F4-3497-4471-8B82-9BF9BB680010}" type="sibTrans" cxnId="{C342A79D-BE4D-4D9C-ABE0-6864D1E6AA0C}">
      <dgm:prSet/>
      <dgm:spPr/>
      <dgm:t>
        <a:bodyPr/>
        <a:lstStyle/>
        <a:p>
          <a:endParaRPr lang="fr-FR"/>
        </a:p>
      </dgm:t>
    </dgm:pt>
    <dgm:pt modelId="{17C1D77B-8630-4614-ADDB-13E3A5EAF2CC}">
      <dgm:prSet phldrT="[Texte]" custT="1"/>
      <dgm:spPr>
        <a:solidFill>
          <a:schemeClr val="accent2">
            <a:lumMod val="20000"/>
            <a:lumOff val="80000"/>
          </a:schemeClr>
        </a:solidFill>
        <a:ln>
          <a:solidFill>
            <a:schemeClr val="accent2"/>
          </a:solidFill>
        </a:ln>
      </dgm:spPr>
      <dgm:t>
        <a:bodyPr/>
        <a:lstStyle/>
        <a:p>
          <a:r>
            <a:rPr lang="fr-FR" sz="1800" dirty="0">
              <a:latin typeface="+mj-lt"/>
            </a:rPr>
            <a:t>16</a:t>
          </a:r>
          <a:r>
            <a:rPr lang="fr-FR" sz="1800" baseline="30000" dirty="0">
              <a:latin typeface="+mj-lt"/>
            </a:rPr>
            <a:t>th</a:t>
          </a:r>
          <a:r>
            <a:rPr lang="fr-FR" sz="1800" dirty="0">
              <a:latin typeface="+mj-lt"/>
            </a:rPr>
            <a:t> </a:t>
          </a:r>
          <a:r>
            <a:rPr lang="fr-FR" sz="1800" dirty="0" err="1">
              <a:latin typeface="+mj-lt"/>
            </a:rPr>
            <a:t>birthday</a:t>
          </a:r>
          <a:endParaRPr lang="fr-FR" sz="1800" dirty="0">
            <a:latin typeface="+mj-lt"/>
          </a:endParaRPr>
        </a:p>
      </dgm:t>
    </dgm:pt>
    <dgm:pt modelId="{5851DF29-7A87-4365-9C00-2BBB72679F9B}" type="parTrans" cxnId="{7709F60C-1366-4C8D-883E-FF0749B3DA34}">
      <dgm:prSet/>
      <dgm:spPr/>
      <dgm:t>
        <a:bodyPr/>
        <a:lstStyle/>
        <a:p>
          <a:endParaRPr lang="fr-FR"/>
        </a:p>
      </dgm:t>
    </dgm:pt>
    <dgm:pt modelId="{79C7F772-C380-4449-AD8B-C3E4FD180D04}" type="sibTrans" cxnId="{7709F60C-1366-4C8D-883E-FF0749B3DA34}">
      <dgm:prSet/>
      <dgm:spPr/>
      <dgm:t>
        <a:bodyPr/>
        <a:lstStyle/>
        <a:p>
          <a:endParaRPr lang="fr-FR"/>
        </a:p>
      </dgm:t>
    </dgm:pt>
    <dgm:pt modelId="{8671BB15-3964-4087-A8D7-2FA3BB70DBFF}">
      <dgm:prSet phldrT="[Texte]" custT="1"/>
      <dgm:spPr>
        <a:solidFill>
          <a:schemeClr val="accent2">
            <a:lumMod val="20000"/>
            <a:lumOff val="80000"/>
          </a:schemeClr>
        </a:solidFill>
        <a:ln>
          <a:solidFill>
            <a:schemeClr val="accent2"/>
          </a:solidFill>
        </a:ln>
      </dgm:spPr>
      <dgm:t>
        <a:bodyPr/>
        <a:lstStyle/>
        <a:p>
          <a:r>
            <a:rPr lang="fr-FR" sz="1800" dirty="0">
              <a:latin typeface="+mj-lt"/>
            </a:rPr>
            <a:t>HIV </a:t>
          </a:r>
          <a:r>
            <a:rPr lang="fr-FR" sz="1800" dirty="0" err="1">
              <a:latin typeface="+mj-lt"/>
            </a:rPr>
            <a:t>sero-conversion</a:t>
          </a:r>
          <a:endParaRPr lang="fr-FR" sz="1800" dirty="0">
            <a:latin typeface="+mj-lt"/>
          </a:endParaRPr>
        </a:p>
      </dgm:t>
    </dgm:pt>
    <dgm:pt modelId="{1B3AE3FB-26FE-475D-BA4A-92218E0C8045}" type="parTrans" cxnId="{7DEC794A-BBF2-4E29-BDEC-BED32374DE38}">
      <dgm:prSet/>
      <dgm:spPr/>
      <dgm:t>
        <a:bodyPr/>
        <a:lstStyle/>
        <a:p>
          <a:endParaRPr lang="fr-FR"/>
        </a:p>
      </dgm:t>
    </dgm:pt>
    <dgm:pt modelId="{19024072-3BCD-4388-93D8-ABA4EED089C6}" type="sibTrans" cxnId="{7DEC794A-BBF2-4E29-BDEC-BED32374DE38}">
      <dgm:prSet/>
      <dgm:spPr/>
      <dgm:t>
        <a:bodyPr/>
        <a:lstStyle/>
        <a:p>
          <a:endParaRPr lang="fr-FR"/>
        </a:p>
      </dgm:t>
    </dgm:pt>
    <dgm:pt modelId="{AE8B1E2B-9995-4FAA-B586-0D8C874D20C3}">
      <dgm:prSet phldrT="[Texte]" custT="1"/>
      <dgm:spPr>
        <a:solidFill>
          <a:schemeClr val="accent4">
            <a:lumMod val="20000"/>
            <a:lumOff val="80000"/>
          </a:schemeClr>
        </a:solidFill>
        <a:ln>
          <a:solidFill>
            <a:schemeClr val="accent4"/>
          </a:solidFill>
        </a:ln>
      </dgm:spPr>
      <dgm:t>
        <a:bodyPr lIns="0" tIns="0" rIns="0" bIns="0"/>
        <a:lstStyle/>
        <a:p>
          <a:r>
            <a:rPr lang="fr-FR" sz="1800">
              <a:latin typeface="+mj-lt"/>
            </a:rPr>
            <a:t>Death</a:t>
          </a:r>
          <a:endParaRPr lang="fr-FR" sz="1800" dirty="0">
            <a:latin typeface="+mj-lt"/>
          </a:endParaRPr>
        </a:p>
      </dgm:t>
    </dgm:pt>
    <dgm:pt modelId="{4ABF41CE-6601-4861-9989-302294F5D6B2}" type="parTrans" cxnId="{0CBBE6E6-AD95-4C1A-AE66-9EE82C0DE7EE}">
      <dgm:prSet/>
      <dgm:spPr/>
      <dgm:t>
        <a:bodyPr/>
        <a:lstStyle/>
        <a:p>
          <a:endParaRPr lang="fr-FR"/>
        </a:p>
      </dgm:t>
    </dgm:pt>
    <dgm:pt modelId="{0595ECD4-900C-4B60-AAC8-08855F4F389B}" type="sibTrans" cxnId="{0CBBE6E6-AD95-4C1A-AE66-9EE82C0DE7EE}">
      <dgm:prSet/>
      <dgm:spPr/>
      <dgm:t>
        <a:bodyPr/>
        <a:lstStyle/>
        <a:p>
          <a:endParaRPr lang="fr-FR"/>
        </a:p>
      </dgm:t>
    </dgm:pt>
    <dgm:pt modelId="{D4F98DAC-8200-4ABA-8EC5-EE017D853B15}">
      <dgm:prSet custT="1"/>
      <dgm:spPr>
        <a:solidFill>
          <a:schemeClr val="accent4">
            <a:lumMod val="20000"/>
            <a:lumOff val="80000"/>
          </a:schemeClr>
        </a:solidFill>
        <a:ln>
          <a:solidFill>
            <a:schemeClr val="accent4"/>
          </a:solidFill>
        </a:ln>
      </dgm:spPr>
      <dgm:t>
        <a:bodyPr/>
        <a:lstStyle/>
        <a:p>
          <a:r>
            <a:rPr lang="fr-FR" sz="1800" dirty="0">
              <a:latin typeface="+mj-lt"/>
            </a:rPr>
            <a:t>Out-migration</a:t>
          </a:r>
        </a:p>
      </dgm:t>
    </dgm:pt>
    <dgm:pt modelId="{98B75702-DD18-424C-8C35-F476F221C975}" type="parTrans" cxnId="{5F2285AA-7B7E-4518-A892-0FA6040EEFFB}">
      <dgm:prSet/>
      <dgm:spPr/>
      <dgm:t>
        <a:bodyPr/>
        <a:lstStyle/>
        <a:p>
          <a:endParaRPr lang="fr-FR"/>
        </a:p>
      </dgm:t>
    </dgm:pt>
    <dgm:pt modelId="{EEBBC69B-A04F-47CC-9B4D-B29D4578AE66}" type="sibTrans" cxnId="{5F2285AA-7B7E-4518-A892-0FA6040EEFFB}">
      <dgm:prSet/>
      <dgm:spPr/>
      <dgm:t>
        <a:bodyPr/>
        <a:lstStyle/>
        <a:p>
          <a:endParaRPr lang="fr-FR"/>
        </a:p>
      </dgm:t>
    </dgm:pt>
    <dgm:pt modelId="{C083E5A7-F556-4115-8BF1-CA75BFF64442}">
      <dgm:prSet custT="1"/>
      <dgm:spPr>
        <a:solidFill>
          <a:schemeClr val="accent2">
            <a:lumMod val="20000"/>
            <a:lumOff val="80000"/>
          </a:schemeClr>
        </a:solidFill>
        <a:ln>
          <a:solidFill>
            <a:schemeClr val="accent2"/>
          </a:solidFill>
        </a:ln>
      </dgm:spPr>
      <dgm:t>
        <a:bodyPr/>
        <a:lstStyle/>
        <a:p>
          <a:r>
            <a:rPr lang="fr-FR" sz="1800" dirty="0">
              <a:latin typeface="+mj-lt"/>
            </a:rPr>
            <a:t>In-migration</a:t>
          </a:r>
        </a:p>
      </dgm:t>
    </dgm:pt>
    <dgm:pt modelId="{E2D950B8-924E-4277-BA01-81AF1127C361}" type="parTrans" cxnId="{BBAF8124-A4C4-4C64-B7BD-D1A44AF2051E}">
      <dgm:prSet/>
      <dgm:spPr/>
      <dgm:t>
        <a:bodyPr/>
        <a:lstStyle/>
        <a:p>
          <a:endParaRPr lang="fr-FR"/>
        </a:p>
      </dgm:t>
    </dgm:pt>
    <dgm:pt modelId="{75234BF8-8891-401E-B9C0-F936D1E359D5}" type="sibTrans" cxnId="{BBAF8124-A4C4-4C64-B7BD-D1A44AF2051E}">
      <dgm:prSet/>
      <dgm:spPr/>
      <dgm:t>
        <a:bodyPr/>
        <a:lstStyle/>
        <a:p>
          <a:endParaRPr lang="fr-FR"/>
        </a:p>
      </dgm:t>
    </dgm:pt>
    <dgm:pt modelId="{933AB94A-4926-4D46-B8F3-13B724501C4B}" type="pres">
      <dgm:prSet presAssocID="{6CC52F2A-2DD2-43C7-832E-2F532228CC7B}" presName="Name0" presStyleCnt="0">
        <dgm:presLayoutVars>
          <dgm:chMax val="1"/>
          <dgm:chPref val="1"/>
          <dgm:dir/>
          <dgm:animOne val="branch"/>
          <dgm:animLvl val="lvl"/>
        </dgm:presLayoutVars>
      </dgm:prSet>
      <dgm:spPr/>
    </dgm:pt>
    <dgm:pt modelId="{97357117-E5BD-4B9B-B47C-4F19940B8AD1}" type="pres">
      <dgm:prSet presAssocID="{36AA548F-B30A-42AB-BE6A-AE7428FB7661}" presName="singleCycle" presStyleCnt="0"/>
      <dgm:spPr/>
    </dgm:pt>
    <dgm:pt modelId="{162FA368-AF34-4632-8131-513DBF525E8F}" type="pres">
      <dgm:prSet presAssocID="{36AA548F-B30A-42AB-BE6A-AE7428FB7661}" presName="singleCenter" presStyleLbl="node1" presStyleIdx="0" presStyleCnt="6" custScaleX="202547" custScaleY="68174">
        <dgm:presLayoutVars>
          <dgm:chMax val="7"/>
          <dgm:chPref val="7"/>
        </dgm:presLayoutVars>
      </dgm:prSet>
      <dgm:spPr>
        <a:prstGeom prst="snip2DiagRect">
          <a:avLst/>
        </a:prstGeom>
      </dgm:spPr>
    </dgm:pt>
    <dgm:pt modelId="{6267527A-DECC-49B4-8884-24C349AEE2CE}" type="pres">
      <dgm:prSet presAssocID="{5851DF29-7A87-4365-9C00-2BBB72679F9B}" presName="Name56" presStyleLbl="parChTrans1D2" presStyleIdx="0" presStyleCnt="5"/>
      <dgm:spPr/>
    </dgm:pt>
    <dgm:pt modelId="{B472946B-79BF-472D-9422-9E4854F06BA1}" type="pres">
      <dgm:prSet presAssocID="{17C1D77B-8630-4614-ADDB-13E3A5EAF2CC}" presName="text0" presStyleLbl="node1" presStyleIdx="1" presStyleCnt="6" custScaleX="182137" custScaleY="130795" custRadScaleRad="96808">
        <dgm:presLayoutVars>
          <dgm:bulletEnabled val="1"/>
        </dgm:presLayoutVars>
      </dgm:prSet>
      <dgm:spPr>
        <a:prstGeom prst="snip2DiagRect">
          <a:avLst/>
        </a:prstGeom>
      </dgm:spPr>
    </dgm:pt>
    <dgm:pt modelId="{44107DF2-07C2-4614-81FC-402363029CA3}" type="pres">
      <dgm:prSet presAssocID="{1B3AE3FB-26FE-475D-BA4A-92218E0C8045}" presName="Name56" presStyleLbl="parChTrans1D2" presStyleIdx="1" presStyleCnt="5"/>
      <dgm:spPr/>
    </dgm:pt>
    <dgm:pt modelId="{84E0B0C0-C472-435F-9ACB-C06599900488}" type="pres">
      <dgm:prSet presAssocID="{8671BB15-3964-4087-A8D7-2FA3BB70DBFF}" presName="text0" presStyleLbl="node1" presStyleIdx="2" presStyleCnt="6" custScaleX="182137" custScaleY="130795" custRadScaleRad="149489" custRadScaleInc="-81647">
        <dgm:presLayoutVars>
          <dgm:bulletEnabled val="1"/>
        </dgm:presLayoutVars>
      </dgm:prSet>
      <dgm:spPr>
        <a:prstGeom prst="snip2DiagRect">
          <a:avLst/>
        </a:prstGeom>
      </dgm:spPr>
    </dgm:pt>
    <dgm:pt modelId="{BBA060F0-4F41-4D6D-9CB1-D11CADD3BBC9}" type="pres">
      <dgm:prSet presAssocID="{4ABF41CE-6601-4861-9989-302294F5D6B2}" presName="Name56" presStyleLbl="parChTrans1D2" presStyleIdx="2" presStyleCnt="5"/>
      <dgm:spPr/>
    </dgm:pt>
    <dgm:pt modelId="{83B7B39E-903C-4672-88D3-6797C5CB12BB}" type="pres">
      <dgm:prSet presAssocID="{AE8B1E2B-9995-4FAA-B586-0D8C874D20C3}" presName="text0" presStyleLbl="node1" presStyleIdx="3" presStyleCnt="6" custScaleX="182137" custScaleY="130795" custRadScaleRad="135830" custRadScaleInc="-33784">
        <dgm:presLayoutVars>
          <dgm:bulletEnabled val="1"/>
        </dgm:presLayoutVars>
      </dgm:prSet>
      <dgm:spPr>
        <a:prstGeom prst="snip2DiagRect">
          <a:avLst/>
        </a:prstGeom>
      </dgm:spPr>
    </dgm:pt>
    <dgm:pt modelId="{0FE295FC-2BAD-4546-BBE9-5B297DFFF3A9}" type="pres">
      <dgm:prSet presAssocID="{98B75702-DD18-424C-8C35-F476F221C975}" presName="Name56" presStyleLbl="parChTrans1D2" presStyleIdx="3" presStyleCnt="5"/>
      <dgm:spPr/>
    </dgm:pt>
    <dgm:pt modelId="{DBB3420C-7BF6-49ED-96EC-F657019DCF88}" type="pres">
      <dgm:prSet presAssocID="{D4F98DAC-8200-4ABA-8EC5-EE017D853B15}" presName="text0" presStyleLbl="node1" presStyleIdx="4" presStyleCnt="6" custScaleX="182137" custScaleY="130795" custRadScaleRad="135830" custRadScaleInc="33784">
        <dgm:presLayoutVars>
          <dgm:bulletEnabled val="1"/>
        </dgm:presLayoutVars>
      </dgm:prSet>
      <dgm:spPr>
        <a:prstGeom prst="snip2DiagRect">
          <a:avLst/>
        </a:prstGeom>
      </dgm:spPr>
    </dgm:pt>
    <dgm:pt modelId="{6DF0F394-6D44-4EA2-903E-D3A893A54C31}" type="pres">
      <dgm:prSet presAssocID="{E2D950B8-924E-4277-BA01-81AF1127C361}" presName="Name56" presStyleLbl="parChTrans1D2" presStyleIdx="4" presStyleCnt="5"/>
      <dgm:spPr/>
    </dgm:pt>
    <dgm:pt modelId="{4552CA9D-0041-42AA-89F6-8528D1FB5CE8}" type="pres">
      <dgm:prSet presAssocID="{C083E5A7-F556-4115-8BF1-CA75BFF64442}" presName="text0" presStyleLbl="node1" presStyleIdx="5" presStyleCnt="6" custScaleX="182137" custScaleY="130795" custRadScaleRad="148405" custRadScaleInc="80575">
        <dgm:presLayoutVars>
          <dgm:bulletEnabled val="1"/>
        </dgm:presLayoutVars>
      </dgm:prSet>
      <dgm:spPr>
        <a:prstGeom prst="snip2DiagRect">
          <a:avLst/>
        </a:prstGeom>
      </dgm:spPr>
    </dgm:pt>
  </dgm:ptLst>
  <dgm:cxnLst>
    <dgm:cxn modelId="{7709F60C-1366-4C8D-883E-FF0749B3DA34}" srcId="{36AA548F-B30A-42AB-BE6A-AE7428FB7661}" destId="{17C1D77B-8630-4614-ADDB-13E3A5EAF2CC}" srcOrd="0" destOrd="0" parTransId="{5851DF29-7A87-4365-9C00-2BBB72679F9B}" sibTransId="{79C7F772-C380-4449-AD8B-C3E4FD180D04}"/>
    <dgm:cxn modelId="{BBAF8124-A4C4-4C64-B7BD-D1A44AF2051E}" srcId="{36AA548F-B30A-42AB-BE6A-AE7428FB7661}" destId="{C083E5A7-F556-4115-8BF1-CA75BFF64442}" srcOrd="4" destOrd="0" parTransId="{E2D950B8-924E-4277-BA01-81AF1127C361}" sibTransId="{75234BF8-8891-401E-B9C0-F936D1E359D5}"/>
    <dgm:cxn modelId="{C886242F-124E-4A3B-891A-4B3F837C00DF}" type="presOf" srcId="{5851DF29-7A87-4365-9C00-2BBB72679F9B}" destId="{6267527A-DECC-49B4-8884-24C349AEE2CE}" srcOrd="0" destOrd="0" presId="urn:microsoft.com/office/officeart/2008/layout/RadialCluster"/>
    <dgm:cxn modelId="{80AA9A61-17F1-4A7E-AE89-F3AEB3EA8F97}" type="presOf" srcId="{C083E5A7-F556-4115-8BF1-CA75BFF64442}" destId="{4552CA9D-0041-42AA-89F6-8528D1FB5CE8}" srcOrd="0" destOrd="0" presId="urn:microsoft.com/office/officeart/2008/layout/RadialCluster"/>
    <dgm:cxn modelId="{7DEC794A-BBF2-4E29-BDEC-BED32374DE38}" srcId="{36AA548F-B30A-42AB-BE6A-AE7428FB7661}" destId="{8671BB15-3964-4087-A8D7-2FA3BB70DBFF}" srcOrd="1" destOrd="0" parTransId="{1B3AE3FB-26FE-475D-BA4A-92218E0C8045}" sibTransId="{19024072-3BCD-4388-93D8-ABA4EED089C6}"/>
    <dgm:cxn modelId="{5E928C59-2B6A-4806-BD2A-0B205FA38DA7}" type="presOf" srcId="{98B75702-DD18-424C-8C35-F476F221C975}" destId="{0FE295FC-2BAD-4546-BBE9-5B297DFFF3A9}" srcOrd="0" destOrd="0" presId="urn:microsoft.com/office/officeart/2008/layout/RadialCluster"/>
    <dgm:cxn modelId="{FFEAB58A-2A02-47C8-B6D2-8C0A7CA74A34}" type="presOf" srcId="{AE8B1E2B-9995-4FAA-B586-0D8C874D20C3}" destId="{83B7B39E-903C-4672-88D3-6797C5CB12BB}" srcOrd="0" destOrd="0" presId="urn:microsoft.com/office/officeart/2008/layout/RadialCluster"/>
    <dgm:cxn modelId="{0B198294-4160-4C1B-A26E-FE3DB3977438}" type="presOf" srcId="{17C1D77B-8630-4614-ADDB-13E3A5EAF2CC}" destId="{B472946B-79BF-472D-9422-9E4854F06BA1}" srcOrd="0" destOrd="0" presId="urn:microsoft.com/office/officeart/2008/layout/RadialCluster"/>
    <dgm:cxn modelId="{C342A79D-BE4D-4D9C-ABE0-6864D1E6AA0C}" srcId="{6CC52F2A-2DD2-43C7-832E-2F532228CC7B}" destId="{36AA548F-B30A-42AB-BE6A-AE7428FB7661}" srcOrd="0" destOrd="0" parTransId="{40E17638-F68B-45F6-9F5C-69F27085AA6B}" sibTransId="{A362D1F4-3497-4471-8B82-9BF9BB680010}"/>
    <dgm:cxn modelId="{5F2285AA-7B7E-4518-A892-0FA6040EEFFB}" srcId="{36AA548F-B30A-42AB-BE6A-AE7428FB7661}" destId="{D4F98DAC-8200-4ABA-8EC5-EE017D853B15}" srcOrd="3" destOrd="0" parTransId="{98B75702-DD18-424C-8C35-F476F221C975}" sibTransId="{EEBBC69B-A04F-47CC-9B4D-B29D4578AE66}"/>
    <dgm:cxn modelId="{9680E7AF-166A-4611-A4F5-1A1BFB8E1052}" type="presOf" srcId="{8671BB15-3964-4087-A8D7-2FA3BB70DBFF}" destId="{84E0B0C0-C472-435F-9ACB-C06599900488}" srcOrd="0" destOrd="0" presId="urn:microsoft.com/office/officeart/2008/layout/RadialCluster"/>
    <dgm:cxn modelId="{CE3092C0-D410-49A4-B14A-8B3295A6561E}" type="presOf" srcId="{36AA548F-B30A-42AB-BE6A-AE7428FB7661}" destId="{162FA368-AF34-4632-8131-513DBF525E8F}" srcOrd="0" destOrd="0" presId="urn:microsoft.com/office/officeart/2008/layout/RadialCluster"/>
    <dgm:cxn modelId="{C96244C8-BBF6-489A-BC44-FEAC006F8F61}" type="presOf" srcId="{1B3AE3FB-26FE-475D-BA4A-92218E0C8045}" destId="{44107DF2-07C2-4614-81FC-402363029CA3}" srcOrd="0" destOrd="0" presId="urn:microsoft.com/office/officeart/2008/layout/RadialCluster"/>
    <dgm:cxn modelId="{15F87FCD-F041-433A-B26E-79D8F2211D2A}" type="presOf" srcId="{4ABF41CE-6601-4861-9989-302294F5D6B2}" destId="{BBA060F0-4F41-4D6D-9CB1-D11CADD3BBC9}" srcOrd="0" destOrd="0" presId="urn:microsoft.com/office/officeart/2008/layout/RadialCluster"/>
    <dgm:cxn modelId="{94FE09D5-F1C7-48BC-A3A5-25F8A0B84A85}" type="presOf" srcId="{E2D950B8-924E-4277-BA01-81AF1127C361}" destId="{6DF0F394-6D44-4EA2-903E-D3A893A54C31}" srcOrd="0" destOrd="0" presId="urn:microsoft.com/office/officeart/2008/layout/RadialCluster"/>
    <dgm:cxn modelId="{CCFA80DC-B5AC-4C2C-ABE3-C705B6F35545}" type="presOf" srcId="{D4F98DAC-8200-4ABA-8EC5-EE017D853B15}" destId="{DBB3420C-7BF6-49ED-96EC-F657019DCF88}" srcOrd="0" destOrd="0" presId="urn:microsoft.com/office/officeart/2008/layout/RadialCluster"/>
    <dgm:cxn modelId="{0CBBE6E6-AD95-4C1A-AE66-9EE82C0DE7EE}" srcId="{36AA548F-B30A-42AB-BE6A-AE7428FB7661}" destId="{AE8B1E2B-9995-4FAA-B586-0D8C874D20C3}" srcOrd="2" destOrd="0" parTransId="{4ABF41CE-6601-4861-9989-302294F5D6B2}" sibTransId="{0595ECD4-900C-4B60-AAC8-08855F4F389B}"/>
    <dgm:cxn modelId="{5F3A08F0-A4F6-4577-91EB-85693AF446F8}" type="presOf" srcId="{6CC52F2A-2DD2-43C7-832E-2F532228CC7B}" destId="{933AB94A-4926-4D46-B8F3-13B724501C4B}" srcOrd="0" destOrd="0" presId="urn:microsoft.com/office/officeart/2008/layout/RadialCluster"/>
    <dgm:cxn modelId="{1497DF71-AD01-44AC-A9DE-DB1964F35968}" type="presParOf" srcId="{933AB94A-4926-4D46-B8F3-13B724501C4B}" destId="{97357117-E5BD-4B9B-B47C-4F19940B8AD1}" srcOrd="0" destOrd="0" presId="urn:microsoft.com/office/officeart/2008/layout/RadialCluster"/>
    <dgm:cxn modelId="{490BA203-4CC1-444B-86CF-4EED663F916B}" type="presParOf" srcId="{97357117-E5BD-4B9B-B47C-4F19940B8AD1}" destId="{162FA368-AF34-4632-8131-513DBF525E8F}" srcOrd="0" destOrd="0" presId="urn:microsoft.com/office/officeart/2008/layout/RadialCluster"/>
    <dgm:cxn modelId="{354E7777-23A3-4A53-8D79-B759E003F5E1}" type="presParOf" srcId="{97357117-E5BD-4B9B-B47C-4F19940B8AD1}" destId="{6267527A-DECC-49B4-8884-24C349AEE2CE}" srcOrd="1" destOrd="0" presId="urn:microsoft.com/office/officeart/2008/layout/RadialCluster"/>
    <dgm:cxn modelId="{BF2A4C90-09AD-4E30-8374-65B6712BDEA1}" type="presParOf" srcId="{97357117-E5BD-4B9B-B47C-4F19940B8AD1}" destId="{B472946B-79BF-472D-9422-9E4854F06BA1}" srcOrd="2" destOrd="0" presId="urn:microsoft.com/office/officeart/2008/layout/RadialCluster"/>
    <dgm:cxn modelId="{92FFCC6A-10D3-4A83-97BF-F9EB15845058}" type="presParOf" srcId="{97357117-E5BD-4B9B-B47C-4F19940B8AD1}" destId="{44107DF2-07C2-4614-81FC-402363029CA3}" srcOrd="3" destOrd="0" presId="urn:microsoft.com/office/officeart/2008/layout/RadialCluster"/>
    <dgm:cxn modelId="{5417ADD2-BC71-4647-9077-0D3B78111A78}" type="presParOf" srcId="{97357117-E5BD-4B9B-B47C-4F19940B8AD1}" destId="{84E0B0C0-C472-435F-9ACB-C06599900488}" srcOrd="4" destOrd="0" presId="urn:microsoft.com/office/officeart/2008/layout/RadialCluster"/>
    <dgm:cxn modelId="{35C8F5F6-2D3B-4C80-8089-8EAE5FDD8490}" type="presParOf" srcId="{97357117-E5BD-4B9B-B47C-4F19940B8AD1}" destId="{BBA060F0-4F41-4D6D-9CB1-D11CADD3BBC9}" srcOrd="5" destOrd="0" presId="urn:microsoft.com/office/officeart/2008/layout/RadialCluster"/>
    <dgm:cxn modelId="{3904DFA3-C511-4372-B93F-813610739C4B}" type="presParOf" srcId="{97357117-E5BD-4B9B-B47C-4F19940B8AD1}" destId="{83B7B39E-903C-4672-88D3-6797C5CB12BB}" srcOrd="6" destOrd="0" presId="urn:microsoft.com/office/officeart/2008/layout/RadialCluster"/>
    <dgm:cxn modelId="{A77F65DA-2E6D-4476-B046-C53E16B7151F}" type="presParOf" srcId="{97357117-E5BD-4B9B-B47C-4F19940B8AD1}" destId="{0FE295FC-2BAD-4546-BBE9-5B297DFFF3A9}" srcOrd="7" destOrd="0" presId="urn:microsoft.com/office/officeart/2008/layout/RadialCluster"/>
    <dgm:cxn modelId="{BB7AE8EF-A28F-498C-B0E8-B9600AC3B8B0}" type="presParOf" srcId="{97357117-E5BD-4B9B-B47C-4F19940B8AD1}" destId="{DBB3420C-7BF6-49ED-96EC-F657019DCF88}" srcOrd="8" destOrd="0" presId="urn:microsoft.com/office/officeart/2008/layout/RadialCluster"/>
    <dgm:cxn modelId="{DC215005-2F62-4372-818A-1ED1945AA095}" type="presParOf" srcId="{97357117-E5BD-4B9B-B47C-4F19940B8AD1}" destId="{6DF0F394-6D44-4EA2-903E-D3A893A54C31}" srcOrd="9" destOrd="0" presId="urn:microsoft.com/office/officeart/2008/layout/RadialCluster"/>
    <dgm:cxn modelId="{4E3B7EF3-EC5E-47C4-849C-26DFA4CFA8A4}" type="presParOf" srcId="{97357117-E5BD-4B9B-B47C-4F19940B8AD1}" destId="{4552CA9D-0041-42AA-89F6-8528D1FB5CE8}"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FA368-AF34-4632-8131-513DBF525E8F}">
      <dsp:nvSpPr>
        <dsp:cNvPr id="0" name=""/>
        <dsp:cNvSpPr/>
      </dsp:nvSpPr>
      <dsp:spPr>
        <a:xfrm>
          <a:off x="1205578" y="1996253"/>
          <a:ext cx="2770444" cy="932486"/>
        </a:xfrm>
        <a:prstGeom prst="snip2DiagRect">
          <a:avLst/>
        </a:prstGeom>
        <a:solidFill>
          <a:schemeClr val="accent1">
            <a:lumMod val="20000"/>
            <a:lumOff val="80000"/>
          </a:schemeClr>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err="1">
              <a:latin typeface="+mj-lt"/>
            </a:rPr>
            <a:t>Resident</a:t>
          </a:r>
          <a:r>
            <a:rPr lang="fr-FR" sz="1800" kern="1200" dirty="0">
              <a:latin typeface="+mj-lt"/>
            </a:rPr>
            <a:t> </a:t>
          </a:r>
          <a:r>
            <a:rPr lang="fr-FR" sz="1800" kern="1200" dirty="0" err="1">
              <a:latin typeface="+mj-lt"/>
            </a:rPr>
            <a:t>adult</a:t>
          </a:r>
          <a:r>
            <a:rPr lang="fr-FR" sz="1800" kern="1200" dirty="0">
              <a:latin typeface="+mj-lt"/>
            </a:rPr>
            <a:t> population living </a:t>
          </a:r>
          <a:br>
            <a:rPr lang="fr-FR" sz="1800" kern="1200" dirty="0">
              <a:latin typeface="+mj-lt"/>
            </a:rPr>
          </a:br>
          <a:r>
            <a:rPr lang="fr-FR" sz="1800" kern="1200" dirty="0" err="1">
              <a:latin typeface="+mj-lt"/>
            </a:rPr>
            <a:t>with</a:t>
          </a:r>
          <a:r>
            <a:rPr lang="fr-FR" sz="1800" kern="1200" dirty="0">
              <a:latin typeface="+mj-lt"/>
            </a:rPr>
            <a:t> HIV</a:t>
          </a:r>
        </a:p>
      </dsp:txBody>
      <dsp:txXfrm>
        <a:off x="1283287" y="2073962"/>
        <a:ext cx="2615026" cy="777068"/>
      </dsp:txXfrm>
    </dsp:sp>
    <dsp:sp modelId="{6267527A-DECC-49B4-8884-24C349AEE2CE}">
      <dsp:nvSpPr>
        <dsp:cNvPr id="0" name=""/>
        <dsp:cNvSpPr/>
      </dsp:nvSpPr>
      <dsp:spPr>
        <a:xfrm rot="16200000">
          <a:off x="2196854" y="1602308"/>
          <a:ext cx="787891" cy="0"/>
        </a:xfrm>
        <a:custGeom>
          <a:avLst/>
          <a:gdLst/>
          <a:ahLst/>
          <a:cxnLst/>
          <a:rect l="0" t="0" r="0" b="0"/>
          <a:pathLst>
            <a:path>
              <a:moveTo>
                <a:pt x="0" y="0"/>
              </a:moveTo>
              <a:lnTo>
                <a:pt x="78789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72946B-79BF-472D-9422-9E4854F06BA1}">
      <dsp:nvSpPr>
        <dsp:cNvPr id="0" name=""/>
        <dsp:cNvSpPr/>
      </dsp:nvSpPr>
      <dsp:spPr>
        <a:xfrm>
          <a:off x="1756223" y="9720"/>
          <a:ext cx="1669154" cy="1198642"/>
        </a:xfrm>
        <a:prstGeom prst="snip2DiagRect">
          <a:avLst/>
        </a:prstGeom>
        <a:solidFill>
          <a:schemeClr val="accent2">
            <a:lumMod val="20000"/>
            <a:lumOff val="80000"/>
          </a:schemeClr>
        </a:solidFill>
        <a:ln>
          <a:solidFill>
            <a:schemeClr val="accent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16</a:t>
          </a:r>
          <a:r>
            <a:rPr lang="fr-FR" sz="1800" kern="1200" baseline="30000" dirty="0">
              <a:latin typeface="+mj-lt"/>
            </a:rPr>
            <a:t>th</a:t>
          </a:r>
          <a:r>
            <a:rPr lang="fr-FR" sz="1800" kern="1200" dirty="0">
              <a:latin typeface="+mj-lt"/>
            </a:rPr>
            <a:t> </a:t>
          </a:r>
          <a:r>
            <a:rPr lang="fr-FR" sz="1800" kern="1200" dirty="0" err="1">
              <a:latin typeface="+mj-lt"/>
            </a:rPr>
            <a:t>birthday</a:t>
          </a:r>
          <a:endParaRPr lang="fr-FR" sz="1800" kern="1200" dirty="0">
            <a:latin typeface="+mj-lt"/>
          </a:endParaRPr>
        </a:p>
      </dsp:txBody>
      <dsp:txXfrm>
        <a:off x="1856112" y="109609"/>
        <a:ext cx="1469376" cy="998864"/>
      </dsp:txXfrm>
    </dsp:sp>
    <dsp:sp modelId="{44107DF2-07C2-4614-81FC-402363029CA3}">
      <dsp:nvSpPr>
        <dsp:cNvPr id="0" name=""/>
        <dsp:cNvSpPr/>
      </dsp:nvSpPr>
      <dsp:spPr>
        <a:xfrm rot="18860517">
          <a:off x="2878574" y="1597448"/>
          <a:ext cx="1115258" cy="0"/>
        </a:xfrm>
        <a:custGeom>
          <a:avLst/>
          <a:gdLst/>
          <a:ahLst/>
          <a:cxnLst/>
          <a:rect l="0" t="0" r="0" b="0"/>
          <a:pathLst>
            <a:path>
              <a:moveTo>
                <a:pt x="0" y="0"/>
              </a:moveTo>
              <a:lnTo>
                <a:pt x="1115258"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E0B0C0-C472-435F-9ACB-C06599900488}">
      <dsp:nvSpPr>
        <dsp:cNvPr id="0" name=""/>
        <dsp:cNvSpPr/>
      </dsp:nvSpPr>
      <dsp:spPr>
        <a:xfrm>
          <a:off x="3577085" y="0"/>
          <a:ext cx="1669154" cy="1198642"/>
        </a:xfrm>
        <a:prstGeom prst="snip2DiagRect">
          <a:avLst/>
        </a:prstGeom>
        <a:solidFill>
          <a:schemeClr val="accent2">
            <a:lumMod val="20000"/>
            <a:lumOff val="80000"/>
          </a:schemeClr>
        </a:solidFill>
        <a:ln>
          <a:solidFill>
            <a:schemeClr val="accent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HIV </a:t>
          </a:r>
          <a:r>
            <a:rPr lang="fr-FR" sz="1800" kern="1200" dirty="0" err="1">
              <a:latin typeface="+mj-lt"/>
            </a:rPr>
            <a:t>sero-conversion</a:t>
          </a:r>
          <a:endParaRPr lang="fr-FR" sz="1800" kern="1200" dirty="0">
            <a:latin typeface="+mj-lt"/>
          </a:endParaRPr>
        </a:p>
      </dsp:txBody>
      <dsp:txXfrm>
        <a:off x="3676974" y="99889"/>
        <a:ext cx="1469376" cy="998864"/>
      </dsp:txXfrm>
    </dsp:sp>
    <dsp:sp modelId="{BBA060F0-4F41-4D6D-9CB1-D11CADD3BBC9}">
      <dsp:nvSpPr>
        <dsp:cNvPr id="0" name=""/>
        <dsp:cNvSpPr/>
      </dsp:nvSpPr>
      <dsp:spPr>
        <a:xfrm rot="2484660">
          <a:off x="3028096" y="3170417"/>
          <a:ext cx="730742" cy="0"/>
        </a:xfrm>
        <a:custGeom>
          <a:avLst/>
          <a:gdLst/>
          <a:ahLst/>
          <a:cxnLst/>
          <a:rect l="0" t="0" r="0" b="0"/>
          <a:pathLst>
            <a:path>
              <a:moveTo>
                <a:pt x="0" y="0"/>
              </a:moveTo>
              <a:lnTo>
                <a:pt x="730742"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B7B39E-903C-4672-88D3-6797C5CB12BB}">
      <dsp:nvSpPr>
        <dsp:cNvPr id="0" name=""/>
        <dsp:cNvSpPr/>
      </dsp:nvSpPr>
      <dsp:spPr>
        <a:xfrm>
          <a:off x="3512446" y="3412094"/>
          <a:ext cx="1669154" cy="1198642"/>
        </a:xfrm>
        <a:prstGeom prst="snip2DiagRect">
          <a:avLst/>
        </a:prstGeom>
        <a:solidFill>
          <a:schemeClr val="accent4">
            <a:lumMod val="20000"/>
            <a:lumOff val="80000"/>
          </a:schemeClr>
        </a:solidFill>
        <a:ln>
          <a:solidFill>
            <a:schemeClr val="accent4"/>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kern="1200">
              <a:latin typeface="+mj-lt"/>
            </a:rPr>
            <a:t>Death</a:t>
          </a:r>
          <a:endParaRPr lang="fr-FR" sz="1800" kern="1200" dirty="0">
            <a:latin typeface="+mj-lt"/>
          </a:endParaRPr>
        </a:p>
      </dsp:txBody>
      <dsp:txXfrm>
        <a:off x="3612335" y="3511983"/>
        <a:ext cx="1469376" cy="998864"/>
      </dsp:txXfrm>
    </dsp:sp>
    <dsp:sp modelId="{0FE295FC-2BAD-4546-BBE9-5B297DFFF3A9}">
      <dsp:nvSpPr>
        <dsp:cNvPr id="0" name=""/>
        <dsp:cNvSpPr/>
      </dsp:nvSpPr>
      <dsp:spPr>
        <a:xfrm rot="8315340">
          <a:off x="1422762" y="3170417"/>
          <a:ext cx="730742" cy="0"/>
        </a:xfrm>
        <a:custGeom>
          <a:avLst/>
          <a:gdLst/>
          <a:ahLst/>
          <a:cxnLst/>
          <a:rect l="0" t="0" r="0" b="0"/>
          <a:pathLst>
            <a:path>
              <a:moveTo>
                <a:pt x="0" y="0"/>
              </a:moveTo>
              <a:lnTo>
                <a:pt x="730742"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B3420C-7BF6-49ED-96EC-F657019DCF88}">
      <dsp:nvSpPr>
        <dsp:cNvPr id="0" name=""/>
        <dsp:cNvSpPr/>
      </dsp:nvSpPr>
      <dsp:spPr>
        <a:xfrm>
          <a:off x="0" y="3412094"/>
          <a:ext cx="1669154" cy="1198642"/>
        </a:xfrm>
        <a:prstGeom prst="snip2DiagRect">
          <a:avLst/>
        </a:prstGeom>
        <a:solidFill>
          <a:schemeClr val="accent4">
            <a:lumMod val="20000"/>
            <a:lumOff val="80000"/>
          </a:schemeClr>
        </a:solidFill>
        <a:ln>
          <a:solidFill>
            <a:schemeClr val="accent4"/>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Out-migration</a:t>
          </a:r>
        </a:p>
      </dsp:txBody>
      <dsp:txXfrm>
        <a:off x="99889" y="3511983"/>
        <a:ext cx="1469376" cy="998864"/>
      </dsp:txXfrm>
    </dsp:sp>
    <dsp:sp modelId="{6DF0F394-6D44-4EA2-903E-D3A893A54C31}">
      <dsp:nvSpPr>
        <dsp:cNvPr id="0" name=""/>
        <dsp:cNvSpPr/>
      </dsp:nvSpPr>
      <dsp:spPr>
        <a:xfrm rot="13539483">
          <a:off x="1187767" y="1597448"/>
          <a:ext cx="1115258" cy="0"/>
        </a:xfrm>
        <a:custGeom>
          <a:avLst/>
          <a:gdLst/>
          <a:ahLst/>
          <a:cxnLst/>
          <a:rect l="0" t="0" r="0" b="0"/>
          <a:pathLst>
            <a:path>
              <a:moveTo>
                <a:pt x="0" y="0"/>
              </a:moveTo>
              <a:lnTo>
                <a:pt x="1115258"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52CA9D-0041-42AA-89F6-8528D1FB5CE8}">
      <dsp:nvSpPr>
        <dsp:cNvPr id="0" name=""/>
        <dsp:cNvSpPr/>
      </dsp:nvSpPr>
      <dsp:spPr>
        <a:xfrm>
          <a:off x="-64639" y="0"/>
          <a:ext cx="1669154" cy="1198642"/>
        </a:xfrm>
        <a:prstGeom prst="snip2DiagRect">
          <a:avLst/>
        </a:prstGeom>
        <a:solidFill>
          <a:schemeClr val="accent2">
            <a:lumMod val="20000"/>
            <a:lumOff val="80000"/>
          </a:schemeClr>
        </a:solidFill>
        <a:ln>
          <a:solidFill>
            <a:schemeClr val="accent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In-migration</a:t>
          </a:r>
        </a:p>
      </dsp:txBody>
      <dsp:txXfrm>
        <a:off x="35250" y="99889"/>
        <a:ext cx="1469376" cy="99886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924547" y="252454"/>
            <a:ext cx="3008906" cy="169251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2353586"/>
            <a:ext cx="5486400" cy="612250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3F4A3-5085-4D5A-BC2B-A6C5F0E68A4B}" type="slidenum">
              <a:rPr lang="fr-FR" smtClean="0"/>
              <a:t>‹N°›</a:t>
            </a:fld>
            <a:endParaRPr lang="fr-FR"/>
          </a:p>
        </p:txBody>
      </p:sp>
    </p:spTree>
    <p:extLst>
      <p:ext uri="{BB962C8B-B14F-4D97-AF65-F5344CB8AC3E}">
        <p14:creationId xmlns:p14="http://schemas.microsoft.com/office/powerpoint/2010/main" val="55540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fr-FR" dirty="0"/>
              <a:t>Good </a:t>
            </a:r>
            <a:r>
              <a:rPr lang="fr-FR" dirty="0" err="1"/>
              <a:t>evening</a:t>
            </a:r>
            <a:r>
              <a:rPr lang="fr-FR" dirty="0"/>
              <a:t> </a:t>
            </a:r>
            <a:r>
              <a:rPr lang="fr-FR" dirty="0" err="1"/>
              <a:t>everyone</a:t>
            </a:r>
            <a:r>
              <a:rPr lang="fr-FR" dirty="0"/>
              <a:t>.</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a:t>
            </a:fld>
            <a:endParaRPr lang="fr-FR"/>
          </a:p>
        </p:txBody>
      </p:sp>
    </p:spTree>
    <p:extLst>
      <p:ext uri="{BB962C8B-B14F-4D97-AF65-F5344CB8AC3E}">
        <p14:creationId xmlns:p14="http://schemas.microsoft.com/office/powerpoint/2010/main" val="1246888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US" noProof="0" dirty="0"/>
              <a:t>To do that, we considered the position within the HIV care continuum as a score ranging from 0 (undiagnosed) to 4 (virally suppressed). We compared the cascade score of each individual joining or leaving the population of resident adults living with HIV with the average score of their cluster at the time of entry or exit.</a:t>
            </a:r>
            <a:endParaRPr lang="en-GB" noProof="0" dirty="0"/>
          </a:p>
          <a:p>
            <a:r>
              <a:rPr lang="en-GB" noProof="0" dirty="0"/>
              <a:t>Orange to red indicates individuals with a lower score compared to the average score.</a:t>
            </a:r>
          </a:p>
          <a:p>
            <a:endParaRPr lang="en-GB" noProof="0" dirty="0"/>
          </a:p>
          <a:p>
            <a:r>
              <a:rPr lang="en-GB" noProof="0" dirty="0"/>
              <a:t>CLIC</a:t>
            </a:r>
          </a:p>
          <a:p>
            <a:endParaRPr lang="en-GB" noProof="0" dirty="0"/>
          </a:p>
          <a:p>
            <a:r>
              <a:rPr lang="en-GB" sz="1200" kern="1200" dirty="0">
                <a:solidFill>
                  <a:schemeClr val="tx1"/>
                </a:solidFill>
                <a:effectLst/>
                <a:latin typeface="+mn-lt"/>
                <a:ea typeface="+mn-ea"/>
                <a:cs typeface="+mn-cs"/>
              </a:rPr>
              <a:t>In-migrants joined the HIV population at lower stages of the cascade and then lowered the global population cascade.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 if out-migrants usually left at a slightly higher position in the cascade than in-migrants, there were also at lower stages compared to the rest of the resident population.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CLIC</a:t>
            </a:r>
          </a:p>
          <a:p>
            <a:endParaRPr lang="en-GB" sz="1200" kern="1200" noProof="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in a context of high HIV incidence, the continuous flow of newly infected individuals, slows down efforts to increase overall ART coverage and population viral suppression, ultimately attenuating any population-level impact on HIV incidence. </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CLIC</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TasP results show that current service delivery is more adapted for residents. </a:t>
            </a:r>
            <a:r>
              <a:rPr lang="en-US" sz="1200" kern="1200" noProof="0" dirty="0">
                <a:solidFill>
                  <a:schemeClr val="tx1"/>
                </a:solidFill>
                <a:effectLst/>
                <a:latin typeface="+mn-lt"/>
                <a:ea typeface="+mn-ea"/>
                <a:cs typeface="+mn-cs"/>
              </a:rPr>
              <a:t>Non-residents would need specific interventions to link and retain into care over time. </a:t>
            </a:r>
            <a:endParaRPr lang="en-GB"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10</a:t>
            </a:fld>
            <a:endParaRPr lang="fr-FR"/>
          </a:p>
        </p:txBody>
      </p:sp>
    </p:spTree>
    <p:extLst>
      <p:ext uri="{BB962C8B-B14F-4D97-AF65-F5344CB8AC3E}">
        <p14:creationId xmlns:p14="http://schemas.microsoft.com/office/powerpoint/2010/main" val="199033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Several meta-analysis and systematic reviews of the literature show that optimal lifelong engagement in HIV care can be threatened by a range of factors at the individual, social and structural levels, affected by mobility.</a:t>
            </a:r>
          </a:p>
          <a:p>
            <a:endParaRPr lang="en-GB" noProof="0" dirty="0"/>
          </a:p>
          <a:p>
            <a:r>
              <a:rPr lang="en-GB" noProof="0" dirty="0"/>
              <a:t>CLIC</a:t>
            </a:r>
          </a:p>
          <a:p>
            <a:endParaRPr lang="en-GB" noProof="0" dirty="0"/>
          </a:p>
          <a:p>
            <a:r>
              <a:rPr lang="en-GB" noProof="0" dirty="0"/>
              <a:t>Several of the presentations in this session will explore </a:t>
            </a:r>
          </a:p>
          <a:p>
            <a:pPr marL="171450" indent="-171450">
              <a:buFont typeface="Arial" panose="020B0604020202020204" pitchFamily="34" charset="0"/>
              <a:buChar char="•"/>
            </a:pPr>
            <a:r>
              <a:rPr lang="en-GB" noProof="0" dirty="0"/>
              <a:t>the challenges of juggling household responsibility, livelihood mobility and HIV management (from </a:t>
            </a:r>
            <a:r>
              <a:rPr lang="en-GB" noProof="0" dirty="0" err="1"/>
              <a:t>PopART</a:t>
            </a:r>
            <a:r>
              <a:rPr lang="en-GB" noProof="0" dirty="0"/>
              <a:t> data); </a:t>
            </a:r>
          </a:p>
          <a:p>
            <a:pPr marL="171450" indent="-171450">
              <a:buFont typeface="Arial" panose="020B0604020202020204" pitchFamily="34" charset="0"/>
              <a:buChar char="•"/>
            </a:pPr>
            <a:r>
              <a:rPr lang="en-GB" noProof="0" dirty="0"/>
              <a:t>how movements in and out households shape HIV services access (from </a:t>
            </a:r>
            <a:r>
              <a:rPr lang="en-GB" noProof="0" dirty="0" err="1"/>
              <a:t>PopART</a:t>
            </a:r>
            <a:r>
              <a:rPr lang="en-GB" noProof="0" dirty="0"/>
              <a:t> data); </a:t>
            </a:r>
          </a:p>
          <a:p>
            <a:pPr marL="171450" indent="-171450">
              <a:buFont typeface="Arial" panose="020B0604020202020204" pitchFamily="34" charset="0"/>
              <a:buChar char="•"/>
            </a:pPr>
            <a:r>
              <a:rPr lang="en-GB" noProof="0" dirty="0"/>
              <a:t>and how relocation could be the first step of a complex chain of events that affect retention into care (from </a:t>
            </a:r>
            <a:r>
              <a:rPr lang="en-GB" noProof="0" dirty="0" err="1"/>
              <a:t>MaxART</a:t>
            </a:r>
            <a:r>
              <a:rPr lang="en-GB" noProof="0" dirty="0"/>
              <a:t> data).</a:t>
            </a:r>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noProof="0" dirty="0">
                <a:solidFill>
                  <a:schemeClr val="tx1"/>
                </a:solidFill>
                <a:effectLst/>
                <a:latin typeface="+mn-lt"/>
                <a:ea typeface="+mn-ea"/>
                <a:cs typeface="+mn-cs"/>
              </a:rPr>
              <a:t>CLIC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noProof="0" dirty="0">
                <a:solidFill>
                  <a:schemeClr val="tx1"/>
                </a:solidFill>
                <a:effectLst/>
                <a:latin typeface="+mn-lt"/>
                <a:ea typeface="+mn-ea"/>
                <a:cs typeface="+mn-cs"/>
              </a:rPr>
              <a:t>Migrants in sub-Saharan Africa face specific vulnerabilities that limit their retention at each step of the cascade.</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11</a:t>
            </a:fld>
            <a:endParaRPr lang="fr-FR"/>
          </a:p>
        </p:txBody>
      </p:sp>
    </p:spTree>
    <p:extLst>
      <p:ext uri="{BB962C8B-B14F-4D97-AF65-F5344CB8AC3E}">
        <p14:creationId xmlns:p14="http://schemas.microsoft.com/office/powerpoint/2010/main" val="63540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US" noProof="0" dirty="0"/>
              <a:t>African migrants living in Europe also faces specific vulnerabilities. </a:t>
            </a:r>
            <a:r>
              <a:rPr lang="en-GB" noProof="0" dirty="0"/>
              <a:t>African migrants are overrepresented in European HIV epidemic.</a:t>
            </a:r>
          </a:p>
          <a:p>
            <a:endParaRPr lang="en-GB" noProof="0" dirty="0"/>
          </a:p>
          <a:p>
            <a:r>
              <a:rPr lang="en-GB" noProof="0" dirty="0"/>
              <a:t>CLIC</a:t>
            </a:r>
          </a:p>
          <a:p>
            <a:endParaRPr lang="en-GB" noProof="0" dirty="0"/>
          </a:p>
          <a:p>
            <a:r>
              <a:rPr lang="en-GB" noProof="0" dirty="0"/>
              <a:t>Recent results from the ANRS PARCOURS study showed that the epidemic among African migrants living in France was not only an “imported” epidemic: around half of African migrants in France acquired HIV after their arrival. The PARCOURS study also show that </a:t>
            </a:r>
            <a:r>
              <a:rPr lang="en-US" noProof="0" dirty="0"/>
              <a:t>the social hardships faced by sub-Saharan African migrant after migration increases their exposure to HIV infection. This is particularly true for women exposed to sexual violence due to a lack of housing or lack of a residence permit. Timing and determinants of post-migration HIV acquisition will be presented tomorrow by Anne Gosselin at 11:00 in </a:t>
            </a:r>
            <a:r>
              <a:rPr lang="en-US" noProof="0" dirty="0" err="1"/>
              <a:t>Elicium</a:t>
            </a:r>
            <a:r>
              <a:rPr lang="en-US" noProof="0" dirty="0"/>
              <a:t> 1.</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12</a:t>
            </a:fld>
            <a:endParaRPr lang="fr-FR"/>
          </a:p>
        </p:txBody>
      </p:sp>
    </p:spTree>
    <p:extLst>
      <p:ext uri="{BB962C8B-B14F-4D97-AF65-F5344CB8AC3E}">
        <p14:creationId xmlns:p14="http://schemas.microsoft.com/office/powerpoint/2010/main" val="33383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endParaRPr lang="en-US" noProof="0" dirty="0"/>
          </a:p>
          <a:p>
            <a:r>
              <a:rPr lang="en-US" noProof="0" dirty="0"/>
              <a:t>In the special issue, </a:t>
            </a:r>
            <a:r>
              <a:rPr lang="en-US" noProof="0" dirty="0" err="1"/>
              <a:t>Fakoya</a:t>
            </a:r>
            <a:r>
              <a:rPr lang="en-US" noProof="0" dirty="0"/>
              <a:t> and colleagues present the results of a cross sectional study conducted in 9 European countries within 57 HIV clinics. </a:t>
            </a:r>
          </a:p>
          <a:p>
            <a:endParaRPr lang="en-US" noProof="0" dirty="0"/>
          </a:p>
          <a:p>
            <a:r>
              <a:rPr lang="en-US" noProof="0" dirty="0"/>
              <a:t>CLIC</a:t>
            </a:r>
          </a:p>
          <a:p>
            <a:endParaRPr lang="en-US" noProof="0" dirty="0"/>
          </a:p>
          <a:p>
            <a:r>
              <a:rPr lang="en-US" noProof="0" dirty="0"/>
              <a:t>Most respondents were diagnosed post-migration, with median times from acquisition to diagnosis five years for women, eight years for heterosexual men and height years for gay and bisexual men. Late diagnosis was common despite utilization of health services prior to diagnosis, suggesting that opportunities for HIV testing are being missed. </a:t>
            </a:r>
          </a:p>
          <a:p>
            <a:endParaRPr lang="en-US" noProof="0" dirty="0"/>
          </a:p>
          <a:p>
            <a:r>
              <a:rPr lang="en-US" noProof="0" dirty="0"/>
              <a:t>CLIC</a:t>
            </a:r>
          </a:p>
          <a:p>
            <a:endParaRPr lang="en-US" noProof="0" dirty="0"/>
          </a:p>
          <a:p>
            <a:r>
              <a:rPr lang="en-US" noProof="0" dirty="0"/>
              <a:t>Migration-specific barriers were identified, such as language barriers and difficulties understanding the legal rights to accessing healthcare.</a:t>
            </a:r>
          </a:p>
          <a:p>
            <a:endParaRPr lang="en-US" noProof="0" dirty="0"/>
          </a:p>
          <a:p>
            <a:endParaRPr lang="en-US" noProof="0" dirty="0"/>
          </a:p>
          <a:p>
            <a:endParaRPr lang="en-US" noProof="0" dirty="0"/>
          </a:p>
          <a:p>
            <a:endParaRPr lang="en-US" noProof="0" dirty="0"/>
          </a:p>
          <a:p>
            <a:endParaRPr lang="en-US"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13</a:t>
            </a:fld>
            <a:endParaRPr lang="fr-FR"/>
          </a:p>
        </p:txBody>
      </p:sp>
    </p:spTree>
    <p:extLst>
      <p:ext uri="{BB962C8B-B14F-4D97-AF65-F5344CB8AC3E}">
        <p14:creationId xmlns:p14="http://schemas.microsoft.com/office/powerpoint/2010/main" val="61392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US" noProof="0" dirty="0" err="1"/>
              <a:t>Fakoya</a:t>
            </a:r>
            <a:r>
              <a:rPr lang="en-US" noProof="0" dirty="0"/>
              <a:t> and colleagues noticed that missed opportunities in terms of HIV prevention needs are also likely to shape the HIV epidemic among gay and bisexual migrant men. </a:t>
            </a:r>
          </a:p>
          <a:p>
            <a:endParaRPr lang="en-US" noProof="0" dirty="0"/>
          </a:p>
          <a:p>
            <a:r>
              <a:rPr lang="en-US" noProof="0" dirty="0"/>
              <a:t>CLIC</a:t>
            </a:r>
          </a:p>
          <a:p>
            <a:endParaRPr lang="en-US" noProof="0" dirty="0"/>
          </a:p>
          <a:p>
            <a:r>
              <a:rPr lang="en-US" noProof="0" dirty="0"/>
              <a:t>In southern Africa, </a:t>
            </a:r>
            <a:r>
              <a:rPr lang="en-US" noProof="0" dirty="0" err="1"/>
              <a:t>Vearey</a:t>
            </a:r>
            <a:r>
              <a:rPr lang="en-US" noProof="0" dirty="0"/>
              <a:t> highlights the fact that key populations as sex workers and men who have sex with men are also highly mobile groups. Policies targeting key population groups should integrate the dimension of mobility.</a:t>
            </a:r>
          </a:p>
          <a:p>
            <a:endParaRPr lang="en-US" noProof="0" dirty="0"/>
          </a:p>
          <a:p>
            <a:r>
              <a:rPr lang="en-US" noProof="0" dirty="0"/>
              <a:t>CLIC</a:t>
            </a:r>
          </a:p>
          <a:p>
            <a:endParaRPr lang="en-US" noProof="0" dirty="0"/>
          </a:p>
          <a:p>
            <a:r>
              <a:rPr lang="en-US" noProof="0" dirty="0"/>
              <a:t>In my own work with female sex workers in Côte d’Ivoire, mobility in this population has been identified as one of the main challenges to address to ensure a continuity of prevention and care.</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14</a:t>
            </a:fld>
            <a:endParaRPr lang="fr-FR"/>
          </a:p>
        </p:txBody>
      </p:sp>
    </p:spTree>
    <p:extLst>
      <p:ext uri="{BB962C8B-B14F-4D97-AF65-F5344CB8AC3E}">
        <p14:creationId xmlns:p14="http://schemas.microsoft.com/office/powerpoint/2010/main" val="75104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US" noProof="0" dirty="0"/>
              <a:t>Taking all of that together, it is crucial to integrate the dimension of mobility and migrations into our responses to the HIV epidemics, and to reset the policy agenda on migration.</a:t>
            </a:r>
          </a:p>
          <a:p>
            <a:endParaRPr lang="en-US" noProof="0" dirty="0"/>
          </a:p>
          <a:p>
            <a:r>
              <a:rPr lang="en-US" noProof="0" dirty="0"/>
              <a:t>CLIC</a:t>
            </a:r>
          </a:p>
          <a:p>
            <a:endParaRPr lang="en-US" noProof="0" dirty="0"/>
          </a:p>
          <a:p>
            <a:r>
              <a:rPr lang="en-US" noProof="0" dirty="0"/>
              <a:t>Access to prevention and care is also a fundamental right for mobile populations.</a:t>
            </a:r>
          </a:p>
          <a:p>
            <a:endParaRPr lang="en-US" noProof="0" dirty="0"/>
          </a:p>
          <a:p>
            <a:r>
              <a:rPr lang="en-US" noProof="0" dirty="0"/>
              <a:t>CLIC</a:t>
            </a:r>
          </a:p>
          <a:p>
            <a:endParaRPr lang="en-US" noProof="0" dirty="0"/>
          </a:p>
          <a:p>
            <a:r>
              <a:rPr lang="en-US" noProof="0" dirty="0"/>
              <a:t>And to quote </a:t>
            </a:r>
            <a:r>
              <a:rPr lang="en-US" noProof="0" dirty="0" err="1"/>
              <a:t>Vearey</a:t>
            </a:r>
            <a:r>
              <a:rPr lang="en-US" noProof="0" dirty="0"/>
              <a:t>:  “There is an urgent need to develop migration-aware and mobility-competent responses to health globally”</a:t>
            </a:r>
          </a:p>
          <a:p>
            <a:endParaRPr lang="en-US"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15</a:t>
            </a:fld>
            <a:endParaRPr lang="fr-FR"/>
          </a:p>
        </p:txBody>
      </p:sp>
    </p:spTree>
    <p:extLst>
      <p:ext uri="{BB962C8B-B14F-4D97-AF65-F5344CB8AC3E}">
        <p14:creationId xmlns:p14="http://schemas.microsoft.com/office/powerpoint/2010/main" val="322646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fr-FR" dirty="0" err="1"/>
              <a:t>Thank</a:t>
            </a:r>
            <a:r>
              <a:rPr lang="fr-FR" dirty="0"/>
              <a:t> </a:t>
            </a:r>
            <a:r>
              <a:rPr lang="fr-FR" dirty="0" err="1"/>
              <a:t>you</a:t>
            </a:r>
            <a:r>
              <a:rPr lang="fr-FR" dirty="0"/>
              <a:t> for </a:t>
            </a:r>
            <a:r>
              <a:rPr lang="fr-FR" dirty="0" err="1"/>
              <a:t>your</a:t>
            </a:r>
            <a:r>
              <a:rPr lang="fr-FR"/>
              <a:t> attention</a:t>
            </a:r>
            <a:endParaRPr lang="fr-FR"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16</a:t>
            </a:fld>
            <a:endParaRPr lang="fr-FR"/>
          </a:p>
        </p:txBody>
      </p:sp>
    </p:spTree>
    <p:extLst>
      <p:ext uri="{BB962C8B-B14F-4D97-AF65-F5344CB8AC3E}">
        <p14:creationId xmlns:p14="http://schemas.microsoft.com/office/powerpoint/2010/main" val="247169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US" noProof="0" dirty="0"/>
              <a:t>I would like to start this presentation by the observation that there is globally an increasing concern about restricting the movement of population.</a:t>
            </a:r>
          </a:p>
          <a:p>
            <a:endParaRPr lang="en-US" noProof="0" dirty="0"/>
          </a:p>
          <a:p>
            <a:r>
              <a:rPr lang="en-US" noProof="0" dirty="0"/>
              <a:t>In the special issue, </a:t>
            </a:r>
            <a:r>
              <a:rPr lang="en-US" noProof="0" dirty="0" err="1"/>
              <a:t>Vearey</a:t>
            </a:r>
            <a:r>
              <a:rPr lang="en-US" noProof="0" dirty="0"/>
              <a:t> explains that the current global discussion surrounding population mobility, focused on this security dimension, tend to ignore other crucial dimensions as health. She shows how current policy processes have the potential to undermine efforts to improve the global responses to migration and HIV.</a:t>
            </a:r>
          </a:p>
          <a:p>
            <a:endParaRPr lang="en-US"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2</a:t>
            </a:fld>
            <a:endParaRPr lang="fr-FR"/>
          </a:p>
        </p:txBody>
      </p:sp>
    </p:spTree>
    <p:extLst>
      <p:ext uri="{BB962C8B-B14F-4D97-AF65-F5344CB8AC3E}">
        <p14:creationId xmlns:p14="http://schemas.microsoft.com/office/powerpoint/2010/main" val="343638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With this issue of human rights in mind, I will present some elements of context regarding mobility and migration in sub-Saharan Africa, before exploring the relationship between mobility and HIV acquisition and between mobility and the HIV care cascade. Then, we will talk about the situation of African migrants living in Europe and the situation of key populations.</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3</a:t>
            </a:fld>
            <a:endParaRPr lang="fr-FR"/>
          </a:p>
        </p:txBody>
      </p:sp>
    </p:spTree>
    <p:extLst>
      <p:ext uri="{BB962C8B-B14F-4D97-AF65-F5344CB8AC3E}">
        <p14:creationId xmlns:p14="http://schemas.microsoft.com/office/powerpoint/2010/main" val="2127867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Forms of mobility in sub-Saharan Africa are diverse and complex. </a:t>
            </a:r>
          </a:p>
          <a:p>
            <a:endParaRPr lang="en-GB" noProof="0" dirty="0"/>
          </a:p>
          <a:p>
            <a:r>
              <a:rPr lang="en-GB" noProof="0" dirty="0"/>
              <a:t>Transcontinental migration between Africa and other part of the world is low. On the opposite, intra-sub-Saharan African migration represents the largest south to south movement of people in the world. Internal mobility, which means inside a same country, is high. Rural to urban migration flows do not predominate in all settings; we also observe rural to urban, between rural or rural to semi-urban movements.</a:t>
            </a:r>
          </a:p>
          <a:p>
            <a:endParaRPr lang="en-GB" noProof="0" dirty="0"/>
          </a:p>
          <a:p>
            <a:r>
              <a:rPr lang="en-GB" noProof="0" dirty="0"/>
              <a:t>In their contribution to the special issue, </a:t>
            </a:r>
            <a:r>
              <a:rPr lang="en-GB" noProof="0" dirty="0" err="1"/>
              <a:t>Hoddinot</a:t>
            </a:r>
            <a:r>
              <a:rPr lang="en-GB" noProof="0" dirty="0"/>
              <a:t> and colleagues used the concept of “household fluidity” to describe the fact that in southern Africa household members seem to move in and out almost continuously.</a:t>
            </a:r>
          </a:p>
          <a:p>
            <a:endParaRPr lang="en-GB"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4</a:t>
            </a:fld>
            <a:endParaRPr lang="fr-FR"/>
          </a:p>
        </p:txBody>
      </p:sp>
    </p:spTree>
    <p:extLst>
      <p:ext uri="{BB962C8B-B14F-4D97-AF65-F5344CB8AC3E}">
        <p14:creationId xmlns:p14="http://schemas.microsoft.com/office/powerpoint/2010/main" val="313452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What we call the “HIV care cascade” is measured by a population-based and cross-sectional set of indicators estimating the proportion of HIV-positive individuals diagnosed, in care, on ART and virally suppressed among all people living with HIV,  residing within a certain geographical area,  at a specific time point.</a:t>
            </a:r>
          </a:p>
          <a:p>
            <a:endParaRPr lang="en-GB"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5</a:t>
            </a:fld>
            <a:endParaRPr lang="fr-FR"/>
          </a:p>
        </p:txBody>
      </p:sp>
    </p:spTree>
    <p:extLst>
      <p:ext uri="{BB962C8B-B14F-4D97-AF65-F5344CB8AC3E}">
        <p14:creationId xmlns:p14="http://schemas.microsoft.com/office/powerpoint/2010/main" val="60474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As the care cascade is limited to individuals infected by HIV, exploring the relation between mobility and HIV acquisition is key to understanding the relation between mobility and the cascade.</a:t>
            </a:r>
          </a:p>
          <a:p>
            <a:endParaRPr lang="en-US" noProof="0" dirty="0"/>
          </a:p>
          <a:p>
            <a:r>
              <a:rPr lang="en-US" noProof="0" dirty="0"/>
              <a:t>CLIC</a:t>
            </a:r>
          </a:p>
          <a:p>
            <a:endParaRPr lang="en-US" noProof="0" dirty="0"/>
          </a:p>
          <a:p>
            <a:r>
              <a:rPr lang="en-US" noProof="0" dirty="0"/>
              <a:t>Increased sexual risk </a:t>
            </a:r>
            <a:r>
              <a:rPr lang="en-US" noProof="0" dirty="0" err="1"/>
              <a:t>behaviour</a:t>
            </a:r>
            <a:r>
              <a:rPr lang="en-US" noProof="0" dirty="0"/>
              <a:t> and higher HIV prevalence have been reported in migrants in sub-Saharan Africa.</a:t>
            </a:r>
          </a:p>
          <a:p>
            <a:endParaRPr lang="en-US" noProof="0" dirty="0"/>
          </a:p>
          <a:p>
            <a:r>
              <a:rPr lang="en-US" noProof="0" dirty="0"/>
              <a:t>CLIC</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the special issue, Carol Camlin and her colleagues showed, using data from the SEARCH trial, that in rural eastern Africa, both longer-distance/permanent and localized/shorter-term forms of mobility were associated with higher-risk </a:t>
            </a:r>
            <a:r>
              <a:rPr lang="en-US" noProof="0" dirty="0" err="1"/>
              <a:t>behaviours</a:t>
            </a:r>
            <a:r>
              <a:rPr lang="en-US" noProof="0" dirty="0"/>
              <a:t>.</a:t>
            </a:r>
            <a:endParaRPr lang="en-GB" noProof="0" dirty="0"/>
          </a:p>
          <a:p>
            <a:endParaRPr lang="en-US" noProof="0" dirty="0"/>
          </a:p>
          <a:p>
            <a:r>
              <a:rPr lang="en-US" noProof="0" dirty="0"/>
              <a:t>CLIC</a:t>
            </a:r>
          </a:p>
          <a:p>
            <a:endParaRPr lang="en-US" noProof="0" dirty="0"/>
          </a:p>
          <a:p>
            <a:r>
              <a:rPr lang="en-US" noProof="0" dirty="0"/>
              <a:t>Interestingly also, Nuala Mc </a:t>
            </a:r>
            <a:r>
              <a:rPr lang="en-US" noProof="0" dirty="0" err="1"/>
              <a:t>Grath</a:t>
            </a:r>
            <a:r>
              <a:rPr lang="en-US" noProof="0" dirty="0"/>
              <a:t> and her colleagues showed that sexual risk </a:t>
            </a:r>
            <a:r>
              <a:rPr lang="en-US" noProof="0" dirty="0" err="1"/>
              <a:t>behaviours</a:t>
            </a:r>
            <a:r>
              <a:rPr lang="en-US" noProof="0" dirty="0"/>
              <a:t> were significantly more common in non-residents than in residents for both men and women in rural KwaZulu-Natal. </a:t>
            </a:r>
          </a:p>
          <a:p>
            <a:endParaRPr lang="en-US" noProof="0" dirty="0"/>
          </a:p>
          <a:p>
            <a:r>
              <a:rPr lang="en-US" noProof="0" dirty="0"/>
              <a:t>CLIC</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Using data of a population cohort in the same area, Adrian Dobra and his colleagues showed a relationship between distance of migration and HIV acquisition. Even on a short-distance, mobile people are more at risk of acquiring HIV.</a:t>
            </a:r>
            <a:endParaRPr lang="en-US" noProof="0" dirty="0"/>
          </a:p>
          <a:p>
            <a:endParaRPr lang="en-US" noProof="0" dirty="0"/>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6</a:t>
            </a:fld>
            <a:endParaRPr lang="fr-FR"/>
          </a:p>
        </p:txBody>
      </p:sp>
    </p:spTree>
    <p:extLst>
      <p:ext uri="{BB962C8B-B14F-4D97-AF65-F5344CB8AC3E}">
        <p14:creationId xmlns:p14="http://schemas.microsoft.com/office/powerpoint/2010/main" val="42437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In the paper we published with colleagues in the special issue, we explored the impact of population dynamics on the HIV care cascade.</a:t>
            </a:r>
          </a:p>
          <a:p>
            <a:endParaRPr lang="en-GB" noProof="0" dirty="0"/>
          </a:p>
          <a:p>
            <a:r>
              <a:rPr lang="en-GB" noProof="0" dirty="0"/>
              <a:t>Data were collected through the ANRS 12249 TasP trial, a universal test and treat trial implemented in rural KwaZulu Natal between 2012 and 2016.</a:t>
            </a:r>
          </a:p>
          <a:p>
            <a:endParaRPr lang="en-GB" noProof="0" dirty="0"/>
          </a:p>
          <a:p>
            <a:r>
              <a:rPr lang="en-GB" noProof="0" dirty="0"/>
              <a:t>CLIC</a:t>
            </a:r>
          </a:p>
          <a:p>
            <a:endParaRPr lang="en-GB" noProof="0" dirty="0"/>
          </a:p>
          <a:p>
            <a:r>
              <a:rPr lang="en-GB" noProof="0" dirty="0"/>
              <a:t>We were able to build the individual longitudinal trajectories of the local population in terms of residency, HIV status and engagement with HIV care.</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7</a:t>
            </a:fld>
            <a:endParaRPr lang="fr-FR"/>
          </a:p>
        </p:txBody>
      </p:sp>
    </p:spTree>
    <p:extLst>
      <p:ext uri="{BB962C8B-B14F-4D97-AF65-F5344CB8AC3E}">
        <p14:creationId xmlns:p14="http://schemas.microsoft.com/office/powerpoint/2010/main" val="2566395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Over time, the resident adult population living with HIV, which constitutes the denominator of the HIV care cascade, was changing due to several types of events.</a:t>
            </a:r>
          </a:p>
          <a:p>
            <a:endParaRPr lang="en-GB" noProof="0" dirty="0"/>
          </a:p>
          <a:p>
            <a:r>
              <a:rPr lang="en-GB" noProof="0" dirty="0"/>
              <a:t>CLIC</a:t>
            </a:r>
          </a:p>
          <a:p>
            <a:endParaRPr lang="en-GB" noProof="0" dirty="0"/>
          </a:p>
          <a:p>
            <a:r>
              <a:rPr lang="en-GB" noProof="0" dirty="0"/>
              <a:t>Individuals already HIV infected when aging into the HIV population cohort were marginals.</a:t>
            </a:r>
          </a:p>
          <a:p>
            <a:endParaRPr lang="en-GB" noProof="0" dirty="0"/>
          </a:p>
          <a:p>
            <a:r>
              <a:rPr lang="en-GB" noProof="0" dirty="0"/>
              <a:t>CLIC</a:t>
            </a:r>
          </a:p>
          <a:p>
            <a:endParaRPr lang="en-GB" noProof="0" dirty="0"/>
          </a:p>
          <a:p>
            <a:r>
              <a:rPr lang="en-GB" noProof="0" dirty="0"/>
              <a:t>New HIV infections resulted in an annual increase of 4.8% of the people living HIV population.</a:t>
            </a:r>
          </a:p>
          <a:p>
            <a:endParaRPr lang="en-GB" noProof="0" dirty="0"/>
          </a:p>
          <a:p>
            <a:r>
              <a:rPr lang="en-GB" noProof="0" dirty="0"/>
              <a:t>CLIC</a:t>
            </a:r>
          </a:p>
          <a:p>
            <a:endParaRPr lang="en-GB" noProof="0" dirty="0"/>
          </a:p>
          <a:p>
            <a:r>
              <a:rPr lang="en-GB" noProof="0" dirty="0"/>
              <a:t>The annual death rate among people living with HIV was 1.6%.</a:t>
            </a:r>
          </a:p>
          <a:p>
            <a:endParaRPr lang="en-GB" noProof="0" dirty="0"/>
          </a:p>
          <a:p>
            <a:r>
              <a:rPr lang="en-GB" noProof="0" dirty="0"/>
              <a:t>CLIC</a:t>
            </a:r>
          </a:p>
          <a:p>
            <a:endParaRPr lang="en-GB" noProof="0" dirty="0"/>
          </a:p>
          <a:p>
            <a:r>
              <a:rPr lang="en-GB" noProof="0" dirty="0"/>
              <a:t>Finally, in-migration and out-migration of HIV infected individuals were very important in this rural area, creating an important turn-over of the resident population living with HIV, around a fifth being replaced every year.</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8</a:t>
            </a:fld>
            <a:endParaRPr lang="fr-FR"/>
          </a:p>
        </p:txBody>
      </p:sp>
    </p:spTree>
    <p:extLst>
      <p:ext uri="{BB962C8B-B14F-4D97-AF65-F5344CB8AC3E}">
        <p14:creationId xmlns:p14="http://schemas.microsoft.com/office/powerpoint/2010/main" val="192628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4050" y="252413"/>
            <a:ext cx="3009900" cy="1692275"/>
          </a:xfrm>
        </p:spPr>
      </p:sp>
      <p:sp>
        <p:nvSpPr>
          <p:cNvPr id="3" name="Espace réservé des notes 2"/>
          <p:cNvSpPr>
            <a:spLocks noGrp="1"/>
          </p:cNvSpPr>
          <p:nvPr>
            <p:ph type="body" idx="1"/>
          </p:nvPr>
        </p:nvSpPr>
        <p:spPr/>
        <p:txBody>
          <a:bodyPr/>
          <a:lstStyle/>
          <a:p>
            <a:r>
              <a:rPr lang="en-GB" noProof="0" dirty="0"/>
              <a:t>Our data allow us to identify the cascade position of individuals at the date they entered or exited the HIV population cohort. The different positions within the cascade are, from lighter to darker shades of pink: infected but not diagnosed, diagnosed but not in care, in care but not on ART, on ART but not virally suppressed and finally on ART and virally suppressed.</a:t>
            </a:r>
          </a:p>
          <a:p>
            <a:endParaRPr lang="en-GB" noProof="0" dirty="0"/>
          </a:p>
          <a:p>
            <a:r>
              <a:rPr lang="en-GB" noProof="0" dirty="0"/>
              <a:t>CLIC</a:t>
            </a:r>
          </a:p>
          <a:p>
            <a:endParaRPr lang="en-GB" noProof="0" dirty="0"/>
          </a:p>
          <a:p>
            <a:r>
              <a:rPr lang="en-GB" noProof="0" dirty="0"/>
              <a:t>By definition, HIV seroconverters, represented here on the left, were undiagnosed at the estimated date when they acquired HIV.</a:t>
            </a:r>
          </a:p>
          <a:p>
            <a:endParaRPr lang="en-GB" noProof="0" dirty="0"/>
          </a:p>
          <a:p>
            <a:r>
              <a:rPr lang="en-GB" noProof="0" dirty="0"/>
              <a:t>CLIC</a:t>
            </a:r>
          </a:p>
          <a:p>
            <a:endParaRPr lang="en-GB" noProof="0" dirty="0"/>
          </a:p>
          <a:p>
            <a:r>
              <a:rPr lang="en-GB" noProof="0" dirty="0"/>
              <a:t>On the opposite, two thirds of individuals who died from HIV, represented here on the right, were engaged in HIV care.</a:t>
            </a:r>
          </a:p>
          <a:p>
            <a:endParaRPr lang="en-GB" noProof="0" dirty="0"/>
          </a:p>
          <a:p>
            <a:r>
              <a:rPr lang="en-GB" noProof="0" dirty="0"/>
              <a:t>CLIC</a:t>
            </a:r>
          </a:p>
          <a:p>
            <a:endParaRPr lang="en-GB" noProof="0" dirty="0"/>
          </a:p>
          <a:p>
            <a:r>
              <a:rPr lang="en-GB" noProof="0" dirty="0"/>
              <a:t>The situation of migrants was intermediate. But to contextualize their situation regarding HIV care, they needs to be compared with non migrants.</a:t>
            </a:r>
          </a:p>
        </p:txBody>
      </p:sp>
      <p:sp>
        <p:nvSpPr>
          <p:cNvPr id="4" name="Espace réservé du numéro de diapositive 3"/>
          <p:cNvSpPr>
            <a:spLocks noGrp="1"/>
          </p:cNvSpPr>
          <p:nvPr>
            <p:ph type="sldNum" sz="quarter" idx="10"/>
          </p:nvPr>
        </p:nvSpPr>
        <p:spPr/>
        <p:txBody>
          <a:bodyPr/>
          <a:lstStyle/>
          <a:p>
            <a:fld id="{BDC3F4A3-5085-4D5A-BC2B-A6C5F0E68A4B}" type="slidenum">
              <a:rPr lang="fr-FR" smtClean="0"/>
              <a:t>9</a:t>
            </a:fld>
            <a:endParaRPr lang="fr-FR"/>
          </a:p>
        </p:txBody>
      </p:sp>
    </p:spTree>
    <p:extLst>
      <p:ext uri="{BB962C8B-B14F-4D97-AF65-F5344CB8AC3E}">
        <p14:creationId xmlns:p14="http://schemas.microsoft.com/office/powerpoint/2010/main" val="4106658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D036B5B-1990-4971-BE78-3DBAD416719B}"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19129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CFEB85-C343-4733-93C8-F3CE8EF64DDB}"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17204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CB9DEE64-0A09-49E7-97FA-2A07952498D5}"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72531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7FE56D7-DBB4-4608-A1AD-A9EAC1E1FCE3}"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7805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45127" y="365760"/>
            <a:ext cx="10515600" cy="777240"/>
          </a:xfrm>
        </p:spPr>
        <p:txBody>
          <a:bodyPr anchor="t" anchorCtr="0">
            <a:normAutofit/>
          </a:bodyPr>
          <a:lstStyle>
            <a:lvl1pPr>
              <a:defRPr sz="3600" b="1">
                <a:solidFill>
                  <a:schemeClr val="accent2">
                    <a:lumMod val="7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845127" y="1546412"/>
            <a:ext cx="10515600" cy="4633725"/>
          </a:xfrm>
        </p:spPr>
        <p:txBody>
          <a:bodyPr>
            <a:normAutofit/>
          </a:bodyPr>
          <a:lstStyle>
            <a:lvl1pPr marL="228600" indent="-228600">
              <a:buFont typeface="Raleway" panose="020B0503030101060003" pitchFamily="34" charset="0"/>
              <a:buChar char="»"/>
              <a:defRPr sz="2400"/>
            </a:lvl1pPr>
            <a:lvl2pPr marL="685800" indent="-228600">
              <a:buFont typeface="Raleway" panose="020B0503030101060003" pitchFamily="34" charset="0"/>
              <a:buChar cha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35A01CB3-872B-4DB9-BD4B-3EEE5F8C44C4}"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1222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1A7924B-2D00-4E95-9694-DC70CEC83F8D}"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36494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C52CE3D-06E5-4AD9-8E14-35375481DAD6}"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72345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66C1D9D4-AA79-49D3-B02A-0FD3D5F710FB}" type="datetime1">
              <a:rPr lang="fr-FR" smtClean="0"/>
              <a:t>24/07/2018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C05007B-B51E-418E-8C1B-FC9E82796205}"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80017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A8B245-F026-4A8B-B815-51798AA30148}" type="datetime1">
              <a:rPr lang="fr-FR" smtClean="0"/>
              <a:t>24/07/2018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C05007B-B51E-418E-8C1B-FC9E82796205}" type="slidenum">
              <a:rPr lang="fr-FR" smtClean="0"/>
              <a:t>‹N°›</a:t>
            </a:fld>
            <a:endParaRPr lang="fr-FR"/>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193187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E2CA6-66B1-4177-BC80-F639A02306DD}" type="datetime1">
              <a:rPr lang="fr-FR" smtClean="0"/>
              <a:t>24/07/2018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5112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C16CA76-B038-4B0D-80C0-9A5BB9A9B2DC}"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365383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440BFA-2A37-4C19-B5B4-92FDC6D41432}"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58726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F94391E-C407-422F-9043-A50F1A4DA4E5}"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2509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500E05-21DE-4B76-B573-6DBDBB4C7911}"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178650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54CCAF8-7DAB-404D-B298-F7CD93FD3924}"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1585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BBEA7BC-5A48-41CC-A630-1B0F9D453BAE}" type="datetime1">
              <a:rPr lang="fr-FR" smtClean="0"/>
              <a:t>24/07/2018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194571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A240A86-64DB-49ED-AD27-A1CB3EEA34C0}"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8023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DEBC5396-0643-4DFC-8168-1C136C53C53A}" type="datetime1">
              <a:rPr lang="fr-FR" smtClean="0"/>
              <a:t>24/07/2018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C05007B-B51E-418E-8C1B-FC9E82796205}"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5066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C7B7E9-D2AA-420F-BB04-83570B70286D}" type="datetime1">
              <a:rPr lang="fr-FR" smtClean="0"/>
              <a:t>24/07/2018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C05007B-B51E-418E-8C1B-FC9E82796205}" type="slidenum">
              <a:rPr lang="fr-FR" smtClean="0"/>
              <a:t>‹N°›</a:t>
            </a:fld>
            <a:endParaRPr lang="fr-FR"/>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127934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D96DE-B937-4E9F-B1BB-8EF848295C3A}" type="datetime1">
              <a:rPr lang="fr-FR" smtClean="0"/>
              <a:t>24/07/2018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351643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8B3CB16-1DDD-4781-ACE0-D8721B83515D}"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83549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2E623EE-6C60-4D48-BA6A-DB7DE731E122}" type="datetime1">
              <a:rPr lang="fr-FR" smtClean="0"/>
              <a:t>24/07/2018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05007B-B51E-418E-8C1B-FC9E82796205}" type="slidenum">
              <a:rPr lang="fr-FR" smtClean="0"/>
              <a:t>‹N°›</a:t>
            </a:fld>
            <a:endParaRPr lang="fr-FR"/>
          </a:p>
        </p:txBody>
      </p:sp>
    </p:spTree>
    <p:extLst>
      <p:ext uri="{BB962C8B-B14F-4D97-AF65-F5344CB8AC3E}">
        <p14:creationId xmlns:p14="http://schemas.microsoft.com/office/powerpoint/2010/main" val="237349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65B32D8-F1BE-4CA9-8C39-BDB2C5403C5C}" type="datetime1">
              <a:rPr lang="fr-FR" smtClean="0"/>
              <a:t>24/07/2018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C05007B-B51E-418E-8C1B-FC9E82796205}" type="slidenum">
              <a:rPr lang="fr-FR" smtClean="0"/>
              <a:t>‹N°›</a:t>
            </a:fld>
            <a:endParaRPr lang="fr-FR"/>
          </a:p>
        </p:txBody>
      </p:sp>
    </p:spTree>
    <p:extLst>
      <p:ext uri="{BB962C8B-B14F-4D97-AF65-F5344CB8AC3E}">
        <p14:creationId xmlns:p14="http://schemas.microsoft.com/office/powerpoint/2010/main" val="262527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1F40E25-11D2-4CBF-B8BE-B6555E405419}" type="datetime1">
              <a:rPr lang="fr-FR" smtClean="0"/>
              <a:t>24/07/2018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7526" y="6356350"/>
            <a:ext cx="3368733" cy="365125"/>
          </a:xfrm>
          <a:prstGeom prst="rect">
            <a:avLst/>
          </a:prstGeom>
        </p:spPr>
        <p:txBody>
          <a:bodyPr vert="horz" lIns="91440" tIns="45720" rIns="91440" bIns="45720" rtlCol="0" anchor="ctr"/>
          <a:lstStyle>
            <a:lvl1pPr algn="r">
              <a:defRPr sz="1100" b="0">
                <a:solidFill>
                  <a:schemeClr val="tx1">
                    <a:tint val="75000"/>
                  </a:schemeClr>
                </a:solidFill>
              </a:defRPr>
            </a:lvl1pPr>
          </a:lstStyle>
          <a:p>
            <a:fld id="{AC05007B-B51E-418E-8C1B-FC9E82796205}" type="slidenum">
              <a:rPr lang="fr-FR" smtClean="0"/>
              <a:pPr/>
              <a:t>‹N°›</a:t>
            </a:fld>
            <a:endParaRPr lang="fr-FR"/>
          </a:p>
        </p:txBody>
      </p:sp>
    </p:spTree>
    <p:extLst>
      <p:ext uri="{BB962C8B-B14F-4D97-AF65-F5344CB8AC3E}">
        <p14:creationId xmlns:p14="http://schemas.microsoft.com/office/powerpoint/2010/main" val="247460649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2D3D929-BEB8-456C-B068-35B0999F59EE}"/>
              </a:ext>
            </a:extLst>
          </p:cNvPr>
          <p:cNvPicPr>
            <a:picLocks noChangeAspect="1"/>
          </p:cNvPicPr>
          <p:nvPr/>
        </p:nvPicPr>
        <p:blipFill rotWithShape="1">
          <a:blip r:embed="rId3">
            <a:extLst>
              <a:ext uri="{28A0092B-C50C-407E-A947-70E740481C1C}">
                <a14:useLocalDpi xmlns:a14="http://schemas.microsoft.com/office/drawing/2010/main" val="0"/>
              </a:ext>
            </a:extLst>
          </a:blip>
          <a:srcRect l="20370" r="20370"/>
          <a:stretch/>
        </p:blipFill>
        <p:spPr>
          <a:xfrm>
            <a:off x="0" y="0"/>
            <a:ext cx="6096000" cy="6858000"/>
          </a:xfrm>
          <a:prstGeom prst="rect">
            <a:avLst/>
          </a:prstGeom>
        </p:spPr>
      </p:pic>
      <p:sp>
        <p:nvSpPr>
          <p:cNvPr id="15" name="Titre 1">
            <a:extLst>
              <a:ext uri="{FF2B5EF4-FFF2-40B4-BE49-F238E27FC236}">
                <a16:creationId xmlns:a16="http://schemas.microsoft.com/office/drawing/2014/main" id="{F3C0A9CE-7172-44B2-A8E2-CD398723B506}"/>
              </a:ext>
            </a:extLst>
          </p:cNvPr>
          <p:cNvSpPr txBox="1">
            <a:spLocks/>
          </p:cNvSpPr>
          <p:nvPr/>
        </p:nvSpPr>
        <p:spPr>
          <a:xfrm>
            <a:off x="6532880" y="2082800"/>
            <a:ext cx="5414832" cy="460038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pPr>
            <a:r>
              <a:rPr lang="en-US" sz="2400" b="0" dirty="0">
                <a:solidFill>
                  <a:schemeClr val="tx1"/>
                </a:solidFill>
              </a:rPr>
              <a:t>Population Mobility: Challenges for Universal HIV Testing and Treatment</a:t>
            </a:r>
          </a:p>
          <a:p>
            <a:pPr>
              <a:lnSpc>
                <a:spcPct val="100000"/>
              </a:lnSpc>
            </a:pPr>
            <a:endParaRPr lang="en-US" sz="2400" b="0" dirty="0">
              <a:solidFill>
                <a:schemeClr val="tx1"/>
              </a:solidFill>
            </a:endParaRPr>
          </a:p>
          <a:p>
            <a:pPr>
              <a:lnSpc>
                <a:spcPct val="100000"/>
              </a:lnSpc>
            </a:pPr>
            <a:r>
              <a:rPr lang="en-US" sz="4000" dirty="0">
                <a:solidFill>
                  <a:schemeClr val="tx1"/>
                </a:solidFill>
              </a:rPr>
              <a:t>Mobility in Africa: human rights and the HIV care cascade</a:t>
            </a:r>
            <a:br>
              <a:rPr lang="fr-FR" sz="5400" dirty="0">
                <a:solidFill>
                  <a:schemeClr val="tx1"/>
                </a:solidFill>
              </a:rPr>
            </a:br>
            <a:endParaRPr lang="fr-FR" sz="2400" dirty="0">
              <a:solidFill>
                <a:schemeClr val="tx1"/>
              </a:solidFill>
            </a:endParaRPr>
          </a:p>
          <a:p>
            <a:pPr>
              <a:lnSpc>
                <a:spcPct val="100000"/>
              </a:lnSpc>
            </a:pPr>
            <a:r>
              <a:rPr lang="fr-FR" sz="2800" b="0" dirty="0">
                <a:solidFill>
                  <a:schemeClr val="tx1"/>
                </a:solidFill>
              </a:rPr>
              <a:t>Joseph Larmarange</a:t>
            </a:r>
            <a:br>
              <a:rPr lang="fr-FR" sz="2800" b="0" dirty="0">
                <a:solidFill>
                  <a:schemeClr val="tx1"/>
                </a:solidFill>
              </a:rPr>
            </a:br>
            <a:br>
              <a:rPr lang="fr-FR" sz="1600" dirty="0">
                <a:solidFill>
                  <a:schemeClr val="tx1"/>
                </a:solidFill>
                <a:latin typeface="Raleway Light" panose="020B0403030101060003" pitchFamily="34" charset="0"/>
              </a:rPr>
            </a:br>
            <a:r>
              <a:rPr lang="fr-FR" sz="1800" b="0" dirty="0">
                <a:solidFill>
                  <a:schemeClr val="tx1"/>
                </a:solidFill>
                <a:latin typeface="Raleway Light" panose="020B0403030101060003" pitchFamily="34" charset="0"/>
              </a:rPr>
              <a:t>Institut de Recherche pour le Développement (IRD)</a:t>
            </a:r>
            <a:endParaRPr lang="fr-FR" sz="4000" b="0" dirty="0">
              <a:solidFill>
                <a:schemeClr val="tx1"/>
              </a:solidFill>
              <a:latin typeface="Raleway Light" panose="020B0403030101060003" pitchFamily="34" charset="0"/>
            </a:endParaRPr>
          </a:p>
        </p:txBody>
      </p:sp>
      <p:pic>
        <p:nvPicPr>
          <p:cNvPr id="16" name="Image 15">
            <a:extLst>
              <a:ext uri="{FF2B5EF4-FFF2-40B4-BE49-F238E27FC236}">
                <a16:creationId xmlns:a16="http://schemas.microsoft.com/office/drawing/2014/main" id="{1D702D8F-BE2B-43DE-8A2B-1918230A8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880" y="368766"/>
            <a:ext cx="2860218" cy="1012994"/>
          </a:xfrm>
          <a:prstGeom prst="rect">
            <a:avLst/>
          </a:prstGeom>
        </p:spPr>
      </p:pic>
    </p:spTree>
    <p:extLst>
      <p:ext uri="{BB962C8B-B14F-4D97-AF65-F5344CB8AC3E}">
        <p14:creationId xmlns:p14="http://schemas.microsoft.com/office/powerpoint/2010/main" val="402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6BAD3DA-0724-4E17-A27E-62D713A31EE8}"/>
              </a:ext>
            </a:extLst>
          </p:cNvPr>
          <p:cNvPicPr/>
          <p:nvPr/>
        </p:nvPicPr>
        <p:blipFill>
          <a:blip r:embed="rId3"/>
          <a:stretch>
            <a:fillRect/>
          </a:stretch>
        </p:blipFill>
        <p:spPr>
          <a:xfrm>
            <a:off x="1392721" y="1003581"/>
            <a:ext cx="9406558" cy="5879358"/>
          </a:xfrm>
          <a:prstGeom prst="rect">
            <a:avLst/>
          </a:prstGeom>
        </p:spPr>
      </p:pic>
      <p:sp>
        <p:nvSpPr>
          <p:cNvPr id="8" name="Titre 1">
            <a:extLst>
              <a:ext uri="{FF2B5EF4-FFF2-40B4-BE49-F238E27FC236}">
                <a16:creationId xmlns:a16="http://schemas.microsoft.com/office/drawing/2014/main" id="{53BDFE1B-9CBE-4684-A287-C3353F716A07}"/>
              </a:ext>
            </a:extLst>
          </p:cNvPr>
          <p:cNvSpPr txBox="1">
            <a:spLocks/>
          </p:cNvSpPr>
          <p:nvPr/>
        </p:nvSpPr>
        <p:spPr>
          <a:xfrm>
            <a:off x="253495" y="365760"/>
            <a:ext cx="11353338" cy="8229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gn="ctr">
              <a:lnSpc>
                <a:spcPct val="100000"/>
              </a:lnSpc>
              <a:spcAft>
                <a:spcPts val="1200"/>
              </a:spcAft>
            </a:pPr>
            <a:r>
              <a:rPr lang="en-GB" dirty="0">
                <a:solidFill>
                  <a:schemeClr val="tx1"/>
                </a:solidFill>
              </a:rPr>
              <a:t>Relative position in the HIV care cascade</a:t>
            </a:r>
          </a:p>
        </p:txBody>
      </p:sp>
      <p:sp>
        <p:nvSpPr>
          <p:cNvPr id="9" name="Rectangle 8">
            <a:extLst>
              <a:ext uri="{FF2B5EF4-FFF2-40B4-BE49-F238E27FC236}">
                <a16:creationId xmlns:a16="http://schemas.microsoft.com/office/drawing/2014/main" id="{5D769F0A-59DD-4AE5-A3D7-5694F79C99B0}"/>
              </a:ext>
            </a:extLst>
          </p:cNvPr>
          <p:cNvSpPr/>
          <p:nvPr/>
        </p:nvSpPr>
        <p:spPr>
          <a:xfrm>
            <a:off x="5635105" y="1197034"/>
            <a:ext cx="1629295" cy="4657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008237-1FBF-45AC-B1BA-BF3F345B7D0F}"/>
              </a:ext>
            </a:extLst>
          </p:cNvPr>
          <p:cNvSpPr/>
          <p:nvPr/>
        </p:nvSpPr>
        <p:spPr>
          <a:xfrm>
            <a:off x="2269375" y="1188721"/>
            <a:ext cx="1712422" cy="4657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FB94361E-B19C-4C89-8677-70E9EFEF5218}"/>
              </a:ext>
            </a:extLst>
          </p:cNvPr>
          <p:cNvSpPr txBox="1"/>
          <p:nvPr/>
        </p:nvSpPr>
        <p:spPr>
          <a:xfrm>
            <a:off x="0" y="6027003"/>
            <a:ext cx="1951175" cy="830997"/>
          </a:xfrm>
          <a:prstGeom prst="rect">
            <a:avLst/>
          </a:prstGeom>
          <a:noFill/>
        </p:spPr>
        <p:txBody>
          <a:bodyPr wrap="none" rtlCol="0">
            <a:spAutoFit/>
          </a:bodyPr>
          <a:lstStyle/>
          <a:p>
            <a:r>
              <a:rPr lang="fr-FR" sz="1600" dirty="0">
                <a:solidFill>
                  <a:schemeClr val="bg1">
                    <a:lumMod val="50000"/>
                  </a:schemeClr>
                </a:solidFill>
              </a:rPr>
              <a:t>ANRS 1229 TasP</a:t>
            </a:r>
          </a:p>
          <a:p>
            <a:r>
              <a:rPr lang="fr-FR" sz="1600" dirty="0">
                <a:solidFill>
                  <a:schemeClr val="bg1">
                    <a:lumMod val="50000"/>
                  </a:schemeClr>
                </a:solidFill>
              </a:rPr>
              <a:t>(Larmarange et al. </a:t>
            </a:r>
            <a:br>
              <a:rPr lang="fr-FR" sz="1600" dirty="0">
                <a:solidFill>
                  <a:schemeClr val="bg1">
                    <a:lumMod val="50000"/>
                  </a:schemeClr>
                </a:solidFill>
              </a:rPr>
            </a:br>
            <a:r>
              <a:rPr lang="fr-FR" sz="1600" i="1" dirty="0">
                <a:solidFill>
                  <a:schemeClr val="bg1">
                    <a:lumMod val="50000"/>
                  </a:schemeClr>
                </a:solidFill>
              </a:rPr>
              <a:t>JIAS</a:t>
            </a:r>
            <a:r>
              <a:rPr lang="fr-FR" sz="1600" dirty="0">
                <a:solidFill>
                  <a:schemeClr val="bg1">
                    <a:lumMod val="50000"/>
                  </a:schemeClr>
                </a:solidFill>
              </a:rPr>
              <a:t> 2018)</a:t>
            </a:r>
          </a:p>
        </p:txBody>
      </p:sp>
      <p:sp>
        <p:nvSpPr>
          <p:cNvPr id="7" name="Rectangle 6">
            <a:extLst>
              <a:ext uri="{FF2B5EF4-FFF2-40B4-BE49-F238E27FC236}">
                <a16:creationId xmlns:a16="http://schemas.microsoft.com/office/drawing/2014/main" id="{0A23AD61-8E77-466A-8320-AFF814B825E6}"/>
              </a:ext>
            </a:extLst>
          </p:cNvPr>
          <p:cNvSpPr/>
          <p:nvPr/>
        </p:nvSpPr>
        <p:spPr>
          <a:xfrm>
            <a:off x="7284720" y="1197034"/>
            <a:ext cx="1629295" cy="4657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A6E9C747-5D25-4EFE-A972-75E293CAEDE3}"/>
              </a:ext>
            </a:extLst>
          </p:cNvPr>
          <p:cNvSpPr txBox="1"/>
          <p:nvPr/>
        </p:nvSpPr>
        <p:spPr>
          <a:xfrm>
            <a:off x="9186085" y="5423766"/>
            <a:ext cx="1018095" cy="169277"/>
          </a:xfrm>
          <a:prstGeom prst="rect">
            <a:avLst/>
          </a:prstGeom>
          <a:solidFill>
            <a:schemeClr val="bg1"/>
          </a:solidFill>
        </p:spPr>
        <p:txBody>
          <a:bodyPr wrap="square" lIns="0" tIns="0" rIns="0" bIns="0" rtlCol="0">
            <a:spAutoFit/>
          </a:bodyPr>
          <a:lstStyle/>
          <a:p>
            <a:pPr algn="ctr"/>
            <a:r>
              <a:rPr lang="fr-FR" sz="1100" dirty="0" err="1">
                <a:solidFill>
                  <a:schemeClr val="tx1">
                    <a:lumMod val="65000"/>
                    <a:lumOff val="35000"/>
                  </a:schemeClr>
                </a:solidFill>
                <a:latin typeface="Roboto" panose="02000000000000000000" pitchFamily="2" charset="0"/>
                <a:ea typeface="Roboto" panose="02000000000000000000" pitchFamily="2" charset="0"/>
              </a:rPr>
              <a:t>Deaths</a:t>
            </a:r>
            <a:endParaRPr lang="fr-FR" sz="11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221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Mobility, access to and </a:t>
            </a:r>
            <a:br>
              <a:rPr lang="en-GB" dirty="0">
                <a:solidFill>
                  <a:schemeClr val="tx1"/>
                </a:solidFill>
              </a:rPr>
            </a:br>
            <a:r>
              <a:rPr lang="en-GB" dirty="0">
                <a:solidFill>
                  <a:schemeClr val="tx1"/>
                </a:solidFill>
              </a:rPr>
              <a:t>retention into care</a:t>
            </a:r>
          </a:p>
          <a:p>
            <a:pPr>
              <a:lnSpc>
                <a:spcPct val="100000"/>
              </a:lnSpc>
              <a:spcAft>
                <a:spcPts val="1200"/>
              </a:spcAft>
            </a:pPr>
            <a:endParaRPr lang="fr-FR" sz="2000" b="0" dirty="0">
              <a:solidFill>
                <a:schemeClr val="tx1"/>
              </a:solidFill>
              <a:latin typeface="+mn-lt"/>
            </a:endParaRPr>
          </a:p>
          <a:p>
            <a:pPr marL="342900" indent="-342900">
              <a:lnSpc>
                <a:spcPct val="120000"/>
              </a:lnSpc>
              <a:spcAft>
                <a:spcPts val="1200"/>
              </a:spcAft>
              <a:buFont typeface="Raleway" panose="020B0503030101060003" pitchFamily="34" charset="0"/>
              <a:buChar char="›"/>
            </a:pPr>
            <a:r>
              <a:rPr lang="en-GB" sz="2000" b="0" dirty="0">
                <a:solidFill>
                  <a:schemeClr val="tx1"/>
                </a:solidFill>
              </a:rPr>
              <a:t>Optimal lifelong engagement with HIV care could be threatened by mobility</a:t>
            </a:r>
          </a:p>
          <a:p>
            <a:pPr marL="342900" indent="-342900">
              <a:lnSpc>
                <a:spcPct val="120000"/>
              </a:lnSpc>
              <a:spcAft>
                <a:spcPts val="1200"/>
              </a:spcAft>
              <a:buFont typeface="Raleway" panose="020B0503030101060003" pitchFamily="34" charset="0"/>
              <a:buChar char="›"/>
            </a:pPr>
            <a:endParaRPr lang="en-GB" sz="2000" b="0" dirty="0">
              <a:solidFill>
                <a:schemeClr val="tx1"/>
              </a:solidFill>
            </a:endParaRPr>
          </a:p>
          <a:p>
            <a:pPr marL="342900" indent="-342900">
              <a:lnSpc>
                <a:spcPct val="120000"/>
              </a:lnSpc>
              <a:spcAft>
                <a:spcPts val="1200"/>
              </a:spcAft>
              <a:buFont typeface="Raleway" panose="020B0503030101060003" pitchFamily="34" charset="0"/>
              <a:buChar char="›"/>
            </a:pPr>
            <a:r>
              <a:rPr lang="en-GB" sz="2000" b="0" dirty="0">
                <a:solidFill>
                  <a:schemeClr val="tx1"/>
                </a:solidFill>
              </a:rPr>
              <a:t>Will be detailed in the following presentations, in particular with results </a:t>
            </a:r>
            <a:br>
              <a:rPr lang="en-GB" sz="2000" b="0" dirty="0">
                <a:solidFill>
                  <a:schemeClr val="tx1"/>
                </a:solidFill>
              </a:rPr>
            </a:br>
            <a:r>
              <a:rPr lang="en-GB" sz="2000" b="0" dirty="0">
                <a:solidFill>
                  <a:schemeClr val="tx1"/>
                </a:solidFill>
              </a:rPr>
              <a:t>from </a:t>
            </a:r>
            <a:r>
              <a:rPr lang="en-GB" sz="2000" b="0" dirty="0" err="1">
                <a:solidFill>
                  <a:schemeClr val="tx1"/>
                </a:solidFill>
              </a:rPr>
              <a:t>PopART</a:t>
            </a:r>
            <a:r>
              <a:rPr lang="en-GB" sz="2000" b="0" dirty="0">
                <a:solidFill>
                  <a:schemeClr val="tx1"/>
                </a:solidFill>
              </a:rPr>
              <a:t> HPTN 071  and </a:t>
            </a:r>
            <a:r>
              <a:rPr lang="en-GB" sz="2000" b="0" dirty="0" err="1">
                <a:solidFill>
                  <a:schemeClr val="tx1"/>
                </a:solidFill>
              </a:rPr>
              <a:t>MaxART</a:t>
            </a:r>
            <a:endParaRPr lang="en-GB" sz="2000" b="0" dirty="0">
              <a:solidFill>
                <a:schemeClr val="tx1"/>
              </a:solidFill>
            </a:endParaRPr>
          </a:p>
          <a:p>
            <a:pPr marL="342900" indent="-342900">
              <a:lnSpc>
                <a:spcPct val="120000"/>
              </a:lnSpc>
              <a:spcAft>
                <a:spcPts val="1200"/>
              </a:spcAft>
              <a:buFont typeface="Raleway" panose="020B0503030101060003" pitchFamily="34" charset="0"/>
              <a:buChar char="›"/>
            </a:pPr>
            <a:endParaRPr lang="en-GB" sz="2000" dirty="0">
              <a:solidFill>
                <a:schemeClr val="tx1"/>
              </a:solidFill>
            </a:endParaRPr>
          </a:p>
          <a:p>
            <a:pPr marL="342900" indent="-342900">
              <a:lnSpc>
                <a:spcPct val="120000"/>
              </a:lnSpc>
              <a:spcAft>
                <a:spcPts val="1200"/>
              </a:spcAft>
              <a:buFont typeface="Raleway" panose="020B0503030101060003" pitchFamily="34" charset="0"/>
              <a:buChar char="›"/>
            </a:pPr>
            <a:r>
              <a:rPr lang="en-GB" sz="2000" b="0" dirty="0">
                <a:solidFill>
                  <a:schemeClr val="tx1"/>
                </a:solidFill>
              </a:rPr>
              <a:t>Migrants face specific vulnerabilities that limit their retention at each step of the cascade</a:t>
            </a:r>
          </a:p>
        </p:txBody>
      </p:sp>
      <p:pic>
        <p:nvPicPr>
          <p:cNvPr id="5" name="Image 4">
            <a:extLst>
              <a:ext uri="{FF2B5EF4-FFF2-40B4-BE49-F238E27FC236}">
                <a16:creationId xmlns:a16="http://schemas.microsoft.com/office/drawing/2014/main" id="{5A35173D-ED0C-404B-823D-8E1D1EA789CD}"/>
              </a:ext>
            </a:extLst>
          </p:cNvPr>
          <p:cNvPicPr>
            <a:picLocks noChangeAspect="1"/>
          </p:cNvPicPr>
          <p:nvPr/>
        </p:nvPicPr>
        <p:blipFill rotWithShape="1">
          <a:blip r:embed="rId3">
            <a:extLst>
              <a:ext uri="{28A0092B-C50C-407E-A947-70E740481C1C}">
                <a14:useLocalDpi xmlns:a14="http://schemas.microsoft.com/office/drawing/2010/main" val="0"/>
              </a:ext>
            </a:extLst>
          </a:blip>
          <a:srcRect l="19675" r="21066"/>
          <a:stretch/>
        </p:blipFill>
        <p:spPr>
          <a:xfrm>
            <a:off x="6096000" y="0"/>
            <a:ext cx="6096000" cy="6858000"/>
          </a:xfrm>
          <a:prstGeom prst="rect">
            <a:avLst/>
          </a:prstGeom>
        </p:spPr>
      </p:pic>
    </p:spTree>
    <p:extLst>
      <p:ext uri="{BB962C8B-B14F-4D97-AF65-F5344CB8AC3E}">
        <p14:creationId xmlns:p14="http://schemas.microsoft.com/office/powerpoint/2010/main" val="289366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95EE1A-3B3A-4C0D-9592-005F90802C7E}"/>
              </a:ext>
            </a:extLst>
          </p:cNvPr>
          <p:cNvPicPr>
            <a:picLocks noChangeAspect="1"/>
          </p:cNvPicPr>
          <p:nvPr/>
        </p:nvPicPr>
        <p:blipFill rotWithShape="1">
          <a:blip r:embed="rId3">
            <a:extLst>
              <a:ext uri="{28A0092B-C50C-407E-A947-70E740481C1C}">
                <a14:useLocalDpi xmlns:a14="http://schemas.microsoft.com/office/drawing/2010/main" val="0"/>
              </a:ext>
            </a:extLst>
          </a:blip>
          <a:srcRect l="17840" r="22902"/>
          <a:stretch/>
        </p:blipFill>
        <p:spPr>
          <a:xfrm>
            <a:off x="6095999" y="0"/>
            <a:ext cx="6096001"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62890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African migrants </a:t>
            </a:r>
            <a:br>
              <a:rPr lang="en-GB" dirty="0">
                <a:solidFill>
                  <a:schemeClr val="tx1"/>
                </a:solidFill>
              </a:rPr>
            </a:br>
            <a:r>
              <a:rPr lang="en-GB" dirty="0">
                <a:solidFill>
                  <a:schemeClr val="tx1"/>
                </a:solidFill>
              </a:rPr>
              <a:t>in Europe</a:t>
            </a:r>
          </a:p>
          <a:p>
            <a:pPr>
              <a:lnSpc>
                <a:spcPct val="100000"/>
              </a:lnSpc>
              <a:spcAft>
                <a:spcPts val="1200"/>
              </a:spcAft>
            </a:pPr>
            <a:endParaRPr lang="fr-FR" sz="2000" b="0" dirty="0">
              <a:solidFill>
                <a:schemeClr val="tx1"/>
              </a:solidFill>
              <a:latin typeface="+mn-lt"/>
            </a:endParaRPr>
          </a:p>
          <a:p>
            <a:pPr marL="342900" indent="-342900">
              <a:lnSpc>
                <a:spcPct val="120000"/>
              </a:lnSpc>
              <a:spcAft>
                <a:spcPts val="1200"/>
              </a:spcAft>
              <a:buFont typeface="Raleway Light" panose="020B0403030101060003" pitchFamily="34" charset="0"/>
              <a:buChar char="›"/>
            </a:pPr>
            <a:r>
              <a:rPr lang="en-GB" sz="2000" b="0" dirty="0">
                <a:solidFill>
                  <a:schemeClr val="tx1"/>
                </a:solidFill>
              </a:rPr>
              <a:t>Overrepresented in European epidemic</a:t>
            </a:r>
          </a:p>
          <a:p>
            <a:pPr marL="342900" indent="-342900">
              <a:lnSpc>
                <a:spcPct val="120000"/>
              </a:lnSpc>
              <a:spcAft>
                <a:spcPts val="1200"/>
              </a:spcAft>
              <a:buFont typeface="Raleway Light" panose="020B0403030101060003" pitchFamily="34" charset="0"/>
              <a:buChar char="›"/>
            </a:pPr>
            <a:r>
              <a:rPr lang="en-GB" sz="2000" b="0" dirty="0">
                <a:solidFill>
                  <a:schemeClr val="tx1"/>
                </a:solidFill>
              </a:rPr>
              <a:t>ANRS </a:t>
            </a:r>
            <a:r>
              <a:rPr lang="en-GB" sz="2000" b="0" dirty="0" err="1">
                <a:solidFill>
                  <a:schemeClr val="tx1"/>
                </a:solidFill>
              </a:rPr>
              <a:t>Parcours</a:t>
            </a:r>
            <a:r>
              <a:rPr lang="en-GB" sz="2000" b="0" dirty="0">
                <a:solidFill>
                  <a:schemeClr val="tx1"/>
                </a:solidFill>
              </a:rPr>
              <a:t> study</a:t>
            </a:r>
          </a:p>
          <a:p>
            <a:pPr marL="800100" lvl="1" indent="-342900">
              <a:lnSpc>
                <a:spcPct val="120000"/>
              </a:lnSpc>
              <a:spcAft>
                <a:spcPts val="1200"/>
              </a:spcAft>
              <a:buFont typeface="Raleway Light" panose="020B0403030101060003" pitchFamily="34" charset="0"/>
              <a:buChar char="›"/>
            </a:pPr>
            <a:r>
              <a:rPr lang="en-GB" sz="2000" b="0" dirty="0">
                <a:solidFill>
                  <a:schemeClr val="tx1"/>
                </a:solidFill>
              </a:rPr>
              <a:t>~ </a:t>
            </a:r>
            <a:r>
              <a:rPr lang="en-GB" dirty="0"/>
              <a:t>half of African migrants acquired HIV after migration </a:t>
            </a:r>
            <a:r>
              <a:rPr lang="en-GB" dirty="0">
                <a:solidFill>
                  <a:schemeClr val="bg1">
                    <a:lumMod val="50000"/>
                  </a:schemeClr>
                </a:solidFill>
              </a:rPr>
              <a:t>(</a:t>
            </a:r>
            <a:r>
              <a:rPr lang="en-GB" dirty="0" err="1">
                <a:solidFill>
                  <a:schemeClr val="bg1">
                    <a:lumMod val="50000"/>
                  </a:schemeClr>
                </a:solidFill>
              </a:rPr>
              <a:t>Desgrées</a:t>
            </a:r>
            <a:r>
              <a:rPr lang="en-GB" dirty="0">
                <a:solidFill>
                  <a:schemeClr val="bg1">
                    <a:lumMod val="50000"/>
                  </a:schemeClr>
                </a:solidFill>
              </a:rPr>
              <a:t> du Lou et al. </a:t>
            </a:r>
            <a:r>
              <a:rPr lang="en-GB" i="1" dirty="0" err="1">
                <a:solidFill>
                  <a:schemeClr val="bg1">
                    <a:lumMod val="50000"/>
                  </a:schemeClr>
                </a:solidFill>
              </a:rPr>
              <a:t>Eurosurveillance</a:t>
            </a:r>
            <a:r>
              <a:rPr lang="en-GB" dirty="0">
                <a:solidFill>
                  <a:schemeClr val="bg1">
                    <a:lumMod val="50000"/>
                  </a:schemeClr>
                </a:solidFill>
              </a:rPr>
              <a:t> 2015)</a:t>
            </a:r>
          </a:p>
          <a:p>
            <a:pPr marL="800100" lvl="1" indent="-342900">
              <a:lnSpc>
                <a:spcPct val="120000"/>
              </a:lnSpc>
              <a:spcAft>
                <a:spcPts val="1200"/>
              </a:spcAft>
              <a:buFont typeface="Raleway Light" panose="020B0403030101060003" pitchFamily="34" charset="0"/>
              <a:buChar char="›"/>
            </a:pPr>
            <a:r>
              <a:rPr lang="en-GB" dirty="0"/>
              <a:t>Increased exposure to HIV acquisition due to social hardships, including </a:t>
            </a:r>
            <a:r>
              <a:rPr lang="en-GB" b="1" dirty="0"/>
              <a:t>lack of a residence permit</a:t>
            </a:r>
            <a:r>
              <a:rPr lang="en-GB" dirty="0"/>
              <a:t> </a:t>
            </a:r>
            <a:r>
              <a:rPr lang="en-GB" dirty="0">
                <a:solidFill>
                  <a:schemeClr val="bg1">
                    <a:lumMod val="50000"/>
                  </a:schemeClr>
                </a:solidFill>
              </a:rPr>
              <a:t>(</a:t>
            </a:r>
            <a:r>
              <a:rPr lang="en-GB" dirty="0" err="1">
                <a:solidFill>
                  <a:schemeClr val="bg1">
                    <a:lumMod val="50000"/>
                  </a:schemeClr>
                </a:solidFill>
              </a:rPr>
              <a:t>Pannetier</a:t>
            </a:r>
            <a:r>
              <a:rPr lang="en-GB" dirty="0">
                <a:solidFill>
                  <a:schemeClr val="bg1">
                    <a:lumMod val="50000"/>
                  </a:schemeClr>
                </a:solidFill>
              </a:rPr>
              <a:t> et al. </a:t>
            </a:r>
            <a:r>
              <a:rPr lang="en-GB" i="1" dirty="0">
                <a:solidFill>
                  <a:schemeClr val="bg1">
                    <a:lumMod val="50000"/>
                  </a:schemeClr>
                </a:solidFill>
              </a:rPr>
              <a:t>Lancet Public Health</a:t>
            </a:r>
            <a:r>
              <a:rPr lang="en-GB" dirty="0">
                <a:solidFill>
                  <a:schemeClr val="bg1">
                    <a:lumMod val="50000"/>
                  </a:schemeClr>
                </a:solidFill>
              </a:rPr>
              <a:t> 2017)</a:t>
            </a:r>
          </a:p>
          <a:p>
            <a:pPr marL="800100" lvl="1" indent="-342900">
              <a:lnSpc>
                <a:spcPct val="120000"/>
              </a:lnSpc>
              <a:spcAft>
                <a:spcPts val="1200"/>
              </a:spcAft>
              <a:buFont typeface="Raleway Light" panose="020B0403030101060003" pitchFamily="34" charset="0"/>
              <a:buChar char="›"/>
            </a:pPr>
            <a:r>
              <a:rPr lang="en-GB" dirty="0"/>
              <a:t>Timing and determinants: tomorrow at 11:00 in </a:t>
            </a:r>
            <a:r>
              <a:rPr lang="en-GB" dirty="0" err="1"/>
              <a:t>Elicium</a:t>
            </a:r>
            <a:r>
              <a:rPr lang="en-GB" dirty="0"/>
              <a:t> 1 </a:t>
            </a:r>
            <a:r>
              <a:rPr lang="en-GB" dirty="0">
                <a:solidFill>
                  <a:schemeClr val="bg1">
                    <a:lumMod val="50000"/>
                  </a:schemeClr>
                </a:solidFill>
              </a:rPr>
              <a:t>(Gosselin #WEAC0104)</a:t>
            </a:r>
            <a:endParaRPr lang="en-GB" sz="2000" b="0" dirty="0">
              <a:solidFill>
                <a:schemeClr val="bg1">
                  <a:lumMod val="50000"/>
                </a:schemeClr>
              </a:solidFill>
            </a:endParaRPr>
          </a:p>
          <a:p>
            <a:pPr marL="342900" indent="-342900">
              <a:lnSpc>
                <a:spcPct val="120000"/>
              </a:lnSpc>
              <a:spcAft>
                <a:spcPts val="1200"/>
              </a:spcAft>
              <a:buFont typeface="Raleway Light" panose="020B0403030101060003" pitchFamily="34" charset="0"/>
              <a:buChar char="›"/>
            </a:pPr>
            <a:endParaRPr lang="en-GB" sz="2000" b="0" dirty="0">
              <a:solidFill>
                <a:schemeClr val="tx1"/>
              </a:solidFill>
            </a:endParaRPr>
          </a:p>
        </p:txBody>
      </p:sp>
    </p:spTree>
    <p:extLst>
      <p:ext uri="{BB962C8B-B14F-4D97-AF65-F5344CB8AC3E}">
        <p14:creationId xmlns:p14="http://schemas.microsoft.com/office/powerpoint/2010/main" val="1495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74D16D7-4E28-4EA4-ADE0-59D97DF253CB}"/>
              </a:ext>
            </a:extLst>
          </p:cNvPr>
          <p:cNvPicPr>
            <a:picLocks noChangeAspect="1"/>
          </p:cNvPicPr>
          <p:nvPr/>
        </p:nvPicPr>
        <p:blipFill rotWithShape="1">
          <a:blip r:embed="rId3">
            <a:extLst>
              <a:ext uri="{28A0092B-C50C-407E-A947-70E740481C1C}">
                <a14:useLocalDpi xmlns:a14="http://schemas.microsoft.com/office/drawing/2010/main" val="0"/>
              </a:ext>
            </a:extLst>
          </a:blip>
          <a:srcRect l="16626" r="24115"/>
          <a:stretch/>
        </p:blipFill>
        <p:spPr>
          <a:xfrm>
            <a:off x="6095999" y="0"/>
            <a:ext cx="6096001"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Migrants in Europe (2)</a:t>
            </a:r>
          </a:p>
          <a:p>
            <a:pPr marL="342900" indent="-342900">
              <a:lnSpc>
                <a:spcPct val="120000"/>
              </a:lnSpc>
              <a:buFont typeface="Raleway Light" panose="020B0403030101060003" pitchFamily="34" charset="0"/>
              <a:buChar char="›"/>
            </a:pPr>
            <a:r>
              <a:rPr lang="en-GB" sz="2000" b="0" dirty="0" err="1">
                <a:solidFill>
                  <a:schemeClr val="tx1"/>
                </a:solidFill>
              </a:rPr>
              <a:t>aMASE</a:t>
            </a:r>
            <a:r>
              <a:rPr lang="en-GB" sz="2000" b="0" dirty="0">
                <a:solidFill>
                  <a:schemeClr val="tx1"/>
                </a:solidFill>
              </a:rPr>
              <a:t> study </a:t>
            </a:r>
            <a:r>
              <a:rPr lang="en-GB" sz="1800" b="0" dirty="0">
                <a:solidFill>
                  <a:schemeClr val="bg1">
                    <a:lumMod val="50000"/>
                  </a:schemeClr>
                </a:solidFill>
              </a:rPr>
              <a:t>(</a:t>
            </a:r>
            <a:r>
              <a:rPr lang="en-GB" sz="1800" b="0" dirty="0" err="1">
                <a:solidFill>
                  <a:schemeClr val="bg1">
                    <a:lumMod val="50000"/>
                  </a:schemeClr>
                </a:solidFill>
              </a:rPr>
              <a:t>Fakoya</a:t>
            </a:r>
            <a:r>
              <a:rPr lang="en-GB" sz="1800" b="0" dirty="0">
                <a:solidFill>
                  <a:schemeClr val="bg1">
                    <a:lumMod val="50000"/>
                  </a:schemeClr>
                </a:solidFill>
              </a:rPr>
              <a:t> et al. JIAS 2018)</a:t>
            </a:r>
            <a:endParaRPr lang="en-GB" sz="2000" b="0" dirty="0">
              <a:solidFill>
                <a:schemeClr val="bg1">
                  <a:lumMod val="50000"/>
                </a:schemeClr>
              </a:solidFill>
            </a:endParaRPr>
          </a:p>
          <a:p>
            <a:pPr marL="800100" lvl="1" indent="-342900">
              <a:lnSpc>
                <a:spcPct val="120000"/>
              </a:lnSpc>
              <a:spcAft>
                <a:spcPts val="1200"/>
              </a:spcAft>
              <a:buFont typeface="Raleway Light" panose="020B0403030101060003" pitchFamily="34" charset="0"/>
              <a:buChar char="›"/>
            </a:pPr>
            <a:r>
              <a:rPr lang="en-GB" sz="2000" b="0" dirty="0">
                <a:solidFill>
                  <a:schemeClr val="tx1"/>
                </a:solidFill>
              </a:rPr>
              <a:t>9 European countries / 57 HIV clinics</a:t>
            </a:r>
          </a:p>
          <a:p>
            <a:pPr marL="342900" indent="-342900">
              <a:lnSpc>
                <a:spcPct val="120000"/>
              </a:lnSpc>
              <a:buFont typeface="Raleway Light" panose="020B0403030101060003" pitchFamily="34" charset="0"/>
              <a:buChar char="›"/>
            </a:pPr>
            <a:r>
              <a:rPr lang="en-GB" sz="2000" b="0" dirty="0">
                <a:solidFill>
                  <a:schemeClr val="tx1"/>
                </a:solidFill>
              </a:rPr>
              <a:t>Median time to diagnosis</a:t>
            </a:r>
          </a:p>
          <a:p>
            <a:pPr marL="800100" lvl="1" indent="-342900">
              <a:lnSpc>
                <a:spcPct val="120000"/>
              </a:lnSpc>
              <a:buFont typeface="Raleway Light" panose="020B0403030101060003" pitchFamily="34" charset="0"/>
              <a:buChar char="›"/>
            </a:pPr>
            <a:r>
              <a:rPr lang="en-GB" sz="2000" dirty="0"/>
              <a:t>5 years (women)</a:t>
            </a:r>
          </a:p>
          <a:p>
            <a:pPr marL="800100" lvl="1" indent="-342900">
              <a:lnSpc>
                <a:spcPct val="120000"/>
              </a:lnSpc>
              <a:buFont typeface="Raleway Light" panose="020B0403030101060003" pitchFamily="34" charset="0"/>
              <a:buChar char="›"/>
            </a:pPr>
            <a:r>
              <a:rPr lang="en-GB" sz="2000" dirty="0"/>
              <a:t>8 years (heterosexual men)</a:t>
            </a:r>
          </a:p>
          <a:p>
            <a:pPr marL="800100" lvl="1" indent="-342900">
              <a:lnSpc>
                <a:spcPct val="120000"/>
              </a:lnSpc>
              <a:spcAft>
                <a:spcPts val="1200"/>
              </a:spcAft>
              <a:buFont typeface="Raleway Light" panose="020B0403030101060003" pitchFamily="34" charset="0"/>
              <a:buChar char="›"/>
            </a:pPr>
            <a:r>
              <a:rPr lang="en-GB" sz="2000" dirty="0"/>
              <a:t>7 years (gay and bisexual men)</a:t>
            </a:r>
          </a:p>
          <a:p>
            <a:pPr marL="342900" lvl="1" indent="-342900">
              <a:lnSpc>
                <a:spcPct val="120000"/>
              </a:lnSpc>
              <a:spcBef>
                <a:spcPct val="0"/>
              </a:spcBef>
              <a:buFont typeface="Raleway Light" panose="020B0403030101060003" pitchFamily="34" charset="0"/>
              <a:buChar char="›"/>
            </a:pPr>
            <a:r>
              <a:rPr lang="en-GB" sz="2000" dirty="0">
                <a:latin typeface="+mj-lt"/>
                <a:ea typeface="+mj-ea"/>
                <a:cs typeface="+mj-cs"/>
              </a:rPr>
              <a:t>Late diagnosis</a:t>
            </a:r>
          </a:p>
          <a:p>
            <a:pPr marL="800100" lvl="1" indent="-342900">
              <a:lnSpc>
                <a:spcPct val="120000"/>
              </a:lnSpc>
              <a:buFont typeface="Raleway Light" panose="020B0403030101060003" pitchFamily="34" charset="0"/>
              <a:buChar char="›"/>
            </a:pPr>
            <a:r>
              <a:rPr lang="en-GB" sz="2000" dirty="0"/>
              <a:t>Despite utilization of health services</a:t>
            </a:r>
          </a:p>
          <a:p>
            <a:pPr marL="800100" lvl="1" indent="-342900">
              <a:lnSpc>
                <a:spcPct val="120000"/>
              </a:lnSpc>
              <a:spcAft>
                <a:spcPts val="1200"/>
              </a:spcAft>
              <a:buFont typeface="Raleway Light" panose="020B0403030101060003" pitchFamily="34" charset="0"/>
              <a:buChar char="›"/>
            </a:pPr>
            <a:r>
              <a:rPr lang="en-GB" sz="2000" dirty="0"/>
              <a:t>Missed opportunities for testing</a:t>
            </a:r>
          </a:p>
          <a:p>
            <a:pPr marL="342900" indent="-342900">
              <a:lnSpc>
                <a:spcPct val="120000"/>
              </a:lnSpc>
              <a:spcAft>
                <a:spcPts val="1200"/>
              </a:spcAft>
              <a:buFont typeface="Raleway Light" panose="020B0403030101060003" pitchFamily="34" charset="0"/>
              <a:buChar char="›"/>
            </a:pPr>
            <a:r>
              <a:rPr lang="en-GB" sz="2000" b="0" dirty="0">
                <a:solidFill>
                  <a:schemeClr val="tx1"/>
                </a:solidFill>
              </a:rPr>
              <a:t>Migration-specific barriers, including </a:t>
            </a:r>
            <a:r>
              <a:rPr lang="en-GB" sz="2000" dirty="0">
                <a:solidFill>
                  <a:schemeClr val="tx1"/>
                </a:solidFill>
              </a:rPr>
              <a:t>difficulties understanding the legal rights </a:t>
            </a:r>
            <a:r>
              <a:rPr lang="en-GB" sz="2000" b="0" dirty="0">
                <a:solidFill>
                  <a:schemeClr val="tx1"/>
                </a:solidFill>
              </a:rPr>
              <a:t>to accessing health care</a:t>
            </a:r>
          </a:p>
        </p:txBody>
      </p:sp>
    </p:spTree>
    <p:extLst>
      <p:ext uri="{BB962C8B-B14F-4D97-AF65-F5344CB8AC3E}">
        <p14:creationId xmlns:p14="http://schemas.microsoft.com/office/powerpoint/2010/main" val="428688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500"/>
                                        <p:tgtEl>
                                          <p:spTgt spid="7">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Effect transition="in" filter="fade">
                                      <p:cBhvr>
                                        <p:cTn id="25" dur="500"/>
                                        <p:tgtEl>
                                          <p:spTgt spid="7">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0" end="10"/>
                                            </p:txEl>
                                          </p:spTgt>
                                        </p:tgtEl>
                                        <p:attrNameLst>
                                          <p:attrName>style.visibility</p:attrName>
                                        </p:attrNameLst>
                                      </p:cBhvr>
                                      <p:to>
                                        <p:strVal val="visible"/>
                                      </p:to>
                                    </p:set>
                                    <p:animEffect transition="in" filter="fade">
                                      <p:cBhvr>
                                        <p:cTn id="30"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ciel, camion, herbe&#10;&#10;Description générée avec un niveau de confiance très élevé">
            <a:extLst>
              <a:ext uri="{FF2B5EF4-FFF2-40B4-BE49-F238E27FC236}">
                <a16:creationId xmlns:a16="http://schemas.microsoft.com/office/drawing/2014/main" id="{C91728CC-6EF8-4684-AD2F-3EC23BB245B6}"/>
              </a:ext>
            </a:extLst>
          </p:cNvPr>
          <p:cNvPicPr>
            <a:picLocks noChangeAspect="1"/>
          </p:cNvPicPr>
          <p:nvPr/>
        </p:nvPicPr>
        <p:blipFill rotWithShape="1">
          <a:blip r:embed="rId3">
            <a:extLst>
              <a:ext uri="{28A0092B-C50C-407E-A947-70E740481C1C}">
                <a14:useLocalDpi xmlns:a14="http://schemas.microsoft.com/office/drawing/2010/main" val="0"/>
              </a:ext>
            </a:extLst>
          </a:blip>
          <a:srcRect l="20371" r="20371"/>
          <a:stretch/>
        </p:blipFill>
        <p:spPr>
          <a:xfrm>
            <a:off x="6095999" y="0"/>
            <a:ext cx="6096001"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Key Populations </a:t>
            </a:r>
            <a:br>
              <a:rPr lang="en-GB" dirty="0">
                <a:solidFill>
                  <a:schemeClr val="tx1"/>
                </a:solidFill>
              </a:rPr>
            </a:br>
            <a:r>
              <a:rPr lang="en-GB" dirty="0">
                <a:solidFill>
                  <a:schemeClr val="tx1"/>
                </a:solidFill>
              </a:rPr>
              <a:t>and mobility</a:t>
            </a:r>
          </a:p>
          <a:p>
            <a:pPr marL="342900" indent="-342900">
              <a:lnSpc>
                <a:spcPct val="120000"/>
              </a:lnSpc>
              <a:buFont typeface="Raleway Light" panose="020B0403030101060003" pitchFamily="34" charset="0"/>
              <a:buChar char="›"/>
            </a:pPr>
            <a:endParaRPr lang="en-GB" sz="2000" b="0" dirty="0">
              <a:solidFill>
                <a:schemeClr val="tx1"/>
              </a:solidFill>
            </a:endParaRPr>
          </a:p>
          <a:p>
            <a:pPr marL="342900" indent="-342900">
              <a:lnSpc>
                <a:spcPct val="120000"/>
              </a:lnSpc>
              <a:buFont typeface="Raleway Light" panose="020B0403030101060003" pitchFamily="34" charset="0"/>
              <a:buChar char="›"/>
            </a:pPr>
            <a:r>
              <a:rPr lang="en-GB" sz="2000" b="0" dirty="0">
                <a:solidFill>
                  <a:schemeClr val="tx1"/>
                </a:solidFill>
              </a:rPr>
              <a:t>Missed opportunities in terms of prevention among gay and bisexual migrants in Europe </a:t>
            </a:r>
            <a:r>
              <a:rPr lang="en-GB" sz="1800" b="0" dirty="0">
                <a:solidFill>
                  <a:schemeClr val="bg1">
                    <a:lumMod val="50000"/>
                  </a:schemeClr>
                </a:solidFill>
              </a:rPr>
              <a:t>(</a:t>
            </a:r>
            <a:r>
              <a:rPr lang="en-GB" sz="1800" b="0" dirty="0" err="1">
                <a:solidFill>
                  <a:schemeClr val="bg1">
                    <a:lumMod val="50000"/>
                  </a:schemeClr>
                </a:solidFill>
              </a:rPr>
              <a:t>Fakoya</a:t>
            </a:r>
            <a:r>
              <a:rPr lang="en-GB" sz="1800" b="0" dirty="0">
                <a:solidFill>
                  <a:schemeClr val="bg1">
                    <a:lumMod val="50000"/>
                  </a:schemeClr>
                </a:solidFill>
              </a:rPr>
              <a:t> et al. </a:t>
            </a:r>
            <a:r>
              <a:rPr lang="en-GB" sz="1800" b="0" i="1" dirty="0">
                <a:solidFill>
                  <a:schemeClr val="bg1">
                    <a:lumMod val="50000"/>
                  </a:schemeClr>
                </a:solidFill>
              </a:rPr>
              <a:t>JIAS</a:t>
            </a:r>
            <a:r>
              <a:rPr lang="en-GB" sz="1800" b="0" dirty="0">
                <a:solidFill>
                  <a:schemeClr val="bg1">
                    <a:lumMod val="50000"/>
                  </a:schemeClr>
                </a:solidFill>
              </a:rPr>
              <a:t> 2018)</a:t>
            </a:r>
            <a:endParaRPr lang="en-GB" sz="2000" b="0" dirty="0">
              <a:solidFill>
                <a:schemeClr val="bg1">
                  <a:lumMod val="50000"/>
                </a:schemeClr>
              </a:solidFill>
            </a:endParaRPr>
          </a:p>
          <a:p>
            <a:pPr marL="342900" indent="-342900">
              <a:lnSpc>
                <a:spcPct val="120000"/>
              </a:lnSpc>
              <a:buFont typeface="Raleway Light" panose="020B0403030101060003" pitchFamily="34" charset="0"/>
              <a:buChar char="›"/>
            </a:pPr>
            <a:endParaRPr lang="en-GB" sz="2000" b="0" dirty="0">
              <a:solidFill>
                <a:schemeClr val="tx1"/>
              </a:solidFill>
            </a:endParaRPr>
          </a:p>
          <a:p>
            <a:pPr marL="342900" indent="-342900">
              <a:lnSpc>
                <a:spcPct val="120000"/>
              </a:lnSpc>
              <a:buFont typeface="Raleway Light" panose="020B0403030101060003" pitchFamily="34" charset="0"/>
              <a:buChar char="›"/>
            </a:pPr>
            <a:r>
              <a:rPr lang="en-GB" sz="2000" b="0" dirty="0">
                <a:solidFill>
                  <a:schemeClr val="tx1"/>
                </a:solidFill>
              </a:rPr>
              <a:t>Sex workers and men who have sex with men very mobile in southern Africa </a:t>
            </a:r>
            <a:br>
              <a:rPr lang="en-GB" sz="2000" b="0" dirty="0">
                <a:solidFill>
                  <a:schemeClr val="tx1"/>
                </a:solidFill>
              </a:rPr>
            </a:br>
            <a:r>
              <a:rPr lang="en-GB" sz="1800" b="0" dirty="0">
                <a:solidFill>
                  <a:schemeClr val="bg1">
                    <a:lumMod val="50000"/>
                  </a:schemeClr>
                </a:solidFill>
              </a:rPr>
              <a:t>(</a:t>
            </a:r>
            <a:r>
              <a:rPr lang="en-GB" sz="1800" b="0" dirty="0" err="1">
                <a:solidFill>
                  <a:schemeClr val="bg1">
                    <a:lumMod val="50000"/>
                  </a:schemeClr>
                </a:solidFill>
              </a:rPr>
              <a:t>Vearey</a:t>
            </a:r>
            <a:r>
              <a:rPr lang="en-GB" sz="1800" b="0" dirty="0">
                <a:solidFill>
                  <a:schemeClr val="bg1">
                    <a:lumMod val="50000"/>
                  </a:schemeClr>
                </a:solidFill>
              </a:rPr>
              <a:t> JIAS 2018)</a:t>
            </a:r>
          </a:p>
          <a:p>
            <a:pPr marL="342900" indent="-342900">
              <a:lnSpc>
                <a:spcPct val="120000"/>
              </a:lnSpc>
              <a:buFont typeface="Raleway Light" panose="020B0403030101060003" pitchFamily="34" charset="0"/>
              <a:buChar char="›"/>
            </a:pPr>
            <a:endParaRPr lang="en-GB" sz="2000" b="0" dirty="0">
              <a:solidFill>
                <a:schemeClr val="tx1"/>
              </a:solidFill>
            </a:endParaRPr>
          </a:p>
          <a:p>
            <a:pPr marL="342900" indent="-342900">
              <a:lnSpc>
                <a:spcPct val="120000"/>
              </a:lnSpc>
              <a:buFont typeface="Raleway Light" panose="020B0403030101060003" pitchFamily="34" charset="0"/>
              <a:buChar char="›"/>
            </a:pPr>
            <a:r>
              <a:rPr lang="en-GB" sz="2000" b="0" dirty="0">
                <a:solidFill>
                  <a:schemeClr val="tx1"/>
                </a:solidFill>
              </a:rPr>
              <a:t>Mobility of female sex workers in Côte d’Ivoire: a challenge for continuity of prevention and care </a:t>
            </a:r>
            <a:br>
              <a:rPr lang="en-GB" sz="2000" b="0" dirty="0">
                <a:solidFill>
                  <a:schemeClr val="tx1"/>
                </a:solidFill>
              </a:rPr>
            </a:br>
            <a:r>
              <a:rPr lang="en-GB" sz="1800" b="0" dirty="0">
                <a:solidFill>
                  <a:schemeClr val="bg1">
                    <a:lumMod val="50000"/>
                  </a:schemeClr>
                </a:solidFill>
              </a:rPr>
              <a:t>(</a:t>
            </a:r>
            <a:r>
              <a:rPr lang="en-GB" sz="1800" b="0" dirty="0" err="1">
                <a:solidFill>
                  <a:schemeClr val="bg1">
                    <a:lumMod val="50000"/>
                  </a:schemeClr>
                </a:solidFill>
              </a:rPr>
              <a:t>Becquet</a:t>
            </a:r>
            <a:r>
              <a:rPr lang="en-GB" sz="1800" b="0" dirty="0">
                <a:solidFill>
                  <a:schemeClr val="bg1">
                    <a:lumMod val="50000"/>
                  </a:schemeClr>
                </a:solidFill>
              </a:rPr>
              <a:t> et al. ICASA 2017)</a:t>
            </a:r>
            <a:endParaRPr lang="en-GB" sz="2000" b="0" dirty="0">
              <a:solidFill>
                <a:schemeClr val="bg1">
                  <a:lumMod val="50000"/>
                </a:schemeClr>
              </a:solidFill>
            </a:endParaRPr>
          </a:p>
        </p:txBody>
      </p:sp>
    </p:spTree>
    <p:extLst>
      <p:ext uri="{BB962C8B-B14F-4D97-AF65-F5344CB8AC3E}">
        <p14:creationId xmlns:p14="http://schemas.microsoft.com/office/powerpoint/2010/main" val="238848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jaune, terrain, route, extérieur&#10;&#10;Description générée avec un niveau de confiance très élevé">
            <a:extLst>
              <a:ext uri="{FF2B5EF4-FFF2-40B4-BE49-F238E27FC236}">
                <a16:creationId xmlns:a16="http://schemas.microsoft.com/office/drawing/2014/main" id="{C3347E1C-D6C9-42F2-93CA-284C9BC6E79C}"/>
              </a:ext>
            </a:extLst>
          </p:cNvPr>
          <p:cNvPicPr>
            <a:picLocks noChangeAspect="1"/>
          </p:cNvPicPr>
          <p:nvPr/>
        </p:nvPicPr>
        <p:blipFill rotWithShape="1">
          <a:blip r:embed="rId3">
            <a:extLst>
              <a:ext uri="{28A0092B-C50C-407E-A947-70E740481C1C}">
                <a14:useLocalDpi xmlns:a14="http://schemas.microsoft.com/office/drawing/2010/main" val="0"/>
              </a:ext>
            </a:extLst>
          </a:blip>
          <a:srcRect l="23039" r="17703"/>
          <a:stretch/>
        </p:blipFill>
        <p:spPr>
          <a:xfrm>
            <a:off x="6095998" y="0"/>
            <a:ext cx="6096002" cy="6858000"/>
          </a:xfrm>
          <a:prstGeom prst="rect">
            <a:avLst/>
          </a:prstGeom>
        </p:spPr>
      </p:pic>
      <p:sp>
        <p:nvSpPr>
          <p:cNvPr id="8" name="Titre 1">
            <a:extLst>
              <a:ext uri="{FF2B5EF4-FFF2-40B4-BE49-F238E27FC236}">
                <a16:creationId xmlns:a16="http://schemas.microsoft.com/office/drawing/2014/main" id="{4D00CA90-0F25-4978-9F52-DFF10B42CCCA}"/>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(re)Setting the policy agenda on migration</a:t>
            </a:r>
          </a:p>
          <a:p>
            <a:pPr marL="342900" indent="-342900">
              <a:lnSpc>
                <a:spcPct val="120000"/>
              </a:lnSpc>
              <a:buFont typeface="Raleway Light" panose="020B0403030101060003" pitchFamily="34" charset="0"/>
              <a:buChar char="›"/>
            </a:pPr>
            <a:endParaRPr lang="en-GB" sz="2000" b="0" dirty="0">
              <a:solidFill>
                <a:schemeClr val="tx1"/>
              </a:solidFill>
            </a:endParaRPr>
          </a:p>
          <a:p>
            <a:pPr marL="342900" indent="-342900">
              <a:lnSpc>
                <a:spcPct val="120000"/>
              </a:lnSpc>
              <a:buFont typeface="Raleway Light" panose="020B0403030101060003" pitchFamily="34" charset="0"/>
              <a:buChar char="›"/>
            </a:pPr>
            <a:r>
              <a:rPr lang="en-US" sz="2000" b="0" dirty="0">
                <a:solidFill>
                  <a:schemeClr val="tx1"/>
                </a:solidFill>
              </a:rPr>
              <a:t>It is crucial to integrate the dimension of mobility and migrations into our responses to the HIV epidemics</a:t>
            </a:r>
          </a:p>
          <a:p>
            <a:pPr marL="342900" indent="-342900">
              <a:lnSpc>
                <a:spcPct val="120000"/>
              </a:lnSpc>
              <a:buFont typeface="Raleway Light" panose="020B0403030101060003" pitchFamily="34" charset="0"/>
              <a:buChar char="›"/>
            </a:pPr>
            <a:endParaRPr lang="en-US" sz="2000" b="0" dirty="0">
              <a:solidFill>
                <a:schemeClr val="tx1"/>
              </a:solidFill>
            </a:endParaRPr>
          </a:p>
          <a:p>
            <a:pPr marL="342900" indent="-342900">
              <a:lnSpc>
                <a:spcPct val="120000"/>
              </a:lnSpc>
              <a:buFont typeface="Raleway Light" panose="020B0403030101060003" pitchFamily="34" charset="0"/>
              <a:buChar char="›"/>
            </a:pPr>
            <a:r>
              <a:rPr lang="en-US" sz="2000" b="0" dirty="0">
                <a:solidFill>
                  <a:schemeClr val="tx1"/>
                </a:solidFill>
              </a:rPr>
              <a:t>Access to prevention and care is also a fundamental right for mobile populations</a:t>
            </a:r>
          </a:p>
          <a:p>
            <a:pPr marL="342900" indent="-342900">
              <a:lnSpc>
                <a:spcPct val="120000"/>
              </a:lnSpc>
              <a:buFont typeface="Raleway Light" panose="020B0403030101060003" pitchFamily="34" charset="0"/>
              <a:buChar char="›"/>
            </a:pPr>
            <a:endParaRPr lang="en-GB" sz="2000" b="0" dirty="0">
              <a:solidFill>
                <a:schemeClr val="tx1"/>
              </a:solidFill>
            </a:endParaRPr>
          </a:p>
          <a:p>
            <a:pPr marL="342900" indent="-342900">
              <a:lnSpc>
                <a:spcPct val="120000"/>
              </a:lnSpc>
              <a:buFont typeface="Raleway Light" panose="020B0403030101060003" pitchFamily="34" charset="0"/>
              <a:buChar char="›"/>
            </a:pPr>
            <a:r>
              <a:rPr lang="en-GB" sz="2000" b="0" i="1" dirty="0">
                <a:solidFill>
                  <a:schemeClr val="tx1"/>
                </a:solidFill>
              </a:rPr>
              <a:t>“There is an urgent need to develop migration-aware and mobility-competent responses to health globally.”</a:t>
            </a:r>
            <a:br>
              <a:rPr lang="en-GB" sz="2000" b="0" i="1" dirty="0">
                <a:solidFill>
                  <a:schemeClr val="tx1"/>
                </a:solidFill>
              </a:rPr>
            </a:br>
            <a:r>
              <a:rPr lang="en-GB" sz="1800" b="0" dirty="0">
                <a:solidFill>
                  <a:schemeClr val="bg1">
                    <a:lumMod val="50000"/>
                  </a:schemeClr>
                </a:solidFill>
              </a:rPr>
              <a:t>(</a:t>
            </a:r>
            <a:r>
              <a:rPr lang="en-GB" sz="1800" b="0" dirty="0" err="1">
                <a:solidFill>
                  <a:schemeClr val="bg1">
                    <a:lumMod val="50000"/>
                  </a:schemeClr>
                </a:solidFill>
              </a:rPr>
              <a:t>Vearey</a:t>
            </a:r>
            <a:r>
              <a:rPr lang="en-GB" sz="1800" b="0" dirty="0">
                <a:solidFill>
                  <a:schemeClr val="bg1">
                    <a:lumMod val="50000"/>
                  </a:schemeClr>
                </a:solidFill>
              </a:rPr>
              <a:t> JIAS 2018)</a:t>
            </a:r>
          </a:p>
          <a:p>
            <a:pPr marL="342900" indent="-342900">
              <a:lnSpc>
                <a:spcPct val="120000"/>
              </a:lnSpc>
              <a:buFont typeface="Raleway Light" panose="020B0403030101060003" pitchFamily="34" charset="0"/>
              <a:buChar char="›"/>
            </a:pPr>
            <a:endParaRPr lang="en-GB" sz="2000" b="0" dirty="0">
              <a:solidFill>
                <a:schemeClr val="tx1"/>
              </a:solidFill>
            </a:endParaRPr>
          </a:p>
        </p:txBody>
      </p:sp>
    </p:spTree>
    <p:extLst>
      <p:ext uri="{BB962C8B-B14F-4D97-AF65-F5344CB8AC3E}">
        <p14:creationId xmlns:p14="http://schemas.microsoft.com/office/powerpoint/2010/main" val="101920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F3C0A9CE-7172-44B2-A8E2-CD398723B506}"/>
              </a:ext>
            </a:extLst>
          </p:cNvPr>
          <p:cNvSpPr txBox="1">
            <a:spLocks/>
          </p:cNvSpPr>
          <p:nvPr/>
        </p:nvSpPr>
        <p:spPr>
          <a:xfrm>
            <a:off x="6380480" y="2397761"/>
            <a:ext cx="5567232" cy="2438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gn="ctr">
              <a:lnSpc>
                <a:spcPct val="100000"/>
              </a:lnSpc>
            </a:pPr>
            <a:endParaRPr lang="en-US" sz="2400" b="0" dirty="0">
              <a:solidFill>
                <a:schemeClr val="tx1"/>
              </a:solidFill>
            </a:endParaRPr>
          </a:p>
          <a:p>
            <a:pPr algn="ctr">
              <a:lnSpc>
                <a:spcPct val="100000"/>
              </a:lnSpc>
            </a:pPr>
            <a:r>
              <a:rPr lang="en-US" sz="4000" dirty="0">
                <a:solidFill>
                  <a:schemeClr val="tx1"/>
                </a:solidFill>
              </a:rPr>
              <a:t>Thank you </a:t>
            </a:r>
            <a:br>
              <a:rPr lang="en-US" sz="4000" dirty="0">
                <a:solidFill>
                  <a:schemeClr val="tx1"/>
                </a:solidFill>
              </a:rPr>
            </a:br>
            <a:r>
              <a:rPr lang="en-US" sz="4000" dirty="0">
                <a:solidFill>
                  <a:schemeClr val="tx1"/>
                </a:solidFill>
              </a:rPr>
              <a:t>for your attention</a:t>
            </a:r>
            <a:endParaRPr lang="fr-FR" sz="4000" dirty="0">
              <a:solidFill>
                <a:schemeClr val="tx1"/>
              </a:solidFill>
              <a:latin typeface="Raleway Light" panose="020B0403030101060003" pitchFamily="34" charset="0"/>
            </a:endParaRPr>
          </a:p>
        </p:txBody>
      </p:sp>
      <p:pic>
        <p:nvPicPr>
          <p:cNvPr id="3" name="Image 2">
            <a:extLst>
              <a:ext uri="{FF2B5EF4-FFF2-40B4-BE49-F238E27FC236}">
                <a16:creationId xmlns:a16="http://schemas.microsoft.com/office/drawing/2014/main" id="{BDCF09FF-BF89-44DD-B0CC-BBE048068EA9}"/>
              </a:ext>
            </a:extLst>
          </p:cNvPr>
          <p:cNvPicPr>
            <a:picLocks noChangeAspect="1"/>
          </p:cNvPicPr>
          <p:nvPr/>
        </p:nvPicPr>
        <p:blipFill rotWithShape="1">
          <a:blip r:embed="rId3">
            <a:extLst>
              <a:ext uri="{28A0092B-C50C-407E-A947-70E740481C1C}">
                <a14:useLocalDpi xmlns:a14="http://schemas.microsoft.com/office/drawing/2010/main" val="0"/>
              </a:ext>
            </a:extLst>
          </a:blip>
          <a:srcRect l="20568" r="20173"/>
          <a:stretch/>
        </p:blipFill>
        <p:spPr>
          <a:xfrm>
            <a:off x="0" y="0"/>
            <a:ext cx="6096000" cy="6858000"/>
          </a:xfrm>
          <a:prstGeom prst="rect">
            <a:avLst/>
          </a:prstGeom>
        </p:spPr>
      </p:pic>
    </p:spTree>
    <p:extLst>
      <p:ext uri="{BB962C8B-B14F-4D97-AF65-F5344CB8AC3E}">
        <p14:creationId xmlns:p14="http://schemas.microsoft.com/office/powerpoint/2010/main" val="28080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98D617B-66CF-419D-A53C-74A8BA6A2D41}"/>
              </a:ext>
            </a:extLst>
          </p:cNvPr>
          <p:cNvPicPr>
            <a:picLocks noChangeAspect="1"/>
          </p:cNvPicPr>
          <p:nvPr/>
        </p:nvPicPr>
        <p:blipFill rotWithShape="1">
          <a:blip r:embed="rId3">
            <a:extLst>
              <a:ext uri="{28A0092B-C50C-407E-A947-70E740481C1C}">
                <a14:useLocalDpi xmlns:a14="http://schemas.microsoft.com/office/drawing/2010/main" val="0"/>
              </a:ext>
            </a:extLst>
          </a:blip>
          <a:srcRect t="19273" b="5728"/>
          <a:stretch/>
        </p:blipFill>
        <p:spPr>
          <a:xfrm>
            <a:off x="6095999" y="0"/>
            <a:ext cx="6096001"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Preliminary comment</a:t>
            </a:r>
          </a:p>
          <a:p>
            <a:pPr>
              <a:lnSpc>
                <a:spcPct val="100000"/>
              </a:lnSpc>
              <a:spcAft>
                <a:spcPts val="1200"/>
              </a:spcAft>
            </a:pPr>
            <a:endParaRPr lang="fr-FR" sz="2000" b="0" dirty="0">
              <a:solidFill>
                <a:schemeClr val="tx1"/>
              </a:solidFill>
              <a:latin typeface="+mn-lt"/>
            </a:endParaRPr>
          </a:p>
          <a:p>
            <a:pPr marL="285750" indent="-285750">
              <a:lnSpc>
                <a:spcPct val="120000"/>
              </a:lnSpc>
              <a:spcAft>
                <a:spcPts val="1200"/>
              </a:spcAft>
              <a:buFont typeface="Raleway" panose="020B0503030101060003" pitchFamily="34" charset="0"/>
              <a:buChar char="›"/>
            </a:pPr>
            <a:r>
              <a:rPr lang="en-US" sz="2000" b="0" dirty="0">
                <a:solidFill>
                  <a:schemeClr val="tx1"/>
                </a:solidFill>
              </a:rPr>
              <a:t>Increasing concern about restricting the movement of population</a:t>
            </a:r>
          </a:p>
          <a:p>
            <a:pPr marL="285750" indent="-285750">
              <a:lnSpc>
                <a:spcPct val="120000"/>
              </a:lnSpc>
              <a:spcAft>
                <a:spcPts val="1200"/>
              </a:spcAft>
              <a:buFont typeface="Raleway" panose="020B0503030101060003" pitchFamily="34" charset="0"/>
              <a:buChar char="›"/>
            </a:pPr>
            <a:endParaRPr lang="en-US" sz="2000" b="0" dirty="0">
              <a:solidFill>
                <a:schemeClr val="tx1"/>
              </a:solidFill>
            </a:endParaRPr>
          </a:p>
          <a:p>
            <a:pPr marL="285750" indent="-285750">
              <a:lnSpc>
                <a:spcPct val="120000"/>
              </a:lnSpc>
              <a:spcAft>
                <a:spcPts val="1200"/>
              </a:spcAft>
              <a:buFont typeface="Raleway" panose="020B0503030101060003" pitchFamily="34" charset="0"/>
              <a:buChar char="›"/>
            </a:pPr>
            <a:r>
              <a:rPr lang="en-US" sz="2000" b="0" dirty="0">
                <a:solidFill>
                  <a:schemeClr val="tx1"/>
                </a:solidFill>
              </a:rPr>
              <a:t>Current policy processes have the potential to undermine efforts to improve the global responses to migration and HIV</a:t>
            </a:r>
            <a:br>
              <a:rPr lang="en-US" sz="2000" b="0" dirty="0">
                <a:solidFill>
                  <a:schemeClr val="tx1"/>
                </a:solidFill>
              </a:rPr>
            </a:br>
            <a:r>
              <a:rPr lang="en-GB" sz="1800" b="0" dirty="0">
                <a:solidFill>
                  <a:schemeClr val="bg1">
                    <a:lumMod val="50000"/>
                  </a:schemeClr>
                </a:solidFill>
              </a:rPr>
              <a:t>(</a:t>
            </a:r>
            <a:r>
              <a:rPr lang="en-GB" sz="1800" b="0" dirty="0" err="1">
                <a:solidFill>
                  <a:schemeClr val="bg1">
                    <a:lumMod val="50000"/>
                  </a:schemeClr>
                </a:solidFill>
              </a:rPr>
              <a:t>Vearey</a:t>
            </a:r>
            <a:r>
              <a:rPr lang="en-GB" sz="1800" b="0" dirty="0">
                <a:solidFill>
                  <a:schemeClr val="bg1">
                    <a:lumMod val="50000"/>
                  </a:schemeClr>
                </a:solidFill>
              </a:rPr>
              <a:t> JIAS 2018)</a:t>
            </a:r>
          </a:p>
        </p:txBody>
      </p:sp>
    </p:spTree>
    <p:extLst>
      <p:ext uri="{BB962C8B-B14F-4D97-AF65-F5344CB8AC3E}">
        <p14:creationId xmlns:p14="http://schemas.microsoft.com/office/powerpoint/2010/main" val="63634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5031BFC-B58E-4595-A238-17B6C5BFCBDD}"/>
              </a:ext>
            </a:extLst>
          </p:cNvPr>
          <p:cNvPicPr>
            <a:picLocks noChangeAspect="1"/>
          </p:cNvPicPr>
          <p:nvPr/>
        </p:nvPicPr>
        <p:blipFill rotWithShape="1">
          <a:blip r:embed="rId3">
            <a:extLst>
              <a:ext uri="{28A0092B-C50C-407E-A947-70E740481C1C}">
                <a14:useLocalDpi xmlns:a14="http://schemas.microsoft.com/office/drawing/2010/main" val="0"/>
              </a:ext>
            </a:extLst>
          </a:blip>
          <a:srcRect l="19284" r="21455"/>
          <a:stretch/>
        </p:blipFill>
        <p:spPr>
          <a:xfrm>
            <a:off x="6096000" y="0"/>
            <a:ext cx="6096000"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US" dirty="0">
                <a:solidFill>
                  <a:schemeClr val="tx1"/>
                </a:solidFill>
              </a:rPr>
              <a:t>Presentation overview</a:t>
            </a:r>
            <a:endParaRPr lang="fr-FR" dirty="0">
              <a:solidFill>
                <a:schemeClr val="tx1"/>
              </a:solidFill>
            </a:endParaRPr>
          </a:p>
          <a:p>
            <a:pPr>
              <a:lnSpc>
                <a:spcPct val="100000"/>
              </a:lnSpc>
              <a:spcAft>
                <a:spcPts val="1200"/>
              </a:spcAft>
            </a:pPr>
            <a:endParaRPr lang="fr-FR" sz="2000" b="0" dirty="0">
              <a:solidFill>
                <a:schemeClr val="tx1"/>
              </a:solidFill>
              <a:latin typeface="+mn-lt"/>
            </a:endParaRPr>
          </a:p>
          <a:p>
            <a:pPr>
              <a:lnSpc>
                <a:spcPct val="100000"/>
              </a:lnSpc>
              <a:spcAft>
                <a:spcPts val="1200"/>
              </a:spcAft>
            </a:pPr>
            <a:endParaRPr lang="fr-FR" sz="2000" b="0" dirty="0">
              <a:solidFill>
                <a:schemeClr val="tx1"/>
              </a:solidFill>
              <a:latin typeface="+mn-lt"/>
            </a:endParaRP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Context: mobility and migration in Africa</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Mobility and HIV acquisition</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Mobility and the HIV care cascade</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African migrants living in Europe</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Key populations and mobility</a:t>
            </a:r>
          </a:p>
          <a:p>
            <a:pPr>
              <a:lnSpc>
                <a:spcPct val="100000"/>
              </a:lnSpc>
              <a:spcAft>
                <a:spcPts val="1200"/>
              </a:spcAft>
            </a:pPr>
            <a:endParaRPr lang="en-GB" sz="2000" b="0" dirty="0">
              <a:solidFill>
                <a:schemeClr val="tx1"/>
              </a:solidFill>
              <a:latin typeface="+mn-lt"/>
            </a:endParaRPr>
          </a:p>
        </p:txBody>
      </p:sp>
    </p:spTree>
    <p:extLst>
      <p:ext uri="{BB962C8B-B14F-4D97-AF65-F5344CB8AC3E}">
        <p14:creationId xmlns:p14="http://schemas.microsoft.com/office/powerpoint/2010/main" val="19435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BB2557D-3179-4765-B341-02B8C3B6D7D5}"/>
              </a:ext>
            </a:extLst>
          </p:cNvPr>
          <p:cNvPicPr>
            <a:picLocks noChangeAspect="1"/>
          </p:cNvPicPr>
          <p:nvPr/>
        </p:nvPicPr>
        <p:blipFill rotWithShape="1">
          <a:blip r:embed="rId3">
            <a:extLst>
              <a:ext uri="{28A0092B-C50C-407E-A947-70E740481C1C}">
                <a14:useLocalDpi xmlns:a14="http://schemas.microsoft.com/office/drawing/2010/main" val="0"/>
              </a:ext>
            </a:extLst>
          </a:blip>
          <a:srcRect l="21259" r="19482"/>
          <a:stretch/>
        </p:blipFill>
        <p:spPr>
          <a:xfrm>
            <a:off x="6096000" y="0"/>
            <a:ext cx="6096000"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US" dirty="0">
                <a:solidFill>
                  <a:schemeClr val="tx1"/>
                </a:solidFill>
              </a:rPr>
              <a:t>Mobility in </a:t>
            </a:r>
            <a:br>
              <a:rPr lang="en-US" dirty="0">
                <a:solidFill>
                  <a:schemeClr val="tx1"/>
                </a:solidFill>
              </a:rPr>
            </a:br>
            <a:r>
              <a:rPr lang="en-US" dirty="0">
                <a:solidFill>
                  <a:schemeClr val="tx1"/>
                </a:solidFill>
              </a:rPr>
              <a:t>sub-Saharan Africa</a:t>
            </a:r>
            <a:endParaRPr lang="fr-FR" dirty="0">
              <a:solidFill>
                <a:schemeClr val="tx1"/>
              </a:solidFill>
            </a:endParaRPr>
          </a:p>
          <a:p>
            <a:pPr>
              <a:lnSpc>
                <a:spcPct val="100000"/>
              </a:lnSpc>
              <a:spcAft>
                <a:spcPts val="1200"/>
              </a:spcAft>
            </a:pPr>
            <a:endParaRPr lang="fr-FR" sz="2000" b="0" dirty="0">
              <a:solidFill>
                <a:schemeClr val="tx1"/>
              </a:solidFill>
              <a:latin typeface="+mn-lt"/>
            </a:endParaRP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Low transcontinental migration</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Intra-sub-Saharan African migration is the largest south-to-south movement</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High level of internal mobility</a:t>
            </a:r>
          </a:p>
          <a:p>
            <a:pPr marL="342900" indent="-342900">
              <a:lnSpc>
                <a:spcPct val="100000"/>
              </a:lnSpc>
              <a:spcAft>
                <a:spcPts val="1200"/>
              </a:spcAft>
              <a:buFont typeface="Raleway Light" panose="020B0403030101060003" pitchFamily="34" charset="0"/>
              <a:buChar char="›"/>
            </a:pPr>
            <a:r>
              <a:rPr lang="en-GB" sz="2000" b="0" dirty="0">
                <a:solidFill>
                  <a:schemeClr val="tx1"/>
                </a:solidFill>
                <a:latin typeface="+mn-lt"/>
              </a:rPr>
              <a:t>Rural to urban, between rural, rural to semi-urban…</a:t>
            </a:r>
          </a:p>
          <a:p>
            <a:pPr marL="342900" indent="-342900">
              <a:lnSpc>
                <a:spcPct val="130000"/>
              </a:lnSpc>
              <a:spcAft>
                <a:spcPts val="1200"/>
              </a:spcAft>
              <a:buFont typeface="Raleway Light" panose="020B0403030101060003" pitchFamily="34" charset="0"/>
              <a:buChar char="›"/>
            </a:pPr>
            <a:r>
              <a:rPr lang="en-GB" sz="2000" b="0" dirty="0">
                <a:solidFill>
                  <a:schemeClr val="tx1"/>
                </a:solidFill>
                <a:latin typeface="+mn-lt"/>
              </a:rPr>
              <a:t>“Household fluidity” (</a:t>
            </a:r>
            <a:r>
              <a:rPr lang="en-GB" sz="2000" b="0" dirty="0" err="1">
                <a:solidFill>
                  <a:schemeClr val="tx1"/>
                </a:solidFill>
                <a:latin typeface="+mn-lt"/>
              </a:rPr>
              <a:t>PopART</a:t>
            </a:r>
            <a:r>
              <a:rPr lang="en-GB" sz="2000" b="0" dirty="0">
                <a:solidFill>
                  <a:schemeClr val="tx1"/>
                </a:solidFill>
                <a:latin typeface="+mn-lt"/>
              </a:rPr>
              <a:t> HPTN 071)</a:t>
            </a:r>
            <a:br>
              <a:rPr lang="en-GB" sz="2000" b="0" dirty="0">
                <a:solidFill>
                  <a:schemeClr val="tx1"/>
                </a:solidFill>
                <a:latin typeface="+mn-lt"/>
              </a:rPr>
            </a:br>
            <a:r>
              <a:rPr lang="en-GB" sz="1800" b="0" dirty="0">
                <a:solidFill>
                  <a:schemeClr val="bg1">
                    <a:lumMod val="50000"/>
                  </a:schemeClr>
                </a:solidFill>
                <a:latin typeface="+mn-lt"/>
              </a:rPr>
              <a:t>(</a:t>
            </a:r>
            <a:r>
              <a:rPr lang="en-GB" sz="1800" b="0" dirty="0" err="1">
                <a:solidFill>
                  <a:schemeClr val="bg1">
                    <a:lumMod val="50000"/>
                  </a:schemeClr>
                </a:solidFill>
                <a:latin typeface="+mn-lt"/>
              </a:rPr>
              <a:t>Hoddinot</a:t>
            </a:r>
            <a:r>
              <a:rPr lang="en-GB" sz="1800" b="0" dirty="0">
                <a:solidFill>
                  <a:schemeClr val="bg1">
                    <a:lumMod val="50000"/>
                  </a:schemeClr>
                </a:solidFill>
                <a:latin typeface="+mn-lt"/>
              </a:rPr>
              <a:t> et al. JIAS 2018)</a:t>
            </a:r>
          </a:p>
        </p:txBody>
      </p:sp>
    </p:spTree>
    <p:extLst>
      <p:ext uri="{BB962C8B-B14F-4D97-AF65-F5344CB8AC3E}">
        <p14:creationId xmlns:p14="http://schemas.microsoft.com/office/powerpoint/2010/main" val="338890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035D389-276D-476F-9D8B-7AEBBC73CC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88" t="12855" r="19364" b="27163"/>
          <a:stretch/>
        </p:blipFill>
        <p:spPr>
          <a:xfrm>
            <a:off x="6096000" y="0"/>
            <a:ext cx="6096000"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Bef>
                <a:spcPts val="0"/>
              </a:spcBef>
              <a:spcAft>
                <a:spcPts val="600"/>
              </a:spcAft>
            </a:pPr>
            <a:r>
              <a:rPr lang="fr-FR" dirty="0">
                <a:solidFill>
                  <a:schemeClr val="tx1"/>
                </a:solidFill>
              </a:rPr>
              <a:t>The HIV care cascade</a:t>
            </a:r>
          </a:p>
          <a:p>
            <a:pPr>
              <a:lnSpc>
                <a:spcPct val="100000"/>
              </a:lnSpc>
              <a:spcBef>
                <a:spcPts val="0"/>
              </a:spcBef>
              <a:spcAft>
                <a:spcPts val="600"/>
              </a:spcAft>
            </a:pPr>
            <a:endParaRPr lang="fr-FR" sz="2000" b="0" dirty="0">
              <a:solidFill>
                <a:schemeClr val="tx1"/>
              </a:solidFill>
              <a:latin typeface="+mn-lt"/>
            </a:endParaRPr>
          </a:p>
          <a:p>
            <a:pPr marL="342900" indent="-342900">
              <a:lnSpc>
                <a:spcPct val="100000"/>
              </a:lnSpc>
              <a:spcBef>
                <a:spcPts val="0"/>
              </a:spcBef>
              <a:spcAft>
                <a:spcPts val="600"/>
              </a:spcAft>
              <a:buFont typeface="Raleway Light" panose="020B0403030101060003" pitchFamily="34" charset="0"/>
              <a:buChar char="›"/>
            </a:pPr>
            <a:r>
              <a:rPr lang="en-GB" sz="2000" b="0" dirty="0">
                <a:solidFill>
                  <a:schemeClr val="tx1"/>
                </a:solidFill>
                <a:latin typeface="+mn-lt"/>
              </a:rPr>
              <a:t>Population-based and </a:t>
            </a:r>
            <a:br>
              <a:rPr lang="en-GB" sz="2000" b="0" dirty="0">
                <a:solidFill>
                  <a:schemeClr val="tx1"/>
                </a:solidFill>
                <a:latin typeface="+mn-lt"/>
              </a:rPr>
            </a:br>
            <a:r>
              <a:rPr lang="en-GB" sz="2000" b="0" dirty="0">
                <a:solidFill>
                  <a:schemeClr val="tx1"/>
                </a:solidFill>
                <a:latin typeface="+mn-lt"/>
              </a:rPr>
              <a:t>cross-sectional concept</a:t>
            </a:r>
          </a:p>
          <a:p>
            <a:pPr marL="342900" indent="-342900">
              <a:lnSpc>
                <a:spcPct val="100000"/>
              </a:lnSpc>
              <a:spcBef>
                <a:spcPts val="0"/>
              </a:spcBef>
              <a:spcAft>
                <a:spcPts val="600"/>
              </a:spcAft>
              <a:buFont typeface="Raleway Light" panose="020B0403030101060003" pitchFamily="34" charset="0"/>
              <a:buChar char="›"/>
            </a:pPr>
            <a:endParaRPr lang="en-GB" sz="2000" b="0" dirty="0">
              <a:solidFill>
                <a:schemeClr val="tx1"/>
              </a:solidFill>
              <a:latin typeface="+mn-lt"/>
            </a:endParaRPr>
          </a:p>
          <a:p>
            <a:pPr marL="342900" indent="-342900">
              <a:lnSpc>
                <a:spcPct val="100000"/>
              </a:lnSpc>
              <a:spcBef>
                <a:spcPts val="0"/>
              </a:spcBef>
              <a:spcAft>
                <a:spcPts val="600"/>
              </a:spcAft>
              <a:buFont typeface="Raleway Light" panose="020B0403030101060003" pitchFamily="34" charset="0"/>
              <a:buChar char="›"/>
            </a:pPr>
            <a:r>
              <a:rPr lang="en-GB" sz="2000" b="0" dirty="0">
                <a:solidFill>
                  <a:schemeClr val="tx1"/>
                </a:solidFill>
                <a:latin typeface="+mn-lt"/>
              </a:rPr>
              <a:t>Proportion of HIV+ being</a:t>
            </a:r>
          </a:p>
          <a:p>
            <a:pPr marL="800100" lvl="1" indent="-342900">
              <a:lnSpc>
                <a:spcPct val="100000"/>
              </a:lnSpc>
              <a:spcAft>
                <a:spcPts val="600"/>
              </a:spcAft>
              <a:buFont typeface="Raleway Light" panose="020B0403030101060003" pitchFamily="34" charset="0"/>
              <a:buChar char="›"/>
            </a:pPr>
            <a:r>
              <a:rPr lang="en-GB" dirty="0"/>
              <a:t>diagnosed, </a:t>
            </a:r>
          </a:p>
          <a:p>
            <a:pPr marL="800100" lvl="1" indent="-342900">
              <a:lnSpc>
                <a:spcPct val="100000"/>
              </a:lnSpc>
              <a:spcAft>
                <a:spcPts val="600"/>
              </a:spcAft>
              <a:buFont typeface="Raleway Light" panose="020B0403030101060003" pitchFamily="34" charset="0"/>
              <a:buChar char="›"/>
            </a:pPr>
            <a:r>
              <a:rPr lang="en-GB" dirty="0"/>
              <a:t>in care,</a:t>
            </a:r>
          </a:p>
          <a:p>
            <a:pPr marL="800100" lvl="1" indent="-342900">
              <a:lnSpc>
                <a:spcPct val="100000"/>
              </a:lnSpc>
              <a:spcAft>
                <a:spcPts val="600"/>
              </a:spcAft>
              <a:buFont typeface="Raleway Light" panose="020B0403030101060003" pitchFamily="34" charset="0"/>
              <a:buChar char="›"/>
            </a:pPr>
            <a:r>
              <a:rPr lang="en-GB" dirty="0"/>
              <a:t>on ART,</a:t>
            </a:r>
          </a:p>
          <a:p>
            <a:pPr marL="800100" lvl="1" indent="-342900">
              <a:lnSpc>
                <a:spcPct val="100000"/>
              </a:lnSpc>
              <a:spcAft>
                <a:spcPts val="600"/>
              </a:spcAft>
              <a:buFont typeface="Raleway Light" panose="020B0403030101060003" pitchFamily="34" charset="0"/>
              <a:buChar char="›"/>
            </a:pPr>
            <a:r>
              <a:rPr lang="en-GB" dirty="0"/>
              <a:t>virally suppressed</a:t>
            </a:r>
          </a:p>
          <a:p>
            <a:pPr marL="342900" indent="-342900">
              <a:lnSpc>
                <a:spcPct val="100000"/>
              </a:lnSpc>
              <a:spcBef>
                <a:spcPts val="0"/>
              </a:spcBef>
              <a:spcAft>
                <a:spcPts val="600"/>
              </a:spcAft>
              <a:buFont typeface="Raleway Light" panose="020B0403030101060003" pitchFamily="34" charset="0"/>
              <a:buChar char="›"/>
            </a:pPr>
            <a:endParaRPr lang="en-GB" sz="2000" b="0" dirty="0">
              <a:solidFill>
                <a:schemeClr val="tx1"/>
              </a:solidFill>
              <a:latin typeface="+mn-lt"/>
            </a:endParaRPr>
          </a:p>
          <a:p>
            <a:pPr marL="342900" indent="-342900">
              <a:lnSpc>
                <a:spcPct val="100000"/>
              </a:lnSpc>
              <a:spcBef>
                <a:spcPts val="0"/>
              </a:spcBef>
              <a:spcAft>
                <a:spcPts val="600"/>
              </a:spcAft>
              <a:buFont typeface="Raleway Light" panose="020B0403030101060003" pitchFamily="34" charset="0"/>
              <a:buChar char="›"/>
            </a:pPr>
            <a:r>
              <a:rPr lang="en-GB" sz="2000" b="0" dirty="0">
                <a:solidFill>
                  <a:schemeClr val="tx1"/>
                </a:solidFill>
                <a:latin typeface="+mn-lt"/>
              </a:rPr>
              <a:t>Computed </a:t>
            </a:r>
          </a:p>
          <a:p>
            <a:pPr marL="800100" lvl="1" indent="-342900">
              <a:spcAft>
                <a:spcPts val="600"/>
              </a:spcAft>
              <a:buFont typeface="Raleway Light" panose="020B0403030101060003" pitchFamily="34" charset="0"/>
              <a:buChar char="›"/>
            </a:pPr>
            <a:r>
              <a:rPr lang="en-GB" b="0" dirty="0">
                <a:solidFill>
                  <a:schemeClr val="tx1"/>
                </a:solidFill>
                <a:latin typeface="+mn-lt"/>
              </a:rPr>
              <a:t>among resident PLWHIV </a:t>
            </a:r>
          </a:p>
          <a:p>
            <a:pPr marL="800100" lvl="1" indent="-342900">
              <a:spcAft>
                <a:spcPts val="600"/>
              </a:spcAft>
              <a:buFont typeface="Raleway Light" panose="020B0403030101060003" pitchFamily="34" charset="0"/>
              <a:buChar char="›"/>
            </a:pPr>
            <a:r>
              <a:rPr lang="en-GB" b="0" dirty="0">
                <a:solidFill>
                  <a:schemeClr val="tx1"/>
                </a:solidFill>
                <a:latin typeface="+mn-lt"/>
              </a:rPr>
              <a:t>within a geographical area </a:t>
            </a:r>
          </a:p>
          <a:p>
            <a:pPr marL="800100" lvl="1" indent="-342900">
              <a:spcAft>
                <a:spcPts val="600"/>
              </a:spcAft>
              <a:buFont typeface="Raleway Light" panose="020B0403030101060003" pitchFamily="34" charset="0"/>
              <a:buChar char="›"/>
            </a:pPr>
            <a:r>
              <a:rPr lang="en-GB" b="0" dirty="0">
                <a:solidFill>
                  <a:schemeClr val="tx1"/>
                </a:solidFill>
                <a:latin typeface="+mn-lt"/>
              </a:rPr>
              <a:t>at a specific time point</a:t>
            </a:r>
          </a:p>
        </p:txBody>
      </p:sp>
    </p:spTree>
    <p:extLst>
      <p:ext uri="{BB962C8B-B14F-4D97-AF65-F5344CB8AC3E}">
        <p14:creationId xmlns:p14="http://schemas.microsoft.com/office/powerpoint/2010/main" val="106777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E657CC-0493-4C39-91C9-C1FAE3046284}"/>
              </a:ext>
            </a:extLst>
          </p:cNvPr>
          <p:cNvPicPr>
            <a:picLocks noChangeAspect="1"/>
          </p:cNvPicPr>
          <p:nvPr/>
        </p:nvPicPr>
        <p:blipFill rotWithShape="1">
          <a:blip r:embed="rId3">
            <a:extLst>
              <a:ext uri="{28A0092B-C50C-407E-A947-70E740481C1C}">
                <a14:useLocalDpi xmlns:a14="http://schemas.microsoft.com/office/drawing/2010/main" val="0"/>
              </a:ext>
            </a:extLst>
          </a:blip>
          <a:srcRect l="18808" r="21934"/>
          <a:stretch/>
        </p:blipFill>
        <p:spPr>
          <a:xfrm>
            <a:off x="6095999" y="0"/>
            <a:ext cx="6095999"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Mobility and </a:t>
            </a:r>
            <a:br>
              <a:rPr lang="en-GB" dirty="0">
                <a:solidFill>
                  <a:schemeClr val="tx1"/>
                </a:solidFill>
              </a:rPr>
            </a:br>
            <a:r>
              <a:rPr lang="en-GB" dirty="0">
                <a:solidFill>
                  <a:schemeClr val="tx1"/>
                </a:solidFill>
              </a:rPr>
              <a:t>HIV acquisition</a:t>
            </a:r>
          </a:p>
          <a:p>
            <a:pPr>
              <a:lnSpc>
                <a:spcPct val="100000"/>
              </a:lnSpc>
              <a:spcAft>
                <a:spcPts val="1200"/>
              </a:spcAft>
            </a:pPr>
            <a:endParaRPr lang="fr-FR" sz="2000" b="0" dirty="0">
              <a:solidFill>
                <a:schemeClr val="tx1"/>
              </a:solidFill>
              <a:latin typeface="+mn-lt"/>
            </a:endParaRPr>
          </a:p>
          <a:p>
            <a:pPr marL="342900" indent="-342900">
              <a:lnSpc>
                <a:spcPct val="120000"/>
              </a:lnSpc>
              <a:spcAft>
                <a:spcPts val="1200"/>
              </a:spcAft>
              <a:buFont typeface="Raleway Light" panose="020B0403030101060003" pitchFamily="34" charset="0"/>
              <a:buChar char="›"/>
            </a:pPr>
            <a:r>
              <a:rPr lang="en-GB" sz="2000" b="0" dirty="0">
                <a:solidFill>
                  <a:schemeClr val="tx1"/>
                </a:solidFill>
              </a:rPr>
              <a:t>Increased sexual risk behaviour and </a:t>
            </a:r>
            <a:br>
              <a:rPr lang="en-GB" sz="2000" b="0" dirty="0">
                <a:solidFill>
                  <a:schemeClr val="tx1"/>
                </a:solidFill>
              </a:rPr>
            </a:br>
            <a:r>
              <a:rPr lang="en-GB" sz="2000" b="0" dirty="0">
                <a:solidFill>
                  <a:schemeClr val="tx1"/>
                </a:solidFill>
              </a:rPr>
              <a:t>HIV prevalence among migrants</a:t>
            </a:r>
            <a:endParaRPr lang="en-GB" b="0" dirty="0">
              <a:solidFill>
                <a:schemeClr val="tx1"/>
              </a:solidFill>
            </a:endParaRPr>
          </a:p>
          <a:p>
            <a:pPr marL="800100" lvl="1" indent="-342900">
              <a:lnSpc>
                <a:spcPct val="120000"/>
              </a:lnSpc>
              <a:spcAft>
                <a:spcPts val="1200"/>
              </a:spcAft>
              <a:buFont typeface="Raleway Light" panose="020B0403030101060003" pitchFamily="34" charset="0"/>
              <a:buChar char="›"/>
            </a:pPr>
            <a:r>
              <a:rPr lang="en-GB" dirty="0"/>
              <a:t>in Kenya and Uganda (SEARCH)</a:t>
            </a:r>
            <a:br>
              <a:rPr lang="en-GB" dirty="0"/>
            </a:br>
            <a:r>
              <a:rPr lang="en-GB" dirty="0">
                <a:solidFill>
                  <a:schemeClr val="bg1">
                    <a:lumMod val="50000"/>
                  </a:schemeClr>
                </a:solidFill>
              </a:rPr>
              <a:t>(Camlin et al. </a:t>
            </a:r>
            <a:r>
              <a:rPr lang="en-GB" i="1" dirty="0">
                <a:solidFill>
                  <a:schemeClr val="bg1">
                    <a:lumMod val="50000"/>
                  </a:schemeClr>
                </a:solidFill>
              </a:rPr>
              <a:t>JIAS</a:t>
            </a:r>
            <a:r>
              <a:rPr lang="en-GB" dirty="0">
                <a:solidFill>
                  <a:schemeClr val="bg1">
                    <a:lumMod val="50000"/>
                  </a:schemeClr>
                </a:solidFill>
              </a:rPr>
              <a:t> 2018)</a:t>
            </a:r>
          </a:p>
          <a:p>
            <a:pPr marL="800100" lvl="1" indent="-342900">
              <a:lnSpc>
                <a:spcPct val="120000"/>
              </a:lnSpc>
              <a:spcAft>
                <a:spcPts val="1200"/>
              </a:spcAft>
              <a:buFont typeface="Raleway Light" panose="020B0403030101060003" pitchFamily="34" charset="0"/>
              <a:buChar char="›"/>
            </a:pPr>
            <a:r>
              <a:rPr lang="en-GB" dirty="0"/>
              <a:t>in rural KwaZulu Natal  (South Africa)</a:t>
            </a:r>
            <a:br>
              <a:rPr lang="en-GB" dirty="0"/>
            </a:br>
            <a:r>
              <a:rPr lang="en-GB" dirty="0">
                <a:solidFill>
                  <a:schemeClr val="bg1">
                    <a:lumMod val="50000"/>
                  </a:schemeClr>
                </a:solidFill>
              </a:rPr>
              <a:t>(McGrath et al. </a:t>
            </a:r>
            <a:r>
              <a:rPr lang="en-GB" i="1" dirty="0">
                <a:solidFill>
                  <a:schemeClr val="bg1">
                    <a:lumMod val="50000"/>
                  </a:schemeClr>
                </a:solidFill>
              </a:rPr>
              <a:t>Lancet HIV</a:t>
            </a:r>
            <a:r>
              <a:rPr lang="en-GB" dirty="0">
                <a:solidFill>
                  <a:schemeClr val="bg1">
                    <a:lumMod val="50000"/>
                  </a:schemeClr>
                </a:solidFill>
              </a:rPr>
              <a:t> 2015)</a:t>
            </a:r>
          </a:p>
          <a:p>
            <a:pPr marL="342900" indent="-342900">
              <a:lnSpc>
                <a:spcPct val="120000"/>
              </a:lnSpc>
              <a:spcAft>
                <a:spcPts val="1200"/>
              </a:spcAft>
              <a:buFont typeface="Raleway Light" panose="020B0403030101060003" pitchFamily="34" charset="0"/>
              <a:buChar char="›"/>
            </a:pPr>
            <a:r>
              <a:rPr lang="en-GB" sz="2000" b="0" dirty="0">
                <a:solidFill>
                  <a:schemeClr val="tx1"/>
                </a:solidFill>
              </a:rPr>
              <a:t>Relation between distance of migration and HIV acquisition </a:t>
            </a:r>
            <a:r>
              <a:rPr lang="en-GB" sz="1800" b="0" dirty="0">
                <a:solidFill>
                  <a:schemeClr val="bg1">
                    <a:lumMod val="50000"/>
                  </a:schemeClr>
                </a:solidFill>
              </a:rPr>
              <a:t>(Dobra et al. AIDS 2017)</a:t>
            </a:r>
            <a:endParaRPr lang="en-GB" sz="2000" b="0" dirty="0">
              <a:solidFill>
                <a:schemeClr val="bg1">
                  <a:lumMod val="50000"/>
                </a:schemeClr>
              </a:solidFill>
            </a:endParaRPr>
          </a:p>
          <a:p>
            <a:pPr marL="800100" lvl="1" indent="-342900">
              <a:lnSpc>
                <a:spcPct val="120000"/>
              </a:lnSpc>
              <a:spcAft>
                <a:spcPts val="1200"/>
              </a:spcAft>
              <a:buFont typeface="Raleway Light" panose="020B0403030101060003" pitchFamily="34" charset="0"/>
              <a:buChar char="›"/>
            </a:pPr>
            <a:endParaRPr lang="en-GB" dirty="0">
              <a:solidFill>
                <a:schemeClr val="bg1">
                  <a:lumMod val="50000"/>
                </a:schemeClr>
              </a:solidFill>
            </a:endParaRPr>
          </a:p>
        </p:txBody>
      </p:sp>
    </p:spTree>
    <p:extLst>
      <p:ext uri="{BB962C8B-B14F-4D97-AF65-F5344CB8AC3E}">
        <p14:creationId xmlns:p14="http://schemas.microsoft.com/office/powerpoint/2010/main" val="183787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62C61F-EB58-44A5-A2AF-D4D327A46541}"/>
              </a:ext>
            </a:extLst>
          </p:cNvPr>
          <p:cNvPicPr>
            <a:picLocks noChangeAspect="1"/>
          </p:cNvPicPr>
          <p:nvPr/>
        </p:nvPicPr>
        <p:blipFill rotWithShape="1">
          <a:blip r:embed="rId3">
            <a:extLst>
              <a:ext uri="{28A0092B-C50C-407E-A947-70E740481C1C}">
                <a14:useLocalDpi xmlns:a14="http://schemas.microsoft.com/office/drawing/2010/main" val="0"/>
              </a:ext>
            </a:extLst>
          </a:blip>
          <a:srcRect l="18324" r="22417"/>
          <a:stretch/>
        </p:blipFill>
        <p:spPr>
          <a:xfrm>
            <a:off x="6095999" y="10160"/>
            <a:ext cx="6096001" cy="6858000"/>
          </a:xfrm>
          <a:prstGeom prst="rect">
            <a:avLst/>
          </a:prstGeom>
        </p:spPr>
      </p:pic>
      <p:sp>
        <p:nvSpPr>
          <p:cNvPr id="7" name="Titre 1">
            <a:extLst>
              <a:ext uri="{FF2B5EF4-FFF2-40B4-BE49-F238E27FC236}">
                <a16:creationId xmlns:a16="http://schemas.microsoft.com/office/drawing/2014/main" id="{5BD0533B-F163-40FB-B368-EC368884E247}"/>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Population dynamics &amp; the HIV care  cascade</a:t>
            </a:r>
          </a:p>
          <a:p>
            <a:pPr>
              <a:lnSpc>
                <a:spcPct val="100000"/>
              </a:lnSpc>
              <a:spcAft>
                <a:spcPts val="600"/>
              </a:spcAft>
            </a:pPr>
            <a:endParaRPr lang="fr-FR" sz="2000" b="0" dirty="0">
              <a:solidFill>
                <a:schemeClr val="tx1"/>
              </a:solidFill>
              <a:latin typeface="+mn-lt"/>
            </a:endParaRPr>
          </a:p>
          <a:p>
            <a:pPr marL="342900" indent="-342900">
              <a:lnSpc>
                <a:spcPct val="120000"/>
              </a:lnSpc>
              <a:spcAft>
                <a:spcPts val="600"/>
              </a:spcAft>
              <a:buFont typeface="Raleway Light" panose="020B0403030101060003" pitchFamily="34" charset="0"/>
              <a:buChar char="›"/>
            </a:pPr>
            <a:r>
              <a:rPr lang="en-GB" sz="2000" b="0" dirty="0">
                <a:solidFill>
                  <a:schemeClr val="tx1"/>
                </a:solidFill>
              </a:rPr>
              <a:t>Data from ANRS 12249 TasP trial</a:t>
            </a:r>
          </a:p>
          <a:p>
            <a:pPr marL="800100" lvl="1" indent="-342900">
              <a:lnSpc>
                <a:spcPct val="120000"/>
              </a:lnSpc>
              <a:spcAft>
                <a:spcPts val="600"/>
              </a:spcAft>
              <a:buFont typeface="Raleway Light" panose="020B0403030101060003" pitchFamily="34" charset="0"/>
              <a:buChar char="›"/>
            </a:pPr>
            <a:r>
              <a:rPr lang="en-GB" dirty="0"/>
              <a:t>rural KwaZulu Natal</a:t>
            </a:r>
          </a:p>
          <a:p>
            <a:pPr marL="800100" lvl="1" indent="-342900">
              <a:lnSpc>
                <a:spcPct val="120000"/>
              </a:lnSpc>
              <a:spcAft>
                <a:spcPts val="600"/>
              </a:spcAft>
              <a:buFont typeface="Raleway Light" panose="020B0403030101060003" pitchFamily="34" charset="0"/>
              <a:buChar char="›"/>
            </a:pPr>
            <a:r>
              <a:rPr lang="en-GB" dirty="0"/>
              <a:t>2012-2016 </a:t>
            </a:r>
          </a:p>
          <a:p>
            <a:pPr marL="800100" lvl="1" indent="-342900">
              <a:lnSpc>
                <a:spcPct val="120000"/>
              </a:lnSpc>
              <a:spcAft>
                <a:spcPts val="600"/>
              </a:spcAft>
              <a:buFont typeface="Raleway Light" panose="020B0403030101060003" pitchFamily="34" charset="0"/>
              <a:buChar char="›"/>
            </a:pPr>
            <a:endParaRPr lang="en-GB" dirty="0"/>
          </a:p>
          <a:p>
            <a:pPr marL="342900" indent="-342900">
              <a:lnSpc>
                <a:spcPct val="120000"/>
              </a:lnSpc>
              <a:spcAft>
                <a:spcPts val="600"/>
              </a:spcAft>
              <a:buFont typeface="Raleway Light" panose="020B0403030101060003" pitchFamily="34" charset="0"/>
              <a:buChar char="›"/>
            </a:pPr>
            <a:r>
              <a:rPr lang="en-GB" sz="2000" b="0" dirty="0">
                <a:solidFill>
                  <a:schemeClr val="tx1"/>
                </a:solidFill>
              </a:rPr>
              <a:t>Individual longitudinal trajectories</a:t>
            </a:r>
          </a:p>
          <a:p>
            <a:pPr marL="800100" lvl="1" indent="-342900">
              <a:lnSpc>
                <a:spcPct val="120000"/>
              </a:lnSpc>
              <a:spcAft>
                <a:spcPts val="600"/>
              </a:spcAft>
              <a:buFont typeface="Raleway Light" panose="020B0403030101060003" pitchFamily="34" charset="0"/>
              <a:buChar char="›"/>
            </a:pPr>
            <a:r>
              <a:rPr lang="en-GB" dirty="0"/>
              <a:t>residency</a:t>
            </a:r>
          </a:p>
          <a:p>
            <a:pPr marL="800100" lvl="1" indent="-342900">
              <a:lnSpc>
                <a:spcPct val="120000"/>
              </a:lnSpc>
              <a:spcAft>
                <a:spcPts val="600"/>
              </a:spcAft>
              <a:buFont typeface="Raleway Light" panose="020B0403030101060003" pitchFamily="34" charset="0"/>
              <a:buChar char="›"/>
            </a:pPr>
            <a:r>
              <a:rPr lang="en-GB" dirty="0"/>
              <a:t>HIV status</a:t>
            </a:r>
          </a:p>
          <a:p>
            <a:pPr marL="800100" lvl="1" indent="-342900">
              <a:lnSpc>
                <a:spcPct val="120000"/>
              </a:lnSpc>
              <a:spcAft>
                <a:spcPts val="600"/>
              </a:spcAft>
              <a:buFont typeface="Raleway Light" panose="020B0403030101060003" pitchFamily="34" charset="0"/>
              <a:buChar char="›"/>
            </a:pPr>
            <a:r>
              <a:rPr lang="en-GB" dirty="0"/>
              <a:t>engagement with HIV care</a:t>
            </a:r>
          </a:p>
          <a:p>
            <a:pPr marL="800100" lvl="1" indent="-342900">
              <a:lnSpc>
                <a:spcPct val="120000"/>
              </a:lnSpc>
              <a:spcAft>
                <a:spcPts val="600"/>
              </a:spcAft>
              <a:buFont typeface="Raleway Light" panose="020B0403030101060003" pitchFamily="34" charset="0"/>
              <a:buChar char="›"/>
            </a:pPr>
            <a:endParaRPr lang="en-GB" dirty="0"/>
          </a:p>
          <a:p>
            <a:pPr>
              <a:lnSpc>
                <a:spcPct val="120000"/>
              </a:lnSpc>
              <a:spcAft>
                <a:spcPts val="600"/>
              </a:spcAft>
            </a:pPr>
            <a:r>
              <a:rPr lang="en-GB" sz="1800" b="0" dirty="0">
                <a:solidFill>
                  <a:schemeClr val="bg1">
                    <a:lumMod val="50000"/>
                  </a:schemeClr>
                </a:solidFill>
                <a:latin typeface="+mn-lt"/>
              </a:rPr>
              <a:t>(Larmarange et al. </a:t>
            </a:r>
            <a:r>
              <a:rPr lang="en-GB" sz="1800" b="0" i="1" dirty="0">
                <a:solidFill>
                  <a:schemeClr val="bg1">
                    <a:lumMod val="50000"/>
                  </a:schemeClr>
                </a:solidFill>
                <a:latin typeface="+mn-lt"/>
              </a:rPr>
              <a:t>JIAS</a:t>
            </a:r>
            <a:r>
              <a:rPr lang="en-GB" sz="1800" b="0" dirty="0">
                <a:solidFill>
                  <a:schemeClr val="bg1">
                    <a:lumMod val="50000"/>
                  </a:schemeClr>
                </a:solidFill>
                <a:latin typeface="+mn-lt"/>
              </a:rPr>
              <a:t> 2018)</a:t>
            </a:r>
          </a:p>
        </p:txBody>
      </p:sp>
    </p:spTree>
    <p:extLst>
      <p:ext uri="{BB962C8B-B14F-4D97-AF65-F5344CB8AC3E}">
        <p14:creationId xmlns:p14="http://schemas.microsoft.com/office/powerpoint/2010/main" val="29996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Effect transition="in" filter="fade">
                                      <p:cBhvr>
                                        <p:cTn id="13" dur="500"/>
                                        <p:tgtEl>
                                          <p:spTgt spid="7">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9" end="9"/>
                                            </p:txEl>
                                          </p:spTgt>
                                        </p:tgtEl>
                                        <p:attrNameLst>
                                          <p:attrName>style.visibility</p:attrName>
                                        </p:attrNameLst>
                                      </p:cBhvr>
                                      <p:to>
                                        <p:strVal val="visible"/>
                                      </p:to>
                                    </p:set>
                                    <p:animEffect transition="in" filter="fade">
                                      <p:cBhvr>
                                        <p:cTn id="16"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3ACAAC-D182-40B8-8CDB-FFD7D20851FA}"/>
              </a:ext>
            </a:extLst>
          </p:cNvPr>
          <p:cNvSpPr/>
          <p:nvPr/>
        </p:nvSpPr>
        <p:spPr>
          <a:xfrm>
            <a:off x="6095999" y="10161"/>
            <a:ext cx="6096001" cy="6847840"/>
          </a:xfrm>
          <a:prstGeom prst="rect">
            <a:avLst/>
          </a:prstGeom>
          <a:solidFill>
            <a:srgbClr val="ABD0E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Diagramme 8">
            <a:extLst>
              <a:ext uri="{FF2B5EF4-FFF2-40B4-BE49-F238E27FC236}">
                <a16:creationId xmlns:a16="http://schemas.microsoft.com/office/drawing/2014/main" id="{947412BB-3327-4605-AA61-ED1A4435CB78}"/>
              </a:ext>
            </a:extLst>
          </p:cNvPr>
          <p:cNvGraphicFramePr/>
          <p:nvPr>
            <p:extLst>
              <p:ext uri="{D42A27DB-BD31-4B8C-83A1-F6EECF244321}">
                <p14:modId xmlns:p14="http://schemas.microsoft.com/office/powerpoint/2010/main" val="1115488689"/>
              </p:ext>
            </p:extLst>
          </p:nvPr>
        </p:nvGraphicFramePr>
        <p:xfrm>
          <a:off x="6634479" y="1484608"/>
          <a:ext cx="5181601" cy="4559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A9A77C30-FD33-4081-9C88-3AAB808E306E}"/>
              </a:ext>
            </a:extLst>
          </p:cNvPr>
          <p:cNvSpPr txBox="1"/>
          <p:nvPr/>
        </p:nvSpPr>
        <p:spPr>
          <a:xfrm>
            <a:off x="8855137" y="938660"/>
            <a:ext cx="987771" cy="461665"/>
          </a:xfrm>
          <a:prstGeom prst="rect">
            <a:avLst/>
          </a:prstGeom>
          <a:noFill/>
        </p:spPr>
        <p:txBody>
          <a:bodyPr wrap="none" rtlCol="0">
            <a:spAutoFit/>
          </a:bodyPr>
          <a:lstStyle/>
          <a:p>
            <a:r>
              <a:rPr lang="fr-FR" sz="2400" b="1" dirty="0">
                <a:latin typeface="+mj-lt"/>
              </a:rPr>
              <a:t>+0.2%</a:t>
            </a:r>
          </a:p>
        </p:txBody>
      </p:sp>
      <p:sp>
        <p:nvSpPr>
          <p:cNvPr id="11" name="ZoneTexte 10">
            <a:extLst>
              <a:ext uri="{FF2B5EF4-FFF2-40B4-BE49-F238E27FC236}">
                <a16:creationId xmlns:a16="http://schemas.microsoft.com/office/drawing/2014/main" id="{AF7B565A-E0A3-4F62-BC52-1E598B049D9D}"/>
              </a:ext>
            </a:extLst>
          </p:cNvPr>
          <p:cNvSpPr txBox="1"/>
          <p:nvPr/>
        </p:nvSpPr>
        <p:spPr>
          <a:xfrm>
            <a:off x="10617262" y="938660"/>
            <a:ext cx="987771" cy="461665"/>
          </a:xfrm>
          <a:prstGeom prst="rect">
            <a:avLst/>
          </a:prstGeom>
          <a:noFill/>
        </p:spPr>
        <p:txBody>
          <a:bodyPr wrap="none" rtlCol="0">
            <a:spAutoFit/>
          </a:bodyPr>
          <a:lstStyle/>
          <a:p>
            <a:r>
              <a:rPr lang="fr-FR" sz="2400" b="1" dirty="0">
                <a:latin typeface="+mj-lt"/>
              </a:rPr>
              <a:t>+4.8%</a:t>
            </a:r>
          </a:p>
        </p:txBody>
      </p:sp>
      <p:sp>
        <p:nvSpPr>
          <p:cNvPr id="12" name="ZoneTexte 11">
            <a:extLst>
              <a:ext uri="{FF2B5EF4-FFF2-40B4-BE49-F238E27FC236}">
                <a16:creationId xmlns:a16="http://schemas.microsoft.com/office/drawing/2014/main" id="{FD8D99DC-6A39-428A-8B7C-F8840F96D37B}"/>
              </a:ext>
            </a:extLst>
          </p:cNvPr>
          <p:cNvSpPr txBox="1"/>
          <p:nvPr/>
        </p:nvSpPr>
        <p:spPr>
          <a:xfrm>
            <a:off x="6877266" y="938660"/>
            <a:ext cx="1122423" cy="461665"/>
          </a:xfrm>
          <a:prstGeom prst="rect">
            <a:avLst/>
          </a:prstGeom>
          <a:noFill/>
        </p:spPr>
        <p:txBody>
          <a:bodyPr wrap="none" rtlCol="0">
            <a:spAutoFit/>
          </a:bodyPr>
          <a:lstStyle/>
          <a:p>
            <a:r>
              <a:rPr lang="fr-FR" sz="2400" b="1" dirty="0">
                <a:latin typeface="+mj-lt"/>
              </a:rPr>
              <a:t>+17.3%</a:t>
            </a:r>
          </a:p>
        </p:txBody>
      </p:sp>
      <p:sp>
        <p:nvSpPr>
          <p:cNvPr id="13" name="ZoneTexte 12">
            <a:extLst>
              <a:ext uri="{FF2B5EF4-FFF2-40B4-BE49-F238E27FC236}">
                <a16:creationId xmlns:a16="http://schemas.microsoft.com/office/drawing/2014/main" id="{0008EDCF-735C-4846-B1A3-B9855D4184C3}"/>
              </a:ext>
            </a:extLst>
          </p:cNvPr>
          <p:cNvSpPr txBox="1"/>
          <p:nvPr/>
        </p:nvSpPr>
        <p:spPr>
          <a:xfrm>
            <a:off x="10437981" y="6298216"/>
            <a:ext cx="963725" cy="461665"/>
          </a:xfrm>
          <a:prstGeom prst="rect">
            <a:avLst/>
          </a:prstGeom>
          <a:noFill/>
        </p:spPr>
        <p:txBody>
          <a:bodyPr wrap="none" rtlCol="0">
            <a:spAutoFit/>
          </a:bodyPr>
          <a:lstStyle/>
          <a:p>
            <a:r>
              <a:rPr lang="fr-FR" sz="2400" b="1" dirty="0">
                <a:latin typeface="+mj-lt"/>
              </a:rPr>
              <a:t>-1.6%</a:t>
            </a:r>
          </a:p>
        </p:txBody>
      </p:sp>
      <p:sp>
        <p:nvSpPr>
          <p:cNvPr id="14" name="ZoneTexte 13">
            <a:extLst>
              <a:ext uri="{FF2B5EF4-FFF2-40B4-BE49-F238E27FC236}">
                <a16:creationId xmlns:a16="http://schemas.microsoft.com/office/drawing/2014/main" id="{F3029D50-E5C1-4882-9C0B-2E343089C707}"/>
              </a:ext>
            </a:extLst>
          </p:cNvPr>
          <p:cNvSpPr txBox="1"/>
          <p:nvPr/>
        </p:nvSpPr>
        <p:spPr>
          <a:xfrm>
            <a:off x="6890089" y="6302941"/>
            <a:ext cx="1138453" cy="461665"/>
          </a:xfrm>
          <a:prstGeom prst="rect">
            <a:avLst/>
          </a:prstGeom>
          <a:noFill/>
        </p:spPr>
        <p:txBody>
          <a:bodyPr wrap="none" rtlCol="0">
            <a:spAutoFit/>
          </a:bodyPr>
          <a:lstStyle/>
          <a:p>
            <a:r>
              <a:rPr lang="fr-FR" sz="2400" b="1" dirty="0">
                <a:latin typeface="+mj-lt"/>
              </a:rPr>
              <a:t>-21.0%</a:t>
            </a:r>
          </a:p>
        </p:txBody>
      </p:sp>
      <p:sp>
        <p:nvSpPr>
          <p:cNvPr id="15" name="Titre 1">
            <a:extLst>
              <a:ext uri="{FF2B5EF4-FFF2-40B4-BE49-F238E27FC236}">
                <a16:creationId xmlns:a16="http://schemas.microsoft.com/office/drawing/2014/main" id="{D39FC3D8-CE56-42E4-BCB1-5D79B5C9ACDF}"/>
              </a:ext>
            </a:extLst>
          </p:cNvPr>
          <p:cNvSpPr txBox="1">
            <a:spLocks/>
          </p:cNvSpPr>
          <p:nvPr/>
        </p:nvSpPr>
        <p:spPr>
          <a:xfrm>
            <a:off x="375920" y="497840"/>
            <a:ext cx="5414832" cy="59334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nSpc>
                <a:spcPct val="100000"/>
              </a:lnSpc>
              <a:spcAft>
                <a:spcPts val="1200"/>
              </a:spcAft>
            </a:pPr>
            <a:r>
              <a:rPr lang="en-GB" dirty="0">
                <a:solidFill>
                  <a:schemeClr val="tx1"/>
                </a:solidFill>
              </a:rPr>
              <a:t>Population dynamics &amp; the HIV care  cascade</a:t>
            </a:r>
          </a:p>
          <a:p>
            <a:pPr>
              <a:lnSpc>
                <a:spcPct val="100000"/>
              </a:lnSpc>
              <a:spcAft>
                <a:spcPts val="600"/>
              </a:spcAft>
            </a:pPr>
            <a:endParaRPr lang="fr-FR" sz="2000" b="0" dirty="0">
              <a:solidFill>
                <a:schemeClr val="tx1"/>
              </a:solidFill>
              <a:latin typeface="+mn-lt"/>
            </a:endParaRPr>
          </a:p>
          <a:p>
            <a:pPr marL="342900" indent="-342900">
              <a:lnSpc>
                <a:spcPct val="120000"/>
              </a:lnSpc>
              <a:spcAft>
                <a:spcPts val="600"/>
              </a:spcAft>
              <a:buFont typeface="Raleway Light" panose="020B0403030101060003" pitchFamily="34" charset="0"/>
              <a:buChar char="›"/>
            </a:pPr>
            <a:r>
              <a:rPr lang="en-GB" sz="2000" b="0" dirty="0">
                <a:solidFill>
                  <a:schemeClr val="tx1"/>
                </a:solidFill>
              </a:rPr>
              <a:t>Data from ANRS 12249 TasP trial</a:t>
            </a:r>
          </a:p>
          <a:p>
            <a:pPr marL="800100" lvl="1" indent="-342900">
              <a:lnSpc>
                <a:spcPct val="120000"/>
              </a:lnSpc>
              <a:spcAft>
                <a:spcPts val="600"/>
              </a:spcAft>
              <a:buFont typeface="Raleway Light" panose="020B0403030101060003" pitchFamily="34" charset="0"/>
              <a:buChar char="›"/>
            </a:pPr>
            <a:r>
              <a:rPr lang="en-GB" dirty="0"/>
              <a:t>rural KwaZulu Natal</a:t>
            </a:r>
          </a:p>
          <a:p>
            <a:pPr marL="800100" lvl="1" indent="-342900">
              <a:lnSpc>
                <a:spcPct val="120000"/>
              </a:lnSpc>
              <a:spcAft>
                <a:spcPts val="600"/>
              </a:spcAft>
              <a:buFont typeface="Raleway Light" panose="020B0403030101060003" pitchFamily="34" charset="0"/>
              <a:buChar char="›"/>
            </a:pPr>
            <a:r>
              <a:rPr lang="en-GB" dirty="0"/>
              <a:t>2012-2016 </a:t>
            </a:r>
          </a:p>
          <a:p>
            <a:pPr marL="800100" lvl="1" indent="-342900">
              <a:lnSpc>
                <a:spcPct val="120000"/>
              </a:lnSpc>
              <a:spcAft>
                <a:spcPts val="600"/>
              </a:spcAft>
              <a:buFont typeface="Raleway Light" panose="020B0403030101060003" pitchFamily="34" charset="0"/>
              <a:buChar char="›"/>
            </a:pPr>
            <a:endParaRPr lang="en-GB" dirty="0"/>
          </a:p>
          <a:p>
            <a:pPr marL="342900" indent="-342900">
              <a:lnSpc>
                <a:spcPct val="120000"/>
              </a:lnSpc>
              <a:spcAft>
                <a:spcPts val="600"/>
              </a:spcAft>
              <a:buFont typeface="Raleway Light" panose="020B0403030101060003" pitchFamily="34" charset="0"/>
              <a:buChar char="›"/>
            </a:pPr>
            <a:r>
              <a:rPr lang="en-GB" sz="2000" b="0" dirty="0">
                <a:solidFill>
                  <a:schemeClr val="tx1"/>
                </a:solidFill>
              </a:rPr>
              <a:t>Individual longitudinal trajectories</a:t>
            </a:r>
          </a:p>
          <a:p>
            <a:pPr marL="800100" lvl="1" indent="-342900">
              <a:lnSpc>
                <a:spcPct val="120000"/>
              </a:lnSpc>
              <a:spcAft>
                <a:spcPts val="600"/>
              </a:spcAft>
              <a:buFont typeface="Raleway Light" panose="020B0403030101060003" pitchFamily="34" charset="0"/>
              <a:buChar char="›"/>
            </a:pPr>
            <a:r>
              <a:rPr lang="en-GB" dirty="0"/>
              <a:t>residency</a:t>
            </a:r>
          </a:p>
          <a:p>
            <a:pPr marL="800100" lvl="1" indent="-342900">
              <a:lnSpc>
                <a:spcPct val="120000"/>
              </a:lnSpc>
              <a:spcAft>
                <a:spcPts val="600"/>
              </a:spcAft>
              <a:buFont typeface="Raleway Light" panose="020B0403030101060003" pitchFamily="34" charset="0"/>
              <a:buChar char="›"/>
            </a:pPr>
            <a:r>
              <a:rPr lang="en-GB" dirty="0"/>
              <a:t>HIV status</a:t>
            </a:r>
          </a:p>
          <a:p>
            <a:pPr marL="800100" lvl="1" indent="-342900">
              <a:lnSpc>
                <a:spcPct val="120000"/>
              </a:lnSpc>
              <a:spcAft>
                <a:spcPts val="600"/>
              </a:spcAft>
              <a:buFont typeface="Raleway Light" panose="020B0403030101060003" pitchFamily="34" charset="0"/>
              <a:buChar char="›"/>
            </a:pPr>
            <a:r>
              <a:rPr lang="en-GB" dirty="0"/>
              <a:t>engagement with HIV care</a:t>
            </a:r>
          </a:p>
          <a:p>
            <a:pPr marL="800100" lvl="1" indent="-342900">
              <a:lnSpc>
                <a:spcPct val="120000"/>
              </a:lnSpc>
              <a:spcAft>
                <a:spcPts val="600"/>
              </a:spcAft>
              <a:buFont typeface="Raleway Light" panose="020B0403030101060003" pitchFamily="34" charset="0"/>
              <a:buChar char="›"/>
            </a:pPr>
            <a:endParaRPr lang="en-GB" dirty="0"/>
          </a:p>
          <a:p>
            <a:pPr>
              <a:lnSpc>
                <a:spcPct val="120000"/>
              </a:lnSpc>
              <a:spcAft>
                <a:spcPts val="600"/>
              </a:spcAft>
            </a:pPr>
            <a:r>
              <a:rPr lang="en-GB" sz="1800" b="0" dirty="0">
                <a:solidFill>
                  <a:schemeClr val="bg1">
                    <a:lumMod val="50000"/>
                  </a:schemeClr>
                </a:solidFill>
                <a:latin typeface="+mn-lt"/>
              </a:rPr>
              <a:t>(Larmarange et al. </a:t>
            </a:r>
            <a:r>
              <a:rPr lang="en-GB" sz="1800" b="0" i="1" dirty="0">
                <a:solidFill>
                  <a:schemeClr val="bg1">
                    <a:lumMod val="50000"/>
                  </a:schemeClr>
                </a:solidFill>
                <a:latin typeface="+mn-lt"/>
              </a:rPr>
              <a:t>JIAS</a:t>
            </a:r>
            <a:r>
              <a:rPr lang="en-GB" sz="1800" b="0" dirty="0">
                <a:solidFill>
                  <a:schemeClr val="bg1">
                    <a:lumMod val="50000"/>
                  </a:schemeClr>
                </a:solidFill>
                <a:latin typeface="+mn-lt"/>
              </a:rPr>
              <a:t> 2018)</a:t>
            </a:r>
          </a:p>
        </p:txBody>
      </p:sp>
      <p:sp>
        <p:nvSpPr>
          <p:cNvPr id="16" name="ZoneTexte 15">
            <a:extLst>
              <a:ext uri="{FF2B5EF4-FFF2-40B4-BE49-F238E27FC236}">
                <a16:creationId xmlns:a16="http://schemas.microsoft.com/office/drawing/2014/main" id="{564596C3-7D2C-47E8-9BC9-8F46482693E1}"/>
              </a:ext>
            </a:extLst>
          </p:cNvPr>
          <p:cNvSpPr txBox="1"/>
          <p:nvPr/>
        </p:nvSpPr>
        <p:spPr>
          <a:xfrm>
            <a:off x="8199196" y="204021"/>
            <a:ext cx="2052165" cy="461665"/>
          </a:xfrm>
          <a:prstGeom prst="rect">
            <a:avLst/>
          </a:prstGeom>
          <a:noFill/>
        </p:spPr>
        <p:txBody>
          <a:bodyPr wrap="none" rtlCol="0">
            <a:spAutoFit/>
          </a:bodyPr>
          <a:lstStyle/>
          <a:p>
            <a:r>
              <a:rPr lang="fr-FR" sz="2400" b="1" dirty="0" err="1">
                <a:latin typeface="+mj-lt"/>
              </a:rPr>
              <a:t>Annual</a:t>
            </a:r>
            <a:r>
              <a:rPr lang="fr-FR" sz="2400" b="1" dirty="0">
                <a:latin typeface="+mj-lt"/>
              </a:rPr>
              <a:t> rates</a:t>
            </a:r>
          </a:p>
        </p:txBody>
      </p:sp>
      <p:sp>
        <p:nvSpPr>
          <p:cNvPr id="18" name="ZoneTexte 17">
            <a:extLst>
              <a:ext uri="{FF2B5EF4-FFF2-40B4-BE49-F238E27FC236}">
                <a16:creationId xmlns:a16="http://schemas.microsoft.com/office/drawing/2014/main" id="{25ED7939-5CA3-4028-99D6-4C07614E436D}"/>
              </a:ext>
            </a:extLst>
          </p:cNvPr>
          <p:cNvSpPr txBox="1"/>
          <p:nvPr/>
        </p:nvSpPr>
        <p:spPr>
          <a:xfrm>
            <a:off x="8621586" y="2874772"/>
            <a:ext cx="1207382" cy="461665"/>
          </a:xfrm>
          <a:prstGeom prst="rect">
            <a:avLst/>
          </a:prstGeom>
          <a:noFill/>
        </p:spPr>
        <p:txBody>
          <a:bodyPr wrap="none" rtlCol="0">
            <a:spAutoFit/>
          </a:bodyPr>
          <a:lstStyle/>
          <a:p>
            <a:r>
              <a:rPr lang="fr-FR" sz="2400" b="1" dirty="0">
                <a:latin typeface="+mj-lt"/>
              </a:rPr>
              <a:t>Entries</a:t>
            </a:r>
          </a:p>
        </p:txBody>
      </p:sp>
      <p:sp>
        <p:nvSpPr>
          <p:cNvPr id="19" name="ZoneTexte 18">
            <a:extLst>
              <a:ext uri="{FF2B5EF4-FFF2-40B4-BE49-F238E27FC236}">
                <a16:creationId xmlns:a16="http://schemas.microsoft.com/office/drawing/2014/main" id="{64A428F8-7D65-40DD-B7E2-67ED13DB248E}"/>
              </a:ext>
            </a:extLst>
          </p:cNvPr>
          <p:cNvSpPr txBox="1"/>
          <p:nvPr/>
        </p:nvSpPr>
        <p:spPr>
          <a:xfrm>
            <a:off x="8784291" y="4495768"/>
            <a:ext cx="881973" cy="461665"/>
          </a:xfrm>
          <a:prstGeom prst="rect">
            <a:avLst/>
          </a:prstGeom>
          <a:noFill/>
        </p:spPr>
        <p:txBody>
          <a:bodyPr wrap="none" rtlCol="0">
            <a:spAutoFit/>
          </a:bodyPr>
          <a:lstStyle/>
          <a:p>
            <a:r>
              <a:rPr lang="fr-FR" sz="2400" b="1" dirty="0">
                <a:latin typeface="+mj-lt"/>
              </a:rPr>
              <a:t>Exits</a:t>
            </a:r>
          </a:p>
        </p:txBody>
      </p:sp>
    </p:spTree>
    <p:extLst>
      <p:ext uri="{BB962C8B-B14F-4D97-AF65-F5344CB8AC3E}">
        <p14:creationId xmlns:p14="http://schemas.microsoft.com/office/powerpoint/2010/main" val="390451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6267527A-DECC-49B4-8884-24C349AEE2CE}"/>
                                            </p:graphicEl>
                                          </p:spTgt>
                                        </p:tgtEl>
                                        <p:attrNameLst>
                                          <p:attrName>style.visibility</p:attrName>
                                        </p:attrNameLst>
                                      </p:cBhvr>
                                      <p:to>
                                        <p:strVal val="visible"/>
                                      </p:to>
                                    </p:set>
                                    <p:animEffect transition="in" filter="fade">
                                      <p:cBhvr>
                                        <p:cTn id="7" dur="500"/>
                                        <p:tgtEl>
                                          <p:spTgt spid="9">
                                            <p:graphicEl>
                                              <a:dgm id="{6267527A-DECC-49B4-8884-24C349AEE2C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dgm id="{B472946B-79BF-472D-9422-9E4854F06BA1}"/>
                                            </p:graphicEl>
                                          </p:spTgt>
                                        </p:tgtEl>
                                        <p:attrNameLst>
                                          <p:attrName>style.visibility</p:attrName>
                                        </p:attrNameLst>
                                      </p:cBhvr>
                                      <p:to>
                                        <p:strVal val="visible"/>
                                      </p:to>
                                    </p:set>
                                    <p:animEffect transition="in" filter="fade">
                                      <p:cBhvr>
                                        <p:cTn id="10" dur="500"/>
                                        <p:tgtEl>
                                          <p:spTgt spid="9">
                                            <p:graphicEl>
                                              <a:dgm id="{B472946B-79BF-472D-9422-9E4854F06BA1}"/>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graphicEl>
                                              <a:dgm id="{44107DF2-07C2-4614-81FC-402363029CA3}"/>
                                            </p:graphicEl>
                                          </p:spTgt>
                                        </p:tgtEl>
                                        <p:attrNameLst>
                                          <p:attrName>style.visibility</p:attrName>
                                        </p:attrNameLst>
                                      </p:cBhvr>
                                      <p:to>
                                        <p:strVal val="visible"/>
                                      </p:to>
                                    </p:set>
                                    <p:animEffect transition="in" filter="fade">
                                      <p:cBhvr>
                                        <p:cTn id="21" dur="500"/>
                                        <p:tgtEl>
                                          <p:spTgt spid="9">
                                            <p:graphicEl>
                                              <a:dgm id="{44107DF2-07C2-4614-81FC-402363029CA3}"/>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graphicEl>
                                              <a:dgm id="{84E0B0C0-C472-435F-9ACB-C06599900488}"/>
                                            </p:graphicEl>
                                          </p:spTgt>
                                        </p:tgtEl>
                                        <p:attrNameLst>
                                          <p:attrName>style.visibility</p:attrName>
                                        </p:attrNameLst>
                                      </p:cBhvr>
                                      <p:to>
                                        <p:strVal val="visible"/>
                                      </p:to>
                                    </p:set>
                                    <p:animEffect transition="in" filter="fade">
                                      <p:cBhvr>
                                        <p:cTn id="24" dur="500"/>
                                        <p:tgtEl>
                                          <p:spTgt spid="9">
                                            <p:graphicEl>
                                              <a:dgm id="{84E0B0C0-C472-435F-9ACB-C06599900488}"/>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graphicEl>
                                              <a:dgm id="{BBA060F0-4F41-4D6D-9CB1-D11CADD3BBC9}"/>
                                            </p:graphicEl>
                                          </p:spTgt>
                                        </p:tgtEl>
                                        <p:attrNameLst>
                                          <p:attrName>style.visibility</p:attrName>
                                        </p:attrNameLst>
                                      </p:cBhvr>
                                      <p:to>
                                        <p:strVal val="visible"/>
                                      </p:to>
                                    </p:set>
                                    <p:animEffect transition="in" filter="fade">
                                      <p:cBhvr>
                                        <p:cTn id="32" dur="500"/>
                                        <p:tgtEl>
                                          <p:spTgt spid="9">
                                            <p:graphicEl>
                                              <a:dgm id="{BBA060F0-4F41-4D6D-9CB1-D11CADD3BBC9}"/>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graphicEl>
                                              <a:dgm id="{83B7B39E-903C-4672-88D3-6797C5CB12BB}"/>
                                            </p:graphicEl>
                                          </p:spTgt>
                                        </p:tgtEl>
                                        <p:attrNameLst>
                                          <p:attrName>style.visibility</p:attrName>
                                        </p:attrNameLst>
                                      </p:cBhvr>
                                      <p:to>
                                        <p:strVal val="visible"/>
                                      </p:to>
                                    </p:set>
                                    <p:animEffect transition="in" filter="fade">
                                      <p:cBhvr>
                                        <p:cTn id="35" dur="500"/>
                                        <p:tgtEl>
                                          <p:spTgt spid="9">
                                            <p:graphicEl>
                                              <a:dgm id="{83B7B39E-903C-4672-88D3-6797C5CB12BB}"/>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graphicEl>
                                              <a:dgm id="{0FE295FC-2BAD-4546-BBE9-5B297DFFF3A9}"/>
                                            </p:graphicEl>
                                          </p:spTgt>
                                        </p:tgtEl>
                                        <p:attrNameLst>
                                          <p:attrName>style.visibility</p:attrName>
                                        </p:attrNameLst>
                                      </p:cBhvr>
                                      <p:to>
                                        <p:strVal val="visible"/>
                                      </p:to>
                                    </p:set>
                                    <p:animEffect transition="in" filter="fade">
                                      <p:cBhvr>
                                        <p:cTn id="46" dur="500"/>
                                        <p:tgtEl>
                                          <p:spTgt spid="9">
                                            <p:graphicEl>
                                              <a:dgm id="{0FE295FC-2BAD-4546-BBE9-5B297DFFF3A9}"/>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graphicEl>
                                              <a:dgm id="{DBB3420C-7BF6-49ED-96EC-F657019DCF88}"/>
                                            </p:graphicEl>
                                          </p:spTgt>
                                        </p:tgtEl>
                                        <p:attrNameLst>
                                          <p:attrName>style.visibility</p:attrName>
                                        </p:attrNameLst>
                                      </p:cBhvr>
                                      <p:to>
                                        <p:strVal val="visible"/>
                                      </p:to>
                                    </p:set>
                                    <p:animEffect transition="in" filter="fade">
                                      <p:cBhvr>
                                        <p:cTn id="49" dur="500"/>
                                        <p:tgtEl>
                                          <p:spTgt spid="9">
                                            <p:graphicEl>
                                              <a:dgm id="{DBB3420C-7BF6-49ED-96EC-F657019DCF88}"/>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graphicEl>
                                              <a:dgm id="{6DF0F394-6D44-4EA2-903E-D3A893A54C31}"/>
                                            </p:graphicEl>
                                          </p:spTgt>
                                        </p:tgtEl>
                                        <p:attrNameLst>
                                          <p:attrName>style.visibility</p:attrName>
                                        </p:attrNameLst>
                                      </p:cBhvr>
                                      <p:to>
                                        <p:strVal val="visible"/>
                                      </p:to>
                                    </p:set>
                                    <p:animEffect transition="in" filter="fade">
                                      <p:cBhvr>
                                        <p:cTn id="52" dur="500"/>
                                        <p:tgtEl>
                                          <p:spTgt spid="9">
                                            <p:graphicEl>
                                              <a:dgm id="{6DF0F394-6D44-4EA2-903E-D3A893A54C31}"/>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graphicEl>
                                              <a:dgm id="{4552CA9D-0041-42AA-89F6-8528D1FB5CE8}"/>
                                            </p:graphicEl>
                                          </p:spTgt>
                                        </p:tgtEl>
                                        <p:attrNameLst>
                                          <p:attrName>style.visibility</p:attrName>
                                        </p:attrNameLst>
                                      </p:cBhvr>
                                      <p:to>
                                        <p:strVal val="visible"/>
                                      </p:to>
                                    </p:set>
                                    <p:animEffect transition="in" filter="fade">
                                      <p:cBhvr>
                                        <p:cTn id="55" dur="500"/>
                                        <p:tgtEl>
                                          <p:spTgt spid="9">
                                            <p:graphicEl>
                                              <a:dgm id="{4552CA9D-0041-42AA-89F6-8528D1FB5CE8}"/>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0" grpId="0"/>
      <p:bldP spid="11" grpId="0"/>
      <p:bldP spid="12" grpId="0"/>
      <p:bldP spid="13" grpId="0"/>
      <p:bldP spid="14"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7B4FFCB-5D8A-4C9D-947A-B5BC979112AB}"/>
              </a:ext>
            </a:extLst>
          </p:cNvPr>
          <p:cNvPicPr/>
          <p:nvPr/>
        </p:nvPicPr>
        <p:blipFill>
          <a:blip r:embed="rId3"/>
          <a:stretch>
            <a:fillRect/>
          </a:stretch>
        </p:blipFill>
        <p:spPr>
          <a:xfrm>
            <a:off x="1122594" y="997802"/>
            <a:ext cx="9615140" cy="5860198"/>
          </a:xfrm>
          <a:prstGeom prst="rect">
            <a:avLst/>
          </a:prstGeom>
        </p:spPr>
      </p:pic>
      <p:sp>
        <p:nvSpPr>
          <p:cNvPr id="8" name="Titre 1">
            <a:extLst>
              <a:ext uri="{FF2B5EF4-FFF2-40B4-BE49-F238E27FC236}">
                <a16:creationId xmlns:a16="http://schemas.microsoft.com/office/drawing/2014/main" id="{3B59BE7B-01F3-4F8D-8753-1ADCE6E247B9}"/>
              </a:ext>
            </a:extLst>
          </p:cNvPr>
          <p:cNvSpPr txBox="1">
            <a:spLocks/>
          </p:cNvSpPr>
          <p:nvPr/>
        </p:nvSpPr>
        <p:spPr>
          <a:xfrm>
            <a:off x="253495" y="365760"/>
            <a:ext cx="11353338" cy="8229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2">
                    <a:lumMod val="75000"/>
                  </a:schemeClr>
                </a:solidFill>
                <a:latin typeface="+mj-lt"/>
                <a:ea typeface="+mj-ea"/>
                <a:cs typeface="+mj-cs"/>
              </a:defRPr>
            </a:lvl1pPr>
          </a:lstStyle>
          <a:p>
            <a:pPr algn="ctr">
              <a:lnSpc>
                <a:spcPct val="100000"/>
              </a:lnSpc>
              <a:spcAft>
                <a:spcPts val="1200"/>
              </a:spcAft>
            </a:pPr>
            <a:r>
              <a:rPr lang="en-GB" dirty="0">
                <a:solidFill>
                  <a:schemeClr val="tx1"/>
                </a:solidFill>
              </a:rPr>
              <a:t>Cascade status at entry/exit</a:t>
            </a:r>
          </a:p>
        </p:txBody>
      </p:sp>
      <p:sp>
        <p:nvSpPr>
          <p:cNvPr id="9" name="Rectangle 8">
            <a:extLst>
              <a:ext uri="{FF2B5EF4-FFF2-40B4-BE49-F238E27FC236}">
                <a16:creationId xmlns:a16="http://schemas.microsoft.com/office/drawing/2014/main" id="{04214222-E117-4008-8AE0-0BC984F1F950}"/>
              </a:ext>
            </a:extLst>
          </p:cNvPr>
          <p:cNvSpPr/>
          <p:nvPr/>
        </p:nvSpPr>
        <p:spPr>
          <a:xfrm>
            <a:off x="2069869" y="1188721"/>
            <a:ext cx="1645920" cy="45636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B0FA5C-5E84-43C9-9EE0-E9CC68D08356}"/>
              </a:ext>
            </a:extLst>
          </p:cNvPr>
          <p:cNvSpPr/>
          <p:nvPr/>
        </p:nvSpPr>
        <p:spPr>
          <a:xfrm>
            <a:off x="8828113" y="1188721"/>
            <a:ext cx="1645920" cy="45636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FA7D24-AA19-48C1-89DE-743BB2F65DC7}"/>
              </a:ext>
            </a:extLst>
          </p:cNvPr>
          <p:cNvSpPr/>
          <p:nvPr/>
        </p:nvSpPr>
        <p:spPr>
          <a:xfrm>
            <a:off x="5444835" y="1188721"/>
            <a:ext cx="3325091" cy="45636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9EB70820-4EF0-4773-A7CC-838E106F3FA8}"/>
              </a:ext>
            </a:extLst>
          </p:cNvPr>
          <p:cNvSpPr txBox="1"/>
          <p:nvPr/>
        </p:nvSpPr>
        <p:spPr>
          <a:xfrm>
            <a:off x="0" y="6027003"/>
            <a:ext cx="1951175" cy="830997"/>
          </a:xfrm>
          <a:prstGeom prst="rect">
            <a:avLst/>
          </a:prstGeom>
          <a:noFill/>
        </p:spPr>
        <p:txBody>
          <a:bodyPr wrap="none" rtlCol="0">
            <a:spAutoFit/>
          </a:bodyPr>
          <a:lstStyle/>
          <a:p>
            <a:r>
              <a:rPr lang="fr-FR" sz="1600" dirty="0">
                <a:solidFill>
                  <a:schemeClr val="bg1">
                    <a:lumMod val="50000"/>
                  </a:schemeClr>
                </a:solidFill>
              </a:rPr>
              <a:t>ANRS 1229 TasP</a:t>
            </a:r>
          </a:p>
          <a:p>
            <a:r>
              <a:rPr lang="fr-FR" sz="1600" dirty="0">
                <a:solidFill>
                  <a:schemeClr val="bg1">
                    <a:lumMod val="50000"/>
                  </a:schemeClr>
                </a:solidFill>
              </a:rPr>
              <a:t>(Larmarange et al. </a:t>
            </a:r>
            <a:br>
              <a:rPr lang="fr-FR" sz="1600" dirty="0">
                <a:solidFill>
                  <a:schemeClr val="bg1">
                    <a:lumMod val="50000"/>
                  </a:schemeClr>
                </a:solidFill>
              </a:rPr>
            </a:br>
            <a:r>
              <a:rPr lang="fr-FR" sz="1600" i="1" dirty="0">
                <a:solidFill>
                  <a:schemeClr val="bg1">
                    <a:lumMod val="50000"/>
                  </a:schemeClr>
                </a:solidFill>
              </a:rPr>
              <a:t>JIAS</a:t>
            </a:r>
            <a:r>
              <a:rPr lang="fr-FR" sz="1600" dirty="0">
                <a:solidFill>
                  <a:schemeClr val="bg1">
                    <a:lumMod val="50000"/>
                  </a:schemeClr>
                </a:solidFill>
              </a:rPr>
              <a:t> 2018)</a:t>
            </a:r>
          </a:p>
        </p:txBody>
      </p:sp>
      <p:sp>
        <p:nvSpPr>
          <p:cNvPr id="2" name="ZoneTexte 1">
            <a:extLst>
              <a:ext uri="{FF2B5EF4-FFF2-40B4-BE49-F238E27FC236}">
                <a16:creationId xmlns:a16="http://schemas.microsoft.com/office/drawing/2014/main" id="{60A20F28-59C5-4483-AF0E-4DE7DD6BBE86}"/>
              </a:ext>
            </a:extLst>
          </p:cNvPr>
          <p:cNvSpPr txBox="1"/>
          <p:nvPr/>
        </p:nvSpPr>
        <p:spPr>
          <a:xfrm>
            <a:off x="9101779" y="5157878"/>
            <a:ext cx="1018095" cy="276999"/>
          </a:xfrm>
          <a:prstGeom prst="rect">
            <a:avLst/>
          </a:prstGeom>
          <a:solidFill>
            <a:schemeClr val="bg1"/>
          </a:solidFill>
        </p:spPr>
        <p:txBody>
          <a:bodyPr wrap="square" rtlCol="0">
            <a:spAutoFit/>
          </a:bodyPr>
          <a:lstStyle/>
          <a:p>
            <a:pPr algn="ctr"/>
            <a:r>
              <a:rPr lang="fr-FR" sz="1200" dirty="0" err="1">
                <a:solidFill>
                  <a:schemeClr val="tx1">
                    <a:lumMod val="65000"/>
                    <a:lumOff val="35000"/>
                  </a:schemeClr>
                </a:solidFill>
                <a:latin typeface="Roboto" panose="02000000000000000000" pitchFamily="2" charset="0"/>
                <a:ea typeface="Roboto" panose="02000000000000000000" pitchFamily="2" charset="0"/>
              </a:rPr>
              <a:t>Deaths</a:t>
            </a:r>
            <a:endParaRPr lang="fr-FR" sz="12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519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aleway">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leway">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TM02900743[[fn=Organique]]</Template>
  <TotalTime>8246</TotalTime>
  <Words>1930</Words>
  <Application>Microsoft Office PowerPoint</Application>
  <PresentationFormat>Grand écran</PresentationFormat>
  <Paragraphs>279</Paragraphs>
  <Slides>16</Slides>
  <Notes>16</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16</vt:i4>
      </vt:variant>
    </vt:vector>
  </HeadingPairs>
  <TitlesOfParts>
    <vt:vector size="25" baseType="lpstr">
      <vt:lpstr>Raleway</vt:lpstr>
      <vt:lpstr>Calibri</vt:lpstr>
      <vt:lpstr>Arial</vt:lpstr>
      <vt:lpstr>Roboto</vt:lpstr>
      <vt:lpstr>Calibri Light</vt:lpstr>
      <vt:lpstr>Raleway Light</vt:lpstr>
      <vt:lpstr>Wingdings 2</vt:lpstr>
      <vt:lpstr>HDOfficeLightV0</vt:lpstr>
      <vt:lpstr>1_HDOfficeLightV0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Joseph Larmarange</dc:creator>
  <cp:lastModifiedBy>Joseph Larmarange</cp:lastModifiedBy>
  <cp:revision>384</cp:revision>
  <dcterms:created xsi:type="dcterms:W3CDTF">2018-03-30T10:00:18Z</dcterms:created>
  <dcterms:modified xsi:type="dcterms:W3CDTF">2018-07-24T07:39:44Z</dcterms:modified>
</cp:coreProperties>
</file>