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4" r:id="rId1"/>
  </p:sldMasterIdLst>
  <p:notesMasterIdLst>
    <p:notesMasterId r:id="rId13"/>
  </p:notesMasterIdLst>
  <p:sldIdLst>
    <p:sldId id="376" r:id="rId2"/>
    <p:sldId id="381" r:id="rId3"/>
    <p:sldId id="362" r:id="rId4"/>
    <p:sldId id="374" r:id="rId5"/>
    <p:sldId id="371" r:id="rId6"/>
    <p:sldId id="377" r:id="rId7"/>
    <p:sldId id="378" r:id="rId8"/>
    <p:sldId id="379" r:id="rId9"/>
    <p:sldId id="382" r:id="rId10"/>
    <p:sldId id="383" r:id="rId11"/>
    <p:sldId id="351" r:id="rId1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Aronoff" initials="DA" lastIdx="1" clrIdx="0">
    <p:extLst/>
  </p:cmAuthor>
  <p:cmAuthor id="2" name="David Aronoff" initials="DA [2]" lastIdx="1" clrIdx="1">
    <p:extLst/>
  </p:cmAuthor>
  <p:cmAuthor id="3" name="David Aronoff" initials="DA [3]" lastIdx="1" clrIdx="2">
    <p:extLst/>
  </p:cmAuthor>
  <p:cmAuthor id="4" name="David Aronoff" initials="DA [4]" lastIdx="1" clrIdx="3">
    <p:extLst/>
  </p:cmAuthor>
  <p:cmAuthor id="5" name="David Aronoff" initials="DA [5]" lastIdx="1" clrIdx="4">
    <p:extLst/>
  </p:cmAuthor>
  <p:cmAuthor id="6" name="David Aronoff" initials="DA [6]" lastIdx="1" clrIdx="5">
    <p:extLst/>
  </p:cmAuthor>
  <p:cmAuthor id="7" name="David Aronoff" initials="DA [7]" lastIdx="1" clrIdx="6">
    <p:extLst/>
  </p:cmAuthor>
  <p:cmAuthor id="8" name="David Aronoff" initials="DA [8]" lastIdx="1" clrIdx="7">
    <p:extLst/>
  </p:cmAuthor>
  <p:cmAuthor id="9" name="David Aronoff" initials="DA [9]" lastIdx="1" clrIdx="8">
    <p:extLst/>
  </p:cmAuthor>
  <p:cmAuthor id="10" name="David Aronoff" initials="DA [9] [2]" lastIdx="1" clrIdx="9">
    <p:extLst/>
  </p:cmAuthor>
  <p:cmAuthor id="11" name="David Aronoff" initials="DA [10]" lastIdx="1" clrIdx="10">
    <p:extLst/>
  </p:cmAuthor>
  <p:cmAuthor id="12" name="David Aronoff" initials="DA [10] [2]" lastIdx="1" clrIdx="11">
    <p:extLst/>
  </p:cmAuthor>
  <p:cmAuthor id="13" name="David Aronoff" initials="DA [11]" lastIdx="1" clrIdx="12">
    <p:extLst/>
  </p:cmAuthor>
  <p:cmAuthor id="14" name="David Aronoff" initials="DA [11] [2]" lastIdx="1" clrIdx="13">
    <p:extLst/>
  </p:cmAuthor>
  <p:cmAuthor id="15" name="David Aronoff" initials="DA [12]" lastIdx="1" clrIdx="14">
    <p:extLst/>
  </p:cmAuthor>
  <p:cmAuthor id="16" name="David Aronoff" initials="DA [12] [2]" lastIdx="1" clrIdx="15">
    <p:extLst/>
  </p:cmAuthor>
  <p:cmAuthor id="17" name="David Aronoff" initials="DA [12] [2] [2]" lastIdx="1" clrIdx="16">
    <p:extLst/>
  </p:cmAuthor>
  <p:cmAuthor id="18" name="David Aronoff" initials="DA [13]" lastIdx="1" clrIdx="17">
    <p:extLst/>
  </p:cmAuthor>
  <p:cmAuthor id="19" name="David Aronoff" initials="DA [14]" lastIdx="1" clrIdx="18">
    <p:extLst/>
  </p:cmAuthor>
  <p:cmAuthor id="20" name="David Aronoff" initials="DA [15]" lastIdx="1" clrIdx="19">
    <p:extLst/>
  </p:cmAuthor>
  <p:cmAuthor id="21" name="Tammy Phillips" initials="TP" lastIdx="4" clrIdx="2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B985"/>
    <a:srgbClr val="7E7A2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8" autoAdjust="0"/>
    <p:restoredTop sz="81978"/>
  </p:normalViewPr>
  <p:slideViewPr>
    <p:cSldViewPr snapToGrid="0">
      <p:cViewPr varScale="1">
        <p:scale>
          <a:sx n="56" d="100"/>
          <a:sy n="56" d="100"/>
        </p:scale>
        <p:origin x="-11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61E0F9-D9D8-4713-99DB-1158905964C0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C5D0BF7-BED1-4989-833E-3EC954826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4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19138"/>
            <a:ext cx="6408737" cy="360521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1C05B-47F7-47A0-8E00-0669D06355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4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(routine ART clinic visit, antiretroviral (ARV) pharmacy refill or a CD4 cell count or HIV VL laboratory test)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70C46-8216-4A24-BDF6-D14485436ACE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308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D0BF7-BED1-4989-833E-3EC9548261E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46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5887" indent="-465887">
              <a:buFontTx/>
              <a:buAutoNum type="arabicPeriod"/>
            </a:pPr>
            <a:r>
              <a:rPr lang="en-US" altLang="en-US" b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Mobility patterns differ by region and gender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Overall, a a greater proportion of men migrated, but a greater proportion of women traveled in the last 6 months</a:t>
            </a:r>
          </a:p>
          <a:p>
            <a:pPr marL="465887" indent="-465887">
              <a:buFontTx/>
              <a:buAutoNum type="arabicPeriod"/>
            </a:pPr>
            <a:r>
              <a:rPr lang="en-US" altLang="en-US" b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Purposes of mobility differ by gender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</a:t>
            </a:r>
            <a:r>
              <a:rPr lang="en-US" altLang="en-US" b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en compose a greater proportion of those who travel for work; women, for non-labor reasons</a:t>
            </a:r>
          </a:p>
          <a:p>
            <a:pPr marL="232943" indent="-232943">
              <a:buFont typeface="+mj-lt"/>
              <a:buAutoNum type="arabicPeriod"/>
            </a:pPr>
            <a:r>
              <a:rPr lang="en-US" altLang="en-US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    Women’s mobility had higher risk consequences:  Migration and short-term mobility was significantly associated with measures of higher risk sexual behavior in women and men, but   associations stronger for women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89CA8-F2DC-394A-B3C9-856E9A4EC6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00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1C05B-47F7-47A0-8E00-0669D06355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3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7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291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t>7/24/2018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6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4A16-93F5-4A27-9355-CB5B723C601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2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8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7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8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254D76-0E6B-4DB6-90BA-16626A1D0BAD}" type="datetimeFigureOut">
              <a:rPr lang="en-US" smtClean="0"/>
              <a:t>7/24/2018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4A16-93F5-4A27-9355-CB5B723C601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0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smtClean="0"/>
              <a:pPr/>
              <a:t>7/24/2018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44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66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05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81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846666" y="2000251"/>
            <a:ext cx="10837333" cy="2447926"/>
          </a:xfrm>
        </p:spPr>
        <p:txBody>
          <a:bodyPr>
            <a:noAutofit/>
          </a:bodyPr>
          <a:lstStyle/>
          <a:p>
            <a:r>
              <a:rPr lang="en-US" sz="5200" dirty="0">
                <a:latin typeface="+mn-lt"/>
              </a:rPr>
              <a:t>Mobility and </a:t>
            </a:r>
            <a:br>
              <a:rPr lang="en-US" sz="5200" dirty="0">
                <a:latin typeface="+mn-lt"/>
              </a:rPr>
            </a:br>
            <a:r>
              <a:rPr lang="en-US" sz="5200" dirty="0">
                <a:latin typeface="+mn-lt"/>
              </a:rPr>
              <a:t>sexual and reproductive health</a:t>
            </a:r>
            <a:r>
              <a:rPr lang="en-US" sz="5000" dirty="0">
                <a:latin typeface="+mn-lt"/>
              </a:rPr>
              <a:t/>
            </a:r>
            <a:br>
              <a:rPr lang="en-US" sz="5000" dirty="0">
                <a:latin typeface="+mn-lt"/>
              </a:rPr>
            </a:br>
            <a:endParaRPr lang="en-US" sz="5000" dirty="0">
              <a:latin typeface="+mn-lt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516224" y="4855302"/>
            <a:ext cx="9166549" cy="161407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/>
              <a:t>Kate Clouse, PhD, MPH</a:t>
            </a:r>
          </a:p>
          <a:p>
            <a:pPr>
              <a:spcBef>
                <a:spcPts val="0"/>
              </a:spcBef>
            </a:pPr>
            <a:r>
              <a:rPr lang="en-US" altLang="en-US" sz="1400" dirty="0"/>
              <a:t>Assistant Professor of Medicine</a:t>
            </a:r>
          </a:p>
          <a:p>
            <a:pPr>
              <a:spcBef>
                <a:spcPts val="0"/>
              </a:spcBef>
            </a:pPr>
            <a:endParaRPr lang="en-US" altLang="en-US" sz="1400" dirty="0"/>
          </a:p>
          <a:p>
            <a:pPr>
              <a:spcBef>
                <a:spcPts val="0"/>
              </a:spcBef>
            </a:pPr>
            <a:r>
              <a:rPr lang="en-US" altLang="en-US" sz="1800" dirty="0"/>
              <a:t>Vanderbilt Institute for Global Health</a:t>
            </a:r>
          </a:p>
          <a:p>
            <a:pPr>
              <a:spcBef>
                <a:spcPts val="0"/>
              </a:spcBef>
            </a:pPr>
            <a:r>
              <a:rPr lang="en-US" altLang="en-US" sz="1800" dirty="0"/>
              <a:t>Division of Infectious Diseases, Department of Medicine, Vanderbilt University Medical Center</a:t>
            </a:r>
          </a:p>
          <a:p>
            <a:pPr>
              <a:spcBef>
                <a:spcPts val="0"/>
              </a:spcBef>
            </a:pPr>
            <a:r>
              <a:rPr lang="en-US" altLang="en-US" sz="1800" dirty="0"/>
              <a:t>Nashville, TN, USA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698949" y="4577173"/>
            <a:ext cx="8801100" cy="9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26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81F3E9-396F-FF43-8AFE-5188114B63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29183" y="-272716"/>
            <a:ext cx="7549080" cy="71307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F895604-14F5-8B40-AC35-A984B3EBC33C}"/>
              </a:ext>
            </a:extLst>
          </p:cNvPr>
          <p:cNvSpPr/>
          <p:nvPr/>
        </p:nvSpPr>
        <p:spPr>
          <a:xfrm>
            <a:off x="161988" y="225718"/>
            <a:ext cx="46987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Sexual partnership concurrency in 2015-16* associated with having  migrated in 2015-16, among men &amp; women</a:t>
            </a:r>
          </a:p>
          <a:p>
            <a:endParaRPr lang="en-US" sz="2800" b="1" dirty="0"/>
          </a:p>
          <a:p>
            <a:r>
              <a:rPr lang="en-US" sz="2400" b="1" dirty="0"/>
              <a:t>Women: </a:t>
            </a:r>
          </a:p>
          <a:p>
            <a:r>
              <a:rPr lang="en-US" sz="2400" b="1" dirty="0" err="1"/>
              <a:t>aRR</a:t>
            </a:r>
            <a:r>
              <a:rPr lang="en-US" sz="2400" b="1" dirty="0"/>
              <a:t>=2.0 (1.1-3.7, 95% CI)**</a:t>
            </a:r>
          </a:p>
          <a:p>
            <a:endParaRPr lang="en-US" sz="2400" b="1" dirty="0"/>
          </a:p>
          <a:p>
            <a:r>
              <a:rPr lang="en-US" sz="2400" b="1" dirty="0"/>
              <a:t>Men: </a:t>
            </a:r>
          </a:p>
          <a:p>
            <a:r>
              <a:rPr lang="en-US" sz="2400" b="1" dirty="0" err="1"/>
              <a:t>aRR</a:t>
            </a:r>
            <a:r>
              <a:rPr lang="en-US" sz="2400" b="1" dirty="0"/>
              <a:t>=1.5 (1.0-2.2, 95% CI)**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FF585E4-89C0-3040-8E92-8CD49449E266}"/>
              </a:ext>
            </a:extLst>
          </p:cNvPr>
          <p:cNvSpPr txBox="1"/>
          <p:nvPr/>
        </p:nvSpPr>
        <p:spPr>
          <a:xfrm>
            <a:off x="251124" y="4962526"/>
            <a:ext cx="4140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* Any overlapping sexual partnerships in any month of 2015-2016</a:t>
            </a:r>
          </a:p>
          <a:p>
            <a:r>
              <a:rPr lang="en-US" sz="2000" i="1" dirty="0"/>
              <a:t>** Any internal migration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64292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41CED016-96F6-4286-9770-A6E6D9E320C5}"/>
              </a:ext>
            </a:extLst>
          </p:cNvPr>
          <p:cNvSpPr txBox="1"/>
          <p:nvPr/>
        </p:nvSpPr>
        <p:spPr>
          <a:xfrm>
            <a:off x="-1" y="6334780"/>
            <a:ext cx="619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cs typeface="Arial" panose="020B0604020202020204" pitchFamily="34" charset="0"/>
              </a:rPr>
              <a:t>Camlin CS, </a:t>
            </a:r>
            <a:r>
              <a:rPr lang="en-US" sz="1200" dirty="0" err="1">
                <a:cs typeface="Arial" panose="020B0604020202020204" pitchFamily="34" charset="0"/>
              </a:rPr>
              <a:t>Akullian</a:t>
            </a:r>
            <a:r>
              <a:rPr lang="en-US" sz="1200" dirty="0">
                <a:cs typeface="Arial" panose="020B0604020202020204" pitchFamily="34" charset="0"/>
              </a:rPr>
              <a:t> A, </a:t>
            </a:r>
            <a:r>
              <a:rPr lang="en-US" sz="1200" dirty="0" err="1">
                <a:cs typeface="Arial" panose="020B0604020202020204" pitchFamily="34" charset="0"/>
              </a:rPr>
              <a:t>Neilands</a:t>
            </a:r>
            <a:r>
              <a:rPr lang="en-US" sz="1200" dirty="0">
                <a:cs typeface="Arial" panose="020B0604020202020204" pitchFamily="34" charset="0"/>
              </a:rPr>
              <a:t> TB, </a:t>
            </a:r>
            <a:r>
              <a:rPr lang="en-US" sz="1200" dirty="0" err="1">
                <a:cs typeface="Arial" panose="020B0604020202020204" pitchFamily="34" charset="0"/>
              </a:rPr>
              <a:t>Getahun</a:t>
            </a:r>
            <a:r>
              <a:rPr lang="en-US" sz="1200" dirty="0">
                <a:cs typeface="Arial" panose="020B0604020202020204" pitchFamily="34" charset="0"/>
              </a:rPr>
              <a:t> M, </a:t>
            </a:r>
            <a:r>
              <a:rPr lang="en-US" sz="1200" dirty="0" err="1">
                <a:cs typeface="Arial" panose="020B0604020202020204" pitchFamily="34" charset="0"/>
              </a:rPr>
              <a:t>Eyul</a:t>
            </a:r>
            <a:r>
              <a:rPr lang="en-US" sz="1200" dirty="0">
                <a:cs typeface="Arial" panose="020B0604020202020204" pitchFamily="34" charset="0"/>
              </a:rPr>
              <a:t> P, </a:t>
            </a:r>
            <a:r>
              <a:rPr lang="en-US" sz="1200" dirty="0" err="1">
                <a:cs typeface="Arial" panose="020B0604020202020204" pitchFamily="34" charset="0"/>
              </a:rPr>
              <a:t>Maeri</a:t>
            </a:r>
            <a:r>
              <a:rPr lang="en-US" sz="1200" dirty="0">
                <a:cs typeface="Arial" panose="020B0604020202020204" pitchFamily="34" charset="0"/>
              </a:rPr>
              <a:t> I, </a:t>
            </a:r>
            <a:r>
              <a:rPr lang="en-US" sz="1200" dirty="0" err="1">
                <a:cs typeface="Arial" panose="020B0604020202020204" pitchFamily="34" charset="0"/>
              </a:rPr>
              <a:t>Ssali</a:t>
            </a:r>
            <a:r>
              <a:rPr lang="en-US" sz="1200" dirty="0">
                <a:cs typeface="Arial" panose="020B0604020202020204" pitchFamily="34" charset="0"/>
              </a:rPr>
              <a:t> S, Geng E, Gandhi M, Cohen CR, </a:t>
            </a:r>
            <a:r>
              <a:rPr lang="en-US" sz="1200" dirty="0" err="1">
                <a:cs typeface="Arial" panose="020B0604020202020204" pitchFamily="34" charset="0"/>
              </a:rPr>
              <a:t>Kamya</a:t>
            </a:r>
            <a:r>
              <a:rPr lang="en-US" sz="1200" dirty="0">
                <a:cs typeface="Arial" panose="020B0604020202020204" pitchFamily="34" charset="0"/>
              </a:rPr>
              <a:t> MR, </a:t>
            </a:r>
            <a:r>
              <a:rPr lang="en-US" sz="1200" dirty="0" err="1">
                <a:cs typeface="Arial" panose="020B0604020202020204" pitchFamily="34" charset="0"/>
              </a:rPr>
              <a:t>Odeny</a:t>
            </a:r>
            <a:r>
              <a:rPr lang="en-US" sz="1200" dirty="0">
                <a:cs typeface="Arial" panose="020B0604020202020204" pitchFamily="34" charset="0"/>
              </a:rPr>
              <a:t> T, </a:t>
            </a:r>
            <a:r>
              <a:rPr lang="en-US" sz="1200" dirty="0" err="1">
                <a:cs typeface="Arial" panose="020B0604020202020204" pitchFamily="34" charset="0"/>
              </a:rPr>
              <a:t>Bukusi</a:t>
            </a:r>
            <a:r>
              <a:rPr lang="en-US" sz="1200" dirty="0">
                <a:cs typeface="Arial" panose="020B0604020202020204" pitchFamily="34" charset="0"/>
              </a:rPr>
              <a:t> EA, </a:t>
            </a:r>
            <a:r>
              <a:rPr lang="en-US" sz="1200" dirty="0" err="1">
                <a:cs typeface="Arial" panose="020B0604020202020204" pitchFamily="34" charset="0"/>
              </a:rPr>
              <a:t>Charlebois</a:t>
            </a:r>
            <a:r>
              <a:rPr lang="en-US" sz="1200" dirty="0">
                <a:cs typeface="Arial" panose="020B0604020202020204" pitchFamily="34" charset="0"/>
              </a:rPr>
              <a:t> ED. </a:t>
            </a:r>
            <a:r>
              <a:rPr lang="en-US" sz="1200" i="1" dirty="0">
                <a:cs typeface="Arial" panose="020B0604020202020204" pitchFamily="34" charset="0"/>
              </a:rPr>
              <a:t>J </a:t>
            </a:r>
            <a:r>
              <a:rPr lang="en-US" sz="1200" i="1" dirty="0" err="1">
                <a:cs typeface="Arial" panose="020B0604020202020204" pitchFamily="34" charset="0"/>
              </a:rPr>
              <a:t>Int</a:t>
            </a:r>
            <a:r>
              <a:rPr lang="en-US" sz="1200" i="1" dirty="0">
                <a:cs typeface="Arial" panose="020B0604020202020204" pitchFamily="34" charset="0"/>
              </a:rPr>
              <a:t> AIDS Society</a:t>
            </a:r>
            <a:r>
              <a:rPr lang="en-US" sz="1200" dirty="0">
                <a:cs typeface="Arial" panose="020B0604020202020204" pitchFamily="34" charset="0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385944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5337"/>
            <a:ext cx="10515600" cy="4351338"/>
          </a:xfrm>
        </p:spPr>
        <p:txBody>
          <a:bodyPr>
            <a:noAutofit/>
          </a:bodyPr>
          <a:lstStyle/>
          <a:p>
            <a:r>
              <a:rPr lang="en-US" sz="3600" dirty="0"/>
              <a:t>Peripartum period is time of frequent mobility of women and infants, particularly after delivery</a:t>
            </a:r>
          </a:p>
          <a:p>
            <a:r>
              <a:rPr lang="en-US" sz="3600" dirty="0"/>
              <a:t>Fragmented healthcare systems throughout SSA are not adapted for a mobile population</a:t>
            </a:r>
          </a:p>
          <a:p>
            <a:r>
              <a:rPr lang="en-US" sz="3600" dirty="0"/>
              <a:t>Potential impact on engagement in HIV and reproductive health services</a:t>
            </a:r>
          </a:p>
          <a:p>
            <a:r>
              <a:rPr lang="en-US" sz="3600" dirty="0"/>
              <a:t>Health outcomes of HIV-exposed infants left in the care of relatives is unknown</a:t>
            </a:r>
          </a:p>
          <a:p>
            <a:r>
              <a:rPr lang="en-US" sz="3600" dirty="0"/>
              <a:t>Sexual risk taking increases in the context of migration</a:t>
            </a:r>
          </a:p>
        </p:txBody>
      </p:sp>
    </p:spTree>
    <p:extLst>
      <p:ext uri="{BB962C8B-B14F-4D97-AF65-F5344CB8AC3E}">
        <p14:creationId xmlns:p14="http://schemas.microsoft.com/office/powerpoint/2010/main" val="10107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639400-18F8-46BD-AD80-8888EE761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sexual and reproductive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26E04B-61E6-4EF6-8D15-B220363F5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01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Disengagement from HIV care is high among peripartum women, especially after delivery</a:t>
            </a:r>
          </a:p>
          <a:p>
            <a:r>
              <a:rPr lang="en-US" dirty="0"/>
              <a:t>Women are just as likely to be mobile as men</a:t>
            </a:r>
          </a:p>
          <a:p>
            <a:pPr lvl="1"/>
            <a:r>
              <a:rPr lang="en-US" dirty="0"/>
              <a:t>Different reasons for mobility</a:t>
            </a:r>
          </a:p>
          <a:p>
            <a:r>
              <a:rPr lang="en-US" dirty="0"/>
              <a:t>Timing and effect of mobility on health care access and engagement in HIV care among peripartum women previously unknown</a:t>
            </a:r>
          </a:p>
          <a:p>
            <a:r>
              <a:rPr lang="en-US" dirty="0"/>
              <a:t>Many clinics mandate transfer-out after delivery</a:t>
            </a:r>
          </a:p>
          <a:p>
            <a:r>
              <a:rPr lang="en-US" dirty="0"/>
              <a:t>In the absence of electronically-linked facilities, it is difficult to ascertain consistent engagement in care</a:t>
            </a:r>
          </a:p>
          <a:p>
            <a:r>
              <a:rPr lang="en-US" dirty="0"/>
              <a:t>Mobility = travel; Migration = change of residence over geopolitical boundaries (Camlin et al.)</a:t>
            </a:r>
          </a:p>
        </p:txBody>
      </p:sp>
    </p:spTree>
    <p:extLst>
      <p:ext uri="{BB962C8B-B14F-4D97-AF65-F5344CB8AC3E}">
        <p14:creationId xmlns:p14="http://schemas.microsoft.com/office/powerpoint/2010/main" val="375086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around pregnancy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199" y="1825625"/>
            <a:ext cx="110163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400" dirty="0"/>
              <a:t>In-depth interviews with 150 HIV+ peripartum women at 3 sites in Johannesburg, South Africa</a:t>
            </a:r>
          </a:p>
          <a:p>
            <a:pPr lvl="1"/>
            <a:r>
              <a:rPr lang="en-US" sz="3000" dirty="0"/>
              <a:t>	125 were pregnant; 25 were postpartum</a:t>
            </a:r>
          </a:p>
          <a:p>
            <a:r>
              <a:rPr lang="en-US" sz="3200" dirty="0"/>
              <a:t>Almost half (44%) planned long-distance travel around delivery</a:t>
            </a:r>
          </a:p>
          <a:p>
            <a:pPr lvl="1"/>
            <a:r>
              <a:rPr lang="en-US" sz="3000" dirty="0"/>
              <a:t>Travel 3x more common after delivery</a:t>
            </a:r>
          </a:p>
          <a:p>
            <a:r>
              <a:rPr lang="en-US" sz="3200" dirty="0"/>
              <a:t>Typically stayed with mother or mother-in-law</a:t>
            </a:r>
          </a:p>
          <a:p>
            <a:r>
              <a:rPr lang="en-US" sz="3200" dirty="0"/>
              <a:t>Median duration: 30 days (IQR: 24-90)</a:t>
            </a:r>
          </a:p>
          <a:p>
            <a:pPr lvl="1"/>
            <a:r>
              <a:rPr lang="en-US" sz="2800" dirty="0"/>
              <a:t>Varied by site: median 60 days at 2 sites; 7 days at one 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0F26F7-6ECF-413F-AE33-9EFCD9049351}"/>
              </a:ext>
            </a:extLst>
          </p:cNvPr>
          <p:cNvSpPr txBox="1"/>
          <p:nvPr/>
        </p:nvSpPr>
        <p:spPr>
          <a:xfrm>
            <a:off x="308472" y="6549272"/>
            <a:ext cx="11746387" cy="30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Clouse K, Fox MP, Mongwenyana C, </a:t>
            </a:r>
            <a:r>
              <a:rPr lang="en-US" sz="1400" dirty="0" err="1">
                <a:cs typeface="Arial" panose="020B0604020202020204" pitchFamily="34" charset="0"/>
              </a:rPr>
              <a:t>Motlhatlhedi</a:t>
            </a:r>
            <a:r>
              <a:rPr lang="en-US" sz="1400" dirty="0">
                <a:cs typeface="Arial" panose="020B0604020202020204" pitchFamily="34" charset="0"/>
              </a:rPr>
              <a:t> M, Buthelezi S, </a:t>
            </a:r>
            <a:r>
              <a:rPr lang="en-US" sz="1400" dirty="0" err="1">
                <a:cs typeface="Arial" panose="020B0604020202020204" pitchFamily="34" charset="0"/>
              </a:rPr>
              <a:t>Bokaba</a:t>
            </a:r>
            <a:r>
              <a:rPr lang="en-US" sz="1400" dirty="0">
                <a:cs typeface="Arial" panose="020B0604020202020204" pitchFamily="34" charset="0"/>
              </a:rPr>
              <a:t> D, Norris SA, Bassett J, Lurie MN, Aronoff DA, Vermund SH. </a:t>
            </a:r>
            <a:r>
              <a:rPr lang="en-US" sz="1400" i="1" dirty="0">
                <a:cs typeface="Arial" panose="020B0604020202020204" pitchFamily="34" charset="0"/>
              </a:rPr>
              <a:t>J </a:t>
            </a:r>
            <a:r>
              <a:rPr lang="en-US" sz="1400" i="1" dirty="0" err="1">
                <a:cs typeface="Arial" panose="020B0604020202020204" pitchFamily="34" charset="0"/>
              </a:rPr>
              <a:t>Int</a:t>
            </a:r>
            <a:r>
              <a:rPr lang="en-US" sz="1400" i="1" dirty="0">
                <a:cs typeface="Arial" panose="020B0604020202020204" pitchFamily="34" charset="0"/>
              </a:rPr>
              <a:t> AIDS Society</a:t>
            </a:r>
            <a:r>
              <a:rPr lang="en-US" sz="1400" dirty="0">
                <a:cs typeface="Arial" panose="020B0604020202020204" pitchFamily="34" charset="0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11623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237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29" y="-19219"/>
            <a:ext cx="10755066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156198" y="4796495"/>
            <a:ext cx="2667000" cy="1897955"/>
            <a:chOff x="7936998" y="4729454"/>
            <a:chExt cx="2667000" cy="1897955"/>
          </a:xfrm>
        </p:grpSpPr>
        <p:sp>
          <p:nvSpPr>
            <p:cNvPr id="7" name="TextBox 6"/>
            <p:cNvSpPr txBox="1"/>
            <p:nvPr/>
          </p:nvSpPr>
          <p:spPr>
            <a:xfrm>
              <a:off x="7936998" y="4729454"/>
              <a:ext cx="2667000" cy="1897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sz="1400" b="1" dirty="0">
                  <a:latin typeface="+mj-lt"/>
                  <a:cs typeface="Arial" panose="020B0604020202020204" pitchFamily="34" charset="0"/>
                </a:rPr>
                <a:t>Legend</a:t>
              </a:r>
            </a:p>
            <a:p>
              <a:pPr lvl="1">
                <a:spcAft>
                  <a:spcPts val="1000"/>
                </a:spcAft>
              </a:pPr>
              <a:r>
                <a:rPr lang="en-US" sz="1400" b="1" dirty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400" dirty="0">
                  <a:latin typeface="+mj-lt"/>
                  <a:cs typeface="Arial" panose="020B0604020202020204" pitchFamily="34" charset="0"/>
                </a:rPr>
                <a:t>&gt;40% of respondents</a:t>
              </a:r>
              <a:endParaRPr lang="en-US" sz="1400" b="1" dirty="0">
                <a:latin typeface="+mj-lt"/>
                <a:cs typeface="Arial" panose="020B0604020202020204" pitchFamily="34" charset="0"/>
              </a:endParaRPr>
            </a:p>
            <a:p>
              <a:pPr lvl="1">
                <a:spcAft>
                  <a:spcPts val="1000"/>
                </a:spcAft>
              </a:pPr>
              <a:r>
                <a:rPr lang="en-US" sz="1400" dirty="0">
                  <a:cs typeface="Arial" panose="020B0604020202020204" pitchFamily="34" charset="0"/>
                </a:rPr>
                <a:t>10-40% of respondents</a:t>
              </a:r>
              <a:endParaRPr lang="en-US" sz="1400" dirty="0">
                <a:latin typeface="+mj-lt"/>
                <a:cs typeface="Arial" panose="020B0604020202020204" pitchFamily="34" charset="0"/>
              </a:endParaRPr>
            </a:p>
            <a:p>
              <a:pPr lvl="1">
                <a:spcAft>
                  <a:spcPts val="1000"/>
                </a:spcAft>
              </a:pPr>
              <a:r>
                <a:rPr lang="en-US" sz="1400" dirty="0">
                  <a:cs typeface="Arial" panose="020B0604020202020204" pitchFamily="34" charset="0"/>
                </a:rPr>
                <a:t>&lt;10% of respondents</a:t>
              </a:r>
              <a:endParaRPr lang="en-US" sz="1400" dirty="0">
                <a:latin typeface="+mj-lt"/>
                <a:cs typeface="Arial" panose="020B0604020202020204" pitchFamily="34" charset="0"/>
              </a:endParaRPr>
            </a:p>
            <a:p>
              <a:pPr lvl="1">
                <a:spcAft>
                  <a:spcPts val="1000"/>
                </a:spcAft>
              </a:pPr>
              <a:r>
                <a:rPr lang="en-US" sz="1400" dirty="0">
                  <a:cs typeface="Arial" panose="020B0604020202020204" pitchFamily="34" charset="0"/>
                </a:rPr>
                <a:t>Johannesburg (study sites)</a:t>
              </a:r>
              <a:endParaRPr lang="en-US" sz="1400" dirty="0">
                <a:latin typeface="+mj-lt"/>
                <a:cs typeface="Arial" panose="020B0604020202020204" pitchFamily="34" charset="0"/>
              </a:endParaRPr>
            </a:p>
            <a:p>
              <a:pPr lvl="1"/>
              <a:endParaRPr lang="en-US" sz="1400" dirty="0"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8045524" y="5022875"/>
              <a:ext cx="277089" cy="236404"/>
            </a:xfrm>
            <a:prstGeom prst="rect">
              <a:avLst/>
            </a:prstGeom>
            <a:solidFill>
              <a:srgbClr val="0F0FFD"/>
            </a:solidFill>
            <a:ln>
              <a:solidFill>
                <a:srgbClr val="0F0F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045524" y="5370554"/>
              <a:ext cx="272474" cy="202666"/>
            </a:xfrm>
            <a:prstGeom prst="rect">
              <a:avLst/>
            </a:prstGeom>
            <a:solidFill>
              <a:srgbClr val="5639D3"/>
            </a:solidFill>
            <a:ln>
              <a:solidFill>
                <a:srgbClr val="5639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040907" y="5711145"/>
              <a:ext cx="277091" cy="228602"/>
            </a:xfrm>
            <a:prstGeom prst="rect">
              <a:avLst/>
            </a:prstGeom>
            <a:solidFill>
              <a:srgbClr val="B8ABC9"/>
            </a:solidFill>
            <a:ln>
              <a:solidFill>
                <a:srgbClr val="B8AB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8068618" y="6056354"/>
              <a:ext cx="249380" cy="228600"/>
            </a:xfrm>
            <a:prstGeom prst="star5">
              <a:avLst/>
            </a:prstGeom>
            <a:solidFill>
              <a:srgbClr val="13731E"/>
            </a:solidFill>
            <a:ln>
              <a:solidFill>
                <a:srgbClr val="1373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5-Point Star 11"/>
          <p:cNvSpPr/>
          <p:nvPr/>
        </p:nvSpPr>
        <p:spPr>
          <a:xfrm>
            <a:off x="7239000" y="2133600"/>
            <a:ext cx="249380" cy="228600"/>
          </a:xfrm>
          <a:prstGeom prst="star5">
            <a:avLst/>
          </a:prstGeom>
          <a:solidFill>
            <a:srgbClr val="13731E"/>
          </a:solidFill>
          <a:ln>
            <a:solidFill>
              <a:srgbClr val="137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25902" y="14244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Travel during peripartum period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98" y="6391938"/>
            <a:ext cx="2793497" cy="4404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484740"/>
            <a:ext cx="3379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Not pictured: Nigeria (&lt;10% of respondents)</a:t>
            </a:r>
          </a:p>
        </p:txBody>
      </p:sp>
    </p:spTree>
    <p:extLst>
      <p:ext uri="{BB962C8B-B14F-4D97-AF65-F5344CB8AC3E}">
        <p14:creationId xmlns:p14="http://schemas.microsoft.com/office/powerpoint/2010/main" val="50852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Stay with family</a:t>
            </a:r>
          </a:p>
          <a:p>
            <a:r>
              <a:rPr lang="en-US" sz="2600" dirty="0"/>
              <a:t>“There is no one here who can help me with the baby, so I want to be with my mother after giving birth.”</a:t>
            </a:r>
          </a:p>
          <a:p>
            <a:pPr marL="0" indent="0">
              <a:buNone/>
            </a:pPr>
            <a:r>
              <a:rPr lang="en-US" sz="3000" dirty="0"/>
              <a:t>Return to work and baby care</a:t>
            </a:r>
          </a:p>
          <a:p>
            <a:r>
              <a:rPr lang="en-US" sz="2600" dirty="0"/>
              <a:t>“I will go back to work after delivery so I will leave the baby with my mother.”</a:t>
            </a:r>
          </a:p>
          <a:p>
            <a:pPr marL="0" indent="0">
              <a:buNone/>
            </a:pPr>
            <a:r>
              <a:rPr lang="en-US" sz="3000" dirty="0"/>
              <a:t>Plans for continuing care</a:t>
            </a:r>
          </a:p>
          <a:p>
            <a:r>
              <a:rPr lang="en-US" sz="2600" dirty="0"/>
              <a:t>“I will come to the [study] clinic, I’ll tell them I want to travel, then they give me the medication and everything; then I make sure that the next appointment, I have to be back.</a:t>
            </a:r>
            <a:r>
              <a:rPr lang="en-US" sz="3000" dirty="0"/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806" y="6549272"/>
            <a:ext cx="11746387" cy="30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Clouse K, Fox MP, Mongwenyana C, </a:t>
            </a:r>
            <a:r>
              <a:rPr lang="en-US" sz="1400" dirty="0" err="1">
                <a:cs typeface="Arial" panose="020B0604020202020204" pitchFamily="34" charset="0"/>
              </a:rPr>
              <a:t>Motlhatlhedi</a:t>
            </a:r>
            <a:r>
              <a:rPr lang="en-US" sz="1400" dirty="0">
                <a:cs typeface="Arial" panose="020B0604020202020204" pitchFamily="34" charset="0"/>
              </a:rPr>
              <a:t> M, Buthelezi S, </a:t>
            </a:r>
            <a:r>
              <a:rPr lang="en-US" sz="1400" dirty="0" err="1">
                <a:cs typeface="Arial" panose="020B0604020202020204" pitchFamily="34" charset="0"/>
              </a:rPr>
              <a:t>Bokaba</a:t>
            </a:r>
            <a:r>
              <a:rPr lang="en-US" sz="1400" dirty="0">
                <a:cs typeface="Arial" panose="020B0604020202020204" pitchFamily="34" charset="0"/>
              </a:rPr>
              <a:t> D, Norris SA, Bassett J, Lurie MN, Aronoff DA, Vermund SH. </a:t>
            </a:r>
            <a:r>
              <a:rPr lang="en-US" sz="1400" i="1" dirty="0">
                <a:cs typeface="Arial" panose="020B0604020202020204" pitchFamily="34" charset="0"/>
              </a:rPr>
              <a:t>J </a:t>
            </a:r>
            <a:r>
              <a:rPr lang="en-US" sz="1400" i="1" dirty="0" err="1">
                <a:cs typeface="Arial" panose="020B0604020202020204" pitchFamily="34" charset="0"/>
              </a:rPr>
              <a:t>Int</a:t>
            </a:r>
            <a:r>
              <a:rPr lang="en-US" sz="1400" i="1" dirty="0">
                <a:cs typeface="Arial" panose="020B0604020202020204" pitchFamily="34" charset="0"/>
              </a:rPr>
              <a:t> AIDS Society</a:t>
            </a:r>
            <a:r>
              <a:rPr lang="en-US" sz="1400" dirty="0">
                <a:cs typeface="Arial" panose="020B0604020202020204" pitchFamily="34" charset="0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428807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E99CD-7482-48B0-B99E-5F7EEC896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after integrated PMTCT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4DBCEF-E6C5-4680-BAC2-03EBCC8A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844822" cy="4883647"/>
          </a:xfrm>
        </p:spPr>
        <p:txBody>
          <a:bodyPr>
            <a:normAutofit/>
          </a:bodyPr>
          <a:lstStyle/>
          <a:p>
            <a:r>
              <a:rPr lang="en-US" sz="3000" dirty="0"/>
              <a:t>ART care is often integrated into antenatal care (ANC)</a:t>
            </a:r>
          </a:p>
          <a:p>
            <a:pPr lvl="1"/>
            <a:r>
              <a:rPr lang="en-US" sz="3000" dirty="0"/>
              <a:t>Local care models often require transfer to routine ART services postpartum </a:t>
            </a:r>
          </a:p>
          <a:p>
            <a:r>
              <a:rPr lang="en-US" sz="3000" dirty="0"/>
              <a:t>617 women initiating ART at integrated ANC/ART clinic in Cape Town, South Africa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18DA32-3C2D-4429-B9A7-0974CAD7E0B4}"/>
              </a:ext>
            </a:extLst>
          </p:cNvPr>
          <p:cNvSpPr txBox="1"/>
          <p:nvPr/>
        </p:nvSpPr>
        <p:spPr>
          <a:xfrm>
            <a:off x="330506" y="6549272"/>
            <a:ext cx="11746387" cy="30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Phillips TK, Clouse K, Zerbe A, Orrell C, Abrams EJ, Myer L. </a:t>
            </a:r>
            <a:r>
              <a:rPr lang="en-US" sz="1400" i="1" dirty="0">
                <a:cs typeface="Arial" panose="020B0604020202020204" pitchFamily="34" charset="0"/>
              </a:rPr>
              <a:t>J </a:t>
            </a:r>
            <a:r>
              <a:rPr lang="en-US" sz="1400" i="1" dirty="0" err="1">
                <a:cs typeface="Arial" panose="020B0604020202020204" pitchFamily="34" charset="0"/>
              </a:rPr>
              <a:t>Int</a:t>
            </a:r>
            <a:r>
              <a:rPr lang="en-US" sz="1400" i="1" dirty="0">
                <a:cs typeface="Arial" panose="020B0604020202020204" pitchFamily="34" charset="0"/>
              </a:rPr>
              <a:t> AIDS Society</a:t>
            </a:r>
            <a:r>
              <a:rPr lang="en-US" sz="1400" dirty="0">
                <a:cs typeface="Arial" panose="020B0604020202020204" pitchFamily="34" charset="0"/>
              </a:rPr>
              <a:t>, 2018.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D5074F-B763-4D6C-9463-770BC03CD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422" y="1478646"/>
            <a:ext cx="3268746" cy="2708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A9F17E-E7C8-4470-B07E-91E4B4D9F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849" y="4187448"/>
            <a:ext cx="3225801" cy="26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09BEF-1872-4419-A223-4BFD930E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Continued tracing in routine electronic medical records (n=617):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A57F72CE-3C3A-40E6-886D-29B2BE10E9D3}"/>
              </a:ext>
            </a:extLst>
          </p:cNvPr>
          <p:cNvSpPr/>
          <p:nvPr/>
        </p:nvSpPr>
        <p:spPr>
          <a:xfrm>
            <a:off x="1982527" y="1690688"/>
            <a:ext cx="3689214" cy="2114403"/>
          </a:xfrm>
          <a:custGeom>
            <a:avLst/>
            <a:gdLst>
              <a:gd name="connsiteX0" fmla="*/ 0 w 3524005"/>
              <a:gd name="connsiteY0" fmla="*/ 0 h 2114403"/>
              <a:gd name="connsiteX1" fmla="*/ 3524005 w 3524005"/>
              <a:gd name="connsiteY1" fmla="*/ 0 h 2114403"/>
              <a:gd name="connsiteX2" fmla="*/ 3524005 w 3524005"/>
              <a:gd name="connsiteY2" fmla="*/ 2114403 h 2114403"/>
              <a:gd name="connsiteX3" fmla="*/ 0 w 3524005"/>
              <a:gd name="connsiteY3" fmla="*/ 2114403 h 2114403"/>
              <a:gd name="connsiteX4" fmla="*/ 0 w 3524005"/>
              <a:gd name="connsiteY4" fmla="*/ 0 h 211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05" h="2114403">
                <a:moveTo>
                  <a:pt x="0" y="0"/>
                </a:moveTo>
                <a:lnTo>
                  <a:pt x="3524005" y="0"/>
                </a:lnTo>
                <a:lnTo>
                  <a:pt x="3524005" y="2114403"/>
                </a:lnTo>
                <a:lnTo>
                  <a:pt x="0" y="2114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Linkage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ZA" sz="1700" kern="1200" dirty="0"/>
              <a:t>Evidence of at least one HIV-specific contact between the last visit at</a:t>
            </a:r>
            <a:br>
              <a:rPr lang="en-ZA" sz="1700" kern="1200" dirty="0"/>
            </a:br>
            <a:r>
              <a:rPr lang="en-ZA" sz="1700" kern="1200" dirty="0"/>
              <a:t>the integrated clinic and 30 months after ART initiation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dirty="0"/>
              <a:t>n</a:t>
            </a:r>
            <a:r>
              <a:rPr lang="en-US" sz="1600" b="1" kern="1200" dirty="0"/>
              <a:t>=485 (77%) found in an ART clinic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E891CE89-C47E-4B27-8BE2-B5897A38D6B5}"/>
              </a:ext>
            </a:extLst>
          </p:cNvPr>
          <p:cNvSpPr/>
          <p:nvPr/>
        </p:nvSpPr>
        <p:spPr>
          <a:xfrm>
            <a:off x="6520259" y="1690688"/>
            <a:ext cx="3689214" cy="2114403"/>
          </a:xfrm>
          <a:custGeom>
            <a:avLst/>
            <a:gdLst>
              <a:gd name="connsiteX0" fmla="*/ 0 w 3524005"/>
              <a:gd name="connsiteY0" fmla="*/ 0 h 2114403"/>
              <a:gd name="connsiteX1" fmla="*/ 3524005 w 3524005"/>
              <a:gd name="connsiteY1" fmla="*/ 0 h 2114403"/>
              <a:gd name="connsiteX2" fmla="*/ 3524005 w 3524005"/>
              <a:gd name="connsiteY2" fmla="*/ 2114403 h 2114403"/>
              <a:gd name="connsiteX3" fmla="*/ 0 w 3524005"/>
              <a:gd name="connsiteY3" fmla="*/ 2114403 h 2114403"/>
              <a:gd name="connsiteX4" fmla="*/ 0 w 3524005"/>
              <a:gd name="connsiteY4" fmla="*/ 0 h 211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05" h="2114403">
                <a:moveTo>
                  <a:pt x="0" y="0"/>
                </a:moveTo>
                <a:lnTo>
                  <a:pt x="3524005" y="0"/>
                </a:lnTo>
                <a:lnTo>
                  <a:pt x="3524005" y="2114403"/>
                </a:lnTo>
                <a:lnTo>
                  <a:pt x="0" y="2114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Mobility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ZA" sz="1700" kern="1200" dirty="0"/>
              <a:t>Number of different clinics where HIV care was accessed after leaving the integrated clinic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ZA" sz="1700" b="1" kern="1200" dirty="0"/>
              <a:t>Of those who linked, 101 (21%) found at 2 or more clinics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30D8AEBD-C0EF-48D3-8BE7-7DDC2EFEE7BC}"/>
              </a:ext>
            </a:extLst>
          </p:cNvPr>
          <p:cNvSpPr/>
          <p:nvPr/>
        </p:nvSpPr>
        <p:spPr>
          <a:xfrm>
            <a:off x="1982527" y="4244089"/>
            <a:ext cx="3689214" cy="2114403"/>
          </a:xfrm>
          <a:custGeom>
            <a:avLst/>
            <a:gdLst>
              <a:gd name="connsiteX0" fmla="*/ 0 w 3524005"/>
              <a:gd name="connsiteY0" fmla="*/ 0 h 2114403"/>
              <a:gd name="connsiteX1" fmla="*/ 3524005 w 3524005"/>
              <a:gd name="connsiteY1" fmla="*/ 0 h 2114403"/>
              <a:gd name="connsiteX2" fmla="*/ 3524005 w 3524005"/>
              <a:gd name="connsiteY2" fmla="*/ 2114403 h 2114403"/>
              <a:gd name="connsiteX3" fmla="*/ 0 w 3524005"/>
              <a:gd name="connsiteY3" fmla="*/ 2114403 h 2114403"/>
              <a:gd name="connsiteX4" fmla="*/ 0 w 3524005"/>
              <a:gd name="connsiteY4" fmla="*/ 0 h 211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05" h="2114403">
                <a:moveTo>
                  <a:pt x="0" y="0"/>
                </a:moveTo>
                <a:lnTo>
                  <a:pt x="3524005" y="0"/>
                </a:lnTo>
                <a:lnTo>
                  <a:pt x="3524005" y="2114403"/>
                </a:lnTo>
                <a:lnTo>
                  <a:pt x="0" y="2114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Retention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ZA" sz="1700" kern="1200" dirty="0"/>
              <a:t>Evidence of at least one HIV-specific contact </a:t>
            </a:r>
            <a:r>
              <a:rPr lang="en-ZA" sz="1700" b="1" kern="1200" dirty="0"/>
              <a:t>at both 12 (6 to &lt;18) and </a:t>
            </a:r>
            <a:r>
              <a:rPr lang="en-ZA" sz="1700" b="1" dirty="0"/>
              <a:t/>
            </a:r>
            <a:br>
              <a:rPr lang="en-ZA" sz="1700" b="1" dirty="0"/>
            </a:br>
            <a:r>
              <a:rPr lang="en-ZA" sz="1700" b="1" kern="1200" dirty="0"/>
              <a:t>24 (18 to &lt;30) months after ART</a:t>
            </a:r>
            <a:r>
              <a:rPr lang="en-ZA" sz="1700" kern="1200" dirty="0"/>
              <a:t> initiation at any clinic</a:t>
            </a:r>
          </a:p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b="1" kern="1200" dirty="0"/>
              <a:t>Of those who linked, 363 (75%) remained retained in care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4A19BFE-7174-4B47-A805-1A83170334D4}"/>
              </a:ext>
            </a:extLst>
          </p:cNvPr>
          <p:cNvSpPr/>
          <p:nvPr/>
        </p:nvSpPr>
        <p:spPr>
          <a:xfrm>
            <a:off x="6520259" y="4244090"/>
            <a:ext cx="3689214" cy="2114403"/>
          </a:xfrm>
          <a:custGeom>
            <a:avLst/>
            <a:gdLst>
              <a:gd name="connsiteX0" fmla="*/ 0 w 3524005"/>
              <a:gd name="connsiteY0" fmla="*/ 0 h 2114403"/>
              <a:gd name="connsiteX1" fmla="*/ 3524005 w 3524005"/>
              <a:gd name="connsiteY1" fmla="*/ 0 h 2114403"/>
              <a:gd name="connsiteX2" fmla="*/ 3524005 w 3524005"/>
              <a:gd name="connsiteY2" fmla="*/ 2114403 h 2114403"/>
              <a:gd name="connsiteX3" fmla="*/ 0 w 3524005"/>
              <a:gd name="connsiteY3" fmla="*/ 2114403 h 2114403"/>
              <a:gd name="connsiteX4" fmla="*/ 0 w 3524005"/>
              <a:gd name="connsiteY4" fmla="*/ 0 h 2114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05" h="2114403">
                <a:moveTo>
                  <a:pt x="0" y="0"/>
                </a:moveTo>
                <a:lnTo>
                  <a:pt x="3524005" y="0"/>
                </a:lnTo>
                <a:lnTo>
                  <a:pt x="3524005" y="2114403"/>
                </a:lnTo>
                <a:lnTo>
                  <a:pt x="0" y="21144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Viral suppression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700" dirty="0"/>
              <a:t>≤50 and </a:t>
            </a:r>
            <a:r>
              <a:rPr lang="en-ZA" sz="1700" kern="1200" dirty="0"/>
              <a:t>≤ 1000 copies/</a:t>
            </a:r>
            <a:r>
              <a:rPr lang="en-ZA" sz="1700" dirty="0"/>
              <a:t>ml &gt;12 months on ART</a:t>
            </a:r>
            <a:endParaRPr lang="en-ZA" sz="1700" kern="1200" dirty="0"/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ZA" sz="1700" b="1" dirty="0"/>
              <a:t>A</a:t>
            </a:r>
            <a:r>
              <a:rPr lang="en-ZA" sz="1700" b="1" kern="1200" dirty="0"/>
              <a:t>mong retained women with a viral load available, 338 (81%) </a:t>
            </a:r>
            <a:r>
              <a:rPr lang="en-ZA" sz="1700" b="1" dirty="0"/>
              <a:t>suppressed ≤50 copies/ml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E24A53-EFA4-4D93-8BD6-E6D5B3CDD0ED}"/>
              </a:ext>
            </a:extLst>
          </p:cNvPr>
          <p:cNvSpPr txBox="1"/>
          <p:nvPr/>
        </p:nvSpPr>
        <p:spPr>
          <a:xfrm>
            <a:off x="330506" y="6549272"/>
            <a:ext cx="11746387" cy="30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Phillips TK, Clouse K, Zerbe A, Orrell C, Abrams EJ, Myer L. </a:t>
            </a:r>
            <a:r>
              <a:rPr lang="en-US" sz="1400" i="1" dirty="0">
                <a:cs typeface="Arial" panose="020B0604020202020204" pitchFamily="34" charset="0"/>
              </a:rPr>
              <a:t>J </a:t>
            </a:r>
            <a:r>
              <a:rPr lang="en-US" sz="1400" i="1" dirty="0" err="1">
                <a:cs typeface="Arial" panose="020B0604020202020204" pitchFamily="34" charset="0"/>
              </a:rPr>
              <a:t>Int</a:t>
            </a:r>
            <a:r>
              <a:rPr lang="en-US" sz="1400" i="1" dirty="0">
                <a:cs typeface="Arial" panose="020B0604020202020204" pitchFamily="34" charset="0"/>
              </a:rPr>
              <a:t> AIDS Society</a:t>
            </a:r>
            <a:r>
              <a:rPr lang="en-US" sz="1400" dirty="0">
                <a:cs typeface="Arial" panose="020B0604020202020204" pitchFamily="34" charset="0"/>
              </a:rPr>
              <a:t>, 2018.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07E111C-F1D8-49C2-8B5C-ADA32FC4EBE9}"/>
              </a:ext>
            </a:extLst>
          </p:cNvPr>
          <p:cNvSpPr/>
          <p:nvPr/>
        </p:nvSpPr>
        <p:spPr>
          <a:xfrm>
            <a:off x="3026178" y="3119923"/>
            <a:ext cx="6355041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ZA" sz="2400" dirty="0"/>
              <a:t>Younger age, unplanned pregnancy, being unmarried and late presentation for antenatal care repeatedly emerged as risk factors for not linking to care, not remaining in care after linking</a:t>
            </a:r>
          </a:p>
        </p:txBody>
      </p:sp>
    </p:spTree>
    <p:extLst>
      <p:ext uri="{BB962C8B-B14F-4D97-AF65-F5344CB8AC3E}">
        <p14:creationId xmlns:p14="http://schemas.microsoft.com/office/powerpoint/2010/main" val="126980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32F85D-C1D0-43EF-9D04-98FB87AAA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1"/>
          <a:stretch/>
        </p:blipFill>
        <p:spPr>
          <a:xfrm>
            <a:off x="3382981" y="147919"/>
            <a:ext cx="8364712" cy="6400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4DCAAEC-21F3-44AD-BD78-DE18710723FD}"/>
              </a:ext>
            </a:extLst>
          </p:cNvPr>
          <p:cNvSpPr/>
          <p:nvPr/>
        </p:nvSpPr>
        <p:spPr>
          <a:xfrm>
            <a:off x="4063068" y="5904667"/>
            <a:ext cx="289808" cy="40341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97219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94437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91656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88875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86094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83313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80532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77750" algn="l" defTabSz="2194437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527482C-A1C7-4C9C-8D69-E99B943AEE69}"/>
              </a:ext>
            </a:extLst>
          </p:cNvPr>
          <p:cNvGrpSpPr/>
          <p:nvPr/>
        </p:nvGrpSpPr>
        <p:grpSpPr>
          <a:xfrm>
            <a:off x="834664" y="1175501"/>
            <a:ext cx="4199804" cy="5430328"/>
            <a:chOff x="488444" y="1244253"/>
            <a:chExt cx="4199804" cy="54303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FB6CEA3B-709B-4BAE-9442-E6559E62B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310" y="1244253"/>
              <a:ext cx="4130597" cy="53785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4FB23F01-434E-480E-83B1-34E1E915DB13}"/>
                </a:ext>
              </a:extLst>
            </p:cNvPr>
            <p:cNvSpPr/>
            <p:nvPr/>
          </p:nvSpPr>
          <p:spPr>
            <a:xfrm>
              <a:off x="2788959" y="1427953"/>
              <a:ext cx="1574534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97219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94437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91656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88875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86094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83313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80532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77750" algn="l" defTabSz="2194437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ZA" sz="2400" b="1" dirty="0">
                  <a:solidFill>
                    <a:schemeClr val="accent1">
                      <a:lumMod val="50000"/>
                    </a:schemeClr>
                  </a:solidFill>
                </a:rPr>
                <a:t>Cape Town</a:t>
              </a:r>
              <a:endParaRPr lang="en-ZA" sz="24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E23790-AEFF-498F-89CD-808715420EEA}"/>
                </a:ext>
              </a:extLst>
            </p:cNvPr>
            <p:cNvSpPr/>
            <p:nvPr/>
          </p:nvSpPr>
          <p:spPr>
            <a:xfrm>
              <a:off x="488444" y="1256100"/>
              <a:ext cx="4199804" cy="5418481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97219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94437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91656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88875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86094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83313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80532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77750" algn="l" defTabSz="2194437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ZA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8F51A-3F6B-4675-8BB2-9C44737EAA17}"/>
              </a:ext>
            </a:extLst>
          </p:cNvPr>
          <p:cNvSpPr txBox="1"/>
          <p:nvPr/>
        </p:nvSpPr>
        <p:spPr>
          <a:xfrm>
            <a:off x="517311" y="147918"/>
            <a:ext cx="818473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ZA" sz="2800" dirty="0"/>
              <a:t>Women found at 98 different clinics across the country, mostly around Cape Town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853A0BC-ADE8-4DF4-9A8C-6B4A8CBB05AB}"/>
              </a:ext>
            </a:extLst>
          </p:cNvPr>
          <p:cNvSpPr/>
          <p:nvPr/>
        </p:nvSpPr>
        <p:spPr>
          <a:xfrm>
            <a:off x="2928828" y="2255712"/>
            <a:ext cx="6355041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ZA" sz="2400" dirty="0"/>
              <a:t>Among 338 retained women with viral load available, attending ≥2 clinics reduced the likelihood of viral suppression when defined as ≤50 copies/ml (</a:t>
            </a:r>
            <a:r>
              <a:rPr lang="en-ZA" sz="2400" dirty="0" err="1"/>
              <a:t>aRR</a:t>
            </a:r>
            <a:r>
              <a:rPr lang="en-ZA" sz="2400" dirty="0"/>
              <a:t> 0.81, 95%CI: 0.69-0.95)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B7DC73-E0D8-44D5-876C-31D7300059F1}"/>
              </a:ext>
            </a:extLst>
          </p:cNvPr>
          <p:cNvSpPr txBox="1"/>
          <p:nvPr/>
        </p:nvSpPr>
        <p:spPr>
          <a:xfrm>
            <a:off x="330506" y="6611057"/>
            <a:ext cx="11746387" cy="308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cs typeface="Arial" panose="020B0604020202020204" pitchFamily="34" charset="0"/>
              </a:rPr>
              <a:t>Phillips TK, Clouse K, Zerbe A, Orrell C, Abrams EJ, Myer L. </a:t>
            </a:r>
            <a:r>
              <a:rPr lang="en-US" sz="1400" i="1" dirty="0">
                <a:cs typeface="Arial" panose="020B0604020202020204" pitchFamily="34" charset="0"/>
              </a:rPr>
              <a:t>J </a:t>
            </a:r>
            <a:r>
              <a:rPr lang="en-US" sz="1400" i="1" dirty="0" err="1">
                <a:cs typeface="Arial" panose="020B0604020202020204" pitchFamily="34" charset="0"/>
              </a:rPr>
              <a:t>Int</a:t>
            </a:r>
            <a:r>
              <a:rPr lang="en-US" sz="1400" i="1" dirty="0">
                <a:cs typeface="Arial" panose="020B0604020202020204" pitchFamily="34" charset="0"/>
              </a:rPr>
              <a:t> AIDS Society</a:t>
            </a:r>
            <a:r>
              <a:rPr lang="en-US" sz="1400" dirty="0">
                <a:cs typeface="Arial" panose="020B0604020202020204" pitchFamily="34" charset="0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14942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="" xmlns:a16="http://schemas.microsoft.com/office/drawing/2014/main" id="{098D12E1-0F34-3943-AF29-504E894C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42441"/>
            <a:ext cx="11069054" cy="1294589"/>
          </a:xfrm>
        </p:spPr>
        <p:txBody>
          <a:bodyPr>
            <a:normAutofit/>
          </a:bodyPr>
          <a:lstStyle/>
          <a:p>
            <a:r>
              <a:rPr lang="en-US" sz="3200" b="1" dirty="0"/>
              <a:t>Understanding Mobility and Risk in SEARCH Communities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63154" y="5208769"/>
            <a:ext cx="4059002" cy="923997"/>
          </a:xfrm>
        </p:spPr>
        <p:txBody>
          <a:bodyPr>
            <a:noAutofit/>
          </a:bodyPr>
          <a:lstStyle/>
          <a:p>
            <a:pPr algn="ctr">
              <a:buFont typeface="Courier New" panose="02070309020205020404" pitchFamily="49" charset="0"/>
              <a:buChar char="o"/>
            </a:pPr>
            <a:r>
              <a:rPr lang="en-GB" sz="2000" dirty="0"/>
              <a:t>In </a:t>
            </a:r>
            <a:r>
              <a:rPr lang="en-GB" sz="2000" b="1" u="sng" dirty="0"/>
              <a:t>12 of 32 communities</a:t>
            </a:r>
            <a:r>
              <a:rPr lang="en-GB" sz="2000" dirty="0"/>
              <a:t> in Kenya &amp; Uganda participating in SEARCH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315200" y="1510035"/>
            <a:ext cx="4306956" cy="3255203"/>
            <a:chOff x="201243" y="378678"/>
            <a:chExt cx="5612494" cy="3473040"/>
          </a:xfrm>
        </p:grpSpPr>
        <p:pic>
          <p:nvPicPr>
            <p:cNvPr id="4" name="Content Placeholder 3" descr="Kenya and Uganda point locations annos (landscape)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" t="19967" r="27604" b="34749"/>
            <a:stretch/>
          </p:blipFill>
          <p:spPr bwMode="auto">
            <a:xfrm>
              <a:off x="201243" y="378678"/>
              <a:ext cx="5612494" cy="3111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64901" y="3293484"/>
              <a:ext cx="2142590" cy="55823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  <a:ea typeface="ＭＳ Ｐゴシック" charset="0"/>
                  <a:cs typeface="ＭＳ Ｐゴシック" charset="0"/>
                  <a:sym typeface="Wingdings"/>
                </a:rPr>
                <a:t>SW Uganda </a:t>
              </a:r>
            </a:p>
            <a:p>
              <a:pPr algn="ctr">
                <a:defRPr/>
              </a:pPr>
              <a:r>
                <a:rPr lang="en-US" sz="1400" b="1" dirty="0">
                  <a:latin typeface="+mn-lt"/>
                  <a:ea typeface="ＭＳ Ｐゴシック" charset="0"/>
                  <a:cs typeface="ＭＳ Ｐゴシック" charset="0"/>
                  <a:sym typeface="Wingdings"/>
                </a:rPr>
                <a:t>(10 communities)</a:t>
              </a:r>
              <a:endParaRPr lang="en-US" sz="1400" b="1" dirty="0"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66922" y="2306887"/>
              <a:ext cx="1965054" cy="55823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  <a:ea typeface="ＭＳ Ｐゴシック" charset="0"/>
                  <a:cs typeface="ＭＳ Ｐゴシック" charset="0"/>
                  <a:sym typeface="Wingdings"/>
                </a:rPr>
                <a:t>W Kenya</a:t>
              </a:r>
            </a:p>
            <a:p>
              <a:pPr algn="ctr">
                <a:defRPr/>
              </a:pPr>
              <a:r>
                <a:rPr lang="en-US" sz="1400" b="1" dirty="0">
                  <a:latin typeface="+mn-lt"/>
                  <a:ea typeface="ＭＳ Ｐゴシック" charset="0"/>
                  <a:cs typeface="ＭＳ Ｐゴシック" charset="0"/>
                  <a:sym typeface="Wingdings"/>
                </a:rPr>
                <a:t>(12 communities)</a:t>
              </a:r>
              <a:endParaRPr lang="en-US" sz="1400" b="1" dirty="0"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7491" y="819563"/>
              <a:ext cx="2127294" cy="55823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400" b="1" dirty="0">
                  <a:latin typeface="+mn-lt"/>
                  <a:ea typeface="ＭＳ Ｐゴシック" charset="0"/>
                  <a:cs typeface="ＭＳ Ｐゴシック" charset="0"/>
                  <a:sym typeface="Wingdings"/>
                </a:rPr>
                <a:t>E Uganda </a:t>
              </a:r>
            </a:p>
            <a:p>
              <a:pPr algn="ctr">
                <a:defRPr/>
              </a:pPr>
              <a:r>
                <a:rPr lang="en-US" sz="1400" b="1" dirty="0">
                  <a:latin typeface="+mn-lt"/>
                  <a:ea typeface="ＭＳ Ｐゴシック" charset="0"/>
                  <a:cs typeface="ＭＳ Ｐゴシック" charset="0"/>
                  <a:sym typeface="Wingdings"/>
                </a:rPr>
                <a:t>(10 communities)</a:t>
              </a:r>
              <a:endParaRPr lang="en-US" sz="1400" b="1" dirty="0"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0" name="Content Placeholder 3">
            <a:extLst>
              <a:ext uri="{FF2B5EF4-FFF2-40B4-BE49-F238E27FC236}">
                <a16:creationId xmlns="" xmlns:a16="http://schemas.microsoft.com/office/drawing/2014/main" id="{71DC1A97-715F-9F4C-9611-1F9B24FBCE01}"/>
              </a:ext>
            </a:extLst>
          </p:cNvPr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6" r="-2956"/>
          <a:stretch>
            <a:fillRect/>
          </a:stretch>
        </p:blipFill>
        <p:spPr>
          <a:xfrm>
            <a:off x="10328578" y="347762"/>
            <a:ext cx="1742051" cy="997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D4C7BD5-028B-EF41-8511-D71815101880}"/>
              </a:ext>
            </a:extLst>
          </p:cNvPr>
          <p:cNvSpPr txBox="1"/>
          <p:nvPr/>
        </p:nvSpPr>
        <p:spPr>
          <a:xfrm>
            <a:off x="192505" y="1590853"/>
            <a:ext cx="68295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 sz="2800" b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Mobility patterns differed by region &amp; sex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 greater proportion of men migrated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A greater proportion of women traveled in past 6 months (sleeping away from home)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Purposes</a:t>
            </a:r>
            <a:r>
              <a:rPr lang="en-US" altLang="en-US" sz="2800" b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of mobility differed by sex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</a:t>
            </a:r>
            <a:r>
              <a:rPr lang="en-US" altLang="en-US" sz="2200" b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en composed a greater proportion of those who travel for work; women, for non-labor reasons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sz="280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Women’s</a:t>
            </a:r>
            <a:r>
              <a:rPr lang="en-US" altLang="en-US" sz="2800" b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mobility had </a:t>
            </a:r>
            <a:r>
              <a:rPr lang="en-US" altLang="en-US" sz="280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higher risk </a:t>
            </a:r>
            <a:r>
              <a:rPr lang="en-US" altLang="en-US" sz="2800" b="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consequences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Measures of migration and short-term mobility significantly associated with measures of higher risk sexual behavior in both women and men, but associations stronger for women </a:t>
            </a:r>
            <a:endParaRPr lang="en-US" sz="2200" dirty="0"/>
          </a:p>
        </p:txBody>
      </p:sp>
      <p:sp>
        <p:nvSpPr>
          <p:cNvPr id="11" name="TextBox 3">
            <a:extLst>
              <a:ext uri="{FF2B5EF4-FFF2-40B4-BE49-F238E27FC236}">
                <a16:creationId xmlns:lc="http://schemas.openxmlformats.org/drawingml/2006/lockedCanvas" xmlns:a16="http://schemas.microsoft.com/office/drawing/2014/main" xmlns="" id="{41CED016-96F6-4286-9770-A6E6D9E320C5}"/>
              </a:ext>
            </a:extLst>
          </p:cNvPr>
          <p:cNvSpPr txBox="1"/>
          <p:nvPr/>
        </p:nvSpPr>
        <p:spPr>
          <a:xfrm>
            <a:off x="222807" y="6403368"/>
            <a:ext cx="1174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cs typeface="Arial" panose="020B0604020202020204" pitchFamily="34" charset="0"/>
              </a:rPr>
              <a:t>Camlin CS, </a:t>
            </a:r>
            <a:r>
              <a:rPr lang="en-US" sz="1400" dirty="0" err="1">
                <a:cs typeface="Arial" panose="020B0604020202020204" pitchFamily="34" charset="0"/>
              </a:rPr>
              <a:t>Akullian</a:t>
            </a:r>
            <a:r>
              <a:rPr lang="en-US" sz="1400" dirty="0">
                <a:cs typeface="Arial" panose="020B0604020202020204" pitchFamily="34" charset="0"/>
              </a:rPr>
              <a:t> A, </a:t>
            </a:r>
            <a:r>
              <a:rPr lang="en-US" sz="1400" dirty="0" err="1">
                <a:cs typeface="Arial" panose="020B0604020202020204" pitchFamily="34" charset="0"/>
              </a:rPr>
              <a:t>Neilands</a:t>
            </a:r>
            <a:r>
              <a:rPr lang="en-US" sz="1400" dirty="0">
                <a:cs typeface="Arial" panose="020B0604020202020204" pitchFamily="34" charset="0"/>
              </a:rPr>
              <a:t> TB, </a:t>
            </a:r>
            <a:r>
              <a:rPr lang="en-US" sz="1400" dirty="0" err="1">
                <a:cs typeface="Arial" panose="020B0604020202020204" pitchFamily="34" charset="0"/>
              </a:rPr>
              <a:t>Getahun</a:t>
            </a:r>
            <a:r>
              <a:rPr lang="en-US" sz="1400" dirty="0">
                <a:cs typeface="Arial" panose="020B0604020202020204" pitchFamily="34" charset="0"/>
              </a:rPr>
              <a:t> M, </a:t>
            </a:r>
            <a:r>
              <a:rPr lang="en-US" sz="1400" dirty="0" err="1">
                <a:cs typeface="Arial" panose="020B0604020202020204" pitchFamily="34" charset="0"/>
              </a:rPr>
              <a:t>Eyul</a:t>
            </a:r>
            <a:r>
              <a:rPr lang="en-US" sz="1400" dirty="0">
                <a:cs typeface="Arial" panose="020B0604020202020204" pitchFamily="34" charset="0"/>
              </a:rPr>
              <a:t> P, </a:t>
            </a:r>
            <a:r>
              <a:rPr lang="en-US" sz="1400" dirty="0" err="1">
                <a:cs typeface="Arial" panose="020B0604020202020204" pitchFamily="34" charset="0"/>
              </a:rPr>
              <a:t>Maeri</a:t>
            </a:r>
            <a:r>
              <a:rPr lang="en-US" sz="1400" dirty="0">
                <a:cs typeface="Arial" panose="020B0604020202020204" pitchFamily="34" charset="0"/>
              </a:rPr>
              <a:t> I, </a:t>
            </a:r>
            <a:r>
              <a:rPr lang="en-US" sz="1400" dirty="0" err="1">
                <a:cs typeface="Arial" panose="020B0604020202020204" pitchFamily="34" charset="0"/>
              </a:rPr>
              <a:t>Ssali</a:t>
            </a:r>
            <a:r>
              <a:rPr lang="en-US" sz="1400" dirty="0">
                <a:cs typeface="Arial" panose="020B0604020202020204" pitchFamily="34" charset="0"/>
              </a:rPr>
              <a:t> S, Geng E, Gandhi M, Cohen CR, </a:t>
            </a:r>
            <a:r>
              <a:rPr lang="en-US" sz="1400" dirty="0" err="1">
                <a:cs typeface="Arial" panose="020B0604020202020204" pitchFamily="34" charset="0"/>
              </a:rPr>
              <a:t>Kamya</a:t>
            </a:r>
            <a:r>
              <a:rPr lang="en-US" sz="1400" dirty="0">
                <a:cs typeface="Arial" panose="020B0604020202020204" pitchFamily="34" charset="0"/>
              </a:rPr>
              <a:t> MR, </a:t>
            </a:r>
            <a:r>
              <a:rPr lang="en-US" sz="1400" dirty="0" err="1">
                <a:cs typeface="Arial" panose="020B0604020202020204" pitchFamily="34" charset="0"/>
              </a:rPr>
              <a:t>Odeny</a:t>
            </a:r>
            <a:r>
              <a:rPr lang="en-US" sz="1400" dirty="0">
                <a:cs typeface="Arial" panose="020B0604020202020204" pitchFamily="34" charset="0"/>
              </a:rPr>
              <a:t> T, </a:t>
            </a:r>
            <a:r>
              <a:rPr lang="en-US" sz="1400" dirty="0" err="1">
                <a:cs typeface="Arial" panose="020B0604020202020204" pitchFamily="34" charset="0"/>
              </a:rPr>
              <a:t>Bukusi</a:t>
            </a:r>
            <a:r>
              <a:rPr lang="en-US" sz="1400" dirty="0">
                <a:cs typeface="Arial" panose="020B0604020202020204" pitchFamily="34" charset="0"/>
              </a:rPr>
              <a:t> EA, </a:t>
            </a:r>
            <a:r>
              <a:rPr lang="en-US" sz="1400" dirty="0" err="1">
                <a:cs typeface="Arial" panose="020B0604020202020204" pitchFamily="34" charset="0"/>
              </a:rPr>
              <a:t>Charlebois</a:t>
            </a:r>
            <a:r>
              <a:rPr lang="en-US" sz="1400" dirty="0">
                <a:cs typeface="Arial" panose="020B0604020202020204" pitchFamily="34" charset="0"/>
              </a:rPr>
              <a:t> ED. </a:t>
            </a:r>
            <a:r>
              <a:rPr lang="en-US" sz="1400" i="1" dirty="0">
                <a:cs typeface="Arial" panose="020B0604020202020204" pitchFamily="34" charset="0"/>
              </a:rPr>
              <a:t>J </a:t>
            </a:r>
            <a:r>
              <a:rPr lang="en-US" sz="1400" i="1" dirty="0" err="1">
                <a:cs typeface="Arial" panose="020B0604020202020204" pitchFamily="34" charset="0"/>
              </a:rPr>
              <a:t>Int</a:t>
            </a:r>
            <a:r>
              <a:rPr lang="en-US" sz="1400" i="1" dirty="0">
                <a:cs typeface="Arial" panose="020B0604020202020204" pitchFamily="34" charset="0"/>
              </a:rPr>
              <a:t> AIDS Society</a:t>
            </a:r>
            <a:r>
              <a:rPr lang="en-US" sz="1400" dirty="0">
                <a:cs typeface="Arial" panose="020B0604020202020204" pitchFamily="34" charset="0"/>
              </a:rPr>
              <a:t>, 2018.</a:t>
            </a:r>
          </a:p>
        </p:txBody>
      </p:sp>
    </p:spTree>
    <p:extLst>
      <p:ext uri="{BB962C8B-B14F-4D97-AF65-F5344CB8AC3E}">
        <p14:creationId xmlns:p14="http://schemas.microsoft.com/office/powerpoint/2010/main" val="38221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81"/>
    </mc:Choice>
    <mc:Fallback xmlns="">
      <p:transition spd="slow" advTm="4328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2014</TotalTime>
  <Words>1103</Words>
  <Application>Microsoft Office PowerPoint</Application>
  <PresentationFormat>Custom</PresentationFormat>
  <Paragraphs>106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Mobility and  sexual and reproductive health </vt:lpstr>
      <vt:lpstr>Mobility and sexual and reproductive health</vt:lpstr>
      <vt:lpstr>Mobility around pregnancy</vt:lpstr>
      <vt:lpstr>PowerPoint Presentation</vt:lpstr>
      <vt:lpstr>Key themes</vt:lpstr>
      <vt:lpstr>Mobility after integrated PMTCT care</vt:lpstr>
      <vt:lpstr>Continued tracing in routine electronic medical records (n=617):</vt:lpstr>
      <vt:lpstr>PowerPoint Presentation</vt:lpstr>
      <vt:lpstr>Understanding Mobility and Risk in SEARCH Communities</vt:lpstr>
      <vt:lpstr>PowerPoint Presentation</vt:lpstr>
      <vt:lpstr>Lessons learned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Clouse, Kate</dc:creator>
  <cp:lastModifiedBy>Clouse, Kate</cp:lastModifiedBy>
  <cp:revision>181</cp:revision>
  <cp:lastPrinted>2017-08-02T15:39:45Z</cp:lastPrinted>
  <dcterms:created xsi:type="dcterms:W3CDTF">2017-08-01T14:15:22Z</dcterms:created>
  <dcterms:modified xsi:type="dcterms:W3CDTF">2018-07-24T08:40:52Z</dcterms:modified>
</cp:coreProperties>
</file>