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80" r:id="rId3"/>
    <p:sldId id="286" r:id="rId4"/>
    <p:sldId id="257" r:id="rId5"/>
    <p:sldId id="285" r:id="rId6"/>
    <p:sldId id="281" r:id="rId7"/>
    <p:sldId id="276" r:id="rId8"/>
    <p:sldId id="275" r:id="rId9"/>
    <p:sldId id="278" r:id="rId10"/>
    <p:sldId id="283" r:id="rId11"/>
    <p:sldId id="268" r:id="rId12"/>
    <p:sldId id="28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6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17197576299871"/>
          <c:y val="2.5288049438520161E-2"/>
          <c:w val="0.74621587469548356"/>
          <c:h val="0.89582787008180886"/>
        </c:manualLayout>
      </c:layout>
      <c:barChart>
        <c:barDir val="bar"/>
        <c:grouping val="percentStacked"/>
        <c:ser>
          <c:idx val="0"/>
          <c:order val="0"/>
          <c:tx>
            <c:strRef>
              <c:f>'Alt Fig 1.6'!$B$2</c:f>
              <c:strCache>
                <c:ptCount val="1"/>
                <c:pt idx="0">
                  <c:v>Sub-Saharan Africa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Pt>
            <c:idx val="15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75-4F76-9C98-11DE65EA85C9}"/>
              </c:ext>
            </c:extLst>
          </c:dPt>
          <c:cat>
            <c:strRef>
              <c:f>'Alt Fig 1.6'!$A$3:$A$33</c:f>
              <c:strCache>
                <c:ptCount val="29"/>
                <c:pt idx="0">
                  <c:v>Poland</c:v>
                </c:pt>
                <c:pt idx="1">
                  <c:v>Latvia</c:v>
                </c:pt>
                <c:pt idx="2">
                  <c:v>Lithuania</c:v>
                </c:pt>
                <c:pt idx="3">
                  <c:v>Bulgaria</c:v>
                </c:pt>
                <c:pt idx="4">
                  <c:v>Slovakia</c:v>
                </c:pt>
                <c:pt idx="5">
                  <c:v>Estonia</c:v>
                </c:pt>
                <c:pt idx="6">
                  <c:v>Croatia</c:v>
                </c:pt>
                <c:pt idx="7">
                  <c:v>Slovenia</c:v>
                </c:pt>
                <c:pt idx="8">
                  <c:v>Greece</c:v>
                </c:pt>
                <c:pt idx="9">
                  <c:v>Czech Republic</c:v>
                </c:pt>
                <c:pt idx="10">
                  <c:v>Portugal</c:v>
                </c:pt>
                <c:pt idx="11">
                  <c:v>Spain</c:v>
                </c:pt>
                <c:pt idx="12">
                  <c:v>Italy</c:v>
                </c:pt>
                <c:pt idx="13">
                  <c:v>Germany</c:v>
                </c:pt>
                <c:pt idx="14">
                  <c:v>Netherlands</c:v>
                </c:pt>
                <c:pt idx="15">
                  <c:v>EU/EEA Average</c:v>
                </c:pt>
                <c:pt idx="16">
                  <c:v>Austria</c:v>
                </c:pt>
                <c:pt idx="17">
                  <c:v>Cyprus</c:v>
                </c:pt>
                <c:pt idx="18">
                  <c:v>Denmark</c:v>
                </c:pt>
                <c:pt idx="19">
                  <c:v>Finland</c:v>
                </c:pt>
                <c:pt idx="20">
                  <c:v>France</c:v>
                </c:pt>
                <c:pt idx="21">
                  <c:v>Iceland</c:v>
                </c:pt>
                <c:pt idx="22">
                  <c:v>United Kingdom</c:v>
                </c:pt>
                <c:pt idx="23">
                  <c:v>Norway</c:v>
                </c:pt>
                <c:pt idx="24">
                  <c:v>Belgium</c:v>
                </c:pt>
                <c:pt idx="25">
                  <c:v>Luxembourg</c:v>
                </c:pt>
                <c:pt idx="26">
                  <c:v>Ireland</c:v>
                </c:pt>
                <c:pt idx="27">
                  <c:v>Malta</c:v>
                </c:pt>
                <c:pt idx="28">
                  <c:v>Sweden</c:v>
                </c:pt>
              </c:strCache>
            </c:strRef>
          </c:cat>
          <c:val>
            <c:numRef>
              <c:f>'Alt Fig 1.6'!$B$3:$B$33</c:f>
              <c:numCache>
                <c:formatCode>General</c:formatCode>
                <c:ptCount val="2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33</c:v>
                </c:pt>
                <c:pt idx="9">
                  <c:v>2</c:v>
                </c:pt>
                <c:pt idx="10">
                  <c:v>215</c:v>
                </c:pt>
                <c:pt idx="11">
                  <c:v>211</c:v>
                </c:pt>
                <c:pt idx="12">
                  <c:v>604</c:v>
                </c:pt>
                <c:pt idx="13">
                  <c:v>513</c:v>
                </c:pt>
                <c:pt idx="14">
                  <c:v>60</c:v>
                </c:pt>
                <c:pt idx="15">
                  <c:v>4206</c:v>
                </c:pt>
                <c:pt idx="16">
                  <c:v>28</c:v>
                </c:pt>
                <c:pt idx="17">
                  <c:v>7</c:v>
                </c:pt>
                <c:pt idx="18">
                  <c:v>43</c:v>
                </c:pt>
                <c:pt idx="19">
                  <c:v>20</c:v>
                </c:pt>
                <c:pt idx="20" formatCode="#,##0">
                  <c:v>1002</c:v>
                </c:pt>
                <c:pt idx="21">
                  <c:v>3</c:v>
                </c:pt>
                <c:pt idx="22">
                  <c:v>903</c:v>
                </c:pt>
                <c:pt idx="23">
                  <c:v>54</c:v>
                </c:pt>
                <c:pt idx="24">
                  <c:v>207</c:v>
                </c:pt>
                <c:pt idx="25">
                  <c:v>16</c:v>
                </c:pt>
                <c:pt idx="26">
                  <c:v>108</c:v>
                </c:pt>
                <c:pt idx="27">
                  <c:v>10</c:v>
                </c:pt>
                <c:pt idx="28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75-4F76-9C98-11DE65EA85C9}"/>
            </c:ext>
          </c:extLst>
        </c:ser>
        <c:ser>
          <c:idx val="1"/>
          <c:order val="1"/>
          <c:tx>
            <c:strRef>
              <c:f>'Alt Fig 1.6'!$C$2</c:f>
              <c:strCache>
                <c:ptCount val="1"/>
                <c:pt idx="0">
                  <c:v>Central and Eastern Europe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Pt>
            <c:idx val="15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75-4F76-9C98-11DE65EA85C9}"/>
              </c:ext>
            </c:extLst>
          </c:dPt>
          <c:cat>
            <c:strRef>
              <c:f>'Alt Fig 1.6'!$A$3:$A$33</c:f>
              <c:strCache>
                <c:ptCount val="29"/>
                <c:pt idx="0">
                  <c:v>Poland</c:v>
                </c:pt>
                <c:pt idx="1">
                  <c:v>Latvia</c:v>
                </c:pt>
                <c:pt idx="2">
                  <c:v>Lithuania</c:v>
                </c:pt>
                <c:pt idx="3">
                  <c:v>Bulgaria</c:v>
                </c:pt>
                <c:pt idx="4">
                  <c:v>Slovakia</c:v>
                </c:pt>
                <c:pt idx="5">
                  <c:v>Estonia</c:v>
                </c:pt>
                <c:pt idx="6">
                  <c:v>Croatia</c:v>
                </c:pt>
                <c:pt idx="7">
                  <c:v>Slovenia</c:v>
                </c:pt>
                <c:pt idx="8">
                  <c:v>Greece</c:v>
                </c:pt>
                <c:pt idx="9">
                  <c:v>Czech Republic</c:v>
                </c:pt>
                <c:pt idx="10">
                  <c:v>Portugal</c:v>
                </c:pt>
                <c:pt idx="11">
                  <c:v>Spain</c:v>
                </c:pt>
                <c:pt idx="12">
                  <c:v>Italy</c:v>
                </c:pt>
                <c:pt idx="13">
                  <c:v>Germany</c:v>
                </c:pt>
                <c:pt idx="14">
                  <c:v>Netherlands</c:v>
                </c:pt>
                <c:pt idx="15">
                  <c:v>EU/EEA Average</c:v>
                </c:pt>
                <c:pt idx="16">
                  <c:v>Austria</c:v>
                </c:pt>
                <c:pt idx="17">
                  <c:v>Cyprus</c:v>
                </c:pt>
                <c:pt idx="18">
                  <c:v>Denmark</c:v>
                </c:pt>
                <c:pt idx="19">
                  <c:v>Finland</c:v>
                </c:pt>
                <c:pt idx="20">
                  <c:v>France</c:v>
                </c:pt>
                <c:pt idx="21">
                  <c:v>Iceland</c:v>
                </c:pt>
                <c:pt idx="22">
                  <c:v>United Kingdom</c:v>
                </c:pt>
                <c:pt idx="23">
                  <c:v>Norway</c:v>
                </c:pt>
                <c:pt idx="24">
                  <c:v>Belgium</c:v>
                </c:pt>
                <c:pt idx="25">
                  <c:v>Luxembourg</c:v>
                </c:pt>
                <c:pt idx="26">
                  <c:v>Ireland</c:v>
                </c:pt>
                <c:pt idx="27">
                  <c:v>Malta</c:v>
                </c:pt>
                <c:pt idx="28">
                  <c:v>Sweden</c:v>
                </c:pt>
              </c:strCache>
            </c:strRef>
          </c:cat>
          <c:val>
            <c:numRef>
              <c:f>'Alt Fig 1.6'!$C$3:$C$33</c:f>
              <c:numCache>
                <c:formatCode>General</c:formatCode>
                <c:ptCount val="29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12</c:v>
                </c:pt>
                <c:pt idx="6">
                  <c:v>11</c:v>
                </c:pt>
                <c:pt idx="7">
                  <c:v>7</c:v>
                </c:pt>
                <c:pt idx="8">
                  <c:v>73</c:v>
                </c:pt>
                <c:pt idx="9">
                  <c:v>68</c:v>
                </c:pt>
                <c:pt idx="10">
                  <c:v>7</c:v>
                </c:pt>
                <c:pt idx="11">
                  <c:v>116</c:v>
                </c:pt>
                <c:pt idx="12">
                  <c:v>238</c:v>
                </c:pt>
                <c:pt idx="13">
                  <c:v>354</c:v>
                </c:pt>
                <c:pt idx="14">
                  <c:v>45</c:v>
                </c:pt>
                <c:pt idx="15">
                  <c:v>1758</c:v>
                </c:pt>
                <c:pt idx="16">
                  <c:v>52</c:v>
                </c:pt>
                <c:pt idx="17">
                  <c:v>21</c:v>
                </c:pt>
                <c:pt idx="18">
                  <c:v>26</c:v>
                </c:pt>
                <c:pt idx="19">
                  <c:v>30</c:v>
                </c:pt>
                <c:pt idx="20">
                  <c:v>76</c:v>
                </c:pt>
                <c:pt idx="21">
                  <c:v>4</c:v>
                </c:pt>
                <c:pt idx="22">
                  <c:v>431</c:v>
                </c:pt>
                <c:pt idx="23">
                  <c:v>14</c:v>
                </c:pt>
                <c:pt idx="24">
                  <c:v>41</c:v>
                </c:pt>
                <c:pt idx="25">
                  <c:v>3</c:v>
                </c:pt>
                <c:pt idx="26">
                  <c:v>43</c:v>
                </c:pt>
                <c:pt idx="27">
                  <c:v>9</c:v>
                </c:pt>
                <c:pt idx="28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E75-4F76-9C98-11DE65EA85C9}"/>
            </c:ext>
          </c:extLst>
        </c:ser>
        <c:ser>
          <c:idx val="2"/>
          <c:order val="2"/>
          <c:tx>
            <c:strRef>
              <c:f>'Alt Fig 1.6'!$D$2</c:f>
              <c:strCache>
                <c:ptCount val="1"/>
                <c:pt idx="0">
                  <c:v>Western Europe</c:v>
                </c:pt>
              </c:strCache>
            </c:strRef>
          </c:tx>
          <c:spPr>
            <a:solidFill>
              <a:srgbClr val="15DEF9"/>
            </a:solidFill>
            <a:ln>
              <a:noFill/>
            </a:ln>
            <a:effectLst/>
          </c:spPr>
          <c:dPt>
            <c:idx val="15"/>
            <c:spPr>
              <a:solidFill>
                <a:srgbClr val="15DEF9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75-4F76-9C98-11DE65EA85C9}"/>
              </c:ext>
            </c:extLst>
          </c:dPt>
          <c:cat>
            <c:strRef>
              <c:f>'Alt Fig 1.6'!$A$3:$A$33</c:f>
              <c:strCache>
                <c:ptCount val="29"/>
                <c:pt idx="0">
                  <c:v>Poland</c:v>
                </c:pt>
                <c:pt idx="1">
                  <c:v>Latvia</c:v>
                </c:pt>
                <c:pt idx="2">
                  <c:v>Lithuania</c:v>
                </c:pt>
                <c:pt idx="3">
                  <c:v>Bulgaria</c:v>
                </c:pt>
                <c:pt idx="4">
                  <c:v>Slovakia</c:v>
                </c:pt>
                <c:pt idx="5">
                  <c:v>Estonia</c:v>
                </c:pt>
                <c:pt idx="6">
                  <c:v>Croatia</c:v>
                </c:pt>
                <c:pt idx="7">
                  <c:v>Slovenia</c:v>
                </c:pt>
                <c:pt idx="8">
                  <c:v>Greece</c:v>
                </c:pt>
                <c:pt idx="9">
                  <c:v>Czech Republic</c:v>
                </c:pt>
                <c:pt idx="10">
                  <c:v>Portugal</c:v>
                </c:pt>
                <c:pt idx="11">
                  <c:v>Spain</c:v>
                </c:pt>
                <c:pt idx="12">
                  <c:v>Italy</c:v>
                </c:pt>
                <c:pt idx="13">
                  <c:v>Germany</c:v>
                </c:pt>
                <c:pt idx="14">
                  <c:v>Netherlands</c:v>
                </c:pt>
                <c:pt idx="15">
                  <c:v>EU/EEA Average</c:v>
                </c:pt>
                <c:pt idx="16">
                  <c:v>Austria</c:v>
                </c:pt>
                <c:pt idx="17">
                  <c:v>Cyprus</c:v>
                </c:pt>
                <c:pt idx="18">
                  <c:v>Denmark</c:v>
                </c:pt>
                <c:pt idx="19">
                  <c:v>Finland</c:v>
                </c:pt>
                <c:pt idx="20">
                  <c:v>France</c:v>
                </c:pt>
                <c:pt idx="21">
                  <c:v>Iceland</c:v>
                </c:pt>
                <c:pt idx="22">
                  <c:v>United Kingdom</c:v>
                </c:pt>
                <c:pt idx="23">
                  <c:v>Norway</c:v>
                </c:pt>
                <c:pt idx="24">
                  <c:v>Belgium</c:v>
                </c:pt>
                <c:pt idx="25">
                  <c:v>Luxembourg</c:v>
                </c:pt>
                <c:pt idx="26">
                  <c:v>Ireland</c:v>
                </c:pt>
                <c:pt idx="27">
                  <c:v>Malta</c:v>
                </c:pt>
                <c:pt idx="28">
                  <c:v>Sweden</c:v>
                </c:pt>
              </c:strCache>
            </c:strRef>
          </c:cat>
          <c:val>
            <c:numRef>
              <c:f>'Alt Fig 1.6'!$D$3:$D$33</c:f>
              <c:numCache>
                <c:formatCode>General</c:formatCode>
                <c:ptCount val="29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6</c:v>
                </c:pt>
                <c:pt idx="9">
                  <c:v>5</c:v>
                </c:pt>
                <c:pt idx="10">
                  <c:v>16</c:v>
                </c:pt>
                <c:pt idx="11">
                  <c:v>123</c:v>
                </c:pt>
                <c:pt idx="12">
                  <c:v>22</c:v>
                </c:pt>
                <c:pt idx="13">
                  <c:v>77</c:v>
                </c:pt>
                <c:pt idx="14">
                  <c:v>33</c:v>
                </c:pt>
                <c:pt idx="15">
                  <c:v>1052</c:v>
                </c:pt>
                <c:pt idx="16">
                  <c:v>14</c:v>
                </c:pt>
                <c:pt idx="17">
                  <c:v>7</c:v>
                </c:pt>
                <c:pt idx="18">
                  <c:v>21</c:v>
                </c:pt>
                <c:pt idx="19">
                  <c:v>10</c:v>
                </c:pt>
                <c:pt idx="20">
                  <c:v>69</c:v>
                </c:pt>
                <c:pt idx="21">
                  <c:v>0</c:v>
                </c:pt>
                <c:pt idx="22">
                  <c:v>438</c:v>
                </c:pt>
                <c:pt idx="23">
                  <c:v>14</c:v>
                </c:pt>
                <c:pt idx="24">
                  <c:v>87</c:v>
                </c:pt>
                <c:pt idx="25">
                  <c:v>20</c:v>
                </c:pt>
                <c:pt idx="26">
                  <c:v>32</c:v>
                </c:pt>
                <c:pt idx="27">
                  <c:v>19</c:v>
                </c:pt>
                <c:pt idx="28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75-4F76-9C98-11DE65EA85C9}"/>
            </c:ext>
          </c:extLst>
        </c:ser>
        <c:ser>
          <c:idx val="3"/>
          <c:order val="3"/>
          <c:tx>
            <c:strRef>
              <c:f>'Alt Fig 1.6'!$E$2</c:f>
              <c:strCache>
                <c:ptCount val="1"/>
                <c:pt idx="0">
                  <c:v>Latin America and Caribbean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Pt>
            <c:idx val="15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E75-4F76-9C98-11DE65EA85C9}"/>
              </c:ext>
            </c:extLst>
          </c:dPt>
          <c:cat>
            <c:strRef>
              <c:f>'Alt Fig 1.6'!$A$3:$A$33</c:f>
              <c:strCache>
                <c:ptCount val="29"/>
                <c:pt idx="0">
                  <c:v>Poland</c:v>
                </c:pt>
                <c:pt idx="1">
                  <c:v>Latvia</c:v>
                </c:pt>
                <c:pt idx="2">
                  <c:v>Lithuania</c:v>
                </c:pt>
                <c:pt idx="3">
                  <c:v>Bulgaria</c:v>
                </c:pt>
                <c:pt idx="4">
                  <c:v>Slovakia</c:v>
                </c:pt>
                <c:pt idx="5">
                  <c:v>Estonia</c:v>
                </c:pt>
                <c:pt idx="6">
                  <c:v>Croatia</c:v>
                </c:pt>
                <c:pt idx="7">
                  <c:v>Slovenia</c:v>
                </c:pt>
                <c:pt idx="8">
                  <c:v>Greece</c:v>
                </c:pt>
                <c:pt idx="9">
                  <c:v>Czech Republic</c:v>
                </c:pt>
                <c:pt idx="10">
                  <c:v>Portugal</c:v>
                </c:pt>
                <c:pt idx="11">
                  <c:v>Spain</c:v>
                </c:pt>
                <c:pt idx="12">
                  <c:v>Italy</c:v>
                </c:pt>
                <c:pt idx="13">
                  <c:v>Germany</c:v>
                </c:pt>
                <c:pt idx="14">
                  <c:v>Netherlands</c:v>
                </c:pt>
                <c:pt idx="15">
                  <c:v>EU/EEA Average</c:v>
                </c:pt>
                <c:pt idx="16">
                  <c:v>Austria</c:v>
                </c:pt>
                <c:pt idx="17">
                  <c:v>Cyprus</c:v>
                </c:pt>
                <c:pt idx="18">
                  <c:v>Denmark</c:v>
                </c:pt>
                <c:pt idx="19">
                  <c:v>Finland</c:v>
                </c:pt>
                <c:pt idx="20">
                  <c:v>France</c:v>
                </c:pt>
                <c:pt idx="21">
                  <c:v>Iceland</c:v>
                </c:pt>
                <c:pt idx="22">
                  <c:v>United Kingdom</c:v>
                </c:pt>
                <c:pt idx="23">
                  <c:v>Norway</c:v>
                </c:pt>
                <c:pt idx="24">
                  <c:v>Belgium</c:v>
                </c:pt>
                <c:pt idx="25">
                  <c:v>Luxembourg</c:v>
                </c:pt>
                <c:pt idx="26">
                  <c:v>Ireland</c:v>
                </c:pt>
                <c:pt idx="27">
                  <c:v>Malta</c:v>
                </c:pt>
                <c:pt idx="28">
                  <c:v>Sweden</c:v>
                </c:pt>
              </c:strCache>
            </c:strRef>
          </c:cat>
          <c:val>
            <c:numRef>
              <c:f>'Alt Fig 1.6'!$E$3:$E$33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5</c:v>
                </c:pt>
                <c:pt idx="10">
                  <c:v>70</c:v>
                </c:pt>
                <c:pt idx="11">
                  <c:v>495</c:v>
                </c:pt>
                <c:pt idx="12">
                  <c:v>275</c:v>
                </c:pt>
                <c:pt idx="13">
                  <c:v>72</c:v>
                </c:pt>
                <c:pt idx="14">
                  <c:v>70</c:v>
                </c:pt>
                <c:pt idx="15">
                  <c:v>1700</c:v>
                </c:pt>
                <c:pt idx="16">
                  <c:v>7</c:v>
                </c:pt>
                <c:pt idx="17">
                  <c:v>0</c:v>
                </c:pt>
                <c:pt idx="18">
                  <c:v>6</c:v>
                </c:pt>
                <c:pt idx="19">
                  <c:v>5</c:v>
                </c:pt>
                <c:pt idx="20">
                  <c:v>196</c:v>
                </c:pt>
                <c:pt idx="21">
                  <c:v>0</c:v>
                </c:pt>
                <c:pt idx="22">
                  <c:v>310</c:v>
                </c:pt>
                <c:pt idx="23">
                  <c:v>7</c:v>
                </c:pt>
                <c:pt idx="24">
                  <c:v>48</c:v>
                </c:pt>
                <c:pt idx="25">
                  <c:v>1</c:v>
                </c:pt>
                <c:pt idx="26">
                  <c:v>101</c:v>
                </c:pt>
                <c:pt idx="27">
                  <c:v>4</c:v>
                </c:pt>
                <c:pt idx="28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E75-4F76-9C98-11DE65EA85C9}"/>
            </c:ext>
          </c:extLst>
        </c:ser>
        <c:ser>
          <c:idx val="4"/>
          <c:order val="4"/>
          <c:tx>
            <c:strRef>
              <c:f>'Alt Fig 1.6'!$F$2</c:f>
              <c:strCache>
                <c:ptCount val="1"/>
                <c:pt idx="0">
                  <c:v>South and Southeast Asia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Pt>
            <c:idx val="15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E75-4F76-9C98-11DE65EA85C9}"/>
              </c:ext>
            </c:extLst>
          </c:dPt>
          <c:cat>
            <c:strRef>
              <c:f>'Alt Fig 1.6'!$A$3:$A$33</c:f>
              <c:strCache>
                <c:ptCount val="29"/>
                <c:pt idx="0">
                  <c:v>Poland</c:v>
                </c:pt>
                <c:pt idx="1">
                  <c:v>Latvia</c:v>
                </c:pt>
                <c:pt idx="2">
                  <c:v>Lithuania</c:v>
                </c:pt>
                <c:pt idx="3">
                  <c:v>Bulgaria</c:v>
                </c:pt>
                <c:pt idx="4">
                  <c:v>Slovakia</c:v>
                </c:pt>
                <c:pt idx="5">
                  <c:v>Estonia</c:v>
                </c:pt>
                <c:pt idx="6">
                  <c:v>Croatia</c:v>
                </c:pt>
                <c:pt idx="7">
                  <c:v>Slovenia</c:v>
                </c:pt>
                <c:pt idx="8">
                  <c:v>Greece</c:v>
                </c:pt>
                <c:pt idx="9">
                  <c:v>Czech Republic</c:v>
                </c:pt>
                <c:pt idx="10">
                  <c:v>Portugal</c:v>
                </c:pt>
                <c:pt idx="11">
                  <c:v>Spain</c:v>
                </c:pt>
                <c:pt idx="12">
                  <c:v>Italy</c:v>
                </c:pt>
                <c:pt idx="13">
                  <c:v>Germany</c:v>
                </c:pt>
                <c:pt idx="14">
                  <c:v>Netherlands</c:v>
                </c:pt>
                <c:pt idx="15">
                  <c:v>EU/EEA Average</c:v>
                </c:pt>
                <c:pt idx="16">
                  <c:v>Austria</c:v>
                </c:pt>
                <c:pt idx="17">
                  <c:v>Cyprus</c:v>
                </c:pt>
                <c:pt idx="18">
                  <c:v>Denmark</c:v>
                </c:pt>
                <c:pt idx="19">
                  <c:v>Finland</c:v>
                </c:pt>
                <c:pt idx="20">
                  <c:v>France</c:v>
                </c:pt>
                <c:pt idx="21">
                  <c:v>Iceland</c:v>
                </c:pt>
                <c:pt idx="22">
                  <c:v>United Kingdom</c:v>
                </c:pt>
                <c:pt idx="23">
                  <c:v>Norway</c:v>
                </c:pt>
                <c:pt idx="24">
                  <c:v>Belgium</c:v>
                </c:pt>
                <c:pt idx="25">
                  <c:v>Luxembourg</c:v>
                </c:pt>
                <c:pt idx="26">
                  <c:v>Ireland</c:v>
                </c:pt>
                <c:pt idx="27">
                  <c:v>Malta</c:v>
                </c:pt>
                <c:pt idx="28">
                  <c:v>Sweden</c:v>
                </c:pt>
              </c:strCache>
            </c:strRef>
          </c:cat>
          <c:val>
            <c:numRef>
              <c:f>'Alt Fig 1.6'!$F$3:$F$33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16</c:v>
                </c:pt>
                <c:pt idx="9">
                  <c:v>5</c:v>
                </c:pt>
                <c:pt idx="10">
                  <c:v>3</c:v>
                </c:pt>
                <c:pt idx="11">
                  <c:v>11</c:v>
                </c:pt>
                <c:pt idx="12">
                  <c:v>58</c:v>
                </c:pt>
                <c:pt idx="13">
                  <c:v>87</c:v>
                </c:pt>
                <c:pt idx="14">
                  <c:v>42</c:v>
                </c:pt>
                <c:pt idx="15">
                  <c:v>736</c:v>
                </c:pt>
                <c:pt idx="16">
                  <c:v>9</c:v>
                </c:pt>
                <c:pt idx="17">
                  <c:v>2</c:v>
                </c:pt>
                <c:pt idx="18">
                  <c:v>24</c:v>
                </c:pt>
                <c:pt idx="19">
                  <c:v>15</c:v>
                </c:pt>
                <c:pt idx="20">
                  <c:v>59</c:v>
                </c:pt>
                <c:pt idx="21">
                  <c:v>3</c:v>
                </c:pt>
                <c:pt idx="22">
                  <c:v>280</c:v>
                </c:pt>
                <c:pt idx="23">
                  <c:v>29</c:v>
                </c:pt>
                <c:pt idx="24">
                  <c:v>26</c:v>
                </c:pt>
                <c:pt idx="25">
                  <c:v>2</c:v>
                </c:pt>
                <c:pt idx="26">
                  <c:v>13</c:v>
                </c:pt>
                <c:pt idx="27">
                  <c:v>2</c:v>
                </c:pt>
                <c:pt idx="28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E75-4F76-9C98-11DE65EA85C9}"/>
            </c:ext>
          </c:extLst>
        </c:ser>
        <c:ser>
          <c:idx val="5"/>
          <c:order val="5"/>
          <c:tx>
            <c:strRef>
              <c:f>'Alt Fig 1.6'!$G$2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Pt>
            <c:idx val="15"/>
            <c:spPr>
              <a:solidFill>
                <a:schemeClr val="bg1">
                  <a:lumMod val="6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0E75-4F76-9C98-11DE65EA85C9}"/>
              </c:ext>
            </c:extLst>
          </c:dPt>
          <c:cat>
            <c:strRef>
              <c:f>'Alt Fig 1.6'!$A$3:$A$33</c:f>
              <c:strCache>
                <c:ptCount val="29"/>
                <c:pt idx="0">
                  <c:v>Poland</c:v>
                </c:pt>
                <c:pt idx="1">
                  <c:v>Latvia</c:v>
                </c:pt>
                <c:pt idx="2">
                  <c:v>Lithuania</c:v>
                </c:pt>
                <c:pt idx="3">
                  <c:v>Bulgaria</c:v>
                </c:pt>
                <c:pt idx="4">
                  <c:v>Slovakia</c:v>
                </c:pt>
                <c:pt idx="5">
                  <c:v>Estonia</c:v>
                </c:pt>
                <c:pt idx="6">
                  <c:v>Croatia</c:v>
                </c:pt>
                <c:pt idx="7">
                  <c:v>Slovenia</c:v>
                </c:pt>
                <c:pt idx="8">
                  <c:v>Greece</c:v>
                </c:pt>
                <c:pt idx="9">
                  <c:v>Czech Republic</c:v>
                </c:pt>
                <c:pt idx="10">
                  <c:v>Portugal</c:v>
                </c:pt>
                <c:pt idx="11">
                  <c:v>Spain</c:v>
                </c:pt>
                <c:pt idx="12">
                  <c:v>Italy</c:v>
                </c:pt>
                <c:pt idx="13">
                  <c:v>Germany</c:v>
                </c:pt>
                <c:pt idx="14">
                  <c:v>Netherlands</c:v>
                </c:pt>
                <c:pt idx="15">
                  <c:v>EU/EEA Average</c:v>
                </c:pt>
                <c:pt idx="16">
                  <c:v>Austria</c:v>
                </c:pt>
                <c:pt idx="17">
                  <c:v>Cyprus</c:v>
                </c:pt>
                <c:pt idx="18">
                  <c:v>Denmark</c:v>
                </c:pt>
                <c:pt idx="19">
                  <c:v>Finland</c:v>
                </c:pt>
                <c:pt idx="20">
                  <c:v>France</c:v>
                </c:pt>
                <c:pt idx="21">
                  <c:v>Iceland</c:v>
                </c:pt>
                <c:pt idx="22">
                  <c:v>United Kingdom</c:v>
                </c:pt>
                <c:pt idx="23">
                  <c:v>Norway</c:v>
                </c:pt>
                <c:pt idx="24">
                  <c:v>Belgium</c:v>
                </c:pt>
                <c:pt idx="25">
                  <c:v>Luxembourg</c:v>
                </c:pt>
                <c:pt idx="26">
                  <c:v>Ireland</c:v>
                </c:pt>
                <c:pt idx="27">
                  <c:v>Malta</c:v>
                </c:pt>
                <c:pt idx="28">
                  <c:v>Sweden</c:v>
                </c:pt>
              </c:strCache>
            </c:strRef>
          </c:cat>
          <c:val>
            <c:numRef>
              <c:f>'Alt Fig 1.6'!$G$3:$G$33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11</c:v>
                </c:pt>
                <c:pt idx="9">
                  <c:v>2</c:v>
                </c:pt>
                <c:pt idx="10">
                  <c:v>0</c:v>
                </c:pt>
                <c:pt idx="11">
                  <c:v>67</c:v>
                </c:pt>
                <c:pt idx="12">
                  <c:v>63</c:v>
                </c:pt>
                <c:pt idx="13">
                  <c:v>76</c:v>
                </c:pt>
                <c:pt idx="14">
                  <c:v>25</c:v>
                </c:pt>
                <c:pt idx="15">
                  <c:v>569</c:v>
                </c:pt>
                <c:pt idx="16">
                  <c:v>6</c:v>
                </c:pt>
                <c:pt idx="17">
                  <c:v>2</c:v>
                </c:pt>
                <c:pt idx="18">
                  <c:v>6</c:v>
                </c:pt>
                <c:pt idx="19">
                  <c:v>2</c:v>
                </c:pt>
                <c:pt idx="20">
                  <c:v>119</c:v>
                </c:pt>
                <c:pt idx="21">
                  <c:v>4</c:v>
                </c:pt>
                <c:pt idx="22">
                  <c:v>124</c:v>
                </c:pt>
                <c:pt idx="23">
                  <c:v>5</c:v>
                </c:pt>
                <c:pt idx="24">
                  <c:v>26</c:v>
                </c:pt>
                <c:pt idx="25">
                  <c:v>1</c:v>
                </c:pt>
                <c:pt idx="26">
                  <c:v>6</c:v>
                </c:pt>
                <c:pt idx="27">
                  <c:v>3</c:v>
                </c:pt>
                <c:pt idx="28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E75-4F76-9C98-11DE65EA85C9}"/>
            </c:ext>
          </c:extLst>
        </c:ser>
        <c:ser>
          <c:idx val="6"/>
          <c:order val="6"/>
          <c:tx>
            <c:strRef>
              <c:f>'Alt Fig 1.6'!$H$2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strRef>
              <c:f>'Alt Fig 1.6'!$A$3:$A$33</c:f>
              <c:strCache>
                <c:ptCount val="29"/>
                <c:pt idx="0">
                  <c:v>Poland</c:v>
                </c:pt>
                <c:pt idx="1">
                  <c:v>Latvia</c:v>
                </c:pt>
                <c:pt idx="2">
                  <c:v>Lithuania</c:v>
                </c:pt>
                <c:pt idx="3">
                  <c:v>Bulgaria</c:v>
                </c:pt>
                <c:pt idx="4">
                  <c:v>Slovakia</c:v>
                </c:pt>
                <c:pt idx="5">
                  <c:v>Estonia</c:v>
                </c:pt>
                <c:pt idx="6">
                  <c:v>Croatia</c:v>
                </c:pt>
                <c:pt idx="7">
                  <c:v>Slovenia</c:v>
                </c:pt>
                <c:pt idx="8">
                  <c:v>Greece</c:v>
                </c:pt>
                <c:pt idx="9">
                  <c:v>Czech Republic</c:v>
                </c:pt>
                <c:pt idx="10">
                  <c:v>Portugal</c:v>
                </c:pt>
                <c:pt idx="11">
                  <c:v>Spain</c:v>
                </c:pt>
                <c:pt idx="12">
                  <c:v>Italy</c:v>
                </c:pt>
                <c:pt idx="13">
                  <c:v>Germany</c:v>
                </c:pt>
                <c:pt idx="14">
                  <c:v>Netherlands</c:v>
                </c:pt>
                <c:pt idx="15">
                  <c:v>EU/EEA Average</c:v>
                </c:pt>
                <c:pt idx="16">
                  <c:v>Austria</c:v>
                </c:pt>
                <c:pt idx="17">
                  <c:v>Cyprus</c:v>
                </c:pt>
                <c:pt idx="18">
                  <c:v>Denmark</c:v>
                </c:pt>
                <c:pt idx="19">
                  <c:v>Finland</c:v>
                </c:pt>
                <c:pt idx="20">
                  <c:v>France</c:v>
                </c:pt>
                <c:pt idx="21">
                  <c:v>Iceland</c:v>
                </c:pt>
                <c:pt idx="22">
                  <c:v>United Kingdom</c:v>
                </c:pt>
                <c:pt idx="23">
                  <c:v>Norway</c:v>
                </c:pt>
                <c:pt idx="24">
                  <c:v>Belgium</c:v>
                </c:pt>
                <c:pt idx="25">
                  <c:v>Luxembourg</c:v>
                </c:pt>
                <c:pt idx="26">
                  <c:v>Ireland</c:v>
                </c:pt>
                <c:pt idx="27">
                  <c:v>Malta</c:v>
                </c:pt>
                <c:pt idx="28">
                  <c:v>Sweden</c:v>
                </c:pt>
              </c:strCache>
            </c:strRef>
          </c:cat>
          <c:val>
            <c:numRef>
              <c:f>'Alt Fig 1.6'!$H$3:$H$33</c:f>
              <c:numCache>
                <c:formatCode>General</c:formatCode>
                <c:ptCount val="29"/>
                <c:pt idx="0">
                  <c:v>821</c:v>
                </c:pt>
                <c:pt idx="1">
                  <c:v>356</c:v>
                </c:pt>
                <c:pt idx="2">
                  <c:v>209</c:v>
                </c:pt>
                <c:pt idx="3">
                  <c:v>193</c:v>
                </c:pt>
                <c:pt idx="4">
                  <c:v>82</c:v>
                </c:pt>
                <c:pt idx="5">
                  <c:v>213</c:v>
                </c:pt>
                <c:pt idx="6">
                  <c:v>92</c:v>
                </c:pt>
                <c:pt idx="7">
                  <c:v>49</c:v>
                </c:pt>
                <c:pt idx="8">
                  <c:v>435</c:v>
                </c:pt>
                <c:pt idx="9">
                  <c:v>199</c:v>
                </c:pt>
                <c:pt idx="10">
                  <c:v>670</c:v>
                </c:pt>
                <c:pt idx="11" formatCode="#,##0">
                  <c:v>2031</c:v>
                </c:pt>
                <c:pt idx="12" formatCode="#,##0">
                  <c:v>2191</c:v>
                </c:pt>
                <c:pt idx="13" formatCode="#,##0">
                  <c:v>2028</c:v>
                </c:pt>
                <c:pt idx="14">
                  <c:v>437</c:v>
                </c:pt>
                <c:pt idx="15">
                  <c:v>14987</c:v>
                </c:pt>
                <c:pt idx="16">
                  <c:v>138</c:v>
                </c:pt>
                <c:pt idx="17">
                  <c:v>41</c:v>
                </c:pt>
                <c:pt idx="18">
                  <c:v>117</c:v>
                </c:pt>
                <c:pt idx="19">
                  <c:v>73</c:v>
                </c:pt>
                <c:pt idx="20" formatCode="#,##0">
                  <c:v>1336</c:v>
                </c:pt>
                <c:pt idx="21">
                  <c:v>12</c:v>
                </c:pt>
                <c:pt idx="22" formatCode="#,##0">
                  <c:v>2027</c:v>
                </c:pt>
                <c:pt idx="23">
                  <c:v>89</c:v>
                </c:pt>
                <c:pt idx="24">
                  <c:v>282</c:v>
                </c:pt>
                <c:pt idx="25">
                  <c:v>22</c:v>
                </c:pt>
                <c:pt idx="26">
                  <c:v>126</c:v>
                </c:pt>
                <c:pt idx="27">
                  <c:v>16</c:v>
                </c:pt>
                <c:pt idx="28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E75-4F76-9C98-11DE65EA85C9}"/>
            </c:ext>
          </c:extLst>
        </c:ser>
        <c:dLbls/>
        <c:gapWidth val="123"/>
        <c:overlap val="100"/>
        <c:axId val="145681792"/>
        <c:axId val="144909440"/>
      </c:barChart>
      <c:catAx>
        <c:axId val="1456817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4909440"/>
        <c:crosses val="autoZero"/>
        <c:auto val="1"/>
        <c:lblAlgn val="ctr"/>
        <c:lblOffset val="100"/>
      </c:catAx>
      <c:valAx>
        <c:axId val="14490944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50" b="1"/>
                  <a:t>Percentage of new diagnoses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%" sourceLinked="1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68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81718126854023"/>
          <c:y val="0.33627957861883506"/>
          <c:w val="0.38006326645756933"/>
          <c:h val="0.5461729389984357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357D0-AC62-4A83-8FA4-E0B50C8BDDCA}" type="datetimeFigureOut">
              <a:rPr lang="en-GB" smtClean="0"/>
              <a:pPr/>
              <a:t>23/07/2018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1FD30-776D-4245-BA94-82D0774BA8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528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2689C9-E36C-44E6-A816-7985DCBB224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72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Foreign citizens – 7% total</a:t>
            </a:r>
            <a:r>
              <a:rPr lang="en-GB" baseline="0" dirty="0" smtClean="0"/>
              <a:t> </a:t>
            </a:r>
            <a:r>
              <a:rPr lang="en-GB" baseline="0" smtClean="0"/>
              <a:t>populaiton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1FD30-776D-4245-BA94-82D0774BA82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641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2689C9-E36C-44E6-A816-7985DCBB22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42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1FD30-776D-4245-BA94-82D0774BA82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691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MSM Factors* associated </a:t>
            </a:r>
          </a:p>
          <a:p>
            <a:pPr marL="742950" lvl="2" indent="-342900"/>
            <a:r>
              <a:rPr lang="en-GB" dirty="0" smtClean="0"/>
              <a:t>CCOR; Immigration status; years since migration,  on ART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1FD30-776D-4245-BA94-82D0774BA82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946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 to home country in past yr 29.0%; 28.8%; 50.3%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1FD30-776D-4245-BA94-82D0774BA82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Why is it important to provide ART to migrants: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 a </a:t>
            </a:r>
            <a:r>
              <a:rPr kumimoji="0" lang="en-US" alt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clinical perspective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treatment reduces morbidity and mortality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 a </a:t>
            </a:r>
            <a:r>
              <a:rPr kumimoji="0" lang="en-US" alt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public </a:t>
            </a:r>
            <a:r>
              <a:rPr kumimoji="0" lang="en-GB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health perspective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you are 96% less likely to transmit HIV if you are on treatment and virally suppressed 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 a </a:t>
            </a:r>
            <a:r>
              <a:rPr kumimoji="0" lang="en-GB" alt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human rights perspective</a:t>
            </a:r>
            <a:r>
              <a:rPr kumimoji="0" lang="en-GB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it is the right thing to do</a:t>
            </a:r>
            <a:endParaRPr kumimoji="0" lang="en-US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1FD30-776D-4245-BA94-82D0774BA82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613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5749-7722-4AD3-97E3-2BDB1C17F74B}" type="datetimeFigureOut">
              <a:rPr lang="en-GB" smtClean="0"/>
              <a:pPr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E58-A326-411E-A7D3-06967F0F2F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5749-7722-4AD3-97E3-2BDB1C17F74B}" type="datetimeFigureOut">
              <a:rPr lang="en-GB" smtClean="0"/>
              <a:pPr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E58-A326-411E-A7D3-06967F0F2F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5749-7722-4AD3-97E3-2BDB1C17F74B}" type="datetimeFigureOut">
              <a:rPr lang="en-GB" smtClean="0"/>
              <a:pPr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E58-A326-411E-A7D3-06967F0F2F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arkBlue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60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B856F-0FF4-4EE2-8BD5-5B58326090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15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59E0-D120-4B0F-B622-67B5D1F813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35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B63BC-E030-4D97-87F3-04D17BB8E2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2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7FADF-4AEB-45DE-8546-A561B2BB39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EE316-59C0-4FA5-B205-23840A9523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9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2238-56EC-4A2A-907A-0D4BC9B56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87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6F049-C728-45A8-8300-898045FD6D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09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5749-7722-4AD3-97E3-2BDB1C17F74B}" type="datetimeFigureOut">
              <a:rPr lang="en-GB" smtClean="0"/>
              <a:pPr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E58-A326-411E-A7D3-06967F0F2F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79736-EF34-4D03-B96E-7BC45F2F30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2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8ADB6-86D7-4CFD-8FAC-1EFBD5CBC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24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A1ED3-46FB-4AF5-853D-9F79A929F1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13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5749-7722-4AD3-97E3-2BDB1C17F74B}" type="datetimeFigureOut">
              <a:rPr lang="en-GB" smtClean="0"/>
              <a:pPr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E58-A326-411E-A7D3-06967F0F2F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5749-7722-4AD3-97E3-2BDB1C17F74B}" type="datetimeFigureOut">
              <a:rPr lang="en-GB" smtClean="0"/>
              <a:pPr/>
              <a:t>23/07/2018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E58-A326-411E-A7D3-06967F0F2F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5749-7722-4AD3-97E3-2BDB1C17F74B}" type="datetimeFigureOut">
              <a:rPr lang="en-GB" smtClean="0"/>
              <a:pPr/>
              <a:t>23/07/2018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E58-A326-411E-A7D3-06967F0F2F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5749-7722-4AD3-97E3-2BDB1C17F74B}" type="datetimeFigureOut">
              <a:rPr lang="en-GB" smtClean="0"/>
              <a:pPr/>
              <a:t>23/07/2018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E58-A326-411E-A7D3-06967F0F2F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5749-7722-4AD3-97E3-2BDB1C17F74B}" type="datetimeFigureOut">
              <a:rPr lang="en-GB" smtClean="0"/>
              <a:pPr/>
              <a:t>23/07/2018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E58-A326-411E-A7D3-06967F0F2F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5749-7722-4AD3-97E3-2BDB1C17F74B}" type="datetimeFigureOut">
              <a:rPr lang="en-GB" smtClean="0"/>
              <a:pPr/>
              <a:t>23/07/2018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E58-A326-411E-A7D3-06967F0F2F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5749-7722-4AD3-97E3-2BDB1C17F74B}" type="datetimeFigureOut">
              <a:rPr lang="en-GB" smtClean="0"/>
              <a:pPr/>
              <a:t>23/07/2018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E58-A326-411E-A7D3-06967F0F2F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75749-7722-4AD3-97E3-2BDB1C17F74B}" type="datetimeFigureOut">
              <a:rPr lang="en-GB" smtClean="0"/>
              <a:pPr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7E58-A326-411E-A7D3-06967F0F2F4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330862-4B84-4EEB-B5FA-F0BD0B61D44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5" descr="DarkBlue102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9600" y="21336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HIV-positive migrants in Europe: policy and health systems challenges </a:t>
            </a:r>
            <a:endParaRPr lang="en-GB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" descr="D:\Users\dalvarez\Documents\Dropbox\aMASE_WP14\Study instruments\Logos\aMASE_logo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67"/>
          <a:stretch>
            <a:fillRect/>
          </a:stretch>
        </p:blipFill>
        <p:spPr bwMode="auto">
          <a:xfrm>
            <a:off x="685800" y="4953000"/>
            <a:ext cx="1702276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Image result for aids 2018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43600"/>
            <a:ext cx="1261101" cy="73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00200" y="3733800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Dr Fiona Burns </a:t>
            </a:r>
          </a:p>
          <a:p>
            <a:pPr algn="ctr"/>
            <a:r>
              <a:rPr lang="en-GB" sz="3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UCL Institute for Global Health / </a:t>
            </a:r>
          </a:p>
          <a:p>
            <a:pPr algn="ctr"/>
            <a:r>
              <a:rPr lang="en-GB" sz="3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Royal Free Hospital U.K.</a:t>
            </a:r>
            <a:endParaRPr lang="en-GB" sz="30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33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994487" cy="2995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76866"/>
            <a:ext cx="4179879" cy="3134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1981" y="161534"/>
            <a:ext cx="4382019" cy="3286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343400"/>
            <a:ext cx="3200397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4191000"/>
            <a:ext cx="2425384" cy="1604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0480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81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14" y="-3657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Thank you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939102"/>
            <a:ext cx="8489950" cy="5440362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Julia del </a:t>
            </a:r>
            <a:r>
              <a:rPr lang="en-GB" sz="2000" b="1" dirty="0" err="1" smtClean="0">
                <a:solidFill>
                  <a:srgbClr val="FF0000"/>
                </a:solidFill>
              </a:rPr>
              <a:t>Amo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• </a:t>
            </a:r>
            <a:r>
              <a:rPr lang="en-GB" sz="2000" dirty="0" smtClean="0">
                <a:solidFill>
                  <a:srgbClr val="FF0000"/>
                </a:solidFill>
              </a:rPr>
              <a:t>  </a:t>
            </a:r>
            <a:r>
              <a:rPr lang="en-GB" sz="2000" b="1" dirty="0" err="1" smtClean="0">
                <a:solidFill>
                  <a:srgbClr val="FF0000"/>
                </a:solidFill>
              </a:rPr>
              <a:t>Ibi</a:t>
            </a:r>
            <a:r>
              <a:rPr lang="en-GB" sz="2000" b="1" dirty="0" smtClean="0">
                <a:solidFill>
                  <a:srgbClr val="FF0000"/>
                </a:solidFill>
              </a:rPr>
              <a:t> Fakoya </a:t>
            </a:r>
            <a:r>
              <a:rPr lang="en-GB" sz="2000" dirty="0" smtClean="0"/>
              <a:t>• </a:t>
            </a:r>
            <a:r>
              <a:rPr lang="en-GB" sz="2000" b="1" dirty="0" smtClean="0">
                <a:solidFill>
                  <a:srgbClr val="FF0000"/>
                </a:solidFill>
              </a:rPr>
              <a:t>Teymur Noori </a:t>
            </a:r>
            <a:endParaRPr lang="en-GB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5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smtClean="0"/>
              <a:t>aMASE </a:t>
            </a:r>
            <a:r>
              <a:rPr lang="en-GB" sz="2000" b="1" dirty="0"/>
              <a:t>Working Group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err="1" smtClean="0"/>
              <a:t>Débora</a:t>
            </a:r>
            <a:r>
              <a:rPr lang="en-GB" sz="1600" dirty="0" smtClean="0"/>
              <a:t> </a:t>
            </a:r>
            <a:r>
              <a:rPr lang="en-GB" sz="1600" dirty="0" err="1"/>
              <a:t>Álvarez</a:t>
            </a:r>
            <a:r>
              <a:rPr lang="en-GB" sz="1600" dirty="0"/>
              <a:t> • Anne-Françoise </a:t>
            </a:r>
            <a:r>
              <a:rPr lang="en-GB" sz="1600" dirty="0" err="1"/>
              <a:t>Gennotte</a:t>
            </a:r>
            <a:r>
              <a:rPr lang="en-GB" sz="1600" dirty="0"/>
              <a:t> • Cécile La </a:t>
            </a:r>
            <a:r>
              <a:rPr lang="en-GB" sz="1600" dirty="0" err="1"/>
              <a:t>Morté</a:t>
            </a:r>
            <a:r>
              <a:rPr lang="en-GB" sz="1600" dirty="0"/>
              <a:t>  • A </a:t>
            </a:r>
            <a:r>
              <a:rPr lang="en-GB" sz="1600" dirty="0" err="1"/>
              <a:t>Barthélemy</a:t>
            </a:r>
            <a:r>
              <a:rPr lang="en-GB" sz="1600" dirty="0"/>
              <a:t>  • Claudia </a:t>
            </a:r>
            <a:r>
              <a:rPr lang="en-GB" sz="1600" dirty="0" err="1"/>
              <a:t>Wengenroth</a:t>
            </a:r>
            <a:r>
              <a:rPr lang="en-GB" sz="1600" dirty="0"/>
              <a:t> • </a:t>
            </a:r>
            <a:r>
              <a:rPr lang="en-GB" sz="1600" dirty="0" err="1"/>
              <a:t>Giota</a:t>
            </a:r>
            <a:r>
              <a:rPr lang="en-GB" sz="1600" dirty="0"/>
              <a:t> </a:t>
            </a:r>
            <a:r>
              <a:rPr lang="en-GB" sz="1600" dirty="0" err="1"/>
              <a:t>Touloumi</a:t>
            </a:r>
            <a:r>
              <a:rPr lang="en-GB" sz="1600" dirty="0"/>
              <a:t> • </a:t>
            </a:r>
            <a:r>
              <a:rPr lang="en-GB" sz="1600" dirty="0" err="1"/>
              <a:t>Gountas</a:t>
            </a:r>
            <a:r>
              <a:rPr lang="en-GB" sz="1600" dirty="0"/>
              <a:t> </a:t>
            </a:r>
            <a:r>
              <a:rPr lang="en-GB" sz="1600" dirty="0" err="1"/>
              <a:t>Ilias</a:t>
            </a:r>
            <a:r>
              <a:rPr lang="en-GB" sz="1600" dirty="0"/>
              <a:t> • </a:t>
            </a:r>
            <a:r>
              <a:rPr lang="en-GB" sz="1600" dirty="0" err="1"/>
              <a:t>Koulai</a:t>
            </a:r>
            <a:r>
              <a:rPr lang="en-GB" sz="1600" dirty="0"/>
              <a:t> </a:t>
            </a:r>
            <a:r>
              <a:rPr lang="en-GB" sz="1600" dirty="0" err="1"/>
              <a:t>Loumpiana</a:t>
            </a:r>
            <a:r>
              <a:rPr lang="en-GB" sz="1600" dirty="0"/>
              <a:t> • </a:t>
            </a:r>
            <a:r>
              <a:rPr lang="en-GB" sz="1600" dirty="0" err="1"/>
              <a:t>Anagnostou</a:t>
            </a:r>
            <a:r>
              <a:rPr lang="en-GB" sz="1600" dirty="0"/>
              <a:t> Olga • </a:t>
            </a:r>
            <a:r>
              <a:rPr lang="en-US" sz="1600" dirty="0" err="1"/>
              <a:t>Gundolf</a:t>
            </a:r>
            <a:r>
              <a:rPr lang="en-US" sz="1600" dirty="0"/>
              <a:t> </a:t>
            </a:r>
            <a:r>
              <a:rPr lang="en-US" sz="1600" dirty="0" err="1"/>
              <a:t>Schüttfort</a:t>
            </a:r>
            <a:r>
              <a:rPr lang="en-US" sz="1600" dirty="0"/>
              <a:t>,  • Claudia </a:t>
            </a:r>
            <a:r>
              <a:rPr lang="en-US" sz="1600" dirty="0" err="1"/>
              <a:t>Wengenroth</a:t>
            </a:r>
            <a:r>
              <a:rPr lang="en-GB" sz="1600" dirty="0"/>
              <a:t> • Henrique Barros • Paula </a:t>
            </a:r>
            <a:r>
              <a:rPr lang="en-GB" sz="1600" dirty="0" err="1" smtClean="0"/>
              <a:t>Meireles</a:t>
            </a:r>
            <a:r>
              <a:rPr lang="en-GB" sz="1600" dirty="0" smtClean="0"/>
              <a:t>, </a:t>
            </a:r>
            <a:r>
              <a:rPr lang="en-GB" sz="1600" dirty="0"/>
              <a:t>• Susana Monge • Bruno </a:t>
            </a:r>
            <a:r>
              <a:rPr lang="en-GB" sz="1600" dirty="0" err="1"/>
              <a:t>Ledergerber</a:t>
            </a:r>
            <a:r>
              <a:rPr lang="en-GB" sz="1600" dirty="0"/>
              <a:t> • Cornelia </a:t>
            </a:r>
            <a:r>
              <a:rPr lang="en-GB" sz="1600" dirty="0" err="1"/>
              <a:t>Staehelin</a:t>
            </a:r>
            <a:r>
              <a:rPr lang="en-GB" sz="1600" dirty="0"/>
              <a:t> • Maria </a:t>
            </a:r>
            <a:r>
              <a:rPr lang="en-GB" sz="1600" dirty="0" err="1"/>
              <a:t>Prins</a:t>
            </a:r>
            <a:r>
              <a:rPr lang="en-GB" sz="1600" dirty="0"/>
              <a:t> • </a:t>
            </a:r>
            <a:r>
              <a:rPr lang="en-GB" sz="1600" dirty="0" err="1"/>
              <a:t>Janneke</a:t>
            </a:r>
            <a:r>
              <a:rPr lang="en-GB" sz="1600" dirty="0"/>
              <a:t> Bill • </a:t>
            </a:r>
            <a:r>
              <a:rPr lang="en-GB" sz="1600" dirty="0" err="1"/>
              <a:t>Freke</a:t>
            </a:r>
            <a:r>
              <a:rPr lang="en-GB" sz="1600" dirty="0"/>
              <a:t> </a:t>
            </a:r>
            <a:r>
              <a:rPr lang="en-GB" sz="1600" dirty="0" err="1"/>
              <a:t>Zuure</a:t>
            </a:r>
            <a:r>
              <a:rPr lang="en-GB" sz="1600" dirty="0"/>
              <a:t> • </a:t>
            </a:r>
            <a:r>
              <a:rPr lang="en-GB" sz="1600" dirty="0" err="1"/>
              <a:t>Tullio</a:t>
            </a:r>
            <a:r>
              <a:rPr lang="en-GB" sz="1600" dirty="0"/>
              <a:t> </a:t>
            </a:r>
            <a:r>
              <a:rPr lang="en-GB" sz="1600" dirty="0" err="1"/>
              <a:t>Prestileo</a:t>
            </a:r>
            <a:r>
              <a:rPr lang="en-GB" sz="1600" dirty="0"/>
              <a:t>  • </a:t>
            </a:r>
            <a:r>
              <a:rPr lang="en-GB" sz="1600" dirty="0" err="1"/>
              <a:t>Nicolla</a:t>
            </a:r>
            <a:r>
              <a:rPr lang="en-GB" sz="1600" dirty="0"/>
              <a:t> </a:t>
            </a:r>
            <a:r>
              <a:rPr lang="en-GB" sz="1600" dirty="0" err="1"/>
              <a:t>Petrosillo</a:t>
            </a:r>
            <a:r>
              <a:rPr lang="en-GB" sz="1600" dirty="0"/>
              <a:t> </a:t>
            </a:r>
            <a:endParaRPr lang="en-GB" sz="16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5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dirty="0" smtClean="0"/>
              <a:t>Advisory Members of WG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smtClean="0"/>
              <a:t>Anne </a:t>
            </a:r>
            <a:r>
              <a:rPr lang="en-GB" sz="1600" dirty="0"/>
              <a:t>Johnson • Ade Fakoya • Alain </a:t>
            </a:r>
            <a:r>
              <a:rPr lang="en-GB" sz="1600" dirty="0" err="1"/>
              <a:t>Volny</a:t>
            </a:r>
            <a:r>
              <a:rPr lang="en-GB" sz="1600" dirty="0"/>
              <a:t>-Anne • Kevin Fenton • </a:t>
            </a:r>
            <a:r>
              <a:rPr lang="en-GB" sz="1600" dirty="0" err="1"/>
              <a:t>Ramazan</a:t>
            </a:r>
            <a:r>
              <a:rPr lang="en-GB" sz="1600" dirty="0"/>
              <a:t> Salman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5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dirty="0" smtClean="0"/>
              <a:t>Community </a:t>
            </a:r>
            <a:r>
              <a:rPr lang="en-GB" sz="1800" b="1" dirty="0"/>
              <a:t>Advisory Group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/>
              <a:t>Bryan </a:t>
            </a:r>
            <a:r>
              <a:rPr lang="en-GB" sz="1600" dirty="0" err="1"/>
              <a:t>Teixeira</a:t>
            </a:r>
            <a:r>
              <a:rPr lang="en-GB" sz="1600" dirty="0"/>
              <a:t> • </a:t>
            </a:r>
            <a:r>
              <a:rPr lang="en-GB" sz="1600" dirty="0" err="1"/>
              <a:t>Bisi</a:t>
            </a:r>
            <a:r>
              <a:rPr lang="en-GB" sz="1600" dirty="0"/>
              <a:t> </a:t>
            </a:r>
            <a:r>
              <a:rPr lang="en-GB" sz="1600" dirty="0" err="1"/>
              <a:t>Alimi</a:t>
            </a:r>
            <a:r>
              <a:rPr lang="en-GB" sz="1600" dirty="0"/>
              <a:t> • Debora Alvarez • </a:t>
            </a:r>
            <a:r>
              <a:rPr lang="en-GB" sz="1600" dirty="0" err="1"/>
              <a:t>Janneke</a:t>
            </a:r>
            <a:r>
              <a:rPr lang="en-GB" sz="1600" dirty="0"/>
              <a:t> </a:t>
            </a:r>
            <a:r>
              <a:rPr lang="en-GB" sz="1600" dirty="0" err="1"/>
              <a:t>Bil</a:t>
            </a:r>
            <a:r>
              <a:rPr lang="en-GB" sz="1600" dirty="0"/>
              <a:t> • Anna </a:t>
            </a:r>
            <a:r>
              <a:rPr lang="en-GB" sz="1600" dirty="0" err="1"/>
              <a:t>Colucci</a:t>
            </a:r>
            <a:r>
              <a:rPr lang="en-GB" sz="1600" dirty="0"/>
              <a:t> • Julia del </a:t>
            </a:r>
            <a:r>
              <a:rPr lang="en-GB" sz="1600" dirty="0" err="1"/>
              <a:t>Amo</a:t>
            </a:r>
            <a:r>
              <a:rPr lang="en-GB" sz="1600" dirty="0"/>
              <a:t> • Marc </a:t>
            </a:r>
            <a:r>
              <a:rPr lang="en-GB" sz="1600" dirty="0" err="1"/>
              <a:t>Dixneuf</a:t>
            </a:r>
            <a:r>
              <a:rPr lang="en-GB" sz="1600" dirty="0"/>
              <a:t> • Andy Gregg • Jason Farrell • Anna Maria </a:t>
            </a:r>
            <a:r>
              <a:rPr lang="en-GB" sz="1600" dirty="0" err="1"/>
              <a:t>Luzi</a:t>
            </a:r>
            <a:r>
              <a:rPr lang="en-GB" sz="1600" dirty="0"/>
              <a:t> • Maureen </a:t>
            </a:r>
            <a:r>
              <a:rPr lang="en-GB" sz="1600" dirty="0" err="1"/>
              <a:t>Louhenapessy</a:t>
            </a:r>
            <a:r>
              <a:rPr lang="en-GB" sz="1600" dirty="0"/>
              <a:t> • Alberto Martin-Perez • Tatiana </a:t>
            </a:r>
            <a:r>
              <a:rPr lang="en-GB" sz="1600" dirty="0" err="1"/>
              <a:t>Mouhebati</a:t>
            </a:r>
            <a:r>
              <a:rPr lang="en-GB" sz="1600" dirty="0"/>
              <a:t> • </a:t>
            </a:r>
            <a:r>
              <a:rPr lang="en-GB" sz="1600" dirty="0" err="1"/>
              <a:t>Godwyns</a:t>
            </a:r>
            <a:r>
              <a:rPr lang="en-GB" sz="1600" dirty="0"/>
              <a:t> </a:t>
            </a:r>
            <a:r>
              <a:rPr lang="en-GB" sz="1600" dirty="0" err="1"/>
              <a:t>Onwuchekwa</a:t>
            </a:r>
            <a:r>
              <a:rPr lang="en-GB" sz="1600" dirty="0"/>
              <a:t> • Jenifer </a:t>
            </a:r>
            <a:r>
              <a:rPr lang="en-GB" sz="1600" dirty="0" err="1"/>
              <a:t>Rebollo</a:t>
            </a:r>
            <a:r>
              <a:rPr lang="en-GB" sz="1600" dirty="0"/>
              <a:t> • </a:t>
            </a:r>
            <a:r>
              <a:rPr lang="en-GB" sz="1600" dirty="0" err="1"/>
              <a:t>Ramazan</a:t>
            </a:r>
            <a:r>
              <a:rPr lang="en-GB" sz="1600" dirty="0"/>
              <a:t> Salman • Diana Silva • Miguel Vazquez • Alain </a:t>
            </a:r>
            <a:r>
              <a:rPr lang="en-GB" sz="1600" dirty="0" err="1"/>
              <a:t>Volny</a:t>
            </a:r>
            <a:r>
              <a:rPr lang="en-GB" sz="1600" dirty="0"/>
              <a:t>-Anne • Nicky </a:t>
            </a:r>
            <a:r>
              <a:rPr lang="en-GB" sz="1600" dirty="0" err="1"/>
              <a:t>Voudouri</a:t>
            </a:r>
            <a:r>
              <a:rPr lang="en-GB" sz="1600" dirty="0"/>
              <a:t> • </a:t>
            </a:r>
            <a:r>
              <a:rPr lang="en-GB" sz="1600" dirty="0" err="1"/>
              <a:t>Wim</a:t>
            </a:r>
            <a:r>
              <a:rPr lang="en-GB" sz="1600" dirty="0"/>
              <a:t> </a:t>
            </a:r>
            <a:r>
              <a:rPr lang="en-GB" sz="1600" dirty="0" err="1"/>
              <a:t>Zuilhof</a:t>
            </a:r>
            <a:r>
              <a:rPr lang="en-GB" sz="1600" dirty="0"/>
              <a:t> • </a:t>
            </a:r>
            <a:r>
              <a:rPr lang="en-GB" sz="1600" dirty="0" err="1"/>
              <a:t>Freke</a:t>
            </a:r>
            <a:r>
              <a:rPr lang="en-GB" sz="1600" dirty="0"/>
              <a:t> </a:t>
            </a:r>
            <a:r>
              <a:rPr lang="en-GB" sz="1600" dirty="0" err="1"/>
              <a:t>Zuure</a:t>
            </a:r>
            <a:r>
              <a:rPr lang="en-GB" sz="1600" dirty="0"/>
              <a:t> • Koen Block </a:t>
            </a:r>
            <a:endParaRPr lang="en-GB" sz="16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Everyone who participated in and promoted the survey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6324600"/>
            <a:ext cx="8839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Funding from the European Union’s Seventh Framework Programme for research, technological development and demonstration under </a:t>
            </a:r>
            <a:r>
              <a:rPr kumimoji="0" lang="en-GB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EuroCoord</a:t>
            </a: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grant agreement n˚ 260694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0118" y="227049"/>
            <a:ext cx="1938696" cy="615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0524" y="940576"/>
            <a:ext cx="1902117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175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646" y="2239872"/>
            <a:ext cx="8489950" cy="3457575"/>
          </a:xfrm>
        </p:spPr>
        <p:txBody>
          <a:bodyPr/>
          <a:lstStyle/>
          <a:p>
            <a:r>
              <a:rPr lang="en-GB" dirty="0" smtClean="0"/>
              <a:t>Epidemiology</a:t>
            </a:r>
          </a:p>
          <a:p>
            <a:r>
              <a:rPr lang="en-GB" dirty="0" err="1" smtClean="0"/>
              <a:t>aMASE</a:t>
            </a:r>
            <a:r>
              <a:rPr lang="en-GB" dirty="0" smtClean="0"/>
              <a:t> study </a:t>
            </a:r>
          </a:p>
          <a:p>
            <a:r>
              <a:rPr lang="en-GB" dirty="0" smtClean="0"/>
              <a:t>Challenges for HIV prevention, treatment and care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Disclosures: have received </a:t>
            </a:r>
            <a:r>
              <a:rPr lang="en-GB" dirty="0"/>
              <a:t>consultancy fees and conference support from Gilead Sciences Ltd.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1329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8747" y="118674"/>
            <a:ext cx="2665255" cy="82862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7193" y="142893"/>
            <a:ext cx="5961422" cy="822325"/>
          </a:xfrm>
          <a:noFill/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Proportion HIV diagnoses in migrants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*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 by country of report, EU/EEA 2016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647195" y="947295"/>
          <a:ext cx="7957255" cy="543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 Box 83"/>
          <p:cNvSpPr txBox="1">
            <a:spLocks noChangeArrowheads="1"/>
          </p:cNvSpPr>
          <p:nvPr/>
        </p:nvSpPr>
        <p:spPr bwMode="auto">
          <a:xfrm>
            <a:off x="450783" y="6554835"/>
            <a:ext cx="4625275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(2017). HIV/AIDS Surveillance in Europe 2017– 2016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142" y="3212977"/>
            <a:ext cx="543051" cy="3077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="1" kern="0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40%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27584" y="3284819"/>
            <a:ext cx="1008112" cy="1441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endParaRPr lang="en-GB" sz="20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10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 descr="image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03" y="1260978"/>
            <a:ext cx="8395814" cy="468115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7817308" y="3661770"/>
            <a:ext cx="520358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18%</a:t>
            </a:r>
          </a:p>
        </p:txBody>
      </p:sp>
      <p:sp>
        <p:nvSpPr>
          <p:cNvPr id="17416" name="TextBox 1"/>
          <p:cNvSpPr txBox="1">
            <a:spLocks noChangeArrowheads="1"/>
          </p:cNvSpPr>
          <p:nvPr/>
        </p:nvSpPr>
        <p:spPr bwMode="auto">
          <a:xfrm rot="-680745">
            <a:off x="1757483" y="2284659"/>
            <a:ext cx="663192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en-US" sz="1800"/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 rot="-687057">
            <a:off x="1857868" y="3521703"/>
            <a:ext cx="643792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en-US" sz="2800"/>
          </a:p>
        </p:txBody>
      </p:sp>
      <p:sp>
        <p:nvSpPr>
          <p:cNvPr id="17418" name="TextBox 2"/>
          <p:cNvSpPr txBox="1">
            <a:spLocks noChangeArrowheads="1"/>
          </p:cNvSpPr>
          <p:nvPr/>
        </p:nvSpPr>
        <p:spPr bwMode="auto">
          <a:xfrm>
            <a:off x="1925708" y="3917159"/>
            <a:ext cx="118063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en-US" sz="1500"/>
          </a:p>
        </p:txBody>
      </p:sp>
      <p:sp>
        <p:nvSpPr>
          <p:cNvPr id="17419" name="TextBox 3"/>
          <p:cNvSpPr txBox="1">
            <a:spLocks noChangeArrowheads="1"/>
          </p:cNvSpPr>
          <p:nvPr/>
        </p:nvSpPr>
        <p:spPr bwMode="auto">
          <a:xfrm>
            <a:off x="2100264" y="1744268"/>
            <a:ext cx="542806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en-US" sz="1500"/>
          </a:p>
        </p:txBody>
      </p:sp>
      <p:sp>
        <p:nvSpPr>
          <p:cNvPr id="17420" name="TextBox 4"/>
          <p:cNvSpPr txBox="1">
            <a:spLocks noChangeArrowheads="1"/>
          </p:cNvSpPr>
          <p:nvPr/>
        </p:nvSpPr>
        <p:spPr bwMode="auto">
          <a:xfrm>
            <a:off x="4902996" y="1744268"/>
            <a:ext cx="1501379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en-US" sz="1500"/>
          </a:p>
        </p:txBody>
      </p:sp>
      <p:sp>
        <p:nvSpPr>
          <p:cNvPr id="17424" name="TextBox 3"/>
          <p:cNvSpPr txBox="1">
            <a:spLocks noChangeArrowheads="1"/>
          </p:cNvSpPr>
          <p:nvPr/>
        </p:nvSpPr>
        <p:spPr bwMode="auto">
          <a:xfrm>
            <a:off x="611561" y="1268762"/>
            <a:ext cx="7992889" cy="3847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GB" altLang="en-US" sz="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Rice BD, Elford J, Yin Z et al (2012). A new method to assign country of HIV infection among </a:t>
            </a:r>
            <a:r>
              <a:rPr lang="en-GB" alt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heterosexuals</a:t>
            </a:r>
            <a:r>
              <a:rPr lang="en-GB" altLang="en-US" sz="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born abroad and diagnosed with HIV in the UK. AIDS 26 (15): 1961-6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169625" y="1882380"/>
            <a:ext cx="930641" cy="9747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endParaRPr lang="en-GB" sz="1500">
              <a:latin typeface="Tahoma" pitchFamily="34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862720" y="3225604"/>
            <a:ext cx="568482" cy="30777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24%</a:t>
            </a:r>
          </a:p>
        </p:txBody>
      </p:sp>
      <p:cxnSp>
        <p:nvCxnSpPr>
          <p:cNvPr id="19" name="Straight Connector 7"/>
          <p:cNvCxnSpPr>
            <a:cxnSpLocks noChangeShapeType="1"/>
          </p:cNvCxnSpPr>
          <p:nvPr/>
        </p:nvCxnSpPr>
        <p:spPr bwMode="auto">
          <a:xfrm>
            <a:off x="2328485" y="1882089"/>
            <a:ext cx="353616" cy="0"/>
          </a:xfrm>
          <a:prstGeom prst="line">
            <a:avLst/>
          </a:prstGeom>
          <a:noFill/>
          <a:ln w="571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Straight Connector 16"/>
          <p:cNvCxnSpPr>
            <a:cxnSpLocks noChangeShapeType="1"/>
          </p:cNvCxnSpPr>
          <p:nvPr/>
        </p:nvCxnSpPr>
        <p:spPr bwMode="auto">
          <a:xfrm flipV="1">
            <a:off x="4465443" y="1882378"/>
            <a:ext cx="348853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871959" y="4420066"/>
            <a:ext cx="417910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7%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2505295" y="1727237"/>
            <a:ext cx="439509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350" dirty="0">
                <a:latin typeface="Calibri" pitchFamily="34" charset="0"/>
                <a:cs typeface="Calibri" pitchFamily="34" charset="0"/>
              </a:rPr>
              <a:t>      Clinic-based estimate	            CD4-based estimate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7677154" y="1967493"/>
            <a:ext cx="530347" cy="30777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46%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381189" y="6279884"/>
            <a:ext cx="83847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GB" altLang="en-US" sz="1100" dirty="0" smtClean="0">
                <a:latin typeface="Calibri" pitchFamily="34" charset="0"/>
                <a:cs typeface="Calibri" pitchFamily="34" charset="0"/>
              </a:rPr>
              <a:t>Source: Rice BD, </a:t>
            </a:r>
            <a:r>
              <a:rPr lang="en-GB" altLang="en-US" sz="1100" dirty="0" err="1" smtClean="0">
                <a:latin typeface="Calibri" pitchFamily="34" charset="0"/>
                <a:cs typeface="Calibri" pitchFamily="34" charset="0"/>
              </a:rPr>
              <a:t>Elford</a:t>
            </a:r>
            <a:r>
              <a:rPr lang="en-GB" altLang="en-US" sz="1100" dirty="0" smtClean="0">
                <a:latin typeface="Calibri" pitchFamily="34" charset="0"/>
                <a:cs typeface="Calibri" pitchFamily="34" charset="0"/>
              </a:rPr>
              <a:t> J, Yin Z et al (2012). A new method to assign country of HIV infection among heterosexuals born abroad and diagnosed with HIV in the UK. AIDS 26 (15): 1961-6</a:t>
            </a:r>
            <a:endParaRPr lang="en-GB" alt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00117" y="205785"/>
            <a:ext cx="7556259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000" dirty="0">
                <a:latin typeface="Calibri" panose="020F0502020204030204" pitchFamily="34" charset="0"/>
                <a:cs typeface="Calibri" pitchFamily="34" charset="0"/>
              </a:rPr>
              <a:t>Where do migrants get infected with HIV (prior to or after arrival to the EU)?</a:t>
            </a:r>
          </a:p>
        </p:txBody>
      </p:sp>
    </p:spTree>
    <p:extLst>
      <p:ext uri="{BB962C8B-B14F-4D97-AF65-F5344CB8AC3E}">
        <p14:creationId xmlns:p14="http://schemas.microsoft.com/office/powerpoint/2010/main" xmlns="" val="139001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98529" y="685526"/>
            <a:ext cx="8877170" cy="6920344"/>
            <a:chOff x="298529" y="685526"/>
            <a:chExt cx="8877170" cy="6920344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6608870" y="1718536"/>
              <a:ext cx="0" cy="510982"/>
            </a:xfrm>
            <a:prstGeom prst="straightConnector1">
              <a:avLst/>
            </a:prstGeom>
            <a:solidFill>
              <a:srgbClr val="BBE0E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3" name="Group 8"/>
            <p:cNvGrpSpPr/>
            <p:nvPr/>
          </p:nvGrpSpPr>
          <p:grpSpPr>
            <a:xfrm>
              <a:off x="1509000" y="685526"/>
              <a:ext cx="6121400" cy="895350"/>
              <a:chOff x="1435107" y="685526"/>
              <a:chExt cx="6121400" cy="895350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1435107" y="685526"/>
                <a:ext cx="6121400" cy="895350"/>
              </a:xfrm>
              <a:custGeom>
                <a:avLst/>
                <a:gdLst>
                  <a:gd name="connsiteX0" fmla="*/ 0 w 3428338"/>
                  <a:gd name="connsiteY0" fmla="*/ 0 h 1323423"/>
                  <a:gd name="connsiteX1" fmla="*/ 3428338 w 3428338"/>
                  <a:gd name="connsiteY1" fmla="*/ 0 h 1323423"/>
                  <a:gd name="connsiteX2" fmla="*/ 3428338 w 3428338"/>
                  <a:gd name="connsiteY2" fmla="*/ 1323423 h 1323423"/>
                  <a:gd name="connsiteX3" fmla="*/ 0 w 3428338"/>
                  <a:gd name="connsiteY3" fmla="*/ 1323423 h 1323423"/>
                  <a:gd name="connsiteX4" fmla="*/ 0 w 3428338"/>
                  <a:gd name="connsiteY4" fmla="*/ 0 h 132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8338" h="1323423">
                    <a:moveTo>
                      <a:pt x="0" y="0"/>
                    </a:moveTo>
                    <a:lnTo>
                      <a:pt x="3428338" y="0"/>
                    </a:lnTo>
                    <a:lnTo>
                      <a:pt x="3428338" y="1323423"/>
                    </a:lnTo>
                    <a:lnTo>
                      <a:pt x="0" y="13234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635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lIns="0" tIns="36000" rIns="0" bIns="36000" spcCol="1270" anchor="ctr"/>
              <a:lstStyle/>
              <a:p>
                <a:pPr algn="ctr" defTabSz="577850" eaLnBrk="0" hangingPunct="0">
                  <a:lnSpc>
                    <a:spcPct val="90000"/>
                  </a:lnSpc>
                  <a:defRPr/>
                </a:pPr>
                <a:r>
                  <a:rPr lang="en-GB" sz="2400" b="1" kern="0" dirty="0">
                    <a:solidFill>
                      <a:srgbClr val="000000"/>
                    </a:solidFill>
                    <a:ea typeface="ＭＳ Ｐゴシック"/>
                  </a:rPr>
                  <a:t>aMASE in EuroCoord</a:t>
                </a:r>
              </a:p>
              <a:p>
                <a:pPr algn="ctr" defTabSz="577850" eaLnBrk="0" hangingPunct="0">
                  <a:lnSpc>
                    <a:spcPct val="90000"/>
                  </a:lnSpc>
                  <a:defRPr/>
                </a:pPr>
                <a:r>
                  <a:rPr lang="en-GB" sz="2400" kern="0" dirty="0">
                    <a:solidFill>
                      <a:srgbClr val="0070C0"/>
                    </a:solidFill>
                    <a:ea typeface="ＭＳ Ｐゴシック"/>
                  </a:rPr>
                  <a:t>Clinic-based Survey</a:t>
                </a:r>
              </a:p>
            </p:txBody>
          </p:sp>
          <p:pic>
            <p:nvPicPr>
              <p:cNvPr id="31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478" y="721245"/>
                <a:ext cx="806450" cy="823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" name="Group 7"/>
            <p:cNvGrpSpPr/>
            <p:nvPr/>
          </p:nvGrpSpPr>
          <p:grpSpPr>
            <a:xfrm>
              <a:off x="298529" y="1753779"/>
              <a:ext cx="8877170" cy="5852091"/>
              <a:chOff x="298529" y="1753779"/>
              <a:chExt cx="8877170" cy="5852091"/>
            </a:xfrm>
          </p:grpSpPr>
          <p:cxnSp>
            <p:nvCxnSpPr>
              <p:cNvPr id="5" name="Straight Arrow Connector 4"/>
              <p:cNvCxnSpPr/>
              <p:nvPr/>
            </p:nvCxnSpPr>
            <p:spPr bwMode="auto">
              <a:xfrm>
                <a:off x="2239596" y="1753779"/>
                <a:ext cx="0" cy="475739"/>
              </a:xfrm>
              <a:prstGeom prst="straightConnector1">
                <a:avLst/>
              </a:prstGeom>
              <a:solidFill>
                <a:srgbClr val="BBE0E3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Rectangle 17"/>
              <p:cNvSpPr/>
              <p:nvPr/>
            </p:nvSpPr>
            <p:spPr>
              <a:xfrm>
                <a:off x="298529" y="1890547"/>
                <a:ext cx="8877170" cy="475701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8870" y="3200400"/>
                <a:ext cx="2105887" cy="1409899"/>
              </a:xfrm>
              <a:prstGeom prst="rect">
                <a:avLst/>
              </a:prstGeom>
              <a:noFill/>
              <a:ln w="6350">
                <a:solidFill>
                  <a:srgbClr val="5A1B3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35540" y="1944320"/>
                    <a:ext cx="8468320" cy="56615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74638" indent="-274638" defTabSz="577850" eaLnBrk="0" hangingPunct="0">
                      <a:spcBef>
                        <a:spcPts val="6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GB" kern="0" dirty="0">
                        <a:solidFill>
                          <a:srgbClr val="000000"/>
                        </a:solidFill>
                        <a:ea typeface="ＭＳ Ｐゴシック"/>
                      </a:rPr>
                      <a:t>57 HIV clinics, 9 countries:</a:t>
                    </a:r>
                  </a:p>
                  <a:p>
                    <a:pPr marL="800100" lvl="1" indent="-342900" defTabSz="577850" eaLnBrk="0" hangingPunct="0">
                      <a:spcBef>
                        <a:spcPts val="600"/>
                      </a:spcBef>
                      <a:spcAft>
                        <a:spcPts val="600"/>
                      </a:spcAft>
                      <a:buFont typeface="Courier New" panose="02070309020205020404" pitchFamily="49" charset="0"/>
                      <a:buChar char="o"/>
                      <a:defRPr/>
                    </a:pPr>
                    <a:r>
                      <a:rPr lang="en-GB" kern="0" dirty="0">
                        <a:solidFill>
                          <a:srgbClr val="000000"/>
                        </a:solidFill>
                        <a:ea typeface="ＭＳ Ｐゴシック"/>
                      </a:rPr>
                      <a:t>Belgium, Germany, Greece, Italy, The Netherlands, Portugal, Spain Switzerland, UK</a:t>
                    </a:r>
                  </a:p>
                  <a:p>
                    <a:pPr marL="285750" indent="-285750" defTabSz="57785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GB" dirty="0">
                        <a:solidFill>
                          <a:sysClr val="windowText" lastClr="000000">
                            <a:hueOff val="0"/>
                            <a:satOff val="0"/>
                            <a:lumOff val="0"/>
                            <a:alphaOff val="0"/>
                          </a:sysClr>
                        </a:solidFill>
                      </a:rPr>
                      <a:t>Eligibility Criteria:</a:t>
                    </a:r>
                  </a:p>
                  <a:p>
                    <a:pPr marL="585646" lvl="3" indent="-285750" defTabSz="577850" fontAlgn="base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Font typeface="Wingdings" panose="05000000000000000000" pitchFamily="2" charset="2"/>
                      <a:buChar char="ü"/>
                      <a:defRPr/>
                    </a:pPr>
                    <a:r>
                      <a:rPr lang="en-GB" kern="0" dirty="0">
                        <a:solidFill>
                          <a:srgbClr val="000000"/>
                        </a:solidFill>
                      </a:rPr>
                      <a:t>Aged 18 years and over</a:t>
                    </a:r>
                  </a:p>
                  <a:p>
                    <a:pPr marL="585646" lvl="3" indent="-285750" defTabSz="577850" fontAlgn="base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Font typeface="Wingdings" panose="05000000000000000000" pitchFamily="2" charset="2"/>
                      <a:buChar char="ü"/>
                      <a:defRPr/>
                    </a:pPr>
                    <a:r>
                      <a:rPr lang="en-GB" kern="0" dirty="0">
                        <a:solidFill>
                          <a:srgbClr val="000000"/>
                        </a:solidFill>
                      </a:rPr>
                      <a:t>Foreign born &amp; resident in the country for </a:t>
                    </a:r>
                    <a14:m>
                      <m:oMath xmlns:m="http://schemas.openxmlformats.org/officeDocument/2006/math">
                        <m:r>
                          <a:rPr lang="en-GB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GB" kern="0" dirty="0">
                        <a:solidFill>
                          <a:srgbClr val="000000"/>
                        </a:solidFill>
                      </a:rPr>
                      <a:t>6 months</a:t>
                    </a:r>
                  </a:p>
                  <a:p>
                    <a:pPr marL="585646" lvl="3" indent="-285750" defTabSz="577850" fontAlgn="base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Font typeface="Wingdings" panose="05000000000000000000" pitchFamily="2" charset="2"/>
                      <a:buChar char="ü"/>
                      <a:defRPr/>
                    </a:pPr>
                    <a:r>
                      <a:rPr lang="en-GB" kern="0" dirty="0">
                        <a:solidFill>
                          <a:srgbClr val="000000"/>
                        </a:solidFill>
                      </a:rPr>
                      <a:t>Diagnosed </a:t>
                    </a:r>
                    <a14:m>
                      <m:oMath xmlns:m="http://schemas.openxmlformats.org/officeDocument/2006/math">
                        <m:r>
                          <a:rPr lang="en-GB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GB" kern="0" dirty="0">
                        <a:solidFill>
                          <a:srgbClr val="000000"/>
                        </a:solidFill>
                      </a:rPr>
                      <a:t>5 years of study date</a:t>
                    </a:r>
                  </a:p>
                  <a:p>
                    <a:pPr marL="585646" lvl="3" indent="-285750" defTabSz="577850" fontAlgn="base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Font typeface="Wingdings" panose="05000000000000000000" pitchFamily="2" charset="2"/>
                      <a:buChar char="ü"/>
                      <a:defRPr/>
                    </a:pPr>
                    <a:r>
                      <a:rPr lang="en-GB" kern="0" dirty="0">
                        <a:solidFill>
                          <a:srgbClr val="000000"/>
                        </a:solidFill>
                      </a:rPr>
                      <a:t>Able to complete survey in one of 14 available languages: </a:t>
                    </a:r>
                  </a:p>
                  <a:p>
                    <a:pPr marL="1099996" lvl="4" indent="-342900" defTabSz="577850" fontAlgn="base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Font typeface="Courier New" panose="02070309020205020404" pitchFamily="49" charset="0"/>
                      <a:buChar char="o"/>
                      <a:defRPr/>
                    </a:pPr>
                    <a:r>
                      <a:rPr lang="en-GB" kern="0" dirty="0">
                        <a:solidFill>
                          <a:srgbClr val="000000"/>
                        </a:solidFill>
                      </a:rPr>
                      <a:t>Arabic, Amharic, Dutch, English, French, German, Greek, Italian, Polish, Portuguese, Russian, Spanish, Somali, Turkish</a:t>
                    </a:r>
                  </a:p>
                  <a:p>
                    <a:pPr marL="274638" indent="-274638" defTabSz="577850" eaLnBrk="0" hangingPunct="0">
                      <a:spcBef>
                        <a:spcPts val="6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GB" dirty="0">
                        <a:solidFill>
                          <a:sysClr val="windowText" lastClr="000000">
                            <a:hueOff val="0"/>
                            <a:satOff val="0"/>
                            <a:lumOff val="0"/>
                            <a:alphaOff val="0"/>
                          </a:sysClr>
                        </a:solidFill>
                      </a:rPr>
                      <a:t>Delivery: electronic survey linked to clinical data through unique study number</a:t>
                    </a:r>
                  </a:p>
                  <a:p>
                    <a:pPr marL="731838" lvl="1" indent="-274638" defTabSz="577850" eaLnBrk="0" hangingPunct="0">
                      <a:spcBef>
                        <a:spcPts val="6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GB" sz="1600" dirty="0">
                        <a:solidFill>
                          <a:sysClr val="windowText" lastClr="000000">
                            <a:hueOff val="0"/>
                            <a:satOff val="0"/>
                            <a:lumOff val="0"/>
                            <a:alphaOff val="0"/>
                          </a:sysClr>
                        </a:solidFill>
                      </a:rPr>
                      <a:t>CD4+, viral load, subtype, serological evidence of seroconversion, ART, AIDS defining illness </a:t>
                    </a:r>
                    <a14:m>
                      <m:oMath xmlns:m="http://schemas.openxmlformats.org/officeDocument/2006/math">
                        <m:r>
                          <a:rPr lang="en-GB" sz="1600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GB" sz="1600" dirty="0">
                        <a:solidFill>
                          <a:sysClr val="windowText" lastClr="000000">
                            <a:hueOff val="0"/>
                            <a:satOff val="0"/>
                            <a:lumOff val="0"/>
                            <a:alphaOff val="0"/>
                          </a:sysClr>
                        </a:solidFill>
                      </a:rPr>
                      <a:t> 3 months from diagnosis, </a:t>
                    </a:r>
                    <a:r>
                      <a:rPr lang="en-GB" sz="1600" dirty="0" err="1">
                        <a:solidFill>
                          <a:sysClr val="windowText" lastClr="000000">
                            <a:hueOff val="0"/>
                            <a:satOff val="0"/>
                            <a:lumOff val="0"/>
                            <a:alphaOff val="0"/>
                          </a:sysClr>
                        </a:solidFill>
                      </a:rPr>
                      <a:t>HbsAg</a:t>
                    </a:r>
                    <a:r>
                      <a:rPr lang="en-GB" sz="1600" dirty="0">
                        <a:solidFill>
                          <a:sysClr val="windowText" lastClr="000000">
                            <a:hueOff val="0"/>
                            <a:satOff val="0"/>
                            <a:lumOff val="0"/>
                            <a:alphaOff val="0"/>
                          </a:sysClr>
                        </a:solidFill>
                      </a:rPr>
                      <a:t>+,  Hep C</a:t>
                    </a:r>
                  </a:p>
                  <a:p>
                    <a:pPr marL="1099996" lvl="4" indent="-342900" defTabSz="577850" fontAlgn="base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Font typeface="Courier New" panose="02070309020205020404" pitchFamily="49" charset="0"/>
                      <a:buChar char="o"/>
                      <a:defRPr/>
                    </a:pPr>
                    <a:endParaRPr lang="en-GB" kern="0" dirty="0">
                      <a:solidFill>
                        <a:srgbClr val="000000"/>
                      </a:solidFill>
                    </a:endParaRPr>
                  </a:p>
                  <a:p>
                    <a:pPr marL="800100" lvl="1" indent="-342900" defTabSz="577850" eaLnBrk="0" hangingPunct="0">
                      <a:spcBef>
                        <a:spcPts val="600"/>
                      </a:spcBef>
                      <a:spcAft>
                        <a:spcPts val="600"/>
                      </a:spcAft>
                      <a:buFont typeface="Courier New" panose="02070309020205020404" pitchFamily="49" charset="0"/>
                      <a:buChar char="o"/>
                      <a:defRPr/>
                    </a:pPr>
                    <a:endParaRPr lang="en-GB" kern="0" dirty="0">
                      <a:solidFill>
                        <a:srgbClr val="000000"/>
                      </a:solidFill>
                      <a:ea typeface="ＭＳ Ｐゴシック"/>
                    </a:endParaRPr>
                  </a:p>
                </p:txBody>
              </p:sp>
            </mc:Choice>
            <mc:Fallback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540" y="1944320"/>
                    <a:ext cx="8468320" cy="5661550"/>
                  </a:xfrm>
                  <a:prstGeom prst="rect">
                    <a:avLst/>
                  </a:prstGeom>
                  <a:blipFill rotWithShape="0">
                    <a:blip r:embed="rId5" cstate="print"/>
                    <a:stretch>
                      <a:fillRect l="-432" t="-64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5355" y="1991648"/>
            <a:ext cx="1410156" cy="447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3120" y="1964904"/>
            <a:ext cx="1146659" cy="52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95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   Results –Pre/at diagnosis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7440772"/>
              </p:ext>
            </p:extLst>
          </p:nvPr>
        </p:nvGraphicFramePr>
        <p:xfrm>
          <a:off x="457200" y="1600200"/>
          <a:ext cx="8229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Women (n=658)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Het Men (n=446)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Gay/bisexual men (n=989)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Age (median years 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Years</a:t>
                      </a:r>
                      <a:r>
                        <a:rPr lang="en-GB" baseline="0" dirty="0" smtClean="0"/>
                        <a:t> in CCOR prior to diagnosis (median)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Region of birth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    Africa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63.1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57.0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7.4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    Lat America/Caribbean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18.2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16.1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46.1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    Europe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13.8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18.2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31.7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    Other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14.8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Prior negative HIV test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43.4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82.0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Late diagnosis CD4&lt;350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50.0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56.9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29.8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2218533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9943" y="64770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CCOR=current country of residence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774"/>
            <a:ext cx="8229600" cy="53641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Women (46.7%)</a:t>
            </a:r>
          </a:p>
          <a:p>
            <a:pPr lvl="1"/>
            <a:r>
              <a:rPr lang="en-GB" sz="2000" dirty="0" smtClean="0"/>
              <a:t>Associated* with Antenatal care in CCOR</a:t>
            </a:r>
          </a:p>
          <a:p>
            <a:r>
              <a:rPr lang="en-GB" sz="2400" dirty="0" smtClean="0"/>
              <a:t>Het Men (43.4%)</a:t>
            </a:r>
          </a:p>
          <a:p>
            <a:pPr lvl="1"/>
            <a:r>
              <a:rPr lang="en-GB" sz="2000" dirty="0" smtClean="0"/>
              <a:t>Associated* with immigration status</a:t>
            </a:r>
          </a:p>
          <a:p>
            <a:r>
              <a:rPr lang="en-GB" sz="2400" dirty="0" smtClean="0"/>
              <a:t>Gay/bisexual men (82.0%)</a:t>
            </a:r>
          </a:p>
          <a:p>
            <a:pPr lvl="1"/>
            <a:r>
              <a:rPr lang="en-GB" sz="2000" dirty="0" smtClean="0"/>
              <a:t>Associated* with CCOR; Age; Number sex partners in CCOR; STI diagnosis ever; Gay vs bisexual</a:t>
            </a:r>
          </a:p>
          <a:p>
            <a:r>
              <a:rPr lang="en-GB" sz="2400" dirty="0" smtClean="0"/>
              <a:t>High health service use in 2 years prior to diagnosis (71 to 83% across groups)</a:t>
            </a:r>
          </a:p>
          <a:p>
            <a:pPr lvl="1"/>
            <a:r>
              <a:rPr lang="en-GB" sz="2000" dirty="0" smtClean="0"/>
              <a:t>HIV testing mentioned at GP 11 to 28% </a:t>
            </a:r>
          </a:p>
          <a:p>
            <a:r>
              <a:rPr lang="en-GB" sz="2400" dirty="0"/>
              <a:t>Registered with GP associated with CCOR &amp; Immigration status across all groups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2" descr="D:\Users\dalvarez\Documents\Dropbox\aMASE_WP14\Study instruments\Logos\aMASE_logo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67"/>
          <a:stretch>
            <a:fillRect/>
          </a:stretch>
        </p:blipFill>
        <p:spPr bwMode="auto">
          <a:xfrm>
            <a:off x="6781800" y="533400"/>
            <a:ext cx="1702276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Previous negative HIV test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88668"/>
            <a:ext cx="90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*Multivariable analysis </a:t>
            </a:r>
            <a:r>
              <a:rPr lang="en-GB" sz="1600" dirty="0" err="1" smtClean="0"/>
              <a:t>adj</a:t>
            </a:r>
            <a:r>
              <a:rPr lang="en-GB" sz="1600" dirty="0" smtClean="0"/>
              <a:t> for CCOR, age, region of birth, years since migration, immigration status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Social determinants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46335"/>
            <a:ext cx="1688890" cy="1044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0"/>
            <a:ext cx="8001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2000" dirty="0" smtClean="0"/>
              <a:t>~1/3 Experienced </a:t>
            </a:r>
            <a:r>
              <a:rPr lang="en-GB" sz="2000" dirty="0"/>
              <a:t>difficulties with health </a:t>
            </a:r>
            <a:r>
              <a:rPr lang="en-GB" sz="2000" dirty="0" smtClean="0"/>
              <a:t>service post migration </a:t>
            </a:r>
            <a:endParaRPr lang="en-GB" sz="20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sz="2000" dirty="0" smtClean="0"/>
              <a:t>Unclear </a:t>
            </a:r>
            <a:r>
              <a:rPr lang="en-GB" sz="2000" dirty="0"/>
              <a:t>of right to access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sz="2000" dirty="0" smtClean="0"/>
              <a:t>No </a:t>
            </a:r>
            <a:r>
              <a:rPr lang="en-GB" sz="2000" dirty="0"/>
              <a:t>health card/insurance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sz="2000" dirty="0" smtClean="0"/>
              <a:t>Language</a:t>
            </a:r>
            <a:endParaRPr lang="en-GB" sz="2000" dirty="0"/>
          </a:p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893965"/>
              </p:ext>
            </p:extLst>
          </p:nvPr>
        </p:nvGraphicFramePr>
        <p:xfrm>
          <a:off x="457200" y="1417638"/>
          <a:ext cx="8229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Women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Het Men 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Gay/bisexual men 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Income min wage</a:t>
                      </a:r>
                      <a:r>
                        <a:rPr lang="en-GB" baseline="0" dirty="0" smtClean="0"/>
                        <a:t> or more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Mod/severe hunger</a:t>
                      </a:r>
                      <a:r>
                        <a:rPr lang="en-GB" baseline="0" dirty="0" smtClean="0"/>
                        <a:t> past 4 wk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Missed appointments </a:t>
                      </a:r>
                      <a:r>
                        <a:rPr lang="en-GB" baseline="0" dirty="0" smtClean="0"/>
                        <a:t>due to travel expense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Delayed/forwent treatment due to cost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TasP</a:t>
                      </a:r>
                      <a:r>
                        <a:rPr lang="en-GB" b="1" dirty="0" smtClean="0"/>
                        <a:t> indicators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    On ART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    Last viral load</a:t>
                      </a:r>
                      <a:r>
                        <a:rPr lang="en-GB" baseline="0" dirty="0" smtClean="0"/>
                        <a:t> &lt;50 copies/ml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Policy and health system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19200" y="1698534"/>
            <a:ext cx="7010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Structural factors dominate access to HIV prevention and integration into health system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Migrant women &amp; het men – structural interventions required as well as individual-level behavioural interventions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MSM – many seroconverted within 2 years of last negative HIV test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Many missed opportunities – testing and prevention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10615_IbifakoyaNIRH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821</Words>
  <Application>Microsoft Office PowerPoint</Application>
  <PresentationFormat>On-screen Show (4:3)</PresentationFormat>
  <Paragraphs>146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20110615_IbifakoyaNIRH</vt:lpstr>
      <vt:lpstr>Slide 1</vt:lpstr>
      <vt:lpstr>Outline </vt:lpstr>
      <vt:lpstr>Proportion HIV diagnoses in migrants* by country of report, EU/EEA 2016</vt:lpstr>
      <vt:lpstr>Where do migrants get infected with HIV (prior to or after arrival to the EU)?</vt:lpstr>
      <vt:lpstr>Slide 5</vt:lpstr>
      <vt:lpstr>   Results –Pre/at diagnosis</vt:lpstr>
      <vt:lpstr>Previous negative HIV test</vt:lpstr>
      <vt:lpstr>Social determinants</vt:lpstr>
      <vt:lpstr>Policy and health system challenges</vt:lpstr>
      <vt:lpstr>Slide 10</vt:lpstr>
      <vt:lpstr>Slide 11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Migrants in Europe: human rights and the care cascade</dc:title>
  <dc:creator>fiona</dc:creator>
  <cp:lastModifiedBy>fiona</cp:lastModifiedBy>
  <cp:revision>111</cp:revision>
  <dcterms:created xsi:type="dcterms:W3CDTF">2018-07-15T13:45:29Z</dcterms:created>
  <dcterms:modified xsi:type="dcterms:W3CDTF">2018-07-23T20:50:25Z</dcterms:modified>
</cp:coreProperties>
</file>