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6" r:id="rId2"/>
    <p:sldId id="1153" r:id="rId3"/>
    <p:sldId id="344" r:id="rId4"/>
    <p:sldId id="345" r:id="rId5"/>
    <p:sldId id="341" r:id="rId6"/>
    <p:sldId id="1154" r:id="rId7"/>
    <p:sldId id="1137" r:id="rId8"/>
    <p:sldId id="1155" r:id="rId9"/>
    <p:sldId id="1156" r:id="rId10"/>
    <p:sldId id="1157" r:id="rId11"/>
    <p:sldId id="1158" r:id="rId12"/>
    <p:sldId id="1159" r:id="rId13"/>
    <p:sldId id="1160" r:id="rId14"/>
    <p:sldId id="1161" r:id="rId15"/>
    <p:sldId id="1164" r:id="rId16"/>
    <p:sldId id="1165" r:id="rId17"/>
    <p:sldId id="1167" r:id="rId18"/>
    <p:sldId id="1168" r:id="rId19"/>
    <p:sldId id="1169" r:id="rId20"/>
    <p:sldId id="1170" r:id="rId21"/>
    <p:sldId id="320" r:id="rId22"/>
    <p:sldId id="323" r:id="rId23"/>
    <p:sldId id="327" r:id="rId24"/>
    <p:sldId id="1171"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0"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22B"/>
    <a:srgbClr val="A5A5A5"/>
    <a:srgbClr val="425067"/>
    <a:srgbClr val="F04256"/>
    <a:srgbClr val="F0322C"/>
    <a:srgbClr val="F6D0D5"/>
    <a:srgbClr val="F6B69B"/>
    <a:srgbClr val="767171"/>
    <a:srgbClr val="F3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5" autoAdjust="0"/>
    <p:restoredTop sz="95221"/>
  </p:normalViewPr>
  <p:slideViewPr>
    <p:cSldViewPr snapToGrid="0">
      <p:cViewPr varScale="1">
        <p:scale>
          <a:sx n="84" d="100"/>
          <a:sy n="84" d="100"/>
        </p:scale>
        <p:origin x="1402" y="72"/>
      </p:cViewPr>
      <p:guideLst>
        <p:guide orient="horz" pos="960"/>
        <p:guide pos="3120"/>
      </p:guideLst>
    </p:cSldViewPr>
  </p:slideViewPr>
  <p:notesTextViewPr>
    <p:cViewPr>
      <p:scale>
        <a:sx n="1" d="1"/>
        <a:sy n="1" d="1"/>
      </p:scale>
      <p:origin x="0" y="0"/>
    </p:cViewPr>
  </p:notesTextViewPr>
  <p:sorterViewPr>
    <p:cViewPr>
      <p:scale>
        <a:sx n="100" d="100"/>
        <a:sy n="100" d="100"/>
      </p:scale>
      <p:origin x="0" y="-52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6DFA89-614B-844D-B0F0-DE986EF4685B}" type="datetimeFigureOut">
              <a:rPr lang="en-US" smtClean="0"/>
              <a:t>7/18/2018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F23B81-68FF-254A-9E7C-6456B469F9D4}" type="slidenum">
              <a:rPr lang="en-US" smtClean="0"/>
              <a:t>‹Nº›</a:t>
            </a:fld>
            <a:endParaRPr lang="en-US" dirty="0"/>
          </a:p>
        </p:txBody>
      </p:sp>
    </p:spTree>
    <p:extLst>
      <p:ext uri="{BB962C8B-B14F-4D97-AF65-F5344CB8AC3E}">
        <p14:creationId xmlns:p14="http://schemas.microsoft.com/office/powerpoint/2010/main" val="136217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21645-490E-4CCF-B563-7F01380D4E8D}" type="datetimeFigureOut">
              <a:rPr lang="en-GB" smtClean="0"/>
              <a:t>18/07/2018</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137D-A954-41E3-8E49-ABD8E5541E52}" type="slidenum">
              <a:rPr lang="en-GB" smtClean="0"/>
              <a:t>‹Nº›</a:t>
            </a:fld>
            <a:endParaRPr lang="en-GB" dirty="0"/>
          </a:p>
        </p:txBody>
      </p:sp>
    </p:spTree>
    <p:extLst>
      <p:ext uri="{BB962C8B-B14F-4D97-AF65-F5344CB8AC3E}">
        <p14:creationId xmlns:p14="http://schemas.microsoft.com/office/powerpoint/2010/main" val="278638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A137D-A954-41E3-8E49-ABD8E5541E52}" type="slidenum">
              <a:rPr lang="en-GB" smtClean="0"/>
              <a:t>1</a:t>
            </a:fld>
            <a:endParaRPr lang="en-GB" dirty="0"/>
          </a:p>
        </p:txBody>
      </p:sp>
    </p:spTree>
    <p:extLst>
      <p:ext uri="{BB962C8B-B14F-4D97-AF65-F5344CB8AC3E}">
        <p14:creationId xmlns:p14="http://schemas.microsoft.com/office/powerpoint/2010/main" val="617426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A8A137D-A954-41E3-8E49-ABD8E5541E52}" type="slidenum">
              <a:rPr lang="en-GB" smtClean="0"/>
              <a:t>14</a:t>
            </a:fld>
            <a:endParaRPr lang="en-GB"/>
          </a:p>
        </p:txBody>
      </p:sp>
    </p:spTree>
    <p:extLst>
      <p:ext uri="{BB962C8B-B14F-4D97-AF65-F5344CB8AC3E}">
        <p14:creationId xmlns:p14="http://schemas.microsoft.com/office/powerpoint/2010/main" val="917290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fld id="{2A8A137D-A954-41E3-8E49-ABD8E5541E52}" type="slidenum">
              <a:rPr lang="en-GB" smtClean="0"/>
              <a:t>15</a:t>
            </a:fld>
            <a:endParaRPr lang="en-GB"/>
          </a:p>
        </p:txBody>
      </p:sp>
    </p:spTree>
    <p:extLst>
      <p:ext uri="{BB962C8B-B14F-4D97-AF65-F5344CB8AC3E}">
        <p14:creationId xmlns:p14="http://schemas.microsoft.com/office/powerpoint/2010/main" val="337619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Say</a:t>
            </a:r>
            <a:r>
              <a:rPr lang="da-DK" dirty="0" smtClean="0"/>
              <a:t> </a:t>
            </a:r>
            <a:r>
              <a:rPr lang="da-DK" dirty="0" err="1" smtClean="0"/>
              <a:t>that</a:t>
            </a:r>
            <a:r>
              <a:rPr lang="da-DK" dirty="0" smtClean="0"/>
              <a:t> the point is not </a:t>
            </a:r>
            <a:r>
              <a:rPr lang="da-DK" dirty="0" err="1" smtClean="0"/>
              <a:t>how</a:t>
            </a:r>
            <a:r>
              <a:rPr lang="da-DK" dirty="0" smtClean="0"/>
              <a:t> </a:t>
            </a:r>
            <a:r>
              <a:rPr lang="da-DK" dirty="0" err="1" smtClean="0"/>
              <a:t>much</a:t>
            </a:r>
            <a:r>
              <a:rPr lang="da-DK" dirty="0" smtClean="0"/>
              <a:t> discrim </a:t>
            </a:r>
            <a:r>
              <a:rPr lang="da-DK" dirty="0" err="1" smtClean="0"/>
              <a:t>there</a:t>
            </a:r>
            <a:r>
              <a:rPr lang="da-DK" baseline="0" dirty="0" smtClean="0"/>
              <a:t> is in </a:t>
            </a:r>
            <a:r>
              <a:rPr lang="da-DK" baseline="0" dirty="0" err="1" smtClean="0"/>
              <a:t>Slovenia</a:t>
            </a:r>
            <a:r>
              <a:rPr lang="da-DK" baseline="0" dirty="0" smtClean="0"/>
              <a:t> and </a:t>
            </a:r>
            <a:r>
              <a:rPr lang="da-DK" baseline="0" dirty="0" err="1" smtClean="0"/>
              <a:t>Turkey</a:t>
            </a:r>
            <a:r>
              <a:rPr lang="da-DK" baseline="0" dirty="0" smtClean="0"/>
              <a:t>, but </a:t>
            </a:r>
            <a:r>
              <a:rPr lang="da-DK" baseline="0" dirty="0" err="1" smtClean="0"/>
              <a:t>rather</a:t>
            </a:r>
            <a:r>
              <a:rPr lang="da-DK" baseline="0" dirty="0" smtClean="0"/>
              <a:t> </a:t>
            </a:r>
            <a:r>
              <a:rPr lang="da-DK" baseline="0" dirty="0" err="1" smtClean="0"/>
              <a:t>that</a:t>
            </a:r>
            <a:r>
              <a:rPr lang="da-DK" baseline="0" dirty="0" smtClean="0"/>
              <a:t> so </a:t>
            </a:r>
            <a:r>
              <a:rPr lang="da-DK" baseline="0" dirty="0" err="1" smtClean="0"/>
              <a:t>many</a:t>
            </a:r>
            <a:r>
              <a:rPr lang="da-DK" baseline="0" dirty="0" smtClean="0"/>
              <a:t> </a:t>
            </a:r>
            <a:r>
              <a:rPr lang="da-DK" baseline="0" dirty="0" err="1" smtClean="0"/>
              <a:t>countries</a:t>
            </a:r>
            <a:r>
              <a:rPr lang="da-DK" baseline="0" dirty="0" smtClean="0"/>
              <a:t> </a:t>
            </a:r>
            <a:r>
              <a:rPr lang="da-DK" baseline="0" dirty="0" err="1" smtClean="0"/>
              <a:t>don’t</a:t>
            </a:r>
            <a:r>
              <a:rPr lang="da-DK" baseline="0" dirty="0" smtClean="0"/>
              <a:t> </a:t>
            </a:r>
            <a:r>
              <a:rPr lang="da-DK" baseline="0" dirty="0" err="1" smtClean="0"/>
              <a:t>know</a:t>
            </a:r>
            <a:r>
              <a:rPr lang="da-DK" baseline="0" dirty="0" smtClean="0"/>
              <a:t> </a:t>
            </a:r>
            <a:r>
              <a:rPr lang="da-DK" baseline="0" dirty="0" err="1" smtClean="0"/>
              <a:t>how</a:t>
            </a:r>
            <a:r>
              <a:rPr lang="da-DK" baseline="0" dirty="0" smtClean="0"/>
              <a:t> </a:t>
            </a:r>
            <a:r>
              <a:rPr lang="da-DK" baseline="0" dirty="0" err="1" smtClean="0"/>
              <a:t>much</a:t>
            </a:r>
            <a:r>
              <a:rPr lang="da-DK" baseline="0" dirty="0" smtClean="0"/>
              <a:t> discrim, </a:t>
            </a:r>
            <a:r>
              <a:rPr lang="da-DK" baseline="0" dirty="0" err="1" smtClean="0"/>
              <a:t>when</a:t>
            </a:r>
            <a:r>
              <a:rPr lang="da-DK" baseline="0" dirty="0" smtClean="0"/>
              <a:t> </a:t>
            </a:r>
            <a:r>
              <a:rPr lang="da-DK" baseline="0" dirty="0" err="1" smtClean="0"/>
              <a:t>there</a:t>
            </a:r>
            <a:r>
              <a:rPr lang="da-DK" baseline="0" dirty="0" smtClean="0"/>
              <a:t> is a </a:t>
            </a:r>
            <a:r>
              <a:rPr lang="da-DK" baseline="0" dirty="0" err="1" smtClean="0"/>
              <a:t>great</a:t>
            </a:r>
            <a:r>
              <a:rPr lang="da-DK" baseline="0" dirty="0" smtClean="0"/>
              <a:t> deal of narrative </a:t>
            </a:r>
            <a:r>
              <a:rPr lang="da-DK" baseline="0" dirty="0" err="1" smtClean="0"/>
              <a:t>evidence</a:t>
            </a:r>
            <a:r>
              <a:rPr lang="da-DK" baseline="0" dirty="0" smtClean="0"/>
              <a:t> of discrim </a:t>
            </a:r>
            <a:r>
              <a:rPr lang="da-DK" baseline="0" dirty="0" err="1" smtClean="0"/>
              <a:t>within</a:t>
            </a:r>
            <a:r>
              <a:rPr lang="da-DK" baseline="0" dirty="0" smtClean="0"/>
              <a:t> </a:t>
            </a:r>
            <a:r>
              <a:rPr lang="da-DK" baseline="0" dirty="0" err="1" smtClean="0"/>
              <a:t>health</a:t>
            </a:r>
            <a:r>
              <a:rPr lang="da-DK" baseline="0" dirty="0" smtClean="0"/>
              <a:t> systems in </a:t>
            </a:r>
            <a:r>
              <a:rPr lang="da-DK" baseline="0" dirty="0" err="1" smtClean="0"/>
              <a:t>many</a:t>
            </a:r>
            <a:r>
              <a:rPr lang="da-DK" baseline="0" dirty="0" smtClean="0"/>
              <a:t> </a:t>
            </a:r>
            <a:r>
              <a:rPr lang="da-DK" baseline="0" dirty="0" err="1" smtClean="0"/>
              <a:t>countries</a:t>
            </a:r>
            <a:r>
              <a:rPr lang="da-DK" baseline="0" dirty="0" smtClean="0"/>
              <a:t> (i.e. </a:t>
            </a:r>
            <a:r>
              <a:rPr lang="da-DK" baseline="0" dirty="0" err="1" smtClean="0"/>
              <a:t>Evidence</a:t>
            </a:r>
            <a:r>
              <a:rPr lang="da-DK" baseline="0" dirty="0" smtClean="0"/>
              <a:t> of it happening, but w/o </a:t>
            </a:r>
            <a:r>
              <a:rPr lang="da-DK" baseline="0" dirty="0" err="1" smtClean="0"/>
              <a:t>systematic</a:t>
            </a:r>
            <a:r>
              <a:rPr lang="da-DK" baseline="0" dirty="0" smtClean="0"/>
              <a:t> </a:t>
            </a:r>
            <a:r>
              <a:rPr lang="da-DK" baseline="0" dirty="0" err="1" smtClean="0"/>
              <a:t>measurment</a:t>
            </a:r>
            <a:r>
              <a:rPr lang="da-DK" baseline="0" dirty="0" smtClean="0"/>
              <a:t> of </a:t>
            </a:r>
            <a:r>
              <a:rPr lang="da-DK" baseline="0" dirty="0" err="1" smtClean="0"/>
              <a:t>incidence</a:t>
            </a:r>
            <a:r>
              <a:rPr lang="da-DK" baseline="0" dirty="0" smtClean="0"/>
              <a:t>/</a:t>
            </a:r>
            <a:r>
              <a:rPr lang="da-DK" baseline="0" dirty="0" err="1" smtClean="0"/>
              <a:t>prevalence</a:t>
            </a:r>
            <a:r>
              <a:rPr lang="da-DK" baseline="0" dirty="0" smtClean="0"/>
              <a:t> in </a:t>
            </a:r>
            <a:r>
              <a:rPr lang="da-DK" baseline="0" dirty="0" err="1" smtClean="0"/>
              <a:t>nationally</a:t>
            </a:r>
            <a:r>
              <a:rPr lang="da-DK" baseline="0" dirty="0" smtClean="0"/>
              <a:t> </a:t>
            </a:r>
            <a:r>
              <a:rPr lang="da-DK" baseline="0" dirty="0" err="1" smtClean="0"/>
              <a:t>representative</a:t>
            </a:r>
            <a:r>
              <a:rPr lang="da-DK" baseline="0" dirty="0" smtClean="0"/>
              <a:t> populations).</a:t>
            </a:r>
          </a:p>
          <a:p>
            <a:endParaRPr lang="da-DK" baseline="0" dirty="0" smtClean="0"/>
          </a:p>
          <a:p>
            <a:r>
              <a:rPr lang="da-DK" baseline="0" dirty="0" smtClean="0"/>
              <a:t>ALSO – </a:t>
            </a:r>
            <a:r>
              <a:rPr lang="da-DK" baseline="0" dirty="0" err="1" smtClean="0"/>
              <a:t>if</a:t>
            </a:r>
            <a:r>
              <a:rPr lang="da-DK" baseline="0" dirty="0" smtClean="0"/>
              <a:t> </a:t>
            </a:r>
            <a:r>
              <a:rPr lang="da-DK" baseline="0" dirty="0" err="1" smtClean="0"/>
              <a:t>people</a:t>
            </a:r>
            <a:r>
              <a:rPr lang="da-DK" baseline="0" dirty="0" smtClean="0"/>
              <a:t> ask, </a:t>
            </a:r>
            <a:r>
              <a:rPr lang="da-DK" baseline="0" dirty="0" err="1" smtClean="0"/>
              <a:t>explain</a:t>
            </a:r>
            <a:r>
              <a:rPr lang="da-DK" baseline="0" dirty="0" smtClean="0"/>
              <a:t> </a:t>
            </a:r>
            <a:r>
              <a:rPr lang="da-DK" baseline="0" dirty="0" err="1" smtClean="0"/>
              <a:t>what</a:t>
            </a:r>
            <a:r>
              <a:rPr lang="da-DK" baseline="0" dirty="0" smtClean="0"/>
              <a:t> the </a:t>
            </a:r>
            <a:r>
              <a:rPr lang="da-DK" baseline="0" dirty="0" err="1" smtClean="0"/>
              <a:t>Slovenia</a:t>
            </a:r>
            <a:r>
              <a:rPr lang="da-DK" baseline="0" dirty="0" smtClean="0"/>
              <a:t> and </a:t>
            </a:r>
            <a:r>
              <a:rPr lang="da-DK" baseline="0" dirty="0" err="1" smtClean="0"/>
              <a:t>Turkey</a:t>
            </a:r>
            <a:r>
              <a:rPr lang="da-DK" baseline="0" dirty="0" smtClean="0"/>
              <a:t> data </a:t>
            </a:r>
            <a:r>
              <a:rPr lang="da-DK" baseline="0" dirty="0" err="1" smtClean="0"/>
              <a:t>are</a:t>
            </a:r>
            <a:r>
              <a:rPr lang="da-DK" baseline="0" dirty="0" smtClean="0"/>
              <a:t> </a:t>
            </a:r>
            <a:r>
              <a:rPr lang="da-DK" baseline="0" dirty="0" err="1" smtClean="0"/>
              <a:t>based</a:t>
            </a:r>
            <a:r>
              <a:rPr lang="da-DK" baseline="0" dirty="0" smtClean="0"/>
              <a:t> on. </a:t>
            </a:r>
            <a:r>
              <a:rPr lang="da-DK" baseline="0" dirty="0" err="1" smtClean="0"/>
              <a:t>We</a:t>
            </a:r>
            <a:r>
              <a:rPr lang="da-DK" baseline="0" dirty="0" smtClean="0"/>
              <a:t> do not </a:t>
            </a:r>
            <a:r>
              <a:rPr lang="da-DK" baseline="0" dirty="0" err="1" smtClean="0"/>
              <a:t>know</a:t>
            </a:r>
            <a:r>
              <a:rPr lang="da-DK" baseline="0" dirty="0" smtClean="0"/>
              <a:t> </a:t>
            </a:r>
            <a:r>
              <a:rPr lang="da-DK" baseline="0" dirty="0" err="1" smtClean="0"/>
              <a:t>Slovenia</a:t>
            </a:r>
            <a:r>
              <a:rPr lang="da-DK" baseline="0" dirty="0" smtClean="0"/>
              <a:t> source – have </a:t>
            </a:r>
            <a:r>
              <a:rPr lang="da-DK" baseline="0" dirty="0" err="1" smtClean="0"/>
              <a:t>queried</a:t>
            </a:r>
            <a:r>
              <a:rPr lang="da-DK" baseline="0" dirty="0" smtClean="0"/>
              <a:t> and </a:t>
            </a:r>
            <a:r>
              <a:rPr lang="da-DK" baseline="0" dirty="0" err="1" smtClean="0"/>
              <a:t>are</a:t>
            </a:r>
            <a:r>
              <a:rPr lang="da-DK" baseline="0" dirty="0" smtClean="0"/>
              <a:t> </a:t>
            </a:r>
            <a:r>
              <a:rPr lang="da-DK" baseline="0" dirty="0" err="1" smtClean="0"/>
              <a:t>awaiting</a:t>
            </a:r>
            <a:r>
              <a:rPr lang="da-DK" baseline="0" dirty="0" smtClean="0"/>
              <a:t> </a:t>
            </a:r>
            <a:r>
              <a:rPr lang="da-DK" baseline="0" dirty="0" err="1" smtClean="0"/>
              <a:t>response</a:t>
            </a:r>
            <a:r>
              <a:rPr lang="da-DK" baseline="0" dirty="0" smtClean="0"/>
              <a:t>. </a:t>
            </a:r>
            <a:r>
              <a:rPr lang="da-DK" baseline="0" dirty="0" err="1" smtClean="0"/>
              <a:t>Turkey</a:t>
            </a:r>
            <a:r>
              <a:rPr lang="da-DK" baseline="0" dirty="0" smtClean="0"/>
              <a:t> </a:t>
            </a:r>
            <a:r>
              <a:rPr lang="da-DK" baseline="0" dirty="0" err="1" smtClean="0"/>
              <a:t>wrote</a:t>
            </a:r>
            <a:r>
              <a:rPr lang="da-DK" baseline="0" dirty="0" smtClean="0"/>
              <a:t>, ” This data is </a:t>
            </a:r>
            <a:r>
              <a:rPr lang="da-DK" baseline="0" dirty="0" err="1" smtClean="0"/>
              <a:t>taken</a:t>
            </a:r>
            <a:r>
              <a:rPr lang="da-DK" baseline="0" dirty="0" smtClean="0"/>
              <a:t> from an </a:t>
            </a:r>
            <a:r>
              <a:rPr lang="da-DK" baseline="0" dirty="0" err="1" smtClean="0"/>
              <a:t>early</a:t>
            </a:r>
            <a:r>
              <a:rPr lang="da-DK" baseline="0" dirty="0" smtClean="0"/>
              <a:t> </a:t>
            </a:r>
            <a:r>
              <a:rPr lang="da-DK" baseline="0" dirty="0" err="1" smtClean="0"/>
              <a:t>study</a:t>
            </a:r>
            <a:r>
              <a:rPr lang="da-DK" baseline="0" dirty="0" smtClean="0"/>
              <a:t> (run in 2011) and is the </a:t>
            </a:r>
            <a:r>
              <a:rPr lang="da-DK" baseline="0" dirty="0" err="1" smtClean="0"/>
              <a:t>only</a:t>
            </a:r>
            <a:r>
              <a:rPr lang="da-DK" baseline="0" dirty="0" smtClean="0"/>
              <a:t> data from </a:t>
            </a:r>
            <a:r>
              <a:rPr lang="da-DK" baseline="0" dirty="0" err="1" smtClean="0"/>
              <a:t>Turkey</a:t>
            </a:r>
            <a:r>
              <a:rPr lang="da-DK" baseline="0" dirty="0" smtClean="0"/>
              <a:t> on stigma. (</a:t>
            </a:r>
            <a:r>
              <a:rPr lang="da-DK" baseline="0" dirty="0" err="1" smtClean="0"/>
              <a:t>Gökengin</a:t>
            </a:r>
            <a:r>
              <a:rPr lang="da-DK" baseline="0" dirty="0" smtClean="0"/>
              <a:t> D, </a:t>
            </a:r>
            <a:r>
              <a:rPr lang="da-DK" baseline="0" dirty="0" err="1" smtClean="0"/>
              <a:t>Çalık</a:t>
            </a:r>
            <a:r>
              <a:rPr lang="da-DK" baseline="0" dirty="0" smtClean="0"/>
              <a:t> </a:t>
            </a:r>
            <a:r>
              <a:rPr lang="da-DK" baseline="0" dirty="0" err="1" smtClean="0"/>
              <a:t>Ş</a:t>
            </a:r>
            <a:r>
              <a:rPr lang="da-DK" baseline="0" dirty="0" smtClean="0"/>
              <a:t>, </a:t>
            </a:r>
            <a:r>
              <a:rPr lang="da-DK" baseline="0" dirty="0" err="1" smtClean="0"/>
              <a:t>Öktem</a:t>
            </a:r>
            <a:r>
              <a:rPr lang="da-DK" baseline="0" dirty="0" smtClean="0"/>
              <a:t> P. Analysis of HIV/AIDS-</a:t>
            </a:r>
            <a:r>
              <a:rPr lang="da-DK" baseline="0" dirty="0" err="1" smtClean="0"/>
              <a:t>Related</a:t>
            </a:r>
            <a:r>
              <a:rPr lang="da-DK" baseline="0" dirty="0" smtClean="0"/>
              <a:t> Stigma and </a:t>
            </a:r>
            <a:r>
              <a:rPr lang="da-DK" baseline="0" dirty="0" err="1" smtClean="0"/>
              <a:t>Discrimination</a:t>
            </a:r>
            <a:r>
              <a:rPr lang="da-DK" baseline="0" dirty="0" smtClean="0"/>
              <a:t> in </a:t>
            </a:r>
            <a:r>
              <a:rPr lang="da-DK" baseline="0" dirty="0" err="1" smtClean="0"/>
              <a:t>Turkey</a:t>
            </a:r>
            <a:r>
              <a:rPr lang="da-DK" baseline="0" dirty="0" smtClean="0"/>
              <a:t>: </a:t>
            </a:r>
            <a:r>
              <a:rPr lang="da-DK" baseline="0" dirty="0" err="1" smtClean="0"/>
              <a:t>Results</a:t>
            </a:r>
            <a:r>
              <a:rPr lang="da-DK" baseline="0" dirty="0" smtClean="0"/>
              <a:t> of the People </a:t>
            </a:r>
            <a:r>
              <a:rPr lang="da-DK" baseline="0" dirty="0" err="1" smtClean="0"/>
              <a:t>Living</a:t>
            </a:r>
            <a:r>
              <a:rPr lang="da-DK" baseline="0" dirty="0" smtClean="0"/>
              <a:t> With HIV Stigma Index. </a:t>
            </a:r>
            <a:r>
              <a:rPr lang="da-DK" baseline="0" dirty="0" err="1" smtClean="0"/>
              <a:t>Klimik</a:t>
            </a:r>
            <a:r>
              <a:rPr lang="da-DK" baseline="0" dirty="0" smtClean="0"/>
              <a:t> </a:t>
            </a:r>
            <a:r>
              <a:rPr lang="da-DK" baseline="0" dirty="0" err="1" smtClean="0"/>
              <a:t>Dergisi</a:t>
            </a:r>
            <a:r>
              <a:rPr lang="da-DK" baseline="0" dirty="0" smtClean="0"/>
              <a:t> 2017; 30(1): 15-21).”</a:t>
            </a:r>
            <a:endParaRPr lang="da-DK" dirty="0"/>
          </a:p>
        </p:txBody>
      </p:sp>
      <p:sp>
        <p:nvSpPr>
          <p:cNvPr id="4" name="Pladsholder til diasnummer 3"/>
          <p:cNvSpPr>
            <a:spLocks noGrp="1"/>
          </p:cNvSpPr>
          <p:nvPr>
            <p:ph type="sldNum" sz="quarter" idx="10"/>
          </p:nvPr>
        </p:nvSpPr>
        <p:spPr/>
        <p:txBody>
          <a:bodyPr/>
          <a:lstStyle/>
          <a:p>
            <a:fld id="{2A8A137D-A954-41E3-8E49-ABD8E5541E52}" type="slidenum">
              <a:rPr lang="en-GB" smtClean="0"/>
              <a:t>16</a:t>
            </a:fld>
            <a:endParaRPr lang="en-GB"/>
          </a:p>
        </p:txBody>
      </p:sp>
    </p:spTree>
    <p:extLst>
      <p:ext uri="{BB962C8B-B14F-4D97-AF65-F5344CB8AC3E}">
        <p14:creationId xmlns:p14="http://schemas.microsoft.com/office/powerpoint/2010/main" val="3098507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en-US" sz="1200" kern="1200" dirty="0">
                <a:solidFill>
                  <a:schemeClr val="tx1"/>
                </a:solidFill>
                <a:effectLst/>
                <a:latin typeface="+mn-lt"/>
                <a:ea typeface="+mn-ea"/>
                <a:cs typeface="+mn-cs"/>
              </a:rPr>
              <a:t>We do not know whether or not this is problematic – research in this area is somewhat limited, and we cannot determine how widespread the interest is among PLHIV in having children.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there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widespread interest, then it may be important to monitor unmet need for preconception planning services, as research in various countries has indicated that health care providers are not sufficiently attentive to the fertility desires of patients with HIV.</a:t>
            </a:r>
            <a:r>
              <a:rPr lang="en-US" dirty="0">
                <a:effectLst/>
              </a:rPr>
              <a:t> </a:t>
            </a:r>
            <a:endParaRPr lang="da-DK" dirty="0"/>
          </a:p>
        </p:txBody>
      </p:sp>
      <p:sp>
        <p:nvSpPr>
          <p:cNvPr id="4" name="Pladsholder til diasnummer 3"/>
          <p:cNvSpPr>
            <a:spLocks noGrp="1"/>
          </p:cNvSpPr>
          <p:nvPr>
            <p:ph type="sldNum" sz="quarter" idx="10"/>
          </p:nvPr>
        </p:nvSpPr>
        <p:spPr/>
        <p:txBody>
          <a:bodyPr/>
          <a:lstStyle/>
          <a:p>
            <a:fld id="{2A8A137D-A954-41E3-8E49-ABD8E5541E52}" type="slidenum">
              <a:rPr lang="en-GB" smtClean="0"/>
              <a:t>17</a:t>
            </a:fld>
            <a:endParaRPr lang="en-GB"/>
          </a:p>
        </p:txBody>
      </p:sp>
    </p:spTree>
    <p:extLst>
      <p:ext uri="{BB962C8B-B14F-4D97-AF65-F5344CB8AC3E}">
        <p14:creationId xmlns:p14="http://schemas.microsoft.com/office/powerpoint/2010/main" val="298037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A8A137D-A954-41E3-8E49-ABD8E5541E52}" type="slidenum">
              <a:rPr lang="en-GB" smtClean="0"/>
              <a:t>18</a:t>
            </a:fld>
            <a:endParaRPr lang="en-GB"/>
          </a:p>
        </p:txBody>
      </p:sp>
    </p:spTree>
    <p:extLst>
      <p:ext uri="{BB962C8B-B14F-4D97-AF65-F5344CB8AC3E}">
        <p14:creationId xmlns:p14="http://schemas.microsoft.com/office/powerpoint/2010/main" val="370080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diasnummer 3"/>
          <p:cNvSpPr>
            <a:spLocks noGrp="1"/>
          </p:cNvSpPr>
          <p:nvPr>
            <p:ph type="sldNum" sz="quarter" idx="10"/>
          </p:nvPr>
        </p:nvSpPr>
        <p:spPr/>
        <p:txBody>
          <a:bodyPr/>
          <a:lstStyle/>
          <a:p>
            <a:fld id="{2A8A137D-A954-41E3-8E49-ABD8E5541E52}" type="slidenum">
              <a:rPr lang="en-GB" smtClean="0"/>
              <a:t>19</a:t>
            </a:fld>
            <a:endParaRPr lang="en-GB"/>
          </a:p>
        </p:txBody>
      </p:sp>
    </p:spTree>
    <p:extLst>
      <p:ext uri="{BB962C8B-B14F-4D97-AF65-F5344CB8AC3E}">
        <p14:creationId xmlns:p14="http://schemas.microsoft.com/office/powerpoint/2010/main" val="271641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A8A137D-A954-41E3-8E49-ABD8E5541E52}" type="slidenum">
              <a:rPr lang="en-GB" smtClean="0"/>
              <a:t>20</a:t>
            </a:fld>
            <a:endParaRPr lang="en-GB"/>
          </a:p>
        </p:txBody>
      </p:sp>
    </p:spTree>
    <p:extLst>
      <p:ext uri="{BB962C8B-B14F-4D97-AF65-F5344CB8AC3E}">
        <p14:creationId xmlns:p14="http://schemas.microsoft.com/office/powerpoint/2010/main" val="91056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A8A137D-A954-41E3-8E49-ABD8E5541E52}" type="slidenum">
              <a:rPr lang="en-GB" smtClean="0"/>
              <a:t>24</a:t>
            </a:fld>
            <a:endParaRPr lang="en-GB"/>
          </a:p>
        </p:txBody>
      </p:sp>
    </p:spTree>
    <p:extLst>
      <p:ext uri="{BB962C8B-B14F-4D97-AF65-F5344CB8AC3E}">
        <p14:creationId xmlns:p14="http://schemas.microsoft.com/office/powerpoint/2010/main" val="91259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da-DK" dirty="0">
              <a:latin typeface="Calibri" charset="0"/>
            </a:endParaRPr>
          </a:p>
        </p:txBody>
      </p:sp>
      <p:sp>
        <p:nvSpPr>
          <p:cNvPr id="4" name="Slide Number Placeholder 3"/>
          <p:cNvSpPr>
            <a:spLocks noGrp="1"/>
          </p:cNvSpPr>
          <p:nvPr>
            <p:ph type="sldNum" sz="quarter" idx="10"/>
          </p:nvPr>
        </p:nvSpPr>
        <p:spPr/>
        <p:txBody>
          <a:bodyPr/>
          <a:lstStyle/>
          <a:p>
            <a:fld id="{F3F66187-D39D-0D45-9C3A-4D4338877301}" type="slidenum">
              <a:rPr lang="en-US" smtClean="0"/>
              <a:t>2</a:t>
            </a:fld>
            <a:endParaRPr lang="en-US"/>
          </a:p>
        </p:txBody>
      </p:sp>
    </p:spTree>
    <p:extLst>
      <p:ext uri="{BB962C8B-B14F-4D97-AF65-F5344CB8AC3E}">
        <p14:creationId xmlns:p14="http://schemas.microsoft.com/office/powerpoint/2010/main" val="238750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812AEE38-BD3B-47DB-8E36-F3EB0D119E0D}" type="slidenum">
              <a:rPr lang="en-US" smtClean="0"/>
              <a:pPr/>
              <a:t>7</a:t>
            </a:fld>
            <a:endParaRPr lang="en-US"/>
          </a:p>
        </p:txBody>
      </p:sp>
    </p:spTree>
    <p:extLst>
      <p:ext uri="{BB962C8B-B14F-4D97-AF65-F5344CB8AC3E}">
        <p14:creationId xmlns:p14="http://schemas.microsoft.com/office/powerpoint/2010/main" val="89329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The </a:t>
            </a:r>
            <a:r>
              <a:rPr lang="da-DK" baseline="0" dirty="0" err="1"/>
              <a:t>starting</a:t>
            </a:r>
            <a:r>
              <a:rPr lang="da-DK" baseline="0" dirty="0"/>
              <a:t> point </a:t>
            </a:r>
            <a:r>
              <a:rPr lang="da-DK" baseline="0" dirty="0" err="1"/>
              <a:t>was</a:t>
            </a:r>
            <a:r>
              <a:rPr lang="da-DK" baseline="0" dirty="0"/>
              <a:t> </a:t>
            </a:r>
            <a:r>
              <a:rPr lang="da-DK" baseline="0" dirty="0" err="1"/>
              <a:t>concern</a:t>
            </a:r>
            <a:r>
              <a:rPr lang="da-DK" baseline="0" dirty="0"/>
              <a:t> </a:t>
            </a:r>
            <a:r>
              <a:rPr lang="da-DK" baseline="0" dirty="0" err="1"/>
              <a:t>about</a:t>
            </a:r>
            <a:r>
              <a:rPr lang="da-DK" baseline="0" dirty="0"/>
              <a:t> </a:t>
            </a:r>
            <a:r>
              <a:rPr lang="da-DK" baseline="0" dirty="0" err="1"/>
              <a:t>poor</a:t>
            </a:r>
            <a:r>
              <a:rPr lang="da-DK" baseline="0" dirty="0"/>
              <a:t> </a:t>
            </a:r>
            <a:r>
              <a:rPr lang="da-DK" baseline="0" dirty="0" err="1"/>
              <a:t>QoL</a:t>
            </a:r>
            <a:r>
              <a:rPr lang="da-DK" baseline="0" dirty="0"/>
              <a:t> of </a:t>
            </a:r>
            <a:r>
              <a:rPr lang="da-DK" baseline="0" dirty="0" err="1"/>
              <a:t>virally</a:t>
            </a:r>
            <a:r>
              <a:rPr lang="da-DK" baseline="0" dirty="0"/>
              <a:t> </a:t>
            </a:r>
            <a:r>
              <a:rPr lang="da-DK" baseline="0" dirty="0" err="1"/>
              <a:t>suppressed</a:t>
            </a:r>
            <a:r>
              <a:rPr lang="da-DK" baseline="0" dirty="0"/>
              <a:t> PLHIV – led to </a:t>
            </a:r>
            <a:r>
              <a:rPr lang="da-DK" baseline="0" dirty="0" err="1"/>
              <a:t>recognition</a:t>
            </a:r>
            <a:r>
              <a:rPr lang="da-DK" baseline="0" dirty="0"/>
              <a:t> of the </a:t>
            </a:r>
            <a:r>
              <a:rPr lang="da-DK" baseline="0" dirty="0" err="1"/>
              <a:t>need</a:t>
            </a:r>
            <a:r>
              <a:rPr lang="da-DK" baseline="0" dirty="0"/>
              <a:t> to </a:t>
            </a:r>
            <a:r>
              <a:rPr lang="da-DK" baseline="0" dirty="0" err="1"/>
              <a:t>investigate</a:t>
            </a:r>
            <a:r>
              <a:rPr lang="da-DK" baseline="0" dirty="0"/>
              <a:t> </a:t>
            </a:r>
            <a:r>
              <a:rPr lang="da-DK" baseline="0" dirty="0" err="1"/>
              <a:t>health</a:t>
            </a:r>
            <a:r>
              <a:rPr lang="da-DK" baseline="0" dirty="0"/>
              <a:t> </a:t>
            </a:r>
            <a:r>
              <a:rPr lang="da-DK" baseline="0" dirty="0" err="1"/>
              <a:t>outcomes</a:t>
            </a:r>
            <a:r>
              <a:rPr lang="da-DK" baseline="0" dirty="0"/>
              <a:t>, </a:t>
            </a:r>
            <a:r>
              <a:rPr lang="da-DK" baseline="0" dirty="0" err="1"/>
              <a:t>including</a:t>
            </a:r>
            <a:r>
              <a:rPr lang="da-DK" baseline="0" dirty="0"/>
              <a:t> </a:t>
            </a:r>
            <a:r>
              <a:rPr lang="da-DK" baseline="0" dirty="0" err="1"/>
              <a:t>both</a:t>
            </a:r>
            <a:r>
              <a:rPr lang="da-DK" baseline="0" dirty="0"/>
              <a:t> </a:t>
            </a:r>
            <a:r>
              <a:rPr lang="da-DK" baseline="0" dirty="0" err="1"/>
              <a:t>comorbidities</a:t>
            </a:r>
            <a:r>
              <a:rPr lang="da-DK" baseline="0" dirty="0"/>
              <a:t> and </a:t>
            </a:r>
            <a:r>
              <a:rPr lang="da-DK" baseline="0" dirty="0" err="1"/>
              <a:t>QoL</a:t>
            </a:r>
            <a:r>
              <a:rPr lang="da-DK" baseline="0" dirty="0"/>
              <a:t> </a:t>
            </a:r>
            <a:r>
              <a:rPr lang="da-DK" baseline="0" dirty="0" err="1"/>
              <a:t>outcomes</a:t>
            </a:r>
            <a:r>
              <a:rPr lang="da-DK" baseline="0" dirty="0"/>
              <a:t>, as </a:t>
            </a:r>
            <a:r>
              <a:rPr lang="da-DK" baseline="0" dirty="0" err="1"/>
              <a:t>well</a:t>
            </a:r>
            <a:r>
              <a:rPr lang="da-DK" baseline="0" dirty="0"/>
              <a:t> as the </a:t>
            </a:r>
            <a:r>
              <a:rPr lang="da-DK" baseline="0" dirty="0" err="1"/>
              <a:t>need</a:t>
            </a:r>
            <a:r>
              <a:rPr lang="da-DK" baseline="0" dirty="0"/>
              <a:t> to </a:t>
            </a:r>
            <a:r>
              <a:rPr lang="da-DK" baseline="0" dirty="0" err="1"/>
              <a:t>investigate</a:t>
            </a:r>
            <a:r>
              <a:rPr lang="da-DK" baseline="0" dirty="0"/>
              <a:t> </a:t>
            </a:r>
            <a:r>
              <a:rPr lang="da-DK" baseline="0" dirty="0" err="1"/>
              <a:t>access</a:t>
            </a:r>
            <a:r>
              <a:rPr lang="da-DK" baseline="0" dirty="0"/>
              <a:t> to services, to </a:t>
            </a:r>
            <a:r>
              <a:rPr lang="da-DK" baseline="0" dirty="0" err="1"/>
              <a:t>see</a:t>
            </a:r>
            <a:r>
              <a:rPr lang="da-DK" baseline="0" dirty="0"/>
              <a:t> </a:t>
            </a:r>
            <a:r>
              <a:rPr lang="da-DK" baseline="0" dirty="0" err="1"/>
              <a:t>if</a:t>
            </a:r>
            <a:r>
              <a:rPr lang="da-DK" baseline="0" dirty="0"/>
              <a:t> </a:t>
            </a:r>
            <a:r>
              <a:rPr lang="da-DK" baseline="0" dirty="0" err="1"/>
              <a:t>that</a:t>
            </a:r>
            <a:r>
              <a:rPr lang="da-DK" baseline="0" dirty="0"/>
              <a:t> is </a:t>
            </a:r>
            <a:r>
              <a:rPr lang="da-DK" baseline="0" dirty="0" err="1"/>
              <a:t>contributing</a:t>
            </a:r>
            <a:r>
              <a:rPr lang="da-DK" baseline="0" dirty="0"/>
              <a:t> to suboptimal </a:t>
            </a:r>
            <a:r>
              <a:rPr lang="da-DK" baseline="0" dirty="0" err="1"/>
              <a:t>outcomes</a:t>
            </a:r>
            <a:r>
              <a:rPr lang="da-DK" baseline="0" dirty="0"/>
              <a:t>.</a:t>
            </a:r>
            <a:endParaRPr lang="da-DK" dirty="0"/>
          </a:p>
        </p:txBody>
      </p:sp>
      <p:sp>
        <p:nvSpPr>
          <p:cNvPr id="4" name="Pladsholder til dias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8A137D-A954-41E3-8E49-ABD8E5541E5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28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UNAIDS 90-90-90 sparked</a:t>
            </a:r>
            <a:r>
              <a:rPr lang="da-DK" baseline="0" dirty="0"/>
              <a:t> the </a:t>
            </a:r>
            <a:r>
              <a:rPr lang="da-DK" baseline="0" dirty="0" err="1"/>
              <a:t>need</a:t>
            </a:r>
            <a:r>
              <a:rPr lang="da-DK" baseline="0" dirty="0"/>
              <a:t> to </a:t>
            </a:r>
            <a:r>
              <a:rPr lang="da-DK" baseline="0" dirty="0" err="1"/>
              <a:t>address</a:t>
            </a:r>
            <a:r>
              <a:rPr lang="da-DK" baseline="0" dirty="0"/>
              <a:t> </a:t>
            </a:r>
            <a:r>
              <a:rPr lang="da-DK" baseline="0" dirty="0" err="1"/>
              <a:t>quality</a:t>
            </a:r>
            <a:r>
              <a:rPr lang="da-DK" baseline="0" dirty="0"/>
              <a:t> and </a:t>
            </a:r>
            <a:r>
              <a:rPr lang="da-DK" baseline="0" dirty="0" err="1"/>
              <a:t>health</a:t>
            </a:r>
            <a:r>
              <a:rPr lang="da-DK" baseline="0" dirty="0"/>
              <a:t> </a:t>
            </a:r>
            <a:r>
              <a:rPr lang="da-DK" baseline="0" dirty="0" err="1"/>
              <a:t>outcomes</a:t>
            </a:r>
            <a:r>
              <a:rPr lang="da-DK" baseline="0" dirty="0"/>
              <a:t> in the Beyond VS </a:t>
            </a:r>
            <a:r>
              <a:rPr lang="da-DK" baseline="0" dirty="0" err="1"/>
              <a:t>era</a:t>
            </a:r>
            <a:r>
              <a:rPr lang="da-DK" baseline="0" dirty="0"/>
              <a:t>.</a:t>
            </a:r>
            <a:endParaRPr lang="da-DK" dirty="0"/>
          </a:p>
        </p:txBody>
      </p:sp>
      <p:sp>
        <p:nvSpPr>
          <p:cNvPr id="4" name="Pladsholder til diasnummer 3"/>
          <p:cNvSpPr>
            <a:spLocks noGrp="1"/>
          </p:cNvSpPr>
          <p:nvPr>
            <p:ph type="sldNum" sz="quarter" idx="10"/>
          </p:nvPr>
        </p:nvSpPr>
        <p:spPr/>
        <p:txBody>
          <a:bodyPr/>
          <a:lstStyle/>
          <a:p>
            <a:fld id="{2A8A137D-A954-41E3-8E49-ABD8E5541E52}" type="slidenum">
              <a:rPr lang="en-GB" smtClean="0"/>
              <a:t>9</a:t>
            </a:fld>
            <a:endParaRPr lang="en-GB"/>
          </a:p>
        </p:txBody>
      </p:sp>
    </p:spTree>
    <p:extLst>
      <p:ext uri="{BB962C8B-B14F-4D97-AF65-F5344CB8AC3E}">
        <p14:creationId xmlns:p14="http://schemas.microsoft.com/office/powerpoint/2010/main" val="2037151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diasnummer 3"/>
          <p:cNvSpPr>
            <a:spLocks noGrp="1"/>
          </p:cNvSpPr>
          <p:nvPr>
            <p:ph type="sldNum" sz="quarter" idx="10"/>
          </p:nvPr>
        </p:nvSpPr>
        <p:spPr/>
        <p:txBody>
          <a:bodyPr/>
          <a:lstStyle/>
          <a:p>
            <a:fld id="{2A8A137D-A954-41E3-8E49-ABD8E5541E52}" type="slidenum">
              <a:rPr lang="en-GB" smtClean="0"/>
              <a:t>10</a:t>
            </a:fld>
            <a:endParaRPr lang="en-GB"/>
          </a:p>
        </p:txBody>
      </p:sp>
    </p:spTree>
    <p:extLst>
      <p:ext uri="{BB962C8B-B14F-4D97-AF65-F5344CB8AC3E}">
        <p14:creationId xmlns:p14="http://schemas.microsoft.com/office/powerpoint/2010/main" val="696663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A8A137D-A954-41E3-8E49-ABD8E5541E52}" type="slidenum">
              <a:rPr lang="en-GB" smtClean="0"/>
              <a:t>11</a:t>
            </a:fld>
            <a:endParaRPr lang="en-GB"/>
          </a:p>
        </p:txBody>
      </p:sp>
    </p:spTree>
    <p:extLst>
      <p:ext uri="{BB962C8B-B14F-4D97-AF65-F5344CB8AC3E}">
        <p14:creationId xmlns:p14="http://schemas.microsoft.com/office/powerpoint/2010/main" val="252517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diasnummer 3"/>
          <p:cNvSpPr>
            <a:spLocks noGrp="1"/>
          </p:cNvSpPr>
          <p:nvPr>
            <p:ph type="sldNum" sz="quarter" idx="10"/>
          </p:nvPr>
        </p:nvSpPr>
        <p:spPr/>
        <p:txBody>
          <a:bodyPr/>
          <a:lstStyle/>
          <a:p>
            <a:fld id="{2A8A137D-A954-41E3-8E49-ABD8E5541E52}" type="slidenum">
              <a:rPr lang="en-GB" smtClean="0"/>
              <a:t>12</a:t>
            </a:fld>
            <a:endParaRPr lang="en-GB"/>
          </a:p>
        </p:txBody>
      </p:sp>
    </p:spTree>
    <p:extLst>
      <p:ext uri="{BB962C8B-B14F-4D97-AF65-F5344CB8AC3E}">
        <p14:creationId xmlns:p14="http://schemas.microsoft.com/office/powerpoint/2010/main" val="2126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2A8A137D-A954-41E3-8E49-ABD8E5541E52}" type="slidenum">
              <a:rPr lang="en-GB" smtClean="0"/>
              <a:t>13</a:t>
            </a:fld>
            <a:endParaRPr lang="en-GB"/>
          </a:p>
        </p:txBody>
      </p:sp>
    </p:spTree>
    <p:extLst>
      <p:ext uri="{BB962C8B-B14F-4D97-AF65-F5344CB8AC3E}">
        <p14:creationId xmlns:p14="http://schemas.microsoft.com/office/powerpoint/2010/main" val="254936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Rounded Corners 9"/>
          <p:cNvSpPr/>
          <p:nvPr userDrawn="1"/>
        </p:nvSpPr>
        <p:spPr>
          <a:xfrm>
            <a:off x="351504" y="1122363"/>
            <a:ext cx="9202993" cy="5081792"/>
          </a:xfrm>
          <a:prstGeom prst="roundRect">
            <a:avLst>
              <a:gd name="adj" fmla="val 17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42950" y="2196113"/>
            <a:ext cx="8420100" cy="1690956"/>
          </a:xfrm>
        </p:spPr>
        <p:txBody>
          <a:bodyPr anchor="b">
            <a:normAutofit/>
          </a:bodyPr>
          <a:lstStyle>
            <a:lvl1pPr algn="ctr">
              <a:defRPr sz="5400">
                <a:solidFill>
                  <a:srgbClr val="F0322C"/>
                </a:solidFill>
              </a:defRPr>
            </a:lvl1pPr>
          </a:lstStyle>
          <a:p>
            <a:r>
              <a:rPr lang="en-US"/>
              <a:t>Click to edit Master title style</a:t>
            </a:r>
            <a:endParaRPr lang="en-US" dirty="0"/>
          </a:p>
        </p:txBody>
      </p:sp>
      <p:sp>
        <p:nvSpPr>
          <p:cNvPr id="3" name="Subtitle 2"/>
          <p:cNvSpPr>
            <a:spLocks noGrp="1"/>
          </p:cNvSpPr>
          <p:nvPr>
            <p:ph type="subTitle" idx="1"/>
          </p:nvPr>
        </p:nvSpPr>
        <p:spPr>
          <a:xfrm>
            <a:off x="1238250" y="3979144"/>
            <a:ext cx="7429500" cy="111396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9" name="Group 8"/>
          <p:cNvGrpSpPr/>
          <p:nvPr userDrawn="1"/>
        </p:nvGrpSpPr>
        <p:grpSpPr>
          <a:xfrm>
            <a:off x="3663240" y="-1"/>
            <a:ext cx="2579517" cy="2012183"/>
            <a:chOff x="4108078" y="-152340"/>
            <a:chExt cx="1689844" cy="1318183"/>
          </a:xfrm>
        </p:grpSpPr>
        <p:sp>
          <p:nvSpPr>
            <p:cNvPr id="7" name="Arrow: Pentagon 6"/>
            <p:cNvSpPr/>
            <p:nvPr userDrawn="1"/>
          </p:nvSpPr>
          <p:spPr>
            <a:xfrm rot="5400000">
              <a:off x="4293908" y="-338170"/>
              <a:ext cx="1318183" cy="1689844"/>
            </a:xfrm>
            <a:prstGeom prst="homePlate">
              <a:avLst>
                <a:gd name="adj" fmla="val 21523"/>
              </a:avLst>
            </a:pr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3132" y="462429"/>
              <a:ext cx="1499737" cy="403936"/>
            </a:xfrm>
            <a:prstGeom prst="rect">
              <a:avLst/>
            </a:prstGeom>
          </p:spPr>
        </p:pic>
      </p:grpSp>
    </p:spTree>
    <p:extLst>
      <p:ext uri="{BB962C8B-B14F-4D97-AF65-F5344CB8AC3E}">
        <p14:creationId xmlns:p14="http://schemas.microsoft.com/office/powerpoint/2010/main" val="241846186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CF4CD46-C7DD-4356-ADA9-B61A62779EC8}" type="slidenum">
              <a:rPr lang="en-GB" smtClean="0"/>
              <a:t>‹Nº›</a:t>
            </a:fld>
            <a:endParaRPr lang="en-GB" dirty="0"/>
          </a:p>
        </p:txBody>
      </p:sp>
    </p:spTree>
    <p:extLst>
      <p:ext uri="{BB962C8B-B14F-4D97-AF65-F5344CB8AC3E}">
        <p14:creationId xmlns:p14="http://schemas.microsoft.com/office/powerpoint/2010/main" val="269668997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242828"/>
          </a:xfrm>
        </p:spPr>
        <p:txBody>
          <a:bodyPr anchor="b">
            <a:normAutofit/>
          </a:bodyPr>
          <a:lstStyle>
            <a:lvl1pPr>
              <a:defRPr sz="4800">
                <a:solidFill>
                  <a:srgbClr val="F0322C"/>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5879" y="4031227"/>
            <a:ext cx="8543925" cy="205842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CF4CD46-C7DD-4356-ADA9-B61A62779EC8}" type="slidenum">
              <a:rPr lang="en-GB" smtClean="0"/>
              <a:t>‹Nº›</a:t>
            </a:fld>
            <a:endParaRPr lang="en-GB" dirty="0"/>
          </a:p>
        </p:txBody>
      </p:sp>
    </p:spTree>
    <p:extLst>
      <p:ext uri="{BB962C8B-B14F-4D97-AF65-F5344CB8AC3E}">
        <p14:creationId xmlns:p14="http://schemas.microsoft.com/office/powerpoint/2010/main" val="147071710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396181"/>
            <a:ext cx="4210050" cy="4780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396181"/>
            <a:ext cx="4210050" cy="47807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CF4CD46-C7DD-4356-ADA9-B61A62779EC8}" type="slidenum">
              <a:rPr lang="en-GB" smtClean="0"/>
              <a:t>‹Nº›</a:t>
            </a:fld>
            <a:endParaRPr lang="en-GB" dirty="0"/>
          </a:p>
        </p:txBody>
      </p:sp>
    </p:spTree>
    <p:extLst>
      <p:ext uri="{BB962C8B-B14F-4D97-AF65-F5344CB8AC3E}">
        <p14:creationId xmlns:p14="http://schemas.microsoft.com/office/powerpoint/2010/main" val="285987074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ECF4CD46-C7DD-4356-ADA9-B61A62779EC8}" type="slidenum">
              <a:rPr lang="en-GB" smtClean="0"/>
              <a:t>‹Nº›</a:t>
            </a:fld>
            <a:endParaRPr lang="en-GB" dirty="0"/>
          </a:p>
        </p:txBody>
      </p:sp>
    </p:spTree>
    <p:extLst>
      <p:ext uri="{BB962C8B-B14F-4D97-AF65-F5344CB8AC3E}">
        <p14:creationId xmlns:p14="http://schemas.microsoft.com/office/powerpoint/2010/main" val="336693050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F4CD46-C7DD-4356-ADA9-B61A62779EC8}" type="slidenum">
              <a:rPr lang="en-GB" smtClean="0"/>
              <a:t>‹Nº›</a:t>
            </a:fld>
            <a:endParaRPr lang="en-GB" dirty="0"/>
          </a:p>
        </p:txBody>
      </p:sp>
    </p:spTree>
    <p:extLst>
      <p:ext uri="{BB962C8B-B14F-4D97-AF65-F5344CB8AC3E}">
        <p14:creationId xmlns:p14="http://schemas.microsoft.com/office/powerpoint/2010/main" val="295203590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26459" y="47055"/>
            <a:ext cx="9228703" cy="1143000"/>
          </a:xfrm>
        </p:spPr>
        <p:txBody>
          <a:bodyPr lIns="0" tIns="0" rIns="0" bIns="0">
            <a:noAutofit/>
          </a:bodyPr>
          <a:lstStyle>
            <a:lvl1pPr algn="l">
              <a:defRPr sz="2600">
                <a:solidFill>
                  <a:schemeClr val="bg1"/>
                </a:solidFill>
              </a:defRPr>
            </a:lvl1pPr>
          </a:lstStyle>
          <a:p>
            <a:r>
              <a:rPr lang="en-US" dirty="0"/>
              <a:t>Text slide: Title text Arial, roman, 48pt</a:t>
            </a:r>
            <a:br>
              <a:rPr lang="en-US" dirty="0"/>
            </a:br>
            <a:r>
              <a:rPr lang="en-US" dirty="0"/>
              <a:t>(sentence case)</a:t>
            </a:r>
          </a:p>
        </p:txBody>
      </p:sp>
      <p:sp>
        <p:nvSpPr>
          <p:cNvPr id="11" name="Content Placeholder 2"/>
          <p:cNvSpPr>
            <a:spLocks noGrp="1"/>
          </p:cNvSpPr>
          <p:nvPr>
            <p:ph idx="1"/>
          </p:nvPr>
        </p:nvSpPr>
        <p:spPr>
          <a:xfrm>
            <a:off x="326459" y="1373632"/>
            <a:ext cx="9228703" cy="4752532"/>
          </a:xfrm>
        </p:spPr>
        <p:txBody>
          <a:bodyPr lIns="0" rIns="0"/>
          <a:lstStyle>
            <a:lvl1pPr marL="185261" indent="-185261">
              <a:buFont typeface="Arial"/>
              <a:buChar char="•"/>
              <a:defRPr sz="2167"/>
            </a:lvl1pPr>
            <a:lvl2pPr marL="557734" indent="-309582">
              <a:buFont typeface="Arial"/>
              <a:buChar char="•"/>
              <a:defRPr sz="1950"/>
            </a:lvl2pPr>
            <a:lvl3pPr marL="928257" indent="-247665">
              <a:buFont typeface="Arial"/>
              <a:buChar char="•"/>
              <a:defRPr sz="1733"/>
            </a:lvl3pPr>
            <a:lvl4pPr marL="1300730" indent="-247665">
              <a:buFont typeface="Arial"/>
              <a:buChar char="•"/>
              <a:defRPr sz="1517"/>
            </a:lvl4pPr>
            <a:lvl5pPr marL="1671253" indent="-247665">
              <a:buFont typeface="Arial"/>
              <a:buChar cha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4"/>
          <p:cNvSpPr>
            <a:spLocks noGrp="1"/>
          </p:cNvSpPr>
          <p:nvPr>
            <p:ph sz="quarter" idx="13" hasCustomPrompt="1"/>
          </p:nvPr>
        </p:nvSpPr>
        <p:spPr>
          <a:xfrm>
            <a:off x="326459" y="6367992"/>
            <a:ext cx="7894145" cy="292100"/>
          </a:xfrm>
        </p:spPr>
        <p:txBody>
          <a:bodyPr lIns="0" tIns="0" rIns="0" bIns="0" anchor="b" anchorCtr="0">
            <a:noAutofit/>
          </a:bodyPr>
          <a:lstStyle>
            <a:lvl1pPr marL="0" indent="0">
              <a:buNone/>
              <a:defRPr sz="867"/>
            </a:lvl1pPr>
            <a:lvl2pPr marL="495330" indent="0">
              <a:buNone/>
              <a:defRPr sz="758"/>
            </a:lvl2pPr>
            <a:lvl3pPr marL="990661" indent="0">
              <a:buNone/>
              <a:defRPr sz="758"/>
            </a:lvl3pPr>
            <a:lvl4pPr marL="1485991" indent="0">
              <a:buNone/>
              <a:defRPr sz="758"/>
            </a:lvl4pPr>
            <a:lvl5pPr marL="1981322" indent="0">
              <a:buNone/>
              <a:defRPr sz="758"/>
            </a:lvl5pPr>
          </a:lstStyle>
          <a:p>
            <a:pPr lvl="0"/>
            <a:r>
              <a:rPr lang="en-GB" dirty="0"/>
              <a:t>Insert references and footnotes here</a:t>
            </a:r>
            <a:endParaRPr lang="en-US" dirty="0"/>
          </a:p>
        </p:txBody>
      </p:sp>
      <p:sp>
        <p:nvSpPr>
          <p:cNvPr id="14" name="Slide Number Placeholder 5"/>
          <p:cNvSpPr>
            <a:spLocks noGrp="1"/>
          </p:cNvSpPr>
          <p:nvPr>
            <p:ph type="sldNum" sz="quarter" idx="4"/>
          </p:nvPr>
        </p:nvSpPr>
        <p:spPr>
          <a:xfrm>
            <a:off x="9497933" y="6356351"/>
            <a:ext cx="408067" cy="303741"/>
          </a:xfrm>
          <a:prstGeom prst="rect">
            <a:avLst/>
          </a:prstGeom>
        </p:spPr>
        <p:txBody>
          <a:bodyPr vert="horz" lIns="182880" tIns="91440" rIns="182880" bIns="0" rtlCol="0" anchor="b" anchorCtr="0"/>
          <a:lstStyle>
            <a:lvl1pPr algn="r">
              <a:defRPr sz="867">
                <a:solidFill>
                  <a:srgbClr val="565656"/>
                </a:solidFill>
              </a:defRPr>
            </a:lvl1pPr>
          </a:lstStyle>
          <a:p>
            <a:fld id="{2066355A-084C-D24E-9AD2-7E4FC41EA627}" type="slidenum">
              <a:rPr lang="en-US" smtClean="0"/>
              <a:pPr/>
              <a:t>‹Nº›</a:t>
            </a:fld>
            <a:endParaRPr lang="en-US" dirty="0"/>
          </a:p>
        </p:txBody>
      </p:sp>
    </p:spTree>
    <p:extLst>
      <p:ext uri="{BB962C8B-B14F-4D97-AF65-F5344CB8AC3E}">
        <p14:creationId xmlns:p14="http://schemas.microsoft.com/office/powerpoint/2010/main" val="356588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9" name="Rectangle: Rounded Corners 8"/>
          <p:cNvSpPr/>
          <p:nvPr userDrawn="1"/>
        </p:nvSpPr>
        <p:spPr>
          <a:xfrm>
            <a:off x="218768" y="924231"/>
            <a:ext cx="9468464" cy="5584722"/>
          </a:xfrm>
          <a:prstGeom prst="roundRect">
            <a:avLst>
              <a:gd name="adj" fmla="val 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Pentagon 7"/>
          <p:cNvSpPr/>
          <p:nvPr userDrawn="1"/>
        </p:nvSpPr>
        <p:spPr>
          <a:xfrm rot="5400000">
            <a:off x="7960657" y="-262000"/>
            <a:ext cx="1165843" cy="1689844"/>
          </a:xfrm>
          <a:prstGeom prst="homePlate">
            <a:avLst>
              <a:gd name="adj" fmla="val 21523"/>
            </a:avLst>
          </a:pr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218769" y="221063"/>
            <a:ext cx="7039744" cy="5851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7499" y="1283829"/>
            <a:ext cx="8871002" cy="488099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433113" y="6533330"/>
            <a:ext cx="1039775" cy="211595"/>
          </a:xfrm>
          <a:prstGeom prst="rect">
            <a:avLst/>
          </a:prstGeom>
        </p:spPr>
        <p:txBody>
          <a:bodyPr vert="horz" lIns="91440" tIns="45720" rIns="91440" bIns="45720" rtlCol="0" anchor="ctr"/>
          <a:lstStyle>
            <a:lvl1pPr algn="ctr">
              <a:defRPr sz="1000">
                <a:solidFill>
                  <a:schemeClr val="bg1"/>
                </a:solidFill>
              </a:defRPr>
            </a:lvl1pPr>
          </a:lstStyle>
          <a:p>
            <a:fld id="{ECF4CD46-C7DD-4356-ADA9-B61A62779EC8}" type="slidenum">
              <a:rPr lang="en-GB" smtClean="0"/>
              <a:pPr/>
              <a:t>‹Nº›</a:t>
            </a:fld>
            <a:endParaRPr lang="en-GB" dirty="0"/>
          </a:p>
        </p:txBody>
      </p:sp>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87982" y="462429"/>
            <a:ext cx="1499737" cy="403936"/>
          </a:xfrm>
          <a:prstGeom prst="rect">
            <a:avLst/>
          </a:prstGeom>
        </p:spPr>
      </p:pic>
    </p:spTree>
    <p:extLst>
      <p:ext uri="{BB962C8B-B14F-4D97-AF65-F5344CB8AC3E}">
        <p14:creationId xmlns:p14="http://schemas.microsoft.com/office/powerpoint/2010/main" val="1425423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ransition spd="slow">
    <p:wipe dir="r"/>
  </p:transition>
  <p:hf hdr="0"/>
  <p:txStyles>
    <p:title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0322C"/>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F0322C"/>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F0322C"/>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98125"/>
            <a:ext cx="8420100" cy="1459475"/>
          </a:xfrm>
        </p:spPr>
        <p:txBody>
          <a:bodyPr>
            <a:normAutofit/>
          </a:bodyPr>
          <a:lstStyle/>
          <a:p>
            <a:r>
              <a:rPr lang="en-GB" sz="4400" dirty="0"/>
              <a:t>Beyond viral suppression – Long term sexual health of people living with HIV</a:t>
            </a:r>
          </a:p>
        </p:txBody>
      </p:sp>
      <p:sp>
        <p:nvSpPr>
          <p:cNvPr id="6" name="Subtitle 5"/>
          <p:cNvSpPr>
            <a:spLocks noGrp="1"/>
          </p:cNvSpPr>
          <p:nvPr>
            <p:ph type="subTitle" idx="1"/>
          </p:nvPr>
        </p:nvSpPr>
        <p:spPr>
          <a:xfrm>
            <a:off x="1162778" y="4436267"/>
            <a:ext cx="7580435" cy="922028"/>
          </a:xfrm>
        </p:spPr>
        <p:txBody>
          <a:bodyPr>
            <a:normAutofit lnSpcReduction="10000"/>
          </a:bodyPr>
          <a:lstStyle/>
          <a:p>
            <a:r>
              <a:rPr lang="en-GB" sz="2800" dirty="0"/>
              <a:t>Professor Jeffrey Lazarus</a:t>
            </a:r>
          </a:p>
          <a:p>
            <a:r>
              <a:rPr lang="en-GB" dirty="0"/>
              <a:t>Steering Group Co-Chair </a:t>
            </a:r>
          </a:p>
          <a:p>
            <a:endParaRPr lang="en-GB" dirty="0"/>
          </a:p>
        </p:txBody>
      </p:sp>
      <p:pic>
        <p:nvPicPr>
          <p:cNvPr id="4" name="Picture 3">
            <a:extLst>
              <a:ext uri="{FF2B5EF4-FFF2-40B4-BE49-F238E27FC236}">
                <a16:creationId xmlns:a16="http://schemas.microsoft.com/office/drawing/2014/main" id="{530B64B5-FDC5-494B-9818-6C831BFE2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275" y="1177299"/>
            <a:ext cx="2178836" cy="1262986"/>
          </a:xfrm>
          <a:prstGeom prst="rect">
            <a:avLst/>
          </a:prstGeom>
        </p:spPr>
      </p:pic>
      <p:sp>
        <p:nvSpPr>
          <p:cNvPr id="5" name="Subtitle 5">
            <a:extLst>
              <a:ext uri="{FF2B5EF4-FFF2-40B4-BE49-F238E27FC236}">
                <a16:creationId xmlns:a16="http://schemas.microsoft.com/office/drawing/2014/main" id="{93995B72-F463-6B43-A9D0-326BE529F3A4}"/>
              </a:ext>
            </a:extLst>
          </p:cNvPr>
          <p:cNvSpPr txBox="1">
            <a:spLocks/>
          </p:cNvSpPr>
          <p:nvPr/>
        </p:nvSpPr>
        <p:spPr>
          <a:xfrm>
            <a:off x="530284" y="5665996"/>
            <a:ext cx="8845421" cy="51373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Clr>
                <a:srgbClr val="F0322C"/>
              </a:buClr>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500"/>
              </a:spcBef>
              <a:buClr>
                <a:srgbClr val="F0322C"/>
              </a:buClr>
              <a:buFont typeface="Arial" panose="020B0604020202020204"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Clr>
                <a:srgbClr val="F0322C"/>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Clr>
                <a:srgbClr val="F0322C"/>
              </a:buClr>
              <a:buFont typeface="Arial" panose="020B0604020202020204"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Clr>
                <a:srgbClr val="F0322C"/>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i="1" dirty="0"/>
              <a:t>Pre-conference: Understanding and Addressing the HIV and STI </a:t>
            </a:r>
            <a:r>
              <a:rPr lang="en-GB" sz="2800" i="1" dirty="0" err="1"/>
              <a:t>Syndemics</a:t>
            </a:r>
            <a:endParaRPr lang="en-GB" i="1" dirty="0"/>
          </a:p>
          <a:p>
            <a:endParaRPr lang="en-GB" dirty="0"/>
          </a:p>
        </p:txBody>
      </p:sp>
    </p:spTree>
    <p:extLst>
      <p:ext uri="{BB962C8B-B14F-4D97-AF65-F5344CB8AC3E}">
        <p14:creationId xmlns:p14="http://schemas.microsoft.com/office/powerpoint/2010/main" val="340794428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10</a:t>
            </a:fld>
            <a:endParaRPr lang="en-GB"/>
          </a:p>
        </p:txBody>
      </p:sp>
      <p:sp>
        <p:nvSpPr>
          <p:cNvPr id="5" name="TextBox 4"/>
          <p:cNvSpPr txBox="1"/>
          <p:nvPr/>
        </p:nvSpPr>
        <p:spPr>
          <a:xfrm>
            <a:off x="590844" y="3024512"/>
            <a:ext cx="8621395" cy="1200329"/>
          </a:xfrm>
          <a:prstGeom prst="rect">
            <a:avLst/>
          </a:prstGeom>
          <a:noFill/>
        </p:spPr>
        <p:txBody>
          <a:bodyPr wrap="square" rtlCol="0" anchor="ctr">
            <a:spAutoFit/>
          </a:bodyPr>
          <a:lstStyle/>
          <a:p>
            <a:pPr algn="ctr">
              <a:spcAft>
                <a:spcPts val="2400"/>
              </a:spcAft>
              <a:buClr>
                <a:srgbClr val="F0322C"/>
              </a:buClr>
            </a:pPr>
            <a:r>
              <a:rPr lang="en-US" sz="7200" b="1" dirty="0">
                <a:solidFill>
                  <a:schemeClr val="bg1">
                    <a:lumMod val="50000"/>
                  </a:schemeClr>
                </a:solidFill>
              </a:rPr>
              <a:t>Methodology</a:t>
            </a:r>
          </a:p>
        </p:txBody>
      </p:sp>
    </p:spTree>
    <p:extLst>
      <p:ext uri="{BB962C8B-B14F-4D97-AF65-F5344CB8AC3E}">
        <p14:creationId xmlns:p14="http://schemas.microsoft.com/office/powerpoint/2010/main" val="280430440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11</a:t>
            </a:fld>
            <a:endParaRPr lang="en-GB"/>
          </a:p>
        </p:txBody>
      </p:sp>
      <p:sp>
        <p:nvSpPr>
          <p:cNvPr id="5" name="TextBox 4"/>
          <p:cNvSpPr txBox="1"/>
          <p:nvPr/>
        </p:nvSpPr>
        <p:spPr>
          <a:xfrm>
            <a:off x="846602" y="1621456"/>
            <a:ext cx="7887965" cy="4154983"/>
          </a:xfrm>
          <a:prstGeom prst="rect">
            <a:avLst/>
          </a:prstGeom>
          <a:noFill/>
        </p:spPr>
        <p:txBody>
          <a:bodyPr wrap="square" rtlCol="0" anchor="ctr">
            <a:spAutoFit/>
          </a:bodyPr>
          <a:lstStyle/>
          <a:p>
            <a:pPr marL="285750" indent="-285750">
              <a:buClr>
                <a:srgbClr val="F0322C"/>
              </a:buClr>
              <a:buFont typeface="Wingdings" charset="2"/>
              <a:buChar char="§"/>
            </a:pPr>
            <a:r>
              <a:rPr lang="en-US" sz="2400" dirty="0" smtClean="0"/>
              <a:t>18-</a:t>
            </a:r>
            <a:r>
              <a:rPr lang="en-US" sz="2400" dirty="0"/>
              <a:t>item English-language survey drawing on 2017 HIV Outcomes Beyond Viral Suppression report</a:t>
            </a:r>
          </a:p>
          <a:p>
            <a:pPr marL="285750" indent="-285750">
              <a:buClr>
                <a:srgbClr val="F0322C"/>
              </a:buClr>
              <a:buFont typeface="Wingdings" charset="2"/>
              <a:buChar char="§"/>
            </a:pPr>
            <a:endParaRPr lang="en-US" sz="2400" dirty="0"/>
          </a:p>
          <a:p>
            <a:pPr marL="285750" indent="-285750">
              <a:buClr>
                <a:srgbClr val="F0322C"/>
              </a:buClr>
              <a:buFont typeface="Wingdings" charset="2"/>
              <a:buChar char="§"/>
            </a:pPr>
            <a:r>
              <a:rPr lang="en-US" sz="2400" dirty="0"/>
              <a:t>7 </a:t>
            </a:r>
            <a:r>
              <a:rPr lang="en-US" sz="2400" dirty="0" smtClean="0"/>
              <a:t>sections: HIV clinical management, comorbidities, health-related quality of life, psychosocial services, discrimination, sexual and reproductive health, and general issues</a:t>
            </a:r>
            <a:endParaRPr lang="en-US" sz="2400" dirty="0"/>
          </a:p>
          <a:p>
            <a:pPr marL="285750" indent="-285750">
              <a:buClr>
                <a:srgbClr val="F0322C"/>
              </a:buClr>
              <a:buFont typeface="Wingdings" charset="2"/>
              <a:buChar char="§"/>
            </a:pPr>
            <a:endParaRPr lang="en-US" sz="2400" dirty="0"/>
          </a:p>
          <a:p>
            <a:pPr marL="285750" indent="-285750">
              <a:buClr>
                <a:srgbClr val="F0322C"/>
              </a:buClr>
              <a:buFont typeface="Wingdings" charset="2"/>
              <a:buChar char="§"/>
            </a:pPr>
            <a:r>
              <a:rPr lang="en-US" sz="2400" dirty="0"/>
              <a:t>Respondents: HIV monitoring experts </a:t>
            </a:r>
            <a:r>
              <a:rPr lang="en-US" sz="2400" dirty="0">
                <a:highlight>
                  <a:srgbClr val="FFFF00"/>
                </a:highlight>
              </a:rPr>
              <a:t>in Estonia, </a:t>
            </a:r>
            <a:r>
              <a:rPr lang="en-US" sz="2400" dirty="0" smtClean="0">
                <a:highlight>
                  <a:srgbClr val="FFFF00"/>
                </a:highlight>
              </a:rPr>
              <a:t>Italy, the </a:t>
            </a:r>
            <a:r>
              <a:rPr lang="en-US" sz="2400" dirty="0">
                <a:highlight>
                  <a:srgbClr val="FFFF00"/>
                </a:highlight>
              </a:rPr>
              <a:t>Netherlands, </a:t>
            </a:r>
            <a:r>
              <a:rPr lang="en-US" sz="2400" dirty="0" smtClean="0">
                <a:highlight>
                  <a:srgbClr val="FFFF00"/>
                </a:highlight>
              </a:rPr>
              <a:t>Slovenia, </a:t>
            </a:r>
            <a:r>
              <a:rPr lang="en-US" sz="2400" dirty="0">
                <a:highlight>
                  <a:srgbClr val="FFFF00"/>
                </a:highlight>
              </a:rPr>
              <a:t>Sweden and Turkey</a:t>
            </a:r>
          </a:p>
          <a:p>
            <a:pPr marL="285750" indent="-285750">
              <a:buClr>
                <a:srgbClr val="F0322C"/>
              </a:buClr>
              <a:buFont typeface="Wingdings" charset="2"/>
              <a:buChar char="§"/>
            </a:pPr>
            <a:endParaRPr lang="en-US" sz="2400" dirty="0"/>
          </a:p>
          <a:p>
            <a:pPr marL="285750" indent="-285750">
              <a:buClr>
                <a:srgbClr val="F0322C"/>
              </a:buClr>
              <a:buFont typeface="Wingdings" charset="2"/>
              <a:buChar char="§"/>
            </a:pPr>
            <a:r>
              <a:rPr lang="en-US" sz="2400" dirty="0"/>
              <a:t>Survey administered from </a:t>
            </a:r>
            <a:r>
              <a:rPr lang="en-US" sz="2400" dirty="0" smtClean="0"/>
              <a:t>20 April 2018 to </a:t>
            </a:r>
            <a:r>
              <a:rPr lang="en-US" sz="2400" dirty="0"/>
              <a:t>30 </a:t>
            </a:r>
            <a:r>
              <a:rPr lang="en-US" sz="2400" dirty="0" smtClean="0"/>
              <a:t>June 2018</a:t>
            </a:r>
            <a:endParaRPr lang="is-IS" dirty="0"/>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Methodology</a:t>
            </a:r>
            <a:endParaRPr lang="en-US" b="1" dirty="0"/>
          </a:p>
        </p:txBody>
      </p:sp>
    </p:spTree>
    <p:extLst>
      <p:ext uri="{BB962C8B-B14F-4D97-AF65-F5344CB8AC3E}">
        <p14:creationId xmlns:p14="http://schemas.microsoft.com/office/powerpoint/2010/main" val="149087377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12</a:t>
            </a:fld>
            <a:endParaRPr lang="en-GB"/>
          </a:p>
        </p:txBody>
      </p:sp>
      <p:sp>
        <p:nvSpPr>
          <p:cNvPr id="5" name="TextBox 4"/>
          <p:cNvSpPr txBox="1"/>
          <p:nvPr/>
        </p:nvSpPr>
        <p:spPr>
          <a:xfrm>
            <a:off x="590844" y="2839847"/>
            <a:ext cx="8621395" cy="1569660"/>
          </a:xfrm>
          <a:prstGeom prst="rect">
            <a:avLst/>
          </a:prstGeom>
          <a:noFill/>
        </p:spPr>
        <p:txBody>
          <a:bodyPr wrap="square" rtlCol="0" anchor="ctr">
            <a:spAutoFit/>
          </a:bodyPr>
          <a:lstStyle/>
          <a:p>
            <a:pPr algn="ctr">
              <a:spcAft>
                <a:spcPts val="2400"/>
              </a:spcAft>
              <a:buClr>
                <a:srgbClr val="F0322C"/>
              </a:buClr>
            </a:pPr>
            <a:r>
              <a:rPr lang="en-US" sz="9600" b="1" dirty="0">
                <a:solidFill>
                  <a:schemeClr val="bg1">
                    <a:lumMod val="50000"/>
                  </a:schemeClr>
                </a:solidFill>
              </a:rPr>
              <a:t>Findings</a:t>
            </a:r>
          </a:p>
        </p:txBody>
      </p:sp>
    </p:spTree>
    <p:extLst>
      <p:ext uri="{BB962C8B-B14F-4D97-AF65-F5344CB8AC3E}">
        <p14:creationId xmlns:p14="http://schemas.microsoft.com/office/powerpoint/2010/main" val="341431197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71" y="2866658"/>
            <a:ext cx="7847991" cy="3605828"/>
          </a:xfrm>
          <a:prstGeom prst="rect">
            <a:avLst/>
          </a:prstGeom>
        </p:spPr>
      </p:pic>
      <p:sp>
        <p:nvSpPr>
          <p:cNvPr id="3" name="Slide Number Placeholder 2"/>
          <p:cNvSpPr>
            <a:spLocks noGrp="1"/>
          </p:cNvSpPr>
          <p:nvPr>
            <p:ph type="sldNum" sz="quarter" idx="12"/>
          </p:nvPr>
        </p:nvSpPr>
        <p:spPr/>
        <p:txBody>
          <a:bodyPr/>
          <a:lstStyle/>
          <a:p>
            <a:fld id="{ECF4CD46-C7DD-4356-ADA9-B61A62779EC8}" type="slidenum">
              <a:rPr lang="en-GB" smtClean="0"/>
              <a:t>13</a:t>
            </a:fld>
            <a:endParaRPr lang="en-GB"/>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Comorbidities and polypharmacy</a:t>
            </a:r>
            <a:endParaRPr lang="en-US" b="1" dirty="0"/>
          </a:p>
        </p:txBody>
      </p:sp>
      <p:sp>
        <p:nvSpPr>
          <p:cNvPr id="7" name="TextBox 6"/>
          <p:cNvSpPr txBox="1"/>
          <p:nvPr/>
        </p:nvSpPr>
        <p:spPr>
          <a:xfrm>
            <a:off x="657412" y="1105650"/>
            <a:ext cx="8576235" cy="1494768"/>
          </a:xfrm>
          <a:prstGeom prst="rect">
            <a:avLst/>
          </a:prstGeom>
          <a:noFill/>
        </p:spPr>
        <p:txBody>
          <a:bodyPr wrap="square" rtlCol="0">
            <a:spAutoFit/>
          </a:bodyPr>
          <a:lstStyle/>
          <a:p>
            <a:pPr>
              <a:lnSpc>
                <a:spcPct val="140000"/>
              </a:lnSpc>
            </a:pPr>
            <a:r>
              <a:rPr lang="en-US" sz="2800" dirty="0"/>
              <a:t>Service access – comorbidity screening/testing in PLHIV</a:t>
            </a:r>
          </a:p>
          <a:p>
            <a:pPr marL="742950" lvl="1" indent="-285750">
              <a:lnSpc>
                <a:spcPct val="140000"/>
              </a:lnSpc>
              <a:buFont typeface="Arial"/>
              <a:buChar char="•"/>
            </a:pPr>
            <a:r>
              <a:rPr lang="en-US" sz="1900" dirty="0"/>
              <a:t>Many countries cannot monitor screening/testing for </a:t>
            </a:r>
            <a:r>
              <a:rPr lang="en-US" sz="1900" dirty="0" smtClean="0"/>
              <a:t>several </a:t>
            </a:r>
            <a:r>
              <a:rPr lang="en-US" sz="1900" dirty="0"/>
              <a:t>comorbidities</a:t>
            </a:r>
          </a:p>
          <a:p>
            <a:pPr marL="742950" lvl="1" indent="-285750">
              <a:lnSpc>
                <a:spcPct val="140000"/>
              </a:lnSpc>
              <a:buFont typeface="Arial"/>
              <a:buChar char="•"/>
            </a:pPr>
            <a:r>
              <a:rPr lang="en-US" sz="1900" dirty="0"/>
              <a:t>High capacity to monitor screening/testing for HBV, HCV and TB</a:t>
            </a:r>
          </a:p>
        </p:txBody>
      </p:sp>
      <p:sp>
        <p:nvSpPr>
          <p:cNvPr id="2" name="Elipse 1"/>
          <p:cNvSpPr/>
          <p:nvPr/>
        </p:nvSpPr>
        <p:spPr>
          <a:xfrm>
            <a:off x="1224351" y="5385816"/>
            <a:ext cx="1444752" cy="384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2796835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0332" y="2650593"/>
            <a:ext cx="7740091" cy="3886559"/>
          </a:xfrm>
          <a:prstGeom prst="rect">
            <a:avLst/>
          </a:prstGeom>
        </p:spPr>
      </p:pic>
      <p:sp>
        <p:nvSpPr>
          <p:cNvPr id="3" name="Slide Number Placeholder 2"/>
          <p:cNvSpPr>
            <a:spLocks noGrp="1"/>
          </p:cNvSpPr>
          <p:nvPr>
            <p:ph type="sldNum" sz="quarter" idx="12"/>
          </p:nvPr>
        </p:nvSpPr>
        <p:spPr/>
        <p:txBody>
          <a:bodyPr/>
          <a:lstStyle/>
          <a:p>
            <a:fld id="{ECF4CD46-C7DD-4356-ADA9-B61A62779EC8}" type="slidenum">
              <a:rPr lang="en-GB" smtClean="0"/>
              <a:t>14</a:t>
            </a:fld>
            <a:endParaRPr lang="en-GB"/>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Comorbidities and polypharmacy</a:t>
            </a:r>
            <a:endParaRPr lang="en-US" b="1" dirty="0"/>
          </a:p>
        </p:txBody>
      </p:sp>
      <p:sp>
        <p:nvSpPr>
          <p:cNvPr id="10" name="TextBox 9"/>
          <p:cNvSpPr txBox="1"/>
          <p:nvPr/>
        </p:nvSpPr>
        <p:spPr>
          <a:xfrm>
            <a:off x="657412" y="1060827"/>
            <a:ext cx="8576235" cy="1590179"/>
          </a:xfrm>
          <a:prstGeom prst="rect">
            <a:avLst/>
          </a:prstGeom>
          <a:noFill/>
        </p:spPr>
        <p:txBody>
          <a:bodyPr wrap="square" rtlCol="0">
            <a:spAutoFit/>
          </a:bodyPr>
          <a:lstStyle/>
          <a:p>
            <a:pPr>
              <a:lnSpc>
                <a:spcPct val="150000"/>
              </a:lnSpc>
            </a:pPr>
            <a:r>
              <a:rPr lang="en-US" sz="2600" dirty="0"/>
              <a:t>Service access – comorbidity diagnosis and treatment in PLHIV</a:t>
            </a:r>
          </a:p>
          <a:p>
            <a:pPr marL="742950" lvl="1" indent="-285750">
              <a:lnSpc>
                <a:spcPct val="150000"/>
              </a:lnSpc>
              <a:buFont typeface="Arial"/>
              <a:buChar char="•"/>
            </a:pPr>
            <a:r>
              <a:rPr lang="en-US" sz="2000" dirty="0"/>
              <a:t>Monitoring of diagnosis and treatment for comorbidities </a:t>
            </a:r>
            <a:r>
              <a:rPr lang="en-US" sz="2000" dirty="0" smtClean="0"/>
              <a:t>is also </a:t>
            </a:r>
            <a:r>
              <a:rPr lang="en-US" sz="2000" dirty="0"/>
              <a:t>limited</a:t>
            </a:r>
          </a:p>
          <a:p>
            <a:pPr marL="742950" lvl="1" indent="-285750">
              <a:lnSpc>
                <a:spcPct val="150000"/>
              </a:lnSpc>
              <a:buFont typeface="Arial"/>
              <a:buChar char="•"/>
            </a:pPr>
            <a:r>
              <a:rPr lang="en-US" sz="2000" dirty="0"/>
              <a:t>Again, HBV, HCV and TB more widely monitored</a:t>
            </a:r>
          </a:p>
        </p:txBody>
      </p:sp>
      <p:sp>
        <p:nvSpPr>
          <p:cNvPr id="8" name="Elipse 7"/>
          <p:cNvSpPr/>
          <p:nvPr/>
        </p:nvSpPr>
        <p:spPr>
          <a:xfrm>
            <a:off x="1169487" y="5367528"/>
            <a:ext cx="1444752" cy="384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8964329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02477" y="2836331"/>
            <a:ext cx="7020084" cy="3515022"/>
          </a:xfrm>
          <a:prstGeom prst="rect">
            <a:avLst/>
          </a:prstGeom>
        </p:spPr>
      </p:pic>
      <p:sp>
        <p:nvSpPr>
          <p:cNvPr id="3" name="Slide Number Placeholder 2"/>
          <p:cNvSpPr>
            <a:spLocks noGrp="1"/>
          </p:cNvSpPr>
          <p:nvPr>
            <p:ph type="sldNum" sz="quarter" idx="12"/>
          </p:nvPr>
        </p:nvSpPr>
        <p:spPr/>
        <p:txBody>
          <a:bodyPr/>
          <a:lstStyle/>
          <a:p>
            <a:fld id="{ECF4CD46-C7DD-4356-ADA9-B61A62779EC8}" type="slidenum">
              <a:rPr lang="en-GB" smtClean="0"/>
              <a:t>15</a:t>
            </a:fld>
            <a:endParaRPr lang="en-GB"/>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Comorbidities and polypharmacy</a:t>
            </a:r>
            <a:endParaRPr lang="en-US" b="1" dirty="0"/>
          </a:p>
        </p:txBody>
      </p:sp>
      <p:sp>
        <p:nvSpPr>
          <p:cNvPr id="10" name="TextBox 9"/>
          <p:cNvSpPr txBox="1"/>
          <p:nvPr/>
        </p:nvSpPr>
        <p:spPr>
          <a:xfrm>
            <a:off x="657412" y="1120591"/>
            <a:ext cx="8576235" cy="1615827"/>
          </a:xfrm>
          <a:prstGeom prst="rect">
            <a:avLst/>
          </a:prstGeom>
          <a:noFill/>
        </p:spPr>
        <p:txBody>
          <a:bodyPr wrap="square" rtlCol="0">
            <a:spAutoFit/>
          </a:bodyPr>
          <a:lstStyle/>
          <a:p>
            <a:pPr>
              <a:lnSpc>
                <a:spcPct val="150000"/>
              </a:lnSpc>
            </a:pPr>
            <a:r>
              <a:rPr lang="en-US" sz="2400" dirty="0"/>
              <a:t>National HIV clinical guidelines</a:t>
            </a:r>
          </a:p>
          <a:p>
            <a:pPr marL="742950" lvl="1" indent="-285750">
              <a:spcBef>
                <a:spcPts val="600"/>
              </a:spcBef>
              <a:spcAft>
                <a:spcPts val="600"/>
              </a:spcAft>
              <a:buFont typeface="Arial"/>
              <a:buChar char="•"/>
            </a:pPr>
            <a:r>
              <a:rPr lang="en-US" sz="1600" dirty="0"/>
              <a:t>Some guidelines do not include recommendations to screen/test for widespread </a:t>
            </a:r>
            <a:r>
              <a:rPr lang="en-US" sz="1600" dirty="0" smtClean="0"/>
              <a:t>comorbidities, </a:t>
            </a:r>
            <a:r>
              <a:rPr lang="en-US" sz="1600" dirty="0"/>
              <a:t>including </a:t>
            </a:r>
            <a:r>
              <a:rPr lang="en-US" sz="1600" dirty="0" smtClean="0"/>
              <a:t>STIs and sexual dysfunction</a:t>
            </a:r>
            <a:endParaRPr lang="en-US" sz="1600" dirty="0"/>
          </a:p>
          <a:p>
            <a:pPr marL="742950" lvl="1" indent="-285750">
              <a:spcBef>
                <a:spcPts val="300"/>
              </a:spcBef>
              <a:spcAft>
                <a:spcPts val="600"/>
              </a:spcAft>
              <a:buFont typeface="Arial"/>
              <a:buChar char="•"/>
            </a:pPr>
            <a:r>
              <a:rPr lang="en-US" sz="1600" dirty="0"/>
              <a:t>Three do not include recommendations to screen for </a:t>
            </a:r>
            <a:r>
              <a:rPr lang="en-US" sz="1600" dirty="0" err="1"/>
              <a:t>polypharmacy</a:t>
            </a:r>
            <a:r>
              <a:rPr lang="en-US" sz="1600" dirty="0"/>
              <a:t> </a:t>
            </a:r>
          </a:p>
        </p:txBody>
      </p:sp>
      <p:sp>
        <p:nvSpPr>
          <p:cNvPr id="7" name="Elipse 6"/>
          <p:cNvSpPr/>
          <p:nvPr/>
        </p:nvSpPr>
        <p:spPr>
          <a:xfrm>
            <a:off x="3272607" y="5866270"/>
            <a:ext cx="1444752" cy="384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9702299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16</a:t>
            </a:fld>
            <a:endParaRPr lang="en-GB"/>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Discrimination within health systems</a:t>
            </a:r>
            <a:endParaRPr lang="en-US" b="1" dirty="0"/>
          </a:p>
        </p:txBody>
      </p:sp>
      <p:pic>
        <p:nvPicPr>
          <p:cNvPr id="5" name="Picture 4"/>
          <p:cNvPicPr>
            <a:picLocks noChangeAspect="1"/>
          </p:cNvPicPr>
          <p:nvPr/>
        </p:nvPicPr>
        <p:blipFill rotWithShape="1">
          <a:blip r:embed="rId3"/>
          <a:srcRect r="46217" b="6014"/>
          <a:stretch/>
        </p:blipFill>
        <p:spPr>
          <a:xfrm>
            <a:off x="2517962" y="3302002"/>
            <a:ext cx="4870076" cy="2136588"/>
          </a:xfrm>
          <a:prstGeom prst="rect">
            <a:avLst/>
          </a:prstGeom>
        </p:spPr>
      </p:pic>
      <p:sp>
        <p:nvSpPr>
          <p:cNvPr id="7" name="TextBox 6"/>
          <p:cNvSpPr txBox="1"/>
          <p:nvPr/>
        </p:nvSpPr>
        <p:spPr>
          <a:xfrm>
            <a:off x="657412" y="1987169"/>
            <a:ext cx="8576235" cy="702756"/>
          </a:xfrm>
          <a:prstGeom prst="rect">
            <a:avLst/>
          </a:prstGeom>
          <a:noFill/>
        </p:spPr>
        <p:txBody>
          <a:bodyPr wrap="square" rtlCol="0">
            <a:spAutoFit/>
          </a:bodyPr>
          <a:lstStyle/>
          <a:p>
            <a:pPr>
              <a:lnSpc>
                <a:spcPct val="150000"/>
              </a:lnSpc>
            </a:pPr>
            <a:r>
              <a:rPr lang="en-US" sz="2800" dirty="0">
                <a:solidFill>
                  <a:srgbClr val="FF0000"/>
                </a:solidFill>
              </a:rPr>
              <a:t>Few countries can report on this important indicator!</a:t>
            </a:r>
            <a:endParaRPr lang="en-US" sz="2400" dirty="0">
              <a:solidFill>
                <a:srgbClr val="FF0000"/>
              </a:solidFill>
            </a:endParaRPr>
          </a:p>
        </p:txBody>
      </p:sp>
    </p:spTree>
    <p:extLst>
      <p:ext uri="{BB962C8B-B14F-4D97-AF65-F5344CB8AC3E}">
        <p14:creationId xmlns:p14="http://schemas.microsoft.com/office/powerpoint/2010/main" val="184181829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17</a:t>
            </a:fld>
            <a:endParaRPr lang="en-GB"/>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Desire for children</a:t>
            </a:r>
            <a:endParaRPr lang="en-US" b="1" dirty="0"/>
          </a:p>
        </p:txBody>
      </p:sp>
      <p:sp>
        <p:nvSpPr>
          <p:cNvPr id="5" name="TextBox 4"/>
          <p:cNvSpPr txBox="1"/>
          <p:nvPr/>
        </p:nvSpPr>
        <p:spPr>
          <a:xfrm>
            <a:off x="657412" y="1464234"/>
            <a:ext cx="8576235" cy="1546577"/>
          </a:xfrm>
          <a:prstGeom prst="rect">
            <a:avLst/>
          </a:prstGeom>
          <a:noFill/>
        </p:spPr>
        <p:txBody>
          <a:bodyPr wrap="square" rtlCol="0">
            <a:spAutoFit/>
          </a:bodyPr>
          <a:lstStyle/>
          <a:p>
            <a:pPr>
              <a:lnSpc>
                <a:spcPct val="150000"/>
              </a:lnSpc>
            </a:pPr>
            <a:r>
              <a:rPr lang="en-US" sz="2300" dirty="0"/>
              <a:t>Desire for children and need for preconception planning among PLHIV</a:t>
            </a:r>
          </a:p>
          <a:p>
            <a:pPr marL="742950" lvl="1" indent="-285750">
              <a:lnSpc>
                <a:spcPct val="150000"/>
              </a:lnSpc>
              <a:buFont typeface="Arial"/>
              <a:buChar char="•"/>
            </a:pPr>
            <a:r>
              <a:rPr lang="en-US" sz="2000" dirty="0" smtClean="0"/>
              <a:t>No countries report on the issue</a:t>
            </a:r>
          </a:p>
          <a:p>
            <a:pPr marL="742950" lvl="1" indent="-285750">
              <a:lnSpc>
                <a:spcPct val="150000"/>
              </a:lnSpc>
              <a:buFont typeface="Arial"/>
              <a:buChar char="•"/>
            </a:pPr>
            <a:r>
              <a:rPr lang="en-US" sz="2000" dirty="0" smtClean="0"/>
              <a:t>Few </a:t>
            </a:r>
            <a:r>
              <a:rPr lang="en-US" sz="2000" dirty="0"/>
              <a:t>countries have </a:t>
            </a:r>
            <a:r>
              <a:rPr lang="en-US" sz="2000" dirty="0" smtClean="0"/>
              <a:t>the capacity </a:t>
            </a:r>
            <a:r>
              <a:rPr lang="en-US" sz="2000" dirty="0"/>
              <a:t>to report on our proposed indicators</a:t>
            </a:r>
          </a:p>
        </p:txBody>
      </p:sp>
      <p:pic>
        <p:nvPicPr>
          <p:cNvPr id="2" name="Picture 1"/>
          <p:cNvPicPr>
            <a:picLocks noChangeAspect="1"/>
          </p:cNvPicPr>
          <p:nvPr/>
        </p:nvPicPr>
        <p:blipFill rotWithShape="1">
          <a:blip r:embed="rId3"/>
          <a:srcRect r="22153" b="6614"/>
          <a:stretch/>
        </p:blipFill>
        <p:spPr>
          <a:xfrm>
            <a:off x="1487768" y="2869459"/>
            <a:ext cx="6930465" cy="2763371"/>
          </a:xfrm>
          <a:prstGeom prst="rect">
            <a:avLst/>
          </a:prstGeom>
        </p:spPr>
      </p:pic>
    </p:spTree>
    <p:extLst>
      <p:ext uri="{BB962C8B-B14F-4D97-AF65-F5344CB8AC3E}">
        <p14:creationId xmlns:p14="http://schemas.microsoft.com/office/powerpoint/2010/main" val="132327550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18</a:t>
            </a:fld>
            <a:endParaRPr lang="en-GB"/>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Health-related quality of life</a:t>
            </a:r>
            <a:endParaRPr lang="en-US" b="1" dirty="0"/>
          </a:p>
        </p:txBody>
      </p:sp>
      <p:pic>
        <p:nvPicPr>
          <p:cNvPr id="5" name="Picture 4"/>
          <p:cNvPicPr>
            <a:picLocks noChangeAspect="1"/>
          </p:cNvPicPr>
          <p:nvPr/>
        </p:nvPicPr>
        <p:blipFill rotWithShape="1">
          <a:blip r:embed="rId3"/>
          <a:srcRect r="23664" b="12280"/>
          <a:stretch/>
        </p:blipFill>
        <p:spPr>
          <a:xfrm>
            <a:off x="1555003" y="4270933"/>
            <a:ext cx="6795994" cy="1526241"/>
          </a:xfrm>
          <a:prstGeom prst="rect">
            <a:avLst/>
          </a:prstGeom>
        </p:spPr>
      </p:pic>
      <p:sp>
        <p:nvSpPr>
          <p:cNvPr id="7" name="TextBox 6"/>
          <p:cNvSpPr txBox="1"/>
          <p:nvPr/>
        </p:nvSpPr>
        <p:spPr>
          <a:xfrm>
            <a:off x="664883" y="1255056"/>
            <a:ext cx="8576235" cy="2462213"/>
          </a:xfrm>
          <a:prstGeom prst="rect">
            <a:avLst/>
          </a:prstGeom>
          <a:noFill/>
        </p:spPr>
        <p:txBody>
          <a:bodyPr wrap="square" rtlCol="0">
            <a:spAutoFit/>
          </a:bodyPr>
          <a:lstStyle/>
          <a:p>
            <a:pPr>
              <a:lnSpc>
                <a:spcPct val="150000"/>
              </a:lnSpc>
            </a:pPr>
            <a:r>
              <a:rPr lang="en-US" sz="3200" dirty="0"/>
              <a:t>Health-related quality of life</a:t>
            </a:r>
          </a:p>
          <a:p>
            <a:pPr marL="742950" lvl="1" indent="-285750">
              <a:lnSpc>
                <a:spcPct val="150000"/>
              </a:lnSpc>
              <a:buFont typeface="Arial"/>
              <a:buChar char="•"/>
            </a:pPr>
            <a:r>
              <a:rPr lang="en-US" sz="2400" dirty="0"/>
              <a:t>One country is currently reporting </a:t>
            </a:r>
            <a:r>
              <a:rPr lang="en-US" sz="2400" dirty="0" err="1"/>
              <a:t>HRQoL</a:t>
            </a:r>
            <a:endParaRPr lang="en-US" sz="2400" dirty="0"/>
          </a:p>
          <a:p>
            <a:pPr marL="742950" lvl="1" indent="-285750">
              <a:lnSpc>
                <a:spcPct val="150000"/>
              </a:lnSpc>
              <a:buFont typeface="Arial"/>
              <a:buChar char="•"/>
            </a:pPr>
            <a:r>
              <a:rPr lang="en-US" sz="2400" dirty="0"/>
              <a:t>Two others have the capacity to do so</a:t>
            </a:r>
          </a:p>
          <a:p>
            <a:pPr marL="742950" lvl="1" indent="-285750">
              <a:lnSpc>
                <a:spcPct val="150000"/>
              </a:lnSpc>
              <a:buFont typeface="Arial"/>
              <a:buChar char="•"/>
            </a:pPr>
            <a:r>
              <a:rPr lang="en-US" sz="2400" dirty="0"/>
              <a:t>Three do not</a:t>
            </a:r>
          </a:p>
        </p:txBody>
      </p:sp>
    </p:spTree>
    <p:extLst>
      <p:ext uri="{BB962C8B-B14F-4D97-AF65-F5344CB8AC3E}">
        <p14:creationId xmlns:p14="http://schemas.microsoft.com/office/powerpoint/2010/main" val="142278878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19</a:t>
            </a:fld>
            <a:endParaRPr lang="en-GB"/>
          </a:p>
        </p:txBody>
      </p:sp>
      <p:sp>
        <p:nvSpPr>
          <p:cNvPr id="5" name="TextBox 4"/>
          <p:cNvSpPr txBox="1"/>
          <p:nvPr/>
        </p:nvSpPr>
        <p:spPr>
          <a:xfrm>
            <a:off x="590844" y="2901402"/>
            <a:ext cx="8621395" cy="1446550"/>
          </a:xfrm>
          <a:prstGeom prst="rect">
            <a:avLst/>
          </a:prstGeom>
          <a:noFill/>
        </p:spPr>
        <p:txBody>
          <a:bodyPr wrap="square" rtlCol="0" anchor="ctr">
            <a:spAutoFit/>
          </a:bodyPr>
          <a:lstStyle/>
          <a:p>
            <a:pPr algn="ctr">
              <a:spcAft>
                <a:spcPts val="2400"/>
              </a:spcAft>
              <a:buClr>
                <a:srgbClr val="F0322C"/>
              </a:buClr>
            </a:pPr>
            <a:r>
              <a:rPr lang="en-US" sz="8800" b="1" dirty="0">
                <a:solidFill>
                  <a:schemeClr val="bg1">
                    <a:lumMod val="50000"/>
                  </a:schemeClr>
                </a:solidFill>
              </a:rPr>
              <a:t>Conclusions</a:t>
            </a:r>
          </a:p>
        </p:txBody>
      </p:sp>
    </p:spTree>
    <p:extLst>
      <p:ext uri="{BB962C8B-B14F-4D97-AF65-F5344CB8AC3E}">
        <p14:creationId xmlns:p14="http://schemas.microsoft.com/office/powerpoint/2010/main" val="125816426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60" y="47055"/>
            <a:ext cx="6992974" cy="897162"/>
          </a:xfrm>
        </p:spPr>
        <p:txBody>
          <a:bodyPr/>
          <a:lstStyle/>
          <a:p>
            <a:r>
              <a:rPr lang="en-US" dirty="0"/>
              <a:t>Why ‘beyond viral suppression’? </a:t>
            </a:r>
            <a:br>
              <a:rPr lang="en-US" dirty="0"/>
            </a:br>
            <a:r>
              <a:rPr lang="en-US" dirty="0"/>
              <a:t>Because living a long and healthy life with HIV is a reality</a:t>
            </a:r>
          </a:p>
        </p:txBody>
      </p:sp>
      <p:sp>
        <p:nvSpPr>
          <p:cNvPr id="3" name="Content Placeholder 2"/>
          <p:cNvSpPr>
            <a:spLocks noGrp="1"/>
          </p:cNvSpPr>
          <p:nvPr>
            <p:ph idx="1"/>
          </p:nvPr>
        </p:nvSpPr>
        <p:spPr>
          <a:xfrm>
            <a:off x="326459" y="1946724"/>
            <a:ext cx="9228703" cy="576540"/>
          </a:xfrm>
        </p:spPr>
        <p:txBody>
          <a:bodyPr/>
          <a:lstStyle/>
          <a:p>
            <a:pPr marL="0" indent="0">
              <a:buNone/>
            </a:pPr>
            <a:r>
              <a:rPr lang="en-US" dirty="0"/>
              <a:t>Over the last three decades HIV/AIDS care has transformed markedly</a:t>
            </a:r>
          </a:p>
        </p:txBody>
      </p:sp>
      <p:sp>
        <p:nvSpPr>
          <p:cNvPr id="5" name="Slide Number Placeholder 4"/>
          <p:cNvSpPr>
            <a:spLocks noGrp="1"/>
          </p:cNvSpPr>
          <p:nvPr>
            <p:ph type="sldNum" sz="quarter" idx="4"/>
          </p:nvPr>
        </p:nvSpPr>
        <p:spPr/>
        <p:txBody>
          <a:bodyPr/>
          <a:lstStyle/>
          <a:p>
            <a:fld id="{2066355A-084C-D24E-9AD2-7E4FC41EA627}" type="slidenum">
              <a:rPr lang="en-US" smtClean="0"/>
              <a:pPr/>
              <a:t>2</a:t>
            </a:fld>
            <a:endParaRPr lang="en-US" dirty="0"/>
          </a:p>
        </p:txBody>
      </p:sp>
      <p:sp>
        <p:nvSpPr>
          <p:cNvPr id="7" name="Right Arrow 6"/>
          <p:cNvSpPr/>
          <p:nvPr/>
        </p:nvSpPr>
        <p:spPr>
          <a:xfrm>
            <a:off x="326459" y="2542906"/>
            <a:ext cx="9228703" cy="858257"/>
          </a:xfrm>
          <a:prstGeom prst="rightArrow">
            <a:avLst>
              <a:gd name="adj1" fmla="val 66456"/>
              <a:gd name="adj2" fmla="val 50000"/>
            </a:avLst>
          </a:prstGeom>
          <a:solidFill>
            <a:srgbClr val="6C6C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p>
        </p:txBody>
      </p:sp>
      <p:grpSp>
        <p:nvGrpSpPr>
          <p:cNvPr id="25" name="Group 24"/>
          <p:cNvGrpSpPr/>
          <p:nvPr/>
        </p:nvGrpSpPr>
        <p:grpSpPr>
          <a:xfrm>
            <a:off x="393096" y="3044094"/>
            <a:ext cx="2725460" cy="2401157"/>
            <a:chOff x="725714" y="4432906"/>
            <a:chExt cx="5031619" cy="4432904"/>
          </a:xfrm>
        </p:grpSpPr>
        <p:pic>
          <p:nvPicPr>
            <p:cNvPr id="22" name="Picture 21" descr="D12 Circle Image 1.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49714" y="4432906"/>
              <a:ext cx="1971524" cy="1971524"/>
            </a:xfrm>
            <a:prstGeom prst="rect">
              <a:avLst/>
            </a:prstGeom>
          </p:spPr>
        </p:pic>
        <p:grpSp>
          <p:nvGrpSpPr>
            <p:cNvPr id="13" name="Group 12"/>
            <p:cNvGrpSpPr/>
            <p:nvPr/>
          </p:nvGrpSpPr>
          <p:grpSpPr>
            <a:xfrm>
              <a:off x="725714" y="4596196"/>
              <a:ext cx="5031619" cy="4269614"/>
              <a:chOff x="725714" y="4596196"/>
              <a:chExt cx="5031619" cy="4269614"/>
            </a:xfrm>
          </p:grpSpPr>
          <p:sp>
            <p:nvSpPr>
              <p:cNvPr id="8" name="Oval 7"/>
              <p:cNvSpPr/>
              <p:nvPr/>
            </p:nvSpPr>
            <p:spPr>
              <a:xfrm>
                <a:off x="2431142" y="4596196"/>
                <a:ext cx="1620762" cy="162076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p>
            </p:txBody>
          </p:sp>
          <p:cxnSp>
            <p:nvCxnSpPr>
              <p:cNvPr id="10" name="Straight Connector 9"/>
              <p:cNvCxnSpPr/>
              <p:nvPr/>
            </p:nvCxnSpPr>
            <p:spPr>
              <a:xfrm>
                <a:off x="3241523" y="6216958"/>
                <a:ext cx="0" cy="350762"/>
              </a:xfrm>
              <a:prstGeom prst="lin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cxnSp>
          <p:sp>
            <p:nvSpPr>
              <p:cNvPr id="12" name="Rectangle 11"/>
              <p:cNvSpPr/>
              <p:nvPr/>
            </p:nvSpPr>
            <p:spPr>
              <a:xfrm>
                <a:off x="725714" y="6567720"/>
                <a:ext cx="5031619" cy="2298090"/>
              </a:xfrm>
              <a:prstGeom prst="rect">
                <a:avLst/>
              </a:prstGeom>
              <a:solidFill>
                <a:srgbClr val="F6B69B"/>
              </a:solidFill>
              <a:ln w="38100" cmpd="sng">
                <a:solidFill>
                  <a:srgbClr val="C413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solidFill>
                      <a:srgbClr val="565656"/>
                    </a:solidFill>
                  </a:rPr>
                  <a:t>Understanding the</a:t>
                </a:r>
                <a:br>
                  <a:rPr lang="en-US" sz="1733" dirty="0">
                    <a:solidFill>
                      <a:srgbClr val="565656"/>
                    </a:solidFill>
                  </a:rPr>
                </a:br>
                <a:r>
                  <a:rPr lang="en-US" sz="1733" dirty="0">
                    <a:solidFill>
                      <a:srgbClr val="565656"/>
                    </a:solidFill>
                  </a:rPr>
                  <a:t>virus and providing palliative care for those with HIV/AIDS</a:t>
                </a:r>
              </a:p>
            </p:txBody>
          </p:sp>
        </p:grpSp>
      </p:grpSp>
      <p:grpSp>
        <p:nvGrpSpPr>
          <p:cNvPr id="26" name="Group 25"/>
          <p:cNvGrpSpPr/>
          <p:nvPr/>
        </p:nvGrpSpPr>
        <p:grpSpPr>
          <a:xfrm>
            <a:off x="3423860" y="3040165"/>
            <a:ext cx="2725460" cy="2405086"/>
            <a:chOff x="6320971" y="4425651"/>
            <a:chExt cx="5031619" cy="4440159"/>
          </a:xfrm>
        </p:grpSpPr>
        <p:pic>
          <p:nvPicPr>
            <p:cNvPr id="23" name="Picture 22" descr="D12 Circle Image 2.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49810" y="4425651"/>
              <a:ext cx="1983619" cy="1983619"/>
            </a:xfrm>
            <a:prstGeom prst="rect">
              <a:avLst/>
            </a:prstGeom>
          </p:spPr>
        </p:pic>
        <p:grpSp>
          <p:nvGrpSpPr>
            <p:cNvPr id="14" name="Group 13"/>
            <p:cNvGrpSpPr/>
            <p:nvPr/>
          </p:nvGrpSpPr>
          <p:grpSpPr>
            <a:xfrm>
              <a:off x="6320971" y="4596196"/>
              <a:ext cx="5031619" cy="4269614"/>
              <a:chOff x="725714" y="4596196"/>
              <a:chExt cx="5031619" cy="4269614"/>
            </a:xfrm>
          </p:grpSpPr>
          <p:sp>
            <p:nvSpPr>
              <p:cNvPr id="15" name="Oval 14"/>
              <p:cNvSpPr/>
              <p:nvPr/>
            </p:nvSpPr>
            <p:spPr>
              <a:xfrm>
                <a:off x="2431142" y="4596196"/>
                <a:ext cx="1620762" cy="162076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p>
            </p:txBody>
          </p:sp>
          <p:cxnSp>
            <p:nvCxnSpPr>
              <p:cNvPr id="16" name="Straight Connector 15"/>
              <p:cNvCxnSpPr/>
              <p:nvPr/>
            </p:nvCxnSpPr>
            <p:spPr>
              <a:xfrm>
                <a:off x="3241523" y="6216958"/>
                <a:ext cx="0" cy="350762"/>
              </a:xfrm>
              <a:prstGeom prst="lin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cxnSp>
          <p:sp>
            <p:nvSpPr>
              <p:cNvPr id="17" name="Rectangle 16"/>
              <p:cNvSpPr/>
              <p:nvPr/>
            </p:nvSpPr>
            <p:spPr>
              <a:xfrm>
                <a:off x="725714" y="6567720"/>
                <a:ext cx="5031619" cy="2298090"/>
              </a:xfrm>
              <a:prstGeom prst="rect">
                <a:avLst/>
              </a:prstGeom>
              <a:solidFill>
                <a:srgbClr val="F6B69B"/>
              </a:solidFill>
              <a:ln w="38100" cmpd="sng">
                <a:solidFill>
                  <a:srgbClr val="C4133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33" dirty="0">
                    <a:solidFill>
                      <a:srgbClr val="565656"/>
                    </a:solidFill>
                  </a:rPr>
                  <a:t>The advent of</a:t>
                </a:r>
                <a:br>
                  <a:rPr lang="en-US" sz="1733" dirty="0">
                    <a:solidFill>
                      <a:srgbClr val="565656"/>
                    </a:solidFill>
                  </a:rPr>
                </a:br>
                <a:r>
                  <a:rPr lang="en-US" sz="1733" dirty="0">
                    <a:solidFill>
                      <a:srgbClr val="565656"/>
                    </a:solidFill>
                  </a:rPr>
                  <a:t>antiretroviral therapy</a:t>
                </a:r>
              </a:p>
            </p:txBody>
          </p:sp>
        </p:grpSp>
      </p:grpSp>
      <p:grpSp>
        <p:nvGrpSpPr>
          <p:cNvPr id="27" name="Group 26"/>
          <p:cNvGrpSpPr/>
          <p:nvPr/>
        </p:nvGrpSpPr>
        <p:grpSpPr>
          <a:xfrm>
            <a:off x="6395660" y="3040819"/>
            <a:ext cx="2725460" cy="2404433"/>
            <a:chOff x="11807371" y="4426857"/>
            <a:chExt cx="5031619" cy="4438953"/>
          </a:xfrm>
        </p:grpSpPr>
        <p:pic>
          <p:nvPicPr>
            <p:cNvPr id="24" name="Picture 23" descr="D12 Circle Image 3.png"/>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337416" y="4426857"/>
              <a:ext cx="1975155" cy="1975155"/>
            </a:xfrm>
            <a:prstGeom prst="rect">
              <a:avLst/>
            </a:prstGeom>
          </p:spPr>
        </p:pic>
        <p:grpSp>
          <p:nvGrpSpPr>
            <p:cNvPr id="18" name="Group 17"/>
            <p:cNvGrpSpPr/>
            <p:nvPr/>
          </p:nvGrpSpPr>
          <p:grpSpPr>
            <a:xfrm>
              <a:off x="11807371" y="4596196"/>
              <a:ext cx="5031619" cy="4269614"/>
              <a:chOff x="725714" y="4596196"/>
              <a:chExt cx="5031619" cy="4269614"/>
            </a:xfrm>
          </p:grpSpPr>
          <p:sp>
            <p:nvSpPr>
              <p:cNvPr id="19" name="Oval 18"/>
              <p:cNvSpPr/>
              <p:nvPr/>
            </p:nvSpPr>
            <p:spPr>
              <a:xfrm>
                <a:off x="2431142" y="4596196"/>
                <a:ext cx="1620762" cy="162076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p>
            </p:txBody>
          </p:sp>
          <p:cxnSp>
            <p:nvCxnSpPr>
              <p:cNvPr id="20" name="Straight Connector 19"/>
              <p:cNvCxnSpPr/>
              <p:nvPr/>
            </p:nvCxnSpPr>
            <p:spPr>
              <a:xfrm>
                <a:off x="3241523" y="6216958"/>
                <a:ext cx="0" cy="350762"/>
              </a:xfrm>
              <a:prstGeom prst="lin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cxnSp>
          <p:sp>
            <p:nvSpPr>
              <p:cNvPr id="21" name="Rectangle 20"/>
              <p:cNvSpPr/>
              <p:nvPr/>
            </p:nvSpPr>
            <p:spPr>
              <a:xfrm>
                <a:off x="725714" y="6567720"/>
                <a:ext cx="5031619" cy="2298090"/>
              </a:xfrm>
              <a:prstGeom prst="rect">
                <a:avLst/>
              </a:prstGeom>
              <a:solidFill>
                <a:srgbClr val="F6B69B"/>
              </a:solidFill>
              <a:ln w="38100" cmpd="sng">
                <a:solidFill>
                  <a:srgbClr val="C4133E"/>
                </a:solidFill>
              </a:ln>
              <a:effectLst/>
            </p:spPr>
            <p:style>
              <a:lnRef idx="1">
                <a:schemeClr val="accent1"/>
              </a:lnRef>
              <a:fillRef idx="3">
                <a:schemeClr val="accent1"/>
              </a:fillRef>
              <a:effectRef idx="2">
                <a:schemeClr val="accent1"/>
              </a:effectRef>
              <a:fontRef idx="minor">
                <a:schemeClr val="lt1"/>
              </a:fontRef>
            </p:style>
            <p:txBody>
              <a:bodyPr lIns="97500" rIns="97500" rtlCol="0" anchor="ctr"/>
              <a:lstStyle/>
              <a:p>
                <a:pPr algn="ctr"/>
                <a:r>
                  <a:rPr lang="en-US" sz="1733" dirty="0">
                    <a:solidFill>
                      <a:srgbClr val="565656"/>
                    </a:solidFill>
                  </a:rPr>
                  <a:t>Now in an era where living a long and healthy life with HIV is a reality</a:t>
                </a:r>
              </a:p>
            </p:txBody>
          </p:sp>
        </p:grpSp>
      </p:grpSp>
      <p:sp>
        <p:nvSpPr>
          <p:cNvPr id="28" name="TextBox 27">
            <a:extLst>
              <a:ext uri="{FF2B5EF4-FFF2-40B4-BE49-F238E27FC236}">
                <a16:creationId xmlns:a16="http://schemas.microsoft.com/office/drawing/2014/main" id="{63E4C10C-8E80-46E7-9557-5B095E7A4DC4}"/>
              </a:ext>
            </a:extLst>
          </p:cNvPr>
          <p:cNvSpPr txBox="1"/>
          <p:nvPr/>
        </p:nvSpPr>
        <p:spPr>
          <a:xfrm>
            <a:off x="4959624" y="6122503"/>
            <a:ext cx="4319992" cy="261610"/>
          </a:xfrm>
          <a:prstGeom prst="rect">
            <a:avLst/>
          </a:prstGeom>
          <a:noFill/>
        </p:spPr>
        <p:txBody>
          <a:bodyPr wrap="square" rtlCol="0">
            <a:spAutoFit/>
          </a:bodyPr>
          <a:lstStyle/>
          <a:p>
            <a:pPr defTabSz="914400" eaLnBrk="0" fontAlgn="base" hangingPunct="0">
              <a:spcBef>
                <a:spcPct val="0"/>
              </a:spcBef>
              <a:spcAft>
                <a:spcPct val="0"/>
              </a:spcAft>
            </a:pPr>
            <a:r>
              <a:rPr lang="en-GB" sz="1100" b="1" i="1" dirty="0">
                <a:solidFill>
                  <a:prstClr val="black"/>
                </a:solidFill>
                <a:latin typeface="Calibri" panose="020F0502020204030204" pitchFamily="34" charset="0"/>
                <a:ea typeface="ＭＳ Ｐゴシック" charset="0"/>
                <a:cs typeface="Calibri" panose="020F0502020204030204" pitchFamily="34" charset="0"/>
              </a:rPr>
              <a:t>Source: </a:t>
            </a:r>
            <a:r>
              <a:rPr lang="en-GB" sz="1100" dirty="0">
                <a:solidFill>
                  <a:prstClr val="black"/>
                </a:solidFill>
                <a:latin typeface="Calibri" panose="020F0502020204030204" pitchFamily="34" charset="0"/>
                <a:ea typeface="ＭＳ Ｐゴシック" charset="0"/>
                <a:cs typeface="Calibri" panose="020F0502020204030204" pitchFamily="34" charset="0"/>
              </a:rPr>
              <a:t>Lazarus JV, Safreed-Harmon K et al. </a:t>
            </a:r>
            <a:r>
              <a:rPr lang="en-GB" sz="1100" i="1" dirty="0">
                <a:solidFill>
                  <a:prstClr val="black"/>
                </a:solidFill>
                <a:latin typeface="Calibri" panose="020F0502020204030204" pitchFamily="34" charset="0"/>
                <a:ea typeface="ＭＳ Ｐゴシック" charset="0"/>
                <a:cs typeface="Calibri" panose="020F0502020204030204" pitchFamily="34" charset="0"/>
              </a:rPr>
              <a:t>BMC Medicine </a:t>
            </a:r>
            <a:r>
              <a:rPr lang="en-GB" sz="1100" dirty="0">
                <a:solidFill>
                  <a:prstClr val="black"/>
                </a:solidFill>
                <a:latin typeface="Calibri" panose="020F0502020204030204" pitchFamily="34" charset="0"/>
                <a:ea typeface="ＭＳ Ｐゴシック" charset="0"/>
                <a:cs typeface="Calibri" panose="020F0502020204030204" pitchFamily="34" charset="0"/>
              </a:rPr>
              <a:t>2016;14:94.</a:t>
            </a:r>
            <a:endParaRPr lang="en-US" sz="1100" dirty="0">
              <a:solidFill>
                <a:prstClr val="blac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0001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5000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20</a:t>
            </a:fld>
            <a:endParaRPr lang="en-GB"/>
          </a:p>
        </p:txBody>
      </p:sp>
      <p:sp>
        <p:nvSpPr>
          <p:cNvPr id="5" name="TextBox 4"/>
          <p:cNvSpPr txBox="1"/>
          <p:nvPr/>
        </p:nvSpPr>
        <p:spPr>
          <a:xfrm>
            <a:off x="846602" y="1430635"/>
            <a:ext cx="7887965" cy="4536627"/>
          </a:xfrm>
          <a:prstGeom prst="rect">
            <a:avLst/>
          </a:prstGeom>
          <a:noFill/>
        </p:spPr>
        <p:txBody>
          <a:bodyPr wrap="square" rtlCol="0" anchor="ctr">
            <a:spAutoFit/>
          </a:bodyPr>
          <a:lstStyle/>
          <a:p>
            <a:pPr marL="285750" indent="-285750">
              <a:lnSpc>
                <a:spcPct val="120000"/>
              </a:lnSpc>
              <a:buClr>
                <a:srgbClr val="F0322C"/>
              </a:buClr>
              <a:buFont typeface="Wingdings" charset="2"/>
              <a:buChar char="§"/>
            </a:pPr>
            <a:r>
              <a:rPr lang="en-US" sz="2400" dirty="0" smtClean="0"/>
              <a:t>Study countries have monitoring gaps across key domains:</a:t>
            </a:r>
          </a:p>
          <a:p>
            <a:pPr marL="742950" lvl="1" indent="-285750">
              <a:lnSpc>
                <a:spcPct val="120000"/>
              </a:lnSpc>
              <a:buClr>
                <a:srgbClr val="F0322C"/>
              </a:buClr>
              <a:buFont typeface="Wingdings" charset="2"/>
              <a:buChar char="§"/>
            </a:pPr>
            <a:r>
              <a:rPr lang="en-US" sz="2000" dirty="0" smtClean="0"/>
              <a:t>Comorbidities including STIs</a:t>
            </a:r>
            <a:endParaRPr lang="en-US" sz="2000" dirty="0" smtClean="0"/>
          </a:p>
          <a:p>
            <a:pPr marL="742950" lvl="1" indent="-285750">
              <a:lnSpc>
                <a:spcPct val="120000"/>
              </a:lnSpc>
              <a:buClr>
                <a:srgbClr val="F0322C"/>
              </a:buClr>
              <a:buFont typeface="Wingdings" charset="2"/>
              <a:buChar char="§"/>
            </a:pPr>
            <a:r>
              <a:rPr lang="en-US" sz="2000" dirty="0" smtClean="0"/>
              <a:t>Discrimination within health systems</a:t>
            </a:r>
          </a:p>
          <a:p>
            <a:pPr marL="742950" lvl="1" indent="-285750">
              <a:lnSpc>
                <a:spcPct val="120000"/>
              </a:lnSpc>
              <a:buClr>
                <a:srgbClr val="F0322C"/>
              </a:buClr>
              <a:buFont typeface="Wingdings" charset="2"/>
              <a:buChar char="§"/>
            </a:pPr>
            <a:r>
              <a:rPr lang="en-US" sz="2000" dirty="0" smtClean="0"/>
              <a:t>Desire </a:t>
            </a:r>
            <a:r>
              <a:rPr lang="en-US" sz="2000" dirty="0" smtClean="0"/>
              <a:t>for children</a:t>
            </a:r>
          </a:p>
          <a:p>
            <a:pPr marL="742950" lvl="1" indent="-285750">
              <a:lnSpc>
                <a:spcPct val="120000"/>
              </a:lnSpc>
              <a:buClr>
                <a:srgbClr val="F0322C"/>
              </a:buClr>
              <a:buFont typeface="Wingdings" charset="2"/>
              <a:buChar char="§"/>
            </a:pPr>
            <a:r>
              <a:rPr lang="en-US" sz="2000" dirty="0" smtClean="0"/>
              <a:t>Health-related quality of life</a:t>
            </a:r>
          </a:p>
          <a:p>
            <a:pPr marL="285750" indent="-285750">
              <a:lnSpc>
                <a:spcPct val="120000"/>
              </a:lnSpc>
              <a:spcBef>
                <a:spcPts val="1200"/>
              </a:spcBef>
              <a:buClr>
                <a:srgbClr val="F0322C"/>
              </a:buClr>
              <a:buFont typeface="Wingdings" charset="2"/>
              <a:buChar char="§"/>
            </a:pPr>
            <a:r>
              <a:rPr lang="en-US" sz="2400" dirty="0" smtClean="0"/>
              <a:t>Overburdened national monitoring systems cannot be expected to take on more than a few new indicators – what should these be?</a:t>
            </a:r>
            <a:endParaRPr lang="en-US" sz="2800" dirty="0" smtClean="0"/>
          </a:p>
          <a:p>
            <a:pPr marL="285750" indent="-285750">
              <a:lnSpc>
                <a:spcPct val="120000"/>
              </a:lnSpc>
              <a:spcBef>
                <a:spcPts val="1200"/>
              </a:spcBef>
              <a:buClr>
                <a:srgbClr val="F0322C"/>
              </a:buClr>
              <a:buFont typeface="Wingdings" charset="2"/>
              <a:buChar char="§"/>
            </a:pPr>
            <a:r>
              <a:rPr lang="en-US" sz="2400" dirty="0" err="1" smtClean="0"/>
              <a:t>Minimise</a:t>
            </a:r>
            <a:r>
              <a:rPr lang="en-US" sz="2400" dirty="0" smtClean="0"/>
              <a:t> reporting burden by </a:t>
            </a:r>
            <a:r>
              <a:rPr lang="en-US" sz="2400" dirty="0" err="1" smtClean="0"/>
              <a:t>prioritising</a:t>
            </a:r>
            <a:r>
              <a:rPr lang="en-US" sz="2400" dirty="0" smtClean="0"/>
              <a:t> carefully and aligning with current indicators and monitoring activities</a:t>
            </a:r>
            <a:endParaRPr lang="is-IS" sz="2400" dirty="0"/>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Conclusions</a:t>
            </a:r>
            <a:endParaRPr lang="en-US" b="1" dirty="0"/>
          </a:p>
        </p:txBody>
      </p:sp>
    </p:spTree>
    <p:extLst>
      <p:ext uri="{BB962C8B-B14F-4D97-AF65-F5344CB8AC3E}">
        <p14:creationId xmlns:p14="http://schemas.microsoft.com/office/powerpoint/2010/main" val="260080192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Outcomes recommendations</a:t>
            </a:r>
          </a:p>
        </p:txBody>
      </p:sp>
      <p:sp>
        <p:nvSpPr>
          <p:cNvPr id="4" name="Slide Number Placeholder 3"/>
          <p:cNvSpPr>
            <a:spLocks noGrp="1"/>
          </p:cNvSpPr>
          <p:nvPr>
            <p:ph type="sldNum" sz="quarter" idx="12"/>
          </p:nvPr>
        </p:nvSpPr>
        <p:spPr/>
        <p:txBody>
          <a:bodyPr/>
          <a:lstStyle/>
          <a:p>
            <a:fld id="{ECF4CD46-C7DD-4356-ADA9-B61A62779EC8}" type="slidenum">
              <a:rPr lang="en-GB" smtClean="0"/>
              <a:t>21</a:t>
            </a:fld>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054" y="973670"/>
            <a:ext cx="3797642" cy="5392234"/>
          </a:xfrm>
          <a:prstGeom prst="rect">
            <a:avLst/>
          </a:prstGeom>
          <a:effectLst>
            <a:outerShdw blurRad="50800" dist="25400" dir="5400000" algn="t" rotWithShape="0">
              <a:prstClr val="black">
                <a:alpha val="40000"/>
              </a:prstClr>
            </a:outerShdw>
          </a:effectLst>
        </p:spPr>
      </p:pic>
      <p:sp>
        <p:nvSpPr>
          <p:cNvPr id="7" name="Content Placeholder 2"/>
          <p:cNvSpPr txBox="1">
            <a:spLocks/>
          </p:cNvSpPr>
          <p:nvPr/>
        </p:nvSpPr>
        <p:spPr>
          <a:xfrm>
            <a:off x="4375448" y="1143306"/>
            <a:ext cx="4853754" cy="50529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F0322C"/>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F0322C"/>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F0322C"/>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pPr>
            <a:r>
              <a:rPr lang="en-US" dirty="0"/>
              <a:t>Year-long multi-stakeholder process focusing on long-term health and well-being of PLHIV</a:t>
            </a:r>
          </a:p>
          <a:p>
            <a:pPr>
              <a:lnSpc>
                <a:spcPct val="100000"/>
              </a:lnSpc>
              <a:spcBef>
                <a:spcPts val="0"/>
              </a:spcBef>
              <a:spcAft>
                <a:spcPts val="1800"/>
              </a:spcAft>
            </a:pPr>
            <a:r>
              <a:rPr lang="en-US" dirty="0"/>
              <a:t>Identified priority issues at two expert roundtables (December 2016; June 2017)</a:t>
            </a:r>
          </a:p>
          <a:p>
            <a:pPr>
              <a:lnSpc>
                <a:spcPct val="100000"/>
              </a:lnSpc>
              <a:spcBef>
                <a:spcPts val="0"/>
              </a:spcBef>
              <a:spcAft>
                <a:spcPts val="1800"/>
              </a:spcAft>
            </a:pPr>
            <a:r>
              <a:rPr lang="en-US" dirty="0"/>
              <a:t>Expert workshop to develop recommendations responding to these issues (September 2017)</a:t>
            </a:r>
          </a:p>
          <a:p>
            <a:pPr>
              <a:lnSpc>
                <a:spcPct val="100000"/>
              </a:lnSpc>
              <a:spcBef>
                <a:spcPts val="0"/>
              </a:spcBef>
              <a:spcAft>
                <a:spcPts val="1800"/>
              </a:spcAft>
            </a:pPr>
            <a:r>
              <a:rPr lang="en-US" dirty="0"/>
              <a:t>Launched at European Parliament event (29 November 2017)</a:t>
            </a:r>
          </a:p>
        </p:txBody>
      </p:sp>
    </p:spTree>
    <p:extLst>
      <p:ext uri="{BB962C8B-B14F-4D97-AF65-F5344CB8AC3E}">
        <p14:creationId xmlns:p14="http://schemas.microsoft.com/office/powerpoint/2010/main" val="2004396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4" name="Slide Number Placeholder 3"/>
          <p:cNvSpPr>
            <a:spLocks noGrp="1"/>
          </p:cNvSpPr>
          <p:nvPr>
            <p:ph type="sldNum" sz="quarter" idx="12"/>
          </p:nvPr>
        </p:nvSpPr>
        <p:spPr/>
        <p:txBody>
          <a:bodyPr/>
          <a:lstStyle/>
          <a:p>
            <a:fld id="{ECF4CD46-C7DD-4356-ADA9-B61A62779EC8}" type="slidenum">
              <a:rPr lang="en-GB" smtClean="0"/>
              <a:t>22</a:t>
            </a:fld>
            <a:endParaRPr lang="en-GB" dirty="0"/>
          </a:p>
        </p:txBody>
      </p:sp>
      <p:sp>
        <p:nvSpPr>
          <p:cNvPr id="7" name="Content Placeholder 2"/>
          <p:cNvSpPr txBox="1">
            <a:spLocks/>
          </p:cNvSpPr>
          <p:nvPr/>
        </p:nvSpPr>
        <p:spPr>
          <a:xfrm>
            <a:off x="517499" y="1283829"/>
            <a:ext cx="8772805" cy="48809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F0322C"/>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F0322C"/>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F0322C"/>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nSpc>
                <a:spcPct val="150000"/>
              </a:lnSpc>
              <a:spcBef>
                <a:spcPts val="400"/>
              </a:spcBef>
              <a:buFont typeface="+mj-lt"/>
              <a:buAutoNum type="arabicPeriod"/>
            </a:pPr>
            <a:r>
              <a:rPr lang="en-US" sz="2200" dirty="0"/>
              <a:t>Adopt an integrated, outcomes-focused, and patient-centred approach to long-term care</a:t>
            </a:r>
          </a:p>
          <a:p>
            <a:pPr lvl="1">
              <a:lnSpc>
                <a:spcPct val="150000"/>
              </a:lnSpc>
              <a:spcBef>
                <a:spcPts val="400"/>
              </a:spcBef>
              <a:buFont typeface="Arial" charset="0"/>
              <a:buChar char="•"/>
            </a:pPr>
            <a:r>
              <a:rPr lang="en-US" dirty="0">
                <a:solidFill>
                  <a:srgbClr val="FF0000"/>
                </a:solidFill>
              </a:rPr>
              <a:t>Put comorbidity prevention, treatment and management at the centre of long-term HIV care </a:t>
            </a:r>
          </a:p>
          <a:p>
            <a:pPr lvl="1">
              <a:lnSpc>
                <a:spcPct val="150000"/>
              </a:lnSpc>
              <a:spcBef>
                <a:spcPts val="400"/>
              </a:spcBef>
              <a:buFont typeface="Arial" charset="0"/>
              <a:buChar char="•"/>
            </a:pPr>
            <a:r>
              <a:rPr lang="en-US" dirty="0">
                <a:solidFill>
                  <a:srgbClr val="FF0000"/>
                </a:solidFill>
              </a:rPr>
              <a:t>Coordinate outcomes-focused care delivery using a personalised care plan</a:t>
            </a:r>
          </a:p>
          <a:p>
            <a:pPr lvl="1">
              <a:lnSpc>
                <a:spcPct val="150000"/>
              </a:lnSpc>
              <a:spcBef>
                <a:spcPts val="400"/>
              </a:spcBef>
              <a:buFont typeface="Arial" charset="0"/>
              <a:buChar char="•"/>
            </a:pPr>
            <a:r>
              <a:rPr lang="en-US" dirty="0">
                <a:solidFill>
                  <a:srgbClr val="FF0000"/>
                </a:solidFill>
              </a:rPr>
              <a:t>Integrate services for mental health and neurocognitive impairment</a:t>
            </a:r>
          </a:p>
          <a:p>
            <a:pPr lvl="1">
              <a:lnSpc>
                <a:spcPct val="150000"/>
              </a:lnSpc>
              <a:spcBef>
                <a:spcPts val="400"/>
              </a:spcBef>
              <a:buFont typeface="Arial" charset="0"/>
              <a:buChar char="•"/>
            </a:pPr>
            <a:r>
              <a:rPr lang="en-US" b="1" dirty="0">
                <a:solidFill>
                  <a:srgbClr val="FF0000"/>
                </a:solidFill>
              </a:rPr>
              <a:t>Ensure an ongoing focus on sexual and reproductive health</a:t>
            </a:r>
          </a:p>
          <a:p>
            <a:pPr lvl="1">
              <a:lnSpc>
                <a:spcPct val="150000"/>
              </a:lnSpc>
              <a:spcBef>
                <a:spcPts val="400"/>
              </a:spcBef>
              <a:buFont typeface="Arial" charset="0"/>
              <a:buChar char="•"/>
            </a:pPr>
            <a:r>
              <a:rPr lang="en-US" dirty="0">
                <a:solidFill>
                  <a:srgbClr val="FF0000"/>
                </a:solidFill>
              </a:rPr>
              <a:t>Increase systematic participation of PLHIV in decisions about their care</a:t>
            </a:r>
          </a:p>
        </p:txBody>
      </p:sp>
    </p:spTree>
    <p:extLst>
      <p:ext uri="{BB962C8B-B14F-4D97-AF65-F5344CB8AC3E}">
        <p14:creationId xmlns:p14="http://schemas.microsoft.com/office/powerpoint/2010/main" val="740981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4" name="Slide Number Placeholder 3"/>
          <p:cNvSpPr>
            <a:spLocks noGrp="1"/>
          </p:cNvSpPr>
          <p:nvPr>
            <p:ph type="sldNum" sz="quarter" idx="12"/>
          </p:nvPr>
        </p:nvSpPr>
        <p:spPr/>
        <p:txBody>
          <a:bodyPr/>
          <a:lstStyle/>
          <a:p>
            <a:fld id="{ECF4CD46-C7DD-4356-ADA9-B61A62779EC8}" type="slidenum">
              <a:rPr lang="en-GB" smtClean="0"/>
              <a:t>23</a:t>
            </a:fld>
            <a:endParaRPr lang="en-GB" dirty="0"/>
          </a:p>
        </p:txBody>
      </p:sp>
      <p:sp>
        <p:nvSpPr>
          <p:cNvPr id="7" name="Content Placeholder 2"/>
          <p:cNvSpPr txBox="1">
            <a:spLocks/>
          </p:cNvSpPr>
          <p:nvPr/>
        </p:nvSpPr>
        <p:spPr>
          <a:xfrm>
            <a:off x="573485" y="1209183"/>
            <a:ext cx="8772805" cy="48809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F0322C"/>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rgbClr val="F0322C"/>
              </a:buClr>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rgbClr val="F0322C"/>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rgbClr val="F0322C"/>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2400"/>
              </a:spcAft>
              <a:buFont typeface="+mj-lt"/>
              <a:buAutoNum type="arabicPeriod" startAt="2"/>
            </a:pPr>
            <a:r>
              <a:rPr lang="en-US" dirty="0"/>
              <a:t>Expand national monitoring of long-term care and outcomes</a:t>
            </a:r>
          </a:p>
          <a:p>
            <a:pPr marL="457200" indent="-457200">
              <a:lnSpc>
                <a:spcPct val="100000"/>
              </a:lnSpc>
              <a:spcBef>
                <a:spcPts val="0"/>
              </a:spcBef>
              <a:spcAft>
                <a:spcPts val="2400"/>
              </a:spcAft>
              <a:buFont typeface="+mj-lt"/>
              <a:buAutoNum type="arabicPeriod" startAt="2"/>
            </a:pPr>
            <a:r>
              <a:rPr lang="en-US" dirty="0"/>
              <a:t>Fund studies to provide information on the long-term health of people living with HIV</a:t>
            </a:r>
          </a:p>
          <a:p>
            <a:pPr marL="457200" indent="-457200">
              <a:lnSpc>
                <a:spcPct val="100000"/>
              </a:lnSpc>
              <a:spcBef>
                <a:spcPts val="0"/>
              </a:spcBef>
              <a:spcAft>
                <a:spcPts val="2400"/>
              </a:spcAft>
              <a:buFont typeface="+mj-lt"/>
              <a:buAutoNum type="arabicPeriod" startAt="2"/>
            </a:pPr>
            <a:r>
              <a:rPr lang="en-US" dirty="0"/>
              <a:t>Combat stigma and discrimination within health systems</a:t>
            </a:r>
          </a:p>
          <a:p>
            <a:pPr marL="457200" indent="-457200">
              <a:lnSpc>
                <a:spcPct val="100000"/>
              </a:lnSpc>
              <a:spcBef>
                <a:spcPts val="0"/>
              </a:spcBef>
              <a:spcAft>
                <a:spcPts val="2400"/>
              </a:spcAft>
              <a:buFont typeface="+mj-lt"/>
              <a:buAutoNum type="arabicPeriod" startAt="2"/>
            </a:pPr>
            <a:r>
              <a:rPr lang="en-US" dirty="0"/>
              <a:t>Upscale involvement of the HIV community in priority setting at country level</a:t>
            </a:r>
          </a:p>
        </p:txBody>
      </p:sp>
    </p:spTree>
    <p:extLst>
      <p:ext uri="{BB962C8B-B14F-4D97-AF65-F5344CB8AC3E}">
        <p14:creationId xmlns:p14="http://schemas.microsoft.com/office/powerpoint/2010/main" val="10333971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CF4CD46-C7DD-4356-ADA9-B61A62779EC8}" type="slidenum">
              <a:rPr lang="en-GB" smtClean="0"/>
              <a:t>24</a:t>
            </a:fld>
            <a:endParaRPr lang="en-GB"/>
          </a:p>
        </p:txBody>
      </p:sp>
      <p:sp>
        <p:nvSpPr>
          <p:cNvPr id="5" name="TextBox 4"/>
          <p:cNvSpPr txBox="1"/>
          <p:nvPr/>
        </p:nvSpPr>
        <p:spPr>
          <a:xfrm>
            <a:off x="846602" y="1285467"/>
            <a:ext cx="8095600" cy="4826962"/>
          </a:xfrm>
          <a:prstGeom prst="rect">
            <a:avLst/>
          </a:prstGeom>
          <a:noFill/>
        </p:spPr>
        <p:txBody>
          <a:bodyPr wrap="square" rtlCol="0" anchor="ctr">
            <a:spAutoFit/>
          </a:bodyPr>
          <a:lstStyle/>
          <a:p>
            <a:pPr marL="285750" indent="-285750">
              <a:lnSpc>
                <a:spcPct val="110000"/>
              </a:lnSpc>
              <a:buClr>
                <a:srgbClr val="F0322C"/>
              </a:buClr>
              <a:buFont typeface="Wingdings" charset="2"/>
              <a:buChar char="§"/>
            </a:pPr>
            <a:r>
              <a:rPr lang="en-US" sz="2000" i="1" dirty="0"/>
              <a:t>Study Group </a:t>
            </a:r>
            <a:r>
              <a:rPr lang="en-US" sz="2000" dirty="0"/>
              <a:t>participants include </a:t>
            </a:r>
            <a:r>
              <a:rPr lang="en-US" sz="2000" b="1" dirty="0"/>
              <a:t>Dr Julia del </a:t>
            </a:r>
            <a:r>
              <a:rPr lang="en-US" sz="2000" b="1" dirty="0" err="1"/>
              <a:t>Amo</a:t>
            </a:r>
            <a:r>
              <a:rPr lang="en-US" sz="2000" b="1" dirty="0"/>
              <a:t> </a:t>
            </a:r>
            <a:r>
              <a:rPr lang="en-US" sz="2000" dirty="0"/>
              <a:t>(National Centre for Epidemiology, Spain), </a:t>
            </a:r>
            <a:r>
              <a:rPr lang="en-US" sz="2000" b="1" dirty="0"/>
              <a:t>Professor Jane Anderson </a:t>
            </a:r>
            <a:r>
              <a:rPr lang="en-US" sz="2000" dirty="0"/>
              <a:t>(</a:t>
            </a:r>
            <a:r>
              <a:rPr lang="en-US" sz="2000" dirty="0" err="1"/>
              <a:t>Homerton</a:t>
            </a:r>
            <a:r>
              <a:rPr lang="en-US" sz="2000" dirty="0"/>
              <a:t> University Hospital NHS Foundation Trust), </a:t>
            </a:r>
            <a:r>
              <a:rPr lang="en-US" sz="2000" b="1" dirty="0" err="1"/>
              <a:t>Yusef</a:t>
            </a:r>
            <a:r>
              <a:rPr lang="en-US" sz="2000" b="1" dirty="0"/>
              <a:t> Azad </a:t>
            </a:r>
            <a:r>
              <a:rPr lang="en-US" sz="2000" dirty="0"/>
              <a:t>(UK National AIDS Trust), </a:t>
            </a:r>
            <a:r>
              <a:rPr lang="en-US" sz="2000" b="1" dirty="0"/>
              <a:t>Dr Natasha Azzopardi Muscat </a:t>
            </a:r>
            <a:r>
              <a:rPr lang="en-US" sz="2000" dirty="0"/>
              <a:t>(European Public Health Association and the University of Malta), </a:t>
            </a:r>
            <a:r>
              <a:rPr lang="en-US" sz="2000" b="1" dirty="0"/>
              <a:t>Dr Udi Davidovich </a:t>
            </a:r>
            <a:r>
              <a:rPr lang="en-US" sz="2000" dirty="0"/>
              <a:t>(Amsterdam Public Health Service), </a:t>
            </a:r>
            <a:r>
              <a:rPr lang="en-US" sz="2000" b="1" dirty="0"/>
              <a:t>Nikos Dedes </a:t>
            </a:r>
            <a:r>
              <a:rPr lang="en-US" sz="2000" dirty="0"/>
              <a:t>(European AIDS Treatment Group), </a:t>
            </a:r>
            <a:r>
              <a:rPr lang="en-US" sz="2000" b="1" dirty="0"/>
              <a:t>Dr Josep Maria Gatell </a:t>
            </a:r>
            <a:r>
              <a:rPr lang="en-US" sz="2000" dirty="0"/>
              <a:t>(University of Barcelona), </a:t>
            </a:r>
            <a:r>
              <a:rPr lang="en-US" sz="2000" b="1" dirty="0"/>
              <a:t>Meaghan </a:t>
            </a:r>
            <a:r>
              <a:rPr lang="en-US" sz="2000" b="1" dirty="0" err="1"/>
              <a:t>Kall</a:t>
            </a:r>
            <a:r>
              <a:rPr lang="en-US" sz="2000" b="1" dirty="0"/>
              <a:t> </a:t>
            </a:r>
            <a:r>
              <a:rPr lang="en-US" sz="2000" dirty="0"/>
              <a:t>(Public Health England), </a:t>
            </a:r>
            <a:r>
              <a:rPr lang="en-US" sz="2000" b="1" dirty="0"/>
              <a:t>Konstantinos Lykopoulos</a:t>
            </a:r>
            <a:r>
              <a:rPr lang="en-US" sz="2000" dirty="0"/>
              <a:t> (</a:t>
            </a:r>
            <a:r>
              <a:rPr lang="en-US" sz="2000" dirty="0" err="1"/>
              <a:t>Viiv</a:t>
            </a:r>
            <a:r>
              <a:rPr lang="en-US" sz="2000" dirty="0"/>
              <a:t> Healthcare), </a:t>
            </a:r>
            <a:r>
              <a:rPr lang="en-US" sz="2000" b="1" dirty="0"/>
              <a:t>Dr </a:t>
            </a:r>
            <a:r>
              <a:rPr lang="en-US" sz="2000" b="1" dirty="0" err="1"/>
              <a:t>Annick</a:t>
            </a:r>
            <a:r>
              <a:rPr lang="en-US" sz="2000" b="1" dirty="0"/>
              <a:t> Manuel </a:t>
            </a:r>
            <a:r>
              <a:rPr lang="en-US" sz="2000" dirty="0"/>
              <a:t>(Gilead Sciences), </a:t>
            </a:r>
            <a:r>
              <a:rPr lang="en-US" sz="2000" b="1" dirty="0"/>
              <a:t>Dr Ellen Nolte </a:t>
            </a:r>
            <a:r>
              <a:rPr lang="en-US" sz="2000" dirty="0"/>
              <a:t>(London School of Hygiene and Tropical Medicine), </a:t>
            </a:r>
            <a:r>
              <a:rPr lang="en-US" sz="2000" b="1" dirty="0" err="1"/>
              <a:t>Teymur</a:t>
            </a:r>
            <a:r>
              <a:rPr lang="en-US" sz="2000" b="1" dirty="0"/>
              <a:t> </a:t>
            </a:r>
            <a:r>
              <a:rPr lang="en-US" sz="2000" b="1" dirty="0" err="1"/>
              <a:t>Noori</a:t>
            </a:r>
            <a:r>
              <a:rPr lang="en-US" sz="2000" b="1" dirty="0"/>
              <a:t> </a:t>
            </a:r>
            <a:r>
              <a:rPr lang="en-US" sz="2000" dirty="0"/>
              <a:t>(ECDC) and </a:t>
            </a:r>
            <a:r>
              <a:rPr lang="en-US" sz="2000" b="1" dirty="0"/>
              <a:t>Professor Kholoud Porter </a:t>
            </a:r>
            <a:r>
              <a:rPr lang="en-US" sz="2000" dirty="0"/>
              <a:t>(University College London).</a:t>
            </a:r>
            <a:endParaRPr lang="is-IS" sz="2000" dirty="0"/>
          </a:p>
          <a:p>
            <a:pPr marL="285750" indent="-285750">
              <a:lnSpc>
                <a:spcPct val="110000"/>
              </a:lnSpc>
              <a:buClr>
                <a:srgbClr val="F0322C"/>
              </a:buClr>
              <a:buFont typeface="Wingdings" charset="2"/>
              <a:buChar char="§"/>
            </a:pPr>
            <a:endParaRPr lang="is-IS" sz="2000" dirty="0"/>
          </a:p>
          <a:p>
            <a:pPr marL="285750" indent="-285750">
              <a:lnSpc>
                <a:spcPct val="110000"/>
              </a:lnSpc>
              <a:buClr>
                <a:srgbClr val="F0322C"/>
              </a:buClr>
              <a:buFont typeface="Wingdings" charset="2"/>
              <a:buChar char="§"/>
            </a:pPr>
            <a:r>
              <a:rPr lang="is-IS" sz="2000" dirty="0"/>
              <a:t>The HIV indicators study manager is </a:t>
            </a:r>
            <a:r>
              <a:rPr lang="en-GB" sz="2000" b="1" dirty="0"/>
              <a:t>Kelly Safreed-Harmon </a:t>
            </a:r>
            <a:r>
              <a:rPr lang="en-GB" sz="2000" dirty="0"/>
              <a:t>(</a:t>
            </a:r>
            <a:r>
              <a:rPr lang="en-GB" sz="2000" dirty="0" err="1"/>
              <a:t>ISGlobal</a:t>
            </a:r>
            <a:r>
              <a:rPr lang="en-GB" sz="2000" dirty="0"/>
              <a:t>, Hospital </a:t>
            </a:r>
            <a:r>
              <a:rPr lang="en-GB" sz="2000" dirty="0" err="1"/>
              <a:t>Clínic</a:t>
            </a:r>
            <a:r>
              <a:rPr lang="en-GB" sz="2000" dirty="0"/>
              <a:t>, University of Barcelona).</a:t>
            </a:r>
            <a:endParaRPr lang="en-US" sz="2000" dirty="0"/>
          </a:p>
        </p:txBody>
      </p:sp>
      <p:sp>
        <p:nvSpPr>
          <p:cNvPr id="6" name="Title 1"/>
          <p:cNvSpPr txBox="1">
            <a:spLocks/>
          </p:cNvSpPr>
          <p:nvPr/>
        </p:nvSpPr>
        <p:spPr>
          <a:xfrm>
            <a:off x="198686" y="279384"/>
            <a:ext cx="7039744" cy="585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is-IS" b="1" dirty="0"/>
              <a:t>Acknowledgements</a:t>
            </a:r>
            <a:endParaRPr lang="en-US" b="1" dirty="0"/>
          </a:p>
        </p:txBody>
      </p:sp>
    </p:spTree>
    <p:extLst>
      <p:ext uri="{BB962C8B-B14F-4D97-AF65-F5344CB8AC3E}">
        <p14:creationId xmlns:p14="http://schemas.microsoft.com/office/powerpoint/2010/main" val="209753967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HIV Outcomes initiative</a:t>
            </a:r>
          </a:p>
        </p:txBody>
      </p:sp>
      <p:sp>
        <p:nvSpPr>
          <p:cNvPr id="3" name="Content Placeholder 2"/>
          <p:cNvSpPr>
            <a:spLocks noGrp="1"/>
          </p:cNvSpPr>
          <p:nvPr>
            <p:ph idx="1"/>
          </p:nvPr>
        </p:nvSpPr>
        <p:spPr>
          <a:xfrm>
            <a:off x="517499" y="1283830"/>
            <a:ext cx="7928848" cy="3294944"/>
          </a:xfrm>
        </p:spPr>
        <p:txBody>
          <a:bodyPr anchor="ctr">
            <a:noAutofit/>
          </a:bodyPr>
          <a:lstStyle/>
          <a:p>
            <a:pPr>
              <a:lnSpc>
                <a:spcPct val="100000"/>
              </a:lnSpc>
              <a:spcBef>
                <a:spcPts val="0"/>
              </a:spcBef>
              <a:spcAft>
                <a:spcPts val="2400"/>
              </a:spcAft>
            </a:pPr>
            <a:r>
              <a:rPr lang="en-US" sz="2200" dirty="0"/>
              <a:t>Today’s health and social inclusion issues for people living with HIV (PLHIV) receive insufficient attention from policy-makers and healthcare providers</a:t>
            </a:r>
          </a:p>
          <a:p>
            <a:pPr>
              <a:lnSpc>
                <a:spcPct val="100000"/>
              </a:lnSpc>
              <a:spcBef>
                <a:spcPts val="0"/>
              </a:spcBef>
              <a:spcAft>
                <a:spcPts val="2400"/>
              </a:spcAft>
            </a:pPr>
            <a:r>
              <a:rPr lang="en-US" sz="2200" dirty="0"/>
              <a:t>Aims to make these elements central to overall HIV response </a:t>
            </a:r>
          </a:p>
          <a:p>
            <a:pPr>
              <a:lnSpc>
                <a:spcPct val="100000"/>
              </a:lnSpc>
              <a:spcBef>
                <a:spcPts val="0"/>
              </a:spcBef>
              <a:spcAft>
                <a:spcPts val="2400"/>
              </a:spcAft>
            </a:pPr>
            <a:r>
              <a:rPr lang="en-US" sz="2200" dirty="0"/>
              <a:t>Complementary to existing work in prevention, diagnosis, treatment and care</a:t>
            </a:r>
          </a:p>
          <a:p>
            <a:pPr>
              <a:lnSpc>
                <a:spcPct val="100000"/>
              </a:lnSpc>
              <a:spcBef>
                <a:spcPts val="0"/>
              </a:spcBef>
              <a:spcAft>
                <a:spcPts val="2400"/>
              </a:spcAft>
            </a:pPr>
            <a:r>
              <a:rPr lang="en-US" sz="2200" dirty="0"/>
              <a:t>Collaboration, partnership and cross-boundary working</a:t>
            </a:r>
          </a:p>
        </p:txBody>
      </p:sp>
      <p:sp>
        <p:nvSpPr>
          <p:cNvPr id="4" name="Slide Number Placeholder 3"/>
          <p:cNvSpPr>
            <a:spLocks noGrp="1"/>
          </p:cNvSpPr>
          <p:nvPr>
            <p:ph type="sldNum" sz="quarter" idx="12"/>
          </p:nvPr>
        </p:nvSpPr>
        <p:spPr/>
        <p:txBody>
          <a:bodyPr/>
          <a:lstStyle/>
          <a:p>
            <a:fld id="{ECF4CD46-C7DD-4356-ADA9-B61A62779EC8}" type="slidenum">
              <a:rPr lang="en-GB" smtClean="0"/>
              <a:t>3</a:t>
            </a:fld>
            <a:endParaRPr lang="en-GB"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564" y="4850302"/>
            <a:ext cx="9262872" cy="801304"/>
          </a:xfrm>
          <a:prstGeom prst="rect">
            <a:avLst/>
          </a:prstGeom>
        </p:spPr>
      </p:pic>
      <p:sp>
        <p:nvSpPr>
          <p:cNvPr id="5" name="Rectangle 4">
            <a:extLst>
              <a:ext uri="{FF2B5EF4-FFF2-40B4-BE49-F238E27FC236}">
                <a16:creationId xmlns:a16="http://schemas.microsoft.com/office/drawing/2014/main" id="{085A796C-1E1A-4377-AF2D-CE511E5FA83B}"/>
              </a:ext>
            </a:extLst>
          </p:cNvPr>
          <p:cNvSpPr/>
          <p:nvPr/>
        </p:nvSpPr>
        <p:spPr>
          <a:xfrm>
            <a:off x="3446017" y="6184066"/>
            <a:ext cx="3013966" cy="261610"/>
          </a:xfrm>
          <a:prstGeom prst="rect">
            <a:avLst/>
          </a:prstGeom>
        </p:spPr>
        <p:txBody>
          <a:bodyPr wrap="none">
            <a:spAutoFit/>
          </a:bodyPr>
          <a:lstStyle/>
          <a:p>
            <a:pPr algn="ctr">
              <a:spcAft>
                <a:spcPts val="1200"/>
              </a:spcAft>
            </a:pPr>
            <a:r>
              <a:rPr lang="en-US" sz="1100" i="1" dirty="0"/>
              <a:t>Sponsored by Gilead Sciences and ViiV Healthcare</a:t>
            </a:r>
          </a:p>
        </p:txBody>
      </p:sp>
      <p:pic>
        <p:nvPicPr>
          <p:cNvPr id="8" name="Picture 7">
            <a:extLst>
              <a:ext uri="{FF2B5EF4-FFF2-40B4-BE49-F238E27FC236}">
                <a16:creationId xmlns:a16="http://schemas.microsoft.com/office/drawing/2014/main" id="{9484EEC7-E7CA-6E42-B8DD-E74E4FB08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284" y="5649719"/>
            <a:ext cx="893386" cy="446693"/>
          </a:xfrm>
          <a:prstGeom prst="rect">
            <a:avLst/>
          </a:prstGeom>
        </p:spPr>
      </p:pic>
      <p:sp>
        <p:nvSpPr>
          <p:cNvPr id="9" name="Rectangle 8">
            <a:extLst>
              <a:ext uri="{FF2B5EF4-FFF2-40B4-BE49-F238E27FC236}">
                <a16:creationId xmlns:a16="http://schemas.microsoft.com/office/drawing/2014/main" id="{DD35C81C-C554-E449-9080-FBA7A1A1E075}"/>
              </a:ext>
            </a:extLst>
          </p:cNvPr>
          <p:cNvSpPr/>
          <p:nvPr/>
        </p:nvSpPr>
        <p:spPr>
          <a:xfrm>
            <a:off x="4953000" y="5833681"/>
            <a:ext cx="837088" cy="215444"/>
          </a:xfrm>
          <a:prstGeom prst="rect">
            <a:avLst/>
          </a:prstGeom>
        </p:spPr>
        <p:txBody>
          <a:bodyPr wrap="none">
            <a:spAutoFit/>
          </a:bodyPr>
          <a:lstStyle/>
          <a:p>
            <a:pPr algn="ctr">
              <a:spcAft>
                <a:spcPts val="1200"/>
              </a:spcAft>
            </a:pPr>
            <a:r>
              <a:rPr lang="en-US" sz="800" i="1" dirty="0"/>
              <a:t>Observer status</a:t>
            </a:r>
          </a:p>
        </p:txBody>
      </p:sp>
    </p:spTree>
    <p:extLst>
      <p:ext uri="{BB962C8B-B14F-4D97-AF65-F5344CB8AC3E}">
        <p14:creationId xmlns:p14="http://schemas.microsoft.com/office/powerpoint/2010/main" val="772639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HIV Outcomes initiative</a:t>
            </a:r>
          </a:p>
        </p:txBody>
      </p:sp>
      <p:sp>
        <p:nvSpPr>
          <p:cNvPr id="3" name="Content Placeholder 2"/>
          <p:cNvSpPr>
            <a:spLocks noGrp="1"/>
          </p:cNvSpPr>
          <p:nvPr>
            <p:ph idx="1"/>
          </p:nvPr>
        </p:nvSpPr>
        <p:spPr>
          <a:xfrm>
            <a:off x="517499" y="1283830"/>
            <a:ext cx="7928848" cy="3294944"/>
          </a:xfrm>
        </p:spPr>
        <p:txBody>
          <a:bodyPr anchor="ctr">
            <a:noAutofit/>
          </a:bodyPr>
          <a:lstStyle/>
          <a:p>
            <a:pPr>
              <a:lnSpc>
                <a:spcPct val="100000"/>
              </a:lnSpc>
              <a:spcBef>
                <a:spcPts val="0"/>
              </a:spcBef>
              <a:spcAft>
                <a:spcPts val="2400"/>
              </a:spcAft>
            </a:pPr>
            <a:r>
              <a:rPr lang="en-US" sz="2200" dirty="0"/>
              <a:t>Works to ensure that PLHIV live long and live well</a:t>
            </a:r>
          </a:p>
          <a:p>
            <a:pPr>
              <a:lnSpc>
                <a:spcPct val="100000"/>
              </a:lnSpc>
              <a:spcBef>
                <a:spcPts val="0"/>
              </a:spcBef>
              <a:spcAft>
                <a:spcPts val="2400"/>
              </a:spcAft>
            </a:pPr>
            <a:r>
              <a:rPr lang="en-US" sz="2200" dirty="0"/>
              <a:t>Viral suppression, although crucial, is not the only outcome that matters for PLHIV</a:t>
            </a:r>
          </a:p>
          <a:p>
            <a:pPr>
              <a:lnSpc>
                <a:spcPct val="100000"/>
              </a:lnSpc>
              <a:spcBef>
                <a:spcPts val="0"/>
              </a:spcBef>
              <a:spcAft>
                <a:spcPts val="2400"/>
              </a:spcAft>
            </a:pPr>
            <a:r>
              <a:rPr lang="en-US" sz="2200" dirty="0"/>
              <a:t>Longer life with HIV brings different challenges that need different approaches</a:t>
            </a:r>
          </a:p>
          <a:p>
            <a:pPr>
              <a:lnSpc>
                <a:spcPct val="100000"/>
              </a:lnSpc>
              <a:spcBef>
                <a:spcPts val="0"/>
              </a:spcBef>
              <a:spcAft>
                <a:spcPts val="2400"/>
              </a:spcAft>
            </a:pPr>
            <a:r>
              <a:rPr lang="en-US" sz="2200" dirty="0"/>
              <a:t>Developing a new paradigm for policy attention and care delivery </a:t>
            </a:r>
          </a:p>
        </p:txBody>
      </p:sp>
      <p:sp>
        <p:nvSpPr>
          <p:cNvPr id="4" name="Slide Number Placeholder 3"/>
          <p:cNvSpPr>
            <a:spLocks noGrp="1"/>
          </p:cNvSpPr>
          <p:nvPr>
            <p:ph type="sldNum" sz="quarter" idx="12"/>
          </p:nvPr>
        </p:nvSpPr>
        <p:spPr/>
        <p:txBody>
          <a:bodyPr/>
          <a:lstStyle/>
          <a:p>
            <a:fld id="{ECF4CD46-C7DD-4356-ADA9-B61A62779EC8}" type="slidenum">
              <a:rPr lang="en-GB" smtClean="0"/>
              <a:t>4</a:t>
            </a:fld>
            <a:endParaRPr lang="en-GB" dirty="0"/>
          </a:p>
        </p:txBody>
      </p:sp>
    </p:spTree>
    <p:extLst>
      <p:ext uri="{BB962C8B-B14F-4D97-AF65-F5344CB8AC3E}">
        <p14:creationId xmlns:p14="http://schemas.microsoft.com/office/powerpoint/2010/main" val="15111575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61FDBE4-A25C-4522-A324-56CBF1D8E04B}"/>
              </a:ext>
            </a:extLst>
          </p:cNvPr>
          <p:cNvSpPr/>
          <p:nvPr/>
        </p:nvSpPr>
        <p:spPr>
          <a:xfrm>
            <a:off x="609600" y="1555423"/>
            <a:ext cx="4424314" cy="4308049"/>
          </a:xfrm>
          <a:prstGeom prst="roundRect">
            <a:avLst>
              <a:gd name="adj" fmla="val 2001"/>
            </a:avLst>
          </a:prstGeom>
          <a:gradFill flip="none" rotWithShape="1">
            <a:gsLst>
              <a:gs pos="70000">
                <a:schemeClr val="bg1"/>
              </a:gs>
              <a:gs pos="100000">
                <a:srgbClr val="F6D0D5"/>
              </a:gs>
            </a:gsLst>
            <a:path path="circle">
              <a:fillToRect l="50000" t="50000" r="50000" b="50000"/>
            </a:path>
            <a:tileRect/>
          </a:gradFill>
          <a:ln w="3810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bIns="504000" rtlCol="0" anchor="ctr"/>
          <a:lstStyle/>
          <a:p>
            <a:pPr algn="ctr">
              <a:lnSpc>
                <a:spcPct val="90000"/>
              </a:lnSpc>
            </a:pPr>
            <a:endParaRPr lang="en-GB" sz="2400" dirty="0">
              <a:solidFill>
                <a:schemeClr val="tx2"/>
              </a:solidFill>
            </a:endParaRPr>
          </a:p>
        </p:txBody>
      </p:sp>
      <p:sp>
        <p:nvSpPr>
          <p:cNvPr id="2" name="Title 1">
            <a:extLst>
              <a:ext uri="{FF2B5EF4-FFF2-40B4-BE49-F238E27FC236}">
                <a16:creationId xmlns:a16="http://schemas.microsoft.com/office/drawing/2014/main" id="{E02564BB-4DA6-4418-A0E2-65B227CDF649}"/>
              </a:ext>
            </a:extLst>
          </p:cNvPr>
          <p:cNvSpPr>
            <a:spLocks noGrp="1"/>
          </p:cNvSpPr>
          <p:nvPr>
            <p:ph type="title"/>
          </p:nvPr>
        </p:nvSpPr>
        <p:spPr/>
        <p:txBody>
          <a:bodyPr>
            <a:normAutofit/>
          </a:bodyPr>
          <a:lstStyle/>
          <a:p>
            <a:r>
              <a:rPr lang="en-GB" dirty="0"/>
              <a:t>HIV Outcomes - Organisation</a:t>
            </a:r>
          </a:p>
        </p:txBody>
      </p:sp>
      <p:sp>
        <p:nvSpPr>
          <p:cNvPr id="3" name="Slide Number Placeholder 2">
            <a:extLst>
              <a:ext uri="{FF2B5EF4-FFF2-40B4-BE49-F238E27FC236}">
                <a16:creationId xmlns:a16="http://schemas.microsoft.com/office/drawing/2014/main" id="{E9A1295F-FC8D-4313-A469-F576B1A999AC}"/>
              </a:ext>
            </a:extLst>
          </p:cNvPr>
          <p:cNvSpPr>
            <a:spLocks noGrp="1"/>
          </p:cNvSpPr>
          <p:nvPr>
            <p:ph type="sldNum" sz="quarter" idx="12"/>
          </p:nvPr>
        </p:nvSpPr>
        <p:spPr/>
        <p:txBody>
          <a:bodyPr/>
          <a:lstStyle/>
          <a:p>
            <a:fld id="{ECF4CD46-C7DD-4356-ADA9-B61A62779EC8}" type="slidenum">
              <a:rPr lang="en-GB" smtClean="0"/>
              <a:t>5</a:t>
            </a:fld>
            <a:endParaRPr lang="en-GB" dirty="0"/>
          </a:p>
        </p:txBody>
      </p:sp>
      <p:pic>
        <p:nvPicPr>
          <p:cNvPr id="4" name="Picture 3">
            <a:extLst>
              <a:ext uri="{FF2B5EF4-FFF2-40B4-BE49-F238E27FC236}">
                <a16:creationId xmlns:a16="http://schemas.microsoft.com/office/drawing/2014/main" id="{6C5D610F-AFD1-4797-87FA-4D755FA445B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44" r="7301"/>
          <a:stretch/>
        </p:blipFill>
        <p:spPr>
          <a:xfrm>
            <a:off x="5197932" y="2100793"/>
            <a:ext cx="4233623" cy="3137989"/>
          </a:xfrm>
          <a:prstGeom prst="rect">
            <a:avLst/>
          </a:prstGeom>
        </p:spPr>
      </p:pic>
      <p:sp>
        <p:nvSpPr>
          <p:cNvPr id="5" name="Rectangle: Rounded Corners 4">
            <a:extLst>
              <a:ext uri="{FF2B5EF4-FFF2-40B4-BE49-F238E27FC236}">
                <a16:creationId xmlns:a16="http://schemas.microsoft.com/office/drawing/2014/main" id="{29FA743B-53D8-443B-A5EC-BDCFBCDE9C8E}"/>
              </a:ext>
            </a:extLst>
          </p:cNvPr>
          <p:cNvSpPr/>
          <p:nvPr/>
        </p:nvSpPr>
        <p:spPr>
          <a:xfrm>
            <a:off x="2231321" y="2538818"/>
            <a:ext cx="2225842" cy="2225842"/>
          </a:xfrm>
          <a:prstGeom prst="roundRect">
            <a:avLst>
              <a:gd name="adj" fmla="val 4235"/>
            </a:avLst>
          </a:prstGeom>
          <a:gradFill>
            <a:gsLst>
              <a:gs pos="100000">
                <a:srgbClr val="C00000">
                  <a:alpha val="40000"/>
                </a:srgbClr>
              </a:gs>
              <a:gs pos="73000">
                <a:srgbClr val="C00000">
                  <a:alpha val="50000"/>
                </a:srgbClr>
              </a:gs>
              <a:gs pos="0">
                <a:srgbClr val="C00000">
                  <a:alpha val="10000"/>
                </a:srgbClr>
              </a:gs>
            </a:gsLst>
            <a:lin ang="2700000" scaled="1"/>
          </a:gradFill>
          <a:ln w="19050">
            <a:gradFill flip="none" rotWithShape="1">
              <a:gsLst>
                <a:gs pos="100000">
                  <a:srgbClr val="C00000"/>
                </a:gs>
                <a:gs pos="0">
                  <a:srgbClr val="F6D0D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bIns="504000" rtlCol="0" anchor="ctr"/>
          <a:lstStyle/>
          <a:p>
            <a:pPr algn="ctr">
              <a:lnSpc>
                <a:spcPct val="90000"/>
              </a:lnSpc>
            </a:pPr>
            <a:r>
              <a:rPr lang="en-GB" sz="2800" dirty="0">
                <a:solidFill>
                  <a:schemeClr val="bg1"/>
                </a:solidFill>
              </a:rPr>
              <a:t>Steering</a:t>
            </a:r>
            <a:br>
              <a:rPr lang="en-GB" sz="2800" dirty="0">
                <a:solidFill>
                  <a:schemeClr val="bg1"/>
                </a:solidFill>
              </a:rPr>
            </a:br>
            <a:r>
              <a:rPr lang="en-GB" sz="2800" dirty="0">
                <a:solidFill>
                  <a:schemeClr val="bg1"/>
                </a:solidFill>
              </a:rPr>
              <a:t>group</a:t>
            </a:r>
          </a:p>
        </p:txBody>
      </p:sp>
      <p:sp>
        <p:nvSpPr>
          <p:cNvPr id="6" name="Rectangle: Rounded Corners 5">
            <a:extLst>
              <a:ext uri="{FF2B5EF4-FFF2-40B4-BE49-F238E27FC236}">
                <a16:creationId xmlns:a16="http://schemas.microsoft.com/office/drawing/2014/main" id="{44360D2B-6DDA-4AA2-9B25-CF50A3E84641}"/>
              </a:ext>
            </a:extLst>
          </p:cNvPr>
          <p:cNvSpPr/>
          <p:nvPr/>
        </p:nvSpPr>
        <p:spPr>
          <a:xfrm>
            <a:off x="1231754" y="1800279"/>
            <a:ext cx="1343063" cy="1343063"/>
          </a:xfrm>
          <a:prstGeom prst="roundRect">
            <a:avLst>
              <a:gd name="adj" fmla="val 4235"/>
            </a:avLst>
          </a:prstGeom>
          <a:gradFill>
            <a:gsLst>
              <a:gs pos="100000">
                <a:srgbClr val="C00000">
                  <a:alpha val="20000"/>
                </a:srgbClr>
              </a:gs>
              <a:gs pos="66000">
                <a:srgbClr val="C00000">
                  <a:alpha val="30000"/>
                </a:srgbClr>
              </a:gs>
              <a:gs pos="0">
                <a:srgbClr val="C00000">
                  <a:alpha val="10000"/>
                </a:srgbClr>
              </a:gs>
            </a:gsLst>
            <a:lin ang="2700000" scaled="1"/>
          </a:gradFill>
          <a:ln w="19050">
            <a:gradFill flip="none" rotWithShape="1">
              <a:gsLst>
                <a:gs pos="100000">
                  <a:srgbClr val="C00000"/>
                </a:gs>
                <a:gs pos="0">
                  <a:srgbClr val="F6D0D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2000" dirty="0">
                <a:solidFill>
                  <a:schemeClr val="bg1"/>
                </a:solidFill>
              </a:rPr>
              <a:t>Study</a:t>
            </a:r>
            <a:br>
              <a:rPr lang="en-GB" sz="2000" dirty="0">
                <a:solidFill>
                  <a:schemeClr val="bg1"/>
                </a:solidFill>
              </a:rPr>
            </a:br>
            <a:r>
              <a:rPr lang="en-GB" sz="2000" dirty="0">
                <a:solidFill>
                  <a:schemeClr val="bg1"/>
                </a:solidFill>
              </a:rPr>
              <a:t>group</a:t>
            </a:r>
          </a:p>
        </p:txBody>
      </p:sp>
      <p:sp>
        <p:nvSpPr>
          <p:cNvPr id="7" name="Rectangle: Rounded Corners 6">
            <a:extLst>
              <a:ext uri="{FF2B5EF4-FFF2-40B4-BE49-F238E27FC236}">
                <a16:creationId xmlns:a16="http://schemas.microsoft.com/office/drawing/2014/main" id="{7086756B-8953-42EB-B0B4-D85D54EA80BC}"/>
              </a:ext>
            </a:extLst>
          </p:cNvPr>
          <p:cNvSpPr/>
          <p:nvPr/>
        </p:nvSpPr>
        <p:spPr>
          <a:xfrm>
            <a:off x="995202" y="3792191"/>
            <a:ext cx="1072101" cy="538134"/>
          </a:xfrm>
          <a:prstGeom prst="roundRect">
            <a:avLst>
              <a:gd name="adj" fmla="val 6787"/>
            </a:avLst>
          </a:prstGeom>
          <a:gradFill>
            <a:gsLst>
              <a:gs pos="100000">
                <a:srgbClr val="C00000">
                  <a:alpha val="40000"/>
                </a:srgbClr>
              </a:gs>
              <a:gs pos="73000">
                <a:srgbClr val="C00000">
                  <a:alpha val="50000"/>
                </a:srgbClr>
              </a:gs>
              <a:gs pos="0">
                <a:srgbClr val="C00000">
                  <a:alpha val="10000"/>
                </a:srgbClr>
              </a:gs>
            </a:gsLst>
            <a:lin ang="2700000" scaled="1"/>
          </a:gradFill>
          <a:ln w="19050">
            <a:gradFill flip="none" rotWithShape="1">
              <a:gsLst>
                <a:gs pos="100000">
                  <a:srgbClr val="C00000"/>
                </a:gs>
                <a:gs pos="0">
                  <a:srgbClr val="F6D0D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600" dirty="0">
                <a:solidFill>
                  <a:schemeClr val="bg1"/>
                </a:solidFill>
              </a:rPr>
              <a:t>Presidents</a:t>
            </a:r>
          </a:p>
        </p:txBody>
      </p:sp>
      <p:sp>
        <p:nvSpPr>
          <p:cNvPr id="8" name="Rectangle: Rounded Corners 7">
            <a:extLst>
              <a:ext uri="{FF2B5EF4-FFF2-40B4-BE49-F238E27FC236}">
                <a16:creationId xmlns:a16="http://schemas.microsoft.com/office/drawing/2014/main" id="{AD80A831-73BD-492A-9FCF-B301C9FFDB12}"/>
              </a:ext>
            </a:extLst>
          </p:cNvPr>
          <p:cNvSpPr/>
          <p:nvPr/>
        </p:nvSpPr>
        <p:spPr>
          <a:xfrm>
            <a:off x="3141522" y="1868493"/>
            <a:ext cx="1096528" cy="332997"/>
          </a:xfrm>
          <a:prstGeom prst="roundRect">
            <a:avLst>
              <a:gd name="adj" fmla="val 9620"/>
            </a:avLst>
          </a:prstGeom>
          <a:gradFill>
            <a:gsLst>
              <a:gs pos="100000">
                <a:srgbClr val="C00000">
                  <a:alpha val="40000"/>
                </a:srgbClr>
              </a:gs>
              <a:gs pos="73000">
                <a:srgbClr val="C00000">
                  <a:alpha val="50000"/>
                </a:srgbClr>
              </a:gs>
              <a:gs pos="0">
                <a:srgbClr val="C00000">
                  <a:alpha val="10000"/>
                </a:srgbClr>
              </a:gs>
            </a:gsLst>
            <a:lin ang="2700000" scaled="1"/>
          </a:gradFill>
          <a:ln w="19050">
            <a:gradFill flip="none" rotWithShape="1">
              <a:gsLst>
                <a:gs pos="100000">
                  <a:srgbClr val="C00000"/>
                </a:gs>
                <a:gs pos="0">
                  <a:srgbClr val="F6D0D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600" dirty="0">
                <a:solidFill>
                  <a:schemeClr val="bg1"/>
                </a:solidFill>
              </a:rPr>
              <a:t>Observers</a:t>
            </a:r>
          </a:p>
        </p:txBody>
      </p:sp>
      <p:sp>
        <p:nvSpPr>
          <p:cNvPr id="9" name="Rectangle: Rounded Corners 8">
            <a:extLst>
              <a:ext uri="{FF2B5EF4-FFF2-40B4-BE49-F238E27FC236}">
                <a16:creationId xmlns:a16="http://schemas.microsoft.com/office/drawing/2014/main" id="{755CEABA-4913-4E21-BC31-1024141FE8EA}"/>
              </a:ext>
            </a:extLst>
          </p:cNvPr>
          <p:cNvSpPr/>
          <p:nvPr/>
        </p:nvSpPr>
        <p:spPr>
          <a:xfrm>
            <a:off x="918628" y="5036320"/>
            <a:ext cx="3538535" cy="517809"/>
          </a:xfrm>
          <a:prstGeom prst="roundRect">
            <a:avLst>
              <a:gd name="adj" fmla="val 14236"/>
            </a:avLst>
          </a:prstGeom>
          <a:gradFill>
            <a:gsLst>
              <a:gs pos="100000">
                <a:srgbClr val="C00000">
                  <a:alpha val="40000"/>
                </a:srgbClr>
              </a:gs>
              <a:gs pos="73000">
                <a:srgbClr val="C00000">
                  <a:alpha val="50000"/>
                </a:srgbClr>
              </a:gs>
              <a:gs pos="0">
                <a:srgbClr val="C00000">
                  <a:alpha val="10000"/>
                </a:srgbClr>
              </a:gs>
            </a:gsLst>
            <a:lin ang="2700000" scaled="1"/>
          </a:gradFill>
          <a:ln w="19050">
            <a:gradFill flip="none" rotWithShape="1">
              <a:gsLst>
                <a:gs pos="100000">
                  <a:srgbClr val="C00000"/>
                </a:gs>
                <a:gs pos="0">
                  <a:srgbClr val="F6D0D5"/>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2000" dirty="0">
                <a:solidFill>
                  <a:schemeClr val="bg1"/>
                </a:solidFill>
              </a:rPr>
              <a:t>Secretariat</a:t>
            </a:r>
          </a:p>
        </p:txBody>
      </p:sp>
      <p:sp>
        <p:nvSpPr>
          <p:cNvPr id="10" name="Rectangle: Rounded Corners 9">
            <a:extLst>
              <a:ext uri="{FF2B5EF4-FFF2-40B4-BE49-F238E27FC236}">
                <a16:creationId xmlns:a16="http://schemas.microsoft.com/office/drawing/2014/main" id="{65101A3E-24EB-4049-9576-7CE07F1714A3}"/>
              </a:ext>
            </a:extLst>
          </p:cNvPr>
          <p:cNvSpPr/>
          <p:nvPr/>
        </p:nvSpPr>
        <p:spPr>
          <a:xfrm>
            <a:off x="2450433" y="4116355"/>
            <a:ext cx="1787617" cy="427941"/>
          </a:xfrm>
          <a:prstGeom prst="roundRect">
            <a:avLst>
              <a:gd name="adj" fmla="val 124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600" dirty="0">
                <a:solidFill>
                  <a:schemeClr val="tx2"/>
                </a:solidFill>
              </a:rPr>
              <a:t>Operations team</a:t>
            </a:r>
          </a:p>
        </p:txBody>
      </p:sp>
    </p:spTree>
    <p:extLst>
      <p:ext uri="{BB962C8B-B14F-4D97-AF65-F5344CB8AC3E}">
        <p14:creationId xmlns:p14="http://schemas.microsoft.com/office/powerpoint/2010/main" val="40228426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Sexual and </a:t>
            </a:r>
            <a:r>
              <a:rPr lang="es-ES" dirty="0" err="1"/>
              <a:t>reproductive</a:t>
            </a:r>
            <a:r>
              <a:rPr lang="es-ES" dirty="0"/>
              <a:t> </a:t>
            </a:r>
            <a:r>
              <a:rPr lang="es-ES" dirty="0" err="1"/>
              <a:t>health</a:t>
            </a:r>
            <a:r>
              <a:rPr lang="es-ES" dirty="0"/>
              <a:t> </a:t>
            </a:r>
            <a:r>
              <a:rPr lang="es-ES" dirty="0" err="1"/>
              <a:t>of</a:t>
            </a:r>
            <a:r>
              <a:rPr lang="es-ES" dirty="0"/>
              <a:t> PLHIV</a:t>
            </a:r>
          </a:p>
        </p:txBody>
      </p:sp>
      <p:sp>
        <p:nvSpPr>
          <p:cNvPr id="3" name="Marcador de número de diapositiva 2"/>
          <p:cNvSpPr>
            <a:spLocks noGrp="1"/>
          </p:cNvSpPr>
          <p:nvPr>
            <p:ph type="sldNum" sz="quarter" idx="12"/>
          </p:nvPr>
        </p:nvSpPr>
        <p:spPr/>
        <p:txBody>
          <a:bodyPr/>
          <a:lstStyle/>
          <a:p>
            <a:fld id="{ECF4CD46-C7DD-4356-ADA9-B61A62779EC8}" type="slidenum">
              <a:rPr lang="en-GB" smtClean="0"/>
              <a:t>6</a:t>
            </a:fld>
            <a:endParaRPr lang="en-GB" dirty="0"/>
          </a:p>
        </p:txBody>
      </p:sp>
      <p:pic>
        <p:nvPicPr>
          <p:cNvPr id="4" name="Imagen 3"/>
          <p:cNvPicPr>
            <a:picLocks noChangeAspect="1"/>
          </p:cNvPicPr>
          <p:nvPr/>
        </p:nvPicPr>
        <p:blipFill rotWithShape="1">
          <a:blip r:embed="rId2"/>
          <a:srcRect l="25038" t="14559" r="29351" b="1109"/>
          <a:stretch/>
        </p:blipFill>
        <p:spPr>
          <a:xfrm>
            <a:off x="4880375" y="1437262"/>
            <a:ext cx="4284577" cy="4456138"/>
          </a:xfrm>
          <a:prstGeom prst="rect">
            <a:avLst/>
          </a:prstGeom>
        </p:spPr>
      </p:pic>
      <p:sp>
        <p:nvSpPr>
          <p:cNvPr id="5" name="Rectángulo 4"/>
          <p:cNvSpPr/>
          <p:nvPr/>
        </p:nvSpPr>
        <p:spPr>
          <a:xfrm>
            <a:off x="516835" y="1372178"/>
            <a:ext cx="4164495" cy="2677656"/>
          </a:xfrm>
          <a:prstGeom prst="rect">
            <a:avLst/>
          </a:prstGeom>
        </p:spPr>
        <p:txBody>
          <a:bodyPr wrap="square">
            <a:spAutoFit/>
          </a:bodyPr>
          <a:lstStyle/>
          <a:p>
            <a:r>
              <a:rPr lang="en-US" sz="2400" dirty="0">
                <a:solidFill>
                  <a:srgbClr val="333333"/>
                </a:solidFill>
                <a:latin typeface="Europa"/>
              </a:rPr>
              <a:t>“We would like to have a child”.</a:t>
            </a:r>
          </a:p>
          <a:p>
            <a:endParaRPr lang="en-US" sz="2400" dirty="0">
              <a:solidFill>
                <a:srgbClr val="333333"/>
              </a:solidFill>
              <a:latin typeface="Europa"/>
            </a:endParaRPr>
          </a:p>
          <a:p>
            <a:r>
              <a:rPr lang="en-US" sz="2400" dirty="0">
                <a:solidFill>
                  <a:srgbClr val="333333"/>
                </a:solidFill>
                <a:latin typeface="Europa"/>
              </a:rPr>
              <a:t>The physician responded that having a child was a terrible idea, since Mario’s wife would simply end up raising the child alone as a widow.</a:t>
            </a:r>
            <a:endParaRPr lang="es-ES" sz="2400" dirty="0"/>
          </a:p>
        </p:txBody>
      </p:sp>
    </p:spTree>
    <p:extLst>
      <p:ext uri="{BB962C8B-B14F-4D97-AF65-F5344CB8AC3E}">
        <p14:creationId xmlns:p14="http://schemas.microsoft.com/office/powerpoint/2010/main" val="19622930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499" y="1526433"/>
            <a:ext cx="8871002" cy="4880995"/>
          </a:xfrm>
        </p:spPr>
        <p:txBody>
          <a:bodyPr>
            <a:normAutofit/>
          </a:bodyPr>
          <a:lstStyle/>
          <a:p>
            <a:pPr marL="0" indent="0">
              <a:spcAft>
                <a:spcPts val="1200"/>
              </a:spcAft>
              <a:buNone/>
            </a:pPr>
            <a:r>
              <a:rPr lang="en-US" sz="2200" b="1" dirty="0"/>
              <a:t>Do you think PLHIV are receiving the services they need to prevent and treat STIs in your country?</a:t>
            </a:r>
            <a:endParaRPr lang="en-GB" sz="2200" b="1" dirty="0"/>
          </a:p>
          <a:p>
            <a:pPr marL="457200" indent="-457200">
              <a:spcAft>
                <a:spcPts val="1200"/>
              </a:spcAft>
              <a:buFont typeface="+mj-lt"/>
              <a:buAutoNum type="arabicPeriod"/>
            </a:pPr>
            <a:r>
              <a:rPr lang="en-GB" sz="2200" dirty="0"/>
              <a:t>No, services need to be improved to care for comorbidities in PLHIV</a:t>
            </a:r>
          </a:p>
          <a:p>
            <a:pPr marL="457200" indent="-457200">
              <a:spcAft>
                <a:spcPts val="1200"/>
              </a:spcAft>
              <a:buFont typeface="+mj-lt"/>
              <a:buAutoNum type="arabicPeriod"/>
            </a:pPr>
            <a:r>
              <a:rPr lang="en-GB" sz="2200" dirty="0"/>
              <a:t>Somewhat, only some areas have suitable services available </a:t>
            </a:r>
          </a:p>
          <a:p>
            <a:pPr marL="457200" indent="-457200">
              <a:spcAft>
                <a:spcPts val="1200"/>
              </a:spcAft>
              <a:buFont typeface="+mj-lt"/>
              <a:buAutoNum type="arabicPeriod"/>
            </a:pPr>
            <a:r>
              <a:rPr lang="en-GB" sz="2200" dirty="0"/>
              <a:t>Yes, suitable services are available</a:t>
            </a:r>
          </a:p>
          <a:p>
            <a:pPr marL="457200" indent="-457200">
              <a:spcAft>
                <a:spcPts val="1200"/>
              </a:spcAft>
              <a:buFont typeface="+mj-lt"/>
              <a:buAutoNum type="arabicPeriod"/>
            </a:pPr>
            <a:r>
              <a:rPr lang="en-GB" sz="2200" dirty="0"/>
              <a:t>Do not know</a:t>
            </a:r>
            <a:endParaRPr lang="en-US" sz="2200" dirty="0"/>
          </a:p>
        </p:txBody>
      </p:sp>
      <p:sp>
        <p:nvSpPr>
          <p:cNvPr id="5" name="Title 4">
            <a:extLst>
              <a:ext uri="{FF2B5EF4-FFF2-40B4-BE49-F238E27FC236}">
                <a16:creationId xmlns:a16="http://schemas.microsoft.com/office/drawing/2014/main" id="{F9EB86CE-41C2-2142-BE05-95142F35E1A0}"/>
              </a:ext>
            </a:extLst>
          </p:cNvPr>
          <p:cNvSpPr>
            <a:spLocks noGrp="1"/>
          </p:cNvSpPr>
          <p:nvPr>
            <p:ph type="title"/>
          </p:nvPr>
        </p:nvSpPr>
        <p:spPr/>
        <p:txBody>
          <a:bodyPr/>
          <a:lstStyle/>
          <a:p>
            <a:r>
              <a:rPr lang="en-US" dirty="0" smtClean="0"/>
              <a:t>STI services for PLHIV in your country</a:t>
            </a:r>
            <a:endParaRPr lang="en-US" dirty="0"/>
          </a:p>
        </p:txBody>
      </p:sp>
    </p:spTree>
    <p:extLst>
      <p:ext uri="{BB962C8B-B14F-4D97-AF65-F5344CB8AC3E}">
        <p14:creationId xmlns:p14="http://schemas.microsoft.com/office/powerpoint/2010/main" val="100442980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CF4CD46-C7DD-4356-ADA9-B61A62779EC8}" type="slidenum">
              <a:rPr kumimoji="0" lang="en-GB" sz="10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6547116" y="4091366"/>
            <a:ext cx="415498" cy="1796303"/>
          </a:xfrm>
          <a:prstGeom prst="rect">
            <a:avLst/>
          </a:prstGeom>
          <a:noFill/>
        </p:spPr>
        <p:txBody>
          <a:bodyPr vert="vert27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RETENTION IN CARE</a:t>
            </a:r>
          </a:p>
        </p:txBody>
      </p:sp>
      <p:sp>
        <p:nvSpPr>
          <p:cNvPr id="8" name="TextBox 7"/>
          <p:cNvSpPr txBox="1"/>
          <p:nvPr/>
        </p:nvSpPr>
        <p:spPr>
          <a:xfrm>
            <a:off x="6547116" y="4062791"/>
            <a:ext cx="415498" cy="1796303"/>
          </a:xfrm>
          <a:prstGeom prst="rect">
            <a:avLst/>
          </a:prstGeom>
          <a:noFill/>
        </p:spPr>
        <p:txBody>
          <a:bodyPr vert="vert27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RETENTION IN CARE</a:t>
            </a:r>
          </a:p>
        </p:txBody>
      </p:sp>
      <p:sp>
        <p:nvSpPr>
          <p:cNvPr id="10" name="TextBox 9"/>
          <p:cNvSpPr txBox="1"/>
          <p:nvPr/>
        </p:nvSpPr>
        <p:spPr>
          <a:xfrm>
            <a:off x="6547116" y="4062791"/>
            <a:ext cx="415498" cy="1796303"/>
          </a:xfrm>
          <a:prstGeom prst="rect">
            <a:avLst/>
          </a:prstGeom>
          <a:noFill/>
        </p:spPr>
        <p:txBody>
          <a:bodyPr vert="vert27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RETENTION IN CARE</a:t>
            </a:r>
          </a:p>
        </p:txBody>
      </p:sp>
      <p:sp>
        <p:nvSpPr>
          <p:cNvPr id="11" name="Rectangle 10"/>
          <p:cNvSpPr/>
          <p:nvPr/>
        </p:nvSpPr>
        <p:spPr>
          <a:xfrm>
            <a:off x="4391153" y="1900072"/>
            <a:ext cx="4762372" cy="3539430"/>
          </a:xfrm>
          <a:prstGeom prst="rect">
            <a:avLst/>
          </a:prstGeom>
        </p:spPr>
        <p:txBody>
          <a:bodyPr wrap="square">
            <a:spAutoFit/>
          </a:bodyPr>
          <a:lstStyle/>
          <a:p>
            <a:pPr marR="0" lvl="0" algn="l" defTabSz="457200" rtl="0" eaLnBrk="1" fontAlgn="auto" latinLnBrk="0" hangingPunct="1">
              <a:lnSpc>
                <a:spcPct val="100000"/>
              </a:lnSpc>
              <a:spcBef>
                <a:spcPts val="1200"/>
              </a:spcBef>
              <a:spcAft>
                <a:spcPts val="1200"/>
              </a:spcAft>
              <a:buClr>
                <a:srgbClr val="F0322C"/>
              </a:buClr>
              <a:buSzTx/>
              <a:tabLst>
                <a:tab pos="2065338" algn="l"/>
              </a:tabLst>
              <a:defRPr/>
            </a:pPr>
            <a:r>
              <a:rPr kumimoji="0" lang="en-GB" sz="3200" b="0" i="0" u="none" strike="noStrike" kern="1200" cap="none" spc="0" normalizeH="0" baseline="0" noProof="0" dirty="0">
                <a:ln>
                  <a:noFill/>
                </a:ln>
                <a:solidFill>
                  <a:srgbClr val="F0322C"/>
                </a:solidFill>
                <a:effectLst/>
                <a:uLnTx/>
                <a:uFillTx/>
                <a:latin typeface="Calibri"/>
                <a:ea typeface="+mn-ea"/>
                <a:cs typeface="+mn-cs"/>
              </a:rPr>
              <a:t>Our Question: </a:t>
            </a:r>
            <a:r>
              <a:rPr kumimoji="0" lang="en-GB" sz="3200" b="0" i="0" u="none" strike="noStrike" kern="1200" cap="none" spc="0" normalizeH="0" baseline="0" noProof="0" dirty="0">
                <a:ln>
                  <a:noFill/>
                </a:ln>
                <a:solidFill>
                  <a:prstClr val="black"/>
                </a:solidFill>
                <a:effectLst/>
                <a:uLnTx/>
                <a:uFillTx/>
                <a:latin typeface="Calibri"/>
                <a:ea typeface="+mn-ea"/>
                <a:cs typeface="+mn-cs"/>
              </a:rPr>
              <a:t>How are health systems performing in relation to the changing clinical and psychosocial realities facing people with HIV in Europe as we go ‘beyond viral suppression’? </a:t>
            </a:r>
          </a:p>
        </p:txBody>
      </p:sp>
      <p:sp>
        <p:nvSpPr>
          <p:cNvPr id="14" name="Title 1"/>
          <p:cNvSpPr>
            <a:spLocks noGrp="1"/>
          </p:cNvSpPr>
          <p:nvPr>
            <p:ph type="title"/>
          </p:nvPr>
        </p:nvSpPr>
        <p:spPr>
          <a:xfrm>
            <a:off x="218769" y="221063"/>
            <a:ext cx="7039744" cy="585182"/>
          </a:xfrm>
        </p:spPr>
        <p:txBody>
          <a:bodyPr>
            <a:normAutofit/>
          </a:bodyPr>
          <a:lstStyle/>
          <a:p>
            <a:r>
              <a:rPr lang="en-GB" b="1" dirty="0"/>
              <a:t>Beyond Viral Suppression: Our research plan</a:t>
            </a:r>
          </a:p>
        </p:txBody>
      </p:sp>
      <p:pic>
        <p:nvPicPr>
          <p:cNvPr id="12" name="Picture 11"/>
          <p:cNvPicPr>
            <a:picLocks noChangeAspect="1"/>
          </p:cNvPicPr>
          <p:nvPr/>
        </p:nvPicPr>
        <p:blipFill>
          <a:blip r:embed="rId3"/>
          <a:stretch>
            <a:fillRect/>
          </a:stretch>
        </p:blipFill>
        <p:spPr>
          <a:xfrm>
            <a:off x="730466" y="1120345"/>
            <a:ext cx="3287255" cy="5256000"/>
          </a:xfrm>
          <a:prstGeom prst="rect">
            <a:avLst/>
          </a:prstGeom>
          <a:ln>
            <a:solidFill>
              <a:schemeClr val="bg2"/>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4208575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01752" y="2167404"/>
            <a:ext cx="5304589" cy="4473983"/>
          </a:xfrm>
          <a:prstGeom prst="rect">
            <a:avLst/>
          </a:prstGeom>
          <a:solidFill>
            <a:schemeClr val="bg1"/>
          </a:solidFill>
          <a:ln>
            <a:solidFill>
              <a:schemeClr val="bg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eyond Viral Suppression.pdf"/>
          <p:cNvPicPr>
            <a:picLocks noChangeAspect="1"/>
          </p:cNvPicPr>
          <p:nvPr/>
        </p:nvPicPr>
        <p:blipFill rotWithShape="1">
          <a:blip r:embed="rId3" cstate="email">
            <a:extLst>
              <a:ext uri="{28A0092B-C50C-407E-A947-70E740481C1C}">
                <a14:useLocalDpi xmlns:a14="http://schemas.microsoft.com/office/drawing/2010/main"/>
              </a:ext>
            </a:extLst>
          </a:blip>
          <a:srcRect l="8118" r="7890" b="36206"/>
          <a:stretch/>
        </p:blipFill>
        <p:spPr>
          <a:xfrm>
            <a:off x="2483893" y="2032542"/>
            <a:ext cx="4967786" cy="4630268"/>
          </a:xfrm>
          <a:prstGeom prst="rect">
            <a:avLst/>
          </a:prstGeom>
        </p:spPr>
      </p:pic>
      <p:sp>
        <p:nvSpPr>
          <p:cNvPr id="16" name="Title 1"/>
          <p:cNvSpPr txBox="1">
            <a:spLocks/>
          </p:cNvSpPr>
          <p:nvPr/>
        </p:nvSpPr>
        <p:spPr>
          <a:xfrm>
            <a:off x="218769" y="221063"/>
            <a:ext cx="7039744" cy="585182"/>
          </a:xfrm>
          <a:prstGeom prst="rect">
            <a:avLst/>
          </a:prstGeom>
        </p:spPr>
        <p:txBody>
          <a:bodyPr>
            <a:normAutofit/>
          </a:bodyPr>
          <a:lstStyle>
            <a:lvl1pPr algn="l" defTabSz="914400" rtl="0" eaLnBrk="1" latinLnBrk="0" hangingPunct="1">
              <a:lnSpc>
                <a:spcPct val="90000"/>
              </a:lnSpc>
              <a:spcBef>
                <a:spcPct val="0"/>
              </a:spcBef>
              <a:buNone/>
              <a:defRPr sz="2800" kern="1200" spc="-100" baseline="0">
                <a:solidFill>
                  <a:schemeClr val="bg1"/>
                </a:solidFill>
                <a:latin typeface="+mj-lt"/>
                <a:ea typeface="+mj-ea"/>
                <a:cs typeface="+mj-cs"/>
              </a:defRPr>
            </a:lvl1pPr>
          </a:lstStyle>
          <a:p>
            <a:r>
              <a:rPr lang="en-GB" b="1" dirty="0"/>
              <a:t>Health outcomes for people living with HIV</a:t>
            </a:r>
          </a:p>
        </p:txBody>
      </p:sp>
      <p:sp>
        <p:nvSpPr>
          <p:cNvPr id="2" name="TextBox 1"/>
          <p:cNvSpPr txBox="1"/>
          <p:nvPr/>
        </p:nvSpPr>
        <p:spPr>
          <a:xfrm>
            <a:off x="897881" y="1125530"/>
            <a:ext cx="8110238" cy="954107"/>
          </a:xfrm>
          <a:prstGeom prst="rect">
            <a:avLst/>
          </a:prstGeom>
          <a:noFill/>
        </p:spPr>
        <p:txBody>
          <a:bodyPr wrap="square" rtlCol="0">
            <a:spAutoFit/>
          </a:bodyPr>
          <a:lstStyle/>
          <a:p>
            <a:pPr algn="ctr"/>
            <a:r>
              <a:rPr lang="en-GB" sz="2800" dirty="0"/>
              <a:t>I</a:t>
            </a:r>
            <a:r>
              <a:rPr lang="en-GB" sz="2800" dirty="0" smtClean="0"/>
              <a:t>nsufficient attention is </a:t>
            </a:r>
            <a:r>
              <a:rPr lang="en-GB" sz="2800" dirty="0"/>
              <a:t>being paid to </a:t>
            </a:r>
            <a:r>
              <a:rPr lang="en-GB" sz="2800" dirty="0" smtClean="0"/>
              <a:t/>
            </a:r>
            <a:br>
              <a:rPr lang="en-GB" sz="2800" dirty="0" smtClean="0"/>
            </a:br>
            <a:r>
              <a:rPr lang="en-GB" sz="2800" dirty="0" smtClean="0"/>
              <a:t>long</a:t>
            </a:r>
            <a:r>
              <a:rPr lang="en-GB" sz="2800" dirty="0"/>
              <a:t>-term </a:t>
            </a:r>
            <a:r>
              <a:rPr lang="en-GB" sz="2800" dirty="0" smtClean="0"/>
              <a:t>health </a:t>
            </a:r>
            <a:r>
              <a:rPr lang="en-GB" sz="2800" dirty="0"/>
              <a:t>outcomes and quality of life</a:t>
            </a:r>
          </a:p>
        </p:txBody>
      </p:sp>
    </p:spTree>
    <p:extLst>
      <p:ext uri="{BB962C8B-B14F-4D97-AF65-F5344CB8AC3E}">
        <p14:creationId xmlns:p14="http://schemas.microsoft.com/office/powerpoint/2010/main" val="408754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1128 Beyond Viral Suppression presentation template JK001.potx" id="{61D160C6-0931-4A0B-B9E8-F57CEC38151E}" vid="{A271FC88-114B-404F-9506-075CFEDA86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161128 Beyond Viral Suppression presentation template JK001</Template>
  <TotalTime>3993</TotalTime>
  <Words>1297</Words>
  <Application>Microsoft Office PowerPoint</Application>
  <PresentationFormat>A4 (210 x 297 mm)</PresentationFormat>
  <Paragraphs>155</Paragraphs>
  <Slides>24</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ＭＳ Ｐゴシック</vt:lpstr>
      <vt:lpstr>Arial</vt:lpstr>
      <vt:lpstr>Calibri</vt:lpstr>
      <vt:lpstr>Calibri Light</vt:lpstr>
      <vt:lpstr>Europa</vt:lpstr>
      <vt:lpstr>Wingdings</vt:lpstr>
      <vt:lpstr>Office Theme</vt:lpstr>
      <vt:lpstr>Beyond viral suppression – Long term sexual health of people living with HIV</vt:lpstr>
      <vt:lpstr>Why ‘beyond viral suppression’?  Because living a long and healthy life with HIV is a reality</vt:lpstr>
      <vt:lpstr>The HIV Outcomes initiative</vt:lpstr>
      <vt:lpstr>The HIV Outcomes initiative</vt:lpstr>
      <vt:lpstr>HIV Outcomes - Organisation</vt:lpstr>
      <vt:lpstr>Sexual and reproductive health of PLHIV</vt:lpstr>
      <vt:lpstr>STI services for PLHIV in your country</vt:lpstr>
      <vt:lpstr>Beyond Viral Suppression: Our research plan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HIV Outcomes recommendations</vt:lpstr>
      <vt:lpstr>Recommendations</vt:lpstr>
      <vt:lpstr>Recommendations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group onboarding meeting</dc:title>
  <dc:creator>Julien  Noel</dc:creator>
  <cp:lastModifiedBy>JEFFREY, LAZARUS</cp:lastModifiedBy>
  <cp:revision>288</cp:revision>
  <cp:lastPrinted>2017-09-05T10:03:27Z</cp:lastPrinted>
  <dcterms:created xsi:type="dcterms:W3CDTF">2017-02-08T16:35:54Z</dcterms:created>
  <dcterms:modified xsi:type="dcterms:W3CDTF">2018-07-18T09:29:20Z</dcterms:modified>
</cp:coreProperties>
</file>