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48" r:id="rId1"/>
  </p:sldMasterIdLst>
  <p:notesMasterIdLst>
    <p:notesMasterId r:id="rId17"/>
  </p:notesMasterIdLst>
  <p:sldIdLst>
    <p:sldId id="260" r:id="rId2"/>
    <p:sldId id="258" r:id="rId3"/>
    <p:sldId id="278" r:id="rId4"/>
    <p:sldId id="261" r:id="rId5"/>
    <p:sldId id="264" r:id="rId6"/>
    <p:sldId id="272" r:id="rId7"/>
    <p:sldId id="275" r:id="rId8"/>
    <p:sldId id="262" r:id="rId9"/>
    <p:sldId id="269" r:id="rId10"/>
    <p:sldId id="270" r:id="rId11"/>
    <p:sldId id="271" r:id="rId12"/>
    <p:sldId id="274" r:id="rId13"/>
    <p:sldId id="279" r:id="rId14"/>
    <p:sldId id="276" r:id="rId15"/>
    <p:sldId id="277"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ébastien Morin" initials="SM"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A6"/>
    <a:srgbClr val="A4D4DA"/>
    <a:srgbClr val="D6242B"/>
    <a:srgbClr val="F3B443"/>
    <a:srgbClr val="E3000F"/>
    <a:srgbClr val="D0D0D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394" autoAdjust="0"/>
    <p:restoredTop sz="94660"/>
  </p:normalViewPr>
  <p:slideViewPr>
    <p:cSldViewPr>
      <p:cViewPr>
        <p:scale>
          <a:sx n="79" d="100"/>
          <a:sy n="79" d="100"/>
        </p:scale>
        <p:origin x="-1928" y="-992"/>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784482-6A61-44DF-9979-687BA14C5344}" type="datetimeFigureOut">
              <a:rPr lang="en-GB" smtClean="0"/>
              <a:t>22/07/18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64FC8A-D022-432A-A2EE-F5FC6A1779E6}" type="slidenum">
              <a:rPr lang="en-GB" smtClean="0"/>
              <a:t>‹#›</a:t>
            </a:fld>
            <a:endParaRPr lang="en-GB"/>
          </a:p>
        </p:txBody>
      </p:sp>
    </p:spTree>
    <p:extLst>
      <p:ext uri="{BB962C8B-B14F-4D97-AF65-F5344CB8AC3E}">
        <p14:creationId xmlns:p14="http://schemas.microsoft.com/office/powerpoint/2010/main" val="1604755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27584" y="4862936"/>
            <a:ext cx="7088832" cy="1158351"/>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16" name="Rectangle 15"/>
          <p:cNvSpPr/>
          <p:nvPr userDrawn="1"/>
        </p:nvSpPr>
        <p:spPr>
          <a:xfrm>
            <a:off x="0" y="6453336"/>
            <a:ext cx="9144000" cy="404664"/>
          </a:xfrm>
          <a:prstGeom prst="rect">
            <a:avLst/>
          </a:prstGeom>
          <a:solidFill>
            <a:srgbClr val="F3B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userDrawn="1"/>
        </p:nvSpPr>
        <p:spPr>
          <a:xfrm>
            <a:off x="7149944" y="6505599"/>
            <a:ext cx="1886552" cy="323165"/>
          </a:xfrm>
          <a:prstGeom prst="rect">
            <a:avLst/>
          </a:prstGeom>
          <a:noFill/>
        </p:spPr>
        <p:txBody>
          <a:bodyPr wrap="square" rtlCol="0">
            <a:spAutoFit/>
          </a:bodyPr>
          <a:lstStyle/>
          <a:p>
            <a:pPr algn="r"/>
            <a:r>
              <a:rPr lang="fr-CH" sz="1500" dirty="0" smtClean="0">
                <a:solidFill>
                  <a:schemeClr val="tx1"/>
                </a:solidFill>
                <a:latin typeface="Arial" panose="020B0604020202020204" pitchFamily="34" charset="0"/>
                <a:cs typeface="Arial" panose="020B0604020202020204" pitchFamily="34" charset="0"/>
              </a:rPr>
              <a:t>www.tb2018.org </a:t>
            </a:r>
            <a:endParaRPr lang="en-GB" sz="1500" dirty="0">
              <a:solidFill>
                <a:schemeClr val="tx1"/>
              </a:solidFill>
              <a:latin typeface="Arial" panose="020B0604020202020204" pitchFamily="34" charset="0"/>
              <a:cs typeface="Arial" panose="020B0604020202020204" pitchFamily="34"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584" y="920453"/>
            <a:ext cx="6263765" cy="2610901"/>
          </a:xfrm>
          <a:prstGeom prst="rect">
            <a:avLst/>
          </a:prstGeom>
        </p:spPr>
      </p:pic>
    </p:spTree>
    <p:extLst>
      <p:ext uri="{BB962C8B-B14F-4D97-AF65-F5344CB8AC3E}">
        <p14:creationId xmlns:p14="http://schemas.microsoft.com/office/powerpoint/2010/main" val="3678694468"/>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780929"/>
            <a:ext cx="9144000" cy="1800200"/>
          </a:xfrm>
        </p:spPr>
        <p:txBody>
          <a:bodyPr>
            <a:noAutofit/>
          </a:bodyPr>
          <a:lstStyle>
            <a:lvl1pPr>
              <a:defRPr sz="4000"/>
            </a:lvl1pPr>
          </a:lstStyle>
          <a:p>
            <a:endParaRPr lang="en-GB" dirty="0"/>
          </a:p>
        </p:txBody>
      </p:sp>
      <p:sp>
        <p:nvSpPr>
          <p:cNvPr id="3" name="Subtitle 2"/>
          <p:cNvSpPr>
            <a:spLocks noGrp="1"/>
          </p:cNvSpPr>
          <p:nvPr>
            <p:ph type="subTitle" idx="1"/>
          </p:nvPr>
        </p:nvSpPr>
        <p:spPr>
          <a:xfrm>
            <a:off x="1027584" y="4862936"/>
            <a:ext cx="7088832" cy="1158351"/>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16" name="Rectangle 15"/>
          <p:cNvSpPr/>
          <p:nvPr userDrawn="1"/>
        </p:nvSpPr>
        <p:spPr>
          <a:xfrm>
            <a:off x="0" y="6453336"/>
            <a:ext cx="9144000" cy="404664"/>
          </a:xfrm>
          <a:prstGeom prst="rect">
            <a:avLst/>
          </a:prstGeom>
          <a:solidFill>
            <a:srgbClr val="F3B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userDrawn="1"/>
        </p:nvSpPr>
        <p:spPr>
          <a:xfrm>
            <a:off x="7149944" y="6505599"/>
            <a:ext cx="1886552" cy="323165"/>
          </a:xfrm>
          <a:prstGeom prst="rect">
            <a:avLst/>
          </a:prstGeom>
          <a:noFill/>
        </p:spPr>
        <p:txBody>
          <a:bodyPr wrap="square" rtlCol="0">
            <a:spAutoFit/>
          </a:bodyPr>
          <a:lstStyle/>
          <a:p>
            <a:pPr algn="r"/>
            <a:r>
              <a:rPr lang="fr-CH" sz="1500" dirty="0" smtClean="0">
                <a:solidFill>
                  <a:schemeClr val="tx1"/>
                </a:solidFill>
                <a:latin typeface="Arial" panose="020B0604020202020204" pitchFamily="34" charset="0"/>
                <a:cs typeface="Arial" panose="020B0604020202020204" pitchFamily="34" charset="0"/>
              </a:rPr>
              <a:t>www.tb2018.org </a:t>
            </a:r>
            <a:endParaRPr lang="en-GB" sz="1500" dirty="0">
              <a:solidFill>
                <a:schemeClr val="tx1"/>
              </a:solidFill>
              <a:latin typeface="Arial" panose="020B0604020202020204" pitchFamily="34" charset="0"/>
              <a:cs typeface="Arial" panose="020B0604020202020204" pitchFamily="34"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47664" y="242035"/>
            <a:ext cx="5400000" cy="2250861"/>
          </a:xfrm>
          <a:prstGeom prst="rect">
            <a:avLst/>
          </a:prstGeom>
        </p:spPr>
      </p:pic>
    </p:spTree>
    <p:extLst>
      <p:ext uri="{BB962C8B-B14F-4D97-AF65-F5344CB8AC3E}">
        <p14:creationId xmlns:p14="http://schemas.microsoft.com/office/powerpoint/2010/main" val="4249044392"/>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0" y="1268761"/>
            <a:ext cx="9143998" cy="5112568"/>
          </a:xfrm>
        </p:spPr>
        <p:txBody>
          <a:bodyPr>
            <a:normAutofit/>
          </a:bodyPr>
          <a:lstStyle>
            <a:lvl1pPr marL="288000" indent="-288000">
              <a:defRPr sz="2400"/>
            </a:lvl1pPr>
            <a:lvl2pPr marL="576000" indent="-288000">
              <a:buFont typeface="Courier New" panose="02070309020205020404" pitchFamily="49" charset="0"/>
              <a:buChar char="o"/>
              <a:defRPr sz="2000"/>
            </a:lvl2pPr>
            <a:lvl3pPr marL="864000" indent="-288000">
              <a:buFont typeface="Wingdings" panose="05000000000000000000" pitchFamily="2" charset="2"/>
              <a:buChar char="§"/>
              <a:defRPr sz="1800"/>
            </a:lvl3pPr>
            <a:lvl4pPr marL="1152000" indent="-288000">
              <a:defRPr sz="1600"/>
            </a:lvl4pPr>
            <a:lvl5pPr>
              <a:defRPr sz="1600"/>
            </a:lvl5pPr>
          </a:lstStyle>
          <a:p>
            <a:pPr lvl="0"/>
            <a:r>
              <a:rPr lang="en-US" dirty="0" smtClean="0"/>
              <a:t>Content</a:t>
            </a:r>
          </a:p>
          <a:p>
            <a:pPr lvl="1"/>
            <a:r>
              <a:rPr lang="en-US" dirty="0" smtClean="0"/>
              <a:t>Content</a:t>
            </a:r>
          </a:p>
          <a:p>
            <a:pPr lvl="2"/>
            <a:r>
              <a:rPr lang="en-US" dirty="0" smtClean="0"/>
              <a:t>Content</a:t>
            </a:r>
          </a:p>
          <a:p>
            <a:pPr lvl="3"/>
            <a:r>
              <a:rPr lang="en-US" dirty="0" smtClean="0"/>
              <a:t>Content</a:t>
            </a:r>
          </a:p>
        </p:txBody>
      </p:sp>
      <p:sp>
        <p:nvSpPr>
          <p:cNvPr id="7" name="Rectangle 6"/>
          <p:cNvSpPr/>
          <p:nvPr userDrawn="1"/>
        </p:nvSpPr>
        <p:spPr>
          <a:xfrm>
            <a:off x="0" y="6453336"/>
            <a:ext cx="9144000" cy="404664"/>
          </a:xfrm>
          <a:prstGeom prst="rect">
            <a:avLst/>
          </a:prstGeom>
          <a:solidFill>
            <a:srgbClr val="F3B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userDrawn="1"/>
        </p:nvSpPr>
        <p:spPr>
          <a:xfrm>
            <a:off x="7149944" y="6505599"/>
            <a:ext cx="1886552" cy="323165"/>
          </a:xfrm>
          <a:prstGeom prst="rect">
            <a:avLst/>
          </a:prstGeom>
          <a:noFill/>
        </p:spPr>
        <p:txBody>
          <a:bodyPr wrap="square" rtlCol="0">
            <a:spAutoFit/>
          </a:bodyPr>
          <a:lstStyle/>
          <a:p>
            <a:pPr algn="r"/>
            <a:r>
              <a:rPr lang="fr-CH" sz="1500" dirty="0" smtClean="0">
                <a:solidFill>
                  <a:schemeClr val="tx1"/>
                </a:solidFill>
                <a:latin typeface="Arial" panose="020B0604020202020204" pitchFamily="34" charset="0"/>
                <a:cs typeface="Arial" panose="020B0604020202020204" pitchFamily="34" charset="0"/>
              </a:rPr>
              <a:t>www.tb2018.org </a:t>
            </a:r>
            <a:endParaRPr lang="en-GB" sz="1500" dirty="0">
              <a:solidFill>
                <a:schemeClr val="tx1"/>
              </a:solidFill>
              <a:latin typeface="Arial" panose="020B0604020202020204" pitchFamily="34" charset="0"/>
              <a:cs typeface="Arial" panose="020B0604020202020204" pitchFamily="34" charset="0"/>
            </a:endParaRPr>
          </a:p>
        </p:txBody>
      </p:sp>
      <p:sp>
        <p:nvSpPr>
          <p:cNvPr id="9" name="TextBox 8"/>
          <p:cNvSpPr txBox="1"/>
          <p:nvPr userDrawn="1"/>
        </p:nvSpPr>
        <p:spPr>
          <a:xfrm>
            <a:off x="107504" y="6505599"/>
            <a:ext cx="902811" cy="323165"/>
          </a:xfrm>
          <a:prstGeom prst="rect">
            <a:avLst/>
          </a:prstGeom>
          <a:noFill/>
        </p:spPr>
        <p:txBody>
          <a:bodyPr wrap="none" rtlCol="0">
            <a:spAutoFit/>
          </a:bodyPr>
          <a:lstStyle/>
          <a:p>
            <a:r>
              <a:rPr lang="en-GB" sz="1500" dirty="0" smtClean="0">
                <a:solidFill>
                  <a:schemeClr val="tx1"/>
                </a:solidFill>
                <a:latin typeface="Arial" panose="020B0604020202020204" pitchFamily="34" charset="0"/>
                <a:cs typeface="Arial" panose="020B0604020202020204" pitchFamily="34" charset="0"/>
              </a:rPr>
              <a:t>Slide </a:t>
            </a:r>
            <a:fld id="{43C2CE49-570C-4EA1-8A1F-78A2617808C3}" type="slidenum">
              <a:rPr lang="en-GB" sz="1500" smtClean="0">
                <a:solidFill>
                  <a:schemeClr val="tx1"/>
                </a:solidFill>
                <a:latin typeface="Arial" panose="020B0604020202020204" pitchFamily="34" charset="0"/>
                <a:cs typeface="Arial" panose="020B0604020202020204" pitchFamily="34" charset="0"/>
              </a:rPr>
              <a:t>‹#›</a:t>
            </a:fld>
            <a:endParaRPr lang="en-GB" sz="1500" dirty="0">
              <a:solidFill>
                <a:schemeClr val="tx1"/>
              </a:solidFill>
              <a:latin typeface="Arial" panose="020B0604020202020204" pitchFamily="34" charset="0"/>
              <a:cs typeface="Arial" panose="020B0604020202020204" pitchFamily="34" charset="0"/>
            </a:endParaRPr>
          </a:p>
        </p:txBody>
      </p:sp>
      <p:sp>
        <p:nvSpPr>
          <p:cNvPr id="10" name="Rectangle 9"/>
          <p:cNvSpPr/>
          <p:nvPr userDrawn="1"/>
        </p:nvSpPr>
        <p:spPr>
          <a:xfrm>
            <a:off x="2483768" y="0"/>
            <a:ext cx="6660232" cy="864000"/>
          </a:xfrm>
          <a:prstGeom prst="rect">
            <a:avLst/>
          </a:prstGeom>
          <a:solidFill>
            <a:srgbClr val="A4D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80" y="88780"/>
            <a:ext cx="2160000" cy="809484"/>
          </a:xfrm>
          <a:prstGeom prst="rect">
            <a:avLst/>
          </a:prstGeom>
        </p:spPr>
      </p:pic>
      <p:sp>
        <p:nvSpPr>
          <p:cNvPr id="2" name="Title 1"/>
          <p:cNvSpPr>
            <a:spLocks noGrp="1"/>
          </p:cNvSpPr>
          <p:nvPr>
            <p:ph type="title"/>
          </p:nvPr>
        </p:nvSpPr>
        <p:spPr>
          <a:xfrm>
            <a:off x="2483768" y="0"/>
            <a:ext cx="6660230" cy="864000"/>
          </a:xfrm>
        </p:spPr>
        <p:txBody>
          <a:bodyPr anchor="t">
            <a:normAutofit/>
          </a:bodyPr>
          <a:lstStyle>
            <a:lvl1pPr algn="l">
              <a:defRPr sz="2700" b="1">
                <a:solidFill>
                  <a:schemeClr val="tx1"/>
                </a:solidFill>
              </a:defRPr>
            </a:lvl1pPr>
          </a:lstStyle>
          <a:p>
            <a:endParaRPr lang="en-GB" dirty="0"/>
          </a:p>
        </p:txBody>
      </p:sp>
    </p:spTree>
    <p:extLst>
      <p:ext uri="{BB962C8B-B14F-4D97-AF65-F5344CB8AC3E}">
        <p14:creationId xmlns:p14="http://schemas.microsoft.com/office/powerpoint/2010/main" val="3742383504"/>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9632" y="188640"/>
            <a:ext cx="7427168"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2676868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Lst>
  <p:timing>
    <p:tnLst>
      <p:par>
        <p:cTn xmlns:p14="http://schemas.microsoft.com/office/powerpoint/2010/mai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11.jpg"/><Relationship Id="rId1" Type="http://schemas.openxmlformats.org/officeDocument/2006/relationships/slideLayout" Target="../slideLayouts/slideLayout3.xml"/><Relationship Id="rId2"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 Id="rId3" Type="http://schemas.openxmlformats.org/officeDocument/2006/relationships/image" Target="../media/image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mailto:communication@gctacommunity.org" TargetMode="External"/><Relationship Id="rId3" Type="http://schemas.openxmlformats.org/officeDocument/2006/relationships/image" Target="../media/image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cgr.nl/CGR.nl/media/CGR.nl/Gedragscode/Format-of-disclosure-slide-for-speakers-at-refresher-training-meetings.pdf" TargetMode="External"/><Relationship Id="rId3" Type="http://schemas.openxmlformats.org/officeDocument/2006/relationships/image" Target="../media/image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emf"/><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eg"/><Relationship Id="rId3"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emf"/><Relationship Id="rId1" Type="http://schemas.openxmlformats.org/officeDocument/2006/relationships/slideLayout" Target="../slideLayouts/slideLayout3.xml"/><Relationship Id="rId2"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027584" y="4862937"/>
            <a:ext cx="7088832" cy="870320"/>
          </a:xfrm>
        </p:spPr>
        <p:txBody>
          <a:bodyPr>
            <a:normAutofit fontScale="92500" lnSpcReduction="20000"/>
          </a:bodyPr>
          <a:lstStyle/>
          <a:p>
            <a:r>
              <a:rPr lang="en-GB" sz="2800" dirty="0" smtClean="0"/>
              <a:t>Sunday, 22 </a:t>
            </a:r>
            <a:r>
              <a:rPr lang="en-GB" sz="2800" dirty="0"/>
              <a:t>July, </a:t>
            </a:r>
            <a:r>
              <a:rPr lang="en-GB" sz="2800" dirty="0" smtClean="0"/>
              <a:t>07:30-20:00</a:t>
            </a:r>
            <a:endParaRPr lang="en-GB" sz="2800" dirty="0"/>
          </a:p>
          <a:p>
            <a:r>
              <a:rPr lang="en-GB" sz="2800" dirty="0"/>
              <a:t>Room </a:t>
            </a:r>
            <a:r>
              <a:rPr lang="en-GB" sz="2800" dirty="0" err="1"/>
              <a:t>Elicium</a:t>
            </a:r>
            <a:r>
              <a:rPr lang="en-GB" sz="2800" dirty="0"/>
              <a:t> 1, RAI </a:t>
            </a:r>
            <a:r>
              <a:rPr lang="en-GB" sz="2800" dirty="0" smtClean="0"/>
              <a:t>Amsterdam</a:t>
            </a:r>
            <a:endParaRPr lang="en-US" sz="1800" dirty="0"/>
          </a:p>
        </p:txBody>
      </p:sp>
      <p:sp>
        <p:nvSpPr>
          <p:cNvPr id="3" name="TextBox 2"/>
          <p:cNvSpPr txBox="1"/>
          <p:nvPr/>
        </p:nvSpPr>
        <p:spPr>
          <a:xfrm>
            <a:off x="1102342" y="3645024"/>
            <a:ext cx="7309814" cy="1785104"/>
          </a:xfrm>
          <a:prstGeom prst="rect">
            <a:avLst/>
          </a:prstGeom>
          <a:noFill/>
        </p:spPr>
        <p:txBody>
          <a:bodyPr wrap="none" rtlCol="0">
            <a:spAutoFit/>
          </a:bodyPr>
          <a:lstStyle/>
          <a:p>
            <a:pPr algn="ctr"/>
            <a:r>
              <a:rPr lang="en-IN" sz="3200" dirty="0"/>
              <a:t>Monitoring the Accountability Framework- </a:t>
            </a:r>
            <a:endParaRPr lang="en-IN" sz="3200" dirty="0" smtClean="0"/>
          </a:p>
          <a:p>
            <a:pPr algn="ctr"/>
            <a:r>
              <a:rPr lang="en-IN" sz="3200" dirty="0" smtClean="0"/>
              <a:t>Community </a:t>
            </a:r>
            <a:r>
              <a:rPr lang="en-IN" sz="3200" dirty="0"/>
              <a:t>Perspective</a:t>
            </a:r>
            <a:endParaRPr lang="en-IN" sz="2800" dirty="0"/>
          </a:p>
          <a:p>
            <a:r>
              <a:rPr lang="en-IN" sz="2800" dirty="0"/>
              <a:t> </a:t>
            </a:r>
          </a:p>
          <a:p>
            <a:endParaRPr lang="en-US" dirty="0"/>
          </a:p>
        </p:txBody>
      </p:sp>
      <p:sp>
        <p:nvSpPr>
          <p:cNvPr id="6" name="TextBox 5"/>
          <p:cNvSpPr txBox="1"/>
          <p:nvPr/>
        </p:nvSpPr>
        <p:spPr>
          <a:xfrm>
            <a:off x="3059832" y="5877272"/>
            <a:ext cx="3240360" cy="461665"/>
          </a:xfrm>
          <a:prstGeom prst="rect">
            <a:avLst/>
          </a:prstGeom>
          <a:noFill/>
        </p:spPr>
        <p:txBody>
          <a:bodyPr wrap="square" rtlCol="0">
            <a:spAutoFit/>
          </a:bodyPr>
          <a:lstStyle/>
          <a:p>
            <a:pPr algn="ctr"/>
            <a:r>
              <a:rPr lang="en-US" sz="2400" dirty="0" err="1" smtClean="0"/>
              <a:t>Blessina</a:t>
            </a:r>
            <a:r>
              <a:rPr lang="en-US" sz="2400" dirty="0" smtClean="0"/>
              <a:t> Kumar</a:t>
            </a:r>
            <a:endParaRPr lang="en-US" sz="2400" dirty="0"/>
          </a:p>
        </p:txBody>
      </p:sp>
      <p:sp>
        <p:nvSpPr>
          <p:cNvPr id="9" name="TextBox 8"/>
          <p:cNvSpPr txBox="1"/>
          <p:nvPr/>
        </p:nvSpPr>
        <p:spPr>
          <a:xfrm>
            <a:off x="1131605" y="6199393"/>
            <a:ext cx="184666" cy="369332"/>
          </a:xfrm>
          <a:prstGeom prst="rect">
            <a:avLst/>
          </a:prstGeom>
          <a:noFill/>
        </p:spPr>
        <p:txBody>
          <a:bodyPr wrap="none" rtlCol="0">
            <a:spAutoFit/>
          </a:bodyPr>
          <a:lstStyle/>
          <a:p>
            <a:endParaRPr lang="en-US" dirty="0"/>
          </a:p>
        </p:txBody>
      </p:sp>
      <p:pic>
        <p:nvPicPr>
          <p:cNvPr id="7" name="Picture 6" descr="newGCTA logo.eps">
            <a:extLst>
              <a:ext uri="{FF2B5EF4-FFF2-40B4-BE49-F238E27FC236}">
                <a16:creationId xmlns:lc="http://schemas.openxmlformats.org/drawingml/2006/lockedCanvas" xmlns="" xmlns:a16="http://schemas.microsoft.com/office/drawing/2014/main" id="{C7A4B4E6-72CD-464F-B480-3356BD9590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6437260"/>
            <a:ext cx="1914018" cy="42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370412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What is needed? </a:t>
            </a:r>
            <a:r>
              <a:rPr lang="mr-IN" dirty="0" smtClean="0"/>
              <a:t>–</a:t>
            </a:r>
            <a:r>
              <a:rPr lang="en-US" dirty="0" smtClean="0"/>
              <a:t> Community perspective</a:t>
            </a:r>
            <a:endParaRPr lang="en-US" dirty="0"/>
          </a:p>
        </p:txBody>
      </p:sp>
      <p:sp>
        <p:nvSpPr>
          <p:cNvPr id="5" name="Content Placeholder 4"/>
          <p:cNvSpPr>
            <a:spLocks noGrp="1"/>
          </p:cNvSpPr>
          <p:nvPr>
            <p:ph idx="1"/>
          </p:nvPr>
        </p:nvSpPr>
        <p:spPr>
          <a:xfrm>
            <a:off x="323528" y="1268761"/>
            <a:ext cx="8496944" cy="5112568"/>
          </a:xfrm>
        </p:spPr>
        <p:txBody>
          <a:bodyPr>
            <a:normAutofit/>
          </a:bodyPr>
          <a:lstStyle/>
          <a:p>
            <a:r>
              <a:rPr lang="en-US" sz="2800" dirty="0" smtClean="0"/>
              <a:t>Community led independent and fully funded accountability mechanism</a:t>
            </a:r>
          </a:p>
          <a:p>
            <a:pPr lvl="1"/>
            <a:r>
              <a:rPr lang="en-US" sz="2400" dirty="0" smtClean="0"/>
              <a:t>Informed, empowered, science literate, TB survivor/ affected</a:t>
            </a:r>
          </a:p>
          <a:p>
            <a:pPr marL="0" indent="0">
              <a:buNone/>
            </a:pPr>
            <a:endParaRPr lang="en-US" sz="2800" dirty="0" smtClean="0"/>
          </a:p>
          <a:p>
            <a:r>
              <a:rPr lang="en-US" sz="2800" dirty="0" smtClean="0"/>
              <a:t>Inclusive Monitoring mechanisms</a:t>
            </a:r>
          </a:p>
          <a:p>
            <a:pPr lvl="1"/>
            <a:r>
              <a:rPr lang="en-US" sz="2400" dirty="0" smtClean="0"/>
              <a:t>Inclusive </a:t>
            </a:r>
            <a:r>
              <a:rPr lang="en-US" sz="2400" dirty="0"/>
              <a:t>would mean that communities can access both information and report into easily. It is more than a global/national community </a:t>
            </a:r>
            <a:r>
              <a:rPr lang="en-US" sz="2400" dirty="0" err="1"/>
              <a:t>organisation</a:t>
            </a:r>
            <a:r>
              <a:rPr lang="en-US" sz="2400" dirty="0" smtClean="0"/>
              <a:t>/ CSO </a:t>
            </a:r>
            <a:r>
              <a:rPr lang="en-US" sz="2400" dirty="0"/>
              <a:t>making a ‘alternate report’. It has to be the person </a:t>
            </a:r>
            <a:r>
              <a:rPr lang="en-US" sz="2400" dirty="0" smtClean="0"/>
              <a:t>on </a:t>
            </a:r>
            <a:r>
              <a:rPr lang="en-US" sz="2400" dirty="0"/>
              <a:t>the ground having the ease of access. This plug-in is presently missing.</a:t>
            </a:r>
          </a:p>
          <a:p>
            <a:pPr lvl="1"/>
            <a:endParaRPr lang="en-US" sz="2400" dirty="0" smtClean="0"/>
          </a:p>
          <a:p>
            <a:pPr marL="0" indent="0">
              <a:buNone/>
            </a:pPr>
            <a:endParaRPr lang="en-US" dirty="0" smtClean="0"/>
          </a:p>
          <a:p>
            <a:pPr marL="0" indent="0">
              <a:buNone/>
            </a:pPr>
            <a:endParaRPr lang="en-US" dirty="0"/>
          </a:p>
          <a:p>
            <a:pPr marL="0" indent="0">
              <a:buNone/>
            </a:pPr>
            <a:endParaRPr lang="en-US" dirty="0"/>
          </a:p>
        </p:txBody>
      </p:sp>
      <p:pic>
        <p:nvPicPr>
          <p:cNvPr id="4" name="Picture 3" descr="newGCTA logo.eps">
            <a:extLst>
              <a:ext uri="{FF2B5EF4-FFF2-40B4-BE49-F238E27FC236}">
                <a16:creationId xmlns:lc="http://schemas.openxmlformats.org/drawingml/2006/lockedCanvas" xmlns="" xmlns:a16="http://schemas.microsoft.com/office/drawing/2014/main" id="{C7A4B4E6-72CD-464F-B480-3356BD9590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6437260"/>
            <a:ext cx="1914018" cy="42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6431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0519.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7205" t="27568" r="3103" b="21982"/>
          <a:stretch/>
        </p:blipFill>
        <p:spPr>
          <a:xfrm rot="5400000">
            <a:off x="4277243" y="1783960"/>
            <a:ext cx="6332284" cy="3006467"/>
          </a:xfrm>
          <a:ln>
            <a:solidFill>
              <a:schemeClr val="accent2"/>
            </a:solidFill>
          </a:ln>
        </p:spPr>
      </p:pic>
      <p:sp>
        <p:nvSpPr>
          <p:cNvPr id="3" name="Title 2"/>
          <p:cNvSpPr>
            <a:spLocks noGrp="1"/>
          </p:cNvSpPr>
          <p:nvPr>
            <p:ph type="title"/>
          </p:nvPr>
        </p:nvSpPr>
        <p:spPr/>
        <p:txBody>
          <a:bodyPr/>
          <a:lstStyle/>
          <a:p>
            <a:endParaRPr lang="en-US" dirty="0"/>
          </a:p>
        </p:txBody>
      </p:sp>
      <p:pic>
        <p:nvPicPr>
          <p:cNvPr id="5" name="Picture 4" descr="newGCTA logo.eps">
            <a:extLst>
              <a:ext uri="{FF2B5EF4-FFF2-40B4-BE49-F238E27FC236}">
                <a16:creationId xmlns:lc="http://schemas.openxmlformats.org/drawingml/2006/lockedCanvas" xmlns="" xmlns:a16="http://schemas.microsoft.com/office/drawing/2014/main" id="{C7A4B4E6-72CD-464F-B480-3356BD9590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6437260"/>
            <a:ext cx="1914018" cy="42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oor-1775239_12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1988840"/>
            <a:ext cx="4646331" cy="30963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0499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268761"/>
            <a:ext cx="8568952" cy="5112568"/>
          </a:xfrm>
        </p:spPr>
        <p:txBody>
          <a:bodyPr>
            <a:normAutofit/>
          </a:bodyPr>
          <a:lstStyle/>
          <a:p>
            <a:r>
              <a:rPr lang="en-US" dirty="0" smtClean="0"/>
              <a:t>They </a:t>
            </a:r>
            <a:r>
              <a:rPr lang="en-US" dirty="0"/>
              <a:t>are members of </a:t>
            </a:r>
            <a:r>
              <a:rPr lang="en-US" dirty="0" smtClean="0"/>
              <a:t>the </a:t>
            </a:r>
            <a:r>
              <a:rPr lang="en-US" dirty="0"/>
              <a:t>community. </a:t>
            </a:r>
            <a:endParaRPr lang="en-US" dirty="0" smtClean="0"/>
          </a:p>
          <a:p>
            <a:pPr marL="0" indent="0">
              <a:buNone/>
            </a:pPr>
            <a:endParaRPr lang="en-US" dirty="0" smtClean="0"/>
          </a:p>
          <a:p>
            <a:r>
              <a:rPr lang="en-US" dirty="0" smtClean="0"/>
              <a:t>The </a:t>
            </a:r>
            <a:r>
              <a:rPr lang="en-US" dirty="0"/>
              <a:t>empowered </a:t>
            </a:r>
            <a:r>
              <a:rPr lang="en-US" dirty="0" smtClean="0"/>
              <a:t> community </a:t>
            </a:r>
            <a:r>
              <a:rPr lang="en-US" dirty="0"/>
              <a:t>worker and the </a:t>
            </a:r>
            <a:r>
              <a:rPr lang="en-US" dirty="0" smtClean="0"/>
              <a:t>poor person.</a:t>
            </a:r>
          </a:p>
          <a:p>
            <a:pPr marL="0" indent="0">
              <a:buNone/>
            </a:pPr>
            <a:endParaRPr lang="en-US" dirty="0" smtClean="0"/>
          </a:p>
          <a:p>
            <a:r>
              <a:rPr lang="en-US" dirty="0" smtClean="0"/>
              <a:t>In </a:t>
            </a:r>
            <a:r>
              <a:rPr lang="en-US" dirty="0" smtClean="0"/>
              <a:t>the </a:t>
            </a:r>
            <a:r>
              <a:rPr lang="en-US" dirty="0"/>
              <a:t>accountability structure, which is inclusive, both of them need to be able to feed into the system their angst or their joy of being cured of TB or having their community free of TB. </a:t>
            </a:r>
            <a:endParaRPr lang="en-US" dirty="0" smtClean="0"/>
          </a:p>
          <a:p>
            <a:pPr marL="0" indent="0">
              <a:buNone/>
            </a:pPr>
            <a:endParaRPr lang="en-US" dirty="0" smtClean="0"/>
          </a:p>
          <a:p>
            <a:pPr marL="0" indent="0">
              <a:buNone/>
            </a:pPr>
            <a:endParaRPr lang="en-US" dirty="0" smtClean="0"/>
          </a:p>
        </p:txBody>
      </p:sp>
      <p:sp>
        <p:nvSpPr>
          <p:cNvPr id="3" name="Title 2"/>
          <p:cNvSpPr>
            <a:spLocks noGrp="1"/>
          </p:cNvSpPr>
          <p:nvPr>
            <p:ph type="title"/>
          </p:nvPr>
        </p:nvSpPr>
        <p:spPr/>
        <p:txBody>
          <a:bodyPr/>
          <a:lstStyle/>
          <a:p>
            <a:r>
              <a:rPr lang="en-US" dirty="0" smtClean="0"/>
              <a:t>What is needed?</a:t>
            </a:r>
            <a:endParaRPr lang="en-US" dirty="0"/>
          </a:p>
        </p:txBody>
      </p:sp>
      <p:pic>
        <p:nvPicPr>
          <p:cNvPr id="4" name="Picture 3" descr="newGCTA logo.eps">
            <a:extLst>
              <a:ext uri="{FF2B5EF4-FFF2-40B4-BE49-F238E27FC236}">
                <a16:creationId xmlns:lc="http://schemas.openxmlformats.org/drawingml/2006/lockedCanvas" xmlns="" xmlns:a16="http://schemas.microsoft.com/office/drawing/2014/main" id="{C7A4B4E6-72CD-464F-B480-3356BD9590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6437260"/>
            <a:ext cx="1914018" cy="42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845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124744"/>
            <a:ext cx="8568952" cy="5256585"/>
          </a:xfrm>
        </p:spPr>
        <p:txBody>
          <a:bodyPr/>
          <a:lstStyle/>
          <a:p>
            <a:r>
              <a:rPr lang="en-US" dirty="0"/>
              <a:t>Where is the feedback loop? </a:t>
            </a:r>
          </a:p>
          <a:p>
            <a:r>
              <a:rPr lang="en-US" dirty="0"/>
              <a:t>Where is technological edge? </a:t>
            </a:r>
          </a:p>
          <a:p>
            <a:r>
              <a:rPr lang="en-US" dirty="0"/>
              <a:t>Where is the disruptive tech that is changing the world</a:t>
            </a:r>
            <a:r>
              <a:rPr lang="en-US" dirty="0" smtClean="0"/>
              <a:t>?</a:t>
            </a:r>
          </a:p>
          <a:p>
            <a:pPr marL="0" indent="0">
              <a:buNone/>
            </a:pPr>
            <a:endParaRPr lang="en-US" dirty="0"/>
          </a:p>
          <a:p>
            <a:r>
              <a:rPr lang="en-US" dirty="0" smtClean="0"/>
              <a:t>We need to invest in developing an inclusive monitoring mechanism with clear process indicators.</a:t>
            </a:r>
          </a:p>
          <a:p>
            <a:pPr marL="0" indent="0">
              <a:buNone/>
            </a:pPr>
            <a:endParaRPr lang="en-US" dirty="0"/>
          </a:p>
          <a:p>
            <a:r>
              <a:rPr lang="en-US" dirty="0" smtClean="0"/>
              <a:t>Best if it was done along side developing the accountability framework.</a:t>
            </a:r>
          </a:p>
          <a:p>
            <a:pPr marL="0" indent="0">
              <a:buNone/>
            </a:pPr>
            <a:r>
              <a:rPr lang="en-US" dirty="0" smtClean="0"/>
              <a:t> </a:t>
            </a:r>
            <a:endParaRPr lang="en-US" dirty="0"/>
          </a:p>
        </p:txBody>
      </p:sp>
      <p:sp>
        <p:nvSpPr>
          <p:cNvPr id="3" name="Title 2"/>
          <p:cNvSpPr>
            <a:spLocks noGrp="1"/>
          </p:cNvSpPr>
          <p:nvPr>
            <p:ph type="title"/>
          </p:nvPr>
        </p:nvSpPr>
        <p:spPr/>
        <p:txBody>
          <a:bodyPr/>
          <a:lstStyle/>
          <a:p>
            <a:r>
              <a:rPr lang="en-US" dirty="0" smtClean="0"/>
              <a:t>What is needed?</a:t>
            </a:r>
            <a:endParaRPr lang="en-US" dirty="0"/>
          </a:p>
        </p:txBody>
      </p:sp>
    </p:spTree>
    <p:extLst>
      <p:ext uri="{BB962C8B-B14F-4D97-AF65-F5344CB8AC3E}">
        <p14:creationId xmlns:p14="http://schemas.microsoft.com/office/powerpoint/2010/main" val="212164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980729"/>
            <a:ext cx="8136904" cy="5184576"/>
          </a:xfrm>
        </p:spPr>
        <p:txBody>
          <a:bodyPr/>
          <a:lstStyle/>
          <a:p>
            <a:pPr marL="0" indent="0">
              <a:buNone/>
            </a:pPr>
            <a:r>
              <a:rPr lang="en-US" dirty="0"/>
              <a:t>We don</a:t>
            </a:r>
            <a:r>
              <a:rPr lang="mr-IN" dirty="0"/>
              <a:t>’</a:t>
            </a:r>
            <a:r>
              <a:rPr lang="en-US" dirty="0"/>
              <a:t>t have all the answers but what </a:t>
            </a:r>
            <a:r>
              <a:rPr lang="en-US" dirty="0" smtClean="0"/>
              <a:t>we can and need to do </a:t>
            </a:r>
            <a:r>
              <a:rPr lang="en-US" dirty="0"/>
              <a:t>is </a:t>
            </a:r>
            <a:r>
              <a:rPr lang="en-US" dirty="0" smtClean="0"/>
              <a:t>together </a:t>
            </a:r>
            <a:r>
              <a:rPr lang="en-US" dirty="0" smtClean="0"/>
              <a:t>invest in developing an inclusive monitoring mechanism </a:t>
            </a:r>
            <a:r>
              <a:rPr lang="en-US" dirty="0"/>
              <a:t>for the </a:t>
            </a:r>
            <a:r>
              <a:rPr lang="en-US" dirty="0" smtClean="0"/>
              <a:t>accountability frame work with clear process indicators</a:t>
            </a:r>
            <a:r>
              <a:rPr lang="en-US" dirty="0"/>
              <a:t>.</a:t>
            </a:r>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a:p>
        </p:txBody>
      </p:sp>
      <p:sp>
        <p:nvSpPr>
          <p:cNvPr id="3" name="Title 2"/>
          <p:cNvSpPr>
            <a:spLocks noGrp="1"/>
          </p:cNvSpPr>
          <p:nvPr>
            <p:ph type="title"/>
          </p:nvPr>
        </p:nvSpPr>
        <p:spPr/>
        <p:txBody>
          <a:bodyPr/>
          <a:lstStyle/>
          <a:p>
            <a:r>
              <a:rPr lang="en-US" dirty="0" smtClean="0"/>
              <a:t>What next?</a:t>
            </a:r>
            <a:endParaRPr lang="en-US" dirty="0"/>
          </a:p>
        </p:txBody>
      </p:sp>
      <p:pic>
        <p:nvPicPr>
          <p:cNvPr id="4" name="Picture 3" descr="team-work-ants-constructing-bridge-260nw-80955316.jpg.jp2"/>
          <p:cNvPicPr>
            <a:picLocks noChangeAspect="1"/>
          </p:cNvPicPr>
          <p:nvPr/>
        </p:nvPicPr>
        <p:blipFill rotWithShape="1">
          <a:blip r:embed="rId2">
            <a:extLst>
              <a:ext uri="{28A0092B-C50C-407E-A947-70E740481C1C}">
                <a14:useLocalDpi xmlns:a14="http://schemas.microsoft.com/office/drawing/2010/main" val="0"/>
              </a:ext>
            </a:extLst>
          </a:blip>
          <a:srcRect b="8232"/>
          <a:stretch/>
        </p:blipFill>
        <p:spPr>
          <a:xfrm>
            <a:off x="2195736" y="2996952"/>
            <a:ext cx="4896544" cy="3047251"/>
          </a:xfrm>
          <a:prstGeom prst="rect">
            <a:avLst/>
          </a:prstGeom>
        </p:spPr>
      </p:pic>
      <p:pic>
        <p:nvPicPr>
          <p:cNvPr id="5" name="Picture 4" descr="newGCTA logo.eps">
            <a:extLst>
              <a:ext uri="{FF2B5EF4-FFF2-40B4-BE49-F238E27FC236}">
                <a16:creationId xmlns:lc="http://schemas.openxmlformats.org/drawingml/2006/lockedCanvas" xmlns="" xmlns:a16="http://schemas.microsoft.com/office/drawing/2014/main" id="{C7A4B4E6-72CD-464F-B480-3356BD9590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6437260"/>
            <a:ext cx="1914018" cy="42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81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lgn="ctr">
              <a:buNone/>
            </a:pPr>
            <a:r>
              <a:rPr lang="en-US" sz="4400" dirty="0" smtClean="0"/>
              <a:t>Thank you!</a:t>
            </a:r>
          </a:p>
          <a:p>
            <a:pPr marL="0" indent="0" algn="ctr">
              <a:buNone/>
            </a:pPr>
            <a:endParaRPr lang="en-US" sz="4400" dirty="0"/>
          </a:p>
          <a:p>
            <a:r>
              <a:rPr lang="en-US" dirty="0">
                <a:solidFill>
                  <a:srgbClr val="000000"/>
                </a:solidFill>
                <a:latin typeface="Helvetica" charset="0"/>
                <a:cs typeface="Helvetica" charset="0"/>
              </a:rPr>
              <a:t>Email</a:t>
            </a:r>
            <a:r>
              <a:rPr lang="en-US" dirty="0" smtClean="0">
                <a:solidFill>
                  <a:srgbClr val="000000"/>
                </a:solidFill>
                <a:latin typeface="Helvetica" charset="0"/>
                <a:cs typeface="Helvetica" charset="0"/>
              </a:rPr>
              <a:t>: </a:t>
            </a:r>
            <a:r>
              <a:rPr lang="en-US" u="sng" dirty="0">
                <a:solidFill>
                  <a:srgbClr val="0000FF"/>
                </a:solidFill>
                <a:latin typeface="Helvetica" charset="0"/>
                <a:cs typeface="Helvetica" charset="0"/>
                <a:hlinkClick r:id="rId2"/>
              </a:rPr>
              <a:t>communication@gctacommunity.org</a:t>
            </a:r>
            <a:endParaRPr lang="en-US" u="sng" dirty="0">
              <a:solidFill>
                <a:srgbClr val="0000FF"/>
              </a:solidFill>
              <a:latin typeface="Helvetica" charset="0"/>
              <a:cs typeface="Helvetica" charset="0"/>
            </a:endParaRPr>
          </a:p>
          <a:p>
            <a:pPr marL="0" indent="0">
              <a:buNone/>
            </a:pPr>
            <a:r>
              <a:rPr lang="en-US" u="sng" dirty="0" smtClean="0">
                <a:solidFill>
                  <a:srgbClr val="0000FF"/>
                </a:solidFill>
                <a:latin typeface="Helvetica" charset="0"/>
                <a:cs typeface="Helvetica" charset="0"/>
              </a:rPr>
              <a:t>  </a:t>
            </a:r>
            <a:r>
              <a:rPr lang="en-US" u="sng" smtClean="0">
                <a:solidFill>
                  <a:srgbClr val="0000FF"/>
                </a:solidFill>
                <a:latin typeface="Helvetica" charset="0"/>
                <a:cs typeface="Helvetica" charset="0"/>
              </a:rPr>
              <a:t> </a:t>
            </a:r>
            <a:endParaRPr lang="en-US" u="sng" dirty="0">
              <a:solidFill>
                <a:srgbClr val="0000FF"/>
              </a:solidFill>
              <a:latin typeface="Helvetica" charset="0"/>
              <a:cs typeface="Helvetica" charset="0"/>
            </a:endParaRPr>
          </a:p>
          <a:p>
            <a:r>
              <a:rPr lang="en-US" dirty="0">
                <a:latin typeface="Helvetica" charset="0"/>
                <a:cs typeface="Helvetica" charset="0"/>
              </a:rPr>
              <a:t>Website: </a:t>
            </a:r>
            <a:r>
              <a:rPr lang="en-US" u="sng" dirty="0" err="1">
                <a:solidFill>
                  <a:srgbClr val="3366FF"/>
                </a:solidFill>
                <a:latin typeface="Helvetica" charset="0"/>
                <a:cs typeface="Helvetica" charset="0"/>
              </a:rPr>
              <a:t>www.gctacommunity.org</a:t>
            </a:r>
            <a:endParaRPr lang="en-US" u="sng" dirty="0">
              <a:solidFill>
                <a:srgbClr val="3366FF"/>
              </a:solidFill>
              <a:latin typeface="Helvetica" charset="0"/>
              <a:cs typeface="Helvetica" charset="0"/>
            </a:endParaRPr>
          </a:p>
          <a:p>
            <a:pPr marL="0" indent="0" algn="ctr">
              <a:buNone/>
            </a:pPr>
            <a:endParaRPr lang="en-US" sz="4400" dirty="0"/>
          </a:p>
        </p:txBody>
      </p:sp>
      <p:sp>
        <p:nvSpPr>
          <p:cNvPr id="3" name="Title 2"/>
          <p:cNvSpPr>
            <a:spLocks noGrp="1"/>
          </p:cNvSpPr>
          <p:nvPr>
            <p:ph type="title"/>
          </p:nvPr>
        </p:nvSpPr>
        <p:spPr/>
        <p:txBody>
          <a:bodyPr/>
          <a:lstStyle/>
          <a:p>
            <a:endParaRPr lang="en-US" dirty="0"/>
          </a:p>
        </p:txBody>
      </p:sp>
      <p:pic>
        <p:nvPicPr>
          <p:cNvPr id="4" name="Picture 3" descr="newGCTA logo.eps">
            <a:extLst>
              <a:ext uri="{FF2B5EF4-FFF2-40B4-BE49-F238E27FC236}">
                <a16:creationId xmlns:lc="http://schemas.openxmlformats.org/drawingml/2006/lockedCanvas" xmlns="" xmlns:a16="http://schemas.microsoft.com/office/drawing/2014/main" id="{C7A4B4E6-72CD-464F-B480-3356BD9590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6437260"/>
            <a:ext cx="1914018" cy="42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414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Disclosure</a:t>
            </a:r>
            <a:endParaRPr lang="en-GB" dirty="0"/>
          </a:p>
        </p:txBody>
      </p:sp>
      <p:sp>
        <p:nvSpPr>
          <p:cNvPr id="4" name="Rectangle 3"/>
          <p:cNvSpPr/>
          <p:nvPr/>
        </p:nvSpPr>
        <p:spPr>
          <a:xfrm>
            <a:off x="0" y="6191726"/>
            <a:ext cx="9144000" cy="261610"/>
          </a:xfrm>
          <a:prstGeom prst="rect">
            <a:avLst/>
          </a:prstGeom>
        </p:spPr>
        <p:txBody>
          <a:bodyPr wrap="square">
            <a:spAutoFit/>
          </a:bodyPr>
          <a:lstStyle/>
          <a:p>
            <a:pPr algn="r"/>
            <a:r>
              <a:rPr lang="en-GB" sz="1100" i="1" dirty="0" smtClean="0">
                <a:latin typeface="Arial" panose="020B0604020202020204" pitchFamily="34" charset="0"/>
                <a:cs typeface="Arial" panose="020B0604020202020204" pitchFamily="34" charset="0"/>
              </a:rPr>
              <a:t>Reference: </a:t>
            </a:r>
            <a:r>
              <a:rPr lang="en-GB" sz="1100" i="1" dirty="0" smtClean="0">
                <a:latin typeface="Arial" panose="020B0604020202020204" pitchFamily="34" charset="0"/>
                <a:cs typeface="Arial" panose="020B0604020202020204" pitchFamily="34" charset="0"/>
                <a:hlinkClick r:id="rId2"/>
              </a:rPr>
              <a:t>https</a:t>
            </a:r>
            <a:r>
              <a:rPr lang="en-GB" sz="1100" i="1" dirty="0">
                <a:latin typeface="Arial" panose="020B0604020202020204" pitchFamily="34" charset="0"/>
                <a:cs typeface="Arial" panose="020B0604020202020204" pitchFamily="34" charset="0"/>
                <a:hlinkClick r:id="rId2"/>
              </a:rPr>
              <a:t>://</a:t>
            </a:r>
            <a:r>
              <a:rPr lang="en-GB" sz="1100" i="1" dirty="0" smtClean="0">
                <a:latin typeface="Arial" panose="020B0604020202020204" pitchFamily="34" charset="0"/>
                <a:cs typeface="Arial" panose="020B0604020202020204" pitchFamily="34" charset="0"/>
                <a:hlinkClick r:id="rId2"/>
              </a:rPr>
              <a:t>www.cgr.nl/CGR.nl/media/CGR.nl/Gedragscode/Format-of-disclosure-slide-for-speakers-at-refresher-training-meetings.pdf</a:t>
            </a:r>
            <a:r>
              <a:rPr lang="en-GB" sz="1100" i="1" dirty="0" smtClean="0">
                <a:latin typeface="Arial" panose="020B0604020202020204" pitchFamily="34" charset="0"/>
                <a:cs typeface="Arial" panose="020B0604020202020204" pitchFamily="34" charset="0"/>
              </a:rPr>
              <a:t> </a:t>
            </a:r>
            <a:endParaRPr lang="en-GB" sz="1100" i="1"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578569950"/>
              </p:ext>
            </p:extLst>
          </p:nvPr>
        </p:nvGraphicFramePr>
        <p:xfrm>
          <a:off x="116130" y="1264528"/>
          <a:ext cx="8928000" cy="3779519"/>
        </p:xfrm>
        <a:graphic>
          <a:graphicData uri="http://schemas.openxmlformats.org/drawingml/2006/table">
            <a:tbl>
              <a:tblPr firstRow="1" bandRow="1">
                <a:tableStyleId>{5940675A-B579-460E-94D1-54222C63F5DA}</a:tableStyleId>
              </a:tblPr>
              <a:tblGrid>
                <a:gridCol w="5607998">
                  <a:extLst>
                    <a:ext uri="{9D8B030D-6E8A-4147-A177-3AD203B41FA5}">
                      <a16:colId xmlns="" xmlns:a16="http://schemas.microsoft.com/office/drawing/2014/main" val="1605867189"/>
                    </a:ext>
                  </a:extLst>
                </a:gridCol>
                <a:gridCol w="3320002">
                  <a:extLst>
                    <a:ext uri="{9D8B030D-6E8A-4147-A177-3AD203B41FA5}">
                      <a16:colId xmlns="" xmlns:a16="http://schemas.microsoft.com/office/drawing/2014/main" val="3249708709"/>
                    </a:ext>
                  </a:extLst>
                </a:gridCol>
              </a:tblGrid>
              <a:tr h="370840">
                <a:tc>
                  <a:txBody>
                    <a:bodyPr/>
                    <a:lstStyle/>
                    <a:p>
                      <a:r>
                        <a:rPr lang="en-GB" sz="2000" dirty="0" smtClean="0">
                          <a:latin typeface="Arial" panose="020B0604020202020204" pitchFamily="34" charset="0"/>
                          <a:cs typeface="Arial" panose="020B0604020202020204" pitchFamily="34" charset="0"/>
                        </a:rPr>
                        <a:t>Relations that could be relevant for the meeting</a:t>
                      </a:r>
                      <a:endParaRPr lang="en-GB" sz="2000" dirty="0">
                        <a:latin typeface="Arial" panose="020B0604020202020204" pitchFamily="34" charset="0"/>
                        <a:cs typeface="Arial" panose="020B0604020202020204" pitchFamily="34" charset="0"/>
                      </a:endParaRPr>
                    </a:p>
                  </a:txBody>
                  <a:tcPr>
                    <a:solidFill>
                      <a:schemeClr val="bg1">
                        <a:lumMod val="75000"/>
                      </a:schemeClr>
                    </a:solidFill>
                  </a:tcPr>
                </a:tc>
                <a:tc>
                  <a:txBody>
                    <a:bodyPr/>
                    <a:lstStyle/>
                    <a:p>
                      <a:r>
                        <a:rPr lang="en-GB" sz="2000" dirty="0" smtClean="0">
                          <a:latin typeface="Arial" panose="020B0604020202020204" pitchFamily="34" charset="0"/>
                          <a:cs typeface="Arial" panose="020B0604020202020204" pitchFamily="34" charset="0"/>
                        </a:rPr>
                        <a:t>Company</a:t>
                      </a:r>
                      <a:r>
                        <a:rPr lang="en-GB" sz="2000" baseline="0" dirty="0" smtClean="0">
                          <a:latin typeface="Arial" panose="020B0604020202020204" pitchFamily="34" charset="0"/>
                          <a:cs typeface="Arial" panose="020B0604020202020204" pitchFamily="34" charset="0"/>
                        </a:rPr>
                        <a:t> names</a:t>
                      </a:r>
                      <a:endParaRPr lang="en-GB" sz="2000" dirty="0">
                        <a:latin typeface="Arial" panose="020B0604020202020204" pitchFamily="34" charset="0"/>
                        <a:cs typeface="Arial" panose="020B0604020202020204" pitchFamily="34" charset="0"/>
                      </a:endParaRPr>
                    </a:p>
                  </a:txBody>
                  <a:tcPr>
                    <a:solidFill>
                      <a:schemeClr val="bg1">
                        <a:lumMod val="75000"/>
                      </a:schemeClr>
                    </a:solidFill>
                  </a:tcPr>
                </a:tc>
                <a:extLst>
                  <a:ext uri="{0D108BD9-81ED-4DB2-BD59-A6C34878D82A}">
                    <a16:rowId xmlns="" xmlns:a16="http://schemas.microsoft.com/office/drawing/2014/main" val="3812178083"/>
                  </a:ext>
                </a:extLst>
              </a:tr>
              <a:tr h="370840">
                <a:tc>
                  <a:txBody>
                    <a:bodyPr/>
                    <a:lstStyle/>
                    <a:p>
                      <a:r>
                        <a:rPr lang="en-GB" dirty="0" smtClean="0">
                          <a:latin typeface="Arial" panose="020B0604020202020204" pitchFamily="34" charset="0"/>
                          <a:cs typeface="Arial" panose="020B0604020202020204" pitchFamily="34" charset="0"/>
                        </a:rPr>
                        <a:t>Sponsorship or refund funds</a:t>
                      </a:r>
                    </a:p>
                    <a:p>
                      <a:endParaRPr lang="en-GB"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4126484185"/>
                  </a:ext>
                </a:extLst>
              </a:tr>
              <a:tr h="370840">
                <a:tc>
                  <a:txBody>
                    <a:bodyPr/>
                    <a:lstStyle/>
                    <a:p>
                      <a:r>
                        <a:rPr lang="en-GB" dirty="0" smtClean="0">
                          <a:latin typeface="Arial" panose="020B0604020202020204" pitchFamily="34" charset="0"/>
                          <a:cs typeface="Arial" panose="020B0604020202020204" pitchFamily="34" charset="0"/>
                        </a:rPr>
                        <a:t>Payment or other financial remuneration</a:t>
                      </a:r>
                    </a:p>
                    <a:p>
                      <a:endParaRPr lang="en-GB" dirty="0">
                        <a:latin typeface="Arial" panose="020B0604020202020204" pitchFamily="34" charset="0"/>
                        <a:cs typeface="Arial" panose="020B0604020202020204" pitchFamily="34" charset="0"/>
                      </a:endParaRPr>
                    </a:p>
                  </a:txBody>
                  <a:tcPr/>
                </a:tc>
                <a:tc>
                  <a:txBody>
                    <a:bodyPr/>
                    <a:lstStyle/>
                    <a:p>
                      <a:pPr marL="0" indent="0">
                        <a:buFont typeface="Arial" panose="020B0604020202020204" pitchFamily="34" charset="0"/>
                        <a:buNone/>
                      </a:pPr>
                      <a:endParaRPr lang="en-GB"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614092104"/>
                  </a:ext>
                </a:extLst>
              </a:tr>
              <a:tr h="370840">
                <a:tc>
                  <a:txBody>
                    <a:bodyPr/>
                    <a:lstStyle/>
                    <a:p>
                      <a:r>
                        <a:rPr lang="en-GB" dirty="0" smtClean="0">
                          <a:latin typeface="Arial" panose="020B0604020202020204" pitchFamily="34" charset="0"/>
                          <a:cs typeface="Arial" panose="020B0604020202020204" pitchFamily="34" charset="0"/>
                        </a:rPr>
                        <a:t>Shareholder rights</a:t>
                      </a:r>
                    </a:p>
                    <a:p>
                      <a:endParaRPr lang="en-GB"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2029842620"/>
                  </a:ext>
                </a:extLst>
              </a:tr>
              <a:tr h="370840">
                <a:tc>
                  <a:txBody>
                    <a:bodyPr/>
                    <a:lstStyle/>
                    <a:p>
                      <a:r>
                        <a:rPr lang="en-GB" dirty="0" smtClean="0">
                          <a:latin typeface="Arial" panose="020B0604020202020204" pitchFamily="34" charset="0"/>
                          <a:cs typeface="Arial" panose="020B0604020202020204" pitchFamily="34" charset="0"/>
                        </a:rPr>
                        <a:t>Other relations</a:t>
                      </a:r>
                    </a:p>
                    <a:p>
                      <a:endParaRPr lang="en-GB" dirty="0">
                        <a:latin typeface="Arial" panose="020B0604020202020204" pitchFamily="34" charset="0"/>
                        <a:cs typeface="Arial" panose="020B0604020202020204" pitchFamily="34" charset="0"/>
                      </a:endParaRPr>
                    </a:p>
                  </a:txBody>
                  <a:tcPr/>
                </a:tc>
                <a:tc>
                  <a:txBody>
                    <a:bodyPr/>
                    <a:lstStyle/>
                    <a:p>
                      <a:pPr marL="0" indent="0">
                        <a:buFont typeface="Arial" panose="020B0604020202020204" pitchFamily="34" charset="0"/>
                        <a:buNone/>
                      </a:pPr>
                      <a:r>
                        <a:rPr lang="en-GB" dirty="0" smtClean="0">
                          <a:latin typeface="Arial" panose="020B0604020202020204" pitchFamily="34" charset="0"/>
                          <a:cs typeface="Arial" panose="020B0604020202020204" pitchFamily="34" charset="0"/>
                        </a:rPr>
                        <a:t>Union</a:t>
                      </a:r>
                      <a:r>
                        <a:rPr lang="en-GB" baseline="0" dirty="0" smtClean="0">
                          <a:latin typeface="Arial" panose="020B0604020202020204" pitchFamily="34" charset="0"/>
                          <a:cs typeface="Arial" panose="020B0604020202020204" pitchFamily="34" charset="0"/>
                        </a:rPr>
                        <a:t> Board of Directors</a:t>
                      </a:r>
                    </a:p>
                    <a:p>
                      <a:pPr marL="0" indent="0">
                        <a:buFont typeface="Arial" panose="020B0604020202020204" pitchFamily="34" charset="0"/>
                        <a:buNone/>
                      </a:pPr>
                      <a:r>
                        <a:rPr lang="en-GB" baseline="0" dirty="0" smtClean="0">
                          <a:latin typeface="Arial" panose="020B0604020202020204" pitchFamily="34" charset="0"/>
                          <a:cs typeface="Arial" panose="020B0604020202020204" pitchFamily="34" charset="0"/>
                        </a:rPr>
                        <a:t>Global TB CAB Member</a:t>
                      </a:r>
                    </a:p>
                    <a:p>
                      <a:pPr marL="0" indent="0">
                        <a:buFont typeface="Arial" panose="020B0604020202020204" pitchFamily="34" charset="0"/>
                        <a:buNone/>
                      </a:pPr>
                      <a:r>
                        <a:rPr lang="en-GB" baseline="0" dirty="0" smtClean="0">
                          <a:latin typeface="Arial" panose="020B0604020202020204" pitchFamily="34" charset="0"/>
                          <a:cs typeface="Arial" panose="020B0604020202020204" pitchFamily="34" charset="0"/>
                        </a:rPr>
                        <a:t>Member </a:t>
                      </a:r>
                      <a:r>
                        <a:rPr lang="en-GB" baseline="0" dirty="0" err="1" smtClean="0">
                          <a:latin typeface="Arial" panose="020B0604020202020204" pitchFamily="34" charset="0"/>
                          <a:cs typeface="Arial" panose="020B0604020202020204" pitchFamily="34" charset="0"/>
                        </a:rPr>
                        <a:t>rGLC</a:t>
                      </a:r>
                      <a:r>
                        <a:rPr lang="en-GB" baseline="0" dirty="0" smtClean="0">
                          <a:latin typeface="Arial" panose="020B0604020202020204" pitchFamily="34" charset="0"/>
                          <a:cs typeface="Arial" panose="020B0604020202020204" pitchFamily="34" charset="0"/>
                        </a:rPr>
                        <a:t> SEAR</a:t>
                      </a:r>
                    </a:p>
                    <a:p>
                      <a:pPr marL="0" indent="0">
                        <a:buFont typeface="Arial" panose="020B0604020202020204" pitchFamily="34" charset="0"/>
                        <a:buNone/>
                      </a:pPr>
                      <a:r>
                        <a:rPr lang="en-GB" baseline="0" dirty="0" smtClean="0">
                          <a:latin typeface="Arial" panose="020B0604020202020204" pitchFamily="34" charset="0"/>
                          <a:cs typeface="Arial" panose="020B0604020202020204" pitchFamily="34" charset="0"/>
                        </a:rPr>
                        <a:t>Chair Ethics Committee, NITRD, India</a:t>
                      </a:r>
                      <a:endParaRPr lang="en-GB"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863654701"/>
                  </a:ext>
                </a:extLst>
              </a:tr>
            </a:tbl>
          </a:graphicData>
        </a:graphic>
      </p:graphicFrame>
      <p:pic>
        <p:nvPicPr>
          <p:cNvPr id="5" name="Picture 4" descr="newGCTA logo.eps">
            <a:extLst>
              <a:ext uri="{FF2B5EF4-FFF2-40B4-BE49-F238E27FC236}">
                <a16:creationId xmlns:lc="http://schemas.openxmlformats.org/drawingml/2006/lockedCanvas" xmlns="" xmlns:a16="http://schemas.microsoft.com/office/drawing/2014/main" id="{C7A4B4E6-72CD-464F-B480-3356BD9590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6437260"/>
            <a:ext cx="1914018" cy="42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44996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7584" y="1268761"/>
            <a:ext cx="7848872" cy="5112568"/>
          </a:xfrm>
        </p:spPr>
        <p:txBody>
          <a:bodyPr/>
          <a:lstStyle/>
          <a:p>
            <a:r>
              <a:rPr lang="en-US" dirty="0" smtClean="0"/>
              <a:t> Key Asks</a:t>
            </a:r>
          </a:p>
          <a:p>
            <a:endParaRPr lang="en-US" dirty="0" smtClean="0"/>
          </a:p>
          <a:p>
            <a:r>
              <a:rPr lang="en-US" dirty="0"/>
              <a:t> </a:t>
            </a:r>
            <a:r>
              <a:rPr lang="en-US" dirty="0" smtClean="0"/>
              <a:t>Principles of Accountability Framework</a:t>
            </a:r>
          </a:p>
          <a:p>
            <a:pPr marL="0" indent="0">
              <a:buNone/>
            </a:pPr>
            <a:endParaRPr lang="en-US" dirty="0" smtClean="0"/>
          </a:p>
          <a:p>
            <a:r>
              <a:rPr lang="en-US" dirty="0"/>
              <a:t> </a:t>
            </a:r>
            <a:r>
              <a:rPr lang="en-US" dirty="0" smtClean="0"/>
              <a:t>Who should be accountable?</a:t>
            </a:r>
          </a:p>
          <a:p>
            <a:endParaRPr lang="en-US" dirty="0" smtClean="0"/>
          </a:p>
          <a:p>
            <a:r>
              <a:rPr lang="en-US" dirty="0" smtClean="0"/>
              <a:t> Communities </a:t>
            </a:r>
            <a:r>
              <a:rPr lang="mr-IN" dirty="0" smtClean="0"/>
              <a:t>–</a:t>
            </a:r>
            <a:r>
              <a:rPr lang="en-US" dirty="0" smtClean="0"/>
              <a:t> </a:t>
            </a:r>
            <a:r>
              <a:rPr lang="en-US" dirty="0" err="1" smtClean="0"/>
              <a:t>egs</a:t>
            </a:r>
            <a:r>
              <a:rPr lang="en-US" dirty="0" smtClean="0"/>
              <a:t>. From successful movements</a:t>
            </a:r>
          </a:p>
          <a:p>
            <a:endParaRPr lang="en-US" dirty="0" smtClean="0"/>
          </a:p>
          <a:p>
            <a:r>
              <a:rPr lang="en-US" dirty="0"/>
              <a:t> </a:t>
            </a:r>
            <a:r>
              <a:rPr lang="en-US" dirty="0" smtClean="0"/>
              <a:t>What is needed?- Community </a:t>
            </a:r>
            <a:r>
              <a:rPr lang="en-US" dirty="0" smtClean="0"/>
              <a:t>Perspective</a:t>
            </a:r>
          </a:p>
          <a:p>
            <a:pPr marL="0" indent="0">
              <a:buNone/>
            </a:pPr>
            <a:endParaRPr lang="en-US" dirty="0" smtClean="0"/>
          </a:p>
          <a:p>
            <a:r>
              <a:rPr lang="en-US" dirty="0"/>
              <a:t> </a:t>
            </a:r>
            <a:r>
              <a:rPr lang="en-US" dirty="0" smtClean="0"/>
              <a:t>Conclusion</a:t>
            </a:r>
            <a:endParaRPr lang="en-US" dirty="0" smtClean="0"/>
          </a:p>
          <a:p>
            <a:endParaRPr lang="en-US" dirty="0" smtClean="0"/>
          </a:p>
          <a:p>
            <a:endParaRPr lang="en-US" dirty="0" smtClean="0"/>
          </a:p>
          <a:p>
            <a:endParaRPr lang="en-US" dirty="0" smtClean="0"/>
          </a:p>
          <a:p>
            <a:endParaRPr lang="en-US" dirty="0"/>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4172335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12" y="1268761"/>
            <a:ext cx="8964486" cy="5112568"/>
          </a:xfrm>
        </p:spPr>
        <p:txBody>
          <a:bodyPr>
            <a:normAutofit/>
          </a:bodyPr>
          <a:lstStyle/>
          <a:p>
            <a:pPr marL="0" indent="0">
              <a:buNone/>
            </a:pPr>
            <a:r>
              <a:rPr lang="en-US" dirty="0" smtClean="0"/>
              <a:t> Key </a:t>
            </a:r>
            <a:r>
              <a:rPr lang="en-US" dirty="0"/>
              <a:t>Asks from TB Stakeholders and </a:t>
            </a:r>
            <a:r>
              <a:rPr lang="en-US" dirty="0" smtClean="0"/>
              <a:t>Communities</a:t>
            </a:r>
          </a:p>
          <a:p>
            <a:pPr marL="0" indent="0">
              <a:buNone/>
            </a:pPr>
            <a:endParaRPr lang="en-US" dirty="0" smtClean="0">
              <a:solidFill>
                <a:schemeClr val="accent2"/>
              </a:solidFill>
            </a:endParaRPr>
          </a:p>
          <a:p>
            <a:pPr marL="457200" indent="-457200">
              <a:buAutoNum type="arabicPeriod"/>
            </a:pPr>
            <a:r>
              <a:rPr lang="en-US" b="1" dirty="0" smtClean="0">
                <a:solidFill>
                  <a:schemeClr val="accent2"/>
                </a:solidFill>
              </a:rPr>
              <a:t>Reach all people by closing the gaps on TB diagnosis,   </a:t>
            </a:r>
            <a:br>
              <a:rPr lang="en-US" b="1" dirty="0" smtClean="0">
                <a:solidFill>
                  <a:schemeClr val="accent2"/>
                </a:solidFill>
              </a:rPr>
            </a:br>
            <a:r>
              <a:rPr lang="en-US" b="1" dirty="0" smtClean="0">
                <a:solidFill>
                  <a:schemeClr val="accent2"/>
                </a:solidFill>
              </a:rPr>
              <a:t>treatment and prevention</a:t>
            </a:r>
          </a:p>
          <a:p>
            <a:pPr marL="457200" indent="-457200">
              <a:buAutoNum type="arabicPeriod"/>
            </a:pPr>
            <a:r>
              <a:rPr lang="en-US" b="1" dirty="0" smtClean="0">
                <a:solidFill>
                  <a:schemeClr val="accent2"/>
                </a:solidFill>
              </a:rPr>
              <a:t>Transform the TB response to be equitable, rights-based,   </a:t>
            </a:r>
            <a:br>
              <a:rPr lang="en-US" b="1" dirty="0" smtClean="0">
                <a:solidFill>
                  <a:schemeClr val="accent2"/>
                </a:solidFill>
              </a:rPr>
            </a:br>
            <a:r>
              <a:rPr lang="en-US" b="1" dirty="0" smtClean="0">
                <a:solidFill>
                  <a:schemeClr val="accent2"/>
                </a:solidFill>
              </a:rPr>
              <a:t>and people- centered</a:t>
            </a:r>
          </a:p>
          <a:p>
            <a:pPr marL="457200" indent="-457200">
              <a:buAutoNum type="arabicPeriod"/>
            </a:pPr>
            <a:r>
              <a:rPr lang="en-US" b="1" dirty="0" smtClean="0">
                <a:solidFill>
                  <a:schemeClr val="accent2"/>
                </a:solidFill>
              </a:rPr>
              <a:t>Accelerate development of essential new tools to end TB</a:t>
            </a:r>
          </a:p>
          <a:p>
            <a:pPr marL="457200" indent="-457200">
              <a:buAutoNum type="arabicPeriod"/>
            </a:pPr>
            <a:r>
              <a:rPr lang="en-US" b="1" dirty="0" smtClean="0">
                <a:solidFill>
                  <a:schemeClr val="accent2"/>
                </a:solidFill>
              </a:rPr>
              <a:t>Invest the funds necessary to </a:t>
            </a:r>
            <a:r>
              <a:rPr lang="en-US" b="1" dirty="0">
                <a:solidFill>
                  <a:schemeClr val="accent2"/>
                </a:solidFill>
              </a:rPr>
              <a:t>END TB </a:t>
            </a:r>
            <a:endParaRPr lang="en-US" b="1" dirty="0" smtClean="0">
              <a:solidFill>
                <a:schemeClr val="accent2"/>
              </a:solidFill>
            </a:endParaRPr>
          </a:p>
          <a:p>
            <a:pPr marL="457200" indent="-457200">
              <a:buAutoNum type="arabicPeriod"/>
            </a:pPr>
            <a:r>
              <a:rPr lang="en-US" b="1" dirty="0" smtClean="0">
                <a:solidFill>
                  <a:schemeClr val="accent2"/>
                </a:solidFill>
              </a:rPr>
              <a:t>Commit </a:t>
            </a:r>
            <a:r>
              <a:rPr lang="en-US" b="1" dirty="0">
                <a:solidFill>
                  <a:schemeClr val="accent2"/>
                </a:solidFill>
              </a:rPr>
              <a:t>to decisive and accountable global leadership, including regular un reporting and review</a:t>
            </a:r>
            <a:endParaRPr lang="en-US" dirty="0">
              <a:solidFill>
                <a:schemeClr val="accent2"/>
              </a:solidFill>
            </a:endParaRPr>
          </a:p>
          <a:p>
            <a:pPr marL="0" indent="0">
              <a:buNone/>
            </a:pPr>
            <a:endParaRPr lang="en-US" dirty="0">
              <a:solidFill>
                <a:schemeClr val="accent2"/>
              </a:solidFill>
            </a:endParaRPr>
          </a:p>
          <a:p>
            <a:endParaRPr lang="en-US" dirty="0"/>
          </a:p>
          <a:p>
            <a:pPr marL="0" indent="0">
              <a:buNone/>
            </a:pPr>
            <a:endParaRPr lang="en-US" dirty="0"/>
          </a:p>
          <a:p>
            <a:pPr>
              <a:buFont typeface="Wingdings" charset="2"/>
              <a:buChar char="Ø"/>
            </a:pPr>
            <a:endParaRPr lang="en-US" dirty="0" smtClean="0"/>
          </a:p>
          <a:p>
            <a:pPr marL="0" indent="0">
              <a:buNone/>
            </a:pPr>
            <a:endParaRPr lang="en-US" b="1" dirty="0" smtClean="0"/>
          </a:p>
          <a:p>
            <a:endParaRPr lang="en-US" dirty="0"/>
          </a:p>
          <a:p>
            <a:pPr>
              <a:buFont typeface="Wingdings" charset="2"/>
              <a:buChar char="Ø"/>
            </a:pPr>
            <a:endParaRPr lang="en-GB" dirty="0"/>
          </a:p>
        </p:txBody>
      </p:sp>
      <p:sp>
        <p:nvSpPr>
          <p:cNvPr id="3" name="Title 2"/>
          <p:cNvSpPr>
            <a:spLocks noGrp="1"/>
          </p:cNvSpPr>
          <p:nvPr>
            <p:ph type="title"/>
          </p:nvPr>
        </p:nvSpPr>
        <p:spPr>
          <a:xfrm>
            <a:off x="2267744" y="13957"/>
            <a:ext cx="6660230" cy="1124744"/>
          </a:xfrm>
        </p:spPr>
        <p:txBody>
          <a:bodyPr>
            <a:normAutofit fontScale="90000"/>
          </a:bodyPr>
          <a:lstStyle/>
          <a:p>
            <a:r>
              <a:rPr lang="en-US" sz="2200" dirty="0" smtClean="0"/>
              <a:t>  UNITED </a:t>
            </a:r>
            <a:r>
              <a:rPr lang="en-US" sz="2200" dirty="0"/>
              <a:t>TO END TUBERCULOSIS: AN URGENT </a:t>
            </a:r>
            <a:r>
              <a:rPr lang="en-US" sz="2200" dirty="0" smtClean="0"/>
              <a:t>  </a:t>
            </a:r>
            <a:br>
              <a:rPr lang="en-US" sz="2200" dirty="0" smtClean="0"/>
            </a:br>
            <a:r>
              <a:rPr lang="en-US" sz="2200" dirty="0" smtClean="0"/>
              <a:t>  GLOBAL </a:t>
            </a:r>
            <a:r>
              <a:rPr lang="en-US" sz="2200" dirty="0"/>
              <a:t>RESPONSE TO A GLOBAL EPIDEMIC </a:t>
            </a:r>
            <a:r>
              <a:rPr lang="en-US" b="0" dirty="0"/>
              <a:t/>
            </a:r>
            <a:br>
              <a:rPr lang="en-US" b="0" dirty="0"/>
            </a:br>
            <a:r>
              <a:rPr lang="en-US" b="0" dirty="0"/>
              <a:t/>
            </a:r>
            <a:br>
              <a:rPr lang="en-US" b="0" dirty="0"/>
            </a:br>
            <a:endParaRPr lang="en-GB" sz="2700" dirty="0"/>
          </a:p>
        </p:txBody>
      </p:sp>
      <p:pic>
        <p:nvPicPr>
          <p:cNvPr id="4" name="Picture 3" descr="newGCTA logo.eps">
            <a:extLst>
              <a:ext uri="{FF2B5EF4-FFF2-40B4-BE49-F238E27FC236}">
                <a16:creationId xmlns:lc="http://schemas.openxmlformats.org/drawingml/2006/lockedCanvas" xmlns="" xmlns:a16="http://schemas.microsoft.com/office/drawing/2014/main" id="{C7A4B4E6-72CD-464F-B480-3356BD9590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6437260"/>
            <a:ext cx="1914018" cy="42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7308304" y="692696"/>
            <a:ext cx="1863394" cy="1142080"/>
          </a:xfrm>
          <a:prstGeom prst="rect">
            <a:avLst/>
          </a:prstGeom>
        </p:spPr>
      </p:pic>
    </p:spTree>
    <p:extLst>
      <p:ext uri="{BB962C8B-B14F-4D97-AF65-F5344CB8AC3E}">
        <p14:creationId xmlns:p14="http://schemas.microsoft.com/office/powerpoint/2010/main" val="4114345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1268761"/>
            <a:ext cx="8352928" cy="5112568"/>
          </a:xfrm>
        </p:spPr>
        <p:txBody>
          <a:bodyPr/>
          <a:lstStyle/>
          <a:p>
            <a:pPr marL="0" indent="0">
              <a:buNone/>
            </a:pPr>
            <a:r>
              <a:rPr lang="en-US" dirty="0" smtClean="0"/>
              <a:t>Guiding principles of the Accountability framework (supported by TB affected communities and CS)</a:t>
            </a:r>
          </a:p>
          <a:p>
            <a:pPr marL="0" indent="0">
              <a:buNone/>
            </a:pPr>
            <a:endParaRPr lang="en-US" dirty="0" smtClean="0"/>
          </a:p>
          <a:p>
            <a:pPr marL="457200" indent="-457200">
              <a:buFont typeface="+mj-lt"/>
              <a:buAutoNum type="arabicPeriod"/>
            </a:pPr>
            <a:r>
              <a:rPr lang="en-US" dirty="0"/>
              <a:t> </a:t>
            </a:r>
            <a:r>
              <a:rPr lang="en-US" dirty="0" smtClean="0"/>
              <a:t>Effectiveness</a:t>
            </a:r>
          </a:p>
          <a:p>
            <a:pPr marL="457200" indent="-457200">
              <a:buFont typeface="+mj-lt"/>
              <a:buAutoNum type="arabicPeriod"/>
            </a:pPr>
            <a:r>
              <a:rPr lang="en-US" dirty="0"/>
              <a:t> </a:t>
            </a:r>
            <a:r>
              <a:rPr lang="en-US" dirty="0" smtClean="0"/>
              <a:t>Integrity</a:t>
            </a:r>
          </a:p>
          <a:p>
            <a:pPr marL="457200" indent="-457200">
              <a:buFont typeface="+mj-lt"/>
              <a:buAutoNum type="arabicPeriod"/>
            </a:pPr>
            <a:r>
              <a:rPr lang="en-US" dirty="0" smtClean="0"/>
              <a:t>Inclusive</a:t>
            </a:r>
          </a:p>
          <a:p>
            <a:pPr marL="457200" indent="-457200">
              <a:buFont typeface="+mj-lt"/>
              <a:buAutoNum type="arabicPeriod"/>
            </a:pPr>
            <a:r>
              <a:rPr lang="en-US" dirty="0" smtClean="0"/>
              <a:t>Accountable and transparent</a:t>
            </a:r>
          </a:p>
          <a:p>
            <a:pPr marL="0" indent="0">
              <a:buNone/>
            </a:pPr>
            <a:endParaRPr lang="en-US" dirty="0"/>
          </a:p>
        </p:txBody>
      </p:sp>
      <p:sp>
        <p:nvSpPr>
          <p:cNvPr id="3" name="Title 2"/>
          <p:cNvSpPr>
            <a:spLocks noGrp="1"/>
          </p:cNvSpPr>
          <p:nvPr>
            <p:ph type="title"/>
          </p:nvPr>
        </p:nvSpPr>
        <p:spPr/>
        <p:txBody>
          <a:bodyPr/>
          <a:lstStyle/>
          <a:p>
            <a:r>
              <a:rPr lang="en-US" dirty="0" smtClean="0"/>
              <a:t>Principles</a:t>
            </a:r>
            <a:endParaRPr lang="en-US" dirty="0"/>
          </a:p>
        </p:txBody>
      </p:sp>
      <p:pic>
        <p:nvPicPr>
          <p:cNvPr id="4" name="Picture 3" descr="newGCTA logo.eps">
            <a:extLst>
              <a:ext uri="{FF2B5EF4-FFF2-40B4-BE49-F238E27FC236}">
                <a16:creationId xmlns:lc="http://schemas.openxmlformats.org/drawingml/2006/lockedCanvas" xmlns="" xmlns:a16="http://schemas.microsoft.com/office/drawing/2014/main" id="{C7A4B4E6-72CD-464F-B480-3356BD9590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6437260"/>
            <a:ext cx="1914018" cy="42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2094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268761"/>
            <a:ext cx="8712968" cy="5112568"/>
          </a:xfrm>
        </p:spPr>
        <p:txBody>
          <a:bodyPr/>
          <a:lstStyle/>
          <a:p>
            <a:r>
              <a:rPr lang="en-US" dirty="0" smtClean="0"/>
              <a:t>Heads of State</a:t>
            </a:r>
          </a:p>
          <a:p>
            <a:r>
              <a:rPr lang="en-US" dirty="0" smtClean="0"/>
              <a:t>National Programs</a:t>
            </a:r>
          </a:p>
          <a:p>
            <a:r>
              <a:rPr lang="en-US" dirty="0" smtClean="0"/>
              <a:t>Technical Partners</a:t>
            </a:r>
          </a:p>
          <a:p>
            <a:r>
              <a:rPr lang="en-US" dirty="0" smtClean="0"/>
              <a:t>Donors</a:t>
            </a:r>
          </a:p>
          <a:p>
            <a:r>
              <a:rPr lang="en-US" dirty="0" smtClean="0"/>
              <a:t>Civil Society </a:t>
            </a:r>
            <a:r>
              <a:rPr lang="en-US" dirty="0" err="1" smtClean="0"/>
              <a:t>Organisations</a:t>
            </a:r>
            <a:r>
              <a:rPr lang="en-US" dirty="0" smtClean="0"/>
              <a:t> </a:t>
            </a:r>
          </a:p>
          <a:p>
            <a:r>
              <a:rPr lang="en-US" dirty="0" smtClean="0"/>
              <a:t>Community Based </a:t>
            </a:r>
            <a:r>
              <a:rPr lang="en-US" dirty="0" err="1" smtClean="0"/>
              <a:t>Organisations</a:t>
            </a:r>
            <a:endParaRPr lang="en-US" dirty="0" smtClean="0"/>
          </a:p>
          <a:p>
            <a:pPr marL="0" indent="0">
              <a:buNone/>
            </a:pPr>
            <a:endParaRPr lang="en-US" dirty="0"/>
          </a:p>
        </p:txBody>
      </p:sp>
      <p:sp>
        <p:nvSpPr>
          <p:cNvPr id="3" name="Title 2"/>
          <p:cNvSpPr>
            <a:spLocks noGrp="1"/>
          </p:cNvSpPr>
          <p:nvPr>
            <p:ph type="title"/>
          </p:nvPr>
        </p:nvSpPr>
        <p:spPr/>
        <p:txBody>
          <a:bodyPr/>
          <a:lstStyle/>
          <a:p>
            <a:r>
              <a:rPr lang="en-US" dirty="0" smtClean="0"/>
              <a:t>Who should be accountable?</a:t>
            </a:r>
            <a:endParaRPr lang="en-US" dirty="0"/>
          </a:p>
        </p:txBody>
      </p:sp>
      <p:pic>
        <p:nvPicPr>
          <p:cNvPr id="5" name="Picture 4" descr="Unknow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4365104"/>
            <a:ext cx="4089400" cy="1993900"/>
          </a:xfrm>
          <a:prstGeom prst="rect">
            <a:avLst/>
          </a:prstGeom>
        </p:spPr>
      </p:pic>
      <p:pic>
        <p:nvPicPr>
          <p:cNvPr id="9" name="Picture 8" descr="newGCTA logo.eps">
            <a:extLst>
              <a:ext uri="{FF2B5EF4-FFF2-40B4-BE49-F238E27FC236}">
                <a16:creationId xmlns:lc="http://schemas.openxmlformats.org/drawingml/2006/lockedCanvas" xmlns="" xmlns:a16="http://schemas.microsoft.com/office/drawing/2014/main" id="{C7A4B4E6-72CD-464F-B480-3356BD9590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6437260"/>
            <a:ext cx="1914018" cy="42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469341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12" y="1268761"/>
            <a:ext cx="8784976" cy="5112568"/>
          </a:xfrm>
        </p:spPr>
        <p:txBody>
          <a:bodyPr>
            <a:normAutofit/>
          </a:bodyPr>
          <a:lstStyle/>
          <a:p>
            <a:pPr marL="0" indent="0" algn="ctr">
              <a:buNone/>
            </a:pPr>
            <a:endParaRPr lang="en-US" sz="3600" dirty="0" smtClean="0"/>
          </a:p>
          <a:p>
            <a:pPr marL="0" indent="0" algn="ctr">
              <a:buNone/>
            </a:pPr>
            <a:r>
              <a:rPr lang="en-US" sz="3600" dirty="0" smtClean="0"/>
              <a:t>Communities are ideally best placed to realistically monitor and hold entities accountable!!</a:t>
            </a:r>
          </a:p>
          <a:p>
            <a:pPr marL="0" indent="0" algn="ctr">
              <a:buNone/>
            </a:pPr>
            <a:endParaRPr lang="en-US" sz="3600" dirty="0"/>
          </a:p>
          <a:p>
            <a:pPr marL="0" indent="0" algn="ctr">
              <a:buNone/>
            </a:pPr>
            <a:endParaRPr lang="en-US" sz="3600" dirty="0"/>
          </a:p>
        </p:txBody>
      </p:sp>
      <p:sp>
        <p:nvSpPr>
          <p:cNvPr id="3" name="Title 2"/>
          <p:cNvSpPr>
            <a:spLocks noGrp="1"/>
          </p:cNvSpPr>
          <p:nvPr>
            <p:ph type="title"/>
          </p:nvPr>
        </p:nvSpPr>
        <p:spPr/>
        <p:txBody>
          <a:bodyPr/>
          <a:lstStyle/>
          <a:p>
            <a:r>
              <a:rPr lang="en-US" dirty="0" err="1" smtClean="0"/>
              <a:t>Communties</a:t>
            </a:r>
            <a:r>
              <a:rPr lang="en-US" dirty="0" smtClean="0"/>
              <a:t>!!!!!</a:t>
            </a:r>
            <a:endParaRPr lang="en-US" dirty="0"/>
          </a:p>
        </p:txBody>
      </p:sp>
      <p:pic>
        <p:nvPicPr>
          <p:cNvPr id="4" name="Picture 3" descr="farm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4149080"/>
            <a:ext cx="3923928" cy="1828384"/>
          </a:xfrm>
          <a:prstGeom prst="rect">
            <a:avLst/>
          </a:prstGeom>
        </p:spPr>
      </p:pic>
      <p:pic>
        <p:nvPicPr>
          <p:cNvPr id="5" name="Picture 4"/>
          <p:cNvPicPr>
            <a:picLocks noChangeAspect="1"/>
          </p:cNvPicPr>
          <p:nvPr/>
        </p:nvPicPr>
        <p:blipFill rotWithShape="1">
          <a:blip r:embed="rId3"/>
          <a:srcRect t="10130"/>
          <a:stretch/>
        </p:blipFill>
        <p:spPr>
          <a:xfrm>
            <a:off x="5076056" y="3789040"/>
            <a:ext cx="3600400" cy="2426735"/>
          </a:xfrm>
          <a:prstGeom prst="rect">
            <a:avLst/>
          </a:prstGeom>
        </p:spPr>
      </p:pic>
      <p:pic>
        <p:nvPicPr>
          <p:cNvPr id="6" name="Picture 5" descr="newGCTA logo.eps">
            <a:extLst>
              <a:ext uri="{FF2B5EF4-FFF2-40B4-BE49-F238E27FC236}">
                <a16:creationId xmlns:lc="http://schemas.openxmlformats.org/drawingml/2006/lockedCanvas" xmlns="" xmlns:a16="http://schemas.microsoft.com/office/drawing/2014/main" id="{C7A4B4E6-72CD-464F-B480-3356BD9590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6437260"/>
            <a:ext cx="1914018" cy="42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2854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Comparative advantage- Communities </a:t>
            </a:r>
            <a:endParaRPr lang="en-US" dirty="0"/>
          </a:p>
        </p:txBody>
      </p:sp>
      <p:pic>
        <p:nvPicPr>
          <p:cNvPr id="5" name="Picture 4"/>
          <p:cNvPicPr>
            <a:picLocks noChangeAspect="1"/>
          </p:cNvPicPr>
          <p:nvPr/>
        </p:nvPicPr>
        <p:blipFill>
          <a:blip r:embed="rId2"/>
          <a:stretch>
            <a:fillRect/>
          </a:stretch>
        </p:blipFill>
        <p:spPr>
          <a:xfrm>
            <a:off x="107504" y="1196752"/>
            <a:ext cx="1872208" cy="1159329"/>
          </a:xfrm>
          <a:prstGeom prst="rect">
            <a:avLst/>
          </a:prstGeom>
        </p:spPr>
      </p:pic>
      <p:pic>
        <p:nvPicPr>
          <p:cNvPr id="6" name="Picture 5" descr="newGCTA logo.eps">
            <a:extLst>
              <a:ext uri="{FF2B5EF4-FFF2-40B4-BE49-F238E27FC236}">
                <a16:creationId xmlns:lc="http://schemas.openxmlformats.org/drawingml/2006/lockedCanvas" xmlns="" xmlns:a16="http://schemas.microsoft.com/office/drawing/2014/main" id="{C7A4B4E6-72CD-464F-B480-3356BD9590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6437260"/>
            <a:ext cx="1914018" cy="42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2699792" y="1700808"/>
            <a:ext cx="3810000" cy="2857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7020272" y="1268760"/>
            <a:ext cx="1944216" cy="2523768"/>
          </a:xfrm>
          <a:prstGeom prst="rect">
            <a:avLst/>
          </a:prstGeom>
          <a:noFill/>
        </p:spPr>
        <p:txBody>
          <a:bodyPr wrap="square" rtlCol="0">
            <a:spAutoFit/>
          </a:bodyPr>
          <a:lstStyle/>
          <a:p>
            <a:r>
              <a:rPr lang="en-US" sz="2800" dirty="0" smtClean="0"/>
              <a:t>USA -50</a:t>
            </a:r>
          </a:p>
          <a:p>
            <a:r>
              <a:rPr lang="en-US" sz="2800" dirty="0" smtClean="0"/>
              <a:t>Australia</a:t>
            </a:r>
          </a:p>
          <a:p>
            <a:r>
              <a:rPr lang="en-US" sz="2800" dirty="0" smtClean="0"/>
              <a:t>London </a:t>
            </a:r>
          </a:p>
          <a:p>
            <a:r>
              <a:rPr lang="en-US" sz="2800" dirty="0" smtClean="0"/>
              <a:t>Paris </a:t>
            </a:r>
          </a:p>
          <a:p>
            <a:r>
              <a:rPr lang="en-US" sz="2800" dirty="0" smtClean="0"/>
              <a:t>India</a:t>
            </a:r>
          </a:p>
          <a:p>
            <a:endParaRPr lang="en-US" dirty="0"/>
          </a:p>
        </p:txBody>
      </p:sp>
      <p:sp>
        <p:nvSpPr>
          <p:cNvPr id="11" name="TextBox 10"/>
          <p:cNvSpPr txBox="1"/>
          <p:nvPr/>
        </p:nvSpPr>
        <p:spPr>
          <a:xfrm>
            <a:off x="107504" y="4437112"/>
            <a:ext cx="9036496" cy="1815882"/>
          </a:xfrm>
          <a:prstGeom prst="rect">
            <a:avLst/>
          </a:prstGeom>
          <a:noFill/>
        </p:spPr>
        <p:txBody>
          <a:bodyPr wrap="square" rtlCol="0">
            <a:spAutoFit/>
          </a:bodyPr>
          <a:lstStyle/>
          <a:p>
            <a:r>
              <a:rPr lang="en-US" sz="2800" dirty="0" smtClean="0"/>
              <a:t>“make a demand that’s reasonable and doable, present that demand to the powers that be who can enact it, and when they refuse, you do civil disobedience until they are forced by pressure to take action.”-</a:t>
            </a:r>
            <a:r>
              <a:rPr lang="en-US" sz="2000" dirty="0" smtClean="0"/>
              <a:t>Sarah Schulman, activist</a:t>
            </a:r>
            <a:r>
              <a:rPr lang="en-US" sz="2800" dirty="0" smtClean="0"/>
              <a:t>.</a:t>
            </a:r>
            <a:endParaRPr lang="en-US" sz="2400" dirty="0"/>
          </a:p>
        </p:txBody>
      </p:sp>
      <p:sp>
        <p:nvSpPr>
          <p:cNvPr id="12" name="TextBox 11"/>
          <p:cNvSpPr txBox="1"/>
          <p:nvPr/>
        </p:nvSpPr>
        <p:spPr>
          <a:xfrm>
            <a:off x="0" y="2348880"/>
            <a:ext cx="2304256" cy="1384995"/>
          </a:xfrm>
          <a:prstGeom prst="rect">
            <a:avLst/>
          </a:prstGeom>
          <a:noFill/>
        </p:spPr>
        <p:txBody>
          <a:bodyPr wrap="square" rtlCol="0">
            <a:spAutoFit/>
          </a:bodyPr>
          <a:lstStyle/>
          <a:p>
            <a:r>
              <a:rPr lang="en-US" sz="2800" b="1" dirty="0"/>
              <a:t>AIDS Coalition to Unleash Power</a:t>
            </a:r>
            <a:endParaRPr lang="en-US" sz="2800" dirty="0"/>
          </a:p>
        </p:txBody>
      </p:sp>
      <p:sp>
        <p:nvSpPr>
          <p:cNvPr id="15" name="TextBox 14"/>
          <p:cNvSpPr txBox="1"/>
          <p:nvPr/>
        </p:nvSpPr>
        <p:spPr>
          <a:xfrm>
            <a:off x="3275856" y="1196752"/>
            <a:ext cx="2581055" cy="523220"/>
          </a:xfrm>
          <a:prstGeom prst="rect">
            <a:avLst/>
          </a:prstGeom>
          <a:noFill/>
        </p:spPr>
        <p:txBody>
          <a:bodyPr wrap="none" rtlCol="0">
            <a:spAutoFit/>
          </a:bodyPr>
          <a:lstStyle/>
          <a:p>
            <a:r>
              <a:rPr lang="en-US" sz="2800" b="1" dirty="0" smtClean="0"/>
              <a:t>SILENCE=DEATH</a:t>
            </a:r>
            <a:endParaRPr lang="en-US" sz="2800" b="1" dirty="0"/>
          </a:p>
        </p:txBody>
      </p:sp>
      <p:sp>
        <p:nvSpPr>
          <p:cNvPr id="17" name="Isosceles Triangle 16"/>
          <p:cNvSpPr/>
          <p:nvPr/>
        </p:nvSpPr>
        <p:spPr>
          <a:xfrm>
            <a:off x="4355976" y="692696"/>
            <a:ext cx="628656" cy="554360"/>
          </a:xfrm>
          <a:prstGeom prst="triangle">
            <a:avLst/>
          </a:prstGeom>
          <a:solidFill>
            <a:srgbClr val="C000A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1091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268761"/>
            <a:ext cx="8640960" cy="5112568"/>
          </a:xfrm>
        </p:spPr>
        <p:txBody>
          <a:bodyPr/>
          <a:lstStyle/>
          <a:p>
            <a:pPr marL="0" indent="0">
              <a:buNone/>
            </a:pPr>
            <a:endParaRPr lang="en-US" dirty="0" smtClean="0"/>
          </a:p>
          <a:p>
            <a:r>
              <a:rPr lang="en-US" dirty="0" smtClean="0"/>
              <a:t>Present </a:t>
            </a:r>
            <a:r>
              <a:rPr lang="en-US" dirty="0"/>
              <a:t>monitoring and Reporting is very </a:t>
            </a:r>
            <a:r>
              <a:rPr lang="en-US" dirty="0" err="1" smtClean="0"/>
              <a:t>medicalised</a:t>
            </a:r>
            <a:endParaRPr lang="en-US" dirty="0" smtClean="0"/>
          </a:p>
          <a:p>
            <a:pPr marL="0" indent="0">
              <a:buNone/>
            </a:pPr>
            <a:endParaRPr lang="en-US" dirty="0"/>
          </a:p>
          <a:p>
            <a:r>
              <a:rPr lang="en-US" dirty="0" smtClean="0"/>
              <a:t>TB response needs to reflect the urgency and so does our accountability mechanism</a:t>
            </a:r>
          </a:p>
          <a:p>
            <a:endParaRPr lang="en-US" dirty="0"/>
          </a:p>
          <a:p>
            <a:r>
              <a:rPr lang="en-US" dirty="0" smtClean="0"/>
              <a:t>Both the response, accountability framework and monitoring of it needs to be about PEOPLE! </a:t>
            </a:r>
          </a:p>
          <a:p>
            <a:pPr marL="0" indent="0">
              <a:buNone/>
            </a:pPr>
            <a:endParaRPr lang="en-US" dirty="0" smtClean="0"/>
          </a:p>
          <a:p>
            <a:pPr marL="0" indent="0">
              <a:buNone/>
            </a:pPr>
            <a:endParaRPr lang="en-US" dirty="0"/>
          </a:p>
        </p:txBody>
      </p:sp>
      <p:sp>
        <p:nvSpPr>
          <p:cNvPr id="3" name="Title 2"/>
          <p:cNvSpPr>
            <a:spLocks noGrp="1"/>
          </p:cNvSpPr>
          <p:nvPr>
            <p:ph type="title"/>
          </p:nvPr>
        </p:nvSpPr>
        <p:spPr/>
        <p:txBody>
          <a:bodyPr/>
          <a:lstStyle/>
          <a:p>
            <a:r>
              <a:rPr lang="en-US" dirty="0" smtClean="0"/>
              <a:t>Lets look at TB</a:t>
            </a:r>
            <a:endParaRPr lang="en-US" dirty="0"/>
          </a:p>
        </p:txBody>
      </p:sp>
      <p:pic>
        <p:nvPicPr>
          <p:cNvPr id="4" name="Picture 3" descr="newGCTA logo.eps">
            <a:extLst>
              <a:ext uri="{FF2B5EF4-FFF2-40B4-BE49-F238E27FC236}">
                <a16:creationId xmlns:lc="http://schemas.openxmlformats.org/drawingml/2006/lockedCanvas" xmlns="" xmlns:a16="http://schemas.microsoft.com/office/drawing/2014/main" id="{C7A4B4E6-72CD-464F-B480-3356BD9590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6437260"/>
            <a:ext cx="1914018" cy="42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32123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4464</TotalTime>
  <Words>580</Words>
  <Application>Microsoft Macintosh PowerPoint</Application>
  <PresentationFormat>On-screen Show (4:3)</PresentationFormat>
  <Paragraphs>110</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Disclosure</vt:lpstr>
      <vt:lpstr>Outline</vt:lpstr>
      <vt:lpstr>  UNITED TO END TUBERCULOSIS: AN URGENT      GLOBAL RESPONSE TO A GLOBAL EPIDEMIC   </vt:lpstr>
      <vt:lpstr>Principles</vt:lpstr>
      <vt:lpstr>Who should be accountable?</vt:lpstr>
      <vt:lpstr>Communties!!!!!</vt:lpstr>
      <vt:lpstr>Comparative advantage- Communities </vt:lpstr>
      <vt:lpstr>Lets look at TB</vt:lpstr>
      <vt:lpstr>What is needed? – Community perspective</vt:lpstr>
      <vt:lpstr>PowerPoint Presentation</vt:lpstr>
      <vt:lpstr>What is needed?</vt:lpstr>
      <vt:lpstr>What is needed?</vt:lpstr>
      <vt:lpstr>What next?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Mona Dolan</dc:creator>
  <cp:lastModifiedBy>Blessi</cp:lastModifiedBy>
  <cp:revision>435</cp:revision>
  <dcterms:created xsi:type="dcterms:W3CDTF">2015-07-06T08:16:27Z</dcterms:created>
  <dcterms:modified xsi:type="dcterms:W3CDTF">2018-07-21T22:59:05Z</dcterms:modified>
</cp:coreProperties>
</file>