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2" r:id="rId2"/>
    <p:sldId id="263" r:id="rId3"/>
    <p:sldId id="274" r:id="rId4"/>
    <p:sldId id="275" r:id="rId5"/>
    <p:sldId id="264" r:id="rId6"/>
    <p:sldId id="266" r:id="rId7"/>
    <p:sldId id="289" r:id="rId8"/>
    <p:sldId id="282" r:id="rId9"/>
    <p:sldId id="272" r:id="rId10"/>
    <p:sldId id="291" r:id="rId11"/>
    <p:sldId id="288" r:id="rId12"/>
    <p:sldId id="290" r:id="rId13"/>
    <p:sldId id="287" r:id="rId14"/>
    <p:sldId id="284" r:id="rId15"/>
    <p:sldId id="277" r:id="rId16"/>
    <p:sldId id="280"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1656" autoAdjust="0"/>
  </p:normalViewPr>
  <p:slideViewPr>
    <p:cSldViewPr snapToGrid="0" snapToObjects="1">
      <p:cViewPr>
        <p:scale>
          <a:sx n="60" d="100"/>
          <a:sy n="60" d="100"/>
        </p:scale>
        <p:origin x="145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A4429AC-42C1-41B7-BC8B-E14488D31484}" type="datetimeFigureOut">
              <a:rPr lang="en-US" smtClean="0"/>
              <a:t>7/24/2018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6863815-8044-4B74-B83A-E76862C4C000}" type="slidenum">
              <a:rPr lang="en-US" smtClean="0"/>
              <a:t>‹#›</a:t>
            </a:fld>
            <a:endParaRPr lang="en-US"/>
          </a:p>
        </p:txBody>
      </p:sp>
    </p:spTree>
    <p:extLst>
      <p:ext uri="{BB962C8B-B14F-4D97-AF65-F5344CB8AC3E}">
        <p14:creationId xmlns:p14="http://schemas.microsoft.com/office/powerpoint/2010/main" val="33599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4199444/#CR15"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ncbi.nlm.nih.gov/pmc/articles/PMC4199444/#CR19" TargetMode="External"/><Relationship Id="rId4" Type="http://schemas.openxmlformats.org/officeDocument/2006/relationships/hyperlink" Target="https://www.ncbi.nlm.nih.gov/pmc/articles/PMC4199444/#CR1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Define syndemics and describe syndemic theory (based on Merrill Singer's seminal book)</a:t>
            </a:r>
          </a:p>
          <a:p>
            <a:r>
              <a:rPr lang="en-US" sz="1200" b="0" i="0" kern="1200" dirty="0">
                <a:solidFill>
                  <a:schemeClr val="tx1"/>
                </a:solidFill>
                <a:effectLst/>
                <a:latin typeface="+mn-lt"/>
                <a:ea typeface="+mn-ea"/>
                <a:cs typeface="+mn-cs"/>
              </a:rPr>
              <a:t>2. Provide examples of how syndemics drive HIV in key populations/vulnerable groups (using published literature)</a:t>
            </a:r>
          </a:p>
          <a:p>
            <a:r>
              <a:rPr lang="en-US" sz="1200" b="0" i="0" kern="1200" dirty="0">
                <a:solidFill>
                  <a:schemeClr val="tx1"/>
                </a:solidFill>
                <a:effectLst/>
                <a:latin typeface="+mn-lt"/>
                <a:ea typeface="+mn-ea"/>
                <a:cs typeface="+mn-cs"/>
              </a:rPr>
              <a:t>3. Discuss how syndemic theory can be used (and has been used where there's data) to inform development of interventions tailored for key populations.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FOCUS ON EXAMPLES: SPNS PROJECTS for TRANS WOMEN</a:t>
            </a:r>
          </a:p>
          <a:p>
            <a:endParaRPr lang="en-US" dirty="0"/>
          </a:p>
        </p:txBody>
      </p:sp>
      <p:sp>
        <p:nvSpPr>
          <p:cNvPr id="4" name="Slide Number Placeholder 3"/>
          <p:cNvSpPr>
            <a:spLocks noGrp="1"/>
          </p:cNvSpPr>
          <p:nvPr>
            <p:ph type="sldNum" sz="quarter" idx="10"/>
          </p:nvPr>
        </p:nvSpPr>
        <p:spPr/>
        <p:txBody>
          <a:bodyPr/>
          <a:lstStyle/>
          <a:p>
            <a:fld id="{06863815-8044-4B74-B83A-E76862C4C000}" type="slidenum">
              <a:rPr lang="en-US" smtClean="0"/>
              <a:t>1</a:t>
            </a:fld>
            <a:endParaRPr lang="en-US"/>
          </a:p>
        </p:txBody>
      </p:sp>
    </p:spTree>
    <p:extLst>
      <p:ext uri="{BB962C8B-B14F-4D97-AF65-F5344CB8AC3E}">
        <p14:creationId xmlns:p14="http://schemas.microsoft.com/office/powerpoint/2010/main" val="19545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RCTs exclude co-morbid conditions</a:t>
            </a:r>
          </a:p>
          <a:p>
            <a:r>
              <a:rPr lang="en-US" dirty="0"/>
              <a:t>Funders organized around specific diseases.</a:t>
            </a:r>
          </a:p>
        </p:txBody>
      </p:sp>
      <p:sp>
        <p:nvSpPr>
          <p:cNvPr id="4" name="Slide Number Placeholder 3"/>
          <p:cNvSpPr>
            <a:spLocks noGrp="1"/>
          </p:cNvSpPr>
          <p:nvPr>
            <p:ph type="sldNum" sz="quarter" idx="10"/>
          </p:nvPr>
        </p:nvSpPr>
        <p:spPr/>
        <p:txBody>
          <a:bodyPr/>
          <a:lstStyle/>
          <a:p>
            <a:fld id="{06863815-8044-4B74-B83A-E76862C4C000}" type="slidenum">
              <a:rPr lang="en-US" smtClean="0"/>
              <a:t>15</a:t>
            </a:fld>
            <a:endParaRPr lang="en-US"/>
          </a:p>
        </p:txBody>
      </p:sp>
    </p:spTree>
    <p:extLst>
      <p:ext uri="{BB962C8B-B14F-4D97-AF65-F5344CB8AC3E}">
        <p14:creationId xmlns:p14="http://schemas.microsoft.com/office/powerpoint/2010/main" val="185597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the session organizers:  What they expect-- 3 topics connected—non-technical intro to each. Highlight links with other topics. Ending with me (ethics). Make sure we have enough time for questions. Stick to 15 minutes!  Save questions for end. Have 20 minutes for discussion.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Frank: use of </a:t>
            </a:r>
            <a:r>
              <a:rPr lang="en-US" sz="1200" b="0" i="0" kern="1200" dirty="0" err="1">
                <a:solidFill>
                  <a:schemeClr val="tx1"/>
                </a:solidFill>
                <a:effectLst/>
                <a:latin typeface="+mn-lt"/>
                <a:ea typeface="+mn-ea"/>
                <a:cs typeface="+mn-cs"/>
              </a:rPr>
              <a:t>spacial</a:t>
            </a:r>
            <a:r>
              <a:rPr lang="en-US" sz="1200" b="0" i="0" kern="1200" dirty="0">
                <a:solidFill>
                  <a:schemeClr val="tx1"/>
                </a:solidFill>
                <a:effectLst/>
                <a:latin typeface="+mn-lt"/>
                <a:ea typeface="+mn-ea"/>
                <a:cs typeface="+mn-cs"/>
              </a:rPr>
              <a:t> analysis for epidemics in rural South Africa—geographic, young females, phylogenetic results also.  Shows high risk community leading transmission.  How these results feed into design of intervention.  Not related to migrants as Christophe mentioned, but will be talking about migration  -- its normative, 30% move each year.  Fine social science work on how people feel about being labeled high incidence communities. (He said he will send me article.)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Christophe: will present results of Uganda intervention, and fisher folk analysis using phylogenetics as example of it being useful.  Related to law and stigma of communities.  How much migrants contribute to the epidemic.  He will also talk about movement of phylogenetic analysis from central labs to diffusion of sequencing technology to local areas, and potential problems with that in the future</a:t>
            </a:r>
          </a:p>
          <a:p>
            <a:endParaRPr lang="en-US" sz="1800" dirty="0"/>
          </a:p>
          <a:p>
            <a:endParaRPr lang="en-US" sz="1800" dirty="0"/>
          </a:p>
          <a:p>
            <a:r>
              <a:rPr lang="en-US" sz="1800" dirty="0"/>
              <a:t>the theory of syndemics (for example, mental health, substance abuse, and sexual risk taking) within key and vulnerable populations and how they may interact with adverse social conditions (for example, migration, political unrest, and financial instability) in different geographical regions to drive the ongoing HIV epidemic</a:t>
            </a:r>
          </a:p>
          <a:p>
            <a:endParaRPr lang="en-US" sz="1800" dirty="0"/>
          </a:p>
          <a:p>
            <a:r>
              <a:rPr lang="en-US" sz="1800" dirty="0"/>
              <a:t>An introduction to syndemic theory, the role of syndemics in driving the HIV epidemic in different key and vulnerable groups, and how this information can be used to support tailored prevention </a:t>
            </a:r>
            <a:r>
              <a:rPr lang="en-US" sz="1800" dirty="0" err="1"/>
              <a:t>programmes</a:t>
            </a:r>
            <a:endParaRPr lang="en-US" sz="1800" dirty="0"/>
          </a:p>
        </p:txBody>
      </p:sp>
      <p:sp>
        <p:nvSpPr>
          <p:cNvPr id="4" name="Slide Number Placeholder 3"/>
          <p:cNvSpPr>
            <a:spLocks noGrp="1"/>
          </p:cNvSpPr>
          <p:nvPr>
            <p:ph type="sldNum" sz="quarter" idx="10"/>
          </p:nvPr>
        </p:nvSpPr>
        <p:spPr/>
        <p:txBody>
          <a:bodyPr/>
          <a:lstStyle/>
          <a:p>
            <a:fld id="{06863815-8044-4B74-B83A-E76862C4C000}" type="slidenum">
              <a:rPr lang="en-US" smtClean="0"/>
              <a:t>2</a:t>
            </a:fld>
            <a:endParaRPr lang="en-US"/>
          </a:p>
        </p:txBody>
      </p:sp>
    </p:spTree>
    <p:extLst>
      <p:ext uri="{BB962C8B-B14F-4D97-AF65-F5344CB8AC3E}">
        <p14:creationId xmlns:p14="http://schemas.microsoft.com/office/powerpoint/2010/main" val="409719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state-of-the-art methodologies and technologies have been introduced over the past decade, including:</a:t>
            </a:r>
          </a:p>
          <a:p>
            <a:endParaRPr lang="en-US" dirty="0"/>
          </a:p>
          <a:p>
            <a:r>
              <a:rPr lang="en-US" dirty="0"/>
              <a:t>·         the theory of </a:t>
            </a:r>
            <a:r>
              <a:rPr lang="en-US" dirty="0" err="1"/>
              <a:t>syndemics</a:t>
            </a:r>
            <a:r>
              <a:rPr lang="en-US" dirty="0"/>
              <a:t> (for example, mental health, substance abuse, and sexual risk taking) within key and vulnerable populations and how they may interact with adverse social conditions (for example, migration, political unrest, and financial instability) in different geographical regions to drive the ongoing HIV epidemic</a:t>
            </a:r>
          </a:p>
          <a:p>
            <a:endParaRPr lang="en-US" dirty="0"/>
          </a:p>
          <a:p>
            <a:r>
              <a:rPr lang="en-US" dirty="0"/>
              <a:t>·         real-time molecular epidemiology that can be used to rapidly identify clusters of new infections within geographically or demographically defined groups</a:t>
            </a:r>
          </a:p>
          <a:p>
            <a:endParaRPr lang="en-US" dirty="0"/>
          </a:p>
          <a:p>
            <a:r>
              <a:rPr lang="en-US" dirty="0"/>
              <a:t>·         geographical information systems that can be used to understand the social and geographical structure of communities and to identify locations with high HIV prevalence and/or incidence</a:t>
            </a:r>
          </a:p>
          <a:p>
            <a:endParaRPr lang="en-US" dirty="0"/>
          </a:p>
          <a:p>
            <a:r>
              <a:rPr lang="en-US" dirty="0"/>
              <a:t>This session will describe ways in which information from these methodologies and technologies can be incorporated into prevention </a:t>
            </a:r>
            <a:r>
              <a:rPr lang="en-US" dirty="0" err="1"/>
              <a:t>programmes</a:t>
            </a:r>
            <a:r>
              <a:rPr lang="en-US" dirty="0"/>
              <a:t> that are tailored to local populations. The session will also discuss some of the ethical and legal issues that may arise when incorporating these methodologies into prevention </a:t>
            </a:r>
            <a:r>
              <a:rPr lang="en-US" dirty="0" err="1"/>
              <a:t>programme</a:t>
            </a:r>
            <a:endParaRPr lang="en-US" dirty="0"/>
          </a:p>
        </p:txBody>
      </p:sp>
      <p:sp>
        <p:nvSpPr>
          <p:cNvPr id="4" name="Slide Number Placeholder 3"/>
          <p:cNvSpPr>
            <a:spLocks noGrp="1"/>
          </p:cNvSpPr>
          <p:nvPr>
            <p:ph type="sldNum" sz="quarter" idx="10"/>
          </p:nvPr>
        </p:nvSpPr>
        <p:spPr/>
        <p:txBody>
          <a:bodyPr/>
          <a:lstStyle/>
          <a:p>
            <a:fld id="{06863815-8044-4B74-B83A-E76862C4C000}" type="slidenum">
              <a:rPr lang="en-US" smtClean="0"/>
              <a:t>3</a:t>
            </a:fld>
            <a:endParaRPr lang="en-US"/>
          </a:p>
        </p:txBody>
      </p:sp>
    </p:spTree>
    <p:extLst>
      <p:ext uri="{BB962C8B-B14F-4D97-AF65-F5344CB8AC3E}">
        <p14:creationId xmlns:p14="http://schemas.microsoft.com/office/powerpoint/2010/main" val="173007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 introduction to syndemic theory, the role of syndemics in driving the HIV epidemic in</a:t>
            </a:r>
          </a:p>
          <a:p>
            <a:r>
              <a:rPr lang="en-US" sz="1200" b="1" i="0" u="none" strike="noStrike" kern="1200" baseline="0" dirty="0">
                <a:solidFill>
                  <a:schemeClr val="tx1"/>
                </a:solidFill>
                <a:latin typeface="+mn-lt"/>
                <a:ea typeface="+mn-ea"/>
                <a:cs typeface="+mn-cs"/>
              </a:rPr>
              <a:t>different key and vulnerable groups, and how this information can be used to support tailored</a:t>
            </a:r>
          </a:p>
          <a:p>
            <a:r>
              <a:rPr lang="en-US" sz="1200" b="1" i="0" u="none" strike="noStrike" kern="1200" baseline="0" dirty="0">
                <a:solidFill>
                  <a:schemeClr val="tx1"/>
                </a:solidFill>
                <a:latin typeface="+mn-lt"/>
                <a:ea typeface="+mn-ea"/>
                <a:cs typeface="+mn-cs"/>
              </a:rPr>
              <a:t>prevention </a:t>
            </a:r>
            <a:r>
              <a:rPr lang="en-US" sz="1200" b="1" i="0" u="none" strike="noStrike" kern="1200" baseline="0" dirty="0" err="1">
                <a:solidFill>
                  <a:schemeClr val="tx1"/>
                </a:solidFill>
                <a:latin typeface="+mn-lt"/>
                <a:ea typeface="+mn-ea"/>
                <a:cs typeface="+mn-cs"/>
              </a:rPr>
              <a:t>programmes</a:t>
            </a:r>
            <a:endParaRPr lang="en-US" sz="1200" b="1"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Tonia Poteat, Johns Hopkins Bloomberg School of Public Health</a:t>
            </a:r>
            <a:endParaRPr lang="en-US" dirty="0"/>
          </a:p>
        </p:txBody>
      </p:sp>
      <p:sp>
        <p:nvSpPr>
          <p:cNvPr id="4" name="Slide Number Placeholder 3"/>
          <p:cNvSpPr>
            <a:spLocks noGrp="1"/>
          </p:cNvSpPr>
          <p:nvPr>
            <p:ph type="sldNum" sz="quarter" idx="10"/>
          </p:nvPr>
        </p:nvSpPr>
        <p:spPr/>
        <p:txBody>
          <a:bodyPr/>
          <a:lstStyle/>
          <a:p>
            <a:fld id="{06863815-8044-4B74-B83A-E76862C4C000}" type="slidenum">
              <a:rPr lang="en-US" smtClean="0"/>
              <a:t>5</a:t>
            </a:fld>
            <a:endParaRPr lang="en-US"/>
          </a:p>
        </p:txBody>
      </p:sp>
    </p:spTree>
    <p:extLst>
      <p:ext uri="{BB962C8B-B14F-4D97-AF65-F5344CB8AC3E}">
        <p14:creationId xmlns:p14="http://schemas.microsoft.com/office/powerpoint/2010/main" val="385014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https://www.ncbi.nlm.nih.gov/pmc/articles/PMC4199444/</a:t>
            </a:r>
          </a:p>
          <a:p>
            <a:r>
              <a:rPr lang="en-US" sz="1200" b="0" i="1" kern="1200" dirty="0" err="1">
                <a:solidFill>
                  <a:schemeClr val="tx1"/>
                </a:solidFill>
                <a:effectLst/>
                <a:latin typeface="+mn-lt"/>
                <a:ea typeface="+mn-ea"/>
                <a:cs typeface="+mn-cs"/>
              </a:rPr>
              <a:t>Syndemic</a:t>
            </a:r>
            <a:r>
              <a:rPr lang="en-US" sz="1200" b="0" i="1" kern="1200" dirty="0">
                <a:solidFill>
                  <a:schemeClr val="tx1"/>
                </a:solidFill>
                <a:effectLst/>
                <a:latin typeface="+mn-lt"/>
                <a:ea typeface="+mn-ea"/>
                <a:cs typeface="+mn-cs"/>
              </a:rPr>
              <a:t> theory</a:t>
            </a:r>
            <a:r>
              <a:rPr lang="en-US" sz="1200" b="0" i="0" kern="1200" dirty="0">
                <a:solidFill>
                  <a:schemeClr val="tx1"/>
                </a:solidFill>
                <a:effectLst/>
                <a:latin typeface="+mn-lt"/>
                <a:ea typeface="+mn-ea"/>
                <a:cs typeface="+mn-cs"/>
              </a:rPr>
              <a:t> may be the theoretical framework best suited to explain high rates of HIV/AIDS among Black and Latino men in NYC, because it takes into account multiple interrelated systems that contribute to heightened vulnerability to HIV/AIDS within marginalized communities. A </a:t>
            </a:r>
            <a:r>
              <a:rPr lang="en-US" sz="1200" b="0" i="0" kern="1200" dirty="0" err="1">
                <a:solidFill>
                  <a:schemeClr val="tx1"/>
                </a:solidFill>
                <a:effectLst/>
                <a:latin typeface="+mn-lt"/>
                <a:ea typeface="+mn-ea"/>
                <a:cs typeface="+mn-cs"/>
              </a:rPr>
              <a:t>syndemic</a:t>
            </a:r>
            <a:r>
              <a:rPr lang="en-US" sz="1200" b="0" i="0" kern="1200" dirty="0">
                <a:solidFill>
                  <a:schemeClr val="tx1"/>
                </a:solidFill>
                <a:effectLst/>
                <a:latin typeface="+mn-lt"/>
                <a:ea typeface="+mn-ea"/>
                <a:cs typeface="+mn-cs"/>
              </a:rPr>
              <a:t> is defined as “two or more afflictions, interacting synergistically, contributing to excess burden of disease in a population.”</a:t>
            </a:r>
            <a:r>
              <a:rPr lang="en-US" sz="1200" b="0" i="0" kern="1200" baseline="30000" dirty="0">
                <a:solidFill>
                  <a:schemeClr val="tx1"/>
                </a:solidFill>
                <a:effectLst/>
                <a:latin typeface="+mn-lt"/>
                <a:ea typeface="+mn-ea"/>
                <a:cs typeface="+mn-cs"/>
                <a:hlinkClick r:id="rId3"/>
              </a:rPr>
              <a:t>15</a:t>
            </a:r>
            <a:r>
              <a:rPr lang="en-US" sz="1200" b="0" i="0" kern="1200" dirty="0">
                <a:solidFill>
                  <a:schemeClr val="tx1"/>
                </a:solidFill>
                <a:effectLst/>
                <a:latin typeface="+mn-lt"/>
                <a:ea typeface="+mn-ea"/>
                <a:cs typeface="+mn-cs"/>
              </a:rPr>
              <a:t>In </a:t>
            </a:r>
            <a:r>
              <a:rPr lang="en-US" sz="1200" b="0" i="0" kern="1200" dirty="0" err="1">
                <a:solidFill>
                  <a:schemeClr val="tx1"/>
                </a:solidFill>
                <a:effectLst/>
                <a:latin typeface="+mn-lt"/>
                <a:ea typeface="+mn-ea"/>
                <a:cs typeface="+mn-cs"/>
              </a:rPr>
              <a:t>syndemic</a:t>
            </a:r>
            <a:r>
              <a:rPr lang="en-US" sz="1200" b="0" i="0" kern="1200" dirty="0">
                <a:solidFill>
                  <a:schemeClr val="tx1"/>
                </a:solidFill>
                <a:effectLst/>
                <a:latin typeface="+mn-lt"/>
                <a:ea typeface="+mn-ea"/>
                <a:cs typeface="+mn-cs"/>
              </a:rPr>
              <a:t> theory, individual epidemics are “sustained in a community/population </a:t>
            </a:r>
            <a:r>
              <a:rPr lang="en-US" sz="1200" b="0" i="1" kern="1200" dirty="0">
                <a:solidFill>
                  <a:schemeClr val="tx1"/>
                </a:solidFill>
                <a:effectLst/>
                <a:latin typeface="+mn-lt"/>
                <a:ea typeface="+mn-ea"/>
                <a:cs typeface="+mn-cs"/>
              </a:rPr>
              <a:t>because of harmful social conditions and injurious social connections</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a:rPr>
              <a:t>16</a:t>
            </a:r>
            <a:r>
              <a:rPr lang="en-US" sz="1200" b="0" i="0" kern="1200" dirty="0">
                <a:solidFill>
                  <a:schemeClr val="tx1"/>
                </a:solidFill>
                <a:effectLst/>
                <a:latin typeface="+mn-lt"/>
                <a:ea typeface="+mn-ea"/>
                <a:cs typeface="+mn-cs"/>
              </a:rPr>
              <a:t> Therefore, </a:t>
            </a:r>
            <a:r>
              <a:rPr lang="en-US" sz="1200" b="0" i="0" kern="1200" dirty="0" err="1">
                <a:solidFill>
                  <a:schemeClr val="tx1"/>
                </a:solidFill>
                <a:effectLst/>
                <a:latin typeface="+mn-lt"/>
                <a:ea typeface="+mn-ea"/>
                <a:cs typeface="+mn-cs"/>
              </a:rPr>
              <a:t>syndemics</a:t>
            </a:r>
            <a:r>
              <a:rPr lang="en-US" sz="1200" b="0" i="0" kern="1200" dirty="0">
                <a:solidFill>
                  <a:schemeClr val="tx1"/>
                </a:solidFill>
                <a:effectLst/>
                <a:latin typeface="+mn-lt"/>
                <a:ea typeface="+mn-ea"/>
                <a:cs typeface="+mn-cs"/>
              </a:rPr>
              <a:t> include epidemics both of disease and the social conditions that contribute to the proliferation of disease. Thus, </a:t>
            </a:r>
            <a:r>
              <a:rPr lang="en-US" sz="1200" b="0" i="1" kern="1200" dirty="0">
                <a:solidFill>
                  <a:schemeClr val="tx1"/>
                </a:solidFill>
                <a:effectLst/>
                <a:latin typeface="+mn-lt"/>
                <a:ea typeface="+mn-ea"/>
                <a:cs typeface="+mn-cs"/>
              </a:rPr>
              <a:t>epidemic</a:t>
            </a:r>
            <a:r>
              <a:rPr lang="en-US" sz="1200" b="0" i="0" kern="1200" dirty="0">
                <a:solidFill>
                  <a:schemeClr val="tx1"/>
                </a:solidFill>
                <a:effectLst/>
                <a:latin typeface="+mn-lt"/>
                <a:ea typeface="+mn-ea"/>
                <a:cs typeface="+mn-cs"/>
              </a:rPr>
              <a:t> must be understood in both physiological (i.e., disease) and psycho-sociological (i.e., behavioral, social, and structural) terms.</a:t>
            </a:r>
            <a:r>
              <a:rPr lang="en-US" sz="1200" b="0" i="0" kern="1200" baseline="30000" dirty="0">
                <a:solidFill>
                  <a:schemeClr val="tx1"/>
                </a:solidFill>
                <a:effectLst/>
                <a:latin typeface="+mn-lt"/>
                <a:ea typeface="+mn-ea"/>
                <a:cs typeface="+mn-cs"/>
                <a:hlinkClick r:id="rId4"/>
              </a:rPr>
              <a:t>16</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5"/>
              </a:rPr>
              <a:t>19</a:t>
            </a:r>
            <a:r>
              <a:rPr lang="en-US" sz="1200" b="0" i="0" kern="1200" dirty="0">
                <a:solidFill>
                  <a:schemeClr val="tx1"/>
                </a:solidFill>
                <a:effectLst/>
                <a:latin typeface="+mn-lt"/>
                <a:ea typeface="+mn-ea"/>
                <a:cs typeface="+mn-cs"/>
              </a:rPr>
              <a:t> The emphasis on the role of social and cultural forces in producing epidemics is one detail of </a:t>
            </a:r>
            <a:r>
              <a:rPr lang="en-US" sz="1200" b="0" i="0" kern="1200" dirty="0" err="1">
                <a:solidFill>
                  <a:schemeClr val="tx1"/>
                </a:solidFill>
                <a:effectLst/>
                <a:latin typeface="+mn-lt"/>
                <a:ea typeface="+mn-ea"/>
                <a:cs typeface="+mn-cs"/>
              </a:rPr>
              <a:t>syndemic</a:t>
            </a:r>
            <a:r>
              <a:rPr lang="en-US" sz="1200" b="0" i="0" kern="1200" dirty="0">
                <a:solidFill>
                  <a:schemeClr val="tx1"/>
                </a:solidFill>
                <a:effectLst/>
                <a:latin typeface="+mn-lt"/>
                <a:ea typeface="+mn-ea"/>
                <a:cs typeface="+mn-cs"/>
              </a:rPr>
              <a:t> theory that sets it apart from similar concepts that address the interactive effects of disease, such as “interacting epidemics” (e.g., HIV/AIDS and tuberculosis), “co-morbid conditions” (e.g., depression and substance use), and clusters of health-related crises.</a:t>
            </a:r>
            <a:endParaRPr lang="en-US" dirty="0"/>
          </a:p>
        </p:txBody>
      </p:sp>
      <p:sp>
        <p:nvSpPr>
          <p:cNvPr id="4" name="Slide Number Placeholder 3"/>
          <p:cNvSpPr>
            <a:spLocks noGrp="1"/>
          </p:cNvSpPr>
          <p:nvPr>
            <p:ph type="sldNum" sz="quarter" idx="10"/>
          </p:nvPr>
        </p:nvSpPr>
        <p:spPr/>
        <p:txBody>
          <a:bodyPr/>
          <a:lstStyle/>
          <a:p>
            <a:fld id="{06863815-8044-4B74-B83A-E76862C4C000}" type="slidenum">
              <a:rPr lang="en-US" smtClean="0"/>
              <a:t>6</a:t>
            </a:fld>
            <a:endParaRPr lang="en-US"/>
          </a:p>
        </p:txBody>
      </p:sp>
    </p:spTree>
    <p:extLst>
      <p:ext uri="{BB962C8B-B14F-4D97-AF65-F5344CB8AC3E}">
        <p14:creationId xmlns:p14="http://schemas.microsoft.com/office/powerpoint/2010/main" val="114885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Objectives: Multiple pathways link gender-based violence (GBV) to HIV and other sexually transmitted infections among women and girls who use or inject drugs. The aim of this article is to synthesize global literature that examines associations among the synergistic epidemics of substance abuse, violence, and HIV/AIDS, known as the SAVA </a:t>
            </a:r>
            <a:r>
              <a:rPr lang="en-US" sz="1200" b="0" i="0" u="none" strike="noStrike" kern="1200" baseline="0" dirty="0" err="1">
                <a:solidFill>
                  <a:schemeClr val="tx1"/>
                </a:solidFill>
                <a:latin typeface="+mn-lt"/>
                <a:ea typeface="+mn-ea"/>
                <a:cs typeface="+mn-cs"/>
              </a:rPr>
              <a:t>syndemic</a:t>
            </a:r>
            <a:r>
              <a:rPr lang="en-US" sz="1200" b="0" i="0" u="none" strike="noStrike" kern="1200" baseline="0" dirty="0">
                <a:solidFill>
                  <a:schemeClr val="tx1"/>
                </a:solidFill>
                <a:latin typeface="+mn-lt"/>
                <a:ea typeface="+mn-ea"/>
                <a:cs typeface="+mn-cs"/>
              </a:rPr>
              <a:t>. It also aims to identify a continuum of multilevel integrated interventions that target key SAVA </a:t>
            </a:r>
            <a:r>
              <a:rPr lang="en-US" sz="1200" b="0" i="0" u="none" strike="noStrike" kern="1200" baseline="0" dirty="0" err="1">
                <a:solidFill>
                  <a:schemeClr val="tx1"/>
                </a:solidFill>
                <a:latin typeface="+mn-lt"/>
                <a:ea typeface="+mn-ea"/>
                <a:cs typeface="+mn-cs"/>
              </a:rPr>
              <a:t>syndemic</a:t>
            </a:r>
            <a:r>
              <a:rPr lang="en-US" sz="1200" b="0" i="0" u="none" strike="noStrike" kern="1200" baseline="0" dirty="0">
                <a:solidFill>
                  <a:schemeClr val="tx1"/>
                </a:solidFill>
                <a:latin typeface="+mn-lt"/>
                <a:ea typeface="+mn-ea"/>
                <a:cs typeface="+mn-cs"/>
              </a:rPr>
              <a:t> mechanisms. Methods: We conducted a selective search strategy, prioritizing use of meta-analytic epidemiological and intervention studies that address different aspects of the SAVA </a:t>
            </a:r>
            <a:r>
              <a:rPr lang="en-US" sz="1200" b="0" i="0" u="none" strike="noStrike" kern="1200" baseline="0" dirty="0" err="1">
                <a:solidFill>
                  <a:schemeClr val="tx1"/>
                </a:solidFill>
                <a:latin typeface="+mn-lt"/>
                <a:ea typeface="+mn-ea"/>
                <a:cs typeface="+mn-cs"/>
              </a:rPr>
              <a:t>syndemic</a:t>
            </a:r>
            <a:r>
              <a:rPr lang="en-US" sz="1200" b="0" i="0" u="none" strike="noStrike" kern="1200" baseline="0" dirty="0">
                <a:solidFill>
                  <a:schemeClr val="tx1"/>
                </a:solidFill>
                <a:latin typeface="+mn-lt"/>
                <a:ea typeface="+mn-ea"/>
                <a:cs typeface="+mn-cs"/>
              </a:rPr>
              <a:t> among women and girls who use drugs worldwide from 2000 to 2015 using PubMed, MEDLINE, and Google Scholar. Results: Robust evidence from different countries suggests that GBV signiﬁcantly increases the risk of HIV and other sexually transmitted infections among women and girls who use drugs. Multiple structural, biological, and behavioral mechanisms link GBV and HIV among women and girls. Emerging research has identiﬁed a continuum of brief and extended multilevel GBV prevention and treatment interventions that may be integrated into a continuum of HIV prevention, testing, and treatment interventions to target key SAVA </a:t>
            </a:r>
            <a:r>
              <a:rPr lang="en-US" sz="1200" b="0" i="0" u="none" strike="noStrike" kern="1200" baseline="0" dirty="0" err="1">
                <a:solidFill>
                  <a:schemeClr val="tx1"/>
                </a:solidFill>
                <a:latin typeface="+mn-lt"/>
                <a:ea typeface="+mn-ea"/>
                <a:cs typeface="+mn-cs"/>
              </a:rPr>
              <a:t>syndemic</a:t>
            </a:r>
            <a:r>
              <a:rPr lang="en-US" sz="1200" b="0" i="0" u="none" strike="noStrike" kern="1200" baseline="0" dirty="0">
                <a:solidFill>
                  <a:schemeClr val="tx1"/>
                </a:solidFill>
                <a:latin typeface="+mn-lt"/>
                <a:ea typeface="+mn-ea"/>
                <a:cs typeface="+mn-cs"/>
              </a:rPr>
              <a:t> mechanisms among women and girls who use drugs. Conclusions: There remain signiﬁcant methodological and geographical gaps in epidemiological and intervention research on the SAVA </a:t>
            </a:r>
            <a:r>
              <a:rPr lang="en-US" sz="1200" b="0" i="0" u="none" strike="noStrike" kern="1200" baseline="0" dirty="0" err="1">
                <a:solidFill>
                  <a:schemeClr val="tx1"/>
                </a:solidFill>
                <a:latin typeface="+mn-lt"/>
                <a:ea typeface="+mn-ea"/>
                <a:cs typeface="+mn-cs"/>
              </a:rPr>
              <a:t>syndemic</a:t>
            </a:r>
            <a:r>
              <a:rPr lang="en-US" sz="1200" b="0" i="0" u="none" strike="noStrike" kern="1200" baseline="0" dirty="0">
                <a:solidFill>
                  <a:schemeClr val="tx1"/>
                </a:solidFill>
                <a:latin typeface="+mn-lt"/>
                <a:ea typeface="+mn-ea"/>
                <a:cs typeface="+mn-cs"/>
              </a:rPr>
              <a:t>, particularly in low- and middle-income countries. This global review underscores the need to advance a continuum of multilevel integrated interventions that target salient mechanisms of the SAVA </a:t>
            </a:r>
            <a:r>
              <a:rPr lang="en-US" sz="1200" b="0" i="0" u="none" strike="noStrike" kern="1200" baseline="0" dirty="0" err="1">
                <a:solidFill>
                  <a:schemeClr val="tx1"/>
                </a:solidFill>
                <a:latin typeface="+mn-lt"/>
                <a:ea typeface="+mn-ea"/>
                <a:cs typeface="+mn-cs"/>
              </a:rPr>
              <a:t>syndemic</a:t>
            </a:r>
            <a:r>
              <a:rPr lang="en-US" sz="1200" b="0" i="0" u="none" strike="noStrike" kern="1200" baseline="0" dirty="0">
                <a:solidFill>
                  <a:schemeClr val="tx1"/>
                </a:solidFill>
                <a:latin typeface="+mn-lt"/>
                <a:ea typeface="+mn-ea"/>
                <a:cs typeface="+mn-cs"/>
              </a:rPr>
              <a:t>, especially for adolescent girls, young women, and transgender women who use drugs.</a:t>
            </a:r>
          </a:p>
        </p:txBody>
      </p:sp>
      <p:sp>
        <p:nvSpPr>
          <p:cNvPr id="4" name="Slide Number Placeholder 3"/>
          <p:cNvSpPr>
            <a:spLocks noGrp="1"/>
          </p:cNvSpPr>
          <p:nvPr>
            <p:ph type="sldNum" sz="quarter" idx="10"/>
          </p:nvPr>
        </p:nvSpPr>
        <p:spPr/>
        <p:txBody>
          <a:bodyPr/>
          <a:lstStyle/>
          <a:p>
            <a:fld id="{06863815-8044-4B74-B83A-E76862C4C000}" type="slidenum">
              <a:rPr lang="en-US" smtClean="0"/>
              <a:t>8</a:t>
            </a:fld>
            <a:endParaRPr lang="en-US"/>
          </a:p>
        </p:txBody>
      </p:sp>
    </p:spTree>
    <p:extLst>
      <p:ext uri="{BB962C8B-B14F-4D97-AF65-F5344CB8AC3E}">
        <p14:creationId xmlns:p14="http://schemas.microsoft.com/office/powerpoint/2010/main" val="3114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Transgender communities are among the groups at highest risk for HIV infection in the United States. Using </a:t>
            </a:r>
            <a:r>
              <a:rPr lang="en-US" dirty="0" err="1"/>
              <a:t>syndemic</a:t>
            </a:r>
            <a:r>
              <a:rPr lang="en-US" dirty="0"/>
              <a:t> theory, we examine how HIV risk in transgender communities is embedded in multiple co-occurring public health problems, including poor mental health, substance use, violence and victimization, discrimination, and economic hardship. Although safer sex counseling and testing programs are essential platforms for HIV intervention, these modalities alone may be insufﬁcient in reducing new infections. Multicomponent interventions are necessary to respond to the complex interacting </a:t>
            </a:r>
            <a:r>
              <a:rPr lang="en-US" dirty="0" err="1"/>
              <a:t>syndemic</a:t>
            </a:r>
            <a:r>
              <a:rPr lang="en-US" dirty="0"/>
              <a:t> factors that cumulatively determine HIV vulnerability in transgender individuals.</a:t>
            </a:r>
          </a:p>
        </p:txBody>
      </p:sp>
      <p:sp>
        <p:nvSpPr>
          <p:cNvPr id="4" name="Slide Number Placeholder 3"/>
          <p:cNvSpPr>
            <a:spLocks noGrp="1"/>
          </p:cNvSpPr>
          <p:nvPr>
            <p:ph type="sldNum" sz="quarter" idx="10"/>
          </p:nvPr>
        </p:nvSpPr>
        <p:spPr/>
        <p:txBody>
          <a:bodyPr/>
          <a:lstStyle/>
          <a:p>
            <a:fld id="{06863815-8044-4B74-B83A-E76862C4C000}" type="slidenum">
              <a:rPr lang="en-US" smtClean="0"/>
              <a:t>10</a:t>
            </a:fld>
            <a:endParaRPr lang="en-US"/>
          </a:p>
        </p:txBody>
      </p:sp>
    </p:spTree>
    <p:extLst>
      <p:ext uri="{BB962C8B-B14F-4D97-AF65-F5344CB8AC3E}">
        <p14:creationId xmlns:p14="http://schemas.microsoft.com/office/powerpoint/2010/main" val="394052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63815-8044-4B74-B83A-E76862C4C000}" type="slidenum">
              <a:rPr lang="en-US" smtClean="0"/>
              <a:t>12</a:t>
            </a:fld>
            <a:endParaRPr lang="en-US"/>
          </a:p>
        </p:txBody>
      </p:sp>
    </p:spTree>
    <p:extLst>
      <p:ext uri="{BB962C8B-B14F-4D97-AF65-F5344CB8AC3E}">
        <p14:creationId xmlns:p14="http://schemas.microsoft.com/office/powerpoint/2010/main" val="395211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BASED IN AMSTERDAM</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Alexithymia</a:t>
            </a:r>
            <a:r>
              <a:rPr lang="en-US" sz="1200" b="0" i="0" kern="1200" dirty="0">
                <a:solidFill>
                  <a:schemeClr val="tx1"/>
                </a:solidFill>
                <a:effectLst/>
                <a:latin typeface="+mn-lt"/>
                <a:ea typeface="+mn-ea"/>
                <a:cs typeface="+mn-cs"/>
              </a:rPr>
              <a:t> /ˌ</a:t>
            </a:r>
            <a:r>
              <a:rPr lang="en-US" sz="1200" b="0" i="0" kern="1200" dirty="0" err="1">
                <a:solidFill>
                  <a:schemeClr val="tx1"/>
                </a:solidFill>
                <a:effectLst/>
                <a:latin typeface="+mn-lt"/>
                <a:ea typeface="+mn-ea"/>
                <a:cs typeface="+mn-cs"/>
              </a:rPr>
              <a:t>eɪlɛksəˈθaɪmiə</a:t>
            </a:r>
            <a:r>
              <a:rPr lang="en-US" sz="1200" b="0" i="0" kern="1200" dirty="0">
                <a:solidFill>
                  <a:schemeClr val="tx1"/>
                </a:solidFill>
                <a:effectLst/>
                <a:latin typeface="+mn-lt"/>
                <a:ea typeface="+mn-ea"/>
                <a:cs typeface="+mn-cs"/>
              </a:rPr>
              <a:t>/ is a personality construct characterized by the subclinical inability to identify and describe emotions in the self. The core characteristics </a:t>
            </a:r>
            <a:r>
              <a:rPr lang="en-US" sz="1200" b="0" i="0" kern="1200" dirty="0" err="1">
                <a:solidFill>
                  <a:schemeClr val="tx1"/>
                </a:solidFill>
                <a:effectLst/>
                <a:latin typeface="+mn-lt"/>
                <a:ea typeface="+mn-ea"/>
                <a:cs typeface="+mn-cs"/>
              </a:rPr>
              <a:t>of</a:t>
            </a:r>
            <a:r>
              <a:rPr lang="en-US" sz="1200" b="1" i="0" kern="1200" dirty="0" err="1">
                <a:solidFill>
                  <a:schemeClr val="tx1"/>
                </a:solidFill>
                <a:effectLst/>
                <a:latin typeface="+mn-lt"/>
                <a:ea typeface="+mn-ea"/>
                <a:cs typeface="+mn-cs"/>
              </a:rPr>
              <a:t>alexithymia</a:t>
            </a:r>
            <a:r>
              <a:rPr lang="en-US" sz="1200" b="0" i="0" kern="1200" dirty="0">
                <a:solidFill>
                  <a:schemeClr val="tx1"/>
                </a:solidFill>
                <a:effectLst/>
                <a:latin typeface="+mn-lt"/>
                <a:ea typeface="+mn-ea"/>
                <a:cs typeface="+mn-cs"/>
              </a:rPr>
              <a:t> are marked dysfunction in emotional awareness, social attachment, and interpersonal relating</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Help seeking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for mental health and/or addiction problems among MSM who are at high risk for STIs and HIV. Since care is co-located, we will be able to use both confirmed  help  seeking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self-reported help seeking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(i.e.  Have you seen a health  professional  (family  doctor, counsellor or psychologist) to get help for mental problems or problems due to substance use or sex in the last year? yes/no).</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Secondary outcomes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 incidence and changes in risky  sexual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(i.e. condom use/number of partners/ number of unsafe partners/amount anal sex/recreational drug use/renounce to visit the STI clinic). In addition, we will monitor how care was experienced. If help seeking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took place, information will be collected to know where help was obtained, and how useful the help was on a scale from</a:t>
            </a:r>
          </a:p>
          <a:p>
            <a:endParaRPr lang="en-US" dirty="0"/>
          </a:p>
        </p:txBody>
      </p:sp>
      <p:sp>
        <p:nvSpPr>
          <p:cNvPr id="4" name="Slide Number Placeholder 3"/>
          <p:cNvSpPr>
            <a:spLocks noGrp="1"/>
          </p:cNvSpPr>
          <p:nvPr>
            <p:ph type="sldNum" sz="quarter" idx="10"/>
          </p:nvPr>
        </p:nvSpPr>
        <p:spPr/>
        <p:txBody>
          <a:bodyPr/>
          <a:lstStyle/>
          <a:p>
            <a:fld id="{06863815-8044-4B74-B83A-E76862C4C000}" type="slidenum">
              <a:rPr lang="en-US" smtClean="0"/>
              <a:t>13</a:t>
            </a:fld>
            <a:endParaRPr lang="en-US"/>
          </a:p>
        </p:txBody>
      </p:sp>
    </p:spTree>
    <p:extLst>
      <p:ext uri="{BB962C8B-B14F-4D97-AF65-F5344CB8AC3E}">
        <p14:creationId xmlns:p14="http://schemas.microsoft.com/office/powerpoint/2010/main" val="321046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03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0D83ED-5A27-45A1-8CB3-07228EBE00C0}"/>
              </a:ext>
            </a:extLst>
          </p:cNvPr>
          <p:cNvPicPr>
            <a:picLocks noGrp="1" noChangeAspect="1"/>
          </p:cNvPicPr>
          <p:nvPr>
            <p:ph idx="1"/>
          </p:nvPr>
        </p:nvPicPr>
        <p:blipFill>
          <a:blip r:embed="rId3"/>
          <a:stretch>
            <a:fillRect/>
          </a:stretch>
        </p:blipFill>
        <p:spPr>
          <a:xfrm>
            <a:off x="245709" y="70273"/>
            <a:ext cx="8652582" cy="2885578"/>
          </a:xfrm>
          <a:prstGeom prst="rect">
            <a:avLst/>
          </a:prstGeom>
        </p:spPr>
      </p:pic>
      <p:pic>
        <p:nvPicPr>
          <p:cNvPr id="4" name="Picture 3">
            <a:extLst>
              <a:ext uri="{FF2B5EF4-FFF2-40B4-BE49-F238E27FC236}">
                <a16:creationId xmlns:a16="http://schemas.microsoft.com/office/drawing/2014/main" id="{E74DDCC8-498A-439F-97F7-8AF46C76F9EB}"/>
              </a:ext>
            </a:extLst>
          </p:cNvPr>
          <p:cNvPicPr>
            <a:picLocks noChangeAspect="1"/>
          </p:cNvPicPr>
          <p:nvPr/>
        </p:nvPicPr>
        <p:blipFill>
          <a:blip r:embed="rId4"/>
          <a:stretch>
            <a:fillRect/>
          </a:stretch>
        </p:blipFill>
        <p:spPr>
          <a:xfrm>
            <a:off x="245709" y="3429000"/>
            <a:ext cx="8652582" cy="2587610"/>
          </a:xfrm>
          <a:prstGeom prst="rect">
            <a:avLst/>
          </a:prstGeom>
        </p:spPr>
      </p:pic>
    </p:spTree>
    <p:extLst>
      <p:ext uri="{BB962C8B-B14F-4D97-AF65-F5344CB8AC3E}">
        <p14:creationId xmlns:p14="http://schemas.microsoft.com/office/powerpoint/2010/main" val="156018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C14D95-EA73-4AEB-9E7E-B581F5F450E4}"/>
              </a:ext>
            </a:extLst>
          </p:cNvPr>
          <p:cNvPicPr>
            <a:picLocks noGrp="1" noChangeAspect="1"/>
          </p:cNvPicPr>
          <p:nvPr>
            <p:ph idx="1"/>
          </p:nvPr>
        </p:nvPicPr>
        <p:blipFill rotWithShape="1">
          <a:blip r:embed="rId2"/>
          <a:srcRect l="11567" t="13181" r="55703" b="68444"/>
          <a:stretch/>
        </p:blipFill>
        <p:spPr>
          <a:xfrm>
            <a:off x="894521" y="391291"/>
            <a:ext cx="2915459" cy="920674"/>
          </a:xfrm>
          <a:prstGeom prst="rect">
            <a:avLst/>
          </a:prstGeom>
        </p:spPr>
      </p:pic>
      <p:pic>
        <p:nvPicPr>
          <p:cNvPr id="4" name="Picture 3">
            <a:extLst>
              <a:ext uri="{FF2B5EF4-FFF2-40B4-BE49-F238E27FC236}">
                <a16:creationId xmlns:a16="http://schemas.microsoft.com/office/drawing/2014/main" id="{164B620F-A54C-441A-AA3B-63736658C243}"/>
              </a:ext>
            </a:extLst>
          </p:cNvPr>
          <p:cNvPicPr>
            <a:picLocks noChangeAspect="1"/>
          </p:cNvPicPr>
          <p:nvPr/>
        </p:nvPicPr>
        <p:blipFill rotWithShape="1">
          <a:blip r:embed="rId2"/>
          <a:srcRect l="11306" t="55990" r="36520" b="24299"/>
          <a:stretch/>
        </p:blipFill>
        <p:spPr>
          <a:xfrm>
            <a:off x="3889869" y="381352"/>
            <a:ext cx="4770784" cy="1013791"/>
          </a:xfrm>
          <a:prstGeom prst="rect">
            <a:avLst/>
          </a:prstGeom>
        </p:spPr>
      </p:pic>
      <p:pic>
        <p:nvPicPr>
          <p:cNvPr id="7" name="Picture 6">
            <a:extLst>
              <a:ext uri="{FF2B5EF4-FFF2-40B4-BE49-F238E27FC236}">
                <a16:creationId xmlns:a16="http://schemas.microsoft.com/office/drawing/2014/main" id="{4559BCB0-0C4A-4A81-AFE3-11C095294B83}"/>
              </a:ext>
            </a:extLst>
          </p:cNvPr>
          <p:cNvPicPr>
            <a:picLocks noChangeAspect="1"/>
          </p:cNvPicPr>
          <p:nvPr/>
        </p:nvPicPr>
        <p:blipFill>
          <a:blip r:embed="rId3"/>
          <a:stretch>
            <a:fillRect/>
          </a:stretch>
        </p:blipFill>
        <p:spPr>
          <a:xfrm>
            <a:off x="750506" y="1405083"/>
            <a:ext cx="7588424" cy="4962552"/>
          </a:xfrm>
          <a:prstGeom prst="rect">
            <a:avLst/>
          </a:prstGeom>
        </p:spPr>
      </p:pic>
    </p:spTree>
    <p:extLst>
      <p:ext uri="{BB962C8B-B14F-4D97-AF65-F5344CB8AC3E}">
        <p14:creationId xmlns:p14="http://schemas.microsoft.com/office/powerpoint/2010/main" val="309576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0B4A-810B-48D2-9B62-76A303731E0A}"/>
              </a:ext>
            </a:extLst>
          </p:cNvPr>
          <p:cNvSpPr>
            <a:spLocks noGrp="1"/>
          </p:cNvSpPr>
          <p:nvPr>
            <p:ph type="title"/>
          </p:nvPr>
        </p:nvSpPr>
        <p:spPr/>
        <p:txBody>
          <a:bodyPr>
            <a:normAutofit fontScale="90000"/>
          </a:bodyPr>
          <a:lstStyle/>
          <a:p>
            <a:r>
              <a:rPr lang="en-US" dirty="0"/>
              <a:t>Systematic Review</a:t>
            </a:r>
            <a:br>
              <a:rPr lang="en-US" dirty="0"/>
            </a:br>
            <a:r>
              <a:rPr lang="en-US" dirty="0"/>
              <a:t>of </a:t>
            </a:r>
            <a:r>
              <a:rPr lang="en-US" dirty="0" err="1"/>
              <a:t>Syndemic</a:t>
            </a:r>
            <a:r>
              <a:rPr lang="en-US" dirty="0"/>
              <a:t> Literature</a:t>
            </a:r>
          </a:p>
        </p:txBody>
      </p:sp>
      <p:sp>
        <p:nvSpPr>
          <p:cNvPr id="3" name="Content Placeholder 2">
            <a:extLst>
              <a:ext uri="{FF2B5EF4-FFF2-40B4-BE49-F238E27FC236}">
                <a16:creationId xmlns:a16="http://schemas.microsoft.com/office/drawing/2014/main" id="{7185E62A-AD5C-49C7-ADD4-22E85897CB61}"/>
              </a:ext>
            </a:extLst>
          </p:cNvPr>
          <p:cNvSpPr>
            <a:spLocks noGrp="1"/>
          </p:cNvSpPr>
          <p:nvPr>
            <p:ph idx="1"/>
          </p:nvPr>
        </p:nvSpPr>
        <p:spPr>
          <a:xfrm>
            <a:off x="562860" y="1600201"/>
            <a:ext cx="8018280" cy="4629163"/>
          </a:xfrm>
        </p:spPr>
        <p:txBody>
          <a:bodyPr>
            <a:normAutofit/>
          </a:bodyPr>
          <a:lstStyle/>
          <a:p>
            <a:r>
              <a:rPr lang="en-US" sz="2400" dirty="0"/>
              <a:t>71 quantitative studies through 2016</a:t>
            </a:r>
          </a:p>
          <a:p>
            <a:pPr lvl="1"/>
            <a:r>
              <a:rPr lang="en-US" sz="2000" dirty="0"/>
              <a:t>75% in the U.S. (decreasing trend)</a:t>
            </a:r>
          </a:p>
          <a:p>
            <a:pPr lvl="1"/>
            <a:r>
              <a:rPr lang="en-US" sz="2000" dirty="0"/>
              <a:t>Majority focus on MSM (51%)</a:t>
            </a:r>
          </a:p>
          <a:p>
            <a:pPr>
              <a:spcBef>
                <a:spcPts val="1200"/>
              </a:spcBef>
            </a:pPr>
            <a:r>
              <a:rPr lang="en-US" sz="2400" dirty="0"/>
              <a:t>Psychosocial conditions (&gt;80%):</a:t>
            </a:r>
          </a:p>
          <a:p>
            <a:pPr lvl="1"/>
            <a:r>
              <a:rPr lang="en-US" sz="2000" dirty="0"/>
              <a:t>Mental health, substance use, violence</a:t>
            </a:r>
          </a:p>
          <a:p>
            <a:pPr>
              <a:spcBef>
                <a:spcPts val="1200"/>
              </a:spcBef>
            </a:pPr>
            <a:r>
              <a:rPr lang="en-US" sz="2400" dirty="0"/>
              <a:t>Outcomes: HIV risk behavior (63%)</a:t>
            </a:r>
          </a:p>
          <a:p>
            <a:pPr>
              <a:spcBef>
                <a:spcPts val="1200"/>
              </a:spcBef>
            </a:pPr>
            <a:r>
              <a:rPr lang="en-US" sz="2400" dirty="0"/>
              <a:t>All analyzed at the </a:t>
            </a:r>
            <a:r>
              <a:rPr lang="en-US" sz="2400" b="1" dirty="0">
                <a:solidFill>
                  <a:srgbClr val="0070C0"/>
                </a:solidFill>
              </a:rPr>
              <a:t>individual level</a:t>
            </a:r>
          </a:p>
          <a:p>
            <a:pPr lvl="1"/>
            <a:r>
              <a:rPr lang="en-US" sz="2000" dirty="0"/>
              <a:t>41% examined additive associations (decreasing trend)</a:t>
            </a:r>
          </a:p>
          <a:p>
            <a:pPr>
              <a:spcBef>
                <a:spcPts val="1200"/>
              </a:spcBef>
            </a:pPr>
            <a:r>
              <a:rPr lang="en-US" sz="2400" b="1" dirty="0">
                <a:solidFill>
                  <a:srgbClr val="0070C0"/>
                </a:solidFill>
              </a:rPr>
              <a:t>No studies of interventions  </a:t>
            </a:r>
          </a:p>
          <a:p>
            <a:pPr lvl="1"/>
            <a:r>
              <a:rPr lang="en-US" sz="2000" dirty="0"/>
              <a:t>79% cross-sectional, 21% longitudinal</a:t>
            </a:r>
          </a:p>
          <a:p>
            <a:pPr lvl="1"/>
            <a:endParaRPr lang="en-US" sz="2000" dirty="0"/>
          </a:p>
        </p:txBody>
      </p:sp>
      <p:sp>
        <p:nvSpPr>
          <p:cNvPr id="4" name="TextBox 3">
            <a:extLst>
              <a:ext uri="{FF2B5EF4-FFF2-40B4-BE49-F238E27FC236}">
                <a16:creationId xmlns:a16="http://schemas.microsoft.com/office/drawing/2014/main" id="{6AB0CE29-ADAA-4E91-81DC-5FAC36C59475}"/>
              </a:ext>
            </a:extLst>
          </p:cNvPr>
          <p:cNvSpPr txBox="1"/>
          <p:nvPr/>
        </p:nvSpPr>
        <p:spPr>
          <a:xfrm>
            <a:off x="4133874" y="5998532"/>
            <a:ext cx="4681182" cy="276999"/>
          </a:xfrm>
          <a:prstGeom prst="rect">
            <a:avLst/>
          </a:prstGeom>
          <a:noFill/>
        </p:spPr>
        <p:txBody>
          <a:bodyPr wrap="square" rtlCol="0">
            <a:spAutoFit/>
          </a:bodyPr>
          <a:lstStyle/>
          <a:p>
            <a:pPr algn="r"/>
            <a:r>
              <a:rPr lang="en-US" sz="1200" dirty="0"/>
              <a:t>Tsai et al., Lancet 2017; 389: 978–82</a:t>
            </a:r>
          </a:p>
        </p:txBody>
      </p:sp>
    </p:spTree>
    <p:extLst>
      <p:ext uri="{BB962C8B-B14F-4D97-AF65-F5344CB8AC3E}">
        <p14:creationId xmlns:p14="http://schemas.microsoft.com/office/powerpoint/2010/main" val="293838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EEEB42-1E7B-46F5-ACBD-AF6458F0FC2C}"/>
              </a:ext>
            </a:extLst>
          </p:cNvPr>
          <p:cNvPicPr>
            <a:picLocks noGrp="1" noChangeAspect="1"/>
          </p:cNvPicPr>
          <p:nvPr>
            <p:ph idx="1"/>
          </p:nvPr>
        </p:nvPicPr>
        <p:blipFill rotWithShape="1">
          <a:blip r:embed="rId3"/>
          <a:srcRect l="10831" t="23988" r="8694" b="8648"/>
          <a:stretch/>
        </p:blipFill>
        <p:spPr>
          <a:xfrm>
            <a:off x="0" y="0"/>
            <a:ext cx="4744720" cy="2234128"/>
          </a:xfrm>
          <a:prstGeom prst="rect">
            <a:avLst/>
          </a:prstGeom>
        </p:spPr>
      </p:pic>
      <p:pic>
        <p:nvPicPr>
          <p:cNvPr id="5" name="Picture 4">
            <a:extLst>
              <a:ext uri="{FF2B5EF4-FFF2-40B4-BE49-F238E27FC236}">
                <a16:creationId xmlns:a16="http://schemas.microsoft.com/office/drawing/2014/main" id="{3369EECC-F40E-4B8C-874B-E2290BF9EB53}"/>
              </a:ext>
            </a:extLst>
          </p:cNvPr>
          <p:cNvPicPr>
            <a:picLocks noChangeAspect="1"/>
          </p:cNvPicPr>
          <p:nvPr/>
        </p:nvPicPr>
        <p:blipFill>
          <a:blip r:embed="rId4"/>
          <a:stretch>
            <a:fillRect/>
          </a:stretch>
        </p:blipFill>
        <p:spPr>
          <a:xfrm>
            <a:off x="4465168" y="360276"/>
            <a:ext cx="4434992" cy="5898284"/>
          </a:xfrm>
          <a:prstGeom prst="rect">
            <a:avLst/>
          </a:prstGeom>
        </p:spPr>
      </p:pic>
      <p:sp>
        <p:nvSpPr>
          <p:cNvPr id="6" name="TextBox 5">
            <a:extLst>
              <a:ext uri="{FF2B5EF4-FFF2-40B4-BE49-F238E27FC236}">
                <a16:creationId xmlns:a16="http://schemas.microsoft.com/office/drawing/2014/main" id="{A99A0B4B-4B70-47CC-8E55-331EFF880D91}"/>
              </a:ext>
            </a:extLst>
          </p:cNvPr>
          <p:cNvSpPr txBox="1"/>
          <p:nvPr/>
        </p:nvSpPr>
        <p:spPr>
          <a:xfrm>
            <a:off x="243840" y="2265824"/>
            <a:ext cx="4141893" cy="4247317"/>
          </a:xfrm>
          <a:prstGeom prst="rect">
            <a:avLst/>
          </a:prstGeom>
          <a:noFill/>
        </p:spPr>
        <p:txBody>
          <a:bodyPr wrap="square" rtlCol="0">
            <a:spAutoFit/>
          </a:bodyPr>
          <a:lstStyle/>
          <a:p>
            <a:r>
              <a:rPr lang="en-US" u="sng" dirty="0"/>
              <a:t>SYNDEMIC DOMAINS</a:t>
            </a:r>
            <a:endParaRPr lang="en-US" dirty="0"/>
          </a:p>
          <a:p>
            <a:pPr marL="285750" indent="-285750">
              <a:buFont typeface="Arial" panose="020B0604020202020204" pitchFamily="34" charset="0"/>
              <a:buChar char="•"/>
            </a:pPr>
            <a:r>
              <a:rPr lang="en-US" dirty="0"/>
              <a:t>Sex addiction</a:t>
            </a:r>
          </a:p>
          <a:p>
            <a:pPr marL="285750" indent="-285750">
              <a:buFont typeface="Arial" panose="020B0604020202020204" pitchFamily="34" charset="0"/>
              <a:buChar char="•"/>
            </a:pPr>
            <a:r>
              <a:rPr lang="en-US" dirty="0"/>
              <a:t>Alcohol/drug addiction</a:t>
            </a:r>
          </a:p>
          <a:p>
            <a:pPr marL="285750" indent="-285750">
              <a:buFont typeface="Arial" panose="020B0604020202020204" pitchFamily="34" charset="0"/>
              <a:buChar char="•"/>
            </a:pPr>
            <a:r>
              <a:rPr lang="en-US" dirty="0"/>
              <a:t>Anxiety</a:t>
            </a:r>
          </a:p>
          <a:p>
            <a:pPr marL="285750" indent="-285750">
              <a:buFont typeface="Arial" panose="020B0604020202020204" pitchFamily="34" charset="0"/>
              <a:buChar char="•"/>
            </a:pPr>
            <a:r>
              <a:rPr lang="en-US" dirty="0"/>
              <a:t>Depression</a:t>
            </a:r>
          </a:p>
          <a:p>
            <a:pPr marL="285750" indent="-285750">
              <a:buFont typeface="Arial" panose="020B0604020202020204" pitchFamily="34" charset="0"/>
              <a:buChar char="•"/>
            </a:pPr>
            <a:r>
              <a:rPr lang="en-US" dirty="0"/>
              <a:t>ADHD</a:t>
            </a:r>
          </a:p>
          <a:p>
            <a:pPr marL="285750" indent="-285750">
              <a:buFont typeface="Arial" panose="020B0604020202020204" pitchFamily="34" charset="0"/>
              <a:buChar char="•"/>
            </a:pPr>
            <a:r>
              <a:rPr lang="en-US" dirty="0" err="1"/>
              <a:t>Aleithymia</a:t>
            </a:r>
            <a:endParaRPr lang="en-US" dirty="0"/>
          </a:p>
          <a:p>
            <a:pPr marL="285750" indent="-285750">
              <a:buFont typeface="Arial" panose="020B0604020202020204" pitchFamily="34" charset="0"/>
              <a:buChar char="•"/>
            </a:pPr>
            <a:r>
              <a:rPr lang="en-US" dirty="0"/>
              <a:t>Partner violence</a:t>
            </a:r>
          </a:p>
          <a:p>
            <a:pPr marL="285750" indent="-285750">
              <a:buFont typeface="Arial" panose="020B0604020202020204" pitchFamily="34" charset="0"/>
              <a:buChar char="•"/>
            </a:pPr>
            <a:r>
              <a:rPr lang="en-US" dirty="0"/>
              <a:t>Childhood sex abuse</a:t>
            </a:r>
          </a:p>
          <a:p>
            <a:pPr marL="285750" indent="-285750">
              <a:buFont typeface="Arial" panose="020B0604020202020204" pitchFamily="34" charset="0"/>
              <a:buChar char="•"/>
            </a:pPr>
            <a:r>
              <a:rPr lang="en-US" dirty="0"/>
              <a:t>Discrimination</a:t>
            </a:r>
          </a:p>
          <a:p>
            <a:endParaRPr lang="en-US" dirty="0"/>
          </a:p>
          <a:p>
            <a:r>
              <a:rPr lang="en-US" u="sng" dirty="0"/>
              <a:t>OUTCOMES</a:t>
            </a:r>
          </a:p>
          <a:p>
            <a:pPr marL="342900" indent="-342900">
              <a:buAutoNum type="arabicPeriod"/>
            </a:pPr>
            <a:r>
              <a:rPr lang="en-US" dirty="0"/>
              <a:t>Addiction/mental health help-seeking</a:t>
            </a:r>
          </a:p>
          <a:p>
            <a:pPr marL="342900" indent="-342900">
              <a:buAutoNum type="arabicPeriod"/>
            </a:pPr>
            <a:r>
              <a:rPr lang="en-US" dirty="0"/>
              <a:t>STI incidence and risk behavior</a:t>
            </a:r>
          </a:p>
          <a:p>
            <a:endParaRPr lang="en-US" dirty="0"/>
          </a:p>
        </p:txBody>
      </p:sp>
    </p:spTree>
    <p:extLst>
      <p:ext uri="{BB962C8B-B14F-4D97-AF65-F5344CB8AC3E}">
        <p14:creationId xmlns:p14="http://schemas.microsoft.com/office/powerpoint/2010/main" val="237700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68FD-A8E1-4B77-9696-1C36C391F2ED}"/>
              </a:ext>
            </a:extLst>
          </p:cNvPr>
          <p:cNvSpPr>
            <a:spLocks noGrp="1"/>
          </p:cNvSpPr>
          <p:nvPr>
            <p:ph type="title"/>
          </p:nvPr>
        </p:nvSpPr>
        <p:spPr/>
        <p:txBody>
          <a:bodyPr/>
          <a:lstStyle/>
          <a:p>
            <a:r>
              <a:rPr lang="en-US" dirty="0"/>
              <a:t>Interventions	 </a:t>
            </a:r>
          </a:p>
        </p:txBody>
      </p:sp>
      <p:sp>
        <p:nvSpPr>
          <p:cNvPr id="3" name="Content Placeholder 2">
            <a:extLst>
              <a:ext uri="{FF2B5EF4-FFF2-40B4-BE49-F238E27FC236}">
                <a16:creationId xmlns:a16="http://schemas.microsoft.com/office/drawing/2014/main" id="{424E9A02-183F-482E-B289-DF4828F90425}"/>
              </a:ext>
            </a:extLst>
          </p:cNvPr>
          <p:cNvSpPr>
            <a:spLocks noGrp="1"/>
          </p:cNvSpPr>
          <p:nvPr>
            <p:ph idx="1"/>
          </p:nvPr>
        </p:nvSpPr>
        <p:spPr/>
        <p:txBody>
          <a:bodyPr/>
          <a:lstStyle/>
          <a:p>
            <a:r>
              <a:rPr lang="en-US" dirty="0"/>
              <a:t>Incomplete operationalization of </a:t>
            </a:r>
            <a:r>
              <a:rPr lang="en-US" dirty="0" err="1"/>
              <a:t>syndemics</a:t>
            </a:r>
            <a:r>
              <a:rPr lang="en-US" dirty="0"/>
              <a:t> result in failure to implement and test </a:t>
            </a:r>
            <a:r>
              <a:rPr lang="en-US" dirty="0" err="1"/>
              <a:t>syndemic</a:t>
            </a:r>
            <a:r>
              <a:rPr lang="en-US" dirty="0"/>
              <a:t> interventions</a:t>
            </a:r>
          </a:p>
          <a:p>
            <a:pPr>
              <a:spcBef>
                <a:spcPts val="1800"/>
              </a:spcBef>
            </a:pPr>
            <a:r>
              <a:rPr lang="en-US" dirty="0"/>
              <a:t>Multi-component interventions often fail to address social forces beyond the individual level and are often limited to one disease/condition</a:t>
            </a:r>
          </a:p>
        </p:txBody>
      </p:sp>
    </p:spTree>
    <p:extLst>
      <p:ext uri="{BB962C8B-B14F-4D97-AF65-F5344CB8AC3E}">
        <p14:creationId xmlns:p14="http://schemas.microsoft.com/office/powerpoint/2010/main" val="250102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9EA1-2DCB-41BE-9C9A-3455901D67A5}"/>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04D48FE9-E6D6-4FAC-A756-02E3FDFAA6D9}"/>
              </a:ext>
            </a:extLst>
          </p:cNvPr>
          <p:cNvSpPr>
            <a:spLocks noGrp="1"/>
          </p:cNvSpPr>
          <p:nvPr>
            <p:ph idx="1"/>
          </p:nvPr>
        </p:nvSpPr>
        <p:spPr>
          <a:xfrm>
            <a:off x="562860" y="1600201"/>
            <a:ext cx="7751800" cy="4525963"/>
          </a:xfrm>
        </p:spPr>
        <p:txBody>
          <a:bodyPr>
            <a:normAutofit/>
          </a:bodyPr>
          <a:lstStyle/>
          <a:p>
            <a:pPr>
              <a:spcBef>
                <a:spcPts val="1800"/>
              </a:spcBef>
            </a:pPr>
            <a:r>
              <a:rPr lang="en-US" dirty="0"/>
              <a:t>Requires systems thinking for which there may be limited experience and/or political will</a:t>
            </a:r>
          </a:p>
          <a:p>
            <a:pPr>
              <a:spcBef>
                <a:spcPts val="1800"/>
              </a:spcBef>
            </a:pPr>
            <a:r>
              <a:rPr lang="en-US" dirty="0"/>
              <a:t>Measuring </a:t>
            </a:r>
            <a:r>
              <a:rPr lang="en-US" dirty="0" err="1"/>
              <a:t>syndemics</a:t>
            </a:r>
            <a:r>
              <a:rPr lang="en-US" dirty="0"/>
              <a:t> and quantifying their impact on synergistic social and biological systems is  complex</a:t>
            </a:r>
          </a:p>
        </p:txBody>
      </p:sp>
    </p:spTree>
    <p:extLst>
      <p:ext uri="{BB962C8B-B14F-4D97-AF65-F5344CB8AC3E}">
        <p14:creationId xmlns:p14="http://schemas.microsoft.com/office/powerpoint/2010/main" val="332219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9F6B-8CB0-4348-BF8F-C1F63501955B}"/>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170C46ED-2332-447C-81F9-15C78A8A4656}"/>
              </a:ext>
            </a:extLst>
          </p:cNvPr>
          <p:cNvSpPr>
            <a:spLocks noGrp="1"/>
          </p:cNvSpPr>
          <p:nvPr>
            <p:ph idx="1"/>
          </p:nvPr>
        </p:nvSpPr>
        <p:spPr>
          <a:xfrm>
            <a:off x="562859" y="1600201"/>
            <a:ext cx="8379121" cy="4525963"/>
          </a:xfrm>
        </p:spPr>
        <p:txBody>
          <a:bodyPr>
            <a:normAutofit/>
          </a:bodyPr>
          <a:lstStyle/>
          <a:p>
            <a:pPr>
              <a:spcBef>
                <a:spcPts val="1800"/>
              </a:spcBef>
            </a:pPr>
            <a:r>
              <a:rPr lang="en-US" sz="2800" dirty="0"/>
              <a:t>Recognize </a:t>
            </a:r>
            <a:r>
              <a:rPr lang="en-US" sz="2800" b="1" dirty="0">
                <a:solidFill>
                  <a:srgbClr val="0070C0"/>
                </a:solidFill>
              </a:rPr>
              <a:t>social and political </a:t>
            </a:r>
            <a:r>
              <a:rPr lang="en-US" sz="2800" dirty="0"/>
              <a:t>forces that drive structural vulnerabilities</a:t>
            </a:r>
          </a:p>
          <a:p>
            <a:pPr>
              <a:spcBef>
                <a:spcPts val="1800"/>
              </a:spcBef>
            </a:pPr>
            <a:r>
              <a:rPr lang="en-US" sz="2800" dirty="0"/>
              <a:t>Identifies inequitable distribution of </a:t>
            </a:r>
            <a:r>
              <a:rPr lang="en-US" sz="2800" b="1" dirty="0">
                <a:solidFill>
                  <a:srgbClr val="0070C0"/>
                </a:solidFill>
              </a:rPr>
              <a:t>power </a:t>
            </a:r>
            <a:r>
              <a:rPr lang="en-US" sz="2800" dirty="0"/>
              <a:t>as a source of inequitable distribution of disease</a:t>
            </a:r>
          </a:p>
          <a:p>
            <a:pPr>
              <a:spcBef>
                <a:spcPts val="1800"/>
              </a:spcBef>
            </a:pPr>
            <a:r>
              <a:rPr lang="en-US" sz="2800" dirty="0"/>
              <a:t>When fully applied, can promote interventions at the </a:t>
            </a:r>
            <a:r>
              <a:rPr lang="en-US" sz="2800" b="1" dirty="0">
                <a:solidFill>
                  <a:srgbClr val="0070C0"/>
                </a:solidFill>
              </a:rPr>
              <a:t>policy as well as clinical and individual </a:t>
            </a:r>
            <a:r>
              <a:rPr lang="en-US" sz="2800" dirty="0"/>
              <a:t>levels</a:t>
            </a:r>
          </a:p>
        </p:txBody>
      </p:sp>
    </p:spTree>
    <p:extLst>
      <p:ext uri="{BB962C8B-B14F-4D97-AF65-F5344CB8AC3E}">
        <p14:creationId xmlns:p14="http://schemas.microsoft.com/office/powerpoint/2010/main" val="176029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1C61-F3C2-40F8-8914-B147DD0B17E6}"/>
              </a:ext>
            </a:extLst>
          </p:cNvPr>
          <p:cNvSpPr>
            <a:spLocks noGrp="1"/>
          </p:cNvSpPr>
          <p:nvPr>
            <p:ph type="ctrTitle"/>
          </p:nvPr>
        </p:nvSpPr>
        <p:spPr/>
        <p:txBody>
          <a:bodyPr/>
          <a:lstStyle/>
          <a:p>
            <a:br>
              <a:rPr lang="en-US" dirty="0"/>
            </a:br>
            <a:r>
              <a:rPr lang="en-US" dirty="0"/>
              <a:t>Syndemic Theory</a:t>
            </a:r>
          </a:p>
        </p:txBody>
      </p:sp>
      <p:sp>
        <p:nvSpPr>
          <p:cNvPr id="3" name="Subtitle 2">
            <a:extLst>
              <a:ext uri="{FF2B5EF4-FFF2-40B4-BE49-F238E27FC236}">
                <a16:creationId xmlns:a16="http://schemas.microsoft.com/office/drawing/2014/main" id="{B9EE6DC8-E77A-46DF-9EDA-7722F7874D94}"/>
              </a:ext>
            </a:extLst>
          </p:cNvPr>
          <p:cNvSpPr>
            <a:spLocks noGrp="1"/>
          </p:cNvSpPr>
          <p:nvPr>
            <p:ph type="subTitle" idx="1"/>
          </p:nvPr>
        </p:nvSpPr>
        <p:spPr>
          <a:xfrm>
            <a:off x="1371600" y="4826615"/>
            <a:ext cx="6400800" cy="1100051"/>
          </a:xfrm>
        </p:spPr>
        <p:txBody>
          <a:bodyPr>
            <a:normAutofit fontScale="70000" lnSpcReduction="20000"/>
          </a:bodyPr>
          <a:lstStyle/>
          <a:p>
            <a:r>
              <a:rPr lang="en-US" dirty="0"/>
              <a:t>Tonia Poteat, PhD, MPH, PA-C</a:t>
            </a:r>
          </a:p>
          <a:p>
            <a:r>
              <a:rPr lang="en-US" dirty="0"/>
              <a:t>Johns Hopkins School of Public Health</a:t>
            </a:r>
          </a:p>
          <a:p>
            <a:r>
              <a:rPr lang="en-US" dirty="0"/>
              <a:t>Center for Public Health and Human Rights</a:t>
            </a:r>
          </a:p>
          <a:p>
            <a:endParaRPr lang="en-US" dirty="0"/>
          </a:p>
        </p:txBody>
      </p:sp>
    </p:spTree>
    <p:extLst>
      <p:ext uri="{BB962C8B-B14F-4D97-AF65-F5344CB8AC3E}">
        <p14:creationId xmlns:p14="http://schemas.microsoft.com/office/powerpoint/2010/main" val="413309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0B02-7525-45BE-BB9A-EC0C3F7DB0C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56567B8-FBD5-4A70-8563-691D389F63EA}"/>
              </a:ext>
            </a:extLst>
          </p:cNvPr>
          <p:cNvSpPr>
            <a:spLocks noGrp="1"/>
          </p:cNvSpPr>
          <p:nvPr>
            <p:ph idx="1"/>
          </p:nvPr>
        </p:nvSpPr>
        <p:spPr/>
        <p:txBody>
          <a:bodyPr/>
          <a:lstStyle/>
          <a:p>
            <a:r>
              <a:rPr lang="en-US" dirty="0"/>
              <a:t>Research Support</a:t>
            </a:r>
          </a:p>
          <a:p>
            <a:pPr lvl="1"/>
            <a:r>
              <a:rPr lang="en-US" dirty="0"/>
              <a:t>Gilead Sciences</a:t>
            </a:r>
          </a:p>
          <a:p>
            <a:pPr lvl="1"/>
            <a:r>
              <a:rPr lang="en-US" dirty="0" err="1"/>
              <a:t>Viiv</a:t>
            </a:r>
            <a:r>
              <a:rPr lang="en-US" dirty="0"/>
              <a:t> Healthcare</a:t>
            </a:r>
          </a:p>
        </p:txBody>
      </p:sp>
    </p:spTree>
    <p:extLst>
      <p:ext uri="{BB962C8B-B14F-4D97-AF65-F5344CB8AC3E}">
        <p14:creationId xmlns:p14="http://schemas.microsoft.com/office/powerpoint/2010/main" val="307432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0B02-7525-45BE-BB9A-EC0C3F7DB0CB}"/>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F56567B8-FBD5-4A70-8563-691D389F63EA}"/>
              </a:ext>
            </a:extLst>
          </p:cNvPr>
          <p:cNvSpPr>
            <a:spLocks noGrp="1"/>
          </p:cNvSpPr>
          <p:nvPr>
            <p:ph idx="1"/>
          </p:nvPr>
        </p:nvSpPr>
        <p:spPr>
          <a:xfrm>
            <a:off x="562860" y="1600201"/>
            <a:ext cx="7825236" cy="4525963"/>
          </a:xfrm>
        </p:spPr>
        <p:txBody>
          <a:bodyPr>
            <a:normAutofit/>
          </a:bodyPr>
          <a:lstStyle/>
          <a:p>
            <a:pPr marL="0" indent="0">
              <a:buNone/>
            </a:pPr>
            <a:r>
              <a:rPr lang="en-US" sz="2800" dirty="0"/>
              <a:t>Thank you to the people living with HIV who have generously shared their time, experiences, and bodies for the purposes of research. </a:t>
            </a:r>
          </a:p>
          <a:p>
            <a:pPr marL="0" indent="0">
              <a:buNone/>
            </a:pPr>
            <a:r>
              <a:rPr lang="en-US" sz="2800" dirty="0"/>
              <a:t>Much of the fight against HIV and AIDS relies upon people living with HIV continuing to put themselves forward and our fight against HIV and AIDS is indebted to those past and present.</a:t>
            </a:r>
          </a:p>
        </p:txBody>
      </p:sp>
    </p:spTree>
    <p:extLst>
      <p:ext uri="{BB962C8B-B14F-4D97-AF65-F5344CB8AC3E}">
        <p14:creationId xmlns:p14="http://schemas.microsoft.com/office/powerpoint/2010/main" val="308985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8FE11-A3A1-433B-8D5A-0F905D8973B2}"/>
              </a:ext>
            </a:extLst>
          </p:cNvPr>
          <p:cNvSpPr>
            <a:spLocks noGrp="1"/>
          </p:cNvSpPr>
          <p:nvPr>
            <p:ph type="title"/>
          </p:nvPr>
        </p:nvSpPr>
        <p:spPr>
          <a:xfrm>
            <a:off x="562860" y="0"/>
            <a:ext cx="8018280" cy="1143000"/>
          </a:xfrm>
        </p:spPr>
        <p:txBody>
          <a:bodyPr/>
          <a:lstStyle/>
          <a:p>
            <a:r>
              <a:rPr lang="en-US" dirty="0"/>
              <a:t>What is a syndemic?</a:t>
            </a:r>
          </a:p>
        </p:txBody>
      </p:sp>
      <p:sp>
        <p:nvSpPr>
          <p:cNvPr id="5" name="Content Placeholder 4">
            <a:extLst>
              <a:ext uri="{FF2B5EF4-FFF2-40B4-BE49-F238E27FC236}">
                <a16:creationId xmlns:a16="http://schemas.microsoft.com/office/drawing/2014/main" id="{3567B6AA-A06A-4447-9FBF-82168BCAB3BD}"/>
              </a:ext>
            </a:extLst>
          </p:cNvPr>
          <p:cNvSpPr>
            <a:spLocks noGrp="1"/>
          </p:cNvSpPr>
          <p:nvPr>
            <p:ph idx="1"/>
          </p:nvPr>
        </p:nvSpPr>
        <p:spPr>
          <a:xfrm>
            <a:off x="562859" y="1246909"/>
            <a:ext cx="8262485" cy="5029200"/>
          </a:xfrm>
        </p:spPr>
        <p:txBody>
          <a:bodyPr>
            <a:normAutofit lnSpcReduction="10000"/>
          </a:bodyPr>
          <a:lstStyle/>
          <a:p>
            <a:pPr marL="0" indent="0" algn="ctr">
              <a:lnSpc>
                <a:spcPct val="110000"/>
              </a:lnSpc>
              <a:spcBef>
                <a:spcPts val="1200"/>
              </a:spcBef>
              <a:buNone/>
            </a:pPr>
            <a:r>
              <a:rPr lang="en-US" sz="2400" b="1" dirty="0"/>
              <a:t>Synergistic Epidemic</a:t>
            </a:r>
          </a:p>
          <a:p>
            <a:pPr marL="0" indent="0">
              <a:lnSpc>
                <a:spcPct val="110000"/>
              </a:lnSpc>
              <a:spcBef>
                <a:spcPts val="1200"/>
              </a:spcBef>
              <a:buNone/>
            </a:pPr>
            <a:r>
              <a:rPr lang="en-US" sz="2400" dirty="0"/>
              <a:t>MEDICAL DEFINITION</a:t>
            </a:r>
            <a:br>
              <a:rPr lang="en-US" sz="2400" dirty="0"/>
            </a:br>
            <a:r>
              <a:rPr lang="en-US" sz="2400" dirty="0"/>
              <a:t>“A set of linked health problems involving two or more afflictions, interacting synergistically, and contributing to excess burden of disease in a population.”</a:t>
            </a:r>
          </a:p>
          <a:p>
            <a:pPr marL="0" indent="0" algn="r">
              <a:lnSpc>
                <a:spcPct val="110000"/>
              </a:lnSpc>
              <a:spcBef>
                <a:spcPts val="1200"/>
              </a:spcBef>
              <a:buNone/>
            </a:pPr>
            <a:r>
              <a:rPr lang="en-US" sz="2400" dirty="0"/>
              <a:t>--www.medicinenet.com</a:t>
            </a:r>
          </a:p>
          <a:p>
            <a:pPr marL="0" indent="0">
              <a:lnSpc>
                <a:spcPct val="120000"/>
              </a:lnSpc>
              <a:spcBef>
                <a:spcPts val="1200"/>
              </a:spcBef>
              <a:buNone/>
            </a:pPr>
            <a:r>
              <a:rPr lang="en-US" sz="2400" dirty="0"/>
              <a:t>SOCIAL SCIENCE DEFINITION</a:t>
            </a:r>
          </a:p>
          <a:p>
            <a:pPr marL="0" indent="0">
              <a:spcBef>
                <a:spcPts val="0"/>
              </a:spcBef>
              <a:buNone/>
            </a:pPr>
            <a:r>
              <a:rPr lang="en-US" sz="2400" dirty="0"/>
              <a:t>“The </a:t>
            </a:r>
            <a:r>
              <a:rPr lang="en-US" sz="2400" b="1" dirty="0">
                <a:solidFill>
                  <a:srgbClr val="0070C0"/>
                </a:solidFill>
              </a:rPr>
              <a:t>concentration</a:t>
            </a:r>
            <a:r>
              <a:rPr lang="en-US" sz="2400" dirty="0"/>
              <a:t> and deleterious </a:t>
            </a:r>
            <a:r>
              <a:rPr lang="en-US" sz="2400" b="1" dirty="0">
                <a:solidFill>
                  <a:srgbClr val="0070C0"/>
                </a:solidFill>
              </a:rPr>
              <a:t>interaction</a:t>
            </a:r>
            <a:r>
              <a:rPr lang="en-US" sz="2400" dirty="0"/>
              <a:t> of two or more disease or other health conditions in a population, especially as a consequence of </a:t>
            </a:r>
            <a:r>
              <a:rPr lang="en-US" sz="2400" b="1" dirty="0">
                <a:solidFill>
                  <a:srgbClr val="0070C0"/>
                </a:solidFill>
              </a:rPr>
              <a:t>social inequity </a:t>
            </a:r>
            <a:r>
              <a:rPr lang="en-US" sz="2400" dirty="0"/>
              <a:t>and the </a:t>
            </a:r>
            <a:r>
              <a:rPr lang="en-US" sz="2400" b="1" dirty="0">
                <a:solidFill>
                  <a:srgbClr val="0070C0"/>
                </a:solidFill>
              </a:rPr>
              <a:t>unjust </a:t>
            </a:r>
            <a:r>
              <a:rPr lang="en-US" sz="2400" dirty="0"/>
              <a:t>exercise of power.”   </a:t>
            </a:r>
          </a:p>
          <a:p>
            <a:pPr marL="457200" lvl="1" indent="0" algn="r">
              <a:spcBef>
                <a:spcPts val="1200"/>
              </a:spcBef>
              <a:buNone/>
            </a:pPr>
            <a:r>
              <a:rPr lang="en-US" sz="2400" dirty="0"/>
              <a:t>--M. Singer, Introduction to Syndemics</a:t>
            </a:r>
          </a:p>
          <a:p>
            <a:pPr>
              <a:spcBef>
                <a:spcPts val="1200"/>
              </a:spcBef>
            </a:pPr>
            <a:endParaRPr lang="en-US" sz="2800" dirty="0"/>
          </a:p>
        </p:txBody>
      </p:sp>
    </p:spTree>
    <p:extLst>
      <p:ext uri="{BB962C8B-B14F-4D97-AF65-F5344CB8AC3E}">
        <p14:creationId xmlns:p14="http://schemas.microsoft.com/office/powerpoint/2010/main" val="3939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8FE11-A3A1-433B-8D5A-0F905D8973B2}"/>
              </a:ext>
            </a:extLst>
          </p:cNvPr>
          <p:cNvSpPr>
            <a:spLocks noGrp="1"/>
          </p:cNvSpPr>
          <p:nvPr>
            <p:ph type="title"/>
          </p:nvPr>
        </p:nvSpPr>
        <p:spPr>
          <a:xfrm>
            <a:off x="562860" y="274639"/>
            <a:ext cx="8018280" cy="1143000"/>
          </a:xfrm>
        </p:spPr>
        <p:txBody>
          <a:bodyPr/>
          <a:lstStyle/>
          <a:p>
            <a:r>
              <a:rPr lang="en-US" dirty="0"/>
              <a:t>Syndemic Theory</a:t>
            </a:r>
          </a:p>
        </p:txBody>
      </p:sp>
      <p:sp>
        <p:nvSpPr>
          <p:cNvPr id="5" name="Content Placeholder 4">
            <a:extLst>
              <a:ext uri="{FF2B5EF4-FFF2-40B4-BE49-F238E27FC236}">
                <a16:creationId xmlns:a16="http://schemas.microsoft.com/office/drawing/2014/main" id="{3567B6AA-A06A-4447-9FBF-82168BCAB3BD}"/>
              </a:ext>
            </a:extLst>
          </p:cNvPr>
          <p:cNvSpPr>
            <a:spLocks noGrp="1"/>
          </p:cNvSpPr>
          <p:nvPr>
            <p:ph idx="1"/>
          </p:nvPr>
        </p:nvSpPr>
        <p:spPr>
          <a:xfrm>
            <a:off x="332510" y="1417639"/>
            <a:ext cx="5182076" cy="4336471"/>
          </a:xfrm>
        </p:spPr>
        <p:txBody>
          <a:bodyPr>
            <a:normAutofit/>
          </a:bodyPr>
          <a:lstStyle/>
          <a:p>
            <a:pPr>
              <a:spcBef>
                <a:spcPts val="600"/>
              </a:spcBef>
              <a:spcAft>
                <a:spcPts val="600"/>
              </a:spcAft>
            </a:pPr>
            <a:r>
              <a:rPr lang="en-US" sz="2800" dirty="0"/>
              <a:t>Emphasizes role of</a:t>
            </a:r>
            <a:r>
              <a:rPr lang="en-US" sz="2800" b="1" dirty="0">
                <a:solidFill>
                  <a:srgbClr val="0070C0"/>
                </a:solidFill>
              </a:rPr>
              <a:t> social </a:t>
            </a:r>
            <a:r>
              <a:rPr lang="en-US" sz="2800" dirty="0"/>
              <a:t>and </a:t>
            </a:r>
            <a:r>
              <a:rPr lang="en-US" sz="2800" b="1" dirty="0">
                <a:solidFill>
                  <a:srgbClr val="0070C0"/>
                </a:solidFill>
              </a:rPr>
              <a:t>cultural</a:t>
            </a:r>
            <a:r>
              <a:rPr lang="en-US" sz="2800" dirty="0"/>
              <a:t> forces in producing epidemics</a:t>
            </a:r>
          </a:p>
          <a:p>
            <a:pPr>
              <a:spcBef>
                <a:spcPts val="600"/>
              </a:spcBef>
              <a:spcAft>
                <a:spcPts val="600"/>
              </a:spcAft>
            </a:pPr>
            <a:r>
              <a:rPr lang="en-US" sz="2800" dirty="0"/>
              <a:t>Differs from </a:t>
            </a:r>
          </a:p>
          <a:p>
            <a:pPr lvl="1">
              <a:spcBef>
                <a:spcPts val="600"/>
              </a:spcBef>
              <a:spcAft>
                <a:spcPts val="600"/>
              </a:spcAft>
            </a:pPr>
            <a:r>
              <a:rPr lang="en-US" sz="2400" dirty="0"/>
              <a:t>interacting epidemics (e.g. HIV and TB)  </a:t>
            </a:r>
          </a:p>
          <a:p>
            <a:pPr lvl="1">
              <a:spcBef>
                <a:spcPts val="600"/>
              </a:spcBef>
              <a:spcAft>
                <a:spcPts val="600"/>
              </a:spcAft>
            </a:pPr>
            <a:r>
              <a:rPr lang="en-US" sz="2400" dirty="0"/>
              <a:t>co-morbid conditions (e.g. depression and substance use)</a:t>
            </a:r>
          </a:p>
          <a:p>
            <a:pPr lvl="1">
              <a:spcBef>
                <a:spcPts val="600"/>
              </a:spcBef>
              <a:spcAft>
                <a:spcPts val="600"/>
              </a:spcAft>
            </a:pPr>
            <a:r>
              <a:rPr lang="en-US" sz="2400" dirty="0"/>
              <a:t>multiple risk factors</a:t>
            </a:r>
          </a:p>
        </p:txBody>
      </p:sp>
      <p:sp>
        <p:nvSpPr>
          <p:cNvPr id="6" name="object 4">
            <a:extLst>
              <a:ext uri="{FF2B5EF4-FFF2-40B4-BE49-F238E27FC236}">
                <a16:creationId xmlns:a16="http://schemas.microsoft.com/office/drawing/2014/main" id="{8A3C7F3B-E470-4961-84E5-7C6B91A729C3}"/>
              </a:ext>
            </a:extLst>
          </p:cNvPr>
          <p:cNvSpPr txBox="1"/>
          <p:nvPr/>
        </p:nvSpPr>
        <p:spPr>
          <a:xfrm>
            <a:off x="5514586" y="5322685"/>
            <a:ext cx="3182303" cy="276999"/>
          </a:xfrm>
          <a:prstGeom prst="rect">
            <a:avLst/>
          </a:prstGeom>
        </p:spPr>
        <p:txBody>
          <a:bodyPr vert="horz" wrap="square" lIns="0" tIns="0" rIns="0" bIns="0" rtlCol="0">
            <a:spAutoFit/>
          </a:bodyPr>
          <a:lstStyle/>
          <a:p>
            <a:pPr marL="9525" marR="3810"/>
            <a:r>
              <a:rPr sz="900" dirty="0">
                <a:latin typeface="Gill Sans MT"/>
                <a:cs typeface="Gill Sans MT"/>
              </a:rPr>
              <a:t>Si</a:t>
            </a:r>
            <a:r>
              <a:rPr sz="900" spc="-8" dirty="0">
                <a:latin typeface="Gill Sans MT"/>
                <a:cs typeface="Gill Sans MT"/>
              </a:rPr>
              <a:t>nger </a:t>
            </a:r>
            <a:r>
              <a:rPr sz="900" dirty="0">
                <a:latin typeface="Gill Sans MT"/>
                <a:cs typeface="Gill Sans MT"/>
              </a:rPr>
              <a:t>M.</a:t>
            </a:r>
            <a:r>
              <a:rPr sz="900" spc="-94" dirty="0">
                <a:latin typeface="Gill Sans MT"/>
                <a:cs typeface="Gill Sans MT"/>
              </a:rPr>
              <a:t> </a:t>
            </a:r>
            <a:r>
              <a:rPr sz="900" dirty="0">
                <a:latin typeface="Gill Sans MT"/>
                <a:cs typeface="Gill Sans MT"/>
              </a:rPr>
              <a:t>Int</a:t>
            </a:r>
            <a:r>
              <a:rPr sz="900" spc="-19" dirty="0">
                <a:latin typeface="Gill Sans MT"/>
                <a:cs typeface="Gill Sans MT"/>
              </a:rPr>
              <a:t>r</a:t>
            </a:r>
            <a:r>
              <a:rPr sz="900" spc="-8" dirty="0">
                <a:latin typeface="Gill Sans MT"/>
                <a:cs typeface="Gill Sans MT"/>
              </a:rPr>
              <a:t>oduction</a:t>
            </a:r>
            <a:r>
              <a:rPr sz="900" dirty="0">
                <a:latin typeface="Gill Sans MT"/>
                <a:cs typeface="Gill Sans MT"/>
              </a:rPr>
              <a:t> </a:t>
            </a:r>
            <a:r>
              <a:rPr sz="900" spc="-8" dirty="0">
                <a:latin typeface="Gill Sans MT"/>
                <a:cs typeface="Gill Sans MT"/>
              </a:rPr>
              <a:t>to</a:t>
            </a:r>
            <a:r>
              <a:rPr sz="900" spc="4" dirty="0">
                <a:latin typeface="Gill Sans MT"/>
                <a:cs typeface="Gill Sans MT"/>
              </a:rPr>
              <a:t> </a:t>
            </a:r>
            <a:r>
              <a:rPr sz="900" spc="-8" dirty="0">
                <a:latin typeface="Gill Sans MT"/>
                <a:cs typeface="Gill Sans MT"/>
              </a:rPr>
              <a:t>Syndemic</a:t>
            </a:r>
            <a:r>
              <a:rPr sz="900" spc="-11" dirty="0">
                <a:latin typeface="Gill Sans MT"/>
                <a:cs typeface="Gill Sans MT"/>
              </a:rPr>
              <a:t>s</a:t>
            </a:r>
            <a:r>
              <a:rPr sz="900" spc="71" dirty="0">
                <a:latin typeface="Gill Sans MT"/>
                <a:cs typeface="Gill Sans MT"/>
              </a:rPr>
              <a:t>:</a:t>
            </a:r>
            <a:r>
              <a:rPr sz="900" spc="-8" dirty="0">
                <a:latin typeface="Gill Sans MT"/>
                <a:cs typeface="Gill Sans MT"/>
              </a:rPr>
              <a:t>A </a:t>
            </a:r>
            <a:r>
              <a:rPr sz="900" dirty="0">
                <a:latin typeface="Gill Sans MT"/>
                <a:cs typeface="Gill Sans MT"/>
              </a:rPr>
              <a:t>C</a:t>
            </a:r>
            <a:r>
              <a:rPr sz="900" spc="4" dirty="0">
                <a:latin typeface="Gill Sans MT"/>
                <a:cs typeface="Gill Sans MT"/>
              </a:rPr>
              <a:t>r</a:t>
            </a:r>
            <a:r>
              <a:rPr sz="900" spc="-4" dirty="0">
                <a:latin typeface="Gill Sans MT"/>
                <a:cs typeface="Gill Sans MT"/>
              </a:rPr>
              <a:t>itic</a:t>
            </a:r>
            <a:r>
              <a:rPr sz="900" dirty="0">
                <a:latin typeface="Gill Sans MT"/>
                <a:cs typeface="Gill Sans MT"/>
              </a:rPr>
              <a:t>al</a:t>
            </a:r>
            <a:r>
              <a:rPr sz="900" spc="-8" dirty="0">
                <a:latin typeface="Gill Sans MT"/>
                <a:cs typeface="Gill Sans MT"/>
              </a:rPr>
              <a:t> Sy</a:t>
            </a:r>
            <a:r>
              <a:rPr sz="900" spc="-11" dirty="0">
                <a:latin typeface="Gill Sans MT"/>
                <a:cs typeface="Gill Sans MT"/>
              </a:rPr>
              <a:t>s</a:t>
            </a:r>
            <a:r>
              <a:rPr sz="900" dirty="0">
                <a:latin typeface="Gill Sans MT"/>
                <a:cs typeface="Gill Sans MT"/>
              </a:rPr>
              <a:t>te</a:t>
            </a:r>
            <a:r>
              <a:rPr sz="900" spc="-4" dirty="0">
                <a:latin typeface="Gill Sans MT"/>
                <a:cs typeface="Gill Sans MT"/>
              </a:rPr>
              <a:t>ms</a:t>
            </a:r>
            <a:r>
              <a:rPr sz="900" spc="-86" dirty="0">
                <a:latin typeface="Gill Sans MT"/>
                <a:cs typeface="Gill Sans MT"/>
              </a:rPr>
              <a:t> </a:t>
            </a:r>
            <a:r>
              <a:rPr sz="900" spc="-8" dirty="0">
                <a:latin typeface="Gill Sans MT"/>
                <a:cs typeface="Gill Sans MT"/>
              </a:rPr>
              <a:t>App</a:t>
            </a:r>
            <a:r>
              <a:rPr sz="900" spc="-19" dirty="0">
                <a:latin typeface="Gill Sans MT"/>
                <a:cs typeface="Gill Sans MT"/>
              </a:rPr>
              <a:t>r</a:t>
            </a:r>
            <a:r>
              <a:rPr sz="900" spc="-8" dirty="0">
                <a:latin typeface="Gill Sans MT"/>
                <a:cs typeface="Gill Sans MT"/>
              </a:rPr>
              <a:t>oac</a:t>
            </a:r>
            <a:r>
              <a:rPr sz="900" dirty="0">
                <a:latin typeface="Gill Sans MT"/>
                <a:cs typeface="Gill Sans MT"/>
              </a:rPr>
              <a:t>h</a:t>
            </a:r>
            <a:r>
              <a:rPr sz="900" spc="-8" dirty="0">
                <a:latin typeface="Gill Sans MT"/>
                <a:cs typeface="Gill Sans MT"/>
              </a:rPr>
              <a:t> to</a:t>
            </a:r>
            <a:r>
              <a:rPr sz="900" spc="-4" dirty="0">
                <a:latin typeface="Gill Sans MT"/>
                <a:cs typeface="Gill Sans MT"/>
              </a:rPr>
              <a:t> </a:t>
            </a:r>
            <a:r>
              <a:rPr sz="900" dirty="0">
                <a:latin typeface="Gill Sans MT"/>
                <a:cs typeface="Gill Sans MT"/>
              </a:rPr>
              <a:t>Public </a:t>
            </a:r>
            <a:r>
              <a:rPr sz="900" spc="-4" dirty="0">
                <a:latin typeface="Gill Sans MT"/>
                <a:cs typeface="Gill Sans MT"/>
              </a:rPr>
              <a:t>a</a:t>
            </a:r>
            <a:r>
              <a:rPr sz="900" spc="-8" dirty="0">
                <a:latin typeface="Gill Sans MT"/>
                <a:cs typeface="Gill Sans MT"/>
              </a:rPr>
              <a:t>nd</a:t>
            </a:r>
            <a:r>
              <a:rPr sz="900" dirty="0">
                <a:latin typeface="Gill Sans MT"/>
                <a:cs typeface="Gill Sans MT"/>
              </a:rPr>
              <a:t> C</a:t>
            </a:r>
            <a:r>
              <a:rPr sz="900" spc="-8" dirty="0">
                <a:latin typeface="Gill Sans MT"/>
                <a:cs typeface="Gill Sans MT"/>
              </a:rPr>
              <a:t>o</a:t>
            </a:r>
            <a:r>
              <a:rPr sz="900" spc="-11" dirty="0">
                <a:latin typeface="Gill Sans MT"/>
                <a:cs typeface="Gill Sans MT"/>
              </a:rPr>
              <a:t>m</a:t>
            </a:r>
            <a:r>
              <a:rPr sz="900" spc="-19" dirty="0">
                <a:latin typeface="Gill Sans MT"/>
                <a:cs typeface="Gill Sans MT"/>
              </a:rPr>
              <a:t>m</a:t>
            </a:r>
            <a:r>
              <a:rPr sz="900" dirty="0">
                <a:latin typeface="Gill Sans MT"/>
                <a:cs typeface="Gill Sans MT"/>
              </a:rPr>
              <a:t>unity</a:t>
            </a:r>
            <a:r>
              <a:rPr sz="900" spc="-4" dirty="0">
                <a:latin typeface="Gill Sans MT"/>
                <a:cs typeface="Gill Sans MT"/>
              </a:rPr>
              <a:t> </a:t>
            </a:r>
            <a:r>
              <a:rPr sz="900" dirty="0">
                <a:latin typeface="Gill Sans MT"/>
                <a:cs typeface="Gill Sans MT"/>
              </a:rPr>
              <a:t>He</a:t>
            </a:r>
            <a:r>
              <a:rPr sz="900" spc="-4" dirty="0">
                <a:latin typeface="Gill Sans MT"/>
                <a:cs typeface="Gill Sans MT"/>
              </a:rPr>
              <a:t>al</a:t>
            </a:r>
            <a:r>
              <a:rPr sz="900" dirty="0">
                <a:latin typeface="Gill Sans MT"/>
                <a:cs typeface="Gill Sans MT"/>
              </a:rPr>
              <a:t>th.</a:t>
            </a:r>
            <a:r>
              <a:rPr sz="900" spc="-94" dirty="0">
                <a:latin typeface="Gill Sans MT"/>
                <a:cs typeface="Gill Sans MT"/>
              </a:rPr>
              <a:t> </a:t>
            </a:r>
            <a:r>
              <a:rPr sz="900" dirty="0">
                <a:latin typeface="Gill Sans MT"/>
                <a:cs typeface="Gill Sans MT"/>
              </a:rPr>
              <a:t>S</a:t>
            </a:r>
            <a:r>
              <a:rPr sz="900" spc="-8" dirty="0">
                <a:latin typeface="Gill Sans MT"/>
                <a:cs typeface="Gill Sans MT"/>
              </a:rPr>
              <a:t>an </a:t>
            </a:r>
            <a:r>
              <a:rPr sz="900" spc="-4" dirty="0">
                <a:latin typeface="Gill Sans MT"/>
                <a:cs typeface="Gill Sans MT"/>
              </a:rPr>
              <a:t>F</a:t>
            </a:r>
            <a:r>
              <a:rPr sz="900" dirty="0">
                <a:latin typeface="Gill Sans MT"/>
                <a:cs typeface="Gill Sans MT"/>
              </a:rPr>
              <a:t>r</a:t>
            </a:r>
            <a:r>
              <a:rPr sz="900" spc="-8" dirty="0">
                <a:latin typeface="Gill Sans MT"/>
                <a:cs typeface="Gill Sans MT"/>
              </a:rPr>
              <a:t>anc</a:t>
            </a:r>
            <a:r>
              <a:rPr sz="900" spc="-4" dirty="0">
                <a:latin typeface="Gill Sans MT"/>
                <a:cs typeface="Gill Sans MT"/>
              </a:rPr>
              <a:t>is</a:t>
            </a:r>
            <a:r>
              <a:rPr sz="900" spc="-8" dirty="0">
                <a:latin typeface="Gill Sans MT"/>
                <a:cs typeface="Gill Sans MT"/>
              </a:rPr>
              <a:t>c</a:t>
            </a:r>
            <a:r>
              <a:rPr sz="900" spc="-38" dirty="0">
                <a:latin typeface="Gill Sans MT"/>
                <a:cs typeface="Gill Sans MT"/>
              </a:rPr>
              <a:t>o</a:t>
            </a:r>
            <a:r>
              <a:rPr sz="900" dirty="0">
                <a:latin typeface="Gill Sans MT"/>
                <a:cs typeface="Gill Sans MT"/>
              </a:rPr>
              <a:t>,</a:t>
            </a:r>
            <a:r>
              <a:rPr sz="900" spc="-90" dirty="0">
                <a:latin typeface="Gill Sans MT"/>
                <a:cs typeface="Gill Sans MT"/>
              </a:rPr>
              <a:t> </a:t>
            </a:r>
            <a:r>
              <a:rPr sz="900" spc="19" dirty="0">
                <a:latin typeface="Gill Sans MT"/>
                <a:cs typeface="Gill Sans MT"/>
              </a:rPr>
              <a:t>C</a:t>
            </a:r>
            <a:r>
              <a:rPr sz="900" spc="-8" dirty="0">
                <a:latin typeface="Gill Sans MT"/>
                <a:cs typeface="Gill Sans MT"/>
              </a:rPr>
              <a:t>A</a:t>
            </a:r>
            <a:r>
              <a:rPr sz="900" dirty="0">
                <a:latin typeface="Gill Sans MT"/>
                <a:cs typeface="Gill Sans MT"/>
              </a:rPr>
              <a:t>:</a:t>
            </a:r>
            <a:r>
              <a:rPr sz="900" spc="-90" dirty="0">
                <a:latin typeface="Gill Sans MT"/>
                <a:cs typeface="Gill Sans MT"/>
              </a:rPr>
              <a:t> </a:t>
            </a:r>
            <a:r>
              <a:rPr sz="900" spc="-19" dirty="0">
                <a:latin typeface="Gill Sans MT"/>
                <a:cs typeface="Gill Sans MT"/>
              </a:rPr>
              <a:t>J</a:t>
            </a:r>
            <a:r>
              <a:rPr sz="900" spc="-8" dirty="0">
                <a:latin typeface="Gill Sans MT"/>
                <a:cs typeface="Gill Sans MT"/>
              </a:rPr>
              <a:t>o</a:t>
            </a:r>
            <a:r>
              <a:rPr sz="900" spc="-11" dirty="0">
                <a:latin typeface="Gill Sans MT"/>
                <a:cs typeface="Gill Sans MT"/>
              </a:rPr>
              <a:t>sse</a:t>
            </a:r>
            <a:r>
              <a:rPr sz="900" dirty="0">
                <a:latin typeface="Gill Sans MT"/>
                <a:cs typeface="Gill Sans MT"/>
              </a:rPr>
              <a:t>y</a:t>
            </a:r>
            <a:r>
              <a:rPr sz="900" spc="-4" dirty="0">
                <a:latin typeface="Gill Sans MT"/>
                <a:cs typeface="Gill Sans MT"/>
              </a:rPr>
              <a:t>-</a:t>
            </a:r>
            <a:r>
              <a:rPr sz="900" spc="-11" dirty="0">
                <a:latin typeface="Gill Sans MT"/>
                <a:cs typeface="Gill Sans MT"/>
              </a:rPr>
              <a:t>B</a:t>
            </a:r>
            <a:r>
              <a:rPr sz="900" spc="-4" dirty="0">
                <a:latin typeface="Gill Sans MT"/>
                <a:cs typeface="Gill Sans MT"/>
              </a:rPr>
              <a:t>as</a:t>
            </a:r>
            <a:r>
              <a:rPr sz="900" spc="-11" dirty="0">
                <a:latin typeface="Gill Sans MT"/>
                <a:cs typeface="Gill Sans MT"/>
              </a:rPr>
              <a:t>s</a:t>
            </a:r>
            <a:r>
              <a:rPr sz="900" dirty="0">
                <a:latin typeface="Gill Sans MT"/>
                <a:cs typeface="Gill Sans MT"/>
              </a:rPr>
              <a:t>;</a:t>
            </a:r>
            <a:r>
              <a:rPr sz="900" spc="-83" dirty="0">
                <a:latin typeface="Gill Sans MT"/>
                <a:cs typeface="Gill Sans MT"/>
              </a:rPr>
              <a:t> </a:t>
            </a:r>
            <a:r>
              <a:rPr sz="900" dirty="0">
                <a:latin typeface="Gill Sans MT"/>
                <a:cs typeface="Gill Sans MT"/>
              </a:rPr>
              <a:t>2009.</a:t>
            </a:r>
          </a:p>
        </p:txBody>
      </p:sp>
      <p:pic>
        <p:nvPicPr>
          <p:cNvPr id="2" name="Picture 1">
            <a:extLst>
              <a:ext uri="{FF2B5EF4-FFF2-40B4-BE49-F238E27FC236}">
                <a16:creationId xmlns:a16="http://schemas.microsoft.com/office/drawing/2014/main" id="{9C271599-DFC8-4AB2-BAB0-E33B635782B5}"/>
              </a:ext>
            </a:extLst>
          </p:cNvPr>
          <p:cNvPicPr>
            <a:picLocks noChangeAspect="1"/>
          </p:cNvPicPr>
          <p:nvPr/>
        </p:nvPicPr>
        <p:blipFill>
          <a:blip r:embed="rId3"/>
          <a:stretch>
            <a:fillRect/>
          </a:stretch>
        </p:blipFill>
        <p:spPr>
          <a:xfrm>
            <a:off x="5514586" y="1417639"/>
            <a:ext cx="3066554" cy="3822523"/>
          </a:xfrm>
          <a:prstGeom prst="rect">
            <a:avLst/>
          </a:prstGeom>
        </p:spPr>
      </p:pic>
    </p:spTree>
    <p:extLst>
      <p:ext uri="{BB962C8B-B14F-4D97-AF65-F5344CB8AC3E}">
        <p14:creationId xmlns:p14="http://schemas.microsoft.com/office/powerpoint/2010/main" val="230470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3A2B-689A-4BE8-90BE-D0F9562F23ED}"/>
              </a:ext>
            </a:extLst>
          </p:cNvPr>
          <p:cNvSpPr>
            <a:spLocks noGrp="1"/>
          </p:cNvSpPr>
          <p:nvPr>
            <p:ph type="title"/>
          </p:nvPr>
        </p:nvSpPr>
        <p:spPr/>
        <p:txBody>
          <a:bodyPr>
            <a:normAutofit/>
          </a:bodyPr>
          <a:lstStyle/>
          <a:p>
            <a:r>
              <a:rPr lang="en-US" dirty="0"/>
              <a:t>Key Elements </a:t>
            </a:r>
          </a:p>
        </p:txBody>
      </p:sp>
      <p:sp>
        <p:nvSpPr>
          <p:cNvPr id="3" name="Content Placeholder 2">
            <a:extLst>
              <a:ext uri="{FF2B5EF4-FFF2-40B4-BE49-F238E27FC236}">
                <a16:creationId xmlns:a16="http://schemas.microsoft.com/office/drawing/2014/main" id="{75AE2DC5-4425-433A-B99F-FF2A7D41367A}"/>
              </a:ext>
            </a:extLst>
          </p:cNvPr>
          <p:cNvSpPr>
            <a:spLocks noGrp="1"/>
          </p:cNvSpPr>
          <p:nvPr>
            <p:ph idx="1"/>
          </p:nvPr>
        </p:nvSpPr>
        <p:spPr>
          <a:xfrm>
            <a:off x="562860" y="1255595"/>
            <a:ext cx="8018280" cy="5145206"/>
          </a:xfrm>
        </p:spPr>
        <p:txBody>
          <a:bodyPr>
            <a:normAutofit/>
          </a:bodyPr>
          <a:lstStyle/>
          <a:p>
            <a:pPr marL="514350" indent="-514350">
              <a:buFont typeface="+mj-lt"/>
              <a:buAutoNum type="arabicPeriod"/>
            </a:pPr>
            <a:r>
              <a:rPr lang="en-US" sz="2800" b="1" dirty="0"/>
              <a:t>Disease Concentration</a:t>
            </a:r>
          </a:p>
          <a:p>
            <a:pPr marL="914400" lvl="1" indent="-514350"/>
            <a:r>
              <a:rPr lang="en-US" sz="2400" dirty="0"/>
              <a:t>2 or more diseases concentrate in a particular </a:t>
            </a:r>
            <a:r>
              <a:rPr lang="en-US" sz="2400" b="1" dirty="0">
                <a:solidFill>
                  <a:srgbClr val="0070C0"/>
                </a:solidFill>
              </a:rPr>
              <a:t>social context </a:t>
            </a:r>
            <a:r>
              <a:rPr lang="en-US" sz="2400" dirty="0"/>
              <a:t>(population, geography, etc.)</a:t>
            </a:r>
          </a:p>
          <a:p>
            <a:pPr marL="514350" indent="-514350">
              <a:spcBef>
                <a:spcPts val="1200"/>
              </a:spcBef>
              <a:buFont typeface="+mj-lt"/>
              <a:buAutoNum type="arabicPeriod"/>
            </a:pPr>
            <a:r>
              <a:rPr lang="en-US" sz="2800" b="1" dirty="0"/>
              <a:t>Disease Interaction</a:t>
            </a:r>
          </a:p>
          <a:p>
            <a:pPr marL="914400" lvl="1" indent="-514350"/>
            <a:r>
              <a:rPr lang="en-US" sz="2400" dirty="0"/>
              <a:t>Interactions between epidemics at individual and population level </a:t>
            </a:r>
            <a:r>
              <a:rPr lang="en-US" sz="2400" b="1" dirty="0">
                <a:solidFill>
                  <a:srgbClr val="0070C0"/>
                </a:solidFill>
              </a:rPr>
              <a:t>amplify </a:t>
            </a:r>
            <a:r>
              <a:rPr lang="en-US" sz="2400" dirty="0"/>
              <a:t>disease burden</a:t>
            </a:r>
          </a:p>
          <a:p>
            <a:pPr marL="514350" indent="-514350">
              <a:spcBef>
                <a:spcPts val="1200"/>
              </a:spcBef>
              <a:buFont typeface="+mj-lt"/>
              <a:buAutoNum type="arabicPeriod"/>
            </a:pPr>
            <a:r>
              <a:rPr lang="en-US" sz="2800" b="1" dirty="0"/>
              <a:t>Large scale social forces</a:t>
            </a:r>
          </a:p>
          <a:p>
            <a:pPr marL="914400" lvl="1" indent="-514350"/>
            <a:r>
              <a:rPr lang="en-US" sz="2400" b="1" dirty="0">
                <a:solidFill>
                  <a:srgbClr val="0070C0"/>
                </a:solidFill>
              </a:rPr>
              <a:t>Harmful social conditions </a:t>
            </a:r>
            <a:r>
              <a:rPr lang="en-US" sz="2400" dirty="0"/>
              <a:t>drive the disease concentration and synergistic interaction</a:t>
            </a:r>
          </a:p>
        </p:txBody>
      </p:sp>
      <p:sp>
        <p:nvSpPr>
          <p:cNvPr id="4" name="TextBox 3">
            <a:extLst>
              <a:ext uri="{FF2B5EF4-FFF2-40B4-BE49-F238E27FC236}">
                <a16:creationId xmlns:a16="http://schemas.microsoft.com/office/drawing/2014/main" id="{FEFD6CDF-90BA-4362-8D13-290A26A61BB3}"/>
              </a:ext>
            </a:extLst>
          </p:cNvPr>
          <p:cNvSpPr txBox="1"/>
          <p:nvPr/>
        </p:nvSpPr>
        <p:spPr>
          <a:xfrm>
            <a:off x="3283270" y="5860032"/>
            <a:ext cx="4681182" cy="276999"/>
          </a:xfrm>
          <a:prstGeom prst="rect">
            <a:avLst/>
          </a:prstGeom>
          <a:noFill/>
        </p:spPr>
        <p:txBody>
          <a:bodyPr wrap="square" rtlCol="0">
            <a:spAutoFit/>
          </a:bodyPr>
          <a:lstStyle/>
          <a:p>
            <a:pPr algn="r"/>
            <a:r>
              <a:rPr lang="en-US" sz="1200" dirty="0"/>
              <a:t>Singer et al, Lancet 2017; 389</a:t>
            </a:r>
          </a:p>
        </p:txBody>
      </p:sp>
    </p:spTree>
    <p:extLst>
      <p:ext uri="{BB962C8B-B14F-4D97-AF65-F5344CB8AC3E}">
        <p14:creationId xmlns:p14="http://schemas.microsoft.com/office/powerpoint/2010/main" val="42962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CEAD-451D-4D1A-8231-F3689CC545A3}"/>
              </a:ext>
            </a:extLst>
          </p:cNvPr>
          <p:cNvSpPr>
            <a:spLocks noGrp="1"/>
          </p:cNvSpPr>
          <p:nvPr>
            <p:ph type="title"/>
          </p:nvPr>
        </p:nvSpPr>
        <p:spPr>
          <a:xfrm>
            <a:off x="446567" y="114227"/>
            <a:ext cx="8018280" cy="1143000"/>
          </a:xfrm>
        </p:spPr>
        <p:txBody>
          <a:bodyPr>
            <a:normAutofit/>
          </a:bodyPr>
          <a:lstStyle/>
          <a:p>
            <a:r>
              <a:rPr lang="en-US" dirty="0"/>
              <a:t>The Seminal </a:t>
            </a:r>
            <a:r>
              <a:rPr lang="en-US" dirty="0" err="1"/>
              <a:t>Syndemic</a:t>
            </a:r>
            <a:endParaRPr lang="en-US" dirty="0"/>
          </a:p>
        </p:txBody>
      </p:sp>
      <p:pic>
        <p:nvPicPr>
          <p:cNvPr id="6" name="Picture 5">
            <a:extLst>
              <a:ext uri="{FF2B5EF4-FFF2-40B4-BE49-F238E27FC236}">
                <a16:creationId xmlns:a16="http://schemas.microsoft.com/office/drawing/2014/main" id="{7FDBFD80-41A4-488C-8F93-126B4BE63FAB}"/>
              </a:ext>
            </a:extLst>
          </p:cNvPr>
          <p:cNvPicPr>
            <a:picLocks noChangeAspect="1"/>
          </p:cNvPicPr>
          <p:nvPr/>
        </p:nvPicPr>
        <p:blipFill rotWithShape="1">
          <a:blip r:embed="rId3"/>
          <a:srcRect t="28888"/>
          <a:stretch/>
        </p:blipFill>
        <p:spPr>
          <a:xfrm>
            <a:off x="0" y="1257227"/>
            <a:ext cx="9144000" cy="2323713"/>
          </a:xfrm>
          <a:prstGeom prst="rect">
            <a:avLst/>
          </a:prstGeom>
        </p:spPr>
      </p:pic>
      <p:sp>
        <p:nvSpPr>
          <p:cNvPr id="7" name="TextBox 6">
            <a:extLst>
              <a:ext uri="{FF2B5EF4-FFF2-40B4-BE49-F238E27FC236}">
                <a16:creationId xmlns:a16="http://schemas.microsoft.com/office/drawing/2014/main" id="{697FAA39-5509-442A-805D-1D8E28EB15A9}"/>
              </a:ext>
            </a:extLst>
          </p:cNvPr>
          <p:cNvSpPr txBox="1"/>
          <p:nvPr/>
        </p:nvSpPr>
        <p:spPr>
          <a:xfrm>
            <a:off x="446567" y="3580940"/>
            <a:ext cx="8565524" cy="2323713"/>
          </a:xfrm>
          <a:prstGeom prst="rect">
            <a:avLst/>
          </a:prstGeom>
          <a:noFill/>
        </p:spPr>
        <p:txBody>
          <a:bodyPr wrap="square" rtlCol="0">
            <a:spAutoFit/>
          </a:bodyPr>
          <a:lstStyle/>
          <a:p>
            <a:r>
              <a:rPr lang="en-US" sz="2000" i="1" dirty="0"/>
              <a:t>There remain significant methodological and geographical gaps in epidemiological and intervention research on the SAVA </a:t>
            </a:r>
            <a:r>
              <a:rPr lang="en-US" sz="2000" i="1" dirty="0" err="1"/>
              <a:t>syndemic</a:t>
            </a:r>
            <a:r>
              <a:rPr lang="en-US" sz="2000" i="1" dirty="0"/>
              <a:t>, particularly in low- and middle-income countries. </a:t>
            </a:r>
          </a:p>
          <a:p>
            <a:pPr>
              <a:spcBef>
                <a:spcPts val="600"/>
              </a:spcBef>
            </a:pPr>
            <a:r>
              <a:rPr lang="en-US" sz="2000" i="1" dirty="0"/>
              <a:t>This global review underscores the need to advance a continuum of multilevel integrated interventions that target salient mechanisms of the SAVA </a:t>
            </a:r>
            <a:r>
              <a:rPr lang="en-US" sz="2000" i="1" dirty="0" err="1"/>
              <a:t>syndemic</a:t>
            </a:r>
            <a:r>
              <a:rPr lang="en-US" sz="2000" i="1" dirty="0"/>
              <a:t>, especially for adolescent girls, young women, and transgender women who use drugs.</a:t>
            </a:r>
          </a:p>
        </p:txBody>
      </p:sp>
    </p:spTree>
    <p:extLst>
      <p:ext uri="{BB962C8B-B14F-4D97-AF65-F5344CB8AC3E}">
        <p14:creationId xmlns:p14="http://schemas.microsoft.com/office/powerpoint/2010/main" val="425748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777FEF-2E5E-4666-8C07-B1D88D8E07F8}"/>
              </a:ext>
            </a:extLst>
          </p:cNvPr>
          <p:cNvPicPr>
            <a:picLocks noGrp="1" noChangeAspect="1"/>
          </p:cNvPicPr>
          <p:nvPr>
            <p:ph idx="1"/>
          </p:nvPr>
        </p:nvPicPr>
        <p:blipFill>
          <a:blip r:embed="rId2"/>
          <a:stretch>
            <a:fillRect/>
          </a:stretch>
        </p:blipFill>
        <p:spPr>
          <a:xfrm>
            <a:off x="269449" y="489097"/>
            <a:ext cx="8341618" cy="5339355"/>
          </a:xfrm>
        </p:spPr>
      </p:pic>
    </p:spTree>
    <p:extLst>
      <p:ext uri="{BB962C8B-B14F-4D97-AF65-F5344CB8AC3E}">
        <p14:creationId xmlns:p14="http://schemas.microsoft.com/office/powerpoint/2010/main" val="266255791"/>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8621</TotalTime>
  <Words>1211</Words>
  <Application>Microsoft Office PowerPoint</Application>
  <PresentationFormat>On-screen Show (4:3)</PresentationFormat>
  <Paragraphs>122</Paragraphs>
  <Slides>16</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Raleway</vt:lpstr>
      <vt:lpstr>Roboto</vt:lpstr>
      <vt:lpstr>AIDS 2016_Template</vt:lpstr>
      <vt:lpstr>PowerPoint Presentation</vt:lpstr>
      <vt:lpstr> Syndemic Theory</vt:lpstr>
      <vt:lpstr>Disclosures</vt:lpstr>
      <vt:lpstr>Acknowledgement</vt:lpstr>
      <vt:lpstr>What is a syndemic?</vt:lpstr>
      <vt:lpstr>Syndemic Theory</vt:lpstr>
      <vt:lpstr>Key Elements </vt:lpstr>
      <vt:lpstr>The Seminal Syndemic</vt:lpstr>
      <vt:lpstr>PowerPoint Presentation</vt:lpstr>
      <vt:lpstr>PowerPoint Presentation</vt:lpstr>
      <vt:lpstr>PowerPoint Presentation</vt:lpstr>
      <vt:lpstr>Systematic Review of Syndemic Literature</vt:lpstr>
      <vt:lpstr>PowerPoint Presentation</vt:lpstr>
      <vt:lpstr>Interventions  </vt:lpstr>
      <vt:lpstr>Challenges</vt:lpstr>
      <vt:lpstr>Opportunities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Tonia Poteat</cp:lastModifiedBy>
  <cp:revision>111</cp:revision>
  <cp:lastPrinted>2017-01-16T15:31:13Z</cp:lastPrinted>
  <dcterms:created xsi:type="dcterms:W3CDTF">2017-01-13T09:09:35Z</dcterms:created>
  <dcterms:modified xsi:type="dcterms:W3CDTF">2018-07-24T08:02:12Z</dcterms:modified>
</cp:coreProperties>
</file>