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71" r:id="rId2"/>
    <p:sldId id="280" r:id="rId3"/>
    <p:sldId id="282" r:id="rId4"/>
    <p:sldId id="278" r:id="rId5"/>
    <p:sldId id="279" r:id="rId6"/>
    <p:sldId id="284" r:id="rId7"/>
    <p:sldId id="289" r:id="rId8"/>
    <p:sldId id="286" r:id="rId9"/>
    <p:sldId id="287" r:id="rId10"/>
    <p:sldId id="288" r:id="rId11"/>
    <p:sldId id="293" r:id="rId12"/>
    <p:sldId id="292" r:id="rId13"/>
    <p:sldId id="291" r:id="rId14"/>
    <p:sldId id="261"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92" autoAdjust="0"/>
    <p:restoredTop sz="89980" autoAdjust="0"/>
  </p:normalViewPr>
  <p:slideViewPr>
    <p:cSldViewPr snapToGrid="0" snapToObjects="1">
      <p:cViewPr>
        <p:scale>
          <a:sx n="85" d="100"/>
          <a:sy n="85" d="100"/>
        </p:scale>
        <p:origin x="-856" y="-8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9" d="100"/>
          <a:sy n="69" d="100"/>
        </p:scale>
        <p:origin x="-2568" y="-12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A402C1-56A3-9D4B-848C-1DF7AA757D29}" type="doc">
      <dgm:prSet loTypeId="urn:microsoft.com/office/officeart/2005/8/layout/chevron1" loCatId="" qsTypeId="urn:microsoft.com/office/officeart/2005/8/quickstyle/simple4" qsCatId="simple" csTypeId="urn:microsoft.com/office/officeart/2005/8/colors/accent1_2" csCatId="accent1" phldr="1"/>
      <dgm:spPr/>
    </dgm:pt>
    <dgm:pt modelId="{88055AFC-9CDA-FA45-A490-B2D7375869C5}">
      <dgm:prSet phldrT="[Текст]"/>
      <dgm:spPr/>
      <dgm:t>
        <a:bodyPr/>
        <a:lstStyle/>
        <a:p>
          <a:r>
            <a:rPr lang="en-US" dirty="0" smtClean="0"/>
            <a:t>Health Costs</a:t>
          </a:r>
        </a:p>
      </dgm:t>
    </dgm:pt>
    <dgm:pt modelId="{E0EFFDA7-B5F9-2240-9AB2-D9AC96160D71}" type="parTrans" cxnId="{7E8064B3-7B14-BB4C-9A92-28EB71D970DA}">
      <dgm:prSet/>
      <dgm:spPr/>
      <dgm:t>
        <a:bodyPr/>
        <a:lstStyle/>
        <a:p>
          <a:endParaRPr lang="ru-RU"/>
        </a:p>
      </dgm:t>
    </dgm:pt>
    <dgm:pt modelId="{5BC995B6-DDCF-9E41-9D8A-DCD60AEE570A}" type="sibTrans" cxnId="{7E8064B3-7B14-BB4C-9A92-28EB71D970DA}">
      <dgm:prSet/>
      <dgm:spPr/>
      <dgm:t>
        <a:bodyPr/>
        <a:lstStyle/>
        <a:p>
          <a:endParaRPr lang="ru-RU"/>
        </a:p>
      </dgm:t>
    </dgm:pt>
    <dgm:pt modelId="{8A53CA47-3AE0-774B-915B-06020799BF90}">
      <dgm:prSet phldrT="[Текст]"/>
      <dgm:spPr/>
      <dgm:t>
        <a:bodyPr/>
        <a:lstStyle/>
        <a:p>
          <a:r>
            <a:rPr lang="en-US" dirty="0" smtClean="0"/>
            <a:t>Socio-economic Costs</a:t>
          </a:r>
          <a:endParaRPr lang="ru-RU" dirty="0"/>
        </a:p>
      </dgm:t>
    </dgm:pt>
    <dgm:pt modelId="{D50E97D0-7FF5-4244-AE52-986836981652}" type="parTrans" cxnId="{9CCFE72D-B4E9-434B-ADC0-7CFA17C53C7D}">
      <dgm:prSet/>
      <dgm:spPr/>
      <dgm:t>
        <a:bodyPr/>
        <a:lstStyle/>
        <a:p>
          <a:endParaRPr lang="ru-RU"/>
        </a:p>
      </dgm:t>
    </dgm:pt>
    <dgm:pt modelId="{7D4BDC50-1935-4644-9FB9-DF182B32D8B2}" type="sibTrans" cxnId="{9CCFE72D-B4E9-434B-ADC0-7CFA17C53C7D}">
      <dgm:prSet/>
      <dgm:spPr/>
      <dgm:t>
        <a:bodyPr/>
        <a:lstStyle/>
        <a:p>
          <a:endParaRPr lang="ru-RU"/>
        </a:p>
      </dgm:t>
    </dgm:pt>
    <dgm:pt modelId="{704D1E41-BCE4-2148-9789-BA19E6725194}" type="pres">
      <dgm:prSet presAssocID="{4DA402C1-56A3-9D4B-848C-1DF7AA757D29}" presName="Name0" presStyleCnt="0">
        <dgm:presLayoutVars>
          <dgm:dir/>
          <dgm:animLvl val="lvl"/>
          <dgm:resizeHandles val="exact"/>
        </dgm:presLayoutVars>
      </dgm:prSet>
      <dgm:spPr/>
    </dgm:pt>
    <dgm:pt modelId="{75E1EB2C-676B-2441-BACB-66A1BD5F4FE3}" type="pres">
      <dgm:prSet presAssocID="{88055AFC-9CDA-FA45-A490-B2D7375869C5}" presName="parTxOnly" presStyleLbl="node1" presStyleIdx="0" presStyleCnt="2" custScaleX="87505" custScaleY="93643" custLinFactNeighborX="-1364" custLinFactNeighborY="-67275">
        <dgm:presLayoutVars>
          <dgm:chMax val="0"/>
          <dgm:chPref val="0"/>
          <dgm:bulletEnabled val="1"/>
        </dgm:presLayoutVars>
      </dgm:prSet>
      <dgm:spPr/>
      <dgm:t>
        <a:bodyPr/>
        <a:lstStyle/>
        <a:p>
          <a:endParaRPr lang="ru-RU"/>
        </a:p>
      </dgm:t>
    </dgm:pt>
    <dgm:pt modelId="{7A446BB6-F9E4-7A41-A929-44EFA1D14A61}" type="pres">
      <dgm:prSet presAssocID="{5BC995B6-DDCF-9E41-9D8A-DCD60AEE570A}" presName="parTxOnlySpace" presStyleCnt="0"/>
      <dgm:spPr/>
    </dgm:pt>
    <dgm:pt modelId="{9950E2CB-5DBC-2848-9891-54227E1758EC}" type="pres">
      <dgm:prSet presAssocID="{8A53CA47-3AE0-774B-915B-06020799BF90}" presName="parTxOnly" presStyleLbl="node1" presStyleIdx="1" presStyleCnt="2" custLinFactX="-77518" custLinFactNeighborX="-100000" custLinFactNeighborY="50814">
        <dgm:presLayoutVars>
          <dgm:chMax val="0"/>
          <dgm:chPref val="0"/>
          <dgm:bulletEnabled val="1"/>
        </dgm:presLayoutVars>
      </dgm:prSet>
      <dgm:spPr/>
      <dgm:t>
        <a:bodyPr/>
        <a:lstStyle/>
        <a:p>
          <a:endParaRPr lang="ru-RU"/>
        </a:p>
      </dgm:t>
    </dgm:pt>
  </dgm:ptLst>
  <dgm:cxnLst>
    <dgm:cxn modelId="{7E8064B3-7B14-BB4C-9A92-28EB71D970DA}" srcId="{4DA402C1-56A3-9D4B-848C-1DF7AA757D29}" destId="{88055AFC-9CDA-FA45-A490-B2D7375869C5}" srcOrd="0" destOrd="0" parTransId="{E0EFFDA7-B5F9-2240-9AB2-D9AC96160D71}" sibTransId="{5BC995B6-DDCF-9E41-9D8A-DCD60AEE570A}"/>
    <dgm:cxn modelId="{349C6AB0-CB24-EE47-832F-F1A9DB210E92}" type="presOf" srcId="{4DA402C1-56A3-9D4B-848C-1DF7AA757D29}" destId="{704D1E41-BCE4-2148-9789-BA19E6725194}" srcOrd="0" destOrd="0" presId="urn:microsoft.com/office/officeart/2005/8/layout/chevron1"/>
    <dgm:cxn modelId="{B5D4F406-B4A6-E443-90F7-C087CFD75600}" type="presOf" srcId="{88055AFC-9CDA-FA45-A490-B2D7375869C5}" destId="{75E1EB2C-676B-2441-BACB-66A1BD5F4FE3}" srcOrd="0" destOrd="0" presId="urn:microsoft.com/office/officeart/2005/8/layout/chevron1"/>
    <dgm:cxn modelId="{F31E96CA-E6C8-FA4A-9A5A-704AB94B1A3F}" type="presOf" srcId="{8A53CA47-3AE0-774B-915B-06020799BF90}" destId="{9950E2CB-5DBC-2848-9891-54227E1758EC}" srcOrd="0" destOrd="0" presId="urn:microsoft.com/office/officeart/2005/8/layout/chevron1"/>
    <dgm:cxn modelId="{9CCFE72D-B4E9-434B-ADC0-7CFA17C53C7D}" srcId="{4DA402C1-56A3-9D4B-848C-1DF7AA757D29}" destId="{8A53CA47-3AE0-774B-915B-06020799BF90}" srcOrd="1" destOrd="0" parTransId="{D50E97D0-7FF5-4244-AE52-986836981652}" sibTransId="{7D4BDC50-1935-4644-9FB9-DF182B32D8B2}"/>
    <dgm:cxn modelId="{B0322F1F-65FD-4F49-A6A8-FB8C84F2CDDB}" type="presParOf" srcId="{704D1E41-BCE4-2148-9789-BA19E6725194}" destId="{75E1EB2C-676B-2441-BACB-66A1BD5F4FE3}" srcOrd="0" destOrd="0" presId="urn:microsoft.com/office/officeart/2005/8/layout/chevron1"/>
    <dgm:cxn modelId="{C74A8523-56F6-0845-A9C1-99927760811A}" type="presParOf" srcId="{704D1E41-BCE4-2148-9789-BA19E6725194}" destId="{7A446BB6-F9E4-7A41-A929-44EFA1D14A61}" srcOrd="1" destOrd="0" presId="urn:microsoft.com/office/officeart/2005/8/layout/chevron1"/>
    <dgm:cxn modelId="{8012A199-0B5F-5146-ABA4-C850A0FCE809}" type="presParOf" srcId="{704D1E41-BCE4-2148-9789-BA19E6725194}" destId="{9950E2CB-5DBC-2848-9891-54227E1758EC}"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173D26-3EC2-6E43-875F-5FDFDBFA8766}"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ru-RU"/>
        </a:p>
      </dgm:t>
    </dgm:pt>
    <dgm:pt modelId="{BD94E9E7-FEB7-EC49-8A17-2D20D5FCD6C2}">
      <dgm:prSet phldrT="[Текст]" custT="1"/>
      <dgm:spPr/>
      <dgm:t>
        <a:bodyPr/>
        <a:lstStyle/>
        <a:p>
          <a:r>
            <a:rPr lang="en-US" sz="3200" dirty="0" smtClean="0"/>
            <a:t>Women</a:t>
          </a:r>
        </a:p>
        <a:p>
          <a:r>
            <a:rPr lang="en-US" sz="1400" dirty="0" smtClean="0"/>
            <a:t>who used drugs</a:t>
          </a:r>
          <a:endParaRPr lang="ru-RU" sz="1400" dirty="0"/>
        </a:p>
      </dgm:t>
    </dgm:pt>
    <dgm:pt modelId="{B6C80265-9CB9-364C-879B-C3485F8D237C}" type="parTrans" cxnId="{5177EBCF-DFE9-FB4C-B757-9AB32A761221}">
      <dgm:prSet/>
      <dgm:spPr/>
      <dgm:t>
        <a:bodyPr/>
        <a:lstStyle/>
        <a:p>
          <a:endParaRPr lang="ru-RU"/>
        </a:p>
      </dgm:t>
    </dgm:pt>
    <dgm:pt modelId="{8DE7C9A7-10C2-0344-A294-C124EF2B40D9}" type="sibTrans" cxnId="{5177EBCF-DFE9-FB4C-B757-9AB32A761221}">
      <dgm:prSet/>
      <dgm:spPr/>
      <dgm:t>
        <a:bodyPr/>
        <a:lstStyle/>
        <a:p>
          <a:endParaRPr lang="ru-RU"/>
        </a:p>
      </dgm:t>
    </dgm:pt>
    <dgm:pt modelId="{8B106A23-0A15-9344-AAC2-C25A032253F9}">
      <dgm:prSet phldrT="[Текст]"/>
      <dgm:spPr/>
      <dgm:t>
        <a:bodyPr/>
        <a:lstStyle/>
        <a:p>
          <a:r>
            <a:rPr lang="en-US" dirty="0" smtClean="0"/>
            <a:t>police and IPV Violence</a:t>
          </a:r>
          <a:endParaRPr lang="ru-RU" dirty="0"/>
        </a:p>
      </dgm:t>
    </dgm:pt>
    <dgm:pt modelId="{21442AA6-5D87-D949-B2ED-C0C93EB3DBE7}" type="parTrans" cxnId="{99AE8FD9-EE23-3046-966B-762E6996EDF1}">
      <dgm:prSet/>
      <dgm:spPr/>
      <dgm:t>
        <a:bodyPr/>
        <a:lstStyle/>
        <a:p>
          <a:endParaRPr lang="ru-RU"/>
        </a:p>
      </dgm:t>
    </dgm:pt>
    <dgm:pt modelId="{51504652-B523-FE47-B824-6A3A66EF4E34}" type="sibTrans" cxnId="{99AE8FD9-EE23-3046-966B-762E6996EDF1}">
      <dgm:prSet/>
      <dgm:spPr/>
      <dgm:t>
        <a:bodyPr/>
        <a:lstStyle/>
        <a:p>
          <a:endParaRPr lang="ru-RU"/>
        </a:p>
      </dgm:t>
    </dgm:pt>
    <dgm:pt modelId="{83E059D7-2FC2-F141-972D-4AA4651B1399}">
      <dgm:prSet phldrT="[Текст]"/>
      <dgm:spPr/>
      <dgm:t>
        <a:bodyPr/>
        <a:lstStyle/>
        <a:p>
          <a:r>
            <a:rPr lang="en-US" dirty="0" smtClean="0"/>
            <a:t>poor/no access to maternal healthcare</a:t>
          </a:r>
          <a:endParaRPr lang="ru-RU" dirty="0"/>
        </a:p>
      </dgm:t>
    </dgm:pt>
    <dgm:pt modelId="{80E4F654-CCDA-B74F-AF8B-31FB96E9B3F1}" type="parTrans" cxnId="{4BF56AA5-24C5-194C-BF9B-AF028C641CB6}">
      <dgm:prSet/>
      <dgm:spPr/>
      <dgm:t>
        <a:bodyPr/>
        <a:lstStyle/>
        <a:p>
          <a:endParaRPr lang="ru-RU"/>
        </a:p>
      </dgm:t>
    </dgm:pt>
    <dgm:pt modelId="{0908BF22-9026-414C-8D54-CD1D87DACEED}" type="sibTrans" cxnId="{4BF56AA5-24C5-194C-BF9B-AF028C641CB6}">
      <dgm:prSet/>
      <dgm:spPr/>
      <dgm:t>
        <a:bodyPr/>
        <a:lstStyle/>
        <a:p>
          <a:endParaRPr lang="ru-RU"/>
        </a:p>
      </dgm:t>
    </dgm:pt>
    <dgm:pt modelId="{0A0E918E-5F64-7946-848B-1BCEB9E22A94}">
      <dgm:prSet phldrT="[Текст]" phldr="1"/>
      <dgm:spPr/>
      <dgm:t>
        <a:bodyPr/>
        <a:lstStyle/>
        <a:p>
          <a:endParaRPr lang="ru-RU"/>
        </a:p>
      </dgm:t>
    </dgm:pt>
    <dgm:pt modelId="{ACC5D497-1931-7749-88F7-6121554A59B3}" type="parTrans" cxnId="{3621C2B2-C212-7A4B-BBBA-3BBB2628B9C0}">
      <dgm:prSet/>
      <dgm:spPr/>
      <dgm:t>
        <a:bodyPr/>
        <a:lstStyle/>
        <a:p>
          <a:endParaRPr lang="ru-RU"/>
        </a:p>
      </dgm:t>
    </dgm:pt>
    <dgm:pt modelId="{06C20E4D-3F3C-644E-B44F-E5EDB7BC9D81}" type="sibTrans" cxnId="{3621C2B2-C212-7A4B-BBBA-3BBB2628B9C0}">
      <dgm:prSet/>
      <dgm:spPr/>
      <dgm:t>
        <a:bodyPr/>
        <a:lstStyle/>
        <a:p>
          <a:endParaRPr lang="ru-RU"/>
        </a:p>
      </dgm:t>
    </dgm:pt>
    <dgm:pt modelId="{7A370E1B-882C-514F-A505-911079EBA60A}">
      <dgm:prSet/>
      <dgm:spPr/>
      <dgm:t>
        <a:bodyPr/>
        <a:lstStyle/>
        <a:p>
          <a:endParaRPr lang="ru-RU"/>
        </a:p>
      </dgm:t>
    </dgm:pt>
    <dgm:pt modelId="{5F650967-D10F-0E4F-BA5A-6D7AE06ACF22}" type="parTrans" cxnId="{C97538C3-B2E4-2F4E-AA2B-1F75040C56B3}">
      <dgm:prSet/>
      <dgm:spPr/>
      <dgm:t>
        <a:bodyPr/>
        <a:lstStyle/>
        <a:p>
          <a:endParaRPr lang="ru-RU"/>
        </a:p>
      </dgm:t>
    </dgm:pt>
    <dgm:pt modelId="{CC4B58F5-FD89-7544-A0F0-7572EE1904E1}" type="sibTrans" cxnId="{C97538C3-B2E4-2F4E-AA2B-1F75040C56B3}">
      <dgm:prSet/>
      <dgm:spPr/>
      <dgm:t>
        <a:bodyPr/>
        <a:lstStyle/>
        <a:p>
          <a:endParaRPr lang="ru-RU"/>
        </a:p>
      </dgm:t>
    </dgm:pt>
    <dgm:pt modelId="{B8BF3110-6282-0245-9F2C-3E4F1A7D3E1B}">
      <dgm:prSet phldrT="[Текст]"/>
      <dgm:spPr/>
      <dgm:t>
        <a:bodyPr/>
        <a:lstStyle/>
        <a:p>
          <a:r>
            <a:rPr lang="en-US" u="none" dirty="0" smtClean="0"/>
            <a:t>under-represented in clinical trials and research</a:t>
          </a:r>
          <a:endParaRPr lang="ru-RU" dirty="0"/>
        </a:p>
      </dgm:t>
    </dgm:pt>
    <dgm:pt modelId="{9F80DB59-F6CD-AA4E-A9B7-22BB46D4F908}" type="parTrans" cxnId="{D22EF6D2-A170-464B-AC7A-D31E8B0D0C00}">
      <dgm:prSet/>
      <dgm:spPr/>
      <dgm:t>
        <a:bodyPr/>
        <a:lstStyle/>
        <a:p>
          <a:endParaRPr lang="ru-RU"/>
        </a:p>
      </dgm:t>
    </dgm:pt>
    <dgm:pt modelId="{9E152FDB-34C2-7C4C-B1E1-4B1957A74562}" type="sibTrans" cxnId="{D22EF6D2-A170-464B-AC7A-D31E8B0D0C00}">
      <dgm:prSet/>
      <dgm:spPr/>
      <dgm:t>
        <a:bodyPr/>
        <a:lstStyle/>
        <a:p>
          <a:endParaRPr lang="ru-RU"/>
        </a:p>
      </dgm:t>
    </dgm:pt>
    <dgm:pt modelId="{07C4A4C4-3E9F-F049-917D-5AFAE01C91EC}">
      <dgm:prSet phldrT="[Текст]"/>
      <dgm:spPr/>
      <dgm:t>
        <a:bodyPr/>
        <a:lstStyle/>
        <a:p>
          <a:r>
            <a:rPr lang="en-US" dirty="0" smtClean="0"/>
            <a:t>societal and Self-Stigma</a:t>
          </a:r>
          <a:endParaRPr lang="ru-RU" dirty="0"/>
        </a:p>
      </dgm:t>
    </dgm:pt>
    <dgm:pt modelId="{6F8685DE-C102-6B4C-9F17-ADD2D67FCB36}" type="parTrans" cxnId="{578522F4-F7B9-8042-9FEA-08FD7F3DA54D}">
      <dgm:prSet/>
      <dgm:spPr/>
      <dgm:t>
        <a:bodyPr/>
        <a:lstStyle/>
        <a:p>
          <a:endParaRPr lang="ru-RU"/>
        </a:p>
      </dgm:t>
    </dgm:pt>
    <dgm:pt modelId="{BF2D7ABC-5FBF-4943-A316-943C0BF448C7}" type="sibTrans" cxnId="{578522F4-F7B9-8042-9FEA-08FD7F3DA54D}">
      <dgm:prSet/>
      <dgm:spPr/>
      <dgm:t>
        <a:bodyPr/>
        <a:lstStyle/>
        <a:p>
          <a:endParaRPr lang="ru-RU"/>
        </a:p>
      </dgm:t>
    </dgm:pt>
    <dgm:pt modelId="{11C3C818-F8FD-724C-9079-406397697773}">
      <dgm:prSet phldrT="[Текст]"/>
      <dgm:spPr/>
      <dgm:t>
        <a:bodyPr/>
        <a:lstStyle/>
        <a:p>
          <a:r>
            <a:rPr lang="en-US" dirty="0" smtClean="0"/>
            <a:t>tougher sentences and incarceration</a:t>
          </a:r>
          <a:endParaRPr lang="ru-RU" dirty="0"/>
        </a:p>
      </dgm:t>
    </dgm:pt>
    <dgm:pt modelId="{4B07AEFD-6EC0-344D-8DE0-293369C5A833}" type="parTrans" cxnId="{BEDC9F23-BC5A-5F4A-849D-F5DDB83504E1}">
      <dgm:prSet/>
      <dgm:spPr/>
      <dgm:t>
        <a:bodyPr/>
        <a:lstStyle/>
        <a:p>
          <a:endParaRPr lang="ru-RU"/>
        </a:p>
      </dgm:t>
    </dgm:pt>
    <dgm:pt modelId="{9051EA6E-C106-1345-9AA9-AE482F0952F5}" type="sibTrans" cxnId="{BEDC9F23-BC5A-5F4A-849D-F5DDB83504E1}">
      <dgm:prSet/>
      <dgm:spPr/>
      <dgm:t>
        <a:bodyPr/>
        <a:lstStyle/>
        <a:p>
          <a:endParaRPr lang="ru-RU"/>
        </a:p>
      </dgm:t>
    </dgm:pt>
    <dgm:pt modelId="{02EA7752-2F2F-954E-8945-DE9683AF96C4}">
      <dgm:prSet phldrT="[Текст]"/>
      <dgm:spPr/>
      <dgm:t>
        <a:bodyPr/>
        <a:lstStyle/>
        <a:p>
          <a:r>
            <a:rPr lang="en-US" dirty="0" smtClean="0"/>
            <a:t>removal of children from their custody</a:t>
          </a:r>
          <a:endParaRPr lang="ru-RU" dirty="0"/>
        </a:p>
      </dgm:t>
    </dgm:pt>
    <dgm:pt modelId="{199A20DE-0A6D-884B-998D-BDDBB61018D8}" type="parTrans" cxnId="{65888340-9918-CC47-B29E-5237929980AB}">
      <dgm:prSet/>
      <dgm:spPr/>
      <dgm:t>
        <a:bodyPr/>
        <a:lstStyle/>
        <a:p>
          <a:endParaRPr lang="ru-RU"/>
        </a:p>
      </dgm:t>
    </dgm:pt>
    <dgm:pt modelId="{33BE433D-70A1-E64A-A0E0-D29F85B0D818}" type="sibTrans" cxnId="{65888340-9918-CC47-B29E-5237929980AB}">
      <dgm:prSet/>
      <dgm:spPr/>
      <dgm:t>
        <a:bodyPr/>
        <a:lstStyle/>
        <a:p>
          <a:endParaRPr lang="ru-RU"/>
        </a:p>
      </dgm:t>
    </dgm:pt>
    <dgm:pt modelId="{74B9C7EF-D00B-8A4E-B614-208528DCC993}">
      <dgm:prSet phldrT="[Текст]"/>
      <dgm:spPr/>
      <dgm:t>
        <a:bodyPr/>
        <a:lstStyle/>
        <a:p>
          <a:r>
            <a:rPr lang="en-US" dirty="0" smtClean="0"/>
            <a:t>OST is unavailable during pregnancy</a:t>
          </a:r>
          <a:endParaRPr lang="ru-RU" dirty="0"/>
        </a:p>
      </dgm:t>
    </dgm:pt>
    <dgm:pt modelId="{82DF2CB7-7745-B346-8535-12F214EA2B04}" type="parTrans" cxnId="{BC341FE9-43FC-6047-9E82-EB26772B0589}">
      <dgm:prSet/>
      <dgm:spPr/>
      <dgm:t>
        <a:bodyPr/>
        <a:lstStyle/>
        <a:p>
          <a:endParaRPr lang="ru-RU"/>
        </a:p>
      </dgm:t>
    </dgm:pt>
    <dgm:pt modelId="{13716F81-A4EA-F947-B4DF-8FDAC807A333}" type="sibTrans" cxnId="{BC341FE9-43FC-6047-9E82-EB26772B0589}">
      <dgm:prSet/>
      <dgm:spPr/>
      <dgm:t>
        <a:bodyPr/>
        <a:lstStyle/>
        <a:p>
          <a:endParaRPr lang="ru-RU"/>
        </a:p>
      </dgm:t>
    </dgm:pt>
    <dgm:pt modelId="{C32E4BE6-856C-9C4F-A0CC-8EFAD0C22038}">
      <dgm:prSet phldrT="[Текст]"/>
      <dgm:spPr/>
      <dgm:t>
        <a:bodyPr/>
        <a:lstStyle/>
        <a:p>
          <a:r>
            <a:rPr lang="en-US" dirty="0" smtClean="0"/>
            <a:t>poor/no drug treatment and rehabilitation</a:t>
          </a:r>
          <a:endParaRPr lang="ru-RU" dirty="0"/>
        </a:p>
      </dgm:t>
    </dgm:pt>
    <dgm:pt modelId="{D8F496AF-EBCB-9742-8E19-94EF31DB15D3}" type="parTrans" cxnId="{C84A1C58-DB0B-B44B-912B-1E241646BF46}">
      <dgm:prSet/>
      <dgm:spPr/>
      <dgm:t>
        <a:bodyPr/>
        <a:lstStyle/>
        <a:p>
          <a:endParaRPr lang="ru-RU"/>
        </a:p>
      </dgm:t>
    </dgm:pt>
    <dgm:pt modelId="{9D11B144-32FE-CB4E-BC6C-51CAA7FB3971}" type="sibTrans" cxnId="{C84A1C58-DB0B-B44B-912B-1E241646BF46}">
      <dgm:prSet/>
      <dgm:spPr/>
      <dgm:t>
        <a:bodyPr/>
        <a:lstStyle/>
        <a:p>
          <a:endParaRPr lang="ru-RU"/>
        </a:p>
      </dgm:t>
    </dgm:pt>
    <dgm:pt modelId="{A04A8163-3D81-6B47-A6CF-92E502E01823}">
      <dgm:prSet/>
      <dgm:spPr/>
      <dgm:t>
        <a:bodyPr/>
        <a:lstStyle/>
        <a:p>
          <a:r>
            <a:rPr lang="en-US" dirty="0" smtClean="0"/>
            <a:t>no voice and legal support</a:t>
          </a:r>
          <a:endParaRPr lang="ru-RU" dirty="0"/>
        </a:p>
      </dgm:t>
    </dgm:pt>
    <dgm:pt modelId="{7A822085-2076-AA4C-AB42-D976E3450352}" type="parTrans" cxnId="{7B80011B-580F-3749-AAEA-49A9D4A21F77}">
      <dgm:prSet/>
      <dgm:spPr/>
      <dgm:t>
        <a:bodyPr/>
        <a:lstStyle/>
        <a:p>
          <a:endParaRPr lang="ru-RU"/>
        </a:p>
      </dgm:t>
    </dgm:pt>
    <dgm:pt modelId="{82C19DEA-1EE0-574B-81CF-AA8BFB21D31D}" type="sibTrans" cxnId="{7B80011B-580F-3749-AAEA-49A9D4A21F77}">
      <dgm:prSet/>
      <dgm:spPr/>
      <dgm:t>
        <a:bodyPr/>
        <a:lstStyle/>
        <a:p>
          <a:endParaRPr lang="ru-RU"/>
        </a:p>
      </dgm:t>
    </dgm:pt>
    <dgm:pt modelId="{614722A9-27BC-4146-8D6C-BFEB6AFBA3A1}" type="pres">
      <dgm:prSet presAssocID="{69173D26-3EC2-6E43-875F-5FDFDBFA8766}" presName="composite" presStyleCnt="0">
        <dgm:presLayoutVars>
          <dgm:chMax val="1"/>
          <dgm:dir/>
          <dgm:resizeHandles val="exact"/>
        </dgm:presLayoutVars>
      </dgm:prSet>
      <dgm:spPr/>
      <dgm:t>
        <a:bodyPr/>
        <a:lstStyle/>
        <a:p>
          <a:endParaRPr lang="ru-RU"/>
        </a:p>
      </dgm:t>
    </dgm:pt>
    <dgm:pt modelId="{F6BD6BFB-22AA-4A45-B2AE-30E7176DC096}" type="pres">
      <dgm:prSet presAssocID="{69173D26-3EC2-6E43-875F-5FDFDBFA8766}" presName="radial" presStyleCnt="0">
        <dgm:presLayoutVars>
          <dgm:animLvl val="ctr"/>
        </dgm:presLayoutVars>
      </dgm:prSet>
      <dgm:spPr/>
    </dgm:pt>
    <dgm:pt modelId="{4DC71680-3C16-8E4D-B3AB-9137B9C6CE70}" type="pres">
      <dgm:prSet presAssocID="{BD94E9E7-FEB7-EC49-8A17-2D20D5FCD6C2}" presName="centerShape" presStyleLbl="vennNode1" presStyleIdx="0" presStyleCnt="10"/>
      <dgm:spPr/>
      <dgm:t>
        <a:bodyPr/>
        <a:lstStyle/>
        <a:p>
          <a:endParaRPr lang="ru-RU"/>
        </a:p>
      </dgm:t>
    </dgm:pt>
    <dgm:pt modelId="{58C7B0F1-CDF3-EE46-8A6D-3E59E9D69F88}" type="pres">
      <dgm:prSet presAssocID="{8B106A23-0A15-9344-AAC2-C25A032253F9}" presName="node" presStyleLbl="vennNode1" presStyleIdx="1" presStyleCnt="10">
        <dgm:presLayoutVars>
          <dgm:bulletEnabled val="1"/>
        </dgm:presLayoutVars>
      </dgm:prSet>
      <dgm:spPr/>
      <dgm:t>
        <a:bodyPr/>
        <a:lstStyle/>
        <a:p>
          <a:endParaRPr lang="ru-RU"/>
        </a:p>
      </dgm:t>
    </dgm:pt>
    <dgm:pt modelId="{3A22AA84-1457-6844-9D95-68C4102C0457}" type="pres">
      <dgm:prSet presAssocID="{07C4A4C4-3E9F-F049-917D-5AFAE01C91EC}" presName="node" presStyleLbl="vennNode1" presStyleIdx="2" presStyleCnt="10">
        <dgm:presLayoutVars>
          <dgm:bulletEnabled val="1"/>
        </dgm:presLayoutVars>
      </dgm:prSet>
      <dgm:spPr/>
      <dgm:t>
        <a:bodyPr/>
        <a:lstStyle/>
        <a:p>
          <a:endParaRPr lang="ru-RU"/>
        </a:p>
      </dgm:t>
    </dgm:pt>
    <dgm:pt modelId="{68BB35F2-A867-B84D-B657-A3CAFDD15C99}" type="pres">
      <dgm:prSet presAssocID="{B8BF3110-6282-0245-9F2C-3E4F1A7D3E1B}" presName="node" presStyleLbl="vennNode1" presStyleIdx="3" presStyleCnt="10">
        <dgm:presLayoutVars>
          <dgm:bulletEnabled val="1"/>
        </dgm:presLayoutVars>
      </dgm:prSet>
      <dgm:spPr/>
      <dgm:t>
        <a:bodyPr/>
        <a:lstStyle/>
        <a:p>
          <a:endParaRPr lang="ru-RU"/>
        </a:p>
      </dgm:t>
    </dgm:pt>
    <dgm:pt modelId="{5DC50A6A-7070-C74E-8810-5012A533FD0B}" type="pres">
      <dgm:prSet presAssocID="{11C3C818-F8FD-724C-9079-406397697773}" presName="node" presStyleLbl="vennNode1" presStyleIdx="4" presStyleCnt="10">
        <dgm:presLayoutVars>
          <dgm:bulletEnabled val="1"/>
        </dgm:presLayoutVars>
      </dgm:prSet>
      <dgm:spPr/>
      <dgm:t>
        <a:bodyPr/>
        <a:lstStyle/>
        <a:p>
          <a:endParaRPr lang="ru-RU"/>
        </a:p>
      </dgm:t>
    </dgm:pt>
    <dgm:pt modelId="{2E3CAC4C-9AEC-D44D-BABE-92AE135B5BB0}" type="pres">
      <dgm:prSet presAssocID="{C32E4BE6-856C-9C4F-A0CC-8EFAD0C22038}" presName="node" presStyleLbl="vennNode1" presStyleIdx="5" presStyleCnt="10">
        <dgm:presLayoutVars>
          <dgm:bulletEnabled val="1"/>
        </dgm:presLayoutVars>
      </dgm:prSet>
      <dgm:spPr/>
      <dgm:t>
        <a:bodyPr/>
        <a:lstStyle/>
        <a:p>
          <a:endParaRPr lang="ru-RU"/>
        </a:p>
      </dgm:t>
    </dgm:pt>
    <dgm:pt modelId="{A330FA7D-E29F-DA4F-9355-408F0EB0AB2D}" type="pres">
      <dgm:prSet presAssocID="{83E059D7-2FC2-F141-972D-4AA4651B1399}" presName="node" presStyleLbl="vennNode1" presStyleIdx="6" presStyleCnt="10">
        <dgm:presLayoutVars>
          <dgm:bulletEnabled val="1"/>
        </dgm:presLayoutVars>
      </dgm:prSet>
      <dgm:spPr/>
      <dgm:t>
        <a:bodyPr/>
        <a:lstStyle/>
        <a:p>
          <a:endParaRPr lang="ru-RU"/>
        </a:p>
      </dgm:t>
    </dgm:pt>
    <dgm:pt modelId="{BE6427C3-0FE7-A64F-ACF6-3E7F64A5F4F7}" type="pres">
      <dgm:prSet presAssocID="{02EA7752-2F2F-954E-8945-DE9683AF96C4}" presName="node" presStyleLbl="vennNode1" presStyleIdx="7" presStyleCnt="10">
        <dgm:presLayoutVars>
          <dgm:bulletEnabled val="1"/>
        </dgm:presLayoutVars>
      </dgm:prSet>
      <dgm:spPr/>
      <dgm:t>
        <a:bodyPr/>
        <a:lstStyle/>
        <a:p>
          <a:endParaRPr lang="ru-RU"/>
        </a:p>
      </dgm:t>
    </dgm:pt>
    <dgm:pt modelId="{8243FCE8-7BA9-9946-9C8E-96D1EC98E8CC}" type="pres">
      <dgm:prSet presAssocID="{74B9C7EF-D00B-8A4E-B614-208528DCC993}" presName="node" presStyleLbl="vennNode1" presStyleIdx="8" presStyleCnt="10">
        <dgm:presLayoutVars>
          <dgm:bulletEnabled val="1"/>
        </dgm:presLayoutVars>
      </dgm:prSet>
      <dgm:spPr/>
      <dgm:t>
        <a:bodyPr/>
        <a:lstStyle/>
        <a:p>
          <a:endParaRPr lang="ru-RU"/>
        </a:p>
      </dgm:t>
    </dgm:pt>
    <dgm:pt modelId="{2761CDBC-28DF-9149-9C56-18AB20EC4044}" type="pres">
      <dgm:prSet presAssocID="{A04A8163-3D81-6B47-A6CF-92E502E01823}" presName="node" presStyleLbl="vennNode1" presStyleIdx="9" presStyleCnt="10">
        <dgm:presLayoutVars>
          <dgm:bulletEnabled val="1"/>
        </dgm:presLayoutVars>
      </dgm:prSet>
      <dgm:spPr/>
      <dgm:t>
        <a:bodyPr/>
        <a:lstStyle/>
        <a:p>
          <a:endParaRPr lang="ru-RU"/>
        </a:p>
      </dgm:t>
    </dgm:pt>
  </dgm:ptLst>
  <dgm:cxnLst>
    <dgm:cxn modelId="{3B965E95-4DC5-C145-87CF-F86DB76FDD2E}" type="presOf" srcId="{A04A8163-3D81-6B47-A6CF-92E502E01823}" destId="{2761CDBC-28DF-9149-9C56-18AB20EC4044}" srcOrd="0" destOrd="0" presId="urn:microsoft.com/office/officeart/2005/8/layout/radial3"/>
    <dgm:cxn modelId="{052D5AD8-D52C-7B45-8BD9-676DB2D028B4}" type="presOf" srcId="{74B9C7EF-D00B-8A4E-B614-208528DCC993}" destId="{8243FCE8-7BA9-9946-9C8E-96D1EC98E8CC}" srcOrd="0" destOrd="0" presId="urn:microsoft.com/office/officeart/2005/8/layout/radial3"/>
    <dgm:cxn modelId="{A6D3CED5-E4C7-C440-B157-76F96A4AE23C}" type="presOf" srcId="{BD94E9E7-FEB7-EC49-8A17-2D20D5FCD6C2}" destId="{4DC71680-3C16-8E4D-B3AB-9137B9C6CE70}" srcOrd="0" destOrd="0" presId="urn:microsoft.com/office/officeart/2005/8/layout/radial3"/>
    <dgm:cxn modelId="{99AE8FD9-EE23-3046-966B-762E6996EDF1}" srcId="{BD94E9E7-FEB7-EC49-8A17-2D20D5FCD6C2}" destId="{8B106A23-0A15-9344-AAC2-C25A032253F9}" srcOrd="0" destOrd="0" parTransId="{21442AA6-5D87-D949-B2ED-C0C93EB3DBE7}" sibTransId="{51504652-B523-FE47-B824-6A3A66EF4E34}"/>
    <dgm:cxn modelId="{3621C2B2-C212-7A4B-BBBA-3BBB2628B9C0}" srcId="{69173D26-3EC2-6E43-875F-5FDFDBFA8766}" destId="{0A0E918E-5F64-7946-848B-1BCEB9E22A94}" srcOrd="1" destOrd="0" parTransId="{ACC5D497-1931-7749-88F7-6121554A59B3}" sibTransId="{06C20E4D-3F3C-644E-B44F-E5EDB7BC9D81}"/>
    <dgm:cxn modelId="{4A60E6CA-7DB5-CA40-A2FB-1520A2F500EA}" type="presOf" srcId="{11C3C818-F8FD-724C-9079-406397697773}" destId="{5DC50A6A-7070-C74E-8810-5012A533FD0B}" srcOrd="0" destOrd="0" presId="urn:microsoft.com/office/officeart/2005/8/layout/radial3"/>
    <dgm:cxn modelId="{65888340-9918-CC47-B29E-5237929980AB}" srcId="{BD94E9E7-FEB7-EC49-8A17-2D20D5FCD6C2}" destId="{02EA7752-2F2F-954E-8945-DE9683AF96C4}" srcOrd="6" destOrd="0" parTransId="{199A20DE-0A6D-884B-998D-BDDBB61018D8}" sibTransId="{33BE433D-70A1-E64A-A0E0-D29F85B0D818}"/>
    <dgm:cxn modelId="{578522F4-F7B9-8042-9FEA-08FD7F3DA54D}" srcId="{BD94E9E7-FEB7-EC49-8A17-2D20D5FCD6C2}" destId="{07C4A4C4-3E9F-F049-917D-5AFAE01C91EC}" srcOrd="1" destOrd="0" parTransId="{6F8685DE-C102-6B4C-9F17-ADD2D67FCB36}" sibTransId="{BF2D7ABC-5FBF-4943-A316-943C0BF448C7}"/>
    <dgm:cxn modelId="{129C14AE-2339-BE40-B270-1CAA4A11CB73}" type="presOf" srcId="{B8BF3110-6282-0245-9F2C-3E4F1A7D3E1B}" destId="{68BB35F2-A867-B84D-B657-A3CAFDD15C99}" srcOrd="0" destOrd="0" presId="urn:microsoft.com/office/officeart/2005/8/layout/radial3"/>
    <dgm:cxn modelId="{2A6C155A-A16B-2746-88A2-17D3DBDB8E0E}" type="presOf" srcId="{83E059D7-2FC2-F141-972D-4AA4651B1399}" destId="{A330FA7D-E29F-DA4F-9355-408F0EB0AB2D}" srcOrd="0" destOrd="0" presId="urn:microsoft.com/office/officeart/2005/8/layout/radial3"/>
    <dgm:cxn modelId="{C97538C3-B2E4-2F4E-AA2B-1F75040C56B3}" srcId="{0A0E918E-5F64-7946-848B-1BCEB9E22A94}" destId="{7A370E1B-882C-514F-A505-911079EBA60A}" srcOrd="0" destOrd="0" parTransId="{5F650967-D10F-0E4F-BA5A-6D7AE06ACF22}" sibTransId="{CC4B58F5-FD89-7544-A0F0-7572EE1904E1}"/>
    <dgm:cxn modelId="{C84A1C58-DB0B-B44B-912B-1E241646BF46}" srcId="{BD94E9E7-FEB7-EC49-8A17-2D20D5FCD6C2}" destId="{C32E4BE6-856C-9C4F-A0CC-8EFAD0C22038}" srcOrd="4" destOrd="0" parTransId="{D8F496AF-EBCB-9742-8E19-94EF31DB15D3}" sibTransId="{9D11B144-32FE-CB4E-BC6C-51CAA7FB3971}"/>
    <dgm:cxn modelId="{05FDD9AB-2469-B947-B49C-F6D4B481D326}" type="presOf" srcId="{02EA7752-2F2F-954E-8945-DE9683AF96C4}" destId="{BE6427C3-0FE7-A64F-ACF6-3E7F64A5F4F7}" srcOrd="0" destOrd="0" presId="urn:microsoft.com/office/officeart/2005/8/layout/radial3"/>
    <dgm:cxn modelId="{BEDC9F23-BC5A-5F4A-849D-F5DDB83504E1}" srcId="{BD94E9E7-FEB7-EC49-8A17-2D20D5FCD6C2}" destId="{11C3C818-F8FD-724C-9079-406397697773}" srcOrd="3" destOrd="0" parTransId="{4B07AEFD-6EC0-344D-8DE0-293369C5A833}" sibTransId="{9051EA6E-C106-1345-9AA9-AE482F0952F5}"/>
    <dgm:cxn modelId="{8D17FF43-0DE3-0040-8EAE-B798E418103D}" type="presOf" srcId="{69173D26-3EC2-6E43-875F-5FDFDBFA8766}" destId="{614722A9-27BC-4146-8D6C-BFEB6AFBA3A1}" srcOrd="0" destOrd="0" presId="urn:microsoft.com/office/officeart/2005/8/layout/radial3"/>
    <dgm:cxn modelId="{7B80011B-580F-3749-AAEA-49A9D4A21F77}" srcId="{BD94E9E7-FEB7-EC49-8A17-2D20D5FCD6C2}" destId="{A04A8163-3D81-6B47-A6CF-92E502E01823}" srcOrd="8" destOrd="0" parTransId="{7A822085-2076-AA4C-AB42-D976E3450352}" sibTransId="{82C19DEA-1EE0-574B-81CF-AA8BFB21D31D}"/>
    <dgm:cxn modelId="{D22EF6D2-A170-464B-AC7A-D31E8B0D0C00}" srcId="{BD94E9E7-FEB7-EC49-8A17-2D20D5FCD6C2}" destId="{B8BF3110-6282-0245-9F2C-3E4F1A7D3E1B}" srcOrd="2" destOrd="0" parTransId="{9F80DB59-F6CD-AA4E-A9B7-22BB46D4F908}" sibTransId="{9E152FDB-34C2-7C4C-B1E1-4B1957A74562}"/>
    <dgm:cxn modelId="{345CC1FA-2304-DC40-89A2-C81146DC144F}" type="presOf" srcId="{C32E4BE6-856C-9C4F-A0CC-8EFAD0C22038}" destId="{2E3CAC4C-9AEC-D44D-BABE-92AE135B5BB0}" srcOrd="0" destOrd="0" presId="urn:microsoft.com/office/officeart/2005/8/layout/radial3"/>
    <dgm:cxn modelId="{4BF56AA5-24C5-194C-BF9B-AF028C641CB6}" srcId="{BD94E9E7-FEB7-EC49-8A17-2D20D5FCD6C2}" destId="{83E059D7-2FC2-F141-972D-4AA4651B1399}" srcOrd="5" destOrd="0" parTransId="{80E4F654-CCDA-B74F-AF8B-31FB96E9B3F1}" sibTransId="{0908BF22-9026-414C-8D54-CD1D87DACEED}"/>
    <dgm:cxn modelId="{BC341FE9-43FC-6047-9E82-EB26772B0589}" srcId="{BD94E9E7-FEB7-EC49-8A17-2D20D5FCD6C2}" destId="{74B9C7EF-D00B-8A4E-B614-208528DCC993}" srcOrd="7" destOrd="0" parTransId="{82DF2CB7-7745-B346-8535-12F214EA2B04}" sibTransId="{13716F81-A4EA-F947-B4DF-8FDAC807A333}"/>
    <dgm:cxn modelId="{5177EBCF-DFE9-FB4C-B757-9AB32A761221}" srcId="{69173D26-3EC2-6E43-875F-5FDFDBFA8766}" destId="{BD94E9E7-FEB7-EC49-8A17-2D20D5FCD6C2}" srcOrd="0" destOrd="0" parTransId="{B6C80265-9CB9-364C-879B-C3485F8D237C}" sibTransId="{8DE7C9A7-10C2-0344-A294-C124EF2B40D9}"/>
    <dgm:cxn modelId="{57DDF37A-3401-204A-93ED-C45DB25FA47D}" type="presOf" srcId="{07C4A4C4-3E9F-F049-917D-5AFAE01C91EC}" destId="{3A22AA84-1457-6844-9D95-68C4102C0457}" srcOrd="0" destOrd="0" presId="urn:microsoft.com/office/officeart/2005/8/layout/radial3"/>
    <dgm:cxn modelId="{32FEDBCE-6B43-264A-B561-A101730098C1}" type="presOf" srcId="{8B106A23-0A15-9344-AAC2-C25A032253F9}" destId="{58C7B0F1-CDF3-EE46-8A6D-3E59E9D69F88}" srcOrd="0" destOrd="0" presId="urn:microsoft.com/office/officeart/2005/8/layout/radial3"/>
    <dgm:cxn modelId="{D95A5F6B-BD22-C94C-B607-CD310E042292}" type="presParOf" srcId="{614722A9-27BC-4146-8D6C-BFEB6AFBA3A1}" destId="{F6BD6BFB-22AA-4A45-B2AE-30E7176DC096}" srcOrd="0" destOrd="0" presId="urn:microsoft.com/office/officeart/2005/8/layout/radial3"/>
    <dgm:cxn modelId="{5933A9D6-BD0F-C947-A8FE-26FF09BB1D55}" type="presParOf" srcId="{F6BD6BFB-22AA-4A45-B2AE-30E7176DC096}" destId="{4DC71680-3C16-8E4D-B3AB-9137B9C6CE70}" srcOrd="0" destOrd="0" presId="urn:microsoft.com/office/officeart/2005/8/layout/radial3"/>
    <dgm:cxn modelId="{F8C27D69-3D3D-A547-A42A-38FD97A9FD98}" type="presParOf" srcId="{F6BD6BFB-22AA-4A45-B2AE-30E7176DC096}" destId="{58C7B0F1-CDF3-EE46-8A6D-3E59E9D69F88}" srcOrd="1" destOrd="0" presId="urn:microsoft.com/office/officeart/2005/8/layout/radial3"/>
    <dgm:cxn modelId="{C7E2673A-34E6-9044-ADC2-B8EB338085AE}" type="presParOf" srcId="{F6BD6BFB-22AA-4A45-B2AE-30E7176DC096}" destId="{3A22AA84-1457-6844-9D95-68C4102C0457}" srcOrd="2" destOrd="0" presId="urn:microsoft.com/office/officeart/2005/8/layout/radial3"/>
    <dgm:cxn modelId="{6191587C-4F60-2C41-92DB-892083A59DB8}" type="presParOf" srcId="{F6BD6BFB-22AA-4A45-B2AE-30E7176DC096}" destId="{68BB35F2-A867-B84D-B657-A3CAFDD15C99}" srcOrd="3" destOrd="0" presId="urn:microsoft.com/office/officeart/2005/8/layout/radial3"/>
    <dgm:cxn modelId="{A827F061-3AD6-B24C-ADC4-6AFA3ADCDFC9}" type="presParOf" srcId="{F6BD6BFB-22AA-4A45-B2AE-30E7176DC096}" destId="{5DC50A6A-7070-C74E-8810-5012A533FD0B}" srcOrd="4" destOrd="0" presId="urn:microsoft.com/office/officeart/2005/8/layout/radial3"/>
    <dgm:cxn modelId="{03233921-30B0-1C49-937A-37B307B3D5A6}" type="presParOf" srcId="{F6BD6BFB-22AA-4A45-B2AE-30E7176DC096}" destId="{2E3CAC4C-9AEC-D44D-BABE-92AE135B5BB0}" srcOrd="5" destOrd="0" presId="urn:microsoft.com/office/officeart/2005/8/layout/radial3"/>
    <dgm:cxn modelId="{41BD0269-E7C7-8841-8EFA-6F1521C109FD}" type="presParOf" srcId="{F6BD6BFB-22AA-4A45-B2AE-30E7176DC096}" destId="{A330FA7D-E29F-DA4F-9355-408F0EB0AB2D}" srcOrd="6" destOrd="0" presId="urn:microsoft.com/office/officeart/2005/8/layout/radial3"/>
    <dgm:cxn modelId="{06A19DCA-FB82-814F-8FFA-07CAE7FA410F}" type="presParOf" srcId="{F6BD6BFB-22AA-4A45-B2AE-30E7176DC096}" destId="{BE6427C3-0FE7-A64F-ACF6-3E7F64A5F4F7}" srcOrd="7" destOrd="0" presId="urn:microsoft.com/office/officeart/2005/8/layout/radial3"/>
    <dgm:cxn modelId="{B1200536-C140-E44F-A64E-2B1715F68E23}" type="presParOf" srcId="{F6BD6BFB-22AA-4A45-B2AE-30E7176DC096}" destId="{8243FCE8-7BA9-9946-9C8E-96D1EC98E8CC}" srcOrd="8" destOrd="0" presId="urn:microsoft.com/office/officeart/2005/8/layout/radial3"/>
    <dgm:cxn modelId="{2464115D-E45E-5148-B5C4-EDA4D1754811}" type="presParOf" srcId="{F6BD6BFB-22AA-4A45-B2AE-30E7176DC096}" destId="{2761CDBC-28DF-9149-9C56-18AB20EC4044}"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1EB2C-676B-2441-BACB-66A1BD5F4FE3}">
      <dsp:nvSpPr>
        <dsp:cNvPr id="0" name=""/>
        <dsp:cNvSpPr/>
      </dsp:nvSpPr>
      <dsp:spPr>
        <a:xfrm>
          <a:off x="0" y="150302"/>
          <a:ext cx="4050737" cy="1733949"/>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en-US" sz="4200" kern="1200" dirty="0" smtClean="0"/>
            <a:t>Health Costs</a:t>
          </a:r>
        </a:p>
      </dsp:txBody>
      <dsp:txXfrm>
        <a:off x="866975" y="150302"/>
        <a:ext cx="2316788" cy="1733949"/>
      </dsp:txXfrm>
    </dsp:sp>
    <dsp:sp modelId="{9950E2CB-5DBC-2848-9891-54227E1758EC}">
      <dsp:nvSpPr>
        <dsp:cNvPr id="0" name=""/>
        <dsp:cNvSpPr/>
      </dsp:nvSpPr>
      <dsp:spPr>
        <a:xfrm>
          <a:off x="0" y="2278054"/>
          <a:ext cx="4629149" cy="1851659"/>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en-US" sz="4200" kern="1200" dirty="0" smtClean="0"/>
            <a:t>Socio-economic Costs</a:t>
          </a:r>
          <a:endParaRPr lang="ru-RU" sz="4200" kern="1200" dirty="0"/>
        </a:p>
      </dsp:txBody>
      <dsp:txXfrm>
        <a:off x="925830" y="2278054"/>
        <a:ext cx="2777490" cy="1851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71680-3C16-8E4D-B3AB-9137B9C6CE70}">
      <dsp:nvSpPr>
        <dsp:cNvPr id="0" name=""/>
        <dsp:cNvSpPr/>
      </dsp:nvSpPr>
      <dsp:spPr>
        <a:xfrm>
          <a:off x="2795889" y="1138107"/>
          <a:ext cx="2764820" cy="276482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Women</a:t>
          </a:r>
        </a:p>
        <a:p>
          <a:pPr lvl="0" algn="ctr" defTabSz="1422400">
            <a:lnSpc>
              <a:spcPct val="90000"/>
            </a:lnSpc>
            <a:spcBef>
              <a:spcPct val="0"/>
            </a:spcBef>
            <a:spcAft>
              <a:spcPct val="35000"/>
            </a:spcAft>
          </a:pPr>
          <a:r>
            <a:rPr lang="en-US" sz="1400" kern="1200" dirty="0" smtClean="0"/>
            <a:t>who used drugs</a:t>
          </a:r>
          <a:endParaRPr lang="ru-RU" sz="1400" kern="1200" dirty="0"/>
        </a:p>
      </dsp:txBody>
      <dsp:txXfrm>
        <a:off x="3200788" y="1543006"/>
        <a:ext cx="1955022" cy="1955022"/>
      </dsp:txXfrm>
    </dsp:sp>
    <dsp:sp modelId="{58C7B0F1-CDF3-EE46-8A6D-3E59E9D69F88}">
      <dsp:nvSpPr>
        <dsp:cNvPr id="0" name=""/>
        <dsp:cNvSpPr/>
      </dsp:nvSpPr>
      <dsp:spPr>
        <a:xfrm>
          <a:off x="3487094" y="27337"/>
          <a:ext cx="1382410" cy="138241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police and IPV Violence</a:t>
          </a:r>
          <a:endParaRPr lang="ru-RU" sz="1300" kern="1200" dirty="0"/>
        </a:p>
      </dsp:txBody>
      <dsp:txXfrm>
        <a:off x="3689543" y="229786"/>
        <a:ext cx="977512" cy="977512"/>
      </dsp:txXfrm>
    </dsp:sp>
    <dsp:sp modelId="{3A22AA84-1457-6844-9D95-68C4102C0457}">
      <dsp:nvSpPr>
        <dsp:cNvPr id="0" name=""/>
        <dsp:cNvSpPr/>
      </dsp:nvSpPr>
      <dsp:spPr>
        <a:xfrm>
          <a:off x="4645381" y="448919"/>
          <a:ext cx="1382410" cy="138241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societal and Self-Stigma</a:t>
          </a:r>
          <a:endParaRPr lang="ru-RU" sz="1300" kern="1200" dirty="0"/>
        </a:p>
      </dsp:txBody>
      <dsp:txXfrm>
        <a:off x="4847830" y="651368"/>
        <a:ext cx="977512" cy="977512"/>
      </dsp:txXfrm>
    </dsp:sp>
    <dsp:sp modelId="{68BB35F2-A867-B84D-B657-A3CAFDD15C99}">
      <dsp:nvSpPr>
        <dsp:cNvPr id="0" name=""/>
        <dsp:cNvSpPr/>
      </dsp:nvSpPr>
      <dsp:spPr>
        <a:xfrm>
          <a:off x="5261693" y="1516402"/>
          <a:ext cx="1382410" cy="138241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u="none" kern="1200" dirty="0" smtClean="0"/>
            <a:t>under-represented in clinical trials and research</a:t>
          </a:r>
          <a:endParaRPr lang="ru-RU" sz="1300" kern="1200" dirty="0"/>
        </a:p>
      </dsp:txBody>
      <dsp:txXfrm>
        <a:off x="5464142" y="1718851"/>
        <a:ext cx="977512" cy="977512"/>
      </dsp:txXfrm>
    </dsp:sp>
    <dsp:sp modelId="{5DC50A6A-7070-C74E-8810-5012A533FD0B}">
      <dsp:nvSpPr>
        <dsp:cNvPr id="0" name=""/>
        <dsp:cNvSpPr/>
      </dsp:nvSpPr>
      <dsp:spPr>
        <a:xfrm>
          <a:off x="5047650" y="2730299"/>
          <a:ext cx="1382410" cy="138241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tougher sentences and incarceration</a:t>
          </a:r>
          <a:endParaRPr lang="ru-RU" sz="1300" kern="1200" dirty="0"/>
        </a:p>
      </dsp:txBody>
      <dsp:txXfrm>
        <a:off x="5250099" y="2932748"/>
        <a:ext cx="977512" cy="977512"/>
      </dsp:txXfrm>
    </dsp:sp>
    <dsp:sp modelId="{2E3CAC4C-9AEC-D44D-BABE-92AE135B5BB0}">
      <dsp:nvSpPr>
        <dsp:cNvPr id="0" name=""/>
        <dsp:cNvSpPr/>
      </dsp:nvSpPr>
      <dsp:spPr>
        <a:xfrm>
          <a:off x="4103406" y="3522614"/>
          <a:ext cx="1382410" cy="138241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poor/no drug treatment and rehabilitation</a:t>
          </a:r>
          <a:endParaRPr lang="ru-RU" sz="1300" kern="1200" dirty="0"/>
        </a:p>
      </dsp:txBody>
      <dsp:txXfrm>
        <a:off x="4305855" y="3725063"/>
        <a:ext cx="977512" cy="977512"/>
      </dsp:txXfrm>
    </dsp:sp>
    <dsp:sp modelId="{A330FA7D-E29F-DA4F-9355-408F0EB0AB2D}">
      <dsp:nvSpPr>
        <dsp:cNvPr id="0" name=""/>
        <dsp:cNvSpPr/>
      </dsp:nvSpPr>
      <dsp:spPr>
        <a:xfrm>
          <a:off x="2870783" y="3522614"/>
          <a:ext cx="1382410" cy="138241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poor/no access to maternal healthcare</a:t>
          </a:r>
          <a:endParaRPr lang="ru-RU" sz="1300" kern="1200" dirty="0"/>
        </a:p>
      </dsp:txBody>
      <dsp:txXfrm>
        <a:off x="3073232" y="3725063"/>
        <a:ext cx="977512" cy="977512"/>
      </dsp:txXfrm>
    </dsp:sp>
    <dsp:sp modelId="{BE6427C3-0FE7-A64F-ACF6-3E7F64A5F4F7}">
      <dsp:nvSpPr>
        <dsp:cNvPr id="0" name=""/>
        <dsp:cNvSpPr/>
      </dsp:nvSpPr>
      <dsp:spPr>
        <a:xfrm>
          <a:off x="1926538" y="2730299"/>
          <a:ext cx="1382410" cy="138241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removal of children from their custody</a:t>
          </a:r>
          <a:endParaRPr lang="ru-RU" sz="1300" kern="1200" dirty="0"/>
        </a:p>
      </dsp:txBody>
      <dsp:txXfrm>
        <a:off x="2128987" y="2932748"/>
        <a:ext cx="977512" cy="977512"/>
      </dsp:txXfrm>
    </dsp:sp>
    <dsp:sp modelId="{8243FCE8-7BA9-9946-9C8E-96D1EC98E8CC}">
      <dsp:nvSpPr>
        <dsp:cNvPr id="0" name=""/>
        <dsp:cNvSpPr/>
      </dsp:nvSpPr>
      <dsp:spPr>
        <a:xfrm>
          <a:off x="1712496" y="1516402"/>
          <a:ext cx="1382410" cy="138241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OST is unavailable during pregnancy</a:t>
          </a:r>
          <a:endParaRPr lang="ru-RU" sz="1300" kern="1200" dirty="0"/>
        </a:p>
      </dsp:txBody>
      <dsp:txXfrm>
        <a:off x="1914945" y="1718851"/>
        <a:ext cx="977512" cy="977512"/>
      </dsp:txXfrm>
    </dsp:sp>
    <dsp:sp modelId="{2761CDBC-28DF-9149-9C56-18AB20EC4044}">
      <dsp:nvSpPr>
        <dsp:cNvPr id="0" name=""/>
        <dsp:cNvSpPr/>
      </dsp:nvSpPr>
      <dsp:spPr>
        <a:xfrm>
          <a:off x="2328807" y="448919"/>
          <a:ext cx="1382410" cy="138241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no voice and legal support</a:t>
          </a:r>
          <a:endParaRPr lang="ru-RU" sz="1300" kern="1200" dirty="0"/>
        </a:p>
      </dsp:txBody>
      <dsp:txXfrm>
        <a:off x="2531256" y="651368"/>
        <a:ext cx="977512" cy="97751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24.07.18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4642FF3-4177-BB45-9585-51A9CEADCE45}" type="datetimeFigureOut">
              <a:rPr lang="ru-RU" smtClean="0"/>
              <a:t>24.07.18</a:t>
            </a:fld>
            <a:endParaRPr lang="ru-RU"/>
          </a:p>
        </p:txBody>
      </p:sp>
      <p:sp>
        <p:nvSpPr>
          <p:cNvPr id="4" name="Образ слайда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A46095D-E924-5B42-90ED-F92D4DA9AE5F}" type="slidenum">
              <a:rPr lang="ru-RU" smtClean="0"/>
              <a:t>‹#›</a:t>
            </a:fld>
            <a:endParaRPr lang="ru-RU"/>
          </a:p>
        </p:txBody>
      </p:sp>
    </p:spTree>
    <p:extLst>
      <p:ext uri="{BB962C8B-B14F-4D97-AF65-F5344CB8AC3E}">
        <p14:creationId xmlns:p14="http://schemas.microsoft.com/office/powerpoint/2010/main" val="140161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PRACTICAL GUIDANCE FOR COLLABORATIVE INTERVENTIONS</a:t>
            </a:r>
            <a:endParaRPr lang="en-US" b="1" i="1" dirty="0" smtClean="0"/>
          </a:p>
          <a:p>
            <a:endParaRPr lang="ru-RU" dirty="0"/>
          </a:p>
        </p:txBody>
      </p:sp>
      <p:sp>
        <p:nvSpPr>
          <p:cNvPr id="4" name="Номер слайда 3"/>
          <p:cNvSpPr>
            <a:spLocks noGrp="1"/>
          </p:cNvSpPr>
          <p:nvPr>
            <p:ph type="sldNum" sz="quarter" idx="10"/>
          </p:nvPr>
        </p:nvSpPr>
        <p:spPr/>
        <p:txBody>
          <a:bodyPr/>
          <a:lstStyle/>
          <a:p>
            <a:fld id="{AA46095D-E924-5B42-90ED-F92D4DA9AE5F}" type="slidenum">
              <a:rPr lang="ru-RU" smtClean="0"/>
              <a:t>6</a:t>
            </a:fld>
            <a:endParaRPr lang="ru-RU"/>
          </a:p>
        </p:txBody>
      </p:sp>
    </p:spTree>
    <p:extLst>
      <p:ext uri="{BB962C8B-B14F-4D97-AF65-F5344CB8AC3E}">
        <p14:creationId xmlns:p14="http://schemas.microsoft.com/office/powerpoint/2010/main" val="139085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rules 13 and 14</a:t>
            </a:r>
            <a:endParaRPr lang="ru-RU" dirty="0"/>
          </a:p>
        </p:txBody>
      </p:sp>
      <p:sp>
        <p:nvSpPr>
          <p:cNvPr id="4" name="Номер слайда 3"/>
          <p:cNvSpPr>
            <a:spLocks noGrp="1"/>
          </p:cNvSpPr>
          <p:nvPr>
            <p:ph type="sldNum" sz="quarter" idx="10"/>
          </p:nvPr>
        </p:nvSpPr>
        <p:spPr/>
        <p:txBody>
          <a:bodyPr/>
          <a:lstStyle/>
          <a:p>
            <a:fld id="{AA46095D-E924-5B42-90ED-F92D4DA9AE5F}" type="slidenum">
              <a:rPr lang="ru-RU" smtClean="0"/>
              <a:t>10</a:t>
            </a:fld>
            <a:endParaRPr lang="ru-RU"/>
          </a:p>
        </p:txBody>
      </p:sp>
    </p:spTree>
    <p:extLst>
      <p:ext uri="{BB962C8B-B14F-4D97-AF65-F5344CB8AC3E}">
        <p14:creationId xmlns:p14="http://schemas.microsoft.com/office/powerpoint/2010/main" val="209991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rules 13 and 14</a:t>
            </a:r>
            <a:endParaRPr lang="ru-RU" dirty="0"/>
          </a:p>
        </p:txBody>
      </p:sp>
      <p:sp>
        <p:nvSpPr>
          <p:cNvPr id="4" name="Номер слайда 3"/>
          <p:cNvSpPr>
            <a:spLocks noGrp="1"/>
          </p:cNvSpPr>
          <p:nvPr>
            <p:ph type="sldNum" sz="quarter" idx="10"/>
          </p:nvPr>
        </p:nvSpPr>
        <p:spPr/>
        <p:txBody>
          <a:bodyPr/>
          <a:lstStyle/>
          <a:p>
            <a:fld id="{AA46095D-E924-5B42-90ED-F92D4DA9AE5F}" type="slidenum">
              <a:rPr lang="ru-RU" smtClean="0"/>
              <a:t>11</a:t>
            </a:fld>
            <a:endParaRPr lang="ru-RU"/>
          </a:p>
        </p:txBody>
      </p:sp>
    </p:spTree>
    <p:extLst>
      <p:ext uri="{BB962C8B-B14F-4D97-AF65-F5344CB8AC3E}">
        <p14:creationId xmlns:p14="http://schemas.microsoft.com/office/powerpoint/2010/main" val="209991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A46095D-E924-5B42-90ED-F92D4DA9AE5F}" type="slidenum">
              <a:rPr lang="ru-RU" smtClean="0"/>
              <a:t>13</a:t>
            </a:fld>
            <a:endParaRPr lang="ru-RU"/>
          </a:p>
        </p:txBody>
      </p:sp>
    </p:spTree>
    <p:extLst>
      <p:ext uri="{BB962C8B-B14F-4D97-AF65-F5344CB8AC3E}">
        <p14:creationId xmlns:p14="http://schemas.microsoft.com/office/powerpoint/2010/main" val="4136549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113" y="1843805"/>
            <a:ext cx="8105775" cy="2662481"/>
          </a:xfrm>
          <a:prstGeom prst="rect">
            <a:avLst/>
          </a:prstGeom>
        </p:spPr>
      </p:pic>
      <p:grpSp>
        <p:nvGrpSpPr>
          <p:cNvPr id="4" name="Group 3"/>
          <p:cNvGrpSpPr/>
          <p:nvPr userDrawn="1"/>
        </p:nvGrpSpPr>
        <p:grpSpPr>
          <a:xfrm>
            <a:off x="1647825" y="6035773"/>
            <a:ext cx="7727992" cy="454358"/>
            <a:chOff x="1647825" y="6035773"/>
            <a:chExt cx="7727992" cy="454358"/>
          </a:xfrm>
        </p:grpSpPr>
        <p:sp>
          <p:nvSpPr>
            <p:cNvPr id="2" name="TextBox 1"/>
            <p:cNvSpPr txBox="1"/>
            <p:nvPr userDrawn="1"/>
          </p:nvSpPr>
          <p:spPr>
            <a:xfrm>
              <a:off x="2108242" y="6077480"/>
              <a:ext cx="7267575" cy="369332"/>
            </a:xfrm>
            <a:prstGeom prst="rect">
              <a:avLst/>
            </a:prstGeom>
            <a:noFill/>
          </p:spPr>
          <p:txBody>
            <a:bodyPr wrap="square" rtlCol="0">
              <a:spAutoFit/>
            </a:bodyPr>
            <a:lstStyle/>
            <a:p>
              <a:pPr algn="l"/>
              <a:r>
                <a:rPr lang="fr-CH" sz="18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8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8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8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800" kern="12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7825" y="6035773"/>
              <a:ext cx="460417" cy="454358"/>
            </a:xfrm>
            <a:prstGeom prst="rect">
              <a:avLst/>
            </a:prstGeom>
          </p:spPr>
        </p:pic>
      </p:gr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62844" y="1600201"/>
            <a:ext cx="8018313"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047" y="6359567"/>
            <a:ext cx="1066968" cy="354242"/>
          </a:xfrm>
          <a:prstGeom prst="rect">
            <a:avLst/>
          </a:prstGeom>
        </p:spPr>
      </p:pic>
      <p:grpSp>
        <p:nvGrpSpPr>
          <p:cNvPr id="4" name="Group 3"/>
          <p:cNvGrpSpPr/>
          <p:nvPr userDrawn="1"/>
        </p:nvGrpSpPr>
        <p:grpSpPr>
          <a:xfrm>
            <a:off x="562844" y="6370078"/>
            <a:ext cx="6789798" cy="333221"/>
            <a:chOff x="562844" y="6370078"/>
            <a:chExt cx="6789798" cy="333221"/>
          </a:xfrm>
        </p:grpSpPr>
        <p:sp>
          <p:nvSpPr>
            <p:cNvPr id="8" name="TextBox 7"/>
            <p:cNvSpPr txBox="1"/>
            <p:nvPr userDrawn="1"/>
          </p:nvSpPr>
          <p:spPr>
            <a:xfrm>
              <a:off x="844967" y="6382800"/>
              <a:ext cx="6507675"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0078"/>
              <a:ext cx="337665" cy="333221"/>
            </a:xfrm>
            <a:prstGeom prst="rect">
              <a:avLst/>
            </a:prstGeom>
          </p:spPr>
        </p:pic>
      </p:gr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298" y="6356704"/>
            <a:ext cx="1078471" cy="358060"/>
          </a:xfrm>
          <a:prstGeom prst="rect">
            <a:avLst/>
          </a:prstGeom>
        </p:spPr>
      </p:pic>
      <p:grpSp>
        <p:nvGrpSpPr>
          <p:cNvPr id="4" name="Group 3"/>
          <p:cNvGrpSpPr/>
          <p:nvPr userDrawn="1"/>
        </p:nvGrpSpPr>
        <p:grpSpPr>
          <a:xfrm>
            <a:off x="446359" y="6369124"/>
            <a:ext cx="6919640" cy="333221"/>
            <a:chOff x="446359" y="6369124"/>
            <a:chExt cx="6919640" cy="333221"/>
          </a:xfrm>
        </p:grpSpPr>
        <p:sp>
          <p:nvSpPr>
            <p:cNvPr id="7" name="TextBox 6"/>
            <p:cNvSpPr txBox="1"/>
            <p:nvPr userDrawn="1"/>
          </p:nvSpPr>
          <p:spPr>
            <a:xfrm>
              <a:off x="728482" y="6381846"/>
              <a:ext cx="6637517"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359" y="6369124"/>
              <a:ext cx="337665" cy="333221"/>
            </a:xfrm>
            <a:prstGeom prst="rect">
              <a:avLst/>
            </a:prstGeom>
          </p:spPr>
        </p:pic>
      </p:gr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a:solidFill>
                  <a:srgbClr val="0099D2"/>
                </a:solidFill>
                <a:latin typeface="Raleway" panose="020B0503030101060003" pitchFamily="34" charset="0"/>
              </a:defRPr>
            </a:lvl1pPr>
          </a:lstStyle>
          <a:p>
            <a:r>
              <a:rPr lang="en-AU" dirty="0" smtClean="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ED1C24"/>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enter presenter name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588" y="343814"/>
            <a:ext cx="4112824" cy="1350927"/>
          </a:xfrm>
          <a:prstGeom prst="rect">
            <a:avLst/>
          </a:prstGeom>
        </p:spPr>
      </p:pic>
      <p:grpSp>
        <p:nvGrpSpPr>
          <p:cNvPr id="4" name="Group 3"/>
          <p:cNvGrpSpPr/>
          <p:nvPr userDrawn="1"/>
        </p:nvGrpSpPr>
        <p:grpSpPr>
          <a:xfrm>
            <a:off x="2186377" y="6447071"/>
            <a:ext cx="6551223" cy="333673"/>
            <a:chOff x="3209637" y="6447071"/>
            <a:chExt cx="6551223" cy="333673"/>
          </a:xfrm>
        </p:grpSpPr>
        <p:sp>
          <p:nvSpPr>
            <p:cNvPr id="10" name="TextBox 9"/>
            <p:cNvSpPr txBox="1"/>
            <p:nvPr userDrawn="1"/>
          </p:nvSpPr>
          <p:spPr>
            <a:xfrm>
              <a:off x="3491760" y="6447071"/>
              <a:ext cx="626910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baseline="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9637" y="6447523"/>
              <a:ext cx="337665" cy="333221"/>
            </a:xfrm>
            <a:prstGeom prst="rect">
              <a:avLst/>
            </a:prstGeom>
          </p:spPr>
        </p:pic>
      </p:gr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860" y="274639"/>
            <a:ext cx="8018280"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62860" y="1600201"/>
            <a:ext cx="8018280" cy="4525963"/>
          </a:xfrm>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3"/>
            <a:ext cx="1078471" cy="358060"/>
          </a:xfrm>
          <a:prstGeom prst="rect">
            <a:avLst/>
          </a:prstGeom>
        </p:spPr>
      </p:pic>
      <p:grpSp>
        <p:nvGrpSpPr>
          <p:cNvPr id="4" name="Group 3"/>
          <p:cNvGrpSpPr/>
          <p:nvPr userDrawn="1"/>
        </p:nvGrpSpPr>
        <p:grpSpPr>
          <a:xfrm>
            <a:off x="562860" y="6372783"/>
            <a:ext cx="6999083" cy="333221"/>
            <a:chOff x="562860" y="6372783"/>
            <a:chExt cx="6999083" cy="333221"/>
          </a:xfrm>
        </p:grpSpPr>
        <p:sp>
          <p:nvSpPr>
            <p:cNvPr id="7" name="TextBox 6"/>
            <p:cNvSpPr txBox="1"/>
            <p:nvPr userDrawn="1"/>
          </p:nvSpPr>
          <p:spPr>
            <a:xfrm>
              <a:off x="844984" y="6385505"/>
              <a:ext cx="6716959" cy="307777"/>
            </a:xfrm>
            <a:prstGeom prst="rect">
              <a:avLst/>
            </a:prstGeom>
            <a:noFill/>
          </p:spPr>
          <p:txBody>
            <a:bodyPr wrap="square" rtlCol="0">
              <a:spAutoFit/>
            </a:bodyPr>
            <a:lstStyle/>
            <a:p>
              <a:pPr algn="l"/>
              <a:r>
                <a:rPr lang="fr-CH" sz="1400" dirty="0" smtClean="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60" y="6372783"/>
              <a:ext cx="337665" cy="333221"/>
            </a:xfrm>
            <a:prstGeom prst="rect">
              <a:avLst/>
            </a:prstGeom>
          </p:spPr>
        </p:pic>
      </p:gr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1"/>
            <a:ext cx="7772400" cy="1362075"/>
          </a:xfrm>
        </p:spPr>
        <p:txBody>
          <a:bodyPr anchor="t"/>
          <a:lstStyle>
            <a:lvl1pPr algn="l">
              <a:defRPr sz="4000" b="1" cap="all">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rgbClr val="ED1C24"/>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4" name="Group 3"/>
          <p:cNvGrpSpPr/>
          <p:nvPr userDrawn="1"/>
        </p:nvGrpSpPr>
        <p:grpSpPr>
          <a:xfrm>
            <a:off x="685800" y="6369124"/>
            <a:ext cx="6948714" cy="333221"/>
            <a:chOff x="685800" y="6369124"/>
            <a:chExt cx="6948714" cy="333221"/>
          </a:xfrm>
        </p:grpSpPr>
        <p:sp>
          <p:nvSpPr>
            <p:cNvPr id="10" name="TextBox 9"/>
            <p:cNvSpPr txBox="1"/>
            <p:nvPr userDrawn="1"/>
          </p:nvSpPr>
          <p:spPr>
            <a:xfrm>
              <a:off x="967924" y="6381846"/>
              <a:ext cx="666659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6369124"/>
              <a:ext cx="337665" cy="333221"/>
            </a:xfrm>
            <a:prstGeom prst="rect">
              <a:avLst/>
            </a:prstGeom>
          </p:spPr>
        </p:pic>
      </p:gr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2897" y="274639"/>
            <a:ext cx="8298205"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22897" y="1600201"/>
            <a:ext cx="3836708"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2502" y="1600201"/>
            <a:ext cx="4038600"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422897" y="6369124"/>
            <a:ext cx="7269674" cy="333221"/>
            <a:chOff x="422897" y="6369124"/>
            <a:chExt cx="7269674" cy="333221"/>
          </a:xfrm>
        </p:grpSpPr>
        <p:sp>
          <p:nvSpPr>
            <p:cNvPr id="9" name="TextBox 8"/>
            <p:cNvSpPr txBox="1"/>
            <p:nvPr userDrawn="1"/>
          </p:nvSpPr>
          <p:spPr>
            <a:xfrm>
              <a:off x="705021" y="6381846"/>
              <a:ext cx="698755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897" y="6369124"/>
              <a:ext cx="337665" cy="333221"/>
            </a:xfrm>
            <a:prstGeom prst="rect">
              <a:avLst/>
            </a:prstGeom>
          </p:spPr>
        </p:pic>
      </p:gr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8241" y="1535113"/>
            <a:ext cx="383829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68241" y="2174875"/>
            <a:ext cx="38382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3938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3938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7" name="Group 6"/>
          <p:cNvGrpSpPr/>
          <p:nvPr userDrawn="1"/>
        </p:nvGrpSpPr>
        <p:grpSpPr>
          <a:xfrm>
            <a:off x="562844" y="6372781"/>
            <a:ext cx="7107956" cy="333221"/>
            <a:chOff x="562844" y="6372781"/>
            <a:chExt cx="7107956" cy="333221"/>
          </a:xfrm>
        </p:grpSpPr>
        <p:sp>
          <p:nvSpPr>
            <p:cNvPr id="12" name="TextBox 11"/>
            <p:cNvSpPr txBox="1"/>
            <p:nvPr userDrawn="1"/>
          </p:nvSpPr>
          <p:spPr>
            <a:xfrm>
              <a:off x="844968" y="6385503"/>
              <a:ext cx="6825832"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2781"/>
              <a:ext cx="337665" cy="333221"/>
            </a:xfrm>
            <a:prstGeom prst="rect">
              <a:avLst/>
            </a:prstGeom>
          </p:spPr>
        </p:pic>
      </p:gr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3" name="Group 2"/>
          <p:cNvGrpSpPr/>
          <p:nvPr userDrawn="1"/>
        </p:nvGrpSpPr>
        <p:grpSpPr>
          <a:xfrm>
            <a:off x="510887" y="6372781"/>
            <a:ext cx="7130884" cy="333221"/>
            <a:chOff x="510887" y="6372781"/>
            <a:chExt cx="7130884" cy="333221"/>
          </a:xfrm>
        </p:grpSpPr>
        <p:sp>
          <p:nvSpPr>
            <p:cNvPr id="9" name="TextBox 8"/>
            <p:cNvSpPr txBox="1"/>
            <p:nvPr userDrawn="1"/>
          </p:nvSpPr>
          <p:spPr>
            <a:xfrm>
              <a:off x="793011" y="6385503"/>
              <a:ext cx="684876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887" y="6372781"/>
              <a:ext cx="337665" cy="333221"/>
            </a:xfrm>
            <a:prstGeom prst="rect">
              <a:avLst/>
            </a:prstGeom>
          </p:spPr>
        </p:pic>
      </p:gr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973" y="273049"/>
            <a:ext cx="2797026" cy="1162051"/>
          </a:xfrm>
        </p:spPr>
        <p:txBody>
          <a:bodyPr anchor="b"/>
          <a:lstStyle>
            <a:lvl1pPr algn="l">
              <a:defRPr sz="2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4503" y="273052"/>
            <a:ext cx="5111750" cy="5853113"/>
          </a:xfrm>
        </p:spPr>
        <p:txBody>
          <a:bodyPr/>
          <a:lstStyle>
            <a:lvl1pPr>
              <a:defRPr sz="3200">
                <a:latin typeface="Raleway" panose="020B0503030101060003" pitchFamily="34" charset="0"/>
              </a:defRPr>
            </a:lvl1pPr>
            <a:lvl2pPr>
              <a:defRPr sz="2800">
                <a:latin typeface="Raleway" panose="020B0503030101060003" pitchFamily="34" charset="0"/>
              </a:defRPr>
            </a:lvl2pPr>
            <a:lvl3pPr>
              <a:defRPr sz="2400">
                <a:latin typeface="Raleway" panose="020B0503030101060003" pitchFamily="34" charset="0"/>
              </a:defRPr>
            </a:lvl3pPr>
            <a:lvl4pPr>
              <a:defRPr sz="2000">
                <a:latin typeface="Raleway" panose="020B0503030101060003" pitchFamily="34" charset="0"/>
              </a:defRPr>
            </a:lvl4pPr>
            <a:lvl5pPr>
              <a:defRPr sz="2000">
                <a:latin typeface="Raleway" panose="020B0503030101060003"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97973" y="1435102"/>
            <a:ext cx="2797026" cy="46910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563366" y="6369124"/>
            <a:ext cx="7129204" cy="333221"/>
            <a:chOff x="563366" y="6369124"/>
            <a:chExt cx="7129204" cy="333221"/>
          </a:xfrm>
        </p:grpSpPr>
        <p:sp>
          <p:nvSpPr>
            <p:cNvPr id="11" name="TextBox 10"/>
            <p:cNvSpPr txBox="1"/>
            <p:nvPr userDrawn="1"/>
          </p:nvSpPr>
          <p:spPr>
            <a:xfrm>
              <a:off x="845489" y="6381846"/>
              <a:ext cx="6847081"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366" y="6369124"/>
              <a:ext cx="337665" cy="333221"/>
            </a:xfrm>
            <a:prstGeom prst="rect">
              <a:avLst/>
            </a:prstGeom>
          </p:spPr>
        </p:pic>
      </p:gr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566739"/>
          </a:xfrm>
        </p:spPr>
        <p:txBody>
          <a:bodyPr anchor="b"/>
          <a:lstStyle>
            <a:lvl1pPr algn="l">
              <a:defRPr sz="2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612775"/>
            <a:ext cx="5486400" cy="4114800"/>
          </a:xfrm>
        </p:spPr>
        <p:txBody>
          <a:bodyPr/>
          <a:lstStyle>
            <a:lvl1pPr marL="0" indent="0">
              <a:buNone/>
              <a:defRPr sz="3200">
                <a:latin typeface="Raleway" panose="020B05030301010600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828800" y="5367338"/>
            <a:ext cx="5486400" cy="8048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866487" y="6369124"/>
            <a:ext cx="6251203" cy="333221"/>
            <a:chOff x="866487" y="6369124"/>
            <a:chExt cx="6251203" cy="333221"/>
          </a:xfrm>
        </p:grpSpPr>
        <p:sp>
          <p:nvSpPr>
            <p:cNvPr id="11" name="TextBox 10"/>
            <p:cNvSpPr txBox="1"/>
            <p:nvPr userDrawn="1"/>
          </p:nvSpPr>
          <p:spPr>
            <a:xfrm>
              <a:off x="1148611" y="6381846"/>
              <a:ext cx="5969079"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487" y="6369124"/>
              <a:ext cx="337665" cy="333221"/>
            </a:xfrm>
            <a:prstGeom prst="rect">
              <a:avLst/>
            </a:prstGeom>
          </p:spPr>
        </p:pic>
      </p:gr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000" b="1" kern="1200">
          <a:solidFill>
            <a:srgbClr val="0099D2"/>
          </a:solidFill>
          <a:latin typeface="Raleway" panose="020B05030301010600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1.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1.xml"/><Relationship Id="rId2"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685801"/>
            <a:ext cx="8229600" cy="4525963"/>
          </a:xfrm>
        </p:spPr>
        <p:txBody>
          <a:bodyPr>
            <a:normAutofit/>
          </a:bodyPr>
          <a:lstStyle/>
          <a:p>
            <a:pPr marL="0" indent="0" algn="ctr">
              <a:buNone/>
            </a:pPr>
            <a:endParaRPr lang="en-US" dirty="0">
              <a:solidFill>
                <a:srgbClr val="1F497D"/>
              </a:solidFill>
            </a:endParaRPr>
          </a:p>
          <a:p>
            <a:pPr marL="0" indent="0" algn="ctr">
              <a:buNone/>
            </a:pPr>
            <a:r>
              <a:rPr lang="ru-RU" dirty="0" err="1" smtClean="0">
                <a:solidFill>
                  <a:srgbClr val="1F497D"/>
                </a:solidFill>
              </a:rPr>
              <a:t>Exploring</a:t>
            </a:r>
            <a:r>
              <a:rPr lang="ru-RU" dirty="0" smtClean="0">
                <a:solidFill>
                  <a:srgbClr val="1F497D"/>
                </a:solidFill>
              </a:rPr>
              <a:t> </a:t>
            </a:r>
            <a:r>
              <a:rPr lang="ru-RU" dirty="0" err="1">
                <a:solidFill>
                  <a:srgbClr val="1F497D"/>
                </a:solidFill>
              </a:rPr>
              <a:t>innovation</a:t>
            </a:r>
            <a:r>
              <a:rPr lang="ru-RU" dirty="0">
                <a:solidFill>
                  <a:srgbClr val="1F497D"/>
                </a:solidFill>
              </a:rPr>
              <a:t> </a:t>
            </a:r>
            <a:r>
              <a:rPr lang="ru-RU" dirty="0" err="1">
                <a:solidFill>
                  <a:srgbClr val="1F497D"/>
                </a:solidFill>
              </a:rPr>
              <a:t>around</a:t>
            </a:r>
            <a:r>
              <a:rPr lang="ru-RU" dirty="0">
                <a:solidFill>
                  <a:srgbClr val="1F497D"/>
                </a:solidFill>
              </a:rPr>
              <a:t> </a:t>
            </a:r>
            <a:endParaRPr lang="en-US" dirty="0" smtClean="0">
              <a:solidFill>
                <a:srgbClr val="1F497D"/>
              </a:solidFill>
            </a:endParaRPr>
          </a:p>
          <a:p>
            <a:pPr marL="0" indent="0" algn="ctr">
              <a:buNone/>
            </a:pPr>
            <a:r>
              <a:rPr lang="ru-RU" dirty="0" smtClean="0">
                <a:solidFill>
                  <a:srgbClr val="1F497D"/>
                </a:solidFill>
              </a:rPr>
              <a:t>HIV </a:t>
            </a:r>
            <a:r>
              <a:rPr lang="ru-RU" dirty="0" err="1">
                <a:solidFill>
                  <a:srgbClr val="1F497D"/>
                </a:solidFill>
              </a:rPr>
              <a:t>and</a:t>
            </a:r>
            <a:r>
              <a:rPr lang="ru-RU" dirty="0">
                <a:solidFill>
                  <a:srgbClr val="1F497D"/>
                </a:solidFill>
              </a:rPr>
              <a:t> </a:t>
            </a:r>
            <a:r>
              <a:rPr lang="ru-RU" dirty="0" err="1">
                <a:solidFill>
                  <a:srgbClr val="1F497D"/>
                </a:solidFill>
              </a:rPr>
              <a:t>substance</a:t>
            </a:r>
            <a:r>
              <a:rPr lang="ru-RU" dirty="0">
                <a:solidFill>
                  <a:srgbClr val="1F497D"/>
                </a:solidFill>
              </a:rPr>
              <a:t> </a:t>
            </a:r>
            <a:r>
              <a:rPr lang="ru-RU" dirty="0" err="1" smtClean="0">
                <a:solidFill>
                  <a:srgbClr val="1F497D"/>
                </a:solidFill>
              </a:rPr>
              <a:t>use</a:t>
            </a:r>
            <a:endParaRPr lang="en-US" dirty="0" smtClean="0">
              <a:solidFill>
                <a:srgbClr val="1F497D"/>
              </a:solidFill>
            </a:endParaRPr>
          </a:p>
          <a:p>
            <a:pPr marL="0" indent="0" algn="ctr">
              <a:buNone/>
            </a:pPr>
            <a:endParaRPr lang="en-US" dirty="0">
              <a:solidFill>
                <a:srgbClr val="1F497D"/>
              </a:solidFill>
            </a:endParaRPr>
          </a:p>
          <a:p>
            <a:pPr marL="0" indent="0" algn="ctr">
              <a:buNone/>
            </a:pPr>
            <a:r>
              <a:rPr lang="en-US" dirty="0" err="1" smtClean="0">
                <a:solidFill>
                  <a:srgbClr val="1F497D"/>
                </a:solidFill>
              </a:rPr>
              <a:t>Olena</a:t>
            </a:r>
            <a:r>
              <a:rPr lang="en-US" dirty="0" smtClean="0">
                <a:solidFill>
                  <a:srgbClr val="1F497D"/>
                </a:solidFill>
              </a:rPr>
              <a:t> </a:t>
            </a:r>
            <a:r>
              <a:rPr lang="en-US" dirty="0" err="1" smtClean="0">
                <a:solidFill>
                  <a:srgbClr val="1F497D"/>
                </a:solidFill>
              </a:rPr>
              <a:t>Stryzhak</a:t>
            </a:r>
            <a:r>
              <a:rPr lang="en-US" dirty="0" smtClean="0">
                <a:solidFill>
                  <a:srgbClr val="1F497D"/>
                </a:solidFill>
              </a:rPr>
              <a:t> </a:t>
            </a:r>
            <a:endParaRPr lang="en-US" dirty="0" smtClean="0">
              <a:solidFill>
                <a:srgbClr val="1F497D"/>
              </a:solidFill>
            </a:endParaRPr>
          </a:p>
          <a:p>
            <a:pPr marL="0" indent="0" algn="ctr">
              <a:buNone/>
            </a:pPr>
            <a:r>
              <a:rPr lang="en-US" dirty="0" smtClean="0">
                <a:solidFill>
                  <a:srgbClr val="1F497D"/>
                </a:solidFill>
              </a:rPr>
              <a:t>Positive Women, Ukraine</a:t>
            </a:r>
            <a:endParaRPr lang="ru-RU" dirty="0">
              <a:solidFill>
                <a:srgbClr val="1F497D"/>
              </a:solidFill>
            </a:endParaRPr>
          </a:p>
          <a:p>
            <a:pPr marL="0" indent="0" algn="just">
              <a:buNone/>
            </a:pPr>
            <a:endParaRPr lang="en-US" dirty="0">
              <a:solidFill>
                <a:srgbClr val="1F497D"/>
              </a:solidFill>
            </a:endParaRPr>
          </a:p>
        </p:txBody>
      </p:sp>
      <p:pic>
        <p:nvPicPr>
          <p:cNvPr id="2" name="Изображение 1"/>
          <p:cNvPicPr>
            <a:picLocks noChangeAspect="1"/>
          </p:cNvPicPr>
          <p:nvPr/>
        </p:nvPicPr>
        <p:blipFill>
          <a:blip r:embed="rId2"/>
          <a:stretch>
            <a:fillRect/>
          </a:stretch>
        </p:blipFill>
        <p:spPr>
          <a:xfrm>
            <a:off x="3556000" y="4576764"/>
            <a:ext cx="1778000" cy="1270000"/>
          </a:xfrm>
          <a:prstGeom prst="rect">
            <a:avLst/>
          </a:prstGeom>
        </p:spPr>
      </p:pic>
    </p:spTree>
    <p:extLst>
      <p:ext uri="{BB962C8B-B14F-4D97-AF65-F5344CB8AC3E}">
        <p14:creationId xmlns:p14="http://schemas.microsoft.com/office/powerpoint/2010/main" val="17925840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600" y="274639"/>
            <a:ext cx="8331200" cy="754061"/>
          </a:xfrm>
        </p:spPr>
        <p:txBody>
          <a:bodyPr>
            <a:normAutofit fontScale="90000"/>
          </a:bodyPr>
          <a:lstStyle/>
          <a:p>
            <a:r>
              <a:rPr lang="en-US" dirty="0"/>
              <a:t>G</a:t>
            </a:r>
            <a:r>
              <a:rPr lang="en-US" dirty="0" smtClean="0"/>
              <a:t>ender</a:t>
            </a:r>
            <a:r>
              <a:rPr lang="ru-RU" dirty="0" smtClean="0"/>
              <a:t> </a:t>
            </a:r>
            <a:r>
              <a:rPr lang="en-US" dirty="0" smtClean="0"/>
              <a:t>responses </a:t>
            </a:r>
            <a:r>
              <a:rPr lang="en-US" dirty="0"/>
              <a:t>in drug policies</a:t>
            </a:r>
            <a:r>
              <a:rPr lang="ru-RU" dirty="0"/>
              <a:t> </a:t>
            </a:r>
          </a:p>
        </p:txBody>
      </p:sp>
      <p:sp>
        <p:nvSpPr>
          <p:cNvPr id="3" name="Объект 2"/>
          <p:cNvSpPr>
            <a:spLocks noGrp="1"/>
          </p:cNvSpPr>
          <p:nvPr>
            <p:ph idx="1"/>
          </p:nvPr>
        </p:nvSpPr>
        <p:spPr>
          <a:xfrm>
            <a:off x="254000" y="1028700"/>
            <a:ext cx="8432800" cy="5097465"/>
          </a:xfrm>
        </p:spPr>
        <p:txBody>
          <a:bodyPr>
            <a:normAutofit/>
          </a:bodyPr>
          <a:lstStyle/>
          <a:p>
            <a:pPr algn="just"/>
            <a:endParaRPr lang="en-US" sz="2400" dirty="0" smtClean="0"/>
          </a:p>
          <a:p>
            <a:pPr algn="just"/>
            <a:r>
              <a:rPr lang="en-US" sz="2400" dirty="0" err="1" smtClean="0"/>
              <a:t>Criminalisation</a:t>
            </a:r>
            <a:r>
              <a:rPr lang="en-US" sz="2400" dirty="0" smtClean="0"/>
              <a:t> </a:t>
            </a:r>
            <a:r>
              <a:rPr lang="en-US" sz="2400" dirty="0"/>
              <a:t>impedes women’s human rights and silences the human rights violations of women who use drug including their access to services. Women who use drugs are afraid to advocate for themselves and it is often dangerous </a:t>
            </a:r>
            <a:r>
              <a:rPr lang="en-US" sz="2400" dirty="0" smtClean="0"/>
              <a:t>to </a:t>
            </a:r>
            <a:r>
              <a:rPr lang="en-US" sz="2400" dirty="0"/>
              <a:t>speak on behalf of women who use </a:t>
            </a:r>
            <a:r>
              <a:rPr lang="en-US" sz="2400" dirty="0" smtClean="0"/>
              <a:t>drugs</a:t>
            </a:r>
          </a:p>
          <a:p>
            <a:pPr marL="0" indent="0" algn="just">
              <a:buNone/>
            </a:pPr>
            <a:endParaRPr lang="ru-RU" sz="2400" dirty="0"/>
          </a:p>
          <a:p>
            <a:pPr algn="just"/>
            <a:r>
              <a:rPr lang="en-US" sz="2400" dirty="0" smtClean="0"/>
              <a:t>In 2016 the UNGASS called </a:t>
            </a:r>
            <a:r>
              <a:rPr lang="en-US" sz="2400" dirty="0"/>
              <a:t>for gender mainstreaming in drug policies and </a:t>
            </a:r>
            <a:r>
              <a:rPr lang="en-US" sz="2400" dirty="0" err="1"/>
              <a:t>emphasised</a:t>
            </a:r>
            <a:r>
              <a:rPr lang="en-US" sz="2400" dirty="0"/>
              <a:t> the need to </a:t>
            </a:r>
            <a:r>
              <a:rPr lang="en-US" sz="2400" dirty="0" smtClean="0"/>
              <a:t>involve </a:t>
            </a:r>
            <a:r>
              <a:rPr lang="en-US" sz="2400" dirty="0"/>
              <a:t>women at all stages of development, implementation, monitoring and evaluation of drug policies and programming. </a:t>
            </a:r>
            <a:endParaRPr lang="en-US" sz="2400" dirty="0" smtClean="0"/>
          </a:p>
        </p:txBody>
      </p:sp>
    </p:spTree>
    <p:extLst>
      <p:ext uri="{BB962C8B-B14F-4D97-AF65-F5344CB8AC3E}">
        <p14:creationId xmlns:p14="http://schemas.microsoft.com/office/powerpoint/2010/main" val="1826701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600" y="274639"/>
            <a:ext cx="8331200" cy="754061"/>
          </a:xfrm>
        </p:spPr>
        <p:txBody>
          <a:bodyPr>
            <a:normAutofit/>
          </a:bodyPr>
          <a:lstStyle/>
          <a:p>
            <a:r>
              <a:rPr lang="en-US" sz="3200" dirty="0" smtClean="0"/>
              <a:t>Gender</a:t>
            </a:r>
            <a:r>
              <a:rPr lang="ru-RU" sz="3200" dirty="0" smtClean="0"/>
              <a:t> </a:t>
            </a:r>
            <a:r>
              <a:rPr lang="en-US" sz="3200" dirty="0" smtClean="0"/>
              <a:t>responses </a:t>
            </a:r>
            <a:r>
              <a:rPr lang="en-US" sz="3200" dirty="0"/>
              <a:t>in drug </a:t>
            </a:r>
            <a:r>
              <a:rPr lang="en-US" sz="3200" dirty="0" smtClean="0"/>
              <a:t>policies (2)</a:t>
            </a:r>
            <a:endParaRPr lang="ru-RU" sz="3200" dirty="0"/>
          </a:p>
        </p:txBody>
      </p:sp>
      <p:sp>
        <p:nvSpPr>
          <p:cNvPr id="3" name="Объект 2"/>
          <p:cNvSpPr>
            <a:spLocks noGrp="1"/>
          </p:cNvSpPr>
          <p:nvPr>
            <p:ph idx="1"/>
          </p:nvPr>
        </p:nvSpPr>
        <p:spPr>
          <a:xfrm>
            <a:off x="254000" y="1028700"/>
            <a:ext cx="8432800" cy="5097465"/>
          </a:xfrm>
        </p:spPr>
        <p:txBody>
          <a:bodyPr>
            <a:normAutofit/>
          </a:bodyPr>
          <a:lstStyle/>
          <a:p>
            <a:pPr algn="just"/>
            <a:endParaRPr lang="en-US" sz="2400" dirty="0" smtClean="0"/>
          </a:p>
          <a:p>
            <a:pPr algn="just"/>
            <a:r>
              <a:rPr lang="en-US" sz="2400" dirty="0" smtClean="0"/>
              <a:t>The UN Rule for the Treatment of Female Prisoners and Non-Custodial rules for female offenders (Bangkok </a:t>
            </a:r>
            <a:r>
              <a:rPr lang="en-US" sz="2400" dirty="0"/>
              <a:t>Rules) 2011, </a:t>
            </a:r>
            <a:r>
              <a:rPr lang="en-US" sz="2400" dirty="0" smtClean="0"/>
              <a:t>reinforce </a:t>
            </a:r>
            <a:r>
              <a:rPr lang="en-US" sz="2400" dirty="0"/>
              <a:t>the importance of gender sensitive policies on people who use drugs. As women living with HIV transition from jail they experience greater co-morbidity and worse HIV treatment outcomes than men</a:t>
            </a:r>
            <a:r>
              <a:rPr lang="en-US" sz="2400" dirty="0" smtClean="0"/>
              <a:t>.</a:t>
            </a:r>
          </a:p>
          <a:p>
            <a:pPr marL="0" indent="0" algn="just">
              <a:buNone/>
            </a:pPr>
            <a:endParaRPr lang="ru-RU" sz="2400" dirty="0"/>
          </a:p>
          <a:p>
            <a:pPr algn="just"/>
            <a:r>
              <a:rPr lang="en-US" sz="2400" dirty="0" smtClean="0"/>
              <a:t>Implementation lags </a:t>
            </a:r>
            <a:r>
              <a:rPr lang="en-US" sz="2400" dirty="0"/>
              <a:t>behind with little reform and no consideration to scale up gender-sensitive drug policies</a:t>
            </a:r>
            <a:r>
              <a:rPr lang="en-US" sz="2400" dirty="0" smtClean="0"/>
              <a:t>.</a:t>
            </a:r>
            <a:endParaRPr lang="ru-RU" sz="2400" dirty="0"/>
          </a:p>
        </p:txBody>
      </p:sp>
    </p:spTree>
    <p:extLst>
      <p:ext uri="{BB962C8B-B14F-4D97-AF65-F5344CB8AC3E}">
        <p14:creationId xmlns:p14="http://schemas.microsoft.com/office/powerpoint/2010/main" val="4145475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563561"/>
          </a:xfrm>
        </p:spPr>
        <p:txBody>
          <a:bodyPr>
            <a:normAutofit fontScale="90000"/>
          </a:bodyPr>
          <a:lstStyle/>
          <a:p>
            <a:r>
              <a:rPr lang="en-US" dirty="0"/>
              <a:t>Governments</a:t>
            </a:r>
            <a:r>
              <a:rPr lang="ru-RU" dirty="0"/>
              <a:t> </a:t>
            </a:r>
          </a:p>
        </p:txBody>
      </p:sp>
      <p:sp>
        <p:nvSpPr>
          <p:cNvPr id="3" name="Объект 2"/>
          <p:cNvSpPr>
            <a:spLocks noGrp="1"/>
          </p:cNvSpPr>
          <p:nvPr>
            <p:ph idx="1"/>
          </p:nvPr>
        </p:nvSpPr>
        <p:spPr>
          <a:xfrm>
            <a:off x="457200" y="939801"/>
            <a:ext cx="8229600" cy="5186364"/>
          </a:xfrm>
        </p:spPr>
        <p:txBody>
          <a:bodyPr>
            <a:noAutofit/>
          </a:bodyPr>
          <a:lstStyle/>
          <a:p>
            <a:pPr lvl="0" algn="just"/>
            <a:r>
              <a:rPr lang="en-US" sz="1800" b="1" dirty="0">
                <a:solidFill>
                  <a:srgbClr val="FF0000"/>
                </a:solidFill>
              </a:rPr>
              <a:t>Provide funding and ensure access</a:t>
            </a:r>
            <a:r>
              <a:rPr lang="en-US" sz="1800" dirty="0"/>
              <a:t> to comprehensive health care services, including </a:t>
            </a:r>
            <a:r>
              <a:rPr lang="en-US" sz="1800" b="1" dirty="0">
                <a:solidFill>
                  <a:srgbClr val="FF0000"/>
                </a:solidFill>
              </a:rPr>
              <a:t>SRH, HCV, HIV prevention</a:t>
            </a:r>
            <a:r>
              <a:rPr lang="en-US" sz="1800" dirty="0"/>
              <a:t> strategies recommended by UNODC, WHO, and UNAIDS, especially in prisons. Future interventions that transition incarcerated women to community-based HIV clinical </a:t>
            </a:r>
            <a:r>
              <a:rPr lang="en-US" sz="1800" b="1" dirty="0">
                <a:solidFill>
                  <a:srgbClr val="FF0000"/>
                </a:solidFill>
              </a:rPr>
              <a:t>care should be </a:t>
            </a:r>
            <a:r>
              <a:rPr lang="en-US" sz="1800" b="1" dirty="0" smtClean="0">
                <a:solidFill>
                  <a:srgbClr val="FF0000"/>
                </a:solidFill>
              </a:rPr>
              <a:t>gender-sensitive</a:t>
            </a:r>
            <a:endParaRPr lang="ru-RU" sz="1800" b="1" dirty="0">
              <a:solidFill>
                <a:srgbClr val="FF0000"/>
              </a:solidFill>
            </a:endParaRPr>
          </a:p>
          <a:p>
            <a:pPr lvl="0" algn="just"/>
            <a:r>
              <a:rPr lang="en-US" sz="1800" b="1" dirty="0">
                <a:solidFill>
                  <a:srgbClr val="FF0000"/>
                </a:solidFill>
              </a:rPr>
              <a:t>Develop</a:t>
            </a:r>
            <a:r>
              <a:rPr lang="en-US" sz="1800" dirty="0"/>
              <a:t> mechanisms that guarantee </a:t>
            </a:r>
            <a:r>
              <a:rPr lang="en-US" sz="1800" b="1" dirty="0">
                <a:solidFill>
                  <a:srgbClr val="FF0000"/>
                </a:solidFill>
              </a:rPr>
              <a:t>personal safety </a:t>
            </a:r>
            <a:r>
              <a:rPr lang="en-US" sz="1800" dirty="0" smtClean="0"/>
              <a:t>that </a:t>
            </a:r>
            <a:r>
              <a:rPr lang="en-US" sz="1800" dirty="0"/>
              <a:t>allows women to report incidents of violence without </a:t>
            </a:r>
            <a:r>
              <a:rPr lang="en-US" sz="1800" dirty="0" smtClean="0"/>
              <a:t>fear</a:t>
            </a:r>
            <a:endParaRPr lang="ru-RU" sz="1800" dirty="0"/>
          </a:p>
          <a:p>
            <a:pPr lvl="0" algn="just"/>
            <a:r>
              <a:rPr lang="en-US" sz="1800" b="1" dirty="0">
                <a:solidFill>
                  <a:srgbClr val="FF0000"/>
                </a:solidFill>
              </a:rPr>
              <a:t>Ensure cases of violence </a:t>
            </a:r>
            <a:r>
              <a:rPr lang="en-US" sz="1800" b="1" dirty="0" smtClean="0">
                <a:solidFill>
                  <a:srgbClr val="FF0000"/>
                </a:solidFill>
              </a:rPr>
              <a:t>are </a:t>
            </a:r>
            <a:r>
              <a:rPr lang="en-US" sz="1800" b="1" dirty="0">
                <a:solidFill>
                  <a:srgbClr val="FF0000"/>
                </a:solidFill>
              </a:rPr>
              <a:t>investigated</a:t>
            </a:r>
            <a:r>
              <a:rPr lang="en-US" sz="1800" dirty="0"/>
              <a:t> including those committed by healthcare providers, social workers, law enforcement officials. </a:t>
            </a:r>
            <a:r>
              <a:rPr lang="en-US" sz="1800" b="1" dirty="0" smtClean="0">
                <a:solidFill>
                  <a:srgbClr val="FF0000"/>
                </a:solidFill>
              </a:rPr>
              <a:t>Provide </a:t>
            </a:r>
            <a:r>
              <a:rPr lang="en-US" sz="1800" b="1" dirty="0">
                <a:solidFill>
                  <a:srgbClr val="FF0000"/>
                </a:solidFill>
              </a:rPr>
              <a:t>access to state legal assistance</a:t>
            </a:r>
            <a:r>
              <a:rPr lang="en-US" sz="1800" dirty="0"/>
              <a:t> for </a:t>
            </a:r>
            <a:r>
              <a:rPr lang="en-US" sz="1800" dirty="0" smtClean="0"/>
              <a:t>WUD</a:t>
            </a:r>
            <a:endParaRPr lang="ru-RU" sz="1800" dirty="0"/>
          </a:p>
          <a:p>
            <a:pPr lvl="0" algn="just"/>
            <a:r>
              <a:rPr lang="en-US" sz="1800" dirty="0"/>
              <a:t>Conduct a </a:t>
            </a:r>
            <a:r>
              <a:rPr lang="en-US" sz="1800" b="1" dirty="0">
                <a:solidFill>
                  <a:srgbClr val="FF0000"/>
                </a:solidFill>
              </a:rPr>
              <a:t>full review of progress</a:t>
            </a:r>
            <a:r>
              <a:rPr lang="en-US" sz="1800" dirty="0"/>
              <a:t> and recommendations (together with women who used drugs) made through UNGASS policy around </a:t>
            </a:r>
            <a:r>
              <a:rPr lang="en-US" sz="1800" b="1" dirty="0">
                <a:solidFill>
                  <a:srgbClr val="FF0000"/>
                </a:solidFill>
              </a:rPr>
              <a:t>gender in drug policies</a:t>
            </a:r>
            <a:r>
              <a:rPr lang="en-US" sz="1800" dirty="0"/>
              <a:t>.</a:t>
            </a:r>
            <a:endParaRPr lang="ru-RU" sz="1800" dirty="0"/>
          </a:p>
          <a:p>
            <a:pPr lvl="0" algn="just"/>
            <a:r>
              <a:rPr lang="en-US" sz="1800" dirty="0"/>
              <a:t>Improve legal framework to </a:t>
            </a:r>
            <a:r>
              <a:rPr lang="en-US" sz="1800" b="1" dirty="0">
                <a:solidFill>
                  <a:srgbClr val="FF0000"/>
                </a:solidFill>
              </a:rPr>
              <a:t>ensure uninterrupted substitution therapy </a:t>
            </a:r>
            <a:r>
              <a:rPr lang="en-US" sz="1800" b="1" dirty="0" smtClean="0">
                <a:solidFill>
                  <a:srgbClr val="FF0000"/>
                </a:solidFill>
              </a:rPr>
              <a:t>for WUD</a:t>
            </a:r>
            <a:r>
              <a:rPr lang="en-US" sz="1800" dirty="0" smtClean="0"/>
              <a:t>. </a:t>
            </a:r>
            <a:r>
              <a:rPr lang="en-US" sz="1800" dirty="0"/>
              <a:t>Secure access and availability to integrated services including </a:t>
            </a:r>
            <a:r>
              <a:rPr lang="en-US" sz="1800" b="1" dirty="0">
                <a:solidFill>
                  <a:srgbClr val="FF0000"/>
                </a:solidFill>
              </a:rPr>
              <a:t>support and OST during and post pregnancy</a:t>
            </a:r>
            <a:r>
              <a:rPr lang="en-US" sz="1800" dirty="0"/>
              <a:t>. </a:t>
            </a:r>
            <a:endParaRPr lang="ru-RU" sz="1800" dirty="0"/>
          </a:p>
        </p:txBody>
      </p:sp>
    </p:spTree>
    <p:extLst>
      <p:ext uri="{BB962C8B-B14F-4D97-AF65-F5344CB8AC3E}">
        <p14:creationId xmlns:p14="http://schemas.microsoft.com/office/powerpoint/2010/main" val="1038663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Researchers and Donors</a:t>
            </a:r>
            <a:endParaRPr lang="ru-RU" dirty="0"/>
          </a:p>
        </p:txBody>
      </p:sp>
      <p:sp>
        <p:nvSpPr>
          <p:cNvPr id="3" name="Объект 2"/>
          <p:cNvSpPr>
            <a:spLocks noGrp="1"/>
          </p:cNvSpPr>
          <p:nvPr>
            <p:ph idx="1"/>
          </p:nvPr>
        </p:nvSpPr>
        <p:spPr/>
        <p:txBody>
          <a:bodyPr>
            <a:normAutofit fontScale="70000" lnSpcReduction="20000"/>
          </a:bodyPr>
          <a:lstStyle/>
          <a:p>
            <a:pPr lvl="0"/>
            <a:r>
              <a:rPr lang="en-US" b="1" dirty="0" smtClean="0">
                <a:solidFill>
                  <a:srgbClr val="FF0000"/>
                </a:solidFill>
              </a:rPr>
              <a:t>Capture </a:t>
            </a:r>
            <a:r>
              <a:rPr lang="en-US" b="1" dirty="0">
                <a:solidFill>
                  <a:srgbClr val="FF0000"/>
                </a:solidFill>
              </a:rPr>
              <a:t>the diversity of women who use drugs</a:t>
            </a:r>
            <a:r>
              <a:rPr lang="en-US" dirty="0"/>
              <a:t> and that </a:t>
            </a:r>
            <a:r>
              <a:rPr lang="en-US" dirty="0" err="1"/>
              <a:t>recognises</a:t>
            </a:r>
            <a:r>
              <a:rPr lang="en-US" dirty="0"/>
              <a:t> the intersectionality within different populations of women who use drugs</a:t>
            </a:r>
            <a:r>
              <a:rPr lang="en-US" dirty="0" smtClean="0"/>
              <a:t>.</a:t>
            </a:r>
            <a:r>
              <a:rPr lang="en-US" b="1" dirty="0">
                <a:solidFill>
                  <a:srgbClr val="FF0000"/>
                </a:solidFill>
              </a:rPr>
              <a:t> Focus on women who use drugs</a:t>
            </a:r>
            <a:endParaRPr lang="ru-RU" dirty="0"/>
          </a:p>
          <a:p>
            <a:pPr lvl="0"/>
            <a:r>
              <a:rPr lang="en-US" dirty="0" smtClean="0"/>
              <a:t>, </a:t>
            </a:r>
            <a:r>
              <a:rPr lang="en-US" dirty="0"/>
              <a:t>including LGBTI communities, women who are incarcerated, women living with HIV and sex workers, as </a:t>
            </a:r>
            <a:r>
              <a:rPr lang="en-US" b="1" dirty="0">
                <a:solidFill>
                  <a:srgbClr val="FF0000"/>
                </a:solidFill>
              </a:rPr>
              <a:t>key considerations in treatment, research and support</a:t>
            </a:r>
            <a:r>
              <a:rPr lang="en-US" dirty="0"/>
              <a:t>.</a:t>
            </a:r>
            <a:endParaRPr lang="ru-RU" dirty="0"/>
          </a:p>
          <a:p>
            <a:pPr lvl="0"/>
            <a:r>
              <a:rPr lang="en-US" b="1" dirty="0" smtClean="0">
                <a:solidFill>
                  <a:srgbClr val="FF0000"/>
                </a:solidFill>
              </a:rPr>
              <a:t>Encourage </a:t>
            </a:r>
            <a:r>
              <a:rPr lang="en-US" b="1" dirty="0">
                <a:solidFill>
                  <a:srgbClr val="FF0000"/>
                </a:solidFill>
              </a:rPr>
              <a:t>countries</a:t>
            </a:r>
            <a:r>
              <a:rPr lang="en-US" dirty="0"/>
              <a:t> to support human rights and evidence based interventions for women who use drugs</a:t>
            </a:r>
            <a:endParaRPr lang="ru-RU" dirty="0"/>
          </a:p>
          <a:p>
            <a:pPr lvl="0"/>
            <a:r>
              <a:rPr lang="en-US" b="1" dirty="0">
                <a:solidFill>
                  <a:srgbClr val="FF0000"/>
                </a:solidFill>
              </a:rPr>
              <a:t>Strengthen the capacity and engagement of women who use drugs</a:t>
            </a:r>
            <a:r>
              <a:rPr lang="en-US" dirty="0"/>
              <a:t> in </a:t>
            </a:r>
            <a:r>
              <a:rPr lang="en-US" dirty="0" smtClean="0"/>
              <a:t>major donors </a:t>
            </a:r>
            <a:r>
              <a:rPr lang="en-US" dirty="0"/>
              <a:t>supported </a:t>
            </a:r>
            <a:r>
              <a:rPr lang="en-US" dirty="0" err="1"/>
              <a:t>programmes</a:t>
            </a:r>
            <a:r>
              <a:rPr lang="en-US" dirty="0"/>
              <a:t>.   </a:t>
            </a:r>
            <a:endParaRPr lang="ru-RU" dirty="0"/>
          </a:p>
          <a:p>
            <a:pPr lvl="0"/>
            <a:r>
              <a:rPr lang="en-US" b="1" dirty="0">
                <a:solidFill>
                  <a:srgbClr val="FF0000"/>
                </a:solidFill>
              </a:rPr>
              <a:t>Support community driven research</a:t>
            </a:r>
            <a:r>
              <a:rPr lang="en-US" dirty="0"/>
              <a:t> that collects and explores qualitative data to address and improve the lives of women who use drugs. </a:t>
            </a:r>
            <a:endParaRPr lang="ru-RU" dirty="0"/>
          </a:p>
        </p:txBody>
      </p:sp>
    </p:spTree>
    <p:extLst>
      <p:ext uri="{BB962C8B-B14F-4D97-AF65-F5344CB8AC3E}">
        <p14:creationId xmlns:p14="http://schemas.microsoft.com/office/powerpoint/2010/main" val="76002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slide 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587" y="1600201"/>
            <a:ext cx="7174826" cy="4365296"/>
          </a:xfrm>
          <a:ln w="3175">
            <a:solidFill>
              <a:schemeClr val="bg1">
                <a:lumMod val="50000"/>
              </a:schemeClr>
            </a:solidFill>
          </a:ln>
        </p:spPr>
      </p:pic>
      <p:pic>
        <p:nvPicPr>
          <p:cNvPr id="5" name="Picture 3" descr="C:\Users\ECUO\Downloads\Brand Slide PPT for reports_Light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728" y="13782"/>
            <a:ext cx="12582867" cy="687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1942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Drug Use has Major Costs:</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7178927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678017" y="1762539"/>
            <a:ext cx="4008783" cy="1938992"/>
          </a:xfrm>
          <a:prstGeom prst="rect">
            <a:avLst/>
          </a:prstGeom>
          <a:noFill/>
        </p:spPr>
        <p:txBody>
          <a:bodyPr wrap="square" rtlCol="0">
            <a:spAutoFit/>
          </a:bodyPr>
          <a:lstStyle/>
          <a:p>
            <a:r>
              <a:rPr lang="en-US" sz="2400" dirty="0" smtClean="0"/>
              <a:t>14.6x </a:t>
            </a:r>
            <a:r>
              <a:rPr lang="en-US" sz="2400" b="1" dirty="0" smtClean="0"/>
              <a:t>Mortality</a:t>
            </a:r>
          </a:p>
          <a:p>
            <a:r>
              <a:rPr lang="en-US" sz="2400" dirty="0" smtClean="0"/>
              <a:t>&gt;20x  </a:t>
            </a:r>
            <a:r>
              <a:rPr lang="en-US" sz="2400" b="1" dirty="0" smtClean="0"/>
              <a:t>HIV infection</a:t>
            </a:r>
          </a:p>
          <a:p>
            <a:r>
              <a:rPr lang="en-US" sz="2400" dirty="0" smtClean="0"/>
              <a:t>&gt;50x  </a:t>
            </a:r>
            <a:r>
              <a:rPr lang="en-US" sz="2400" b="1" dirty="0" smtClean="0"/>
              <a:t>Hepatitis C</a:t>
            </a:r>
          </a:p>
          <a:p>
            <a:r>
              <a:rPr lang="en-US" sz="2400" dirty="0" smtClean="0"/>
              <a:t>&gt;6x    </a:t>
            </a:r>
            <a:r>
              <a:rPr lang="en-US" sz="2400" b="1" dirty="0" smtClean="0"/>
              <a:t>TB in PWID with HIV </a:t>
            </a:r>
          </a:p>
          <a:p>
            <a:r>
              <a:rPr lang="en-US" sz="2400" dirty="0" smtClean="0"/>
              <a:t>&gt;23x  </a:t>
            </a:r>
            <a:r>
              <a:rPr lang="en-US" sz="2400" b="1" dirty="0" smtClean="0"/>
              <a:t>TB in Prison</a:t>
            </a:r>
          </a:p>
        </p:txBody>
      </p:sp>
      <p:sp>
        <p:nvSpPr>
          <p:cNvPr id="7" name="TextBox 6"/>
          <p:cNvSpPr txBox="1"/>
          <p:nvPr/>
        </p:nvSpPr>
        <p:spPr>
          <a:xfrm>
            <a:off x="5208104" y="4108174"/>
            <a:ext cx="2517913" cy="1569660"/>
          </a:xfrm>
          <a:prstGeom prst="rect">
            <a:avLst/>
          </a:prstGeom>
          <a:noFill/>
        </p:spPr>
        <p:txBody>
          <a:bodyPr wrap="square" rtlCol="0">
            <a:spAutoFit/>
          </a:bodyPr>
          <a:lstStyle/>
          <a:p>
            <a:r>
              <a:rPr lang="en-US" sz="2400" b="1" dirty="0" smtClean="0">
                <a:solidFill>
                  <a:schemeClr val="bg2">
                    <a:lumMod val="50000"/>
                  </a:schemeClr>
                </a:solidFill>
              </a:rPr>
              <a:t>Treatment</a:t>
            </a:r>
          </a:p>
          <a:p>
            <a:r>
              <a:rPr lang="en-US" sz="2400" b="1" dirty="0" smtClean="0">
                <a:solidFill>
                  <a:schemeClr val="bg2">
                    <a:lumMod val="50000"/>
                  </a:schemeClr>
                </a:solidFill>
              </a:rPr>
              <a:t>  Incarceration</a:t>
            </a:r>
          </a:p>
          <a:p>
            <a:r>
              <a:rPr lang="en-US" sz="2400" b="1" dirty="0" smtClean="0">
                <a:solidFill>
                  <a:schemeClr val="bg2">
                    <a:lumMod val="50000"/>
                  </a:schemeClr>
                </a:solidFill>
              </a:rPr>
              <a:t>    Productivity</a:t>
            </a:r>
          </a:p>
          <a:p>
            <a:r>
              <a:rPr lang="en-US" sz="2400" b="1" dirty="0" smtClean="0">
                <a:solidFill>
                  <a:schemeClr val="bg2">
                    <a:lumMod val="50000"/>
                  </a:schemeClr>
                </a:solidFill>
              </a:rPr>
              <a:t>      Crime</a:t>
            </a:r>
          </a:p>
        </p:txBody>
      </p:sp>
    </p:spTree>
    <p:extLst>
      <p:ext uri="{BB962C8B-B14F-4D97-AF65-F5344CB8AC3E}">
        <p14:creationId xmlns:p14="http://schemas.microsoft.com/office/powerpoint/2010/main" val="3945700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Harm reduction is </a:t>
            </a:r>
            <a:r>
              <a:rPr lang="en-US" dirty="0" smtClean="0"/>
              <a:t>underfunded</a:t>
            </a:r>
            <a:endParaRPr lang="ru-RU" dirty="0"/>
          </a:p>
        </p:txBody>
      </p:sp>
      <p:sp>
        <p:nvSpPr>
          <p:cNvPr id="3" name="Объект 2"/>
          <p:cNvSpPr>
            <a:spLocks noGrp="1"/>
          </p:cNvSpPr>
          <p:nvPr>
            <p:ph idx="1"/>
          </p:nvPr>
        </p:nvSpPr>
        <p:spPr>
          <a:xfrm>
            <a:off x="457200" y="1274165"/>
            <a:ext cx="8229600" cy="4852000"/>
          </a:xfrm>
        </p:spPr>
        <p:txBody>
          <a:bodyPr>
            <a:normAutofit fontScale="85000" lnSpcReduction="10000"/>
          </a:bodyPr>
          <a:lstStyle/>
          <a:p>
            <a:pPr marL="0" indent="0" defTabSz="914400">
              <a:spcBef>
                <a:spcPts val="0"/>
              </a:spcBef>
              <a:buNone/>
            </a:pPr>
            <a:r>
              <a:rPr lang="en-US" dirty="0"/>
              <a:t>R</a:t>
            </a:r>
            <a:r>
              <a:rPr lang="en-US" dirty="0" smtClean="0"/>
              <a:t>edirection </a:t>
            </a:r>
            <a:r>
              <a:rPr lang="en-US" dirty="0"/>
              <a:t>of just 7.5% of current drug control spending by 2020 would achieve a 94% cut in new HIV infections among people who use drugs by 2030, and a 93% drop in HIV-related deaths. </a:t>
            </a:r>
            <a:endParaRPr lang="en-US" dirty="0" smtClean="0"/>
          </a:p>
          <a:p>
            <a:pPr marL="0" indent="0" defTabSz="914400">
              <a:spcBef>
                <a:spcPts val="0"/>
              </a:spcBef>
              <a:buNone/>
            </a:pPr>
            <a:endParaRPr lang="en-US" dirty="0"/>
          </a:p>
          <a:p>
            <a:pPr marL="0" indent="0" defTabSz="914400">
              <a:spcBef>
                <a:spcPts val="0"/>
              </a:spcBef>
              <a:buNone/>
            </a:pPr>
            <a:r>
              <a:rPr lang="en-US" dirty="0" smtClean="0"/>
              <a:t>An </a:t>
            </a:r>
            <a:r>
              <a:rPr lang="en-US" dirty="0"/>
              <a:t>estimated US$100 billion is currently spent on global drug enforcement and control, while only US$160 million is spent on harm reduction. </a:t>
            </a:r>
            <a:endParaRPr lang="en-US" dirty="0" smtClean="0"/>
          </a:p>
          <a:p>
            <a:pPr marL="0" indent="0" defTabSz="914400">
              <a:spcBef>
                <a:spcPts val="0"/>
              </a:spcBef>
              <a:buNone/>
            </a:pPr>
            <a:endParaRPr lang="en-US" dirty="0"/>
          </a:p>
          <a:p>
            <a:pPr marL="0" indent="0" algn="ctr" defTabSz="914400">
              <a:spcBef>
                <a:spcPts val="0"/>
              </a:spcBef>
              <a:buNone/>
            </a:pPr>
            <a:r>
              <a:rPr lang="en-US" b="1" dirty="0" smtClean="0">
                <a:solidFill>
                  <a:schemeClr val="accent6">
                    <a:lumMod val="75000"/>
                  </a:schemeClr>
                </a:solidFill>
              </a:rPr>
              <a:t>We </a:t>
            </a:r>
            <a:r>
              <a:rPr lang="en-US" b="1" dirty="0">
                <a:solidFill>
                  <a:schemeClr val="accent6">
                    <a:lumMod val="75000"/>
                  </a:schemeClr>
                </a:solidFill>
              </a:rPr>
              <a:t>c</a:t>
            </a:r>
            <a:r>
              <a:rPr lang="en-US" b="1" i="1" dirty="0">
                <a:solidFill>
                  <a:schemeClr val="accent6">
                    <a:lumMod val="75000"/>
                  </a:schemeClr>
                </a:solidFill>
              </a:rPr>
              <a:t>all on member states to redirect 10% of their annual drug control spending towards harm </a:t>
            </a:r>
            <a:r>
              <a:rPr lang="en-US" b="1" i="1" dirty="0" smtClean="0">
                <a:solidFill>
                  <a:schemeClr val="accent6">
                    <a:lumMod val="75000"/>
                  </a:schemeClr>
                </a:solidFill>
              </a:rPr>
              <a:t>reduction.</a:t>
            </a:r>
            <a:endParaRPr lang="ru-RU" b="1" dirty="0">
              <a:solidFill>
                <a:schemeClr val="accent6">
                  <a:lumMod val="75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ru-RU" dirty="0"/>
          </a:p>
        </p:txBody>
      </p:sp>
    </p:spTree>
    <p:extLst>
      <p:ext uri="{BB962C8B-B14F-4D97-AF65-F5344CB8AC3E}">
        <p14:creationId xmlns:p14="http://schemas.microsoft.com/office/powerpoint/2010/main" val="10883337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691716"/>
          </a:xfrm>
        </p:spPr>
        <p:txBody>
          <a:bodyPr>
            <a:normAutofit fontScale="90000"/>
          </a:bodyPr>
          <a:lstStyle/>
          <a:p>
            <a:r>
              <a:rPr lang="en-US" b="0" dirty="0"/>
              <a:t>New Psychoactive </a:t>
            </a:r>
            <a:r>
              <a:rPr lang="en-US" b="0" dirty="0" smtClean="0"/>
              <a:t>Substances (NPS)</a:t>
            </a:r>
            <a:endParaRPr lang="ru-RU" dirty="0"/>
          </a:p>
        </p:txBody>
      </p:sp>
      <p:sp>
        <p:nvSpPr>
          <p:cNvPr id="3" name="Объект 2"/>
          <p:cNvSpPr>
            <a:spLocks noGrp="1"/>
          </p:cNvSpPr>
          <p:nvPr>
            <p:ph idx="1"/>
          </p:nvPr>
        </p:nvSpPr>
        <p:spPr>
          <a:xfrm>
            <a:off x="457200" y="966355"/>
            <a:ext cx="8229600" cy="5159809"/>
          </a:xfrm>
        </p:spPr>
        <p:txBody>
          <a:bodyPr>
            <a:normAutofit fontScale="47500" lnSpcReduction="20000"/>
          </a:bodyPr>
          <a:lstStyle/>
          <a:p>
            <a:r>
              <a:rPr lang="en-US" sz="4600" b="1" dirty="0" smtClean="0"/>
              <a:t>643 </a:t>
            </a:r>
            <a:r>
              <a:rPr lang="en-US" sz="4600" b="1" dirty="0"/>
              <a:t>NPS reported by 101 countries</a:t>
            </a:r>
            <a:r>
              <a:rPr lang="en-US" sz="4600" dirty="0"/>
              <a:t> </a:t>
            </a:r>
            <a:r>
              <a:rPr lang="en-US" sz="4600" dirty="0" smtClean="0"/>
              <a:t>by the end of 2015 (348 </a:t>
            </a:r>
            <a:r>
              <a:rPr lang="en-US" sz="4600" dirty="0"/>
              <a:t>by the end of </a:t>
            </a:r>
            <a:r>
              <a:rPr lang="en-US" sz="4600" dirty="0" smtClean="0"/>
              <a:t>2013)</a:t>
            </a:r>
          </a:p>
          <a:p>
            <a:r>
              <a:rPr lang="en-US" sz="4600" dirty="0" smtClean="0"/>
              <a:t>Current </a:t>
            </a:r>
            <a:r>
              <a:rPr lang="en-US" sz="4600" dirty="0"/>
              <a:t>estimate for new NPS emergence is </a:t>
            </a:r>
            <a:r>
              <a:rPr lang="en-US" sz="4600" b="1" dirty="0"/>
              <a:t>one substance per week</a:t>
            </a:r>
            <a:r>
              <a:rPr lang="en-US" sz="4600" dirty="0"/>
              <a:t>.</a:t>
            </a:r>
          </a:p>
          <a:p>
            <a:r>
              <a:rPr lang="en-US" sz="4600" dirty="0"/>
              <a:t>Use of NPS is mostly concentrated </a:t>
            </a:r>
            <a:r>
              <a:rPr lang="en-US" sz="4600" b="1" dirty="0"/>
              <a:t>among young men and women aged 16 to </a:t>
            </a:r>
            <a:r>
              <a:rPr lang="en-US" sz="4600" b="1" dirty="0" smtClean="0"/>
              <a:t>24</a:t>
            </a:r>
            <a:endParaRPr lang="en-US" sz="4600" b="1" dirty="0"/>
          </a:p>
          <a:p>
            <a:r>
              <a:rPr lang="en-US" sz="4600" dirty="0"/>
              <a:t>Most of NPS are sold via internet (mobile applications, specialized web forums, webs, </a:t>
            </a:r>
            <a:r>
              <a:rPr lang="en-US" sz="4600" dirty="0" err="1" smtClean="0"/>
              <a:t>etc</a:t>
            </a:r>
            <a:r>
              <a:rPr lang="en-US" sz="4600" dirty="0" smtClean="0"/>
              <a:t>)</a:t>
            </a:r>
          </a:p>
          <a:p>
            <a:r>
              <a:rPr lang="en-US" sz="4600" dirty="0" smtClean="0"/>
              <a:t>NPS </a:t>
            </a:r>
            <a:r>
              <a:rPr lang="en-US" sz="4600" dirty="0"/>
              <a:t>have </a:t>
            </a:r>
            <a:r>
              <a:rPr lang="en-US" sz="4600" b="1" dirty="0"/>
              <a:t>lower price</a:t>
            </a:r>
            <a:r>
              <a:rPr lang="en-US" sz="4600" dirty="0"/>
              <a:t> in comparison with ‘natural’ drugs, which can make them </a:t>
            </a:r>
            <a:r>
              <a:rPr lang="en-US" sz="4600" b="1" dirty="0"/>
              <a:t>accessible for young people</a:t>
            </a:r>
            <a:r>
              <a:rPr lang="en-US" sz="4600" dirty="0"/>
              <a:t>.</a:t>
            </a:r>
          </a:p>
          <a:p>
            <a:r>
              <a:rPr lang="en-US" sz="4600" b="1" dirty="0" smtClean="0"/>
              <a:t>OST</a:t>
            </a:r>
            <a:r>
              <a:rPr lang="en-US" sz="4600" b="1" dirty="0"/>
              <a:t> and naloxone provision are not effective</a:t>
            </a:r>
            <a:r>
              <a:rPr lang="en-US" sz="4600" dirty="0"/>
              <a:t> in case of NPS. Needle and syringe programs are relevant for NPS, but the </a:t>
            </a:r>
            <a:r>
              <a:rPr lang="en-US" sz="4600" b="1" dirty="0"/>
              <a:t>number of syringes </a:t>
            </a:r>
            <a:r>
              <a:rPr lang="en-US" sz="4600" dirty="0"/>
              <a:t>needed should be considerably </a:t>
            </a:r>
            <a:r>
              <a:rPr lang="en-US" sz="4600" b="1" dirty="0"/>
              <a:t>higher</a:t>
            </a:r>
            <a:r>
              <a:rPr lang="en-US" sz="4600" dirty="0"/>
              <a:t> than in case of opioid use due to intensity of injections.</a:t>
            </a:r>
          </a:p>
          <a:p>
            <a:r>
              <a:rPr lang="en-US" sz="4600" dirty="0" smtClean="0"/>
              <a:t>Common </a:t>
            </a:r>
            <a:r>
              <a:rPr lang="en-US" sz="4600" dirty="0"/>
              <a:t>effect of many NPS use is </a:t>
            </a:r>
            <a:r>
              <a:rPr lang="en-US" sz="4600" b="1" dirty="0"/>
              <a:t>increase in sexual activity</a:t>
            </a:r>
            <a:r>
              <a:rPr lang="en-US" sz="4600" dirty="0"/>
              <a:t>, which in its turn may lead to </a:t>
            </a:r>
            <a:r>
              <a:rPr lang="en-US" sz="4600" b="1" dirty="0"/>
              <a:t>unprotected sex</a:t>
            </a:r>
            <a:r>
              <a:rPr lang="en-US" sz="4600" dirty="0" smtClean="0"/>
              <a:t>.</a:t>
            </a:r>
            <a:r>
              <a:rPr lang="en-US" dirty="0"/>
              <a:t/>
            </a:r>
            <a:br>
              <a:rPr lang="en-US" dirty="0"/>
            </a:br>
            <a:endParaRPr lang="ru-RU" dirty="0"/>
          </a:p>
        </p:txBody>
      </p:sp>
    </p:spTree>
    <p:extLst>
      <p:ext uri="{BB962C8B-B14F-4D97-AF65-F5344CB8AC3E}">
        <p14:creationId xmlns:p14="http://schemas.microsoft.com/office/powerpoint/2010/main" val="183213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119" y="274639"/>
            <a:ext cx="8364681" cy="512761"/>
          </a:xfrm>
        </p:spPr>
        <p:txBody>
          <a:bodyPr>
            <a:normAutofit/>
          </a:bodyPr>
          <a:lstStyle/>
          <a:p>
            <a:r>
              <a:rPr lang="en-US" sz="2400" dirty="0" smtClean="0"/>
              <a:t>Harm Reduction </a:t>
            </a:r>
            <a:r>
              <a:rPr lang="en-US" sz="2400" smtClean="0"/>
              <a:t>Interventions targeting </a:t>
            </a:r>
            <a:r>
              <a:rPr lang="en-US" sz="2400" dirty="0"/>
              <a:t>the use of </a:t>
            </a:r>
            <a:r>
              <a:rPr lang="en-US" sz="2400" dirty="0" smtClean="0"/>
              <a:t>NPS</a:t>
            </a:r>
            <a:endParaRPr lang="ru-RU" sz="2400" dirty="0"/>
          </a:p>
        </p:txBody>
      </p:sp>
      <p:sp>
        <p:nvSpPr>
          <p:cNvPr id="3" name="Объект 2"/>
          <p:cNvSpPr>
            <a:spLocks noGrp="1"/>
          </p:cNvSpPr>
          <p:nvPr>
            <p:ph idx="1"/>
          </p:nvPr>
        </p:nvSpPr>
        <p:spPr>
          <a:xfrm>
            <a:off x="322119" y="901701"/>
            <a:ext cx="8364682" cy="5224464"/>
          </a:xfrm>
        </p:spPr>
        <p:txBody>
          <a:bodyPr>
            <a:normAutofit fontScale="47500" lnSpcReduction="20000"/>
          </a:bodyPr>
          <a:lstStyle/>
          <a:p>
            <a:pPr lvl="0"/>
            <a:r>
              <a:rPr lang="en-US" sz="4000" dirty="0" smtClean="0"/>
              <a:t>Provide PUD </a:t>
            </a:r>
            <a:r>
              <a:rPr lang="en-US" sz="4000" dirty="0"/>
              <a:t>and service </a:t>
            </a:r>
            <a:r>
              <a:rPr lang="en-US" sz="4000" dirty="0" smtClean="0"/>
              <a:t>providers </a:t>
            </a:r>
            <a:r>
              <a:rPr lang="en-US" sz="4000" dirty="0"/>
              <a:t>with information </a:t>
            </a:r>
            <a:r>
              <a:rPr lang="en-US" sz="4000" dirty="0" smtClean="0"/>
              <a:t>about </a:t>
            </a:r>
            <a:r>
              <a:rPr lang="en-US" sz="4000" dirty="0"/>
              <a:t>substance available </a:t>
            </a:r>
            <a:r>
              <a:rPr lang="en-US" sz="4000" dirty="0" smtClean="0"/>
              <a:t>and </a:t>
            </a:r>
            <a:r>
              <a:rPr lang="en-US" sz="4000" dirty="0"/>
              <a:t>its side </a:t>
            </a:r>
            <a:r>
              <a:rPr lang="en-US" sz="4000" dirty="0" smtClean="0"/>
              <a:t>effects</a:t>
            </a:r>
            <a:endParaRPr lang="ru-RU" sz="4000" dirty="0"/>
          </a:p>
          <a:p>
            <a:pPr lvl="0"/>
            <a:r>
              <a:rPr lang="en-US" sz="4000" dirty="0"/>
              <a:t>Increase services for experimental users, in nightlife settings as </a:t>
            </a:r>
            <a:r>
              <a:rPr lang="en-US" sz="4000" dirty="0" smtClean="0"/>
              <a:t>well</a:t>
            </a:r>
            <a:endParaRPr lang="ru-RU" sz="4000" dirty="0"/>
          </a:p>
          <a:p>
            <a:pPr lvl="0"/>
            <a:r>
              <a:rPr lang="en-US" sz="4000" dirty="0"/>
              <a:t>Provide drug tests </a:t>
            </a:r>
            <a:r>
              <a:rPr lang="en-US" sz="4000" dirty="0" smtClean="0"/>
              <a:t>to </a:t>
            </a:r>
            <a:r>
              <a:rPr lang="en-US" sz="4000" dirty="0"/>
              <a:t>ensure </a:t>
            </a:r>
            <a:r>
              <a:rPr lang="en-US" sz="4000" dirty="0" smtClean="0"/>
              <a:t>PUD </a:t>
            </a:r>
            <a:r>
              <a:rPr lang="en-US" sz="4000" dirty="0"/>
              <a:t>know what they consume and are empowered to make safer </a:t>
            </a:r>
            <a:r>
              <a:rPr lang="en-US" sz="4000" dirty="0" smtClean="0"/>
              <a:t>choices.</a:t>
            </a:r>
          </a:p>
          <a:p>
            <a:pPr lvl="0"/>
            <a:r>
              <a:rPr lang="en-US" sz="4000" dirty="0" smtClean="0"/>
              <a:t>Secure </a:t>
            </a:r>
            <a:r>
              <a:rPr lang="en-US" sz="4000" dirty="0"/>
              <a:t>good coverage of </a:t>
            </a:r>
            <a:r>
              <a:rPr lang="en-US" sz="4000" dirty="0" smtClean="0"/>
              <a:t>HR </a:t>
            </a:r>
            <a:r>
              <a:rPr lang="en-US" sz="4000" dirty="0"/>
              <a:t>services and increase the number of syringes per person for those who inject </a:t>
            </a:r>
            <a:r>
              <a:rPr lang="en-US" sz="4000" dirty="0" smtClean="0"/>
              <a:t>NPS</a:t>
            </a:r>
            <a:endParaRPr lang="ru-RU" sz="4000" dirty="0"/>
          </a:p>
          <a:p>
            <a:pPr lvl="0"/>
            <a:r>
              <a:rPr lang="en-US" sz="4000" dirty="0"/>
              <a:t>Avoid waiting </a:t>
            </a:r>
            <a:r>
              <a:rPr lang="en-US" sz="4000" dirty="0" smtClean="0"/>
              <a:t>lists and </a:t>
            </a:r>
            <a:r>
              <a:rPr lang="en-US" sz="4000" dirty="0"/>
              <a:t>provide sufficient slots in substitution treatment services, avoid drop offs or other sanctions due to the </a:t>
            </a:r>
            <a:r>
              <a:rPr lang="en-US" sz="4000" dirty="0" err="1"/>
              <a:t>programme’s</a:t>
            </a:r>
            <a:r>
              <a:rPr lang="en-US" sz="4000" dirty="0"/>
              <a:t> strict </a:t>
            </a:r>
            <a:r>
              <a:rPr lang="en-US" sz="4000" dirty="0" smtClean="0"/>
              <a:t>rules</a:t>
            </a:r>
            <a:endParaRPr lang="ru-RU" sz="4000" dirty="0"/>
          </a:p>
          <a:p>
            <a:pPr lvl="0"/>
            <a:r>
              <a:rPr lang="en-US" sz="4000" dirty="0"/>
              <a:t>Promote self-help and exchange reliable information between </a:t>
            </a:r>
            <a:r>
              <a:rPr lang="en-US" sz="4000" dirty="0" smtClean="0"/>
              <a:t>users</a:t>
            </a:r>
            <a:endParaRPr lang="ru-RU" sz="4000" dirty="0"/>
          </a:p>
          <a:p>
            <a:pPr lvl="0"/>
            <a:r>
              <a:rPr lang="en-US" sz="4000" dirty="0"/>
              <a:t>Promote drug consumption </a:t>
            </a:r>
            <a:r>
              <a:rPr lang="en-US" sz="4000" dirty="0" smtClean="0"/>
              <a:t>rooms</a:t>
            </a:r>
            <a:endParaRPr lang="ru-RU" sz="4000" dirty="0"/>
          </a:p>
          <a:p>
            <a:pPr lvl="0"/>
            <a:r>
              <a:rPr lang="en-US" sz="4000" dirty="0" smtClean="0"/>
              <a:t>Cooperate with </a:t>
            </a:r>
            <a:r>
              <a:rPr lang="en-US" sz="4000" dirty="0"/>
              <a:t>toxicological laboratories and medical institutions providing care to </a:t>
            </a:r>
            <a:r>
              <a:rPr lang="en-US" sz="4000" dirty="0" smtClean="0"/>
              <a:t>PUD </a:t>
            </a:r>
            <a:r>
              <a:rPr lang="en-US" sz="4000" dirty="0"/>
              <a:t>in cases of </a:t>
            </a:r>
            <a:r>
              <a:rPr lang="en-US" sz="4000" dirty="0" smtClean="0"/>
              <a:t>overdose</a:t>
            </a:r>
            <a:endParaRPr lang="ru-RU" sz="4000" dirty="0"/>
          </a:p>
          <a:p>
            <a:pPr lvl="0"/>
            <a:r>
              <a:rPr lang="en-US" sz="4000" dirty="0"/>
              <a:t>T</a:t>
            </a:r>
            <a:r>
              <a:rPr lang="ru-RU" sz="4000" dirty="0" err="1"/>
              <a:t>rain</a:t>
            </a:r>
            <a:r>
              <a:rPr lang="ru-RU" sz="4000" dirty="0"/>
              <a:t> </a:t>
            </a:r>
            <a:r>
              <a:rPr lang="ru-RU" sz="4000" dirty="0" err="1"/>
              <a:t>service</a:t>
            </a:r>
            <a:r>
              <a:rPr lang="ru-RU" sz="4000" dirty="0"/>
              <a:t> </a:t>
            </a:r>
            <a:r>
              <a:rPr lang="ru-RU" sz="4000" dirty="0" err="1"/>
              <a:t>providers</a:t>
            </a:r>
            <a:r>
              <a:rPr lang="ru-RU" sz="4000" dirty="0"/>
              <a:t> (</a:t>
            </a:r>
            <a:r>
              <a:rPr lang="ru-RU" sz="4000" dirty="0" err="1"/>
              <a:t>including</a:t>
            </a:r>
            <a:r>
              <a:rPr lang="ru-RU" sz="4000" dirty="0"/>
              <a:t> </a:t>
            </a:r>
            <a:r>
              <a:rPr lang="ru-RU" sz="4000" dirty="0" err="1"/>
              <a:t>ambulance</a:t>
            </a:r>
            <a:r>
              <a:rPr lang="ru-RU" sz="4000" dirty="0"/>
              <a:t> </a:t>
            </a:r>
            <a:r>
              <a:rPr lang="ru-RU" sz="4000" dirty="0" err="1" smtClean="0"/>
              <a:t>staff</a:t>
            </a:r>
            <a:r>
              <a:rPr lang="ru-RU" sz="4000" dirty="0" smtClean="0"/>
              <a:t>) </a:t>
            </a:r>
            <a:r>
              <a:rPr lang="ru-RU" sz="4000" dirty="0" err="1"/>
              <a:t>how</a:t>
            </a:r>
            <a:r>
              <a:rPr lang="ru-RU" sz="4000" dirty="0"/>
              <a:t> </a:t>
            </a:r>
            <a:r>
              <a:rPr lang="ru-RU" sz="4000" dirty="0" err="1"/>
              <a:t>to</a:t>
            </a:r>
            <a:r>
              <a:rPr lang="ru-RU" sz="4000" dirty="0"/>
              <a:t> </a:t>
            </a:r>
            <a:r>
              <a:rPr lang="ru-RU" sz="4000" dirty="0" err="1"/>
              <a:t>communicate</a:t>
            </a:r>
            <a:r>
              <a:rPr lang="ru-RU" sz="4000" dirty="0"/>
              <a:t> </a:t>
            </a:r>
            <a:r>
              <a:rPr lang="ru-RU" sz="4000" dirty="0" err="1"/>
              <a:t>with</a:t>
            </a:r>
            <a:r>
              <a:rPr lang="ru-RU" sz="4000" dirty="0"/>
              <a:t> </a:t>
            </a:r>
            <a:r>
              <a:rPr lang="en-US" sz="4000" dirty="0" smtClean="0"/>
              <a:t>PUD</a:t>
            </a:r>
            <a:r>
              <a:rPr lang="ru-RU" sz="4000" dirty="0" smtClean="0"/>
              <a:t> </a:t>
            </a:r>
            <a:r>
              <a:rPr lang="ru-RU" sz="4000" dirty="0" err="1"/>
              <a:t>under</a:t>
            </a:r>
            <a:r>
              <a:rPr lang="ru-RU" sz="4000" dirty="0"/>
              <a:t> </a:t>
            </a:r>
            <a:r>
              <a:rPr lang="ru-RU" sz="4000" dirty="0" err="1"/>
              <a:t>the</a:t>
            </a:r>
            <a:r>
              <a:rPr lang="ru-RU" sz="4000" dirty="0"/>
              <a:t> </a:t>
            </a:r>
            <a:r>
              <a:rPr lang="ru-RU" sz="4000" dirty="0" err="1"/>
              <a:t>influence</a:t>
            </a:r>
            <a:r>
              <a:rPr lang="ru-RU" sz="4000" dirty="0"/>
              <a:t> </a:t>
            </a:r>
            <a:r>
              <a:rPr lang="ru-RU" sz="4000" dirty="0" err="1"/>
              <a:t>of</a:t>
            </a:r>
            <a:r>
              <a:rPr lang="ru-RU" sz="4000" dirty="0"/>
              <a:t> </a:t>
            </a:r>
            <a:r>
              <a:rPr lang="ru-RU" sz="4000" dirty="0" smtClean="0"/>
              <a:t>NPS</a:t>
            </a:r>
            <a:endParaRPr lang="ru-RU" sz="4000" dirty="0"/>
          </a:p>
          <a:p>
            <a:endParaRPr lang="ru-RU" dirty="0"/>
          </a:p>
        </p:txBody>
      </p:sp>
    </p:spTree>
    <p:extLst>
      <p:ext uri="{BB962C8B-B14F-4D97-AF65-F5344CB8AC3E}">
        <p14:creationId xmlns:p14="http://schemas.microsoft.com/office/powerpoint/2010/main" val="1616133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6213423" cy="1029505"/>
          </a:xfrm>
        </p:spPr>
        <p:txBody>
          <a:bodyPr/>
          <a:lstStyle/>
          <a:p>
            <a:r>
              <a:rPr lang="en-US" dirty="0" smtClean="0"/>
              <a:t>Community Engagement</a:t>
            </a:r>
            <a:endParaRPr lang="ru-RU" dirty="0"/>
          </a:p>
        </p:txBody>
      </p:sp>
      <p:sp>
        <p:nvSpPr>
          <p:cNvPr id="3" name="Объект 2"/>
          <p:cNvSpPr>
            <a:spLocks noGrp="1"/>
          </p:cNvSpPr>
          <p:nvPr>
            <p:ph idx="1"/>
          </p:nvPr>
        </p:nvSpPr>
        <p:spPr>
          <a:xfrm>
            <a:off x="457201" y="1439057"/>
            <a:ext cx="5403954" cy="4687108"/>
          </a:xfrm>
        </p:spPr>
        <p:txBody>
          <a:bodyPr>
            <a:normAutofit fontScale="92500" lnSpcReduction="10000"/>
          </a:bodyPr>
          <a:lstStyle/>
          <a:p>
            <a:pPr marL="0" indent="0" algn="ctr">
              <a:buNone/>
            </a:pPr>
            <a:r>
              <a:rPr lang="en-US" b="1" dirty="0" smtClean="0"/>
              <a:t>People </a:t>
            </a:r>
            <a:r>
              <a:rPr lang="en-US" b="1" dirty="0"/>
              <a:t>who use drugs </a:t>
            </a:r>
            <a:r>
              <a:rPr lang="en-US" b="1" dirty="0" smtClean="0"/>
              <a:t>need </a:t>
            </a:r>
            <a:r>
              <a:rPr lang="en-US" b="1" dirty="0"/>
              <a:t>to engage in strong, focused advocacy and negotiate with decision-makers to address these significant challenges, as well as to continue to fight for their own right to engage in the planning, implementation, and monitoring of national HIV </a:t>
            </a:r>
            <a:r>
              <a:rPr lang="en-US" b="1" dirty="0" smtClean="0"/>
              <a:t>responses</a:t>
            </a:r>
            <a:endParaRPr lang="ru-RU" dirty="0"/>
          </a:p>
          <a:p>
            <a:pPr marL="0" marR="0" lvl="0" indent="0" defTabSz="914400" eaLnBrk="1" fontAlgn="auto" latinLnBrk="0" hangingPunct="1">
              <a:lnSpc>
                <a:spcPct val="100000"/>
              </a:lnSpc>
              <a:spcBef>
                <a:spcPts val="0"/>
              </a:spcBef>
              <a:spcAft>
                <a:spcPts val="0"/>
              </a:spcAft>
              <a:buClrTx/>
              <a:buSzTx/>
              <a:buFontTx/>
              <a:buNone/>
              <a:tabLst/>
              <a:defRPr/>
            </a:pP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831" y="16417"/>
            <a:ext cx="2788170" cy="4005671"/>
          </a:xfrm>
          <a:prstGeom prst="rect">
            <a:avLst/>
          </a:prstGeom>
        </p:spPr>
      </p:pic>
      <p:sp>
        <p:nvSpPr>
          <p:cNvPr id="5" name="TextBox 4"/>
          <p:cNvSpPr txBox="1"/>
          <p:nvPr/>
        </p:nvSpPr>
        <p:spPr>
          <a:xfrm>
            <a:off x="6355831" y="4280310"/>
            <a:ext cx="1768840" cy="2031325"/>
          </a:xfrm>
          <a:prstGeom prst="rect">
            <a:avLst/>
          </a:prstGeom>
          <a:noFill/>
        </p:spPr>
        <p:txBody>
          <a:bodyPr wrap="square" rtlCol="0">
            <a:spAutoFit/>
          </a:bodyPr>
          <a:lstStyle/>
          <a:p>
            <a:r>
              <a:rPr lang="en-US" dirty="0"/>
              <a:t>Implementing Comprehensive HIV and HCV </a:t>
            </a:r>
            <a:r>
              <a:rPr lang="en-US" dirty="0" err="1"/>
              <a:t>Programmes</a:t>
            </a:r>
            <a:r>
              <a:rPr lang="en-US" dirty="0"/>
              <a:t> with People Who Inject Drugs </a:t>
            </a:r>
          </a:p>
        </p:txBody>
      </p:sp>
    </p:spTree>
    <p:extLst>
      <p:ext uri="{BB962C8B-B14F-4D97-AF65-F5344CB8AC3E}">
        <p14:creationId xmlns:p14="http://schemas.microsoft.com/office/powerpoint/2010/main" val="51556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833" y="274639"/>
            <a:ext cx="8431967" cy="614361"/>
          </a:xfrm>
        </p:spPr>
        <p:txBody>
          <a:bodyPr>
            <a:normAutofit fontScale="90000"/>
          </a:bodyPr>
          <a:lstStyle/>
          <a:p>
            <a:r>
              <a:rPr lang="en-US" sz="2800" dirty="0"/>
              <a:t>Community based OST versus compulsory </a:t>
            </a:r>
            <a:r>
              <a:rPr lang="en-US" sz="2800" dirty="0" smtClean="0"/>
              <a:t>detention</a:t>
            </a:r>
            <a:endParaRPr lang="ru-RU" sz="2800" dirty="0"/>
          </a:p>
        </p:txBody>
      </p:sp>
      <p:sp>
        <p:nvSpPr>
          <p:cNvPr id="3" name="Объект 2"/>
          <p:cNvSpPr>
            <a:spLocks noGrp="1"/>
          </p:cNvSpPr>
          <p:nvPr>
            <p:ph idx="1"/>
          </p:nvPr>
        </p:nvSpPr>
        <p:spPr>
          <a:xfrm>
            <a:off x="254833" y="889001"/>
            <a:ext cx="8431967" cy="5237164"/>
          </a:xfrm>
        </p:spPr>
        <p:txBody>
          <a:bodyPr>
            <a:normAutofit/>
          </a:bodyPr>
          <a:lstStyle/>
          <a:p>
            <a:pPr marL="0" indent="0">
              <a:buNone/>
            </a:pPr>
            <a:r>
              <a:rPr lang="en-US" sz="1600" dirty="0" smtClean="0"/>
              <a:t>Differences </a:t>
            </a:r>
            <a:r>
              <a:rPr lang="en-US" sz="1600" dirty="0"/>
              <a:t>in drug relapse rates between patients from compulsory drug detention centers vs voluntary drug treatment centers in </a:t>
            </a:r>
            <a:r>
              <a:rPr lang="en-US" sz="1600" dirty="0" smtClean="0"/>
              <a:t>Malaysia</a:t>
            </a:r>
            <a:endParaRPr lang="ru-RU" sz="1600" dirty="0"/>
          </a:p>
        </p:txBody>
      </p:sp>
      <p:pic>
        <p:nvPicPr>
          <p:cNvPr id="5" name="Picture 3" descr="H:\03 Дизайн Аліна\2018.07 Футболка\Слайд 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833" y="1664682"/>
            <a:ext cx="5613400" cy="44614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77000" y="2398170"/>
            <a:ext cx="2247900" cy="2677656"/>
          </a:xfrm>
          <a:prstGeom prst="rect">
            <a:avLst/>
          </a:prstGeom>
          <a:noFill/>
        </p:spPr>
        <p:txBody>
          <a:bodyPr wrap="square" rtlCol="0">
            <a:spAutoFit/>
          </a:bodyPr>
          <a:lstStyle/>
          <a:p>
            <a:r>
              <a:rPr lang="en-US" sz="2400" dirty="0" smtClean="0">
                <a:latin typeface="Times" charset="0"/>
                <a:ea typeface="Times" charset="0"/>
                <a:cs typeface="Times" charset="0"/>
              </a:rPr>
              <a:t>Community OST is </a:t>
            </a:r>
          </a:p>
          <a:p>
            <a:r>
              <a:rPr lang="en-US" sz="2400" b="1" dirty="0" smtClean="0">
                <a:solidFill>
                  <a:schemeClr val="accent2">
                    <a:lumMod val="75000"/>
                  </a:schemeClr>
                </a:solidFill>
                <a:latin typeface="Times" charset="0"/>
                <a:ea typeface="Times" charset="0"/>
                <a:cs typeface="Times" charset="0"/>
              </a:rPr>
              <a:t>6-fold more effective</a:t>
            </a:r>
            <a:r>
              <a:rPr lang="en-US" sz="2400" dirty="0" smtClean="0">
                <a:latin typeface="Times" charset="0"/>
                <a:ea typeface="Times" charset="0"/>
                <a:cs typeface="Times" charset="0"/>
              </a:rPr>
              <a:t> and </a:t>
            </a:r>
          </a:p>
          <a:p>
            <a:r>
              <a:rPr lang="en-US" sz="2400" b="1" dirty="0" smtClean="0">
                <a:solidFill>
                  <a:schemeClr val="tx2">
                    <a:lumMod val="60000"/>
                    <a:lumOff val="40000"/>
                  </a:schemeClr>
                </a:solidFill>
                <a:latin typeface="Times" charset="0"/>
                <a:ea typeface="Times" charset="0"/>
                <a:cs typeface="Times" charset="0"/>
              </a:rPr>
              <a:t>12-fold cost-effective</a:t>
            </a:r>
            <a:r>
              <a:rPr lang="en-US" sz="2400" dirty="0" smtClean="0">
                <a:latin typeface="Times" charset="0"/>
                <a:ea typeface="Times" charset="0"/>
                <a:cs typeface="Times" charset="0"/>
              </a:rPr>
              <a:t> as detention</a:t>
            </a:r>
            <a:endParaRPr lang="ru-RU" sz="2400" dirty="0">
              <a:latin typeface="Times" charset="0"/>
              <a:ea typeface="Times" charset="0"/>
              <a:cs typeface="Times" charset="0"/>
            </a:endParaRPr>
          </a:p>
        </p:txBody>
      </p:sp>
      <p:pic>
        <p:nvPicPr>
          <p:cNvPr id="7" name="Picture 4" descr="H:\03 Дизайн Аліна\2018.07 Футболка\Слайд 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5202" y="1762472"/>
            <a:ext cx="304628" cy="6356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03 Дизайн Аліна\2018.07 Футболка\Слайд 0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0950" y="4932007"/>
            <a:ext cx="218203" cy="563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485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a:t>Gender Lens: Women Who Use </a:t>
            </a:r>
            <a:r>
              <a:rPr lang="en-US" sz="3200" dirty="0" smtClean="0"/>
              <a:t>Drugs</a:t>
            </a:r>
            <a:endParaRPr lang="ru-RU" sz="3200" dirty="0"/>
          </a:p>
        </p:txBody>
      </p:sp>
      <p:grpSp>
        <p:nvGrpSpPr>
          <p:cNvPr id="5" name="Группа 4"/>
          <p:cNvGrpSpPr/>
          <p:nvPr/>
        </p:nvGrpSpPr>
        <p:grpSpPr>
          <a:xfrm>
            <a:off x="2118777" y="984259"/>
            <a:ext cx="4942502" cy="4648850"/>
            <a:chOff x="2118777" y="984259"/>
            <a:chExt cx="4942502" cy="4648850"/>
          </a:xfrm>
        </p:grpSpPr>
        <p:sp>
          <p:nvSpPr>
            <p:cNvPr id="6" name="Полилиния 5"/>
            <p:cNvSpPr/>
            <p:nvPr/>
          </p:nvSpPr>
          <p:spPr>
            <a:xfrm>
              <a:off x="4572000" y="3143830"/>
              <a:ext cx="2489279" cy="2489279"/>
            </a:xfrm>
            <a:custGeom>
              <a:avLst/>
              <a:gdLst>
                <a:gd name="connsiteX0" fmla="*/ 1766901 w 2489279"/>
                <a:gd name="connsiteY0" fmla="*/ 396887 h 2489279"/>
                <a:gd name="connsiteX1" fmla="*/ 1960527 w 2489279"/>
                <a:gd name="connsiteY1" fmla="*/ 234406 h 2489279"/>
                <a:gd name="connsiteX2" fmla="*/ 2115212 w 2489279"/>
                <a:gd name="connsiteY2" fmla="*/ 364203 h 2489279"/>
                <a:gd name="connsiteX3" fmla="*/ 1988823 w 2489279"/>
                <a:gd name="connsiteY3" fmla="*/ 583102 h 2489279"/>
                <a:gd name="connsiteX4" fmla="*/ 2189640 w 2489279"/>
                <a:gd name="connsiteY4" fmla="*/ 930927 h 2489279"/>
                <a:gd name="connsiteX5" fmla="*/ 2442407 w 2489279"/>
                <a:gd name="connsiteY5" fmla="*/ 930920 h 2489279"/>
                <a:gd name="connsiteX6" fmla="*/ 2477471 w 2489279"/>
                <a:gd name="connsiteY6" fmla="*/ 1129779 h 2489279"/>
                <a:gd name="connsiteX7" fmla="*/ 2239946 w 2489279"/>
                <a:gd name="connsiteY7" fmla="*/ 1216224 h 2489279"/>
                <a:gd name="connsiteX8" fmla="*/ 2170203 w 2489279"/>
                <a:gd name="connsiteY8" fmla="*/ 1611756 h 2489279"/>
                <a:gd name="connsiteX9" fmla="*/ 2363838 w 2489279"/>
                <a:gd name="connsiteY9" fmla="*/ 1774226 h 2489279"/>
                <a:gd name="connsiteX10" fmla="*/ 2262874 w 2489279"/>
                <a:gd name="connsiteY10" fmla="*/ 1949100 h 2489279"/>
                <a:gd name="connsiteX11" fmla="*/ 2025353 w 2489279"/>
                <a:gd name="connsiteY11" fmla="*/ 1862643 h 2489279"/>
                <a:gd name="connsiteX12" fmla="*/ 1717684 w 2489279"/>
                <a:gd name="connsiteY12" fmla="*/ 2120808 h 2489279"/>
                <a:gd name="connsiteX13" fmla="*/ 1761583 w 2489279"/>
                <a:gd name="connsiteY13" fmla="*/ 2369733 h 2489279"/>
                <a:gd name="connsiteX14" fmla="*/ 1571834 w 2489279"/>
                <a:gd name="connsiteY14" fmla="*/ 2438796 h 2489279"/>
                <a:gd name="connsiteX15" fmla="*/ 1445456 w 2489279"/>
                <a:gd name="connsiteY15" fmla="*/ 2219890 h 2489279"/>
                <a:gd name="connsiteX16" fmla="*/ 1043823 w 2489279"/>
                <a:gd name="connsiteY16" fmla="*/ 2219890 h 2489279"/>
                <a:gd name="connsiteX17" fmla="*/ 917445 w 2489279"/>
                <a:gd name="connsiteY17" fmla="*/ 2438796 h 2489279"/>
                <a:gd name="connsiteX18" fmla="*/ 727696 w 2489279"/>
                <a:gd name="connsiteY18" fmla="*/ 2369733 h 2489279"/>
                <a:gd name="connsiteX19" fmla="*/ 771595 w 2489279"/>
                <a:gd name="connsiteY19" fmla="*/ 2120807 h 2489279"/>
                <a:gd name="connsiteX20" fmla="*/ 463926 w 2489279"/>
                <a:gd name="connsiteY20" fmla="*/ 1862642 h 2489279"/>
                <a:gd name="connsiteX21" fmla="*/ 226405 w 2489279"/>
                <a:gd name="connsiteY21" fmla="*/ 1949100 h 2489279"/>
                <a:gd name="connsiteX22" fmla="*/ 125441 w 2489279"/>
                <a:gd name="connsiteY22" fmla="*/ 1774226 h 2489279"/>
                <a:gd name="connsiteX23" fmla="*/ 319076 w 2489279"/>
                <a:gd name="connsiteY23" fmla="*/ 1611756 h 2489279"/>
                <a:gd name="connsiteX24" fmla="*/ 249333 w 2489279"/>
                <a:gd name="connsiteY24" fmla="*/ 1216224 h 2489279"/>
                <a:gd name="connsiteX25" fmla="*/ 11808 w 2489279"/>
                <a:gd name="connsiteY25" fmla="*/ 1129779 h 2489279"/>
                <a:gd name="connsiteX26" fmla="*/ 46872 w 2489279"/>
                <a:gd name="connsiteY26" fmla="*/ 930920 h 2489279"/>
                <a:gd name="connsiteX27" fmla="*/ 299639 w 2489279"/>
                <a:gd name="connsiteY27" fmla="*/ 930926 h 2489279"/>
                <a:gd name="connsiteX28" fmla="*/ 500456 w 2489279"/>
                <a:gd name="connsiteY28" fmla="*/ 583101 h 2489279"/>
                <a:gd name="connsiteX29" fmla="*/ 374067 w 2489279"/>
                <a:gd name="connsiteY29" fmla="*/ 364203 h 2489279"/>
                <a:gd name="connsiteX30" fmla="*/ 528752 w 2489279"/>
                <a:gd name="connsiteY30" fmla="*/ 234406 h 2489279"/>
                <a:gd name="connsiteX31" fmla="*/ 722378 w 2489279"/>
                <a:gd name="connsiteY31" fmla="*/ 396887 h 2489279"/>
                <a:gd name="connsiteX32" fmla="*/ 1099790 w 2489279"/>
                <a:gd name="connsiteY32" fmla="*/ 259520 h 2489279"/>
                <a:gd name="connsiteX33" fmla="*/ 1143676 w 2489279"/>
                <a:gd name="connsiteY33" fmla="*/ 10592 h 2489279"/>
                <a:gd name="connsiteX34" fmla="*/ 1345603 w 2489279"/>
                <a:gd name="connsiteY34" fmla="*/ 10592 h 2489279"/>
                <a:gd name="connsiteX35" fmla="*/ 1389489 w 2489279"/>
                <a:gd name="connsiteY35" fmla="*/ 259520 h 2489279"/>
                <a:gd name="connsiteX36" fmla="*/ 1766901 w 2489279"/>
                <a:gd name="connsiteY36" fmla="*/ 396887 h 248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89279" h="2489279">
                  <a:moveTo>
                    <a:pt x="1766901" y="396887"/>
                  </a:moveTo>
                  <a:lnTo>
                    <a:pt x="1960527" y="234406"/>
                  </a:lnTo>
                  <a:lnTo>
                    <a:pt x="2115212" y="364203"/>
                  </a:lnTo>
                  <a:lnTo>
                    <a:pt x="1988823" y="583102"/>
                  </a:lnTo>
                  <a:cubicBezTo>
                    <a:pt x="2078693" y="684199"/>
                    <a:pt x="2147022" y="802548"/>
                    <a:pt x="2189640" y="930927"/>
                  </a:cubicBezTo>
                  <a:lnTo>
                    <a:pt x="2442407" y="930920"/>
                  </a:lnTo>
                  <a:lnTo>
                    <a:pt x="2477471" y="1129779"/>
                  </a:lnTo>
                  <a:lnTo>
                    <a:pt x="2239946" y="1216224"/>
                  </a:lnTo>
                  <a:cubicBezTo>
                    <a:pt x="2243806" y="1351437"/>
                    <a:pt x="2220076" y="1486018"/>
                    <a:pt x="2170203" y="1611756"/>
                  </a:cubicBezTo>
                  <a:lnTo>
                    <a:pt x="2363838" y="1774226"/>
                  </a:lnTo>
                  <a:lnTo>
                    <a:pt x="2262874" y="1949100"/>
                  </a:lnTo>
                  <a:lnTo>
                    <a:pt x="2025353" y="1862643"/>
                  </a:lnTo>
                  <a:cubicBezTo>
                    <a:pt x="1941397" y="1968703"/>
                    <a:pt x="1836712" y="2056545"/>
                    <a:pt x="1717684" y="2120808"/>
                  </a:cubicBezTo>
                  <a:lnTo>
                    <a:pt x="1761583" y="2369733"/>
                  </a:lnTo>
                  <a:lnTo>
                    <a:pt x="1571834" y="2438796"/>
                  </a:lnTo>
                  <a:lnTo>
                    <a:pt x="1445456" y="2219890"/>
                  </a:lnTo>
                  <a:cubicBezTo>
                    <a:pt x="1312968" y="2247171"/>
                    <a:pt x="1176311" y="2247171"/>
                    <a:pt x="1043823" y="2219890"/>
                  </a:cubicBezTo>
                  <a:lnTo>
                    <a:pt x="917445" y="2438796"/>
                  </a:lnTo>
                  <a:lnTo>
                    <a:pt x="727696" y="2369733"/>
                  </a:lnTo>
                  <a:lnTo>
                    <a:pt x="771595" y="2120807"/>
                  </a:lnTo>
                  <a:cubicBezTo>
                    <a:pt x="652567" y="2056544"/>
                    <a:pt x="547882" y="1968702"/>
                    <a:pt x="463926" y="1862642"/>
                  </a:cubicBezTo>
                  <a:lnTo>
                    <a:pt x="226405" y="1949100"/>
                  </a:lnTo>
                  <a:lnTo>
                    <a:pt x="125441" y="1774226"/>
                  </a:lnTo>
                  <a:lnTo>
                    <a:pt x="319076" y="1611756"/>
                  </a:lnTo>
                  <a:cubicBezTo>
                    <a:pt x="269203" y="1486018"/>
                    <a:pt x="245473" y="1351437"/>
                    <a:pt x="249333" y="1216224"/>
                  </a:cubicBezTo>
                  <a:lnTo>
                    <a:pt x="11808" y="1129779"/>
                  </a:lnTo>
                  <a:lnTo>
                    <a:pt x="46872" y="930920"/>
                  </a:lnTo>
                  <a:lnTo>
                    <a:pt x="299639" y="930926"/>
                  </a:lnTo>
                  <a:cubicBezTo>
                    <a:pt x="342257" y="802548"/>
                    <a:pt x="410586" y="684199"/>
                    <a:pt x="500456" y="583101"/>
                  </a:cubicBezTo>
                  <a:lnTo>
                    <a:pt x="374067" y="364203"/>
                  </a:lnTo>
                  <a:lnTo>
                    <a:pt x="528752" y="234406"/>
                  </a:lnTo>
                  <a:lnTo>
                    <a:pt x="722378" y="396887"/>
                  </a:lnTo>
                  <a:cubicBezTo>
                    <a:pt x="837545" y="325938"/>
                    <a:pt x="965961" y="279198"/>
                    <a:pt x="1099790" y="259520"/>
                  </a:cubicBezTo>
                  <a:lnTo>
                    <a:pt x="1143676" y="10592"/>
                  </a:lnTo>
                  <a:lnTo>
                    <a:pt x="1345603" y="10592"/>
                  </a:lnTo>
                  <a:lnTo>
                    <a:pt x="1389489" y="259520"/>
                  </a:lnTo>
                  <a:cubicBezTo>
                    <a:pt x="1523318" y="279198"/>
                    <a:pt x="1651734" y="325937"/>
                    <a:pt x="1766901" y="39688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0776" tIns="603422" rIns="520776" bIns="646956" numCol="1" spcCol="1270" anchor="ctr" anchorCtr="0">
              <a:noAutofit/>
            </a:bodyPr>
            <a:lstStyle/>
            <a:p>
              <a:pPr lvl="0" algn="ctr" defTabSz="711200">
                <a:lnSpc>
                  <a:spcPct val="90000"/>
                </a:lnSpc>
                <a:spcBef>
                  <a:spcPct val="0"/>
                </a:spcBef>
                <a:spcAft>
                  <a:spcPct val="35000"/>
                </a:spcAft>
              </a:pPr>
              <a:r>
                <a:rPr lang="en-US" sz="1600" kern="1200" dirty="0" smtClean="0"/>
                <a:t>Gender Inequality</a:t>
              </a:r>
              <a:endParaRPr lang="ru-RU" sz="1600" kern="1200" dirty="0"/>
            </a:p>
          </p:txBody>
        </p:sp>
        <p:sp>
          <p:nvSpPr>
            <p:cNvPr id="7" name="Полилиния 6"/>
            <p:cNvSpPr/>
            <p:nvPr/>
          </p:nvSpPr>
          <p:spPr>
            <a:xfrm>
              <a:off x="2118777" y="2759811"/>
              <a:ext cx="2688403" cy="2480951"/>
            </a:xfrm>
            <a:custGeom>
              <a:avLst/>
              <a:gdLst>
                <a:gd name="connsiteX0" fmla="*/ 2033661 w 2688403"/>
                <a:gd name="connsiteY0" fmla="*/ 628362 h 2480951"/>
                <a:gd name="connsiteX1" fmla="*/ 2393690 w 2688403"/>
                <a:gd name="connsiteY1" fmla="*/ 499827 h 2480951"/>
                <a:gd name="connsiteX2" fmla="*/ 2547422 w 2688403"/>
                <a:gd name="connsiteY2" fmla="*/ 737685 h 2480951"/>
                <a:gd name="connsiteX3" fmla="*/ 2282360 w 2688403"/>
                <a:gd name="connsiteY3" fmla="*/ 1013157 h 2480951"/>
                <a:gd name="connsiteX4" fmla="*/ 2282360 w 2688403"/>
                <a:gd name="connsiteY4" fmla="*/ 1467794 h 2480951"/>
                <a:gd name="connsiteX5" fmla="*/ 2547422 w 2688403"/>
                <a:gd name="connsiteY5" fmla="*/ 1743266 h 2480951"/>
                <a:gd name="connsiteX6" fmla="*/ 2393690 w 2688403"/>
                <a:gd name="connsiteY6" fmla="*/ 1981124 h 2480951"/>
                <a:gd name="connsiteX7" fmla="*/ 2033661 w 2688403"/>
                <a:gd name="connsiteY7" fmla="*/ 1852589 h 2480951"/>
                <a:gd name="connsiteX8" fmla="*/ 1592902 w 2688403"/>
                <a:gd name="connsiteY8" fmla="*/ 2079907 h 2480951"/>
                <a:gd name="connsiteX9" fmla="*/ 1505423 w 2688403"/>
                <a:gd name="connsiteY9" fmla="*/ 2452050 h 2480951"/>
                <a:gd name="connsiteX10" fmla="*/ 1182980 w 2688403"/>
                <a:gd name="connsiteY10" fmla="*/ 2452050 h 2480951"/>
                <a:gd name="connsiteX11" fmla="*/ 1095502 w 2688403"/>
                <a:gd name="connsiteY11" fmla="*/ 2079908 h 2480951"/>
                <a:gd name="connsiteX12" fmla="*/ 654743 w 2688403"/>
                <a:gd name="connsiteY12" fmla="*/ 1852590 h 2480951"/>
                <a:gd name="connsiteX13" fmla="*/ 294713 w 2688403"/>
                <a:gd name="connsiteY13" fmla="*/ 1981124 h 2480951"/>
                <a:gd name="connsiteX14" fmla="*/ 140981 w 2688403"/>
                <a:gd name="connsiteY14" fmla="*/ 1743266 h 2480951"/>
                <a:gd name="connsiteX15" fmla="*/ 406043 w 2688403"/>
                <a:gd name="connsiteY15" fmla="*/ 1467794 h 2480951"/>
                <a:gd name="connsiteX16" fmla="*/ 406043 w 2688403"/>
                <a:gd name="connsiteY16" fmla="*/ 1013157 h 2480951"/>
                <a:gd name="connsiteX17" fmla="*/ 140981 w 2688403"/>
                <a:gd name="connsiteY17" fmla="*/ 737685 h 2480951"/>
                <a:gd name="connsiteX18" fmla="*/ 294713 w 2688403"/>
                <a:gd name="connsiteY18" fmla="*/ 499827 h 2480951"/>
                <a:gd name="connsiteX19" fmla="*/ 654742 w 2688403"/>
                <a:gd name="connsiteY19" fmla="*/ 628362 h 2480951"/>
                <a:gd name="connsiteX20" fmla="*/ 1095501 w 2688403"/>
                <a:gd name="connsiteY20" fmla="*/ 401044 h 2480951"/>
                <a:gd name="connsiteX21" fmla="*/ 1182980 w 2688403"/>
                <a:gd name="connsiteY21" fmla="*/ 28901 h 2480951"/>
                <a:gd name="connsiteX22" fmla="*/ 1505423 w 2688403"/>
                <a:gd name="connsiteY22" fmla="*/ 28901 h 2480951"/>
                <a:gd name="connsiteX23" fmla="*/ 1592901 w 2688403"/>
                <a:gd name="connsiteY23" fmla="*/ 401043 h 2480951"/>
                <a:gd name="connsiteX24" fmla="*/ 2033660 w 2688403"/>
                <a:gd name="connsiteY24" fmla="*/ 628361 h 2480951"/>
                <a:gd name="connsiteX25" fmla="*/ 2033661 w 2688403"/>
                <a:gd name="connsiteY25" fmla="*/ 628362 h 248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88403" h="2480951">
                  <a:moveTo>
                    <a:pt x="2033661" y="628362"/>
                  </a:moveTo>
                  <a:lnTo>
                    <a:pt x="2393690" y="499827"/>
                  </a:lnTo>
                  <a:lnTo>
                    <a:pt x="2547422" y="737685"/>
                  </a:lnTo>
                  <a:lnTo>
                    <a:pt x="2282360" y="1013157"/>
                  </a:lnTo>
                  <a:cubicBezTo>
                    <a:pt x="2327560" y="1162013"/>
                    <a:pt x="2327560" y="1318938"/>
                    <a:pt x="2282360" y="1467794"/>
                  </a:cubicBezTo>
                  <a:lnTo>
                    <a:pt x="2547422" y="1743266"/>
                  </a:lnTo>
                  <a:lnTo>
                    <a:pt x="2393690" y="1981124"/>
                  </a:lnTo>
                  <a:lnTo>
                    <a:pt x="2033661" y="1852589"/>
                  </a:lnTo>
                  <a:cubicBezTo>
                    <a:pt x="1911949" y="1961984"/>
                    <a:pt x="1759814" y="2040447"/>
                    <a:pt x="1592902" y="2079907"/>
                  </a:cubicBezTo>
                  <a:lnTo>
                    <a:pt x="1505423" y="2452050"/>
                  </a:lnTo>
                  <a:lnTo>
                    <a:pt x="1182980" y="2452050"/>
                  </a:lnTo>
                  <a:lnTo>
                    <a:pt x="1095502" y="2079908"/>
                  </a:lnTo>
                  <a:cubicBezTo>
                    <a:pt x="928590" y="2040447"/>
                    <a:pt x="776455" y="1961985"/>
                    <a:pt x="654743" y="1852590"/>
                  </a:cubicBezTo>
                  <a:lnTo>
                    <a:pt x="294713" y="1981124"/>
                  </a:lnTo>
                  <a:lnTo>
                    <a:pt x="140981" y="1743266"/>
                  </a:lnTo>
                  <a:lnTo>
                    <a:pt x="406043" y="1467794"/>
                  </a:lnTo>
                  <a:cubicBezTo>
                    <a:pt x="360843" y="1318938"/>
                    <a:pt x="360843" y="1162013"/>
                    <a:pt x="406043" y="1013157"/>
                  </a:cubicBezTo>
                  <a:lnTo>
                    <a:pt x="140981" y="737685"/>
                  </a:lnTo>
                  <a:lnTo>
                    <a:pt x="294713" y="499827"/>
                  </a:lnTo>
                  <a:lnTo>
                    <a:pt x="654742" y="628362"/>
                  </a:lnTo>
                  <a:cubicBezTo>
                    <a:pt x="776454" y="518967"/>
                    <a:pt x="928589" y="440504"/>
                    <a:pt x="1095501" y="401044"/>
                  </a:cubicBezTo>
                  <a:lnTo>
                    <a:pt x="1182980" y="28901"/>
                  </a:lnTo>
                  <a:lnTo>
                    <a:pt x="1505423" y="28901"/>
                  </a:lnTo>
                  <a:lnTo>
                    <a:pt x="1592901" y="401043"/>
                  </a:lnTo>
                  <a:cubicBezTo>
                    <a:pt x="1759813" y="440504"/>
                    <a:pt x="1911948" y="518966"/>
                    <a:pt x="2033660" y="628361"/>
                  </a:cubicBezTo>
                  <a:lnTo>
                    <a:pt x="2033661" y="6283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3792" tIns="647412" rIns="673792" bIns="647412" numCol="1" spcCol="1270" anchor="ctr" anchorCtr="0">
              <a:noAutofit/>
            </a:bodyPr>
            <a:lstStyle/>
            <a:p>
              <a:pPr lvl="0" algn="ctr" defTabSz="666750">
                <a:lnSpc>
                  <a:spcPct val="90000"/>
                </a:lnSpc>
                <a:spcBef>
                  <a:spcPct val="0"/>
                </a:spcBef>
                <a:spcAft>
                  <a:spcPct val="35000"/>
                </a:spcAft>
              </a:pPr>
              <a:r>
                <a:rPr lang="en-US" sz="1500" kern="1200" dirty="0" smtClean="0"/>
                <a:t>Punitive Legal Frameworks</a:t>
              </a:r>
              <a:endParaRPr lang="ru-RU" sz="1500" kern="1200" dirty="0"/>
            </a:p>
          </p:txBody>
        </p:sp>
        <p:sp>
          <p:nvSpPr>
            <p:cNvPr id="8" name="Полилиния 7"/>
            <p:cNvSpPr/>
            <p:nvPr/>
          </p:nvSpPr>
          <p:spPr>
            <a:xfrm>
              <a:off x="3462979" y="984259"/>
              <a:ext cx="2784294" cy="2838519"/>
            </a:xfrm>
            <a:custGeom>
              <a:avLst/>
              <a:gdLst>
                <a:gd name="connsiteX0" fmla="*/ 1688913 w 2257160"/>
                <a:gd name="connsiteY0" fmla="*/ 582995 h 2333845"/>
                <a:gd name="connsiteX1" fmla="*/ 2023887 w 2257160"/>
                <a:gd name="connsiteY1" fmla="*/ 489405 h 2333845"/>
                <a:gd name="connsiteX2" fmla="*/ 2149232 w 2257160"/>
                <a:gd name="connsiteY2" fmla="*/ 717046 h 2333845"/>
                <a:gd name="connsiteX3" fmla="*/ 1891035 w 2257160"/>
                <a:gd name="connsiteY3" fmla="*/ 950072 h 2333845"/>
                <a:gd name="connsiteX4" fmla="*/ 1891035 w 2257160"/>
                <a:gd name="connsiteY4" fmla="*/ 1383774 h 2333845"/>
                <a:gd name="connsiteX5" fmla="*/ 2149232 w 2257160"/>
                <a:gd name="connsiteY5" fmla="*/ 1616799 h 2333845"/>
                <a:gd name="connsiteX6" fmla="*/ 2023887 w 2257160"/>
                <a:gd name="connsiteY6" fmla="*/ 1844440 h 2333845"/>
                <a:gd name="connsiteX7" fmla="*/ 1688913 w 2257160"/>
                <a:gd name="connsiteY7" fmla="*/ 1750850 h 2333845"/>
                <a:gd name="connsiteX8" fmla="*/ 1330702 w 2257160"/>
                <a:gd name="connsiteY8" fmla="*/ 1967701 h 2333845"/>
                <a:gd name="connsiteX9" fmla="*/ 1251114 w 2257160"/>
                <a:gd name="connsiteY9" fmla="*/ 2306275 h 2333845"/>
                <a:gd name="connsiteX10" fmla="*/ 1006046 w 2257160"/>
                <a:gd name="connsiteY10" fmla="*/ 2306275 h 2333845"/>
                <a:gd name="connsiteX11" fmla="*/ 926458 w 2257160"/>
                <a:gd name="connsiteY11" fmla="*/ 1967701 h 2333845"/>
                <a:gd name="connsiteX12" fmla="*/ 568247 w 2257160"/>
                <a:gd name="connsiteY12" fmla="*/ 1750850 h 2333845"/>
                <a:gd name="connsiteX13" fmla="*/ 233273 w 2257160"/>
                <a:gd name="connsiteY13" fmla="*/ 1844440 h 2333845"/>
                <a:gd name="connsiteX14" fmla="*/ 107928 w 2257160"/>
                <a:gd name="connsiteY14" fmla="*/ 1616799 h 2333845"/>
                <a:gd name="connsiteX15" fmla="*/ 366125 w 2257160"/>
                <a:gd name="connsiteY15" fmla="*/ 1383773 h 2333845"/>
                <a:gd name="connsiteX16" fmla="*/ 366125 w 2257160"/>
                <a:gd name="connsiteY16" fmla="*/ 950071 h 2333845"/>
                <a:gd name="connsiteX17" fmla="*/ 107928 w 2257160"/>
                <a:gd name="connsiteY17" fmla="*/ 717046 h 2333845"/>
                <a:gd name="connsiteX18" fmla="*/ 233273 w 2257160"/>
                <a:gd name="connsiteY18" fmla="*/ 489405 h 2333845"/>
                <a:gd name="connsiteX19" fmla="*/ 568247 w 2257160"/>
                <a:gd name="connsiteY19" fmla="*/ 582995 h 2333845"/>
                <a:gd name="connsiteX20" fmla="*/ 926458 w 2257160"/>
                <a:gd name="connsiteY20" fmla="*/ 366144 h 2333845"/>
                <a:gd name="connsiteX21" fmla="*/ 1006046 w 2257160"/>
                <a:gd name="connsiteY21" fmla="*/ 27570 h 2333845"/>
                <a:gd name="connsiteX22" fmla="*/ 1251114 w 2257160"/>
                <a:gd name="connsiteY22" fmla="*/ 27570 h 2333845"/>
                <a:gd name="connsiteX23" fmla="*/ 1330702 w 2257160"/>
                <a:gd name="connsiteY23" fmla="*/ 366144 h 2333845"/>
                <a:gd name="connsiteX24" fmla="*/ 1688913 w 2257160"/>
                <a:gd name="connsiteY24" fmla="*/ 582995 h 233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57160" h="2333845">
                  <a:moveTo>
                    <a:pt x="1444832" y="583933"/>
                  </a:moveTo>
                  <a:lnTo>
                    <a:pt x="1687497" y="438322"/>
                  </a:lnTo>
                  <a:lnTo>
                    <a:pt x="1833412" y="592438"/>
                  </a:lnTo>
                  <a:lnTo>
                    <a:pt x="1680123" y="832450"/>
                  </a:lnTo>
                  <a:cubicBezTo>
                    <a:pt x="1738683" y="937409"/>
                    <a:pt x="1770093" y="1056298"/>
                    <a:pt x="1771122" y="1176891"/>
                  </a:cubicBezTo>
                  <a:lnTo>
                    <a:pt x="2022197" y="1307012"/>
                  </a:lnTo>
                  <a:lnTo>
                    <a:pt x="1971808" y="1514476"/>
                  </a:lnTo>
                  <a:lnTo>
                    <a:pt x="1689869" y="1511431"/>
                  </a:lnTo>
                  <a:cubicBezTo>
                    <a:pt x="1634308" y="1615361"/>
                    <a:pt x="1553194" y="1701117"/>
                    <a:pt x="1454870" y="1759880"/>
                  </a:cubicBezTo>
                  <a:lnTo>
                    <a:pt x="1463588" y="2045708"/>
                  </a:lnTo>
                  <a:lnTo>
                    <a:pt x="1271686" y="2097859"/>
                  </a:lnTo>
                  <a:lnTo>
                    <a:pt x="1138326" y="1845904"/>
                  </a:lnTo>
                  <a:cubicBezTo>
                    <a:pt x="1024205" y="1844875"/>
                    <a:pt x="911682" y="1811742"/>
                    <a:pt x="812328" y="1749912"/>
                  </a:cubicBezTo>
                  <a:lnTo>
                    <a:pt x="569663" y="1895523"/>
                  </a:lnTo>
                  <a:lnTo>
                    <a:pt x="423748" y="1741407"/>
                  </a:lnTo>
                  <a:lnTo>
                    <a:pt x="577037" y="1501395"/>
                  </a:lnTo>
                  <a:cubicBezTo>
                    <a:pt x="518477" y="1396436"/>
                    <a:pt x="487067" y="1277547"/>
                    <a:pt x="486038" y="1156954"/>
                  </a:cubicBezTo>
                  <a:lnTo>
                    <a:pt x="234963" y="1026833"/>
                  </a:lnTo>
                  <a:lnTo>
                    <a:pt x="285352" y="819369"/>
                  </a:lnTo>
                  <a:lnTo>
                    <a:pt x="567291" y="822414"/>
                  </a:lnTo>
                  <a:cubicBezTo>
                    <a:pt x="622852" y="718484"/>
                    <a:pt x="703966" y="632728"/>
                    <a:pt x="802290" y="573965"/>
                  </a:cubicBezTo>
                  <a:lnTo>
                    <a:pt x="793572" y="288137"/>
                  </a:lnTo>
                  <a:lnTo>
                    <a:pt x="985474" y="235986"/>
                  </a:lnTo>
                  <a:lnTo>
                    <a:pt x="1118834" y="487941"/>
                  </a:lnTo>
                  <a:cubicBezTo>
                    <a:pt x="1232955" y="488970"/>
                    <a:pt x="1345478" y="522103"/>
                    <a:pt x="1444832" y="58393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1860" tIns="786546" rIns="771860" bIns="786546" numCol="1" spcCol="1270" anchor="ctr" anchorCtr="0">
              <a:noAutofit/>
            </a:bodyPr>
            <a:lstStyle/>
            <a:p>
              <a:pPr lvl="0" algn="ctr" defTabSz="622300">
                <a:lnSpc>
                  <a:spcPct val="90000"/>
                </a:lnSpc>
                <a:spcBef>
                  <a:spcPct val="0"/>
                </a:spcBef>
                <a:spcAft>
                  <a:spcPct val="35000"/>
                </a:spcAft>
              </a:pPr>
              <a:r>
                <a:rPr lang="en-US" sz="1400" kern="1200" dirty="0" smtClean="0"/>
                <a:t>HIV, Violence, Stigma, Discrimination</a:t>
              </a:r>
              <a:endParaRPr lang="ru-RU" sz="1400" kern="1200" dirty="0"/>
            </a:p>
          </p:txBody>
        </p:sp>
      </p:grpSp>
    </p:spTree>
    <p:extLst>
      <p:ext uri="{BB962C8B-B14F-4D97-AF65-F5344CB8AC3E}">
        <p14:creationId xmlns:p14="http://schemas.microsoft.com/office/powerpoint/2010/main" val="134054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2600" y="274639"/>
            <a:ext cx="8204200" cy="919161"/>
          </a:xfrm>
        </p:spPr>
        <p:txBody>
          <a:bodyPr>
            <a:normAutofit/>
          </a:bodyPr>
          <a:lstStyle/>
          <a:p>
            <a:r>
              <a:rPr lang="en-US" sz="3200" dirty="0"/>
              <a:t>The realities for </a:t>
            </a:r>
            <a:r>
              <a:rPr lang="en-US" sz="3200" dirty="0" smtClean="0"/>
              <a:t>Women </a:t>
            </a:r>
            <a:r>
              <a:rPr lang="en-US" sz="3200" dirty="0"/>
              <a:t>who use drugs</a:t>
            </a:r>
            <a:r>
              <a:rPr lang="ru-RU" sz="3200" dirty="0"/>
              <a:t>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742403234"/>
              </p:ext>
            </p:extLst>
          </p:nvPr>
        </p:nvGraphicFramePr>
        <p:xfrm>
          <a:off x="330200" y="1193800"/>
          <a:ext cx="8356600" cy="4932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2330239"/>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7208</TotalTime>
  <Words>937</Words>
  <Application>Microsoft Macintosh PowerPoint</Application>
  <PresentationFormat>Экран (4:3)</PresentationFormat>
  <Paragraphs>96</Paragraphs>
  <Slides>14</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AIDS 2016_Template</vt:lpstr>
      <vt:lpstr>Презентация PowerPoint</vt:lpstr>
      <vt:lpstr>Drug Use has Major Costs:</vt:lpstr>
      <vt:lpstr>Harm reduction is underfunded</vt:lpstr>
      <vt:lpstr>New Psychoactive Substances (NPS)</vt:lpstr>
      <vt:lpstr>Harm Reduction Interventions targeting the use of NPS</vt:lpstr>
      <vt:lpstr>Community Engagement</vt:lpstr>
      <vt:lpstr>Community based OST versus compulsory detention</vt:lpstr>
      <vt:lpstr>Gender Lens: Women Who Use Drugs</vt:lpstr>
      <vt:lpstr>The realities for Women who use drugs </vt:lpstr>
      <vt:lpstr>Gender responses in drug policies </vt:lpstr>
      <vt:lpstr>Gender responses in drug policies (2)</vt:lpstr>
      <vt:lpstr>Governments </vt:lpstr>
      <vt:lpstr>Researchers and Donors</vt:lpstr>
      <vt:lpstr>Sample slide 3</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Peter</cp:lastModifiedBy>
  <cp:revision>86</cp:revision>
  <cp:lastPrinted>2017-01-16T15:31:13Z</cp:lastPrinted>
  <dcterms:created xsi:type="dcterms:W3CDTF">2017-01-13T09:09:35Z</dcterms:created>
  <dcterms:modified xsi:type="dcterms:W3CDTF">2018-07-24T01:01:39Z</dcterms:modified>
</cp:coreProperties>
</file>