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1" r:id="rId2"/>
    <p:sldMasterId id="2147483840" r:id="rId3"/>
    <p:sldMasterId id="2147483849" r:id="rId4"/>
    <p:sldMasterId id="2147484046" r:id="rId5"/>
  </p:sldMasterIdLst>
  <p:notesMasterIdLst>
    <p:notesMasterId r:id="rId18"/>
  </p:notesMasterIdLst>
  <p:sldIdLst>
    <p:sldId id="257" r:id="rId6"/>
    <p:sldId id="589" r:id="rId7"/>
    <p:sldId id="597" r:id="rId8"/>
    <p:sldId id="603" r:id="rId9"/>
    <p:sldId id="604" r:id="rId10"/>
    <p:sldId id="612" r:id="rId11"/>
    <p:sldId id="613" r:id="rId12"/>
    <p:sldId id="609" r:id="rId13"/>
    <p:sldId id="614" r:id="rId14"/>
    <p:sldId id="615" r:id="rId15"/>
    <p:sldId id="611" r:id="rId16"/>
    <p:sldId id="6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del, Eva Maria" initials="HEM" lastIdx="9" clrIdx="0">
    <p:extLst>
      <p:ext uri="{19B8F6BF-5375-455C-9EA6-DF929625EA0E}">
        <p15:presenceInfo xmlns:p15="http://schemas.microsoft.com/office/powerpoint/2012/main" userId="S-1-5-21-137024685-2204166116-4157399963-248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DA5800"/>
    <a:srgbClr val="336699"/>
    <a:srgbClr val="0000FF"/>
    <a:srgbClr val="B04700"/>
    <a:srgbClr val="FFFFFF"/>
    <a:srgbClr val="FFFF00"/>
    <a:srgbClr val="FFFF66"/>
    <a:srgbClr val="FF3300"/>
    <a:srgbClr val="434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7" autoAdjust="0"/>
    <p:restoredTop sz="78021" autoAdjust="0"/>
  </p:normalViewPr>
  <p:slideViewPr>
    <p:cSldViewPr showGuides="1">
      <p:cViewPr>
        <p:scale>
          <a:sx n="48" d="100"/>
          <a:sy n="48" d="100"/>
        </p:scale>
        <p:origin x="1766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130A-2553-422E-9EF0-2BC018FDBA8D}" type="datetimeFigureOut">
              <a:rPr lang="en-GB" smtClean="0"/>
              <a:pPr/>
              <a:t>26/07/2018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5808-E673-4E73-BCCE-7114ED4736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4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T3 exposures similar to PANNA, slightly lower than IMPAACT P1026s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5808-E673-4E73-BCCE-7114ED4736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9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5808-E673-4E73-BCCE-7114ED47361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7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5808-E673-4E73-BCCE-7114ED47361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71" y="1981200"/>
            <a:ext cx="6561831" cy="1905000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6" y="4724400"/>
            <a:ext cx="6567487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352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39624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53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bg2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bg2">
                    <a:lumMod val="50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98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2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8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6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52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50">
                <a:solidFill>
                  <a:schemeClr val="tx1"/>
                </a:solidFill>
              </a:defRPr>
            </a:lvl1pPr>
            <a:lvl2pPr marL="0" indent="0">
              <a:buNone/>
              <a:defRPr sz="1350">
                <a:solidFill>
                  <a:schemeClr val="accent4"/>
                </a:solidFill>
              </a:defRPr>
            </a:lvl2pPr>
            <a:lvl3pPr marL="0" indent="0">
              <a:buNone/>
              <a:defRPr sz="1350">
                <a:solidFill>
                  <a:schemeClr val="accent4"/>
                </a:solidFill>
              </a:defRPr>
            </a:lvl3pPr>
            <a:lvl4pPr marL="0" indent="0">
              <a:buNone/>
              <a:defRPr sz="1350">
                <a:solidFill>
                  <a:schemeClr val="accent4"/>
                </a:solidFill>
              </a:defRPr>
            </a:lvl4pPr>
            <a:lvl5pPr marL="0" indent="0">
              <a:buNone/>
              <a:defRPr sz="1350">
                <a:solidFill>
                  <a:schemeClr val="accent4"/>
                </a:solidFill>
              </a:defRPr>
            </a:lvl5pPr>
            <a:lvl6pPr marL="0" indent="0">
              <a:buNone/>
              <a:defRPr sz="1350">
                <a:solidFill>
                  <a:schemeClr val="accent4"/>
                </a:solidFill>
              </a:defRPr>
            </a:lvl6pPr>
            <a:lvl7pPr marL="0" indent="0">
              <a:buNone/>
              <a:defRPr sz="1350">
                <a:solidFill>
                  <a:schemeClr val="accent4"/>
                </a:solidFill>
              </a:defRPr>
            </a:lvl7pPr>
            <a:lvl8pPr marL="0" indent="0">
              <a:buNone/>
              <a:defRPr sz="1350">
                <a:solidFill>
                  <a:schemeClr val="accent4"/>
                </a:solidFill>
              </a:defRPr>
            </a:lvl8pPr>
            <a:lvl9pPr marL="0" indent="0">
              <a:buNone/>
              <a:defRPr sz="135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80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2"/>
            <a:ext cx="5943600" cy="4652513"/>
          </a:xfrm>
        </p:spPr>
        <p:txBody>
          <a:bodyPr tIns="365760" rtlCol="0">
            <a:no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0" indent="0">
              <a:buNone/>
              <a:defRPr sz="1350">
                <a:solidFill>
                  <a:schemeClr val="accent4"/>
                </a:solidFill>
              </a:defRPr>
            </a:lvl2pPr>
            <a:lvl3pPr marL="0" indent="0">
              <a:buNone/>
              <a:defRPr sz="1350">
                <a:solidFill>
                  <a:schemeClr val="accent4"/>
                </a:solidFill>
              </a:defRPr>
            </a:lvl3pPr>
            <a:lvl4pPr marL="0" indent="0">
              <a:buNone/>
              <a:defRPr sz="1350">
                <a:solidFill>
                  <a:schemeClr val="accent4"/>
                </a:solidFill>
              </a:defRPr>
            </a:lvl4pPr>
            <a:lvl5pPr marL="0" indent="0">
              <a:buNone/>
              <a:defRPr sz="1350">
                <a:solidFill>
                  <a:schemeClr val="accent4"/>
                </a:solidFill>
              </a:defRPr>
            </a:lvl5pPr>
            <a:lvl6pPr marL="0" indent="0">
              <a:buNone/>
              <a:defRPr sz="1350">
                <a:solidFill>
                  <a:schemeClr val="accent4"/>
                </a:solidFill>
              </a:defRPr>
            </a:lvl6pPr>
            <a:lvl7pPr marL="0" indent="0">
              <a:buNone/>
              <a:defRPr sz="1350">
                <a:solidFill>
                  <a:schemeClr val="accent4"/>
                </a:solidFill>
              </a:defRPr>
            </a:lvl7pPr>
            <a:lvl8pPr marL="0" indent="0">
              <a:buNone/>
              <a:defRPr sz="1350">
                <a:solidFill>
                  <a:schemeClr val="accent4"/>
                </a:solidFill>
              </a:defRPr>
            </a:lvl8pPr>
            <a:lvl9pPr marL="0" indent="0">
              <a:buNone/>
              <a:defRPr sz="135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22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21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4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0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sz="2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65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889875" y="0"/>
            <a:ext cx="76200" cy="6172200"/>
            <a:chOff x="7889136" y="0"/>
            <a:chExt cx="77359" cy="6172200"/>
          </a:xfrm>
        </p:grpSpPr>
        <p:sp>
          <p:nvSpPr>
            <p:cNvPr id="5" name="Rectangle 4"/>
            <p:cNvSpPr/>
            <p:nvPr/>
          </p:nvSpPr>
          <p:spPr>
            <a:xfrm rot="5400000">
              <a:off x="4835269" y="3053867"/>
              <a:ext cx="6172200" cy="64466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7692769" y="196367"/>
              <a:ext cx="457200" cy="6446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7927816" y="418521"/>
              <a:ext cx="0" cy="77359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2"/>
            <p:cNvGrpSpPr>
              <a:grpSpLocks/>
            </p:cNvGrpSpPr>
            <p:nvPr/>
          </p:nvGrpSpPr>
          <p:grpSpPr bwMode="auto"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152593"/>
                <a:ext cx="457200" cy="6446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57201" y="139699"/>
                <a:ext cx="0" cy="77359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457206"/>
            <a:ext cx="6858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6"/>
            <a:ext cx="71628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70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6453194"/>
            <a:ext cx="3816350" cy="288925"/>
          </a:xfrm>
        </p:spPr>
        <p:txBody>
          <a:bodyPr anchor="b">
            <a:noAutofit/>
          </a:bodyPr>
          <a:lstStyle>
            <a:lvl1pPr marL="0" indent="0">
              <a:buNone/>
              <a:defRPr sz="8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69361" y="6453194"/>
            <a:ext cx="3816350" cy="288925"/>
          </a:xfrm>
        </p:spPr>
        <p:txBody>
          <a:bodyPr anchor="b">
            <a:noAutofit/>
          </a:bodyPr>
          <a:lstStyle>
            <a:lvl1pPr marL="0" indent="0" algn="r">
              <a:buNone/>
              <a:defRPr sz="8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3959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6453194"/>
            <a:ext cx="3816350" cy="288925"/>
          </a:xfrm>
        </p:spPr>
        <p:txBody>
          <a:bodyPr anchor="b">
            <a:noAutofit/>
          </a:bodyPr>
          <a:lstStyle>
            <a:lvl1pPr marL="0" indent="0">
              <a:buNone/>
              <a:defRPr sz="8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69361" y="6453194"/>
            <a:ext cx="3816350" cy="288925"/>
          </a:xfrm>
        </p:spPr>
        <p:txBody>
          <a:bodyPr anchor="b">
            <a:noAutofit/>
          </a:bodyPr>
          <a:lstStyle>
            <a:lvl1pPr marL="0" indent="0" algn="r">
              <a:buNone/>
              <a:defRPr sz="8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0799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5908" y="6483984"/>
            <a:ext cx="4152457" cy="30797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77254" y="6483984"/>
            <a:ext cx="4152457" cy="307975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59530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3853" y="6483956"/>
            <a:ext cx="4152457" cy="30797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6821" y="6483956"/>
            <a:ext cx="4152457" cy="307975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095027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7504" y="6381756"/>
            <a:ext cx="4031679" cy="360363"/>
          </a:xfrm>
        </p:spPr>
        <p:txBody>
          <a:bodyPr anchor="b">
            <a:noAutofit/>
          </a:bodyPr>
          <a:lstStyle>
            <a:lvl1pPr marL="0" indent="0">
              <a:buNone/>
              <a:defRPr sz="825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5909" y="6381756"/>
            <a:ext cx="4030587" cy="360363"/>
          </a:xfrm>
        </p:spPr>
        <p:txBody>
          <a:bodyPr anchor="b">
            <a:noAutofit/>
          </a:bodyPr>
          <a:lstStyle>
            <a:lvl1pPr marL="0" indent="0" algn="r">
              <a:buNone/>
              <a:defRPr sz="825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4687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2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71" y="1981200"/>
            <a:ext cx="6561831" cy="1905000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6" y="4724400"/>
            <a:ext cx="6567487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48200" y="6537331"/>
            <a:ext cx="609600" cy="168275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0" y="6537325"/>
            <a:ext cx="3048000" cy="164592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6537331"/>
            <a:ext cx="24765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29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52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73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1" y="2057400"/>
            <a:ext cx="6561831" cy="1371600"/>
          </a:xfrm>
        </p:spPr>
        <p:txBody>
          <a:bodyPr anchor="b"/>
          <a:lstStyle>
            <a:lvl1pPr algn="l">
              <a:defRPr sz="24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99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71" y="2514600"/>
            <a:ext cx="6561831" cy="914400"/>
          </a:xfrm>
        </p:spPr>
        <p:txBody>
          <a:bodyPr anchor="b"/>
          <a:lstStyle>
            <a:lvl1pPr algn="l">
              <a:defRPr sz="24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752600"/>
            <a:ext cx="65532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4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5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3962400"/>
            <a:ext cx="3931920" cy="2209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3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98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8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85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1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96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50">
                <a:solidFill>
                  <a:schemeClr val="tx1"/>
                </a:solidFill>
              </a:defRPr>
            </a:lvl1pPr>
            <a:lvl2pPr marL="0" indent="0">
              <a:buNone/>
              <a:defRPr sz="1350">
                <a:solidFill>
                  <a:schemeClr val="accent4"/>
                </a:solidFill>
              </a:defRPr>
            </a:lvl2pPr>
            <a:lvl3pPr marL="0" indent="0">
              <a:buNone/>
              <a:defRPr sz="1350">
                <a:solidFill>
                  <a:schemeClr val="accent4"/>
                </a:solidFill>
              </a:defRPr>
            </a:lvl3pPr>
            <a:lvl4pPr marL="0" indent="0">
              <a:buNone/>
              <a:defRPr sz="1350">
                <a:solidFill>
                  <a:schemeClr val="accent4"/>
                </a:solidFill>
              </a:defRPr>
            </a:lvl4pPr>
            <a:lvl5pPr marL="0" indent="0">
              <a:buNone/>
              <a:defRPr sz="1350">
                <a:solidFill>
                  <a:schemeClr val="accent4"/>
                </a:solidFill>
              </a:defRPr>
            </a:lvl5pPr>
            <a:lvl6pPr marL="0" indent="0">
              <a:buNone/>
              <a:defRPr sz="1350">
                <a:solidFill>
                  <a:schemeClr val="accent4"/>
                </a:solidFill>
              </a:defRPr>
            </a:lvl6pPr>
            <a:lvl7pPr marL="0" indent="0">
              <a:buNone/>
              <a:defRPr sz="1350">
                <a:solidFill>
                  <a:schemeClr val="accent4"/>
                </a:solidFill>
              </a:defRPr>
            </a:lvl7pPr>
            <a:lvl8pPr marL="0" indent="0">
              <a:buNone/>
              <a:defRPr sz="1350">
                <a:solidFill>
                  <a:schemeClr val="accent4"/>
                </a:solidFill>
              </a:defRPr>
            </a:lvl8pPr>
            <a:lvl9pPr marL="0" indent="0">
              <a:buNone/>
              <a:defRPr sz="135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84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2"/>
            <a:ext cx="5943600" cy="4652513"/>
          </a:xfrm>
        </p:spPr>
        <p:txBody>
          <a:bodyPr tIns="365760"/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0" indent="0">
              <a:buNone/>
              <a:defRPr sz="1350">
                <a:solidFill>
                  <a:schemeClr val="accent4"/>
                </a:solidFill>
              </a:defRPr>
            </a:lvl2pPr>
            <a:lvl3pPr marL="0" indent="0">
              <a:buNone/>
              <a:defRPr sz="1350">
                <a:solidFill>
                  <a:schemeClr val="accent4"/>
                </a:solidFill>
              </a:defRPr>
            </a:lvl3pPr>
            <a:lvl4pPr marL="0" indent="0">
              <a:buNone/>
              <a:defRPr sz="1350">
                <a:solidFill>
                  <a:schemeClr val="accent4"/>
                </a:solidFill>
              </a:defRPr>
            </a:lvl4pPr>
            <a:lvl5pPr marL="0" indent="0">
              <a:buNone/>
              <a:defRPr sz="1350">
                <a:solidFill>
                  <a:schemeClr val="accent4"/>
                </a:solidFill>
              </a:defRPr>
            </a:lvl5pPr>
            <a:lvl6pPr marL="0" indent="0">
              <a:buNone/>
              <a:defRPr sz="1350">
                <a:solidFill>
                  <a:schemeClr val="accent4"/>
                </a:solidFill>
              </a:defRPr>
            </a:lvl6pPr>
            <a:lvl7pPr marL="0" indent="0">
              <a:buNone/>
              <a:defRPr sz="1350">
                <a:solidFill>
                  <a:schemeClr val="accent4"/>
                </a:solidFill>
              </a:defRPr>
            </a:lvl7pPr>
            <a:lvl8pPr marL="0" indent="0">
              <a:buNone/>
              <a:defRPr sz="1350">
                <a:solidFill>
                  <a:schemeClr val="accent4"/>
                </a:solidFill>
              </a:defRPr>
            </a:lvl8pPr>
            <a:lvl9pPr marL="0" indent="0">
              <a:buNone/>
              <a:defRPr sz="135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5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95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571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5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9" y="0"/>
            <a:ext cx="77359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457206"/>
            <a:ext cx="6858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6"/>
            <a:ext cx="71628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15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84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229296"/>
            <a:ext cx="7924800" cy="7874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1" y="1491045"/>
            <a:ext cx="770255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6426921"/>
            <a:ext cx="7670800" cy="381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3" y="6424619"/>
            <a:ext cx="511175" cy="382587"/>
          </a:xfrm>
          <a:prstGeom prst="rect">
            <a:avLst/>
          </a:prstGeom>
        </p:spPr>
        <p:txBody>
          <a:bodyPr/>
          <a:lstStyle>
            <a:lvl1pPr algn="ctr">
              <a:defRPr sz="165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BD9D87F-65D1-4360-B003-AEF0B821E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17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7/22/2014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678062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5800" y="6497641"/>
            <a:ext cx="68580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503991"/>
            <a:ext cx="68580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6248400"/>
            <a:ext cx="7870371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70F601-193B-4877-A891-DC6BA1C76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44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685800" y="6497641"/>
            <a:ext cx="6858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592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4F1D4BA5-5302-4CB5-AC6D-38B3FFDBB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1" y="6248400"/>
            <a:ext cx="8015288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851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229296"/>
            <a:ext cx="7924800" cy="7874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1" y="1491045"/>
            <a:ext cx="770255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6426921"/>
            <a:ext cx="7670800" cy="381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3" y="6424619"/>
            <a:ext cx="511175" cy="382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E4F49FA3-EFFC-4348-90C4-D9F965ED7A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43537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685800" y="6497641"/>
            <a:ext cx="6858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5"/>
          <p:cNvSpPr txBox="1"/>
          <p:nvPr userDrawn="1"/>
        </p:nvSpPr>
        <p:spPr>
          <a:xfrm>
            <a:off x="685800" y="6503991"/>
            <a:ext cx="6858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994AF55B-10BB-4B6F-A997-7C400CA5E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2400" y="6248400"/>
            <a:ext cx="4419600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49DDEC33-0C8C-4ECA-B92B-E85A1F43D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3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24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68" indent="-257168">
              <a:buClr>
                <a:srgbClr val="990000"/>
              </a:buClr>
              <a:buFont typeface="Symbol" pitchFamily="18" charset="2"/>
              <a:buChar char="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248400"/>
            <a:ext cx="4419600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1BEDB89-8FCE-4957-935C-B29EB4D94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09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3811588" cy="4343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2" y="1524000"/>
            <a:ext cx="3774465" cy="4343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85800" y="6324606"/>
            <a:ext cx="5715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804025" y="637381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F40EBF-FACC-4AA4-A13D-20C6A8CF38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77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39150" y="6537331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9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4648200" y="6537331"/>
            <a:ext cx="609600" cy="16827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39150" y="6537331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0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4648200" y="6537331"/>
            <a:ext cx="609600" cy="16827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7/22/2014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39150" y="6537331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85800" y="649764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85800" y="650399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448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D7C0D0A5-2475-4618-A51D-A3922DDE2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1" y="2057400"/>
            <a:ext cx="6561831" cy="1371600"/>
          </a:xfrm>
        </p:spPr>
        <p:txBody>
          <a:bodyPr/>
          <a:lstStyle>
            <a:lvl1pPr algn="l">
              <a:defRPr sz="24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40622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>
            <a:off x="685800" y="649764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48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4BDE401-E28C-4E7D-A151-B6A7C796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19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3" y="0"/>
            <a:ext cx="91662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US" sz="1800" b="1" baseline="-25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3175" y="3581400"/>
            <a:ext cx="9170988" cy="32781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</a:pPr>
            <a:endParaRPr lang="en-GB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3175" y="3429000"/>
            <a:ext cx="91709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3175" y="3516313"/>
            <a:ext cx="91709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12" y="457200"/>
            <a:ext cx="7924800" cy="2816352"/>
          </a:xfrm>
        </p:spPr>
        <p:txBody>
          <a:bodyPr/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2" y="4114800"/>
            <a:ext cx="7924800" cy="6096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5800" y="5029200"/>
            <a:ext cx="7924800" cy="9144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609600" y="6269048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a typeface="MS PGothic"/>
                <a:cs typeface="Arial" charset="0"/>
              </a:rPr>
              <a:t>CROI 2015, February 23-26; Seattle, WA, U.S.A.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a typeface="MS PGothic"/>
                <a:cs typeface="Arial" charset="0"/>
              </a:rPr>
              <a:t>Oral Presentation #82</a:t>
            </a:r>
          </a:p>
        </p:txBody>
      </p:sp>
    </p:spTree>
    <p:extLst>
      <p:ext uri="{BB962C8B-B14F-4D97-AF65-F5344CB8AC3E}">
        <p14:creationId xmlns:p14="http://schemas.microsoft.com/office/powerpoint/2010/main" val="197452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90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5600"/>
            <a:ext cx="77724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77724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62400"/>
            <a:ext cx="77724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718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5800" y="649764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50399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6248400"/>
            <a:ext cx="7870371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EC6AFEF-D5D0-45A0-8EC5-914D61BF3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3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685800" y="6497641"/>
            <a:ext cx="6858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480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4F1D4BA5-5302-4CB5-AC6D-38B3FFDBB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21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3000" b="1">
                <a:ln>
                  <a:noFill/>
                </a:ln>
                <a:solidFill>
                  <a:srgbClr val="008F9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125544"/>
            <a:ext cx="9144000" cy="1587"/>
          </a:xfrm>
          <a:prstGeom prst="line">
            <a:avLst/>
          </a:prstGeom>
          <a:ln w="50800" cap="rnd">
            <a:solidFill>
              <a:srgbClr val="008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429"/>
            <a:ext cx="8229600" cy="7223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47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000" b="1" cap="none" baseline="0" dirty="0">
                <a:ln w="635">
                  <a:noFill/>
                </a:ln>
                <a:solidFill>
                  <a:srgbClr val="008F9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62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2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3878269"/>
            <a:ext cx="9144000" cy="297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295400" y="3802063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3" y="3802063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1" y="2514600"/>
            <a:ext cx="6561831" cy="914400"/>
          </a:xfrm>
        </p:spPr>
        <p:txBody>
          <a:bodyPr/>
          <a:lstStyle>
            <a:lvl1pPr algn="l">
              <a:defRPr sz="24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752600"/>
            <a:ext cx="65532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6466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85976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087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979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90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349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8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8477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408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5"/>
            <a:ext cx="9144000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8200" y="5574792"/>
            <a:ext cx="6473952" cy="859536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85729" indent="0">
              <a:buNone/>
              <a:defRPr/>
            </a:lvl2pPr>
            <a:lvl3pPr marL="380981" indent="0">
              <a:buNone/>
              <a:defRPr/>
            </a:lvl3pPr>
            <a:lvl4pPr marL="552423" indent="0">
              <a:buNone/>
              <a:defRPr/>
            </a:lvl4pPr>
            <a:lvl5pPr marL="71592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91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4509586"/>
            <a:ext cx="6473952" cy="104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215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5"/>
            <a:ext cx="9144000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91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4511040"/>
            <a:ext cx="6473952" cy="1889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515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Teal Sub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8317" y="3648075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612" y="3785617"/>
            <a:ext cx="7863840" cy="1014984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000" b="1" i="0" cap="none" baseline="0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2612" y="990606"/>
            <a:ext cx="7863840" cy="24805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4000" b="1" dirty="0" smtClean="0">
                <a:solidFill>
                  <a:srgbClr val="E318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2612" y="4828881"/>
            <a:ext cx="7863840" cy="838200"/>
          </a:xfrm>
        </p:spPr>
        <p:txBody>
          <a:bodyPr/>
          <a:lstStyle>
            <a:lvl1pPr marL="0" indent="0">
              <a:buNone/>
              <a:defRPr sz="1600" b="1"/>
            </a:lvl1pPr>
            <a:lvl2pPr marL="185729" indent="0">
              <a:buNone/>
              <a:defRPr b="1"/>
            </a:lvl2pPr>
            <a:lvl3pPr marL="380981" indent="0">
              <a:buNone/>
              <a:defRPr b="1"/>
            </a:lvl3pPr>
            <a:lvl4pPr marL="552423" indent="0">
              <a:buNone/>
              <a:defRPr b="1"/>
            </a:lvl4pPr>
            <a:lvl5pPr marL="715926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2612" y="5705579"/>
            <a:ext cx="7863840" cy="750063"/>
          </a:xfrm>
        </p:spPr>
        <p:txBody>
          <a:bodyPr/>
          <a:lstStyle>
            <a:lvl1pPr marL="0" indent="0">
              <a:buNone/>
              <a:defRPr sz="1200" i="1"/>
            </a:lvl1pPr>
            <a:lvl2pPr marL="185729" indent="0">
              <a:buNone/>
              <a:defRPr/>
            </a:lvl2pPr>
            <a:lvl3pPr marL="380981" indent="0">
              <a:buNone/>
              <a:defRPr/>
            </a:lvl3pPr>
            <a:lvl4pPr marL="552423" indent="0">
              <a:buNone/>
              <a:defRPr/>
            </a:lvl4pPr>
            <a:lvl5pPr marL="71592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3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231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1" y="1350963"/>
            <a:ext cx="8358188" cy="449884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205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337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4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0" y="1371600"/>
            <a:ext cx="8357616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1786128"/>
            <a:ext cx="8357616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616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/>
          </p:nvPr>
        </p:nvSpPr>
        <p:spPr>
          <a:xfrm>
            <a:off x="4867656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185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4867656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7656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93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4867656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7656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871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4867656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7656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0581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5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1" y="1371600"/>
            <a:ext cx="8357616" cy="4572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9611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7" y="1062039"/>
            <a:ext cx="867568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672" y="404664"/>
            <a:ext cx="8630545" cy="512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1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Title2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1447807"/>
            <a:ext cx="8046720" cy="45719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2" y="404671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602942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2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06040" cy="4648200"/>
          </a:xfrm>
          <a:ln w="19050">
            <a:noFill/>
            <a:miter lim="800000"/>
          </a:ln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524000"/>
            <a:ext cx="2606040" cy="4648200"/>
          </a:xfrm>
          <a:ln w="19050">
            <a:noFill/>
            <a:miter lim="800000"/>
          </a:ln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524000"/>
            <a:ext cx="2606040" cy="4648200"/>
          </a:xfrm>
          <a:ln w="19050">
            <a:noFill/>
            <a:miter lim="800000"/>
          </a:ln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69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116632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537331"/>
            <a:ext cx="6096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537325"/>
            <a:ext cx="3048000" cy="165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3" r:id="rId21"/>
    <p:sldLayoutId id="2147483685" r:id="rId22"/>
    <p:sldLayoutId id="2147483686" r:id="rId23"/>
    <p:sldLayoutId id="2147483687" r:id="rId24"/>
    <p:sldLayoutId id="2147483688" r:id="rId2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15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76229" indent="-17144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Arial" pitchFamily="34" charset="0"/>
        <a:buChar char="–"/>
        <a:defRPr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7674" indent="-13691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1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9120" indent="-13691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A9A9A9"/>
        </a:buClr>
        <a:buSzPct val="90000"/>
        <a:buFont typeface="Arial" pitchFamily="34" charset="0"/>
        <a:buChar char="–"/>
        <a:defRPr sz="105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90566" indent="-136919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A9A9A9"/>
        </a:buClr>
        <a:buSzPct val="90000"/>
        <a:buFont typeface="Wingdings" pitchFamily="2" charset="2"/>
        <a:buChar char="§"/>
        <a:defRPr sz="105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62964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9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55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00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9" y="1202533"/>
            <a:ext cx="8672512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" y="1202533"/>
            <a:ext cx="442913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537331"/>
            <a:ext cx="6096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itchFamily="34" charset="0"/>
              </a:rPr>
              <a:t>7/22/2014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" y="6645783"/>
            <a:ext cx="3048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Author’s Last Name, Conference Name, Year, Presentation #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537331"/>
            <a:ext cx="24765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D5F9E-BC76-487B-A2BC-019AD28A14BF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763002" y="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  <a:cs typeface="Arial" pitchFamily="34" charset="0"/>
              </a:rPr>
              <a:t>‡</a:t>
            </a: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1" r:id="rId29"/>
    <p:sldLayoutId id="2147483772" r:id="rId30"/>
    <p:sldLayoutId id="2147483773" r:id="rId31"/>
    <p:sldLayoutId id="2147483774" r:id="rId32"/>
    <p:sldLayoutId id="2147483775" r:id="rId3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9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80" indent="-171446" algn="l" defTabSz="685783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7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72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1518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64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9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55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00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5100"/>
            <a:ext cx="7924800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76400"/>
            <a:ext cx="7702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Line 25"/>
          <p:cNvSpPr>
            <a:spLocks noChangeShapeType="1"/>
          </p:cNvSpPr>
          <p:nvPr/>
        </p:nvSpPr>
        <p:spPr bwMode="auto">
          <a:xfrm>
            <a:off x="685800" y="1143000"/>
            <a:ext cx="7924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5000" y="64928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0868F-76EF-4705-9838-7F92CF44E9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685800" y="6497641"/>
            <a:ext cx="6858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TextBox 3"/>
          <p:cNvSpPr txBox="1">
            <a:spLocks noChangeArrowheads="1"/>
          </p:cNvSpPr>
          <p:nvPr/>
        </p:nvSpPr>
        <p:spPr bwMode="auto">
          <a:xfrm>
            <a:off x="685800" y="6407156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1094" y="0"/>
            <a:ext cx="2808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FF0000"/>
                </a:solidFill>
                <a:cs typeface="Arial" charset="0"/>
              </a:rPr>
              <a:t>‡</a:t>
            </a:r>
            <a:endParaRPr lang="en-GB" sz="135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6" r:id="rId5"/>
    <p:sldLayoutId id="2147483847" r:id="rId6"/>
    <p:sldLayoutId id="214748384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65181"/>
            <a:ext cx="8229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>
          <a:solidFill>
            <a:schemeClr val="tx2"/>
          </a:solidFill>
          <a:latin typeface="Arial" charset="0"/>
          <a:cs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1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1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1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1" charset="0"/>
        </a:defRPr>
      </a:lvl9pPr>
    </p:titleStyle>
    <p:bodyStyle>
      <a:lvl1pPr marL="204783" indent="-204783" algn="l" rtl="0" eaLnBrk="0" fontAlgn="base" hangingPunct="0">
        <a:spcBef>
          <a:spcPct val="20000"/>
        </a:spcBef>
        <a:spcAft>
          <a:spcPct val="0"/>
        </a:spcAft>
        <a:buClr>
          <a:srgbClr val="008F91"/>
        </a:buClr>
        <a:buSzPct val="95000"/>
        <a:buFont typeface="Wingdings 2" pitchFamily="18" charset="2"/>
        <a:buChar char=""/>
        <a:defRPr sz="19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79810" indent="-18454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783" indent="-18454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0566" indent="-157159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96538" indent="-157159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302988" indent="-1577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371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37156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371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350964"/>
            <a:ext cx="835818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1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355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491" indent="-190491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3051" indent="-257162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39731" indent="-158742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lang="en-US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98473" indent="-142868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-"/>
        <a:defRPr lang="en-US" sz="16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22292" indent="-114294" algn="l" defTabSz="923879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lang="en-GB" sz="14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68304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728" indent="-188904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4906" indent="-188904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082" indent="-188904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31797"/>
            <a:ext cx="7704855" cy="1296144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</a:t>
            </a:r>
            <a:r>
              <a:rPr lang="en-GB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Orrell</a:t>
            </a:r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 Kintu, J.A. Coombs, A. Amara, L. Myer, J. Kaboggoza, B. Simmons, L. Else, C. Heiberg, C. Waitt, S. </a:t>
            </a:r>
            <a:r>
              <a:rPr lang="en-GB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Walimbwa</a:t>
            </a:r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E.M. Hodel, A. Hill, </a:t>
            </a:r>
            <a:r>
              <a:rPr lang="en-GB" sz="1600" b="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S. Khoo</a:t>
            </a:r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  Lamorde, on behalf of the DolPHIN-1 Study Group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3096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DolPHIN-1</a:t>
            </a:r>
            <a:r>
              <a:rPr lang="en-GB" sz="2000" b="1" dirty="0">
                <a:solidFill>
                  <a:srgbClr val="C00000"/>
                </a:solidFill>
                <a:ea typeface="+mj-ea"/>
                <a:cs typeface="+mj-cs"/>
              </a:rPr>
              <a:t> : Randomised controlled trial of </a:t>
            </a:r>
            <a:r>
              <a:rPr lang="en-GB" sz="2000" b="1" dirty="0" err="1">
                <a:solidFill>
                  <a:srgbClr val="C00000"/>
                </a:solidFill>
                <a:ea typeface="+mj-ea"/>
                <a:cs typeface="+mj-cs"/>
              </a:rPr>
              <a:t>dolutegravir</a:t>
            </a:r>
            <a:r>
              <a:rPr lang="en-GB" sz="2000" b="1" dirty="0">
                <a:solidFill>
                  <a:srgbClr val="C00000"/>
                </a:solidFill>
                <a:ea typeface="+mj-ea"/>
                <a:cs typeface="+mj-cs"/>
              </a:rPr>
              <a:t> (DTG)- versus </a:t>
            </a:r>
            <a:r>
              <a:rPr lang="en-GB" sz="2000" b="1" dirty="0" err="1">
                <a:solidFill>
                  <a:srgbClr val="C00000"/>
                </a:solidFill>
                <a:ea typeface="+mj-ea"/>
                <a:cs typeface="+mj-cs"/>
              </a:rPr>
              <a:t>efavirenz</a:t>
            </a:r>
            <a:r>
              <a:rPr lang="en-GB" sz="2000" b="1" dirty="0">
                <a:solidFill>
                  <a:srgbClr val="C00000"/>
                </a:solidFill>
                <a:ea typeface="+mj-ea"/>
                <a:cs typeface="+mj-cs"/>
              </a:rPr>
              <a:t> (EFV)-based therapy in mothers initiating antiretroviral treatment in late pregnancy</a:t>
            </a:r>
            <a:endParaRPr lang="en-GB" sz="1200" b="1" i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ctr"/>
            <a:endParaRPr lang="en-GB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92696"/>
            <a:ext cx="2123311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21191" cy="405444"/>
          </a:xfrm>
          <a:prstGeom prst="rect">
            <a:avLst/>
          </a:prstGeom>
        </p:spPr>
      </p:pic>
      <p:pic>
        <p:nvPicPr>
          <p:cNvPr id="3074" name="Picture 15" descr="File:University of Liverpool logo 2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1237"/>
            <a:ext cx="2142407" cy="5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 descr="Image result for infectious diseases institute logo ugan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46866"/>
            <a:ext cx="921702" cy="92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8" descr="Image result for uct log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4520"/>
            <a:ext cx="864096" cy="8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48" y="4771830"/>
            <a:ext cx="7992888" cy="333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 Research funding and drug donation for DolPHIN-1 was provided by </a:t>
            </a:r>
            <a:r>
              <a:rPr lang="en-GB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ViiV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42323678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Safety – Infant outcomes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40866"/>
              </p:ext>
            </p:extLst>
          </p:nvPr>
        </p:nvGraphicFramePr>
        <p:xfrm>
          <a:off x="683568" y="746281"/>
          <a:ext cx="7848873" cy="4174114"/>
        </p:xfrm>
        <a:graphic>
          <a:graphicData uri="http://schemas.openxmlformats.org/drawingml/2006/table">
            <a:tbl>
              <a:tblPr firstRow="1" firstCol="1" bandRow="1"/>
              <a:tblGrid>
                <a:gridCol w="437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29)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31)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60)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of delivery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Normal healthy baby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(96.6%)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(93.5%)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(95.0%)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Stillbirth</a:t>
                      </a:r>
                      <a:r>
                        <a:rPr lang="en-GB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(3.4%)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(1.7%)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Congenital malformation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(6.5%)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(3.3%)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which syndactyly </a:t>
                      </a:r>
                      <a:r>
                        <a:rPr lang="en-GB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(3.2%)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(1.7%)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4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(3.2%)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(1.7%)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Gestation age at birth, weeks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(range)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(35-43)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(34-42)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(34-43)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of baby, cm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median (range)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(44-58)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(33-55)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(33-58)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1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of baby, kg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median (range)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(2-4)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(2-4)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(2-4)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837">
                <a:tc>
                  <a:txBody>
                    <a:bodyPr/>
                    <a:lstStyle/>
                    <a:p>
                      <a:pPr marL="0" marR="0" lvl="0" indent="0" algn="just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Experiencing at least 1 serious adverse event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(9.7%)</a:t>
                      </a:r>
                      <a:r>
                        <a:rPr lang="en-GB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(5.0%)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7" y="5517232"/>
            <a:ext cx="8229600" cy="11967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 fontAlgn="ctr"/>
            <a:r>
              <a:rPr lang="en-GB" sz="10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 	Not related</a:t>
            </a:r>
            <a:endParaRPr lang="en-GB" sz="1050" dirty="0"/>
          </a:p>
          <a:p>
            <a:pPr marL="177800" indent="-177800" fontAlgn="ctr">
              <a:spcBef>
                <a:spcPts val="600"/>
              </a:spcBef>
            </a:pPr>
            <a:r>
              <a:rPr lang="en-GB" sz="1050" dirty="0"/>
              <a:t>*	Not related. </a:t>
            </a:r>
          </a:p>
          <a:p>
            <a:pPr marL="177800" indent="-177800" fontAlgn="ctr"/>
            <a:r>
              <a:rPr lang="en-GB" sz="1050" b="1" dirty="0"/>
              <a:t>	Multiple skeletal and limb defects </a:t>
            </a:r>
            <a:r>
              <a:rPr lang="en-GB" sz="1050" dirty="0"/>
              <a:t>(</a:t>
            </a:r>
            <a:r>
              <a:rPr lang="en-GB" sz="1050" dirty="0" err="1"/>
              <a:t>talipes</a:t>
            </a:r>
            <a:r>
              <a:rPr lang="en-GB" sz="1050" dirty="0"/>
              <a:t>, multiplex arthrogryposis, developmental hip dysplasia, limb hyperextension)  </a:t>
            </a:r>
          </a:p>
          <a:p>
            <a:pPr marL="182563" indent="-182563" fontAlgn="ctr"/>
            <a:r>
              <a:rPr lang="en-GB" sz="1050" b="1" dirty="0"/>
              <a:t>	Cardiac defects </a:t>
            </a:r>
            <a:r>
              <a:rPr lang="en-GB" sz="1050" dirty="0"/>
              <a:t>(Atrial septal defect, Persistent left superior vena cava) + cleft palate, </a:t>
            </a:r>
            <a:r>
              <a:rPr lang="en-GB" sz="1050" dirty="0" err="1"/>
              <a:t>hyporeflexia</a:t>
            </a:r>
            <a:r>
              <a:rPr lang="en-GB" sz="1050" dirty="0"/>
              <a:t> (? Larsen or TARP syndrome) </a:t>
            </a:r>
          </a:p>
          <a:p>
            <a:pPr marL="182563" indent="-182563" fontAlgn="ctr"/>
            <a:r>
              <a:rPr lang="en-GB" sz="1050" dirty="0"/>
              <a:t>	Note: The infant was also pre-term/</a:t>
            </a:r>
            <a:r>
              <a:rPr lang="en-US" sz="1050" dirty="0"/>
              <a:t>small for gestational age, and had congenital syphilis</a:t>
            </a:r>
            <a:r>
              <a:rPr lang="en-GB" sz="1050" dirty="0"/>
              <a:t>.</a:t>
            </a:r>
          </a:p>
          <a:p>
            <a:pPr marL="177800" indent="-177800" fontAlgn="ctr">
              <a:spcBef>
                <a:spcPts val="600"/>
              </a:spcBef>
            </a:pPr>
            <a:r>
              <a:rPr lang="en-GB" sz="10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GB" sz="1050" dirty="0">
                <a:ea typeface="Calibri" panose="020F0502020204030204" pitchFamily="34" charset="0"/>
                <a:cs typeface="Times New Roman" panose="02020603050405020304" pitchFamily="18" charset="0"/>
              </a:rPr>
              <a:t> 	2 cases with congenital malformations and 1 case of neonatal sepsis (not related)</a:t>
            </a:r>
          </a:p>
          <a:p>
            <a:pPr fontAlgn="ctr"/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62497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76275"/>
          </a:xfrm>
        </p:spPr>
        <p:txBody>
          <a:bodyPr/>
          <a:lstStyle/>
          <a:p>
            <a:r>
              <a:rPr lang="en-GB" sz="2400" dirty="0"/>
              <a:t>DolPHIN-1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328592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GB" sz="2000" dirty="0"/>
              <a:t>In this pilot study, a significantly greater proportion of mothers initiating ART late in pregnancy achieved HIV-1 RNA &lt;50 copies/mL with DTG- compared to EFV- based regimens</a:t>
            </a:r>
          </a:p>
          <a:p>
            <a:pPr algn="just">
              <a:spcBef>
                <a:spcPts val="1800"/>
              </a:spcBef>
            </a:pPr>
            <a:r>
              <a:rPr lang="en-GB" sz="2000" dirty="0"/>
              <a:t>DTG exposures in T3 were relatively low. </a:t>
            </a:r>
            <a:r>
              <a:rPr lang="en-GB" sz="2000" i="1" dirty="0"/>
              <a:t>In-utero</a:t>
            </a:r>
            <a:r>
              <a:rPr lang="en-GB" sz="2000" dirty="0"/>
              <a:t> accumulation of DTG was high (121%).</a:t>
            </a:r>
          </a:p>
          <a:p>
            <a:pPr algn="just">
              <a:spcBef>
                <a:spcPts val="1800"/>
              </a:spcBef>
            </a:pPr>
            <a:r>
              <a:rPr lang="en-GB" sz="2000" dirty="0"/>
              <a:t>Breast milk accumulation of DTG was 3% with higher exposures in breastfed infants, likely due to reduced drug clearance</a:t>
            </a:r>
          </a:p>
          <a:p>
            <a:pPr algn="just">
              <a:spcBef>
                <a:spcPts val="1800"/>
              </a:spcBef>
            </a:pPr>
            <a:r>
              <a:rPr lang="en-GB" sz="2000" dirty="0"/>
              <a:t>Upon cessation, DTG was rapidly eliminated from breast milk; however infant washout was prolonged.</a:t>
            </a:r>
          </a:p>
          <a:p>
            <a:pPr algn="just">
              <a:spcBef>
                <a:spcPts val="1800"/>
              </a:spcBef>
            </a:pPr>
            <a:r>
              <a:rPr lang="en-GB" sz="2000" dirty="0"/>
              <a:t>Safety of DTG and EFV was comparable; however evaluation is limited by small sample size, relatively short follow-up and by prior EFV use in all DTG mothers initiating ART</a:t>
            </a:r>
          </a:p>
          <a:p>
            <a:pPr algn="just">
              <a:spcBef>
                <a:spcPts val="1800"/>
              </a:spcBef>
            </a:pPr>
            <a:r>
              <a:rPr lang="en-GB" sz="2000" dirty="0"/>
              <a:t>DolPHIN-2 </a:t>
            </a:r>
            <a:r>
              <a:rPr lang="en-GB" sz="1800" dirty="0"/>
              <a:t>(NCT03249181) </a:t>
            </a:r>
            <a:r>
              <a:rPr lang="en-GB" sz="2000" dirty="0"/>
              <a:t>is a randomised comparison of DTG vs EFV initiation in third trimester (28w – labour; N = 250).</a:t>
            </a:r>
          </a:p>
        </p:txBody>
      </p:sp>
    </p:spTree>
    <p:extLst>
      <p:ext uri="{BB962C8B-B14F-4D97-AF65-F5344CB8AC3E}">
        <p14:creationId xmlns:p14="http://schemas.microsoft.com/office/powerpoint/2010/main" val="25550893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4ECCC7-8BAF-447F-9284-B5143DCFE5D8}"/>
              </a:ext>
            </a:extLst>
          </p:cNvPr>
          <p:cNvGrpSpPr/>
          <p:nvPr/>
        </p:nvGrpSpPr>
        <p:grpSpPr>
          <a:xfrm>
            <a:off x="707991" y="1516669"/>
            <a:ext cx="1935145" cy="3017369"/>
            <a:chOff x="1765713" y="739158"/>
            <a:chExt cx="3440263" cy="5364216"/>
          </a:xfrm>
        </p:grpSpPr>
        <p:sp>
          <p:nvSpPr>
            <p:cNvPr id="92166" name="Rectangle 1031"/>
            <p:cNvSpPr>
              <a:spLocks noChangeArrowheads="1"/>
            </p:cNvSpPr>
            <p:nvPr/>
          </p:nvSpPr>
          <p:spPr bwMode="auto">
            <a:xfrm>
              <a:off x="1765713" y="1343093"/>
              <a:ext cx="3440263" cy="4760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Catriona Waitt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Helen Reynolds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Eva-Maria Hodel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Laura Else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Alieu Amara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Joshua Gini 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Sujan Dilly Penchala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Laura Dickinson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Henry Pertinez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Adeniyi Olagunju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 Back</a:t>
              </a:r>
            </a:p>
            <a:p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7" descr="UoL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6892" y="739158"/>
              <a:ext cx="2595507" cy="603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5759BE-2C6C-4597-BBEE-02C23CA2CFF3}"/>
              </a:ext>
            </a:extLst>
          </p:cNvPr>
          <p:cNvGrpSpPr/>
          <p:nvPr/>
        </p:nvGrpSpPr>
        <p:grpSpPr>
          <a:xfrm>
            <a:off x="3419872" y="3751770"/>
            <a:ext cx="4702768" cy="1864172"/>
            <a:chOff x="6177745" y="789163"/>
            <a:chExt cx="4073743" cy="3314074"/>
          </a:xfrm>
        </p:grpSpPr>
        <p:sp>
          <p:nvSpPr>
            <p:cNvPr id="3" name="Rectangle 2"/>
            <p:cNvSpPr/>
            <p:nvPr/>
          </p:nvSpPr>
          <p:spPr>
            <a:xfrm>
              <a:off x="7113192" y="820297"/>
              <a:ext cx="3138296" cy="328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Cape Town</a:t>
              </a:r>
            </a:p>
            <a:p>
              <a:pPr lvl="0"/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Catherine </a:t>
              </a:r>
              <a:r>
                <a:rPr lang="en-GB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Orrell</a:t>
              </a:r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Landon Myer</a:t>
              </a:r>
            </a:p>
            <a:p>
              <a:pPr lvl="0"/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Julie-Anne Coombs</a:t>
              </a:r>
            </a:p>
            <a:p>
              <a:pPr lvl="0"/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Christie Heiberg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Ushma Mehta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Yashna Singh</a:t>
              </a:r>
            </a:p>
            <a:p>
              <a:pPr lvl="0"/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4" name="Picture 2" descr="Image result for university cape tow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745" y="789163"/>
              <a:ext cx="764339" cy="129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EF80CD-44A1-47B8-A9D5-78851EC359AC}"/>
              </a:ext>
            </a:extLst>
          </p:cNvPr>
          <p:cNvGrpSpPr/>
          <p:nvPr/>
        </p:nvGrpSpPr>
        <p:grpSpPr>
          <a:xfrm>
            <a:off x="3590733" y="1484784"/>
            <a:ext cx="4142706" cy="2492990"/>
            <a:chOff x="6181194" y="2690343"/>
            <a:chExt cx="4037258" cy="4431985"/>
          </a:xfrm>
        </p:grpSpPr>
        <p:sp>
          <p:nvSpPr>
            <p:cNvPr id="12" name="Rectangle 11"/>
            <p:cNvSpPr/>
            <p:nvPr/>
          </p:nvSpPr>
          <p:spPr>
            <a:xfrm>
              <a:off x="7083197" y="2690343"/>
              <a:ext cx="3135255" cy="443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Infectious Diseases Institute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Mohammed Lamorde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Kenneth Kintu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Stephen </a:t>
              </a:r>
              <a:r>
                <a:rPr lang="en-GB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Walimbwa</a:t>
              </a:r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Julian Kaboggoza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 Laker</a:t>
              </a:r>
            </a:p>
            <a:p>
              <a:r>
                <a:rPr lang="en-GB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Byamugisha</a:t>
              </a:r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Josaphat</a:t>
              </a:r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Andrew Kambugu</a:t>
              </a:r>
            </a:p>
            <a:p>
              <a:r>
                <a:rPr lang="en-GB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Pauline </a:t>
              </a:r>
              <a:r>
                <a:rPr lang="en-GB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Byakika</a:t>
              </a:r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6" name="Picture 4" descr="Image result for infectious diseases institu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100000" l="0" r="100000">
                          <a14:foregroundMark x1="89732" y1="60889" x2="90179" y2="79111"/>
                          <a14:foregroundMark x1="18304" y1="41778" x2="42411" y2="87111"/>
                          <a14:foregroundMark x1="17411" y1="86222" x2="39732" y2="52000"/>
                          <a14:foregroundMark x1="28571" y1="69778" x2="17411" y2="67111"/>
                          <a14:foregroundMark x1="21429" y1="68000" x2="18304" y2="40444"/>
                          <a14:foregroundMark x1="23661" y1="67556" x2="16071" y2="84444"/>
                          <a14:foregroundMark x1="17411" y1="71556" x2="16964" y2="74667"/>
                          <a14:foregroundMark x1="19643" y1="86667" x2="43304" y2="88000"/>
                          <a14:foregroundMark x1="44643" y1="72444" x2="43304" y2="8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194" y="2747027"/>
              <a:ext cx="721536" cy="1015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8" descr="Image result for hiv ibase"/>
          <p:cNvSpPr>
            <a:spLocks noChangeAspect="1" noChangeArrowheads="1"/>
          </p:cNvSpPr>
          <p:nvPr/>
        </p:nvSpPr>
        <p:spPr bwMode="auto">
          <a:xfrm>
            <a:off x="2087761" y="1745146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6" name="AutoShape 10" descr="Image result for hiv ibase"/>
          <p:cNvSpPr>
            <a:spLocks noChangeAspect="1" noChangeArrowheads="1"/>
          </p:cNvSpPr>
          <p:nvPr/>
        </p:nvSpPr>
        <p:spPr bwMode="auto">
          <a:xfrm>
            <a:off x="2173486" y="1830873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7" name="AutoShape 18" descr="Image result for mater misericordiae hospital dublin"/>
          <p:cNvSpPr>
            <a:spLocks noChangeAspect="1" noChangeArrowheads="1"/>
          </p:cNvSpPr>
          <p:nvPr/>
        </p:nvSpPr>
        <p:spPr bwMode="auto">
          <a:xfrm>
            <a:off x="2259211" y="191659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CB5C78-0631-408E-819C-23EF55D25877}"/>
              </a:ext>
            </a:extLst>
          </p:cNvPr>
          <p:cNvSpPr/>
          <p:nvPr/>
        </p:nvSpPr>
        <p:spPr>
          <a:xfrm>
            <a:off x="695502" y="4547305"/>
            <a:ext cx="2784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Support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Hill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Bryony Simons</a:t>
            </a:r>
          </a:p>
          <a:p>
            <a:endParaRPr lang="en-GB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395536" y="116632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5pPr>
            <a:lvl6pPr marL="342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dirty="0">
                <a:solidFill>
                  <a:srgbClr val="C00000"/>
                </a:solidFill>
              </a:rPr>
              <a:t>Acknowledgements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CB5C78-0631-408E-819C-23EF55D25877}"/>
              </a:ext>
            </a:extLst>
          </p:cNvPr>
          <p:cNvSpPr/>
          <p:nvPr/>
        </p:nvSpPr>
        <p:spPr>
          <a:xfrm>
            <a:off x="694392" y="5437484"/>
            <a:ext cx="2784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 / IDSMB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Taylor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Mirochnick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</a:t>
            </a:r>
            <a:r>
              <a:rPr lang="en-GB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McIlleron</a:t>
            </a:r>
            <a:endParaRPr lang="en-GB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Polly Clayden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10336" y="5708544"/>
            <a:ext cx="4503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grateful to </a:t>
            </a:r>
            <a:r>
              <a:rPr lang="en-GB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ViiV</a:t>
            </a: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for project funding and donation of DTG for DolPHIN-1</a:t>
            </a:r>
            <a:endParaRPr lang="en-GB" dirty="0"/>
          </a:p>
        </p:txBody>
      </p:sp>
      <p:pic>
        <p:nvPicPr>
          <p:cNvPr id="2050" name="Picture 2" descr="Image result for vii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66" y="5667629"/>
            <a:ext cx="847413" cy="5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779" y="945130"/>
            <a:ext cx="7843357" cy="304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We are grateful to all the mothers and families who participated in DolPHIN-1</a:t>
            </a:r>
          </a:p>
        </p:txBody>
      </p:sp>
    </p:spTree>
    <p:extLst>
      <p:ext uri="{BB962C8B-B14F-4D97-AF65-F5344CB8AC3E}">
        <p14:creationId xmlns:p14="http://schemas.microsoft.com/office/powerpoint/2010/main" val="6739233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85584" cy="3600400"/>
          </a:xfrm>
        </p:spPr>
        <p:txBody>
          <a:bodyPr/>
          <a:lstStyle/>
          <a:p>
            <a:pPr marL="169863" indent="-169863" algn="just">
              <a:tabLst>
                <a:tab pos="174625" algn="l"/>
              </a:tabLst>
            </a:pPr>
            <a:r>
              <a:rPr lang="en-GB" sz="2000" dirty="0"/>
              <a:t>Around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1.5M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HIV+ women become pregnant </a:t>
            </a:r>
            <a:r>
              <a:rPr lang="en-GB" sz="2000" dirty="0"/>
              <a:t>each year</a:t>
            </a:r>
          </a:p>
          <a:p>
            <a:pPr marL="169863" indent="-169863" algn="just">
              <a:spcBef>
                <a:spcPts val="1200"/>
              </a:spcBef>
              <a:tabLst>
                <a:tab pos="174625" algn="l"/>
              </a:tabLst>
            </a:pPr>
            <a:endParaRPr lang="en-GB" sz="1200" dirty="0"/>
          </a:p>
          <a:p>
            <a:pPr marL="169863" indent="-169863" algn="just">
              <a:spcBef>
                <a:spcPts val="1200"/>
              </a:spcBef>
              <a:tabLst>
                <a:tab pos="174625" algn="l"/>
              </a:tabLst>
            </a:pPr>
            <a:r>
              <a:rPr lang="en-GB" sz="2000" dirty="0"/>
              <a:t>Effective and timely ART has </a:t>
            </a:r>
          </a:p>
          <a:p>
            <a:pPr marL="169863" indent="-169863" algn="just">
              <a:spcBef>
                <a:spcPts val="0"/>
              </a:spcBef>
              <a:buNone/>
              <a:tabLst>
                <a:tab pos="174625" algn="l"/>
              </a:tabLst>
            </a:pPr>
            <a:r>
              <a:rPr lang="en-GB" sz="2000" dirty="0"/>
              <a:t>	averted 1.6M infant infections</a:t>
            </a:r>
          </a:p>
          <a:p>
            <a:pPr marL="169863" indent="-169863" algn="just">
              <a:spcBef>
                <a:spcPts val="2400"/>
              </a:spcBef>
              <a:tabLst>
                <a:tab pos="174625" algn="l"/>
              </a:tabLst>
            </a:pPr>
            <a:r>
              <a:rPr lang="en-GB" sz="2000" dirty="0"/>
              <a:t>In S Africa, around 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fifth of HIV+</a:t>
            </a:r>
          </a:p>
          <a:p>
            <a:pPr marL="169863" indent="-169863" algn="just">
              <a:spcBef>
                <a:spcPts val="0"/>
              </a:spcBef>
              <a:buNone/>
              <a:tabLst>
                <a:tab pos="174625" algn="l"/>
              </a:tabLst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	pregnant women initiate ART late</a:t>
            </a:r>
            <a:r>
              <a:rPr lang="en-GB" sz="2000" dirty="0"/>
              <a:t>, </a:t>
            </a:r>
          </a:p>
          <a:p>
            <a:pPr marL="169863" indent="-169863" algn="just">
              <a:spcBef>
                <a:spcPts val="0"/>
              </a:spcBef>
              <a:buNone/>
              <a:tabLst>
                <a:tab pos="174625" algn="l"/>
              </a:tabLst>
            </a:pPr>
            <a:r>
              <a:rPr lang="en-GB" sz="2000" dirty="0"/>
              <a:t>	in 3</a:t>
            </a:r>
            <a:r>
              <a:rPr lang="en-GB" sz="2000" baseline="30000" dirty="0"/>
              <a:t>rd</a:t>
            </a:r>
            <a:r>
              <a:rPr lang="en-GB" sz="2000" dirty="0"/>
              <a:t> trimester (T3)</a:t>
            </a:r>
          </a:p>
          <a:p>
            <a:pPr marL="169863" indent="-169863" algn="just">
              <a:tabLst>
                <a:tab pos="174625" algn="l"/>
              </a:tabLst>
            </a:pPr>
            <a:endParaRPr lang="en-GB" sz="500" dirty="0"/>
          </a:p>
          <a:p>
            <a:pPr marL="169863" indent="-169863" algn="just">
              <a:tabLst>
                <a:tab pos="174625" algn="l"/>
              </a:tabLst>
            </a:pPr>
            <a:endParaRPr lang="en-GB" sz="1050" dirty="0"/>
          </a:p>
          <a:p>
            <a:pPr algn="just"/>
            <a:r>
              <a:rPr lang="en-GB" sz="2000" dirty="0"/>
              <a:t>Late initiation associated with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7-fold increased risk of MTCT</a:t>
            </a:r>
            <a:r>
              <a:rPr lang="en-GB" sz="2000" dirty="0"/>
              <a:t>, and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doubling of infant mortality </a:t>
            </a:r>
            <a:r>
              <a:rPr lang="en-GB" sz="2000" dirty="0"/>
              <a:t>in first year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9031" y="5013176"/>
            <a:ext cx="8085584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1446" indent="-171446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5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29" indent="-171446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7674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9120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0566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62964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09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5855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300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just">
              <a:buFont typeface="Wingdings" pitchFamily="2" charset="2"/>
              <a:buNone/>
            </a:pPr>
            <a:r>
              <a:rPr lang="en-GB" sz="2400" dirty="0">
                <a:solidFill>
                  <a:schemeClr val="bg1"/>
                </a:solidFill>
              </a:rPr>
              <a:t>Hypothesis:  </a:t>
            </a:r>
          </a:p>
          <a:p>
            <a:pPr marL="108000" indent="0" algn="just">
              <a:buFont typeface="Wingdings" pitchFamily="2" charset="2"/>
              <a:buNone/>
            </a:pPr>
            <a:r>
              <a:rPr lang="en-GB" sz="2000" dirty="0">
                <a:solidFill>
                  <a:schemeClr val="bg1"/>
                </a:solidFill>
              </a:rPr>
              <a:t>Faster VL declines with DTG may reduce MTCT at birth &amp; </a:t>
            </a:r>
          </a:p>
          <a:p>
            <a:pPr marL="108000" indent="0" algn="just">
              <a:spcBef>
                <a:spcPts val="0"/>
              </a:spcBef>
              <a:buFont typeface="Wingdings" pitchFamily="2" charset="2"/>
              <a:buNone/>
            </a:pPr>
            <a:r>
              <a:rPr lang="en-GB" sz="2000" dirty="0">
                <a:solidFill>
                  <a:schemeClr val="bg1"/>
                </a:solidFill>
              </a:rPr>
              <a:t>during breastfeeding (BF) in HIV+ mothers initiating ART in T3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6183" y="6559045"/>
            <a:ext cx="388843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Meyers et al. </a:t>
            </a: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2015;10(9): e0138104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84784"/>
            <a:ext cx="385432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15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7222"/>
            <a:ext cx="5760640" cy="2298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892299"/>
          </a:xfrm>
        </p:spPr>
        <p:txBody>
          <a:bodyPr/>
          <a:lstStyle/>
          <a:p>
            <a:r>
              <a:rPr lang="en-GB" sz="2200" dirty="0"/>
              <a:t>DolPHIN-1:</a:t>
            </a:r>
            <a:r>
              <a:rPr lang="en-GB" sz="2400" dirty="0"/>
              <a:t> </a:t>
            </a:r>
            <a:r>
              <a:rPr lang="en-GB" sz="2000" dirty="0" err="1"/>
              <a:t>Dolutegravir</a:t>
            </a:r>
            <a:r>
              <a:rPr lang="en-GB" sz="2000" dirty="0"/>
              <a:t> in Pregnant HIV mothers and their Neonates</a:t>
            </a:r>
            <a:r>
              <a:rPr lang="en-GB" sz="1800" dirty="0"/>
              <a:t>  NCT02245022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568952" cy="2448272"/>
          </a:xfrm>
        </p:spPr>
        <p:txBody>
          <a:bodyPr/>
          <a:lstStyle/>
          <a:p>
            <a:r>
              <a:rPr lang="en-GB" sz="1800" dirty="0"/>
              <a:t>HIV+ pregnant mums initiating ART in T3 (28-36w gestation)  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en-GB" sz="1800" b="0" dirty="0"/>
              <a:t>	</a:t>
            </a:r>
            <a:r>
              <a:rPr lang="en-GB" sz="1600" b="0" dirty="0"/>
              <a:t>≥18y, </a:t>
            </a:r>
            <a:r>
              <a:rPr lang="en-GB" sz="1400" b="0" dirty="0"/>
              <a:t>no ARVs in preceding 6m (no previous INSTIs), no depression, 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en-GB" sz="1400" b="0" dirty="0"/>
              <a:t>	</a:t>
            </a:r>
            <a:r>
              <a:rPr lang="en-GB" sz="1400" b="0" dirty="0" err="1"/>
              <a:t>Hb</a:t>
            </a:r>
            <a:r>
              <a:rPr lang="en-GB" sz="1400" b="0" dirty="0"/>
              <a:t> ≥ 8g/</a:t>
            </a:r>
            <a:r>
              <a:rPr lang="en-GB" sz="1400" b="0" dirty="0" err="1"/>
              <a:t>dL</a:t>
            </a:r>
            <a:r>
              <a:rPr lang="en-GB" sz="1400" b="0" dirty="0"/>
              <a:t>, </a:t>
            </a:r>
            <a:r>
              <a:rPr lang="en-GB" sz="1400" b="0" dirty="0" err="1"/>
              <a:t>eGFR</a:t>
            </a:r>
            <a:r>
              <a:rPr lang="en-GB" sz="1400" b="0" dirty="0"/>
              <a:t> ≥ 50, ALT ≤ 5xULN, no active HBV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Randomised 1:1 to receive DTG vs EFV until 2w PP</a:t>
            </a:r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en-GB" sz="1800" dirty="0"/>
              <a:t>	</a:t>
            </a:r>
            <a:r>
              <a:rPr lang="en-GB" sz="1400" b="0" dirty="0"/>
              <a:t>plus TDF/3TC (Uganda) or TDF/FTC (S Africa). DTG (50mg/d), EFV (600mg/d)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Primary endpoint: maternal PK of DTG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Secondary endpoints: </a:t>
            </a:r>
            <a:r>
              <a:rPr lang="en-GB" sz="1600" b="0" dirty="0"/>
              <a:t>plasma VL &lt;50 copies (or undetectable) at PP visit (0-2w PP), safety and tolerability, PK in cord blood and BM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26" y="1196752"/>
            <a:ext cx="2750362" cy="2508404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719572" y="2625036"/>
            <a:ext cx="36004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1-7d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7435" y="2841060"/>
            <a:ext cx="2232248" cy="876755"/>
            <a:chOff x="317435" y="2841060"/>
            <a:chExt cx="2232248" cy="876755"/>
          </a:xfrm>
        </p:grpSpPr>
        <p:sp>
          <p:nvSpPr>
            <p:cNvPr id="109" name="TextBox 108"/>
            <p:cNvSpPr txBox="1"/>
            <p:nvPr/>
          </p:nvSpPr>
          <p:spPr>
            <a:xfrm>
              <a:off x="317435" y="3429783"/>
              <a:ext cx="2232248" cy="288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i="1" dirty="0">
                  <a:solidFill>
                    <a:srgbClr val="C00000"/>
                  </a:solidFill>
                </a:rPr>
                <a:t>To comply with guidelines, all subjects start EFV pending randomisation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827584" y="2841060"/>
              <a:ext cx="0" cy="588723"/>
            </a:xfrm>
            <a:prstGeom prst="straightConnector1">
              <a:avLst/>
            </a:prstGeom>
            <a:ln w="19050">
              <a:solidFill>
                <a:schemeClr val="accent1"/>
              </a:solidFill>
              <a:miter lim="800000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56" y="2841060"/>
            <a:ext cx="4208675" cy="8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DolPHIN-1 Enrolment &amp; Baseline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68" y="5085184"/>
            <a:ext cx="7964871" cy="16561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/>
              <a:t>60 HIV+ mothers enrolled : DTG (29), EFV (31)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Equally split across both study sites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Median gestation 31w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No difference in baseline VL, CD4, previous obstetric history, gestation, BMI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High use of traditional medicines noted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76836"/>
              </p:ext>
            </p:extLst>
          </p:nvPr>
        </p:nvGraphicFramePr>
        <p:xfrm>
          <a:off x="4283968" y="968376"/>
          <a:ext cx="4607203" cy="3396725"/>
        </p:xfrm>
        <a:graphic>
          <a:graphicData uri="http://schemas.openxmlformats.org/drawingml/2006/table">
            <a:tbl>
              <a:tblPr firstRow="1" firstCol="1" bandRow="1"/>
              <a:tblGrid>
                <a:gridCol w="152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(range)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DTG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(n=29)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(n=31)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(n=60)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(19-42)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(19-35)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(19-42)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  (kg)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(45-103)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(48-119)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(45-119)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BMI (kg/m</a:t>
                      </a:r>
                      <a:r>
                        <a:rPr lang="en-GB" sz="1100" b="1" baseline="30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(19-40)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(21-46)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(19-46)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 gestation (w)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(27-35)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(27-36)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(27-36)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 VL  </a:t>
                      </a: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n-GB" sz="1050" b="1" baseline="-250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050" b="1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copies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(2-5)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(3-6)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(2-6)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CD4 (cells/mm3)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 (41-712)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 (32-932)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 (32-932)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2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HBsAg</a:t>
                      </a: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100" b="1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(6.5%)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(3.3%)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8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97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Herbal/traditional medicines </a:t>
                      </a:r>
                    </a:p>
                  </a:txBody>
                  <a:tcPr marL="63577" marR="6357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(17.2%)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(25.8%)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(21.7%)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7" marR="6357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282501" y="4236570"/>
            <a:ext cx="184217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100" b="1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 </a:t>
            </a:r>
            <a:r>
              <a:rPr lang="en-GB" sz="9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missing data DTG (2) EFV (1)</a:t>
            </a:r>
            <a:endParaRPr lang="en-GB" sz="10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8376"/>
            <a:ext cx="3974497" cy="36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65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Results – Maternal Plasma PK (T3 versus PP)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693134"/>
              </p:ext>
            </p:extLst>
          </p:nvPr>
        </p:nvGraphicFramePr>
        <p:xfrm>
          <a:off x="4534759" y="970982"/>
          <a:ext cx="4424181" cy="2228024"/>
        </p:xfrm>
        <a:graphic>
          <a:graphicData uri="http://schemas.openxmlformats.org/drawingml/2006/table">
            <a:tbl>
              <a:tblPr firstRow="1" firstCol="1" bandRow="1"/>
              <a:tblGrid>
                <a:gridCol w="126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 ng/mL</a:t>
                      </a:r>
                      <a:r>
                        <a:rPr lang="en-GB" sz="105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(range)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 *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(n=28)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*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(n=27)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(90%CI)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  <a:r>
                        <a:rPr lang="en-GB" sz="1100" b="1" baseline="-1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0-24h</a:t>
                      </a: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(ng*h/mL)</a:t>
                      </a: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35,322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(19,196 – 67,922)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37,575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(14,933 – 59,633)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(0.74 – 1.23)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100" b="1" baseline="-25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(ng/mL)</a:t>
                      </a: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2,534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(1,462 – 3,986)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2,843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(1,398 – 4,224)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(0.82 – 1.01)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1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100" b="1" baseline="-25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trough</a:t>
                      </a: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(ng/mL)</a:t>
                      </a: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(188 – 3,088)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(204 – 1,443)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(0.76 – 1.14)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3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DTG ≤ </a:t>
                      </a:r>
                      <a:r>
                        <a:rPr lang="en-GB" sz="11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 </a:t>
                      </a:r>
                      <a:r>
                        <a:rPr lang="en-GB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(324ng/mL)</a:t>
                      </a: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9/28 </a:t>
                      </a: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(32%)</a:t>
                      </a: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6/27</a:t>
                      </a:r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(22%)</a:t>
                      </a:r>
                      <a:endParaRPr lang="en-GB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97" marR="5219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9046" y="4248919"/>
            <a:ext cx="8784976" cy="25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46" indent="-171446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5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29" indent="-171446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7674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9120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0566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62964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09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5855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300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Rich PK sampling in T3 and PP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PP sampling (2-18d; median 8d) does not reflect return to normal physiology;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82563" algn="l"/>
              </a:tabLst>
            </a:pPr>
            <a:r>
              <a:rPr lang="en-GB" sz="1800" dirty="0"/>
              <a:t>	exposures not significantly different from T3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All but one [DTG] above 64 ng/mL (PA-IC</a:t>
            </a:r>
            <a:r>
              <a:rPr lang="en-GB" sz="1800" baseline="-25000" dirty="0"/>
              <a:t>90</a:t>
            </a:r>
            <a:r>
              <a:rPr lang="en-GB" sz="18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In T3, 9/28 (32%) of [DTG]</a:t>
            </a:r>
            <a:r>
              <a:rPr lang="en-GB" sz="1800" baseline="-25000" dirty="0"/>
              <a:t> </a:t>
            </a:r>
            <a:r>
              <a:rPr lang="en-GB" sz="1800" dirty="0"/>
              <a:t>at or below 324 ng/mL (MEC)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 err="1"/>
              <a:t>Maternal:cord</a:t>
            </a:r>
            <a:r>
              <a:rPr lang="en-GB" sz="1800" dirty="0"/>
              <a:t> blood ratio = 1.21 (0.51 – 2.11) </a:t>
            </a:r>
            <a:r>
              <a:rPr lang="en-GB" sz="1400" b="0" dirty="0"/>
              <a:t>[median (range)]</a:t>
            </a:r>
            <a:r>
              <a:rPr lang="en-GB" sz="16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0F4BA-27A7-4551-AC49-235E6100E8C1}"/>
              </a:ext>
            </a:extLst>
          </p:cNvPr>
          <p:cNvSpPr txBox="1"/>
          <p:nvPr/>
        </p:nvSpPr>
        <p:spPr>
          <a:xfrm>
            <a:off x="5175590" y="6476907"/>
            <a:ext cx="388843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et al, AIDS 2011;25:1737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Cotterell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2013;52:981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4078" y="3661636"/>
            <a:ext cx="3528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1 subject with undetectable levels throughout excluded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2768" y="970983"/>
            <a:ext cx="4521240" cy="2941168"/>
            <a:chOff x="122768" y="970983"/>
            <a:chExt cx="4780775" cy="2941168"/>
          </a:xfrm>
        </p:grpSpPr>
        <p:grpSp>
          <p:nvGrpSpPr>
            <p:cNvPr id="11" name="Group 10"/>
            <p:cNvGrpSpPr/>
            <p:nvPr/>
          </p:nvGrpSpPr>
          <p:grpSpPr>
            <a:xfrm>
              <a:off x="122768" y="970983"/>
              <a:ext cx="4305216" cy="2941168"/>
              <a:chOff x="122768" y="970982"/>
              <a:chExt cx="4418632" cy="296207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DA37E6B-1B5D-44F7-95D5-BE02834B2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768" y="970982"/>
                <a:ext cx="4418632" cy="2962073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55576" y="2924944"/>
                <a:ext cx="3672408" cy="0"/>
              </a:xfrm>
              <a:prstGeom prst="line">
                <a:avLst/>
              </a:prstGeom>
              <a:ln w="12700">
                <a:solidFill>
                  <a:srgbClr val="5EBA20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55576" y="3110739"/>
                <a:ext cx="3672408" cy="0"/>
              </a:xfrm>
              <a:prstGeom prst="line">
                <a:avLst/>
              </a:prstGeom>
              <a:ln w="12700">
                <a:solidFill>
                  <a:srgbClr val="5EBA20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370552" y="2851114"/>
              <a:ext cx="470545" cy="152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324 ng/ml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32998" y="3019497"/>
              <a:ext cx="470545" cy="152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64 ng/ml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3585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4560-92F4-4622-8FDF-3AC21DDE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76275"/>
          </a:xfrm>
        </p:spPr>
        <p:txBody>
          <a:bodyPr/>
          <a:lstStyle/>
          <a:p>
            <a:r>
              <a:rPr lang="en-US" sz="2400" dirty="0"/>
              <a:t>Results – PK in Breast Milk and Breastfeeding Infants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9330-D2DF-4D19-8DA3-04BA3A36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221088"/>
            <a:ext cx="7848872" cy="24734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Breast milk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sampled at maternal plasma </a:t>
            </a:r>
            <a:r>
              <a:rPr lang="en-US" sz="1600" dirty="0" err="1"/>
              <a:t>C</a:t>
            </a:r>
            <a:r>
              <a:rPr lang="en-US" sz="1600" baseline="-25000" dirty="0" err="1"/>
              <a:t>max</a:t>
            </a:r>
            <a:r>
              <a:rPr lang="en-US" sz="1600" dirty="0"/>
              <a:t> and </a:t>
            </a:r>
            <a:r>
              <a:rPr lang="en-US" sz="1600" dirty="0" err="1"/>
              <a:t>C</a:t>
            </a:r>
            <a:r>
              <a:rPr lang="en-US" sz="1600" baseline="-25000" dirty="0" err="1"/>
              <a:t>trough</a:t>
            </a:r>
            <a:r>
              <a:rPr lang="en-US" sz="1600" dirty="0"/>
              <a:t> </a:t>
            </a:r>
            <a:endParaRPr lang="en-US" sz="1600" baseline="-25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Geometric mean </a:t>
            </a:r>
            <a:r>
              <a:rPr lang="en-US" sz="1600" dirty="0" err="1"/>
              <a:t>BM</a:t>
            </a:r>
            <a:r>
              <a:rPr lang="en-US" sz="1600" baseline="-25000" dirty="0" err="1"/>
              <a:t>max</a:t>
            </a:r>
            <a:r>
              <a:rPr lang="en-US" sz="1600" dirty="0"/>
              <a:t> 70 (58 – 83) ng/mL; </a:t>
            </a:r>
            <a:r>
              <a:rPr lang="en-US" sz="1600" dirty="0" err="1"/>
              <a:t>BM</a:t>
            </a:r>
            <a:r>
              <a:rPr lang="en-US" sz="1600" baseline="-25000" dirty="0" err="1"/>
              <a:t>trough</a:t>
            </a:r>
            <a:r>
              <a:rPr lang="en-US" sz="1600" dirty="0"/>
              <a:t> 24 (19 – 29) ng/mL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BM:MP at </a:t>
            </a:r>
            <a:r>
              <a:rPr lang="en-US" sz="1600" dirty="0" err="1"/>
              <a:t>C</a:t>
            </a:r>
            <a:r>
              <a:rPr lang="en-US" sz="1600" baseline="-25000" dirty="0" err="1"/>
              <a:t>max</a:t>
            </a:r>
            <a:r>
              <a:rPr lang="en-US" sz="1600" dirty="0"/>
              <a:t> and </a:t>
            </a:r>
            <a:r>
              <a:rPr lang="en-US" sz="1600" dirty="0" err="1"/>
              <a:t>C</a:t>
            </a:r>
            <a:r>
              <a:rPr lang="en-US" sz="1600" baseline="-25000" dirty="0" err="1"/>
              <a:t>trough</a:t>
            </a:r>
            <a:r>
              <a:rPr lang="en-US" sz="1600" dirty="0"/>
              <a:t> = 0.03 (3%)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Infant plasma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sampled at maternal plasma </a:t>
            </a:r>
            <a:r>
              <a:rPr lang="en-US" sz="1600" dirty="0" err="1"/>
              <a:t>C</a:t>
            </a:r>
            <a:r>
              <a:rPr lang="en-US" sz="1600" baseline="-25000" dirty="0" err="1"/>
              <a:t>trough</a:t>
            </a:r>
            <a:r>
              <a:rPr lang="en-US" sz="1600" dirty="0"/>
              <a:t>; feed mandated at </a:t>
            </a:r>
            <a:r>
              <a:rPr lang="en-US" sz="1600" dirty="0" err="1"/>
              <a:t>C</a:t>
            </a:r>
            <a:r>
              <a:rPr lang="en-US" sz="1600" baseline="-25000" dirty="0" err="1"/>
              <a:t>max</a:t>
            </a:r>
            <a:r>
              <a:rPr lang="en-US" sz="1600" dirty="0"/>
              <a:t> and infant sampling 1h later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Geometric mean </a:t>
            </a:r>
            <a:r>
              <a:rPr lang="en-US" sz="1600" dirty="0" err="1"/>
              <a:t>IP</a:t>
            </a:r>
            <a:r>
              <a:rPr lang="en-US" sz="1600" baseline="-25000" dirty="0" err="1"/>
              <a:t>max</a:t>
            </a:r>
            <a:r>
              <a:rPr lang="en-US" sz="1600" dirty="0"/>
              <a:t> 111 (50 – 172) ng/mL; </a:t>
            </a:r>
            <a:r>
              <a:rPr lang="en-US" sz="1600" dirty="0" err="1"/>
              <a:t>IP</a:t>
            </a:r>
            <a:r>
              <a:rPr lang="en-US" sz="1600" baseline="-25000" dirty="0" err="1"/>
              <a:t>trough</a:t>
            </a:r>
            <a:r>
              <a:rPr lang="en-US" sz="1600" dirty="0"/>
              <a:t> 87 (47 – 127) ng/mL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IP:MP</a:t>
            </a:r>
            <a:r>
              <a:rPr lang="en-US" sz="1600" baseline="-25000" dirty="0" err="1"/>
              <a:t>max</a:t>
            </a:r>
            <a:r>
              <a:rPr lang="en-US" sz="1600" dirty="0"/>
              <a:t> = 0.05 (0.02 – 0.07)  ; </a:t>
            </a:r>
            <a:r>
              <a:rPr lang="en-US" sz="1600" dirty="0" err="1"/>
              <a:t>IP:MP</a:t>
            </a:r>
            <a:r>
              <a:rPr lang="en-US" sz="1600" baseline="-25000" dirty="0" err="1"/>
              <a:t>trough</a:t>
            </a:r>
            <a:r>
              <a:rPr lang="en-US" sz="1600" dirty="0"/>
              <a:t> = 0.12 (0 – 0.26)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3345F-CC4F-42EA-881B-ADF680AC2F14}"/>
              </a:ext>
            </a:extLst>
          </p:cNvPr>
          <p:cNvSpPr txBox="1"/>
          <p:nvPr/>
        </p:nvSpPr>
        <p:spPr>
          <a:xfrm>
            <a:off x="827584" y="908720"/>
            <a:ext cx="2952328" cy="50405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Breast Milk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96C33-11C6-499F-96EF-506EF1AD2950}"/>
              </a:ext>
            </a:extLst>
          </p:cNvPr>
          <p:cNvSpPr txBox="1"/>
          <p:nvPr/>
        </p:nvSpPr>
        <p:spPr>
          <a:xfrm>
            <a:off x="5292080" y="908720"/>
            <a:ext cx="2888702" cy="50405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Infant Plasma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6800" y="1445707"/>
            <a:ext cx="4186154" cy="2708353"/>
            <a:chOff x="266800" y="1445707"/>
            <a:chExt cx="4186154" cy="27083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800" y="1445707"/>
              <a:ext cx="3817895" cy="27083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37657" y="2564904"/>
              <a:ext cx="415297" cy="144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64 ng/mL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4008" y="1412776"/>
            <a:ext cx="4263021" cy="2774217"/>
            <a:chOff x="4644008" y="1412776"/>
            <a:chExt cx="4263021" cy="27742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1412776"/>
              <a:ext cx="3895362" cy="27742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91732" y="2564904"/>
              <a:ext cx="415297" cy="144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64 ng/mL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6433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9250-56D6-4B70-94BC-DD7CCE9E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Results : DTG Washout following Cessation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3345F-CC4F-42EA-881B-ADF680AC2F14}"/>
              </a:ext>
            </a:extLst>
          </p:cNvPr>
          <p:cNvSpPr txBox="1"/>
          <p:nvPr/>
        </p:nvSpPr>
        <p:spPr>
          <a:xfrm>
            <a:off x="899592" y="894619"/>
            <a:ext cx="2952328" cy="50405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MP vs Breast Milk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96C33-11C6-499F-96EF-506EF1AD2950}"/>
              </a:ext>
            </a:extLst>
          </p:cNvPr>
          <p:cNvSpPr txBox="1"/>
          <p:nvPr/>
        </p:nvSpPr>
        <p:spPr>
          <a:xfrm>
            <a:off x="5211690" y="908720"/>
            <a:ext cx="2888702" cy="504056"/>
          </a:xfrm>
          <a:prstGeom prst="rect">
            <a:avLst/>
          </a:prstGeom>
          <a:solidFill>
            <a:srgbClr val="5B9BD5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MP vs Infant Plasma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709330-D2DF-4D19-8DA3-04BA3A36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653136"/>
            <a:ext cx="7848872" cy="19442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Breast milk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Rapid washout following DTG cessation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C00000"/>
                </a:solidFill>
              </a:rPr>
              <a:t>Infant plasma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Slow washout of DTG in infants following cessation of DTG in mother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Likely reflects accumulation from BF (+/- residual </a:t>
            </a:r>
            <a:r>
              <a:rPr lang="en-US" sz="1600" dirty="0" err="1"/>
              <a:t>transplacental</a:t>
            </a:r>
            <a:r>
              <a:rPr lang="en-US" sz="1600" dirty="0"/>
              <a:t> accumulation) due to decreased </a:t>
            </a:r>
            <a:r>
              <a:rPr lang="en-US" sz="1600" dirty="0" err="1"/>
              <a:t>glucuronidation</a:t>
            </a:r>
            <a:r>
              <a:rPr lang="en-US" sz="1600" dirty="0"/>
              <a:t> in the neonate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02561" y="1477307"/>
            <a:ext cx="4361927" cy="2995164"/>
            <a:chOff x="4602561" y="1477307"/>
            <a:chExt cx="4361927" cy="2995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2561" y="1477307"/>
              <a:ext cx="4205599" cy="29951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49191" y="2708920"/>
              <a:ext cx="415297" cy="144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64 ng/mL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2" y="1528589"/>
            <a:ext cx="4410720" cy="2926142"/>
            <a:chOff x="179512" y="1528589"/>
            <a:chExt cx="4410720" cy="29261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528589"/>
              <a:ext cx="4124907" cy="29261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74935" y="2733907"/>
              <a:ext cx="415297" cy="144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700" dirty="0">
                  <a:solidFill>
                    <a:srgbClr val="0EAC6C"/>
                  </a:solidFill>
                </a:rPr>
                <a:t>64 ng/mL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0718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Results – Viral load at Post-partum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83" y="3961659"/>
            <a:ext cx="8280920" cy="2016224"/>
          </a:xfrm>
        </p:spPr>
        <p:txBody>
          <a:bodyPr/>
          <a:lstStyle/>
          <a:p>
            <a:r>
              <a:rPr lang="en-GB" sz="1800" dirty="0"/>
              <a:t>By ITT, significantly greater proportion of DTG subjects achieved </a:t>
            </a:r>
            <a:r>
              <a:rPr lang="en-GB" sz="1800" dirty="0" err="1"/>
              <a:t>virological</a:t>
            </a:r>
            <a:r>
              <a:rPr lang="en-GB" sz="1800" dirty="0"/>
              <a:t> suppression at PP (2w) visit</a:t>
            </a:r>
          </a:p>
          <a:p>
            <a:r>
              <a:rPr lang="en-GB" sz="1800" dirty="0"/>
              <a:t>Median time to HIV-1 RNA &lt;50 copies was approximately halved with DTG compared to EFV</a:t>
            </a:r>
          </a:p>
          <a:p>
            <a:r>
              <a:rPr lang="en-GB" sz="1800" dirty="0"/>
              <a:t>1 mother in the DTG arm had UD DTG concentrations, with no VL response; another with [DTG] &lt; 64 ng/mL experienced </a:t>
            </a:r>
            <a:r>
              <a:rPr lang="en-GB" sz="1800" dirty="0" err="1"/>
              <a:t>virological</a:t>
            </a:r>
            <a:r>
              <a:rPr lang="en-GB" sz="1800" dirty="0"/>
              <a:t> rebound (3 class drug resistance from baseline sample)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587" r="1064" b="1587"/>
          <a:stretch/>
        </p:blipFill>
        <p:spPr bwMode="auto">
          <a:xfrm>
            <a:off x="251520" y="980728"/>
            <a:ext cx="3974917" cy="27964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78650"/>
              </p:ext>
            </p:extLst>
          </p:nvPr>
        </p:nvGraphicFramePr>
        <p:xfrm>
          <a:off x="4355977" y="1125446"/>
          <a:ext cx="4627325" cy="1747806"/>
        </p:xfrm>
        <a:graphic>
          <a:graphicData uri="http://schemas.openxmlformats.org/drawingml/2006/table">
            <a:tbl>
              <a:tblPr firstRow="1" firstCol="1" bandRow="1"/>
              <a:tblGrid>
                <a:gridCol w="146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ITT (M=F)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lang="en-GB" sz="14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29)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31)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 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HIV-1 RNA level at PP visit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 </a:t>
                      </a:r>
                      <a:r>
                        <a:rPr lang="en-GB" sz="12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copies/mL *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(69.0%)</a:t>
                      </a:r>
                      <a:endParaRPr lang="en-GB" sz="18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(38.7%)</a:t>
                      </a:r>
                      <a:endParaRPr lang="en-GB" sz="18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sz="18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≥50 </a:t>
                      </a:r>
                      <a:r>
                        <a:rPr lang="en-GB" sz="12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copies/mL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(31%)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(61.3%)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55977" y="3091914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&lt;50 copies/mL or UD (Roche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Ampliprep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Cobas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Taqman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HIV-1 2.0)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** Pearson Chi-squared</a:t>
            </a:r>
          </a:p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Includes individuals missing or discontinued by visit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949280"/>
            <a:ext cx="511256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719138" algn="l"/>
              </a:tabLs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NRTI: 	M41L, L210W, T215Y, M184V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719138" algn="l"/>
              </a:tabLs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NNRTI:	Y188L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719138" algn="l"/>
              </a:tabLs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PI:	M46I, I84V, I54V, V32I, V82A, L33F, K43T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518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Safety – Maternal outcomes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47434"/>
              </p:ext>
            </p:extLst>
          </p:nvPr>
        </p:nvGraphicFramePr>
        <p:xfrm>
          <a:off x="755576" y="980728"/>
          <a:ext cx="7704855" cy="2904863"/>
        </p:xfrm>
        <a:graphic>
          <a:graphicData uri="http://schemas.openxmlformats.org/drawingml/2006/table">
            <a:tbl>
              <a:tblPr firstRow="1" firstCol="1" bandRow="1"/>
              <a:tblGrid>
                <a:gridCol w="409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29)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31)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60)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Given birth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(100.0%)</a:t>
                      </a:r>
                    </a:p>
                  </a:txBody>
                  <a:tcPr marL="49459" marR="494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(100.0%)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 (100.0%)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of delivery, N (%)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Normal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(86.2%)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 (67.7%)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 (76.7%)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C-section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(13.8%)</a:t>
                      </a:r>
                    </a:p>
                  </a:txBody>
                  <a:tcPr marL="49459" marR="49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(32.3%)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(23.3%)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424">
                <a:tc>
                  <a:txBody>
                    <a:bodyPr/>
                    <a:lstStyle/>
                    <a:p>
                      <a:pPr marL="0" marR="0" lvl="0" indent="0" algn="just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Experiencing at least 1 adverse event Grade ≥ 3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(6.9%)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(3.3%)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424">
                <a:tc>
                  <a:txBody>
                    <a:bodyPr/>
                    <a:lstStyle/>
                    <a:p>
                      <a:pPr marL="0" marR="0" lvl="0" indent="0" algn="just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Experiencing at least 1 serious adverse event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(6.9%)</a:t>
                      </a:r>
                      <a:r>
                        <a:rPr lang="en-GB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(3.2%)</a:t>
                      </a: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(5.0%)</a:t>
                      </a: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7214" marR="37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7701" y="5373216"/>
            <a:ext cx="7931224" cy="7920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ctr"/>
            <a:r>
              <a:rPr lang="en-GB" sz="1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1 case of Haemoglobin decreased (not related); </a:t>
            </a:r>
          </a:p>
          <a:p>
            <a:pPr fontAlgn="ctr"/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 1 case with </a:t>
            </a:r>
            <a:r>
              <a:rPr lang="en-GB" sz="1100" dirty="0"/>
              <a:t>Malaria + Urinary tract infection (possibly related), Stillbirth (not related), and ALT+ bilirubin increased + </a:t>
            </a:r>
          </a:p>
          <a:p>
            <a:pPr fontAlgn="ctr"/>
            <a:r>
              <a:rPr lang="en-GB" sz="1100" dirty="0"/>
              <a:t>	Hypokalaemia + Hyponatraemia (possibly related)  </a:t>
            </a: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/>
            <a:r>
              <a:rPr lang="en-GB" sz="1100" dirty="0"/>
              <a:t>* 1 case of Hypertension + Pre-eclampsia (unlikely related)</a:t>
            </a:r>
          </a:p>
          <a:p>
            <a:pPr fontAlgn="ctr"/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437112"/>
            <a:ext cx="7704855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Maternal AEs and SAEs since starting ART (i.e. includes initial EFV-based ART in mothers subsequently randomised to DTG) </a:t>
            </a:r>
          </a:p>
        </p:txBody>
      </p:sp>
    </p:spTree>
    <p:extLst>
      <p:ext uri="{BB962C8B-B14F-4D97-AF65-F5344CB8AC3E}">
        <p14:creationId xmlns:p14="http://schemas.microsoft.com/office/powerpoint/2010/main" val="4216636107"/>
      </p:ext>
    </p:extLst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Gilead Hepatitis Template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90A1E8"/>
      </a:accent2>
      <a:accent3>
        <a:srgbClr val="7A3DBD"/>
      </a:accent3>
      <a:accent4>
        <a:srgbClr val="FF6600"/>
      </a:accent4>
      <a:accent5>
        <a:srgbClr val="FEC00F"/>
      </a:accent5>
      <a:accent6>
        <a:srgbClr val="2C820A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  <a:extLst>
    <a:ext uri="{05A4C25C-085E-4340-85A3-A5531E510DB2}">
      <thm15:themeFamily xmlns:thm15="http://schemas.microsoft.com/office/thememl/2012/main" name="Gilead Hepatitis Template New Blue.potx" id="{140BE2A5-A127-4461-A7AD-2AF7DDB625DB}" vid="{BC5CAE74-2B23-4565-8D39-111EFDDFD00C}"/>
    </a:ext>
  </a:extLst>
</a:theme>
</file>

<file path=ppt/theme/theme2.xml><?xml version="1.0" encoding="utf-8"?>
<a:theme xmlns:a="http://schemas.openxmlformats.org/drawingml/2006/main" name="1_Gilead_HIV_V2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972C9"/>
      </a:accent3>
      <a:accent4>
        <a:srgbClr val="FBB040"/>
      </a:accent4>
      <a:accent5>
        <a:srgbClr val="A117DF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  <a:extLst>
    <a:ext uri="{05A4C25C-085E-4340-85A3-A5531E510DB2}">
      <thm15:themeFamily xmlns:thm15="http://schemas.microsoft.com/office/thememl/2012/main" name="Gilead_HIV.POTX" id="{9B50E6FB-361A-40F2-8804-46C14E57840B}" vid="{EE682282-2BCD-499C-B337-7E1C04BFBF49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b">
        <a:noAutofit/>
      </a:bodyPr>
      <a:lstStyle>
        <a:defPPr>
          <a:defRPr sz="1200" b="0" baseline="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iiV Global Template 2015 With Logo">
  <a:themeElements>
    <a:clrScheme name="ViiV CAB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00A779"/>
      </a:accent1>
      <a:accent2>
        <a:srgbClr val="970096"/>
      </a:accent2>
      <a:accent3>
        <a:srgbClr val="FB9A63"/>
      </a:accent3>
      <a:accent4>
        <a:srgbClr val="0098DB"/>
      </a:accent4>
      <a:accent5>
        <a:srgbClr val="8DD927"/>
      </a:accent5>
      <a:accent6>
        <a:srgbClr val="FF3399"/>
      </a:accent6>
      <a:hlink>
        <a:srgbClr val="97CBFF"/>
      </a:hlink>
      <a:folHlink>
        <a:srgbClr val="DC001E"/>
      </a:folHlink>
    </a:clrScheme>
    <a:fontScheme name="ViiV Corporate Font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36233</TotalTime>
  <Words>1537</Words>
  <Application>Microsoft Office PowerPoint</Application>
  <PresentationFormat>On-screen Show (4:3)</PresentationFormat>
  <Paragraphs>331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Century Gothic</vt:lpstr>
      <vt:lpstr>Symbol</vt:lpstr>
      <vt:lpstr>Times New Roman</vt:lpstr>
      <vt:lpstr>Wingdings</vt:lpstr>
      <vt:lpstr>Wingdings 2</vt:lpstr>
      <vt:lpstr>3_Gilead Hepatitis Template</vt:lpstr>
      <vt:lpstr>1_Gilead_HIV_V2</vt:lpstr>
      <vt:lpstr>4_Default Design</vt:lpstr>
      <vt:lpstr>Flow</vt:lpstr>
      <vt:lpstr>ViiV Global Template 2015 With Logo</vt:lpstr>
      <vt:lpstr>PowerPoint Presentation</vt:lpstr>
      <vt:lpstr>Background</vt:lpstr>
      <vt:lpstr>DolPHIN-1: Dolutegravir in Pregnant HIV mothers and their Neonates  NCT02245022</vt:lpstr>
      <vt:lpstr>DolPHIN-1 Enrolment &amp; Baseline Demographics</vt:lpstr>
      <vt:lpstr>Results – Maternal Plasma PK (T3 versus PP)</vt:lpstr>
      <vt:lpstr>Results – PK in Breast Milk and Breastfeeding Infants </vt:lpstr>
      <vt:lpstr>Results : DTG Washout following Cessation</vt:lpstr>
      <vt:lpstr>Results – Viral load at Post-partum Visit</vt:lpstr>
      <vt:lpstr>Safety – Maternal outcomes</vt:lpstr>
      <vt:lpstr>Safety – Infant outcomes</vt:lpstr>
      <vt:lpstr>DolPHIN-1 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Drug–Drug Interactions Workshop</dc:title>
  <dc:creator>Liesje Quine</dc:creator>
  <cp:lastModifiedBy>Saye Khoo</cp:lastModifiedBy>
  <cp:revision>658</cp:revision>
  <dcterms:created xsi:type="dcterms:W3CDTF">2014-09-04T21:11:15Z</dcterms:created>
  <dcterms:modified xsi:type="dcterms:W3CDTF">2018-07-26T12:39:40Z</dcterms:modified>
</cp:coreProperties>
</file>