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329" r:id="rId3"/>
    <p:sldId id="344" r:id="rId4"/>
    <p:sldId id="277" r:id="rId5"/>
    <p:sldId id="278" r:id="rId6"/>
    <p:sldId id="279" r:id="rId7"/>
    <p:sldId id="280" r:id="rId8"/>
    <p:sldId id="283" r:id="rId9"/>
    <p:sldId id="324" r:id="rId10"/>
    <p:sldId id="284" r:id="rId11"/>
    <p:sldId id="315" r:id="rId12"/>
    <p:sldId id="286" r:id="rId13"/>
    <p:sldId id="287" r:id="rId14"/>
    <p:sldId id="316" r:id="rId15"/>
    <p:sldId id="261" r:id="rId16"/>
    <p:sldId id="322" r:id="rId17"/>
    <p:sldId id="340" r:id="rId18"/>
    <p:sldId id="323" r:id="rId19"/>
    <p:sldId id="320" r:id="rId20"/>
    <p:sldId id="330" r:id="rId21"/>
    <p:sldId id="341" r:id="rId22"/>
    <p:sldId id="342" r:id="rId23"/>
    <p:sldId id="317" r:id="rId24"/>
    <p:sldId id="343" r:id="rId25"/>
    <p:sldId id="297" r:id="rId26"/>
    <p:sldId id="325" r:id="rId27"/>
    <p:sldId id="274" r:id="rId28"/>
    <p:sldId id="319" r:id="rId29"/>
    <p:sldId id="273" r:id="rId30"/>
    <p:sldId id="291" r:id="rId31"/>
    <p:sldId id="331" r:id="rId32"/>
    <p:sldId id="335" r:id="rId33"/>
    <p:sldId id="306"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78"/>
    <a:srgbClr val="FF9300"/>
    <a:srgbClr val="FF2600"/>
    <a:srgbClr val="008F00"/>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76"/>
    <p:restoredTop sz="85536"/>
  </p:normalViewPr>
  <p:slideViewPr>
    <p:cSldViewPr snapToGrid="0" snapToObjects="1">
      <p:cViewPr varScale="1">
        <p:scale>
          <a:sx n="76" d="100"/>
          <a:sy n="76" d="100"/>
        </p:scale>
        <p:origin x="840"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D5C7A3-BF31-E441-873F-36A8EAD23BFD}" type="datetimeFigureOut">
              <a:rPr lang="en-US" smtClean="0"/>
              <a:t>7/26/18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C3D30-EF2F-2441-A6D1-9C023BD457A7}" type="slidenum">
              <a:rPr lang="en-US" smtClean="0"/>
              <a:t>‹#›</a:t>
            </a:fld>
            <a:endParaRPr lang="en-US" dirty="0"/>
          </a:p>
        </p:txBody>
      </p:sp>
    </p:spTree>
    <p:extLst>
      <p:ext uri="{BB962C8B-B14F-4D97-AF65-F5344CB8AC3E}">
        <p14:creationId xmlns:p14="http://schemas.microsoft.com/office/powerpoint/2010/main" val="13773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mn-lt"/>
            </a:endParaRPr>
          </a:p>
        </p:txBody>
      </p:sp>
      <p:sp>
        <p:nvSpPr>
          <p:cNvPr id="4" name="Slide Number Placeholder 3"/>
          <p:cNvSpPr>
            <a:spLocks noGrp="1"/>
          </p:cNvSpPr>
          <p:nvPr>
            <p:ph type="sldNum" sz="quarter" idx="10"/>
          </p:nvPr>
        </p:nvSpPr>
        <p:spPr/>
        <p:txBody>
          <a:bodyPr/>
          <a:lstStyle/>
          <a:p>
            <a:fld id="{FC0C3D30-EF2F-2441-A6D1-9C023BD457A7}" type="slidenum">
              <a:rPr lang="en-US" smtClean="0"/>
              <a:t>1</a:t>
            </a:fld>
            <a:endParaRPr lang="en-US" dirty="0"/>
          </a:p>
        </p:txBody>
      </p:sp>
    </p:spTree>
    <p:extLst>
      <p:ext uri="{BB962C8B-B14F-4D97-AF65-F5344CB8AC3E}">
        <p14:creationId xmlns:p14="http://schemas.microsoft.com/office/powerpoint/2010/main" val="2038936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11</a:t>
            </a:fld>
            <a:endParaRPr lang="en-US" dirty="0"/>
          </a:p>
        </p:txBody>
      </p:sp>
    </p:spTree>
    <p:extLst>
      <p:ext uri="{BB962C8B-B14F-4D97-AF65-F5344CB8AC3E}">
        <p14:creationId xmlns:p14="http://schemas.microsoft.com/office/powerpoint/2010/main" val="3601095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12</a:t>
            </a:fld>
            <a:endParaRPr lang="en-US" dirty="0"/>
          </a:p>
        </p:txBody>
      </p:sp>
    </p:spTree>
    <p:extLst>
      <p:ext uri="{BB962C8B-B14F-4D97-AF65-F5344CB8AC3E}">
        <p14:creationId xmlns:p14="http://schemas.microsoft.com/office/powerpoint/2010/main" val="2063016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13</a:t>
            </a:fld>
            <a:endParaRPr lang="en-US" dirty="0"/>
          </a:p>
        </p:txBody>
      </p:sp>
    </p:spTree>
    <p:extLst>
      <p:ext uri="{BB962C8B-B14F-4D97-AF65-F5344CB8AC3E}">
        <p14:creationId xmlns:p14="http://schemas.microsoft.com/office/powerpoint/2010/main" val="63919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14</a:t>
            </a:fld>
            <a:endParaRPr lang="en-US" dirty="0"/>
          </a:p>
        </p:txBody>
      </p:sp>
    </p:spTree>
    <p:extLst>
      <p:ext uri="{BB962C8B-B14F-4D97-AF65-F5344CB8AC3E}">
        <p14:creationId xmlns:p14="http://schemas.microsoft.com/office/powerpoint/2010/main" val="5591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15</a:t>
            </a:fld>
            <a:endParaRPr lang="en-US" dirty="0"/>
          </a:p>
        </p:txBody>
      </p:sp>
    </p:spTree>
    <p:extLst>
      <p:ext uri="{BB962C8B-B14F-4D97-AF65-F5344CB8AC3E}">
        <p14:creationId xmlns:p14="http://schemas.microsoft.com/office/powerpoint/2010/main" val="396146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EB7613-F3AB-B346-819F-907F540E534B}" type="slidenum">
              <a:rPr lang="en-US" smtClean="0"/>
              <a:t>16</a:t>
            </a:fld>
            <a:endParaRPr lang="en-US" dirty="0"/>
          </a:p>
        </p:txBody>
      </p:sp>
    </p:spTree>
    <p:extLst>
      <p:ext uri="{BB962C8B-B14F-4D97-AF65-F5344CB8AC3E}">
        <p14:creationId xmlns:p14="http://schemas.microsoft.com/office/powerpoint/2010/main" val="1129254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EB7613-F3AB-B346-819F-907F540E534B}" type="slidenum">
              <a:rPr lang="en-US" smtClean="0"/>
              <a:t>17</a:t>
            </a:fld>
            <a:endParaRPr lang="en-US" dirty="0"/>
          </a:p>
        </p:txBody>
      </p:sp>
    </p:spTree>
    <p:extLst>
      <p:ext uri="{BB962C8B-B14F-4D97-AF65-F5344CB8AC3E}">
        <p14:creationId xmlns:p14="http://schemas.microsoft.com/office/powerpoint/2010/main" val="119876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18</a:t>
            </a:fld>
            <a:endParaRPr lang="en-US" dirty="0"/>
          </a:p>
        </p:txBody>
      </p:sp>
    </p:spTree>
    <p:extLst>
      <p:ext uri="{BB962C8B-B14F-4D97-AF65-F5344CB8AC3E}">
        <p14:creationId xmlns:p14="http://schemas.microsoft.com/office/powerpoint/2010/main" val="1998395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19</a:t>
            </a:fld>
            <a:endParaRPr lang="en-US" dirty="0"/>
          </a:p>
        </p:txBody>
      </p:sp>
    </p:spTree>
    <p:extLst>
      <p:ext uri="{BB962C8B-B14F-4D97-AF65-F5344CB8AC3E}">
        <p14:creationId xmlns:p14="http://schemas.microsoft.com/office/powerpoint/2010/main" val="127632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20</a:t>
            </a:fld>
            <a:endParaRPr lang="en-US" dirty="0"/>
          </a:p>
        </p:txBody>
      </p:sp>
    </p:spTree>
    <p:extLst>
      <p:ext uri="{BB962C8B-B14F-4D97-AF65-F5344CB8AC3E}">
        <p14:creationId xmlns:p14="http://schemas.microsoft.com/office/powerpoint/2010/main" val="3013144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2</a:t>
            </a:fld>
            <a:endParaRPr lang="en-US" dirty="0"/>
          </a:p>
        </p:txBody>
      </p:sp>
    </p:spTree>
    <p:extLst>
      <p:ext uri="{BB962C8B-B14F-4D97-AF65-F5344CB8AC3E}">
        <p14:creationId xmlns:p14="http://schemas.microsoft.com/office/powerpoint/2010/main" val="3329686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21</a:t>
            </a:fld>
            <a:endParaRPr lang="en-US" dirty="0"/>
          </a:p>
        </p:txBody>
      </p:sp>
    </p:spTree>
    <p:extLst>
      <p:ext uri="{BB962C8B-B14F-4D97-AF65-F5344CB8AC3E}">
        <p14:creationId xmlns:p14="http://schemas.microsoft.com/office/powerpoint/2010/main" val="4180106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22</a:t>
            </a:fld>
            <a:endParaRPr lang="en-US" dirty="0"/>
          </a:p>
        </p:txBody>
      </p:sp>
    </p:spTree>
    <p:extLst>
      <p:ext uri="{BB962C8B-B14F-4D97-AF65-F5344CB8AC3E}">
        <p14:creationId xmlns:p14="http://schemas.microsoft.com/office/powerpoint/2010/main" val="948168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23</a:t>
            </a:fld>
            <a:endParaRPr lang="en-US" dirty="0"/>
          </a:p>
        </p:txBody>
      </p:sp>
    </p:spTree>
    <p:extLst>
      <p:ext uri="{BB962C8B-B14F-4D97-AF65-F5344CB8AC3E}">
        <p14:creationId xmlns:p14="http://schemas.microsoft.com/office/powerpoint/2010/main" val="773328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24</a:t>
            </a:fld>
            <a:endParaRPr lang="en-US" dirty="0"/>
          </a:p>
        </p:txBody>
      </p:sp>
    </p:spTree>
    <p:extLst>
      <p:ext uri="{BB962C8B-B14F-4D97-AF65-F5344CB8AC3E}">
        <p14:creationId xmlns:p14="http://schemas.microsoft.com/office/powerpoint/2010/main" val="2551127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25</a:t>
            </a:fld>
            <a:endParaRPr lang="en-US" dirty="0"/>
          </a:p>
        </p:txBody>
      </p:sp>
    </p:spTree>
    <p:extLst>
      <p:ext uri="{BB962C8B-B14F-4D97-AF65-F5344CB8AC3E}">
        <p14:creationId xmlns:p14="http://schemas.microsoft.com/office/powerpoint/2010/main" val="1864148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26</a:t>
            </a:fld>
            <a:endParaRPr lang="en-US" dirty="0"/>
          </a:p>
        </p:txBody>
      </p:sp>
    </p:spTree>
    <p:extLst>
      <p:ext uri="{BB962C8B-B14F-4D97-AF65-F5344CB8AC3E}">
        <p14:creationId xmlns:p14="http://schemas.microsoft.com/office/powerpoint/2010/main" val="279236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sz="1200" kern="1200" dirty="0">
              <a:ea typeface="Calibri" charset="0"/>
              <a:cs typeface="Calibri" charset="0"/>
            </a:endParaRPr>
          </a:p>
          <a:p>
            <a:endParaRPr lang="en-US" b="0" dirty="0"/>
          </a:p>
        </p:txBody>
      </p:sp>
      <p:sp>
        <p:nvSpPr>
          <p:cNvPr id="4" name="Slide Number Placeholder 3"/>
          <p:cNvSpPr>
            <a:spLocks noGrp="1"/>
          </p:cNvSpPr>
          <p:nvPr>
            <p:ph type="sldNum" sz="quarter" idx="10"/>
          </p:nvPr>
        </p:nvSpPr>
        <p:spPr/>
        <p:txBody>
          <a:bodyPr/>
          <a:lstStyle/>
          <a:p>
            <a:fld id="{5AAEF48E-941B-3A4C-9A64-4F366B300B42}" type="slidenum">
              <a:rPr lang="en-US" smtClean="0"/>
              <a:t>27</a:t>
            </a:fld>
            <a:endParaRPr lang="en-US" dirty="0"/>
          </a:p>
        </p:txBody>
      </p:sp>
    </p:spTree>
    <p:extLst>
      <p:ext uri="{BB962C8B-B14F-4D97-AF65-F5344CB8AC3E}">
        <p14:creationId xmlns:p14="http://schemas.microsoft.com/office/powerpoint/2010/main" val="2019269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C0C3D30-EF2F-2441-A6D1-9C023BD457A7}" type="slidenum">
              <a:rPr lang="en-US" smtClean="0"/>
              <a:t>28</a:t>
            </a:fld>
            <a:endParaRPr lang="en-US" dirty="0"/>
          </a:p>
        </p:txBody>
      </p:sp>
    </p:spTree>
    <p:extLst>
      <p:ext uri="{BB962C8B-B14F-4D97-AF65-F5344CB8AC3E}">
        <p14:creationId xmlns:p14="http://schemas.microsoft.com/office/powerpoint/2010/main" val="2301025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29</a:t>
            </a:fld>
            <a:endParaRPr lang="en-US" dirty="0"/>
          </a:p>
        </p:txBody>
      </p:sp>
    </p:spTree>
    <p:extLst>
      <p:ext uri="{BB962C8B-B14F-4D97-AF65-F5344CB8AC3E}">
        <p14:creationId xmlns:p14="http://schemas.microsoft.com/office/powerpoint/2010/main" val="2130677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C0C3D30-EF2F-2441-A6D1-9C023BD457A7}" type="slidenum">
              <a:rPr lang="en-US" smtClean="0"/>
              <a:t>30</a:t>
            </a:fld>
            <a:endParaRPr lang="en-US" dirty="0"/>
          </a:p>
        </p:txBody>
      </p:sp>
    </p:spTree>
    <p:extLst>
      <p:ext uri="{BB962C8B-B14F-4D97-AF65-F5344CB8AC3E}">
        <p14:creationId xmlns:p14="http://schemas.microsoft.com/office/powerpoint/2010/main" val="1890239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4</a:t>
            </a:fld>
            <a:endParaRPr lang="en-US" dirty="0"/>
          </a:p>
        </p:txBody>
      </p:sp>
    </p:spTree>
    <p:extLst>
      <p:ext uri="{BB962C8B-B14F-4D97-AF65-F5344CB8AC3E}">
        <p14:creationId xmlns:p14="http://schemas.microsoft.com/office/powerpoint/2010/main" val="481335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C0C3D30-EF2F-2441-A6D1-9C023BD457A7}" type="slidenum">
              <a:rPr lang="en-US" smtClean="0"/>
              <a:t>31</a:t>
            </a:fld>
            <a:endParaRPr lang="en-US" dirty="0"/>
          </a:p>
        </p:txBody>
      </p:sp>
    </p:spTree>
    <p:extLst>
      <p:ext uri="{BB962C8B-B14F-4D97-AF65-F5344CB8AC3E}">
        <p14:creationId xmlns:p14="http://schemas.microsoft.com/office/powerpoint/2010/main" val="2888720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32</a:t>
            </a:fld>
            <a:endParaRPr lang="en-US" dirty="0"/>
          </a:p>
        </p:txBody>
      </p:sp>
    </p:spTree>
    <p:extLst>
      <p:ext uri="{BB962C8B-B14F-4D97-AF65-F5344CB8AC3E}">
        <p14:creationId xmlns:p14="http://schemas.microsoft.com/office/powerpoint/2010/main" val="2712471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33</a:t>
            </a:fld>
            <a:endParaRPr lang="en-US" dirty="0"/>
          </a:p>
        </p:txBody>
      </p:sp>
    </p:spTree>
    <p:extLst>
      <p:ext uri="{BB962C8B-B14F-4D97-AF65-F5344CB8AC3E}">
        <p14:creationId xmlns:p14="http://schemas.microsoft.com/office/powerpoint/2010/main" val="1363619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34</a:t>
            </a:fld>
            <a:endParaRPr lang="en-US" dirty="0"/>
          </a:p>
        </p:txBody>
      </p:sp>
    </p:spTree>
    <p:extLst>
      <p:ext uri="{BB962C8B-B14F-4D97-AF65-F5344CB8AC3E}">
        <p14:creationId xmlns:p14="http://schemas.microsoft.com/office/powerpoint/2010/main" val="3285041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5</a:t>
            </a:fld>
            <a:endParaRPr lang="en-US" dirty="0"/>
          </a:p>
        </p:txBody>
      </p:sp>
    </p:spTree>
    <p:extLst>
      <p:ext uri="{BB962C8B-B14F-4D97-AF65-F5344CB8AC3E}">
        <p14:creationId xmlns:p14="http://schemas.microsoft.com/office/powerpoint/2010/main" val="234992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6</a:t>
            </a:fld>
            <a:endParaRPr lang="en-US" dirty="0"/>
          </a:p>
        </p:txBody>
      </p:sp>
    </p:spTree>
    <p:extLst>
      <p:ext uri="{BB962C8B-B14F-4D97-AF65-F5344CB8AC3E}">
        <p14:creationId xmlns:p14="http://schemas.microsoft.com/office/powerpoint/2010/main" val="1567285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B06A2-6F6C-C142-BCA1-5F1B4A8C8745}" type="slidenum">
              <a:rPr lang="en-US" smtClean="0"/>
              <a:t>7</a:t>
            </a:fld>
            <a:endParaRPr lang="en-US" dirty="0"/>
          </a:p>
        </p:txBody>
      </p:sp>
    </p:spTree>
    <p:extLst>
      <p:ext uri="{BB962C8B-B14F-4D97-AF65-F5344CB8AC3E}">
        <p14:creationId xmlns:p14="http://schemas.microsoft.com/office/powerpoint/2010/main" val="190491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8</a:t>
            </a:fld>
            <a:endParaRPr lang="en-US" dirty="0"/>
          </a:p>
        </p:txBody>
      </p:sp>
    </p:spTree>
    <p:extLst>
      <p:ext uri="{BB962C8B-B14F-4D97-AF65-F5344CB8AC3E}">
        <p14:creationId xmlns:p14="http://schemas.microsoft.com/office/powerpoint/2010/main" val="37699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9</a:t>
            </a:fld>
            <a:endParaRPr lang="en-US" dirty="0"/>
          </a:p>
        </p:txBody>
      </p:sp>
    </p:spTree>
    <p:extLst>
      <p:ext uri="{BB962C8B-B14F-4D97-AF65-F5344CB8AC3E}">
        <p14:creationId xmlns:p14="http://schemas.microsoft.com/office/powerpoint/2010/main" val="1351455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C3D30-EF2F-2441-A6D1-9C023BD457A7}" type="slidenum">
              <a:rPr lang="en-US" smtClean="0"/>
              <a:t>10</a:t>
            </a:fld>
            <a:endParaRPr lang="en-US" dirty="0"/>
          </a:p>
        </p:txBody>
      </p:sp>
    </p:spTree>
    <p:extLst>
      <p:ext uri="{BB962C8B-B14F-4D97-AF65-F5344CB8AC3E}">
        <p14:creationId xmlns:p14="http://schemas.microsoft.com/office/powerpoint/2010/main" val="1073113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C7387E-3882-6940-B27E-765F8D4682B3}" type="datetimeFigureOut">
              <a:rPr lang="en-US" smtClean="0"/>
              <a:t>7/26/18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D824C0-C802-8A4E-978E-0D166FD6B636}" type="slidenum">
              <a:rPr lang="en-US" smtClean="0"/>
              <a:t>‹#›</a:t>
            </a:fld>
            <a:endParaRPr lang="en-US" dirty="0"/>
          </a:p>
        </p:txBody>
      </p:sp>
    </p:spTree>
    <p:extLst>
      <p:ext uri="{BB962C8B-B14F-4D97-AF65-F5344CB8AC3E}">
        <p14:creationId xmlns:p14="http://schemas.microsoft.com/office/powerpoint/2010/main" val="1742671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C7387E-3882-6940-B27E-765F8D4682B3}" type="datetimeFigureOut">
              <a:rPr lang="en-US" smtClean="0"/>
              <a:t>7/26/18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D824C0-C802-8A4E-978E-0D166FD6B636}" type="slidenum">
              <a:rPr lang="en-US" smtClean="0"/>
              <a:t>‹#›</a:t>
            </a:fld>
            <a:endParaRPr lang="en-US" dirty="0"/>
          </a:p>
        </p:txBody>
      </p:sp>
    </p:spTree>
    <p:extLst>
      <p:ext uri="{BB962C8B-B14F-4D97-AF65-F5344CB8AC3E}">
        <p14:creationId xmlns:p14="http://schemas.microsoft.com/office/powerpoint/2010/main" val="1879980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C7387E-3882-6940-B27E-765F8D4682B3}" type="datetimeFigureOut">
              <a:rPr lang="en-US" smtClean="0"/>
              <a:t>7/26/18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D824C0-C802-8A4E-978E-0D166FD6B636}" type="slidenum">
              <a:rPr lang="en-US" smtClean="0"/>
              <a:t>‹#›</a:t>
            </a:fld>
            <a:endParaRPr lang="en-US" dirty="0"/>
          </a:p>
        </p:txBody>
      </p:sp>
    </p:spTree>
    <p:extLst>
      <p:ext uri="{BB962C8B-B14F-4D97-AF65-F5344CB8AC3E}">
        <p14:creationId xmlns:p14="http://schemas.microsoft.com/office/powerpoint/2010/main" val="89719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C7387E-3882-6940-B27E-765F8D4682B3}" type="datetimeFigureOut">
              <a:rPr lang="en-US" smtClean="0"/>
              <a:t>7/26/18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D824C0-C802-8A4E-978E-0D166FD6B636}" type="slidenum">
              <a:rPr lang="en-US" smtClean="0"/>
              <a:t>‹#›</a:t>
            </a:fld>
            <a:endParaRPr lang="en-US" dirty="0"/>
          </a:p>
        </p:txBody>
      </p:sp>
    </p:spTree>
    <p:extLst>
      <p:ext uri="{BB962C8B-B14F-4D97-AF65-F5344CB8AC3E}">
        <p14:creationId xmlns:p14="http://schemas.microsoft.com/office/powerpoint/2010/main" val="94359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7387E-3882-6940-B27E-765F8D4682B3}" type="datetimeFigureOut">
              <a:rPr lang="en-US" smtClean="0"/>
              <a:t>7/26/18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D824C0-C802-8A4E-978E-0D166FD6B636}" type="slidenum">
              <a:rPr lang="en-US" smtClean="0"/>
              <a:t>‹#›</a:t>
            </a:fld>
            <a:endParaRPr lang="en-US" dirty="0"/>
          </a:p>
        </p:txBody>
      </p:sp>
    </p:spTree>
    <p:extLst>
      <p:ext uri="{BB962C8B-B14F-4D97-AF65-F5344CB8AC3E}">
        <p14:creationId xmlns:p14="http://schemas.microsoft.com/office/powerpoint/2010/main" val="115724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C7387E-3882-6940-B27E-765F8D4682B3}" type="datetimeFigureOut">
              <a:rPr lang="en-US" smtClean="0"/>
              <a:t>7/26/18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D824C0-C802-8A4E-978E-0D166FD6B636}" type="slidenum">
              <a:rPr lang="en-US" smtClean="0"/>
              <a:t>‹#›</a:t>
            </a:fld>
            <a:endParaRPr lang="en-US" dirty="0"/>
          </a:p>
        </p:txBody>
      </p:sp>
    </p:spTree>
    <p:extLst>
      <p:ext uri="{BB962C8B-B14F-4D97-AF65-F5344CB8AC3E}">
        <p14:creationId xmlns:p14="http://schemas.microsoft.com/office/powerpoint/2010/main" val="7589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C7387E-3882-6940-B27E-765F8D4682B3}" type="datetimeFigureOut">
              <a:rPr lang="en-US" smtClean="0"/>
              <a:t>7/26/18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D824C0-C802-8A4E-978E-0D166FD6B636}" type="slidenum">
              <a:rPr lang="en-US" smtClean="0"/>
              <a:t>‹#›</a:t>
            </a:fld>
            <a:endParaRPr lang="en-US" dirty="0"/>
          </a:p>
        </p:txBody>
      </p:sp>
    </p:spTree>
    <p:extLst>
      <p:ext uri="{BB962C8B-B14F-4D97-AF65-F5344CB8AC3E}">
        <p14:creationId xmlns:p14="http://schemas.microsoft.com/office/powerpoint/2010/main" val="2123849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C7387E-3882-6940-B27E-765F8D4682B3}" type="datetimeFigureOut">
              <a:rPr lang="en-US" smtClean="0"/>
              <a:t>7/26/18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D824C0-C802-8A4E-978E-0D166FD6B636}" type="slidenum">
              <a:rPr lang="en-US" smtClean="0"/>
              <a:t>‹#›</a:t>
            </a:fld>
            <a:endParaRPr lang="en-US" dirty="0"/>
          </a:p>
        </p:txBody>
      </p:sp>
    </p:spTree>
    <p:extLst>
      <p:ext uri="{BB962C8B-B14F-4D97-AF65-F5344CB8AC3E}">
        <p14:creationId xmlns:p14="http://schemas.microsoft.com/office/powerpoint/2010/main" val="58996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7387E-3882-6940-B27E-765F8D4682B3}" type="datetimeFigureOut">
              <a:rPr lang="en-US" smtClean="0"/>
              <a:t>7/26/18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D824C0-C802-8A4E-978E-0D166FD6B636}" type="slidenum">
              <a:rPr lang="en-US" smtClean="0"/>
              <a:t>‹#›</a:t>
            </a:fld>
            <a:endParaRPr lang="en-US" dirty="0"/>
          </a:p>
        </p:txBody>
      </p:sp>
    </p:spTree>
    <p:extLst>
      <p:ext uri="{BB962C8B-B14F-4D97-AF65-F5344CB8AC3E}">
        <p14:creationId xmlns:p14="http://schemas.microsoft.com/office/powerpoint/2010/main" val="1559390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C7387E-3882-6940-B27E-765F8D4682B3}" type="datetimeFigureOut">
              <a:rPr lang="en-US" smtClean="0"/>
              <a:t>7/26/18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D824C0-C802-8A4E-978E-0D166FD6B636}" type="slidenum">
              <a:rPr lang="en-US" smtClean="0"/>
              <a:t>‹#›</a:t>
            </a:fld>
            <a:endParaRPr lang="en-US" dirty="0"/>
          </a:p>
        </p:txBody>
      </p:sp>
    </p:spTree>
    <p:extLst>
      <p:ext uri="{BB962C8B-B14F-4D97-AF65-F5344CB8AC3E}">
        <p14:creationId xmlns:p14="http://schemas.microsoft.com/office/powerpoint/2010/main" val="78778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C7387E-3882-6940-B27E-765F8D4682B3}" type="datetimeFigureOut">
              <a:rPr lang="en-US" smtClean="0"/>
              <a:t>7/26/18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D824C0-C802-8A4E-978E-0D166FD6B636}" type="slidenum">
              <a:rPr lang="en-US" smtClean="0"/>
              <a:t>‹#›</a:t>
            </a:fld>
            <a:endParaRPr lang="en-US" dirty="0"/>
          </a:p>
        </p:txBody>
      </p:sp>
    </p:spTree>
    <p:extLst>
      <p:ext uri="{BB962C8B-B14F-4D97-AF65-F5344CB8AC3E}">
        <p14:creationId xmlns:p14="http://schemas.microsoft.com/office/powerpoint/2010/main" val="1142787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7387E-3882-6940-B27E-765F8D4682B3}" type="datetimeFigureOut">
              <a:rPr lang="en-US" smtClean="0"/>
              <a:t>7/26/18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D824C0-C802-8A4E-978E-0D166FD6B636}" type="slidenum">
              <a:rPr lang="en-US" smtClean="0"/>
              <a:t>‹#›</a:t>
            </a:fld>
            <a:endParaRPr lang="en-US" dirty="0"/>
          </a:p>
        </p:txBody>
      </p:sp>
    </p:spTree>
    <p:extLst>
      <p:ext uri="{BB962C8B-B14F-4D97-AF65-F5344CB8AC3E}">
        <p14:creationId xmlns:p14="http://schemas.microsoft.com/office/powerpoint/2010/main" val="539817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png"/><Relationship Id="rId10"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0.tiff"/><Relationship Id="rId4" Type="http://schemas.openxmlformats.org/officeDocument/2006/relationships/image" Target="../media/image49.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3.png"/><Relationship Id="rId7"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4.png"/><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19.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89549"/>
            <a:ext cx="9144000" cy="2923082"/>
          </a:xfrm>
        </p:spPr>
        <p:txBody>
          <a:bodyPr>
            <a:normAutofit/>
          </a:bodyPr>
          <a:lstStyle/>
          <a:p>
            <a:pPr>
              <a:spcAft>
                <a:spcPts val="1200"/>
              </a:spcAft>
            </a:pPr>
            <a:r>
              <a:rPr lang="en-US" dirty="0">
                <a:solidFill>
                  <a:srgbClr val="C00000"/>
                </a:solidFill>
                <a:latin typeface="+mn-lt"/>
              </a:rPr>
              <a:t>Contraception and ART</a:t>
            </a:r>
            <a:br>
              <a:rPr lang="en-US" dirty="0">
                <a:solidFill>
                  <a:srgbClr val="C00000"/>
                </a:solidFill>
                <a:latin typeface="+mn-lt"/>
              </a:rPr>
            </a:br>
            <a:r>
              <a:rPr lang="en-US" sz="3600" dirty="0">
                <a:latin typeface="+mn-lt"/>
              </a:rPr>
              <a:t>opportunities to expand effective ART and contraceptive</a:t>
            </a:r>
            <a:r>
              <a:rPr lang="en-US" sz="3600" i="1" dirty="0">
                <a:latin typeface="+mn-lt"/>
              </a:rPr>
              <a:t> </a:t>
            </a:r>
            <a:r>
              <a:rPr lang="en-US" sz="3600" dirty="0">
                <a:latin typeface="+mn-lt"/>
              </a:rPr>
              <a:t>choices</a:t>
            </a:r>
            <a:r>
              <a:rPr lang="en-US" sz="3600" i="1" dirty="0">
                <a:latin typeface="+mn-lt"/>
              </a:rPr>
              <a:t> </a:t>
            </a:r>
            <a:r>
              <a:rPr lang="en-US" sz="3600" dirty="0">
                <a:latin typeface="+mn-lt"/>
              </a:rPr>
              <a:t>with Dolutegravir</a:t>
            </a:r>
          </a:p>
        </p:txBody>
      </p:sp>
      <p:sp>
        <p:nvSpPr>
          <p:cNvPr id="3" name="Subtitle 2"/>
          <p:cNvSpPr>
            <a:spLocks noGrp="1"/>
          </p:cNvSpPr>
          <p:nvPr>
            <p:ph type="subTitle" idx="1"/>
          </p:nvPr>
        </p:nvSpPr>
        <p:spPr>
          <a:xfrm>
            <a:off x="1524000" y="4048678"/>
            <a:ext cx="9144000" cy="1437722"/>
          </a:xfrm>
        </p:spPr>
        <p:txBody>
          <a:bodyPr>
            <a:normAutofit fontScale="70000" lnSpcReduction="20000"/>
          </a:bodyPr>
          <a:lstStyle/>
          <a:p>
            <a:r>
              <a:rPr lang="en-US" sz="3400" dirty="0"/>
              <a:t>Chelsea Morroni, MBChB, DFSRH, MPH, MSc, PhD</a:t>
            </a:r>
          </a:p>
          <a:p>
            <a:r>
              <a:rPr lang="en-US" sz="2800" dirty="0"/>
              <a:t>The Botswana UPenn Partnership and the Liverpool School of Tropical Medicine</a:t>
            </a:r>
          </a:p>
          <a:p>
            <a:r>
              <a:rPr lang="en-US" sz="3400" dirty="0"/>
              <a:t>Rena Patel, MD, MPH</a:t>
            </a:r>
          </a:p>
          <a:p>
            <a:r>
              <a:rPr lang="en-US" sz="2800" dirty="0"/>
              <a:t>University of Washington, International Clinical Research Center</a:t>
            </a:r>
          </a:p>
          <a:p>
            <a:endParaRPr lang="en-US" sz="2600" dirty="0"/>
          </a:p>
          <a:p>
            <a:endParaRPr lang="en-US" sz="1800" dirty="0"/>
          </a:p>
          <a:p>
            <a:endParaRPr lang="en-US" sz="1800"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pic>
        <p:nvPicPr>
          <p:cNvPr id="5" name="Picture 4" descr="BotswanaWTag_Color_RGB"/>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2978" y="5698630"/>
            <a:ext cx="1595819" cy="936000"/>
          </a:xfrm>
          <a:prstGeom prst="rect">
            <a:avLst/>
          </a:prstGeom>
          <a:noFill/>
          <a:ln>
            <a:noFill/>
          </a:ln>
        </p:spPr>
      </p:pic>
      <p:pic>
        <p:nvPicPr>
          <p:cNvPr id="6" name="Picture 5"/>
          <p:cNvPicPr>
            <a:picLocks noChangeAspect="1"/>
          </p:cNvPicPr>
          <p:nvPr/>
        </p:nvPicPr>
        <p:blipFill>
          <a:blip r:embed="rId5"/>
          <a:stretch>
            <a:fillRect/>
          </a:stretch>
        </p:blipFill>
        <p:spPr>
          <a:xfrm>
            <a:off x="211996" y="5683640"/>
            <a:ext cx="1262963" cy="936000"/>
          </a:xfrm>
          <a:prstGeom prst="rect">
            <a:avLst/>
          </a:prstGeom>
        </p:spPr>
      </p:pic>
      <p:pic>
        <p:nvPicPr>
          <p:cNvPr id="7" name="Picture 6"/>
          <p:cNvPicPr>
            <a:picLocks noChangeAspect="1"/>
          </p:cNvPicPr>
          <p:nvPr/>
        </p:nvPicPr>
        <p:blipFill>
          <a:blip r:embed="rId6"/>
          <a:stretch>
            <a:fillRect/>
          </a:stretch>
        </p:blipFill>
        <p:spPr>
          <a:xfrm>
            <a:off x="3177150" y="5756218"/>
            <a:ext cx="948594" cy="936000"/>
          </a:xfrm>
          <a:prstGeom prst="rect">
            <a:avLst/>
          </a:prstGeom>
        </p:spPr>
      </p:pic>
      <p:pic>
        <p:nvPicPr>
          <p:cNvPr id="9" name="Content Placeholder 17" descr="Screen Shot 2017-03-08 at 15.29.29.png"/>
          <p:cNvPicPr>
            <a:picLocks noChangeAspect="1"/>
          </p:cNvPicPr>
          <p:nvPr/>
        </p:nvPicPr>
        <p:blipFill>
          <a:blip r:embed="rId7">
            <a:extLst>
              <a:ext uri="{28A0092B-C50C-407E-A947-70E740481C1C}">
                <a14:useLocalDpi xmlns:a14="http://schemas.microsoft.com/office/drawing/2010/main" val="0"/>
              </a:ext>
            </a:extLst>
          </a:blip>
          <a:srcRect l="5467" r="5467"/>
          <a:stretch>
            <a:fillRect/>
          </a:stretch>
        </p:blipFill>
        <p:spPr>
          <a:xfrm>
            <a:off x="6206324" y="5756218"/>
            <a:ext cx="1740961" cy="936000"/>
          </a:xfrm>
          <a:prstGeom prst="rect">
            <a:avLst/>
          </a:prstGeom>
        </p:spPr>
      </p:pic>
      <p:pic>
        <p:nvPicPr>
          <p:cNvPr id="10" name="Picture 9">
            <a:extLst>
              <a:ext uri="{FF2B5EF4-FFF2-40B4-BE49-F238E27FC236}">
                <a16:creationId xmlns:a16="http://schemas.microsoft.com/office/drawing/2014/main" id="{D45BEC05-FFE9-2648-9A15-5FA31A53D1A0}"/>
              </a:ext>
            </a:extLst>
          </p:cNvPr>
          <p:cNvPicPr>
            <a:picLocks noChangeAspect="1"/>
          </p:cNvPicPr>
          <p:nvPr/>
        </p:nvPicPr>
        <p:blipFill>
          <a:blip r:embed="rId8"/>
          <a:stretch>
            <a:fillRect/>
          </a:stretch>
        </p:blipFill>
        <p:spPr>
          <a:xfrm>
            <a:off x="4250531" y="5713715"/>
            <a:ext cx="1881805" cy="900000"/>
          </a:xfrm>
          <a:prstGeom prst="rect">
            <a:avLst/>
          </a:prstGeom>
        </p:spPr>
      </p:pic>
      <p:pic>
        <p:nvPicPr>
          <p:cNvPr id="12" name="Picture 11" descr="logo">
            <a:extLst>
              <a:ext uri="{FF2B5EF4-FFF2-40B4-BE49-F238E27FC236}">
                <a16:creationId xmlns:a16="http://schemas.microsoft.com/office/drawing/2014/main" id="{2080EA68-4D2B-9947-BEA9-5BEC7D085DB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89005" y="5806630"/>
            <a:ext cx="1392850" cy="792000"/>
          </a:xfrm>
          <a:prstGeom prst="rect">
            <a:avLst/>
          </a:prstGeom>
          <a:noFill/>
          <a:ln>
            <a:noFill/>
          </a:ln>
        </p:spPr>
      </p:pic>
      <p:pic>
        <p:nvPicPr>
          <p:cNvPr id="13" name="Picture 12">
            <a:extLst>
              <a:ext uri="{FF2B5EF4-FFF2-40B4-BE49-F238E27FC236}">
                <a16:creationId xmlns:a16="http://schemas.microsoft.com/office/drawing/2014/main" id="{03BC3A9B-72DD-E246-9EBC-249A5687B9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98986" y="5715545"/>
            <a:ext cx="1148871" cy="900000"/>
          </a:xfrm>
          <a:prstGeom prst="rect">
            <a:avLst/>
          </a:prstGeom>
        </p:spPr>
      </p:pic>
    </p:spTree>
    <p:extLst>
      <p:ext uri="{BB962C8B-B14F-4D97-AF65-F5344CB8AC3E}">
        <p14:creationId xmlns:p14="http://schemas.microsoft.com/office/powerpoint/2010/main" val="1698527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B3378C-C56D-6042-BF31-5BB707670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grpSp>
        <p:nvGrpSpPr>
          <p:cNvPr id="8" name="Group 7">
            <a:extLst>
              <a:ext uri="{FF2B5EF4-FFF2-40B4-BE49-F238E27FC236}">
                <a16:creationId xmlns:a16="http://schemas.microsoft.com/office/drawing/2014/main" id="{83AC3FEA-5A4C-254A-B2AE-824339412D6E}"/>
              </a:ext>
            </a:extLst>
          </p:cNvPr>
          <p:cNvGrpSpPr>
            <a:grpSpLocks noChangeAspect="1"/>
          </p:cNvGrpSpPr>
          <p:nvPr/>
        </p:nvGrpSpPr>
        <p:grpSpPr>
          <a:xfrm>
            <a:off x="1453551" y="1663232"/>
            <a:ext cx="2130088" cy="2638568"/>
            <a:chOff x="477800" y="257665"/>
            <a:chExt cx="4013200" cy="4977753"/>
          </a:xfrm>
        </p:grpSpPr>
        <p:pic>
          <p:nvPicPr>
            <p:cNvPr id="9" name="Picture 8">
              <a:extLst>
                <a:ext uri="{FF2B5EF4-FFF2-40B4-BE49-F238E27FC236}">
                  <a16:creationId xmlns:a16="http://schemas.microsoft.com/office/drawing/2014/main" id="{93716DEE-FCFE-A247-BAA7-07461765C940}"/>
                </a:ext>
              </a:extLst>
            </p:cNvPr>
            <p:cNvPicPr>
              <a:picLocks noChangeAspect="1"/>
            </p:cNvPicPr>
            <p:nvPr/>
          </p:nvPicPr>
          <p:blipFill>
            <a:blip r:embed="rId4"/>
            <a:stretch>
              <a:fillRect/>
            </a:stretch>
          </p:blipFill>
          <p:spPr>
            <a:xfrm>
              <a:off x="477800" y="257665"/>
              <a:ext cx="4013200" cy="3048000"/>
            </a:xfrm>
            <a:prstGeom prst="rect">
              <a:avLst/>
            </a:prstGeom>
          </p:spPr>
        </p:pic>
        <p:pic>
          <p:nvPicPr>
            <p:cNvPr id="10" name="Picture 9">
              <a:extLst>
                <a:ext uri="{FF2B5EF4-FFF2-40B4-BE49-F238E27FC236}">
                  <a16:creationId xmlns:a16="http://schemas.microsoft.com/office/drawing/2014/main" id="{522DD846-863B-8E4B-93A7-775796971777}"/>
                </a:ext>
              </a:extLst>
            </p:cNvPr>
            <p:cNvPicPr>
              <a:picLocks noChangeAspect="1"/>
            </p:cNvPicPr>
            <p:nvPr/>
          </p:nvPicPr>
          <p:blipFill>
            <a:blip r:embed="rId5"/>
            <a:stretch>
              <a:fillRect/>
            </a:stretch>
          </p:blipFill>
          <p:spPr>
            <a:xfrm>
              <a:off x="477800" y="2162666"/>
              <a:ext cx="4013200" cy="3072752"/>
            </a:xfrm>
            <a:prstGeom prst="rect">
              <a:avLst/>
            </a:prstGeom>
          </p:spPr>
        </p:pic>
      </p:grpSp>
      <p:pic>
        <p:nvPicPr>
          <p:cNvPr id="11" name="Picture 10">
            <a:extLst>
              <a:ext uri="{FF2B5EF4-FFF2-40B4-BE49-F238E27FC236}">
                <a16:creationId xmlns:a16="http://schemas.microsoft.com/office/drawing/2014/main" id="{2D5001EF-CFC0-2445-915F-220BA9021F55}"/>
              </a:ext>
            </a:extLst>
          </p:cNvPr>
          <p:cNvPicPr>
            <a:picLocks noChangeAspect="1"/>
          </p:cNvPicPr>
          <p:nvPr/>
        </p:nvPicPr>
        <p:blipFill>
          <a:blip r:embed="rId6"/>
          <a:stretch>
            <a:fillRect/>
          </a:stretch>
        </p:blipFill>
        <p:spPr>
          <a:xfrm>
            <a:off x="1251846" y="4500378"/>
            <a:ext cx="2674694" cy="743974"/>
          </a:xfrm>
          <a:prstGeom prst="rect">
            <a:avLst/>
          </a:prstGeom>
        </p:spPr>
      </p:pic>
      <p:grpSp>
        <p:nvGrpSpPr>
          <p:cNvPr id="12" name="Group 11">
            <a:extLst>
              <a:ext uri="{FF2B5EF4-FFF2-40B4-BE49-F238E27FC236}">
                <a16:creationId xmlns:a16="http://schemas.microsoft.com/office/drawing/2014/main" id="{985840EF-9C1C-B244-AA0A-AF143418FC11}"/>
              </a:ext>
            </a:extLst>
          </p:cNvPr>
          <p:cNvGrpSpPr>
            <a:grpSpLocks noChangeAspect="1"/>
          </p:cNvGrpSpPr>
          <p:nvPr/>
        </p:nvGrpSpPr>
        <p:grpSpPr>
          <a:xfrm>
            <a:off x="5259806" y="1811150"/>
            <a:ext cx="2965078" cy="1187544"/>
            <a:chOff x="3606800" y="2425700"/>
            <a:chExt cx="4978400" cy="1993900"/>
          </a:xfrm>
        </p:grpSpPr>
        <p:pic>
          <p:nvPicPr>
            <p:cNvPr id="13" name="Picture 12">
              <a:extLst>
                <a:ext uri="{FF2B5EF4-FFF2-40B4-BE49-F238E27FC236}">
                  <a16:creationId xmlns:a16="http://schemas.microsoft.com/office/drawing/2014/main" id="{AAD2836A-7BF8-DB48-96D2-C1CD7A0137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6800" y="2425700"/>
              <a:ext cx="4978400" cy="1993900"/>
            </a:xfrm>
            <a:prstGeom prst="rect">
              <a:avLst/>
            </a:prstGeom>
          </p:spPr>
        </p:pic>
        <p:pic>
          <p:nvPicPr>
            <p:cNvPr id="14" name="Picture 13">
              <a:extLst>
                <a:ext uri="{FF2B5EF4-FFF2-40B4-BE49-F238E27FC236}">
                  <a16:creationId xmlns:a16="http://schemas.microsoft.com/office/drawing/2014/main" id="{F62A7967-9943-7A4E-9A6A-3EAB526D8A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1320" y="2432846"/>
              <a:ext cx="2425699" cy="254000"/>
            </a:xfrm>
            <a:prstGeom prst="rect">
              <a:avLst/>
            </a:prstGeom>
          </p:spPr>
        </p:pic>
      </p:grpSp>
      <p:pic>
        <p:nvPicPr>
          <p:cNvPr id="15" name="Content Placeholder 10">
            <a:extLst>
              <a:ext uri="{FF2B5EF4-FFF2-40B4-BE49-F238E27FC236}">
                <a16:creationId xmlns:a16="http://schemas.microsoft.com/office/drawing/2014/main" id="{9E599F28-66C2-5C44-A230-10F9825D9E01}"/>
              </a:ext>
            </a:extLst>
          </p:cNvPr>
          <p:cNvPicPr>
            <a:picLocks noChangeAspect="1"/>
          </p:cNvPicPr>
          <p:nvPr/>
        </p:nvPicPr>
        <p:blipFill rotWithShape="1">
          <a:blip r:embed="rId9"/>
          <a:srcRect l="4425" t="4011" r="9539" b="2011"/>
          <a:stretch/>
        </p:blipFill>
        <p:spPr>
          <a:xfrm>
            <a:off x="5323649" y="3536877"/>
            <a:ext cx="3200955" cy="1559558"/>
          </a:xfrm>
          <a:prstGeom prst="rect">
            <a:avLst/>
          </a:prstGeom>
          <a:noFill/>
          <a:ln>
            <a:noFill/>
          </a:ln>
        </p:spPr>
      </p:pic>
      <p:sp>
        <p:nvSpPr>
          <p:cNvPr id="16" name="Rounded Rectangle 15">
            <a:extLst>
              <a:ext uri="{FF2B5EF4-FFF2-40B4-BE49-F238E27FC236}">
                <a16:creationId xmlns:a16="http://schemas.microsoft.com/office/drawing/2014/main" id="{C6616207-014A-0440-A721-1257E2F635F4}"/>
              </a:ext>
            </a:extLst>
          </p:cNvPr>
          <p:cNvSpPr/>
          <p:nvPr/>
        </p:nvSpPr>
        <p:spPr>
          <a:xfrm>
            <a:off x="910607" y="1358154"/>
            <a:ext cx="3298322" cy="4128248"/>
          </a:xfrm>
          <a:prstGeom prst="roundRect">
            <a:avLst/>
          </a:prstGeom>
          <a:no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C00000"/>
              </a:solidFill>
            </a:endParaRPr>
          </a:p>
        </p:txBody>
      </p:sp>
      <p:sp>
        <p:nvSpPr>
          <p:cNvPr id="17" name="Rounded Rectangle 16">
            <a:extLst>
              <a:ext uri="{FF2B5EF4-FFF2-40B4-BE49-F238E27FC236}">
                <a16:creationId xmlns:a16="http://schemas.microsoft.com/office/drawing/2014/main" id="{09490E1D-B8A3-6D44-A1C2-37AB01F16DAC}"/>
              </a:ext>
            </a:extLst>
          </p:cNvPr>
          <p:cNvSpPr/>
          <p:nvPr/>
        </p:nvSpPr>
        <p:spPr>
          <a:xfrm>
            <a:off x="5204683" y="1362637"/>
            <a:ext cx="3298322" cy="4128248"/>
          </a:xfrm>
          <a:prstGeom prst="roundRect">
            <a:avLst/>
          </a:prstGeom>
          <a:no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C00000"/>
              </a:solidFill>
            </a:endParaRPr>
          </a:p>
        </p:txBody>
      </p:sp>
      <p:cxnSp>
        <p:nvCxnSpPr>
          <p:cNvPr id="19" name="Straight Connector 18">
            <a:extLst>
              <a:ext uri="{FF2B5EF4-FFF2-40B4-BE49-F238E27FC236}">
                <a16:creationId xmlns:a16="http://schemas.microsoft.com/office/drawing/2014/main" id="{0B68F8F1-E3D7-3542-A37A-37AFDC2D1581}"/>
              </a:ext>
            </a:extLst>
          </p:cNvPr>
          <p:cNvCxnSpPr>
            <a:stCxn id="16" idx="3"/>
            <a:endCxn id="17" idx="1"/>
          </p:cNvCxnSpPr>
          <p:nvPr/>
        </p:nvCxnSpPr>
        <p:spPr>
          <a:xfrm>
            <a:off x="4208929" y="3422278"/>
            <a:ext cx="995754" cy="4483"/>
          </a:xfrm>
          <a:prstGeom prst="line">
            <a:avLst/>
          </a:prstGeom>
          <a:ln w="111125">
            <a:solidFill>
              <a:srgbClr val="005493">
                <a:alpha val="89000"/>
              </a:srgbClr>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7E93086-6695-FF44-BF3A-5D3DB230C2AD}"/>
              </a:ext>
            </a:extLst>
          </p:cNvPr>
          <p:cNvCxnSpPr>
            <a:stCxn id="17" idx="3"/>
          </p:cNvCxnSpPr>
          <p:nvPr/>
        </p:nvCxnSpPr>
        <p:spPr>
          <a:xfrm flipV="1">
            <a:off x="8503005" y="3422278"/>
            <a:ext cx="452736" cy="4483"/>
          </a:xfrm>
          <a:prstGeom prst="straightConnector1">
            <a:avLst/>
          </a:prstGeom>
          <a:ln w="111125">
            <a:solidFill>
              <a:srgbClr val="005493">
                <a:alpha val="89000"/>
              </a:srgb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467893-626D-CF47-A932-2D6050EEFB69}"/>
              </a:ext>
            </a:extLst>
          </p:cNvPr>
          <p:cNvSpPr txBox="1"/>
          <p:nvPr/>
        </p:nvSpPr>
        <p:spPr>
          <a:xfrm>
            <a:off x="9080039" y="2748746"/>
            <a:ext cx="2307703" cy="1754326"/>
          </a:xfrm>
          <a:prstGeom prst="rect">
            <a:avLst/>
          </a:prstGeom>
          <a:noFill/>
        </p:spPr>
        <p:txBody>
          <a:bodyPr wrap="square" rtlCol="0">
            <a:spAutoFit/>
          </a:bodyPr>
          <a:lstStyle/>
          <a:p>
            <a:r>
              <a:rPr lang="en-US" dirty="0">
                <a:solidFill>
                  <a:srgbClr val="C00000"/>
                </a:solidFill>
              </a:rPr>
              <a:t>Need to carefully consider risks and benefits before developing guidance that may restrict women’s options</a:t>
            </a:r>
          </a:p>
        </p:txBody>
      </p:sp>
      <p:sp>
        <p:nvSpPr>
          <p:cNvPr id="2" name="TextBox 1">
            <a:extLst>
              <a:ext uri="{FF2B5EF4-FFF2-40B4-BE49-F238E27FC236}">
                <a16:creationId xmlns:a16="http://schemas.microsoft.com/office/drawing/2014/main" id="{CEB16C2D-9B7A-8C4D-8265-D1984C5BA7D9}"/>
              </a:ext>
            </a:extLst>
          </p:cNvPr>
          <p:cNvSpPr txBox="1"/>
          <p:nvPr/>
        </p:nvSpPr>
        <p:spPr>
          <a:xfrm>
            <a:off x="1164411" y="789006"/>
            <a:ext cx="2720425" cy="369332"/>
          </a:xfrm>
          <a:prstGeom prst="rect">
            <a:avLst/>
          </a:prstGeom>
          <a:noFill/>
        </p:spPr>
        <p:txBody>
          <a:bodyPr wrap="none" rtlCol="0">
            <a:spAutoFit/>
          </a:bodyPr>
          <a:lstStyle/>
          <a:p>
            <a:r>
              <a:rPr lang="en-US" b="1" dirty="0">
                <a:solidFill>
                  <a:srgbClr val="C00000"/>
                </a:solidFill>
              </a:rPr>
              <a:t>Efavirenz and birth defects</a:t>
            </a:r>
          </a:p>
        </p:txBody>
      </p:sp>
      <p:sp>
        <p:nvSpPr>
          <p:cNvPr id="18" name="TextBox 17">
            <a:extLst>
              <a:ext uri="{FF2B5EF4-FFF2-40B4-BE49-F238E27FC236}">
                <a16:creationId xmlns:a16="http://schemas.microsoft.com/office/drawing/2014/main" id="{20ECCC2A-E40F-9144-876A-499C1AEE3945}"/>
              </a:ext>
            </a:extLst>
          </p:cNvPr>
          <p:cNvSpPr txBox="1"/>
          <p:nvPr/>
        </p:nvSpPr>
        <p:spPr>
          <a:xfrm>
            <a:off x="5032421" y="789006"/>
            <a:ext cx="3606693" cy="369332"/>
          </a:xfrm>
          <a:prstGeom prst="rect">
            <a:avLst/>
          </a:prstGeom>
          <a:noFill/>
        </p:spPr>
        <p:txBody>
          <a:bodyPr wrap="none" rtlCol="0">
            <a:spAutoFit/>
          </a:bodyPr>
          <a:lstStyle/>
          <a:p>
            <a:r>
              <a:rPr lang="en-US" b="1" dirty="0">
                <a:solidFill>
                  <a:srgbClr val="C00000"/>
                </a:solidFill>
              </a:rPr>
              <a:t>Efavirenz and contraceptive implant</a:t>
            </a:r>
          </a:p>
        </p:txBody>
      </p:sp>
      <p:sp>
        <p:nvSpPr>
          <p:cNvPr id="20" name="TextBox 19">
            <a:extLst>
              <a:ext uri="{FF2B5EF4-FFF2-40B4-BE49-F238E27FC236}">
                <a16:creationId xmlns:a16="http://schemas.microsoft.com/office/drawing/2014/main" id="{57F8220C-5C49-964F-BB5E-A445823EE89D}"/>
              </a:ext>
            </a:extLst>
          </p:cNvPr>
          <p:cNvSpPr txBox="1"/>
          <p:nvPr/>
        </p:nvSpPr>
        <p:spPr>
          <a:xfrm>
            <a:off x="36576" y="6559296"/>
            <a:ext cx="596638" cy="276999"/>
          </a:xfrm>
          <a:prstGeom prst="rect">
            <a:avLst/>
          </a:prstGeom>
          <a:noFill/>
        </p:spPr>
        <p:txBody>
          <a:bodyPr wrap="none" rtlCol="0">
            <a:spAutoFit/>
          </a:bodyPr>
          <a:lstStyle/>
          <a:p>
            <a:r>
              <a:rPr lang="en-US" sz="1200" dirty="0"/>
              <a:t>Slide 5</a:t>
            </a:r>
          </a:p>
        </p:txBody>
      </p:sp>
    </p:spTree>
    <p:extLst>
      <p:ext uri="{BB962C8B-B14F-4D97-AF65-F5344CB8AC3E}">
        <p14:creationId xmlns:p14="http://schemas.microsoft.com/office/powerpoint/2010/main" val="263477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34716" y="1214089"/>
            <a:ext cx="7685814" cy="19487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966" t="12385" r="28571" b="10521"/>
          <a:stretch/>
        </p:blipFill>
        <p:spPr>
          <a:xfrm>
            <a:off x="557570" y="1461011"/>
            <a:ext cx="866495" cy="153702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280" y="1427761"/>
            <a:ext cx="6350000" cy="1701800"/>
          </a:xfrm>
          <a:prstGeom prst="rect">
            <a:avLst/>
          </a:prstGeom>
        </p:spPr>
      </p:pic>
      <p:sp>
        <p:nvSpPr>
          <p:cNvPr id="11" name="TextBox 10"/>
          <p:cNvSpPr txBox="1"/>
          <p:nvPr/>
        </p:nvSpPr>
        <p:spPr>
          <a:xfrm flipH="1">
            <a:off x="839449" y="653706"/>
            <a:ext cx="5441430" cy="461665"/>
          </a:xfrm>
          <a:prstGeom prst="rect">
            <a:avLst/>
          </a:prstGeom>
          <a:noFill/>
        </p:spPr>
        <p:txBody>
          <a:bodyPr wrap="square" rtlCol="0">
            <a:spAutoFit/>
          </a:bodyPr>
          <a:lstStyle/>
          <a:p>
            <a:r>
              <a:rPr lang="en-US" sz="2400" b="1" dirty="0">
                <a:solidFill>
                  <a:srgbClr val="C00000"/>
                </a:solidFill>
              </a:rPr>
              <a:t>DOLUTEGRAVIR</a:t>
            </a:r>
          </a:p>
        </p:txBody>
      </p:sp>
      <p:grpSp>
        <p:nvGrpSpPr>
          <p:cNvPr id="7" name="Group 6">
            <a:extLst>
              <a:ext uri="{FF2B5EF4-FFF2-40B4-BE49-F238E27FC236}">
                <a16:creationId xmlns:a16="http://schemas.microsoft.com/office/drawing/2014/main" id="{C01F6BB4-2D89-5843-B846-EF46B8D365E4}"/>
              </a:ext>
            </a:extLst>
          </p:cNvPr>
          <p:cNvGrpSpPr/>
          <p:nvPr/>
        </p:nvGrpSpPr>
        <p:grpSpPr>
          <a:xfrm>
            <a:off x="1424065" y="3047845"/>
            <a:ext cx="3164395" cy="2367993"/>
            <a:chOff x="596326" y="1405985"/>
            <a:chExt cx="3164395" cy="2367993"/>
          </a:xfrm>
        </p:grpSpPr>
        <p:grpSp>
          <p:nvGrpSpPr>
            <p:cNvPr id="9" name="Group 8">
              <a:extLst>
                <a:ext uri="{FF2B5EF4-FFF2-40B4-BE49-F238E27FC236}">
                  <a16:creationId xmlns:a16="http://schemas.microsoft.com/office/drawing/2014/main" id="{5765C8C7-47CC-024C-A292-8EAD809639D7}"/>
                </a:ext>
              </a:extLst>
            </p:cNvPr>
            <p:cNvGrpSpPr>
              <a:grpSpLocks noChangeAspect="1"/>
            </p:cNvGrpSpPr>
            <p:nvPr/>
          </p:nvGrpSpPr>
          <p:grpSpPr>
            <a:xfrm>
              <a:off x="596326" y="1405985"/>
              <a:ext cx="3164395" cy="2164138"/>
              <a:chOff x="543081" y="1115371"/>
              <a:chExt cx="4043909" cy="2765640"/>
            </a:xfrm>
          </p:grpSpPr>
          <p:grpSp>
            <p:nvGrpSpPr>
              <p:cNvPr id="13" name="Group 12">
                <a:extLst>
                  <a:ext uri="{FF2B5EF4-FFF2-40B4-BE49-F238E27FC236}">
                    <a16:creationId xmlns:a16="http://schemas.microsoft.com/office/drawing/2014/main" id="{F6CC43CA-D343-B74A-9952-356490D23597}"/>
                  </a:ext>
                </a:extLst>
              </p:cNvPr>
              <p:cNvGrpSpPr>
                <a:grpSpLocks noChangeAspect="1"/>
              </p:cNvGrpSpPr>
              <p:nvPr/>
            </p:nvGrpSpPr>
            <p:grpSpPr>
              <a:xfrm>
                <a:off x="543081" y="1115371"/>
                <a:ext cx="4043909" cy="2765640"/>
                <a:chOff x="543081" y="1115371"/>
                <a:chExt cx="4043909" cy="2765640"/>
              </a:xfrm>
            </p:grpSpPr>
            <p:pic>
              <p:nvPicPr>
                <p:cNvPr id="15" name="Picture 14">
                  <a:extLst>
                    <a:ext uri="{FF2B5EF4-FFF2-40B4-BE49-F238E27FC236}">
                      <a16:creationId xmlns:a16="http://schemas.microsoft.com/office/drawing/2014/main" id="{62E7F97E-7EC2-894C-ADD8-F88ED180DF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081" y="1115371"/>
                  <a:ext cx="4043909" cy="2090020"/>
                </a:xfrm>
                <a:prstGeom prst="rect">
                  <a:avLst/>
                </a:prstGeom>
              </p:spPr>
            </p:pic>
            <p:pic>
              <p:nvPicPr>
                <p:cNvPr id="16" name="Picture 15">
                  <a:extLst>
                    <a:ext uri="{FF2B5EF4-FFF2-40B4-BE49-F238E27FC236}">
                      <a16:creationId xmlns:a16="http://schemas.microsoft.com/office/drawing/2014/main" id="{8455024A-30AE-8549-A091-AE354E9F38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409" y="3296362"/>
                  <a:ext cx="3492708" cy="584649"/>
                </a:xfrm>
                <a:prstGeom prst="rect">
                  <a:avLst/>
                </a:prstGeom>
              </p:spPr>
            </p:pic>
          </p:grpSp>
          <p:pic>
            <p:nvPicPr>
              <p:cNvPr id="14" name="Picture 13">
                <a:extLst>
                  <a:ext uri="{FF2B5EF4-FFF2-40B4-BE49-F238E27FC236}">
                    <a16:creationId xmlns:a16="http://schemas.microsoft.com/office/drawing/2014/main" id="{A5786F9B-5E8B-2B4C-ABC2-56378265B1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7236" y="3145088"/>
                <a:ext cx="995597" cy="108217"/>
              </a:xfrm>
              <a:prstGeom prst="rect">
                <a:avLst/>
              </a:prstGeom>
            </p:spPr>
          </p:pic>
        </p:grpSp>
        <p:sp>
          <p:nvSpPr>
            <p:cNvPr id="12" name="Rectangle 11">
              <a:extLst>
                <a:ext uri="{FF2B5EF4-FFF2-40B4-BE49-F238E27FC236}">
                  <a16:creationId xmlns:a16="http://schemas.microsoft.com/office/drawing/2014/main" id="{D38C5D87-486E-5941-9CD6-79FA5B61761B}"/>
                </a:ext>
              </a:extLst>
            </p:cNvPr>
            <p:cNvSpPr/>
            <p:nvPr/>
          </p:nvSpPr>
          <p:spPr>
            <a:xfrm>
              <a:off x="756324" y="1405985"/>
              <a:ext cx="2921272" cy="23679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3E10B289-BD35-A340-B075-6F1FD3215A0E}"/>
              </a:ext>
            </a:extLst>
          </p:cNvPr>
          <p:cNvGrpSpPr/>
          <p:nvPr/>
        </p:nvGrpSpPr>
        <p:grpSpPr>
          <a:xfrm>
            <a:off x="4277623" y="3597414"/>
            <a:ext cx="3841176" cy="2413670"/>
            <a:chOff x="5635334" y="1327058"/>
            <a:chExt cx="3841176" cy="2413670"/>
          </a:xfrm>
        </p:grpSpPr>
        <p:sp>
          <p:nvSpPr>
            <p:cNvPr id="19" name="Rectangle 18">
              <a:extLst>
                <a:ext uri="{FF2B5EF4-FFF2-40B4-BE49-F238E27FC236}">
                  <a16:creationId xmlns:a16="http://schemas.microsoft.com/office/drawing/2014/main" id="{FF6C7B11-964E-8D48-BE97-DA58D760BCBF}"/>
                </a:ext>
              </a:extLst>
            </p:cNvPr>
            <p:cNvSpPr/>
            <p:nvPr/>
          </p:nvSpPr>
          <p:spPr>
            <a:xfrm>
              <a:off x="5635334" y="1327058"/>
              <a:ext cx="3841176" cy="241367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20FBBC2E-94EE-AD4A-8D4B-C1488228BEFF}"/>
                </a:ext>
              </a:extLst>
            </p:cNvPr>
            <p:cNvGrpSpPr/>
            <p:nvPr/>
          </p:nvGrpSpPr>
          <p:grpSpPr>
            <a:xfrm>
              <a:off x="5668584" y="1611354"/>
              <a:ext cx="3658299" cy="1963852"/>
              <a:chOff x="5668584" y="1611354"/>
              <a:chExt cx="3658299" cy="1963852"/>
            </a:xfrm>
          </p:grpSpPr>
          <p:pic>
            <p:nvPicPr>
              <p:cNvPr id="21" name="Picture 20">
                <a:extLst>
                  <a:ext uri="{FF2B5EF4-FFF2-40B4-BE49-F238E27FC236}">
                    <a16:creationId xmlns:a16="http://schemas.microsoft.com/office/drawing/2014/main" id="{B91F78D6-C38A-BF41-918D-9B249BD083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8584" y="1611354"/>
                <a:ext cx="3658298" cy="953611"/>
              </a:xfrm>
              <a:prstGeom prst="rect">
                <a:avLst/>
              </a:prstGeom>
            </p:spPr>
          </p:pic>
          <p:sp>
            <p:nvSpPr>
              <p:cNvPr id="20" name="TextBox 19">
                <a:extLst>
                  <a:ext uri="{FF2B5EF4-FFF2-40B4-BE49-F238E27FC236}">
                    <a16:creationId xmlns:a16="http://schemas.microsoft.com/office/drawing/2014/main" id="{BDFB56EF-51B8-E146-94DA-CB2028E3AF6D}"/>
                  </a:ext>
                </a:extLst>
              </p:cNvPr>
              <p:cNvSpPr txBox="1"/>
              <p:nvPr/>
            </p:nvSpPr>
            <p:spPr>
              <a:xfrm>
                <a:off x="5668585" y="2744209"/>
                <a:ext cx="3658298" cy="830997"/>
              </a:xfrm>
              <a:prstGeom prst="rect">
                <a:avLst/>
              </a:prstGeom>
              <a:noFill/>
            </p:spPr>
            <p:txBody>
              <a:bodyPr wrap="square" rtlCol="0">
                <a:spAutoFit/>
              </a:bodyPr>
              <a:lstStyle/>
              <a:p>
                <a:pPr algn="just"/>
                <a:r>
                  <a:rPr lang="en-US" sz="800" dirty="0">
                    <a:cs typeface="Arial" panose="020B0604020202020204" pitchFamily="34" charset="0"/>
                  </a:rPr>
                  <a:t>We identified 5865 citations through database searches and other sources, of which, 126 articles related to 71 unique trials were included in the network analysis, including 34 032 patients randomly assigned to 161 treatment groups. For viral suppression at 48 weeks, compared with efavirenz, the odds ratio (OR) for viral suppression was 1·87 (95% credible interval [CrI] 1·34–2·64) with dolutegravir and 1·40 (1·02–1·96) with raltegravir;</a:t>
                </a:r>
              </a:p>
            </p:txBody>
          </p:sp>
        </p:grpSp>
      </p:grpSp>
      <p:sp>
        <p:nvSpPr>
          <p:cNvPr id="22" name="Rectangle 21">
            <a:extLst>
              <a:ext uri="{FF2B5EF4-FFF2-40B4-BE49-F238E27FC236}">
                <a16:creationId xmlns:a16="http://schemas.microsoft.com/office/drawing/2014/main" id="{FAD01357-5860-1B48-9C5D-0D69903D0A1A}"/>
              </a:ext>
            </a:extLst>
          </p:cNvPr>
          <p:cNvSpPr/>
          <p:nvPr/>
        </p:nvSpPr>
        <p:spPr>
          <a:xfrm>
            <a:off x="6583680" y="4865886"/>
            <a:ext cx="4465706" cy="1582441"/>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B736165A-C5A2-C445-AECC-7DF4EAFF2BB4}"/>
              </a:ext>
            </a:extLst>
          </p:cNvPr>
          <p:cNvGrpSpPr/>
          <p:nvPr/>
        </p:nvGrpSpPr>
        <p:grpSpPr>
          <a:xfrm>
            <a:off x="6733898" y="4984631"/>
            <a:ext cx="4282238" cy="1463696"/>
            <a:chOff x="2423409" y="3762618"/>
            <a:chExt cx="4951517" cy="1638886"/>
          </a:xfrm>
        </p:grpSpPr>
        <p:pic>
          <p:nvPicPr>
            <p:cNvPr id="24" name="Picture 23">
              <a:extLst>
                <a:ext uri="{FF2B5EF4-FFF2-40B4-BE49-F238E27FC236}">
                  <a16:creationId xmlns:a16="http://schemas.microsoft.com/office/drawing/2014/main" id="{5768C7C7-7BE7-5246-893C-B960F8E3FF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3410" y="4328143"/>
              <a:ext cx="4951516" cy="1073361"/>
            </a:xfrm>
            <a:prstGeom prst="rect">
              <a:avLst/>
            </a:prstGeom>
            <a:ln>
              <a:noFill/>
            </a:ln>
          </p:spPr>
        </p:pic>
        <p:pic>
          <p:nvPicPr>
            <p:cNvPr id="25" name="Picture 24">
              <a:extLst>
                <a:ext uri="{FF2B5EF4-FFF2-40B4-BE49-F238E27FC236}">
                  <a16:creationId xmlns:a16="http://schemas.microsoft.com/office/drawing/2014/main" id="{2B7616A1-C7AF-064A-AE46-61109F74A5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72963" y="3877088"/>
              <a:ext cx="2133176" cy="387416"/>
            </a:xfrm>
            <a:prstGeom prst="rect">
              <a:avLst/>
            </a:prstGeom>
            <a:ln>
              <a:noFill/>
            </a:ln>
          </p:spPr>
        </p:pic>
        <p:pic>
          <p:nvPicPr>
            <p:cNvPr id="26" name="Picture 25">
              <a:extLst>
                <a:ext uri="{FF2B5EF4-FFF2-40B4-BE49-F238E27FC236}">
                  <a16:creationId xmlns:a16="http://schemas.microsoft.com/office/drawing/2014/main" id="{2A18EE77-0648-A846-917C-C9B99144AE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23409" y="3762618"/>
              <a:ext cx="1209214" cy="520502"/>
            </a:xfrm>
            <a:prstGeom prst="rect">
              <a:avLst/>
            </a:prstGeom>
            <a:ln>
              <a:noFill/>
            </a:ln>
          </p:spPr>
        </p:pic>
      </p:grpSp>
      <p:pic>
        <p:nvPicPr>
          <p:cNvPr id="6" name="Picture 5">
            <a:extLst>
              <a:ext uri="{FF2B5EF4-FFF2-40B4-BE49-F238E27FC236}">
                <a16:creationId xmlns:a16="http://schemas.microsoft.com/office/drawing/2014/main" id="{0EC7EF6D-352E-C443-8445-6EC773241A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28" name="TextBox 27">
            <a:extLst>
              <a:ext uri="{FF2B5EF4-FFF2-40B4-BE49-F238E27FC236}">
                <a16:creationId xmlns:a16="http://schemas.microsoft.com/office/drawing/2014/main" id="{9495B3B7-3961-1540-AEB5-59E3D5420462}"/>
              </a:ext>
            </a:extLst>
          </p:cNvPr>
          <p:cNvSpPr txBox="1"/>
          <p:nvPr/>
        </p:nvSpPr>
        <p:spPr>
          <a:xfrm>
            <a:off x="36576" y="6559296"/>
            <a:ext cx="596638" cy="276999"/>
          </a:xfrm>
          <a:prstGeom prst="rect">
            <a:avLst/>
          </a:prstGeom>
          <a:noFill/>
        </p:spPr>
        <p:txBody>
          <a:bodyPr wrap="none" rtlCol="0">
            <a:spAutoFit/>
          </a:bodyPr>
          <a:lstStyle/>
          <a:p>
            <a:r>
              <a:rPr lang="en-US" sz="1200" dirty="0"/>
              <a:t>Slide 6</a:t>
            </a:r>
          </a:p>
        </p:txBody>
      </p:sp>
    </p:spTree>
    <p:extLst>
      <p:ext uri="{BB962C8B-B14F-4D97-AF65-F5344CB8AC3E}">
        <p14:creationId xmlns:p14="http://schemas.microsoft.com/office/powerpoint/2010/main" val="1858743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9DFE26-89EB-E645-8571-E4690FB12F21}"/>
              </a:ext>
            </a:extLst>
          </p:cNvPr>
          <p:cNvPicPr>
            <a:picLocks noChangeAspect="1"/>
          </p:cNvPicPr>
          <p:nvPr/>
        </p:nvPicPr>
        <p:blipFill>
          <a:blip r:embed="rId3"/>
          <a:stretch>
            <a:fillRect/>
          </a:stretch>
        </p:blipFill>
        <p:spPr>
          <a:xfrm>
            <a:off x="557571" y="381088"/>
            <a:ext cx="2844800" cy="1104900"/>
          </a:xfrm>
          <a:prstGeom prst="rect">
            <a:avLst/>
          </a:prstGeom>
        </p:spPr>
      </p:pic>
      <p:pic>
        <p:nvPicPr>
          <p:cNvPr id="17" name="Picture 16">
            <a:extLst>
              <a:ext uri="{FF2B5EF4-FFF2-40B4-BE49-F238E27FC236}">
                <a16:creationId xmlns:a16="http://schemas.microsoft.com/office/drawing/2014/main" id="{74661088-702D-5846-9094-069466CF3059}"/>
              </a:ext>
            </a:extLst>
          </p:cNvPr>
          <p:cNvPicPr>
            <a:picLocks noChangeAspect="1"/>
          </p:cNvPicPr>
          <p:nvPr/>
        </p:nvPicPr>
        <p:blipFill>
          <a:blip r:embed="rId4"/>
          <a:stretch>
            <a:fillRect/>
          </a:stretch>
        </p:blipFill>
        <p:spPr>
          <a:xfrm>
            <a:off x="612163" y="1502550"/>
            <a:ext cx="9410700" cy="1524000"/>
          </a:xfrm>
          <a:prstGeom prst="rect">
            <a:avLst/>
          </a:prstGeom>
        </p:spPr>
      </p:pic>
      <p:pic>
        <p:nvPicPr>
          <p:cNvPr id="19" name="Picture 18">
            <a:extLst>
              <a:ext uri="{FF2B5EF4-FFF2-40B4-BE49-F238E27FC236}">
                <a16:creationId xmlns:a16="http://schemas.microsoft.com/office/drawing/2014/main" id="{261755B4-0BA1-B44B-8F5F-6E6D0410D17D}"/>
              </a:ext>
            </a:extLst>
          </p:cNvPr>
          <p:cNvPicPr>
            <a:picLocks noChangeAspect="1"/>
          </p:cNvPicPr>
          <p:nvPr/>
        </p:nvPicPr>
        <p:blipFill>
          <a:blip r:embed="rId5"/>
          <a:stretch>
            <a:fillRect/>
          </a:stretch>
        </p:blipFill>
        <p:spPr>
          <a:xfrm>
            <a:off x="635155" y="3061299"/>
            <a:ext cx="9690100" cy="1739900"/>
          </a:xfrm>
          <a:prstGeom prst="rect">
            <a:avLst/>
          </a:prstGeom>
        </p:spPr>
      </p:pic>
      <p:pic>
        <p:nvPicPr>
          <p:cNvPr id="20" name="Picture 19">
            <a:extLst>
              <a:ext uri="{FF2B5EF4-FFF2-40B4-BE49-F238E27FC236}">
                <a16:creationId xmlns:a16="http://schemas.microsoft.com/office/drawing/2014/main" id="{0AFD9662-8FCC-784F-9845-AA53673F7F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6" name="TextBox 5">
            <a:extLst>
              <a:ext uri="{FF2B5EF4-FFF2-40B4-BE49-F238E27FC236}">
                <a16:creationId xmlns:a16="http://schemas.microsoft.com/office/drawing/2014/main" id="{447FCF21-BC29-5F40-9AC1-9B4135AB16A3}"/>
              </a:ext>
            </a:extLst>
          </p:cNvPr>
          <p:cNvSpPr txBox="1"/>
          <p:nvPr/>
        </p:nvSpPr>
        <p:spPr>
          <a:xfrm>
            <a:off x="36576" y="6559296"/>
            <a:ext cx="596638" cy="276999"/>
          </a:xfrm>
          <a:prstGeom prst="rect">
            <a:avLst/>
          </a:prstGeom>
          <a:noFill/>
        </p:spPr>
        <p:txBody>
          <a:bodyPr wrap="none" rtlCol="0">
            <a:spAutoFit/>
          </a:bodyPr>
          <a:lstStyle/>
          <a:p>
            <a:r>
              <a:rPr lang="en-US" sz="1200" dirty="0"/>
              <a:t>Slide 7</a:t>
            </a:r>
          </a:p>
        </p:txBody>
      </p:sp>
    </p:spTree>
    <p:extLst>
      <p:ext uri="{BB962C8B-B14F-4D97-AF65-F5344CB8AC3E}">
        <p14:creationId xmlns:p14="http://schemas.microsoft.com/office/powerpoint/2010/main" val="1183915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9DFE26-89EB-E645-8571-E4690FB12F21}"/>
              </a:ext>
            </a:extLst>
          </p:cNvPr>
          <p:cNvPicPr>
            <a:picLocks noChangeAspect="1"/>
          </p:cNvPicPr>
          <p:nvPr/>
        </p:nvPicPr>
        <p:blipFill>
          <a:blip r:embed="rId3"/>
          <a:stretch>
            <a:fillRect/>
          </a:stretch>
        </p:blipFill>
        <p:spPr>
          <a:xfrm>
            <a:off x="557571" y="381088"/>
            <a:ext cx="2844800" cy="1104900"/>
          </a:xfrm>
          <a:prstGeom prst="rect">
            <a:avLst/>
          </a:prstGeom>
        </p:spPr>
      </p:pic>
      <p:pic>
        <p:nvPicPr>
          <p:cNvPr id="17" name="Picture 16">
            <a:extLst>
              <a:ext uri="{FF2B5EF4-FFF2-40B4-BE49-F238E27FC236}">
                <a16:creationId xmlns:a16="http://schemas.microsoft.com/office/drawing/2014/main" id="{74661088-702D-5846-9094-069466CF3059}"/>
              </a:ext>
            </a:extLst>
          </p:cNvPr>
          <p:cNvPicPr>
            <a:picLocks noChangeAspect="1"/>
          </p:cNvPicPr>
          <p:nvPr/>
        </p:nvPicPr>
        <p:blipFill>
          <a:blip r:embed="rId4"/>
          <a:stretch>
            <a:fillRect/>
          </a:stretch>
        </p:blipFill>
        <p:spPr>
          <a:xfrm>
            <a:off x="612163" y="1502550"/>
            <a:ext cx="9410700" cy="1524000"/>
          </a:xfrm>
          <a:prstGeom prst="rect">
            <a:avLst/>
          </a:prstGeom>
        </p:spPr>
      </p:pic>
      <p:pic>
        <p:nvPicPr>
          <p:cNvPr id="3" name="Picture 2">
            <a:extLst>
              <a:ext uri="{FF2B5EF4-FFF2-40B4-BE49-F238E27FC236}">
                <a16:creationId xmlns:a16="http://schemas.microsoft.com/office/drawing/2014/main" id="{2D6FE73A-EED0-4141-9EC7-CE72DB125946}"/>
              </a:ext>
            </a:extLst>
          </p:cNvPr>
          <p:cNvPicPr>
            <a:picLocks noChangeAspect="1"/>
          </p:cNvPicPr>
          <p:nvPr/>
        </p:nvPicPr>
        <p:blipFill rotWithShape="1">
          <a:blip r:embed="rId5"/>
          <a:srcRect b="18699"/>
          <a:stretch/>
        </p:blipFill>
        <p:spPr>
          <a:xfrm>
            <a:off x="557571" y="2840283"/>
            <a:ext cx="9944100" cy="3458917"/>
          </a:xfrm>
          <a:prstGeom prst="rect">
            <a:avLst/>
          </a:prstGeom>
        </p:spPr>
      </p:pic>
      <p:sp>
        <p:nvSpPr>
          <p:cNvPr id="8" name="Rounded Rectangle 7">
            <a:extLst>
              <a:ext uri="{FF2B5EF4-FFF2-40B4-BE49-F238E27FC236}">
                <a16:creationId xmlns:a16="http://schemas.microsoft.com/office/drawing/2014/main" id="{F68FB926-63B1-E24E-9334-6BC06F046C1B}"/>
              </a:ext>
            </a:extLst>
          </p:cNvPr>
          <p:cNvSpPr/>
          <p:nvPr/>
        </p:nvSpPr>
        <p:spPr>
          <a:xfrm>
            <a:off x="910607" y="4453468"/>
            <a:ext cx="9692662" cy="1032933"/>
          </a:xfrm>
          <a:prstGeom prst="roundRect">
            <a:avLst/>
          </a:prstGeom>
          <a:solidFill>
            <a:srgbClr val="FFFF00">
              <a:alpha val="14000"/>
            </a:srgbClr>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C00000"/>
              </a:solidFill>
            </a:endParaRPr>
          </a:p>
        </p:txBody>
      </p:sp>
      <p:pic>
        <p:nvPicPr>
          <p:cNvPr id="9" name="Picture 8">
            <a:extLst>
              <a:ext uri="{FF2B5EF4-FFF2-40B4-BE49-F238E27FC236}">
                <a16:creationId xmlns:a16="http://schemas.microsoft.com/office/drawing/2014/main" id="{5DD79051-2DE4-3B48-B989-F37D31B2A4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pic>
        <p:nvPicPr>
          <p:cNvPr id="7" name="Picture 6">
            <a:extLst>
              <a:ext uri="{FF2B5EF4-FFF2-40B4-BE49-F238E27FC236}">
                <a16:creationId xmlns:a16="http://schemas.microsoft.com/office/drawing/2014/main" id="{DA7FCB89-85E0-E642-B228-A9DBC4B6EB3D}"/>
              </a:ext>
            </a:extLst>
          </p:cNvPr>
          <p:cNvPicPr>
            <a:picLocks noChangeAspect="1"/>
          </p:cNvPicPr>
          <p:nvPr/>
        </p:nvPicPr>
        <p:blipFill>
          <a:blip r:embed="rId7"/>
          <a:stretch>
            <a:fillRect/>
          </a:stretch>
        </p:blipFill>
        <p:spPr>
          <a:xfrm rot="2544423">
            <a:off x="-77428" y="3463589"/>
            <a:ext cx="1270000" cy="1270000"/>
          </a:xfrm>
          <a:prstGeom prst="rect">
            <a:avLst/>
          </a:prstGeom>
        </p:spPr>
      </p:pic>
      <p:sp>
        <p:nvSpPr>
          <p:cNvPr id="10" name="TextBox 9">
            <a:extLst>
              <a:ext uri="{FF2B5EF4-FFF2-40B4-BE49-F238E27FC236}">
                <a16:creationId xmlns:a16="http://schemas.microsoft.com/office/drawing/2014/main" id="{306C1F2B-F376-7846-989F-C314C21209CD}"/>
              </a:ext>
            </a:extLst>
          </p:cNvPr>
          <p:cNvSpPr txBox="1"/>
          <p:nvPr/>
        </p:nvSpPr>
        <p:spPr>
          <a:xfrm>
            <a:off x="36576" y="6559296"/>
            <a:ext cx="596638" cy="276999"/>
          </a:xfrm>
          <a:prstGeom prst="rect">
            <a:avLst/>
          </a:prstGeom>
          <a:noFill/>
        </p:spPr>
        <p:txBody>
          <a:bodyPr wrap="none" rtlCol="0">
            <a:spAutoFit/>
          </a:bodyPr>
          <a:lstStyle/>
          <a:p>
            <a:r>
              <a:rPr lang="en-US" sz="1200" dirty="0"/>
              <a:t>Slide 7</a:t>
            </a:r>
          </a:p>
        </p:txBody>
      </p:sp>
    </p:spTree>
    <p:extLst>
      <p:ext uri="{BB962C8B-B14F-4D97-AF65-F5344CB8AC3E}">
        <p14:creationId xmlns:p14="http://schemas.microsoft.com/office/powerpoint/2010/main" val="491646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9DFE26-89EB-E645-8571-E4690FB12F21}"/>
              </a:ext>
            </a:extLst>
          </p:cNvPr>
          <p:cNvPicPr>
            <a:picLocks noChangeAspect="1"/>
          </p:cNvPicPr>
          <p:nvPr/>
        </p:nvPicPr>
        <p:blipFill>
          <a:blip r:embed="rId3"/>
          <a:stretch>
            <a:fillRect/>
          </a:stretch>
        </p:blipFill>
        <p:spPr>
          <a:xfrm>
            <a:off x="557571" y="381088"/>
            <a:ext cx="2844800" cy="1104900"/>
          </a:xfrm>
          <a:prstGeom prst="rect">
            <a:avLst/>
          </a:prstGeom>
        </p:spPr>
      </p:pic>
      <p:pic>
        <p:nvPicPr>
          <p:cNvPr id="17" name="Picture 16">
            <a:extLst>
              <a:ext uri="{FF2B5EF4-FFF2-40B4-BE49-F238E27FC236}">
                <a16:creationId xmlns:a16="http://schemas.microsoft.com/office/drawing/2014/main" id="{74661088-702D-5846-9094-069466CF3059}"/>
              </a:ext>
            </a:extLst>
          </p:cNvPr>
          <p:cNvPicPr>
            <a:picLocks noChangeAspect="1"/>
          </p:cNvPicPr>
          <p:nvPr/>
        </p:nvPicPr>
        <p:blipFill>
          <a:blip r:embed="rId4"/>
          <a:stretch>
            <a:fillRect/>
          </a:stretch>
        </p:blipFill>
        <p:spPr>
          <a:xfrm>
            <a:off x="612163" y="1502550"/>
            <a:ext cx="9410700" cy="1524000"/>
          </a:xfrm>
          <a:prstGeom prst="rect">
            <a:avLst/>
          </a:prstGeom>
        </p:spPr>
      </p:pic>
      <p:pic>
        <p:nvPicPr>
          <p:cNvPr id="9" name="Picture 8">
            <a:extLst>
              <a:ext uri="{FF2B5EF4-FFF2-40B4-BE49-F238E27FC236}">
                <a16:creationId xmlns:a16="http://schemas.microsoft.com/office/drawing/2014/main" id="{5DD79051-2DE4-3B48-B989-F37D31B2A4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grpSp>
        <p:nvGrpSpPr>
          <p:cNvPr id="10" name="Group 9">
            <a:extLst>
              <a:ext uri="{FF2B5EF4-FFF2-40B4-BE49-F238E27FC236}">
                <a16:creationId xmlns:a16="http://schemas.microsoft.com/office/drawing/2014/main" id="{CFBC1C57-5460-9D47-8546-89C48E3F569F}"/>
              </a:ext>
            </a:extLst>
          </p:cNvPr>
          <p:cNvGrpSpPr>
            <a:grpSpLocks noChangeAspect="1"/>
          </p:cNvGrpSpPr>
          <p:nvPr/>
        </p:nvGrpSpPr>
        <p:grpSpPr>
          <a:xfrm>
            <a:off x="665849" y="2905689"/>
            <a:ext cx="7275298" cy="1249246"/>
            <a:chOff x="557571" y="1825389"/>
            <a:chExt cx="9986710" cy="1714824"/>
          </a:xfrm>
        </p:grpSpPr>
        <p:pic>
          <p:nvPicPr>
            <p:cNvPr id="11" name="Picture 10">
              <a:extLst>
                <a:ext uri="{FF2B5EF4-FFF2-40B4-BE49-F238E27FC236}">
                  <a16:creationId xmlns:a16="http://schemas.microsoft.com/office/drawing/2014/main" id="{6178298C-0FF7-2B4D-B39B-BB9E4A4EC853}"/>
                </a:ext>
              </a:extLst>
            </p:cNvPr>
            <p:cNvPicPr>
              <a:picLocks noChangeAspect="1"/>
            </p:cNvPicPr>
            <p:nvPr/>
          </p:nvPicPr>
          <p:blipFill>
            <a:blip r:embed="rId6"/>
            <a:stretch>
              <a:fillRect/>
            </a:stretch>
          </p:blipFill>
          <p:spPr>
            <a:xfrm>
              <a:off x="557571" y="2119066"/>
              <a:ext cx="2103072" cy="870904"/>
            </a:xfrm>
            <a:prstGeom prst="rect">
              <a:avLst/>
            </a:prstGeom>
          </p:spPr>
        </p:pic>
        <p:pic>
          <p:nvPicPr>
            <p:cNvPr id="12" name="Picture 11">
              <a:extLst>
                <a:ext uri="{FF2B5EF4-FFF2-40B4-BE49-F238E27FC236}">
                  <a16:creationId xmlns:a16="http://schemas.microsoft.com/office/drawing/2014/main" id="{5BBF85C3-3C16-1E4B-986A-F81CB1EC0971}"/>
                </a:ext>
              </a:extLst>
            </p:cNvPr>
            <p:cNvPicPr>
              <a:picLocks noChangeAspect="1"/>
            </p:cNvPicPr>
            <p:nvPr/>
          </p:nvPicPr>
          <p:blipFill>
            <a:blip r:embed="rId7"/>
            <a:stretch>
              <a:fillRect/>
            </a:stretch>
          </p:blipFill>
          <p:spPr>
            <a:xfrm>
              <a:off x="2965182" y="1825389"/>
              <a:ext cx="7579099" cy="1714824"/>
            </a:xfrm>
            <a:prstGeom prst="rect">
              <a:avLst/>
            </a:prstGeom>
          </p:spPr>
        </p:pic>
      </p:grpSp>
      <p:grpSp>
        <p:nvGrpSpPr>
          <p:cNvPr id="13" name="Group 12">
            <a:extLst>
              <a:ext uri="{FF2B5EF4-FFF2-40B4-BE49-F238E27FC236}">
                <a16:creationId xmlns:a16="http://schemas.microsoft.com/office/drawing/2014/main" id="{568AC350-82BA-7C40-9858-2852267BBBFF}"/>
              </a:ext>
            </a:extLst>
          </p:cNvPr>
          <p:cNvGrpSpPr>
            <a:grpSpLocks noChangeAspect="1"/>
          </p:cNvGrpSpPr>
          <p:nvPr/>
        </p:nvGrpSpPr>
        <p:grpSpPr>
          <a:xfrm>
            <a:off x="1642202" y="4446251"/>
            <a:ext cx="7100459" cy="1771544"/>
            <a:chOff x="702906" y="4153719"/>
            <a:chExt cx="9084560" cy="2266571"/>
          </a:xfrm>
        </p:grpSpPr>
        <p:pic>
          <p:nvPicPr>
            <p:cNvPr id="14" name="Picture 13">
              <a:extLst>
                <a:ext uri="{FF2B5EF4-FFF2-40B4-BE49-F238E27FC236}">
                  <a16:creationId xmlns:a16="http://schemas.microsoft.com/office/drawing/2014/main" id="{C3C5B344-A92D-5F40-804F-20FB90ADC6F1}"/>
                </a:ext>
              </a:extLst>
            </p:cNvPr>
            <p:cNvPicPr>
              <a:picLocks noChangeAspect="1"/>
            </p:cNvPicPr>
            <p:nvPr/>
          </p:nvPicPr>
          <p:blipFill>
            <a:blip r:embed="rId8"/>
            <a:stretch>
              <a:fillRect/>
            </a:stretch>
          </p:blipFill>
          <p:spPr>
            <a:xfrm>
              <a:off x="702906" y="4632901"/>
              <a:ext cx="4255045" cy="1039734"/>
            </a:xfrm>
            <a:prstGeom prst="rect">
              <a:avLst/>
            </a:prstGeom>
          </p:spPr>
        </p:pic>
        <p:pic>
          <p:nvPicPr>
            <p:cNvPr id="16" name="Picture 15">
              <a:extLst>
                <a:ext uri="{FF2B5EF4-FFF2-40B4-BE49-F238E27FC236}">
                  <a16:creationId xmlns:a16="http://schemas.microsoft.com/office/drawing/2014/main" id="{B377A60D-4F6B-394D-8409-86AF9BED8974}"/>
                </a:ext>
              </a:extLst>
            </p:cNvPr>
            <p:cNvPicPr>
              <a:picLocks noChangeAspect="1"/>
            </p:cNvPicPr>
            <p:nvPr/>
          </p:nvPicPr>
          <p:blipFill>
            <a:blip r:embed="rId9"/>
            <a:stretch>
              <a:fillRect/>
            </a:stretch>
          </p:blipFill>
          <p:spPr>
            <a:xfrm>
              <a:off x="5203767" y="4153719"/>
              <a:ext cx="4583699" cy="2266571"/>
            </a:xfrm>
            <a:prstGeom prst="rect">
              <a:avLst/>
            </a:prstGeom>
          </p:spPr>
        </p:pic>
      </p:grpSp>
      <p:sp>
        <p:nvSpPr>
          <p:cNvPr id="18" name="TextBox 17">
            <a:extLst>
              <a:ext uri="{FF2B5EF4-FFF2-40B4-BE49-F238E27FC236}">
                <a16:creationId xmlns:a16="http://schemas.microsoft.com/office/drawing/2014/main" id="{7219EDE0-A0D1-AF41-B342-5BD7A94852B4}"/>
              </a:ext>
            </a:extLst>
          </p:cNvPr>
          <p:cNvSpPr txBox="1"/>
          <p:nvPr/>
        </p:nvSpPr>
        <p:spPr>
          <a:xfrm>
            <a:off x="36576" y="6559296"/>
            <a:ext cx="596638" cy="276999"/>
          </a:xfrm>
          <a:prstGeom prst="rect">
            <a:avLst/>
          </a:prstGeom>
          <a:noFill/>
        </p:spPr>
        <p:txBody>
          <a:bodyPr wrap="none" rtlCol="0">
            <a:spAutoFit/>
          </a:bodyPr>
          <a:lstStyle/>
          <a:p>
            <a:r>
              <a:rPr lang="en-US" sz="1200" dirty="0"/>
              <a:t>Slide 7</a:t>
            </a:r>
          </a:p>
        </p:txBody>
      </p:sp>
      <p:sp>
        <p:nvSpPr>
          <p:cNvPr id="19" name="Rectangle 18">
            <a:extLst>
              <a:ext uri="{FF2B5EF4-FFF2-40B4-BE49-F238E27FC236}">
                <a16:creationId xmlns:a16="http://schemas.microsoft.com/office/drawing/2014/main" id="{964BD74C-25DA-3248-BC9C-B42A410224D3}"/>
              </a:ext>
            </a:extLst>
          </p:cNvPr>
          <p:cNvSpPr/>
          <p:nvPr/>
        </p:nvSpPr>
        <p:spPr>
          <a:xfrm>
            <a:off x="477357" y="2905689"/>
            <a:ext cx="7461478" cy="124924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4A68500-A0D9-6D44-8D3F-74F322B3F8ED}"/>
              </a:ext>
            </a:extLst>
          </p:cNvPr>
          <p:cNvSpPr/>
          <p:nvPr/>
        </p:nvSpPr>
        <p:spPr>
          <a:xfrm>
            <a:off x="1462061" y="4446251"/>
            <a:ext cx="7270190" cy="17715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0FBD83E-FCD0-7046-9AFD-4A99895D8C9B}"/>
              </a:ext>
            </a:extLst>
          </p:cNvPr>
          <p:cNvPicPr>
            <a:picLocks noChangeAspect="1"/>
          </p:cNvPicPr>
          <p:nvPr/>
        </p:nvPicPr>
        <p:blipFill>
          <a:blip r:embed="rId10"/>
          <a:stretch>
            <a:fillRect/>
          </a:stretch>
        </p:blipFill>
        <p:spPr>
          <a:xfrm>
            <a:off x="7417421" y="3219478"/>
            <a:ext cx="4507112" cy="2338596"/>
          </a:xfrm>
          <a:prstGeom prst="rect">
            <a:avLst/>
          </a:prstGeom>
          <a:ln w="19050">
            <a:solidFill>
              <a:srgbClr val="C00000"/>
            </a:solidFill>
          </a:ln>
        </p:spPr>
      </p:pic>
    </p:spTree>
    <p:extLst>
      <p:ext uri="{BB962C8B-B14F-4D97-AF65-F5344CB8AC3E}">
        <p14:creationId xmlns:p14="http://schemas.microsoft.com/office/powerpoint/2010/main" val="3120487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rgbClr val="C00000"/>
                </a:solidFill>
                <a:latin typeface="+mn-lt"/>
              </a:rPr>
              <a:t>COUNTRY RESPONSES TO THE WHO DOLUTEGRAVIR STATEMENT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877" y="1849599"/>
            <a:ext cx="3735023" cy="1699014"/>
          </a:xfrm>
          <a:prstGeom prst="rect">
            <a:avLst/>
          </a:prstGeom>
          <a:ln w="12700">
            <a:solidFill>
              <a:srgbClr val="005493"/>
            </a:solidFill>
          </a:ln>
        </p:spPr>
      </p:pic>
      <p:grpSp>
        <p:nvGrpSpPr>
          <p:cNvPr id="13" name="Group 12"/>
          <p:cNvGrpSpPr>
            <a:grpSpLocks noChangeAspect="1"/>
          </p:cNvGrpSpPr>
          <p:nvPr/>
        </p:nvGrpSpPr>
        <p:grpSpPr>
          <a:xfrm>
            <a:off x="7439786" y="1690688"/>
            <a:ext cx="2895984" cy="1992802"/>
            <a:chOff x="5935942" y="1438790"/>
            <a:chExt cx="3637936" cy="2503359"/>
          </a:xfrm>
        </p:grpSpPr>
        <p:grpSp>
          <p:nvGrpSpPr>
            <p:cNvPr id="11" name="Group 10"/>
            <p:cNvGrpSpPr>
              <a:grpSpLocks noChangeAspect="1"/>
            </p:cNvGrpSpPr>
            <p:nvPr/>
          </p:nvGrpSpPr>
          <p:grpSpPr>
            <a:xfrm>
              <a:off x="5935942" y="1438790"/>
              <a:ext cx="3637936" cy="2503359"/>
              <a:chOff x="5820443" y="1394084"/>
              <a:chExt cx="3824328" cy="2631620"/>
            </a:xfrm>
          </p:grpSpPr>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rot="60000">
                <a:off x="6015648" y="1552921"/>
                <a:ext cx="3546960" cy="2304544"/>
              </a:xfrm>
              <a:prstGeom prst="rect">
                <a:avLst/>
              </a:prstGeom>
            </p:spPr>
          </p:pic>
          <p:sp>
            <p:nvSpPr>
              <p:cNvPr id="7" name="Rectangle 6"/>
              <p:cNvSpPr/>
              <p:nvPr/>
            </p:nvSpPr>
            <p:spPr>
              <a:xfrm>
                <a:off x="5965965" y="1394084"/>
                <a:ext cx="3646326" cy="18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998445" y="3839976"/>
                <a:ext cx="3646326" cy="185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rot="5400000">
                <a:off x="8152277" y="2565690"/>
                <a:ext cx="2631617" cy="288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rot="5400000">
                <a:off x="4597193" y="2627089"/>
                <a:ext cx="2621865" cy="175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p:cNvSpPr/>
            <p:nvPr/>
          </p:nvSpPr>
          <p:spPr>
            <a:xfrm>
              <a:off x="6096000" y="1600747"/>
              <a:ext cx="3167921" cy="21794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ounded Rectangle 13">
            <a:extLst>
              <a:ext uri="{FF2B5EF4-FFF2-40B4-BE49-F238E27FC236}">
                <a16:creationId xmlns:a16="http://schemas.microsoft.com/office/drawing/2014/main" id="{87E00038-0659-2F4C-A05F-0E36F68524F0}"/>
              </a:ext>
            </a:extLst>
          </p:cNvPr>
          <p:cNvSpPr/>
          <p:nvPr/>
        </p:nvSpPr>
        <p:spPr>
          <a:xfrm>
            <a:off x="6241819" y="3881237"/>
            <a:ext cx="5111981" cy="2744416"/>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a:solidFill>
                  <a:schemeClr val="tx1"/>
                </a:solidFill>
              </a:rPr>
              <a:t>The Ministry advises that: </a:t>
            </a:r>
          </a:p>
          <a:p>
            <a:pPr marL="171450" indent="-171450" algn="just">
              <a:buFont typeface="Arial" charset="0"/>
              <a:buChar char="•"/>
            </a:pPr>
            <a:r>
              <a:rPr lang="en-US" sz="1200" b="1" dirty="0">
                <a:solidFill>
                  <a:srgbClr val="C00000"/>
                </a:solidFill>
              </a:rPr>
              <a:t>EFAVIRENZ-BASED REGIMEN IS THE PREFERRED FIRST-LINE REGIMEN FOR WOMEN IN CHILD BEARING AGE (15-49) YEARS </a:t>
            </a:r>
          </a:p>
          <a:p>
            <a:pPr marL="171450" indent="-171450" algn="just">
              <a:buFont typeface="Arial" charset="0"/>
              <a:buChar char="•"/>
            </a:pPr>
            <a:r>
              <a:rPr lang="en-US" sz="1200" dirty="0">
                <a:solidFill>
                  <a:schemeClr val="tx1"/>
                </a:solidFill>
              </a:rPr>
              <a:t>As per Dolutegravir indications stated in the June 2017 circular, adolescents and adult men on efavirenz based regimens to be transitioned to DTG based regimens. </a:t>
            </a:r>
          </a:p>
          <a:p>
            <a:pPr marL="171450" indent="-171450" algn="just">
              <a:buFont typeface="Arial" charset="0"/>
              <a:buChar char="•"/>
            </a:pPr>
            <a:r>
              <a:rPr lang="en-US" sz="1200" dirty="0">
                <a:solidFill>
                  <a:schemeClr val="tx1"/>
                </a:solidFill>
              </a:rPr>
              <a:t>Pregnant and breastfeeding women who are currently on DTG based regimens should continue their current regimen until complete cessation of breastfeeding </a:t>
            </a:r>
          </a:p>
          <a:p>
            <a:pPr marL="171450" indent="-171450" algn="just">
              <a:buFont typeface="Arial" charset="0"/>
              <a:buChar char="•"/>
            </a:pPr>
            <a:r>
              <a:rPr lang="en-US" sz="1200" b="1" dirty="0">
                <a:solidFill>
                  <a:srgbClr val="C00000"/>
                </a:solidFill>
              </a:rPr>
              <a:t>WOMEN OF CHILD BEARING AGE WHO ARE CURRENTLY ON DTG BASED REGIMENS SHOULD BE TRANSITIONED TO EFAVIRENZ BASED REGIMENS </a:t>
            </a:r>
          </a:p>
        </p:txBody>
      </p:sp>
      <p:sp>
        <p:nvSpPr>
          <p:cNvPr id="15" name="Rounded Rectangle 14">
            <a:extLst>
              <a:ext uri="{FF2B5EF4-FFF2-40B4-BE49-F238E27FC236}">
                <a16:creationId xmlns:a16="http://schemas.microsoft.com/office/drawing/2014/main" id="{87E00038-0659-2F4C-A05F-0E36F68524F0}"/>
              </a:ext>
            </a:extLst>
          </p:cNvPr>
          <p:cNvSpPr/>
          <p:nvPr/>
        </p:nvSpPr>
        <p:spPr>
          <a:xfrm>
            <a:off x="644399" y="3904176"/>
            <a:ext cx="5111981" cy="2744416"/>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ZA" sz="1200" dirty="0">
                <a:solidFill>
                  <a:schemeClr val="tx1"/>
                </a:solidFill>
              </a:rPr>
              <a:t>The Ministry recommends:</a:t>
            </a:r>
            <a:endParaRPr lang="en-US" sz="1200" dirty="0">
              <a:solidFill>
                <a:schemeClr val="tx1"/>
              </a:solidFill>
            </a:endParaRPr>
          </a:p>
          <a:p>
            <a:pPr marL="171450" lvl="0" indent="-171450" algn="just">
              <a:buFont typeface="Arial" charset="0"/>
              <a:buChar char="•"/>
            </a:pPr>
            <a:r>
              <a:rPr lang="en-ZA" sz="1200" dirty="0">
                <a:solidFill>
                  <a:schemeClr val="tx1"/>
                </a:solidFill>
              </a:rPr>
              <a:t>HIV positive women who are pregnant and have conceived while on DTG, should alert their healthcare providers so they can be counselled and advised appropriately.</a:t>
            </a:r>
            <a:endParaRPr lang="en-US" sz="1200" dirty="0">
              <a:solidFill>
                <a:schemeClr val="tx1"/>
              </a:solidFill>
            </a:endParaRPr>
          </a:p>
          <a:p>
            <a:pPr marL="171450" lvl="0" indent="-171450" algn="just">
              <a:buFont typeface="Arial" charset="0"/>
              <a:buChar char="•"/>
            </a:pPr>
            <a:r>
              <a:rPr lang="en-ZA" sz="1200" dirty="0">
                <a:solidFill>
                  <a:schemeClr val="tx1"/>
                </a:solidFill>
              </a:rPr>
              <a:t> </a:t>
            </a:r>
            <a:r>
              <a:rPr lang="en-ZA" sz="1200" b="1" dirty="0">
                <a:solidFill>
                  <a:srgbClr val="C00000"/>
                </a:solidFill>
              </a:rPr>
              <a:t>HIV positive women who are currently on DTG and who do not desire pregnancy at this time, should take effective contraception in addition to the use of condoms.</a:t>
            </a:r>
            <a:endParaRPr lang="en-US" sz="1200" b="1" dirty="0">
              <a:solidFill>
                <a:srgbClr val="C00000"/>
              </a:solidFill>
            </a:endParaRPr>
          </a:p>
          <a:p>
            <a:pPr marL="171450" lvl="0" indent="-171450" algn="just">
              <a:buFont typeface="Arial" charset="0"/>
              <a:buChar char="•"/>
            </a:pPr>
            <a:r>
              <a:rPr lang="en-ZA" sz="1200" b="1" dirty="0">
                <a:solidFill>
                  <a:srgbClr val="C00000"/>
                </a:solidFill>
              </a:rPr>
              <a:t>HIV POSITIVE WOMEN WHO ARE CURRENTLY ON DTG AND DESIRING PREGNANCY SHOULD ALERT THEIR HEALTHCARE PROVIDERS AND BE SWITCHED TO AN APPROPRIATE ART REGIMEN.</a:t>
            </a:r>
            <a:endParaRPr lang="en-US" sz="1200" b="1" dirty="0">
              <a:solidFill>
                <a:srgbClr val="C00000"/>
              </a:solidFill>
            </a:endParaRPr>
          </a:p>
          <a:p>
            <a:pPr marL="171450" lvl="0" indent="-171450" algn="just">
              <a:buFont typeface="Arial" charset="0"/>
              <a:buChar char="•"/>
            </a:pPr>
            <a:r>
              <a:rPr lang="en-ZA" sz="1200" dirty="0">
                <a:solidFill>
                  <a:schemeClr val="tx1"/>
                </a:solidFill>
              </a:rPr>
              <a:t>Pregnancy testing should be completed on all women before initiating DTG containing regimens.</a:t>
            </a:r>
            <a:endParaRPr lang="en-US" sz="1200" dirty="0">
              <a:solidFill>
                <a:schemeClr val="tx1"/>
              </a:solidFill>
            </a:endParaRPr>
          </a:p>
        </p:txBody>
      </p:sp>
      <p:sp>
        <p:nvSpPr>
          <p:cNvPr id="16" name="TextBox 15"/>
          <p:cNvSpPr txBox="1"/>
          <p:nvPr/>
        </p:nvSpPr>
        <p:spPr>
          <a:xfrm>
            <a:off x="2559667" y="1395283"/>
            <a:ext cx="1281441" cy="369332"/>
          </a:xfrm>
          <a:prstGeom prst="rect">
            <a:avLst/>
          </a:prstGeom>
          <a:noFill/>
        </p:spPr>
        <p:txBody>
          <a:bodyPr wrap="none" rtlCol="0">
            <a:spAutoFit/>
          </a:bodyPr>
          <a:lstStyle/>
          <a:p>
            <a:r>
              <a:rPr lang="en-US" dirty="0"/>
              <a:t>BOTSWANA</a:t>
            </a:r>
          </a:p>
        </p:txBody>
      </p:sp>
      <p:sp>
        <p:nvSpPr>
          <p:cNvPr id="17" name="TextBox 16"/>
          <p:cNvSpPr txBox="1"/>
          <p:nvPr/>
        </p:nvSpPr>
        <p:spPr>
          <a:xfrm>
            <a:off x="8456229" y="1395283"/>
            <a:ext cx="794385" cy="369332"/>
          </a:xfrm>
          <a:prstGeom prst="rect">
            <a:avLst/>
          </a:prstGeom>
          <a:noFill/>
        </p:spPr>
        <p:txBody>
          <a:bodyPr wrap="none" rtlCol="0">
            <a:spAutoFit/>
          </a:bodyPr>
          <a:lstStyle/>
          <a:p>
            <a:r>
              <a:rPr lang="en-US" dirty="0"/>
              <a:t>KENYA</a:t>
            </a:r>
          </a:p>
        </p:txBody>
      </p:sp>
      <p:pic>
        <p:nvPicPr>
          <p:cNvPr id="18" name="Picture 17">
            <a:extLst>
              <a:ext uri="{FF2B5EF4-FFF2-40B4-BE49-F238E27FC236}">
                <a16:creationId xmlns:a16="http://schemas.microsoft.com/office/drawing/2014/main" id="{DA7FCB89-85E0-E642-B228-A9DBC4B6EB3D}"/>
              </a:ext>
            </a:extLst>
          </p:cNvPr>
          <p:cNvPicPr>
            <a:picLocks noChangeAspect="1"/>
          </p:cNvPicPr>
          <p:nvPr/>
        </p:nvPicPr>
        <p:blipFill>
          <a:blip r:embed="rId5"/>
          <a:stretch>
            <a:fillRect/>
          </a:stretch>
        </p:blipFill>
        <p:spPr>
          <a:xfrm rot="4647479">
            <a:off x="212438" y="2669203"/>
            <a:ext cx="1270000" cy="1270000"/>
          </a:xfrm>
          <a:prstGeom prst="rect">
            <a:avLst/>
          </a:prstGeom>
        </p:spPr>
      </p:pic>
      <p:pic>
        <p:nvPicPr>
          <p:cNvPr id="19" name="Picture 18">
            <a:extLst>
              <a:ext uri="{FF2B5EF4-FFF2-40B4-BE49-F238E27FC236}">
                <a16:creationId xmlns:a16="http://schemas.microsoft.com/office/drawing/2014/main" id="{DA7FCB89-85E0-E642-B228-A9DBC4B6EB3D}"/>
              </a:ext>
            </a:extLst>
          </p:cNvPr>
          <p:cNvPicPr>
            <a:picLocks noChangeAspect="1"/>
          </p:cNvPicPr>
          <p:nvPr/>
        </p:nvPicPr>
        <p:blipFill>
          <a:blip r:embed="rId5"/>
          <a:stretch>
            <a:fillRect/>
          </a:stretch>
        </p:blipFill>
        <p:spPr>
          <a:xfrm rot="4647479">
            <a:off x="6433821" y="2441672"/>
            <a:ext cx="1270000" cy="1270000"/>
          </a:xfrm>
          <a:prstGeom prst="rect">
            <a:avLst/>
          </a:prstGeom>
        </p:spPr>
      </p:pic>
      <p:pic>
        <p:nvPicPr>
          <p:cNvPr id="20" name="Picture 19">
            <a:extLst>
              <a:ext uri="{FF2B5EF4-FFF2-40B4-BE49-F238E27FC236}">
                <a16:creationId xmlns:a16="http://schemas.microsoft.com/office/drawing/2014/main" id="{4A189620-2E08-DA43-A63F-947277B084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21" name="TextBox 20">
            <a:extLst>
              <a:ext uri="{FF2B5EF4-FFF2-40B4-BE49-F238E27FC236}">
                <a16:creationId xmlns:a16="http://schemas.microsoft.com/office/drawing/2014/main" id="{0EE8E022-5365-B641-9FCA-37C8EF7D8992}"/>
              </a:ext>
            </a:extLst>
          </p:cNvPr>
          <p:cNvSpPr txBox="1"/>
          <p:nvPr/>
        </p:nvSpPr>
        <p:spPr>
          <a:xfrm>
            <a:off x="36576" y="6559296"/>
            <a:ext cx="596638" cy="276999"/>
          </a:xfrm>
          <a:prstGeom prst="rect">
            <a:avLst/>
          </a:prstGeom>
          <a:noFill/>
        </p:spPr>
        <p:txBody>
          <a:bodyPr wrap="none" rtlCol="0">
            <a:spAutoFit/>
          </a:bodyPr>
          <a:lstStyle/>
          <a:p>
            <a:r>
              <a:rPr lang="en-US" sz="1200" dirty="0"/>
              <a:t>Slide 8</a:t>
            </a:r>
          </a:p>
        </p:txBody>
      </p:sp>
    </p:spTree>
    <p:extLst>
      <p:ext uri="{BB962C8B-B14F-4D97-AF65-F5344CB8AC3E}">
        <p14:creationId xmlns:p14="http://schemas.microsoft.com/office/powerpoint/2010/main" val="1962804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3EB6D9-2664-DA45-9FD2-EBBE0816BD03}"/>
              </a:ext>
            </a:extLst>
          </p:cNvPr>
          <p:cNvPicPr>
            <a:picLocks noChangeAspect="1"/>
          </p:cNvPicPr>
          <p:nvPr/>
        </p:nvPicPr>
        <p:blipFill>
          <a:blip r:embed="rId3"/>
          <a:stretch>
            <a:fillRect/>
          </a:stretch>
        </p:blipFill>
        <p:spPr>
          <a:xfrm>
            <a:off x="2354875" y="4384094"/>
            <a:ext cx="7243233" cy="2473906"/>
          </a:xfrm>
          <a:prstGeom prst="rect">
            <a:avLst/>
          </a:prstGeom>
        </p:spPr>
      </p:pic>
      <p:sp>
        <p:nvSpPr>
          <p:cNvPr id="3" name="Rounded Rectangle 2">
            <a:extLst>
              <a:ext uri="{FF2B5EF4-FFF2-40B4-BE49-F238E27FC236}">
                <a16:creationId xmlns:a16="http://schemas.microsoft.com/office/drawing/2014/main" id="{DFE5E531-92FE-2642-922C-B3D7A4592BFF}"/>
              </a:ext>
            </a:extLst>
          </p:cNvPr>
          <p:cNvSpPr/>
          <p:nvPr/>
        </p:nvSpPr>
        <p:spPr>
          <a:xfrm>
            <a:off x="1533747" y="2012746"/>
            <a:ext cx="2969242" cy="1807692"/>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Increased risk of neural tube defects</a:t>
            </a:r>
          </a:p>
        </p:txBody>
      </p:sp>
      <p:sp>
        <p:nvSpPr>
          <p:cNvPr id="6" name="Rounded Rectangle 5">
            <a:extLst>
              <a:ext uri="{FF2B5EF4-FFF2-40B4-BE49-F238E27FC236}">
                <a16:creationId xmlns:a16="http://schemas.microsoft.com/office/drawing/2014/main" id="{DFE5E531-92FE-2642-922C-B3D7A4592BFF}"/>
              </a:ext>
            </a:extLst>
          </p:cNvPr>
          <p:cNvSpPr/>
          <p:nvPr/>
        </p:nvSpPr>
        <p:spPr>
          <a:xfrm>
            <a:off x="5572542" y="829375"/>
            <a:ext cx="6414050" cy="3554720"/>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b="1" dirty="0">
                <a:solidFill>
                  <a:srgbClr val="C00000"/>
                </a:solidFill>
              </a:rPr>
              <a:t> Restriction of access to the best ART regimen available</a:t>
            </a:r>
          </a:p>
          <a:p>
            <a:pPr marL="285750" indent="-285750">
              <a:spcAft>
                <a:spcPts val="1200"/>
              </a:spcAft>
              <a:buFontTx/>
              <a:buChar char="-"/>
            </a:pPr>
            <a:r>
              <a:rPr lang="en-US" b="1" dirty="0">
                <a:solidFill>
                  <a:srgbClr val="C00000"/>
                </a:solidFill>
              </a:rPr>
              <a:t>Reduced antiviral efficacy</a:t>
            </a:r>
          </a:p>
          <a:p>
            <a:pPr marL="285750" indent="-285750">
              <a:spcAft>
                <a:spcPts val="1200"/>
              </a:spcAft>
              <a:buFontTx/>
              <a:buChar char="-"/>
            </a:pPr>
            <a:r>
              <a:rPr lang="en-US" b="1" dirty="0">
                <a:solidFill>
                  <a:srgbClr val="C00000"/>
                </a:solidFill>
              </a:rPr>
              <a:t>Decreased tolerability </a:t>
            </a:r>
          </a:p>
          <a:p>
            <a:pPr marL="285750" indent="-285750">
              <a:spcAft>
                <a:spcPts val="1200"/>
              </a:spcAft>
              <a:buFontTx/>
              <a:buChar char="-"/>
            </a:pPr>
            <a:r>
              <a:rPr lang="en-US" b="1" dirty="0">
                <a:solidFill>
                  <a:srgbClr val="C00000"/>
                </a:solidFill>
              </a:rPr>
              <a:t>Transmitted drug resistance / acquired drug resistance</a:t>
            </a:r>
          </a:p>
          <a:p>
            <a:pPr>
              <a:spcAft>
                <a:spcPts val="1200"/>
              </a:spcAft>
            </a:pPr>
            <a:r>
              <a:rPr lang="en-US" b="1" dirty="0">
                <a:solidFill>
                  <a:srgbClr val="C00000"/>
                </a:solidFill>
              </a:rPr>
              <a:t>Decreased effective contraceptive options</a:t>
            </a:r>
          </a:p>
          <a:p>
            <a:pPr marL="285750" indent="-285750">
              <a:spcAft>
                <a:spcPts val="1200"/>
              </a:spcAft>
              <a:buFontTx/>
              <a:buChar char="-"/>
            </a:pPr>
            <a:r>
              <a:rPr lang="en-US" b="1" dirty="0">
                <a:solidFill>
                  <a:srgbClr val="C00000"/>
                </a:solidFill>
              </a:rPr>
              <a:t>Particularly Long Acting Reversible options with EFV </a:t>
            </a:r>
          </a:p>
          <a:p>
            <a:pPr marL="285750" indent="-285750">
              <a:spcAft>
                <a:spcPts val="1200"/>
              </a:spcAft>
              <a:buFontTx/>
              <a:buChar char="-"/>
            </a:pPr>
            <a:r>
              <a:rPr lang="en-US" b="1" dirty="0">
                <a:solidFill>
                  <a:srgbClr val="C00000"/>
                </a:solidFill>
              </a:rPr>
              <a:t>Diminished sexual and reproductive health rights</a:t>
            </a:r>
          </a:p>
        </p:txBody>
      </p:sp>
      <p:sp>
        <p:nvSpPr>
          <p:cNvPr id="7" name="TextBox 6">
            <a:extLst>
              <a:ext uri="{FF2B5EF4-FFF2-40B4-BE49-F238E27FC236}">
                <a16:creationId xmlns:a16="http://schemas.microsoft.com/office/drawing/2014/main" id="{4D0AAC2C-B77C-F243-80A1-2C35AF31FC58}"/>
              </a:ext>
            </a:extLst>
          </p:cNvPr>
          <p:cNvSpPr txBox="1"/>
          <p:nvPr/>
        </p:nvSpPr>
        <p:spPr>
          <a:xfrm>
            <a:off x="36576" y="6559296"/>
            <a:ext cx="596638" cy="276999"/>
          </a:xfrm>
          <a:prstGeom prst="rect">
            <a:avLst/>
          </a:prstGeom>
          <a:noFill/>
        </p:spPr>
        <p:txBody>
          <a:bodyPr wrap="none" rtlCol="0">
            <a:spAutoFit/>
          </a:bodyPr>
          <a:lstStyle/>
          <a:p>
            <a:r>
              <a:rPr lang="en-US" sz="1200" dirty="0"/>
              <a:t>Slide 9</a:t>
            </a:r>
          </a:p>
        </p:txBody>
      </p:sp>
      <p:pic>
        <p:nvPicPr>
          <p:cNvPr id="8" name="Picture 7">
            <a:extLst>
              <a:ext uri="{FF2B5EF4-FFF2-40B4-BE49-F238E27FC236}">
                <a16:creationId xmlns:a16="http://schemas.microsoft.com/office/drawing/2014/main" id="{A52CCDC5-958D-6E47-A6F6-4A8E6566C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Tree>
    <p:extLst>
      <p:ext uri="{BB962C8B-B14F-4D97-AF65-F5344CB8AC3E}">
        <p14:creationId xmlns:p14="http://schemas.microsoft.com/office/powerpoint/2010/main" val="359365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3EB6D9-2664-DA45-9FD2-EBBE0816BD03}"/>
              </a:ext>
            </a:extLst>
          </p:cNvPr>
          <p:cNvPicPr>
            <a:picLocks noChangeAspect="1"/>
          </p:cNvPicPr>
          <p:nvPr/>
        </p:nvPicPr>
        <p:blipFill>
          <a:blip r:embed="rId3"/>
          <a:stretch>
            <a:fillRect/>
          </a:stretch>
        </p:blipFill>
        <p:spPr>
          <a:xfrm>
            <a:off x="2354875" y="4384094"/>
            <a:ext cx="7243233" cy="2473906"/>
          </a:xfrm>
          <a:prstGeom prst="rect">
            <a:avLst/>
          </a:prstGeom>
        </p:spPr>
      </p:pic>
      <p:sp>
        <p:nvSpPr>
          <p:cNvPr id="3" name="Rounded Rectangle 2">
            <a:extLst>
              <a:ext uri="{FF2B5EF4-FFF2-40B4-BE49-F238E27FC236}">
                <a16:creationId xmlns:a16="http://schemas.microsoft.com/office/drawing/2014/main" id="{DFE5E531-92FE-2642-922C-B3D7A4592BFF}"/>
              </a:ext>
            </a:extLst>
          </p:cNvPr>
          <p:cNvSpPr/>
          <p:nvPr/>
        </p:nvSpPr>
        <p:spPr>
          <a:xfrm>
            <a:off x="1533747" y="2012746"/>
            <a:ext cx="2969242" cy="1807692"/>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Increased risk of neural tube defects</a:t>
            </a:r>
          </a:p>
        </p:txBody>
      </p:sp>
      <p:sp>
        <p:nvSpPr>
          <p:cNvPr id="6" name="Rounded Rectangle 5">
            <a:extLst>
              <a:ext uri="{FF2B5EF4-FFF2-40B4-BE49-F238E27FC236}">
                <a16:creationId xmlns:a16="http://schemas.microsoft.com/office/drawing/2014/main" id="{DFE5E531-92FE-2642-922C-B3D7A4592BFF}"/>
              </a:ext>
            </a:extLst>
          </p:cNvPr>
          <p:cNvSpPr/>
          <p:nvPr/>
        </p:nvSpPr>
        <p:spPr>
          <a:xfrm>
            <a:off x="5572542" y="829375"/>
            <a:ext cx="6414050" cy="3554720"/>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b="1" dirty="0">
                <a:solidFill>
                  <a:srgbClr val="C00000"/>
                </a:solidFill>
              </a:rPr>
              <a:t> Restriction of access to the best ART regimen available</a:t>
            </a:r>
          </a:p>
          <a:p>
            <a:pPr marL="285750" indent="-285750">
              <a:spcAft>
                <a:spcPts val="1200"/>
              </a:spcAft>
              <a:buFontTx/>
              <a:buChar char="-"/>
            </a:pPr>
            <a:r>
              <a:rPr lang="en-US" b="1" dirty="0">
                <a:solidFill>
                  <a:srgbClr val="C00000"/>
                </a:solidFill>
              </a:rPr>
              <a:t>Reduced antiviral efficacy</a:t>
            </a:r>
          </a:p>
          <a:p>
            <a:pPr marL="285750" indent="-285750">
              <a:spcAft>
                <a:spcPts val="1200"/>
              </a:spcAft>
              <a:buFontTx/>
              <a:buChar char="-"/>
            </a:pPr>
            <a:r>
              <a:rPr lang="en-US" b="1" dirty="0">
                <a:solidFill>
                  <a:srgbClr val="C00000"/>
                </a:solidFill>
              </a:rPr>
              <a:t>Decreased tolerability </a:t>
            </a:r>
          </a:p>
          <a:p>
            <a:pPr marL="285750" indent="-285750">
              <a:spcAft>
                <a:spcPts val="1200"/>
              </a:spcAft>
              <a:buFontTx/>
              <a:buChar char="-"/>
            </a:pPr>
            <a:r>
              <a:rPr lang="en-US" b="1" dirty="0">
                <a:solidFill>
                  <a:srgbClr val="C00000"/>
                </a:solidFill>
              </a:rPr>
              <a:t>Transmitted drug resistance / acquired drug resistance</a:t>
            </a:r>
          </a:p>
          <a:p>
            <a:pPr>
              <a:spcAft>
                <a:spcPts val="1200"/>
              </a:spcAft>
            </a:pPr>
            <a:r>
              <a:rPr lang="en-US" b="1" dirty="0">
                <a:solidFill>
                  <a:srgbClr val="C00000"/>
                </a:solidFill>
              </a:rPr>
              <a:t>Decreased effective contraceptive options</a:t>
            </a:r>
          </a:p>
          <a:p>
            <a:pPr marL="285750" indent="-285750">
              <a:spcAft>
                <a:spcPts val="1200"/>
              </a:spcAft>
              <a:buFontTx/>
              <a:buChar char="-"/>
            </a:pPr>
            <a:r>
              <a:rPr lang="en-US" b="1" dirty="0">
                <a:solidFill>
                  <a:srgbClr val="C00000"/>
                </a:solidFill>
              </a:rPr>
              <a:t>Particularly Long Acting Reversible options with EFV </a:t>
            </a:r>
          </a:p>
          <a:p>
            <a:pPr>
              <a:spcAft>
                <a:spcPts val="1200"/>
              </a:spcAft>
            </a:pPr>
            <a:r>
              <a:rPr lang="en-US" b="1" dirty="0">
                <a:solidFill>
                  <a:srgbClr val="C00000"/>
                </a:solidFill>
              </a:rPr>
              <a:t>Diminished sexual and reproductive health rights</a:t>
            </a:r>
          </a:p>
        </p:txBody>
      </p:sp>
      <p:sp>
        <p:nvSpPr>
          <p:cNvPr id="7" name="TextBox 6">
            <a:extLst>
              <a:ext uri="{FF2B5EF4-FFF2-40B4-BE49-F238E27FC236}">
                <a16:creationId xmlns:a16="http://schemas.microsoft.com/office/drawing/2014/main" id="{4D0AAC2C-B77C-F243-80A1-2C35AF31FC58}"/>
              </a:ext>
            </a:extLst>
          </p:cNvPr>
          <p:cNvSpPr txBox="1"/>
          <p:nvPr/>
        </p:nvSpPr>
        <p:spPr>
          <a:xfrm>
            <a:off x="36576" y="6559296"/>
            <a:ext cx="596638" cy="276999"/>
          </a:xfrm>
          <a:prstGeom prst="rect">
            <a:avLst/>
          </a:prstGeom>
          <a:noFill/>
        </p:spPr>
        <p:txBody>
          <a:bodyPr wrap="none" rtlCol="0">
            <a:spAutoFit/>
          </a:bodyPr>
          <a:lstStyle/>
          <a:p>
            <a:r>
              <a:rPr lang="en-US" sz="1200" dirty="0"/>
              <a:t>Slide 9</a:t>
            </a:r>
          </a:p>
        </p:txBody>
      </p:sp>
      <p:pic>
        <p:nvPicPr>
          <p:cNvPr id="8" name="Picture 7">
            <a:extLst>
              <a:ext uri="{FF2B5EF4-FFF2-40B4-BE49-F238E27FC236}">
                <a16:creationId xmlns:a16="http://schemas.microsoft.com/office/drawing/2014/main" id="{A52CCDC5-958D-6E47-A6F6-4A8E6566C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2" name="Oval 1">
            <a:extLst>
              <a:ext uri="{FF2B5EF4-FFF2-40B4-BE49-F238E27FC236}">
                <a16:creationId xmlns:a16="http://schemas.microsoft.com/office/drawing/2014/main" id="{55C2DFCF-EF8F-4F47-B6E9-42A54315CCED}"/>
              </a:ext>
            </a:extLst>
          </p:cNvPr>
          <p:cNvSpPr/>
          <p:nvPr/>
        </p:nvSpPr>
        <p:spPr>
          <a:xfrm>
            <a:off x="4852062" y="2576971"/>
            <a:ext cx="6579220" cy="20173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4152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6307B79-E87D-1E4F-BC48-48DCF6E56C0B}"/>
              </a:ext>
            </a:extLst>
          </p:cNvPr>
          <p:cNvPicPr>
            <a:picLocks noGrp="1" noChangeAspect="1"/>
          </p:cNvPicPr>
          <p:nvPr>
            <p:ph idx="1"/>
          </p:nvPr>
        </p:nvPicPr>
        <p:blipFill>
          <a:blip r:embed="rId3"/>
          <a:stretch>
            <a:fillRect/>
          </a:stretch>
        </p:blipFill>
        <p:spPr>
          <a:xfrm>
            <a:off x="756555" y="616171"/>
            <a:ext cx="8001000" cy="1663700"/>
          </a:xfrm>
          <a:prstGeom prst="rect">
            <a:avLst/>
          </a:prstGeom>
        </p:spPr>
      </p:pic>
      <p:pic>
        <p:nvPicPr>
          <p:cNvPr id="6" name="Picture 5">
            <a:extLst>
              <a:ext uri="{FF2B5EF4-FFF2-40B4-BE49-F238E27FC236}">
                <a16:creationId xmlns:a16="http://schemas.microsoft.com/office/drawing/2014/main" id="{356A9154-A8B3-2448-80E6-DD910713C82F}"/>
              </a:ext>
            </a:extLst>
          </p:cNvPr>
          <p:cNvPicPr>
            <a:picLocks noChangeAspect="1"/>
          </p:cNvPicPr>
          <p:nvPr/>
        </p:nvPicPr>
        <p:blipFill>
          <a:blip r:embed="rId4"/>
          <a:stretch>
            <a:fillRect/>
          </a:stretch>
        </p:blipFill>
        <p:spPr>
          <a:xfrm>
            <a:off x="982148" y="952721"/>
            <a:ext cx="2171700" cy="990600"/>
          </a:xfrm>
          <a:prstGeom prst="rect">
            <a:avLst/>
          </a:prstGeom>
        </p:spPr>
      </p:pic>
      <p:pic>
        <p:nvPicPr>
          <p:cNvPr id="7" name="Picture 6">
            <a:extLst>
              <a:ext uri="{FF2B5EF4-FFF2-40B4-BE49-F238E27FC236}">
                <a16:creationId xmlns:a16="http://schemas.microsoft.com/office/drawing/2014/main" id="{B2E2C648-617D-9A4F-93AE-1A467ADD5802}"/>
              </a:ext>
            </a:extLst>
          </p:cNvPr>
          <p:cNvPicPr>
            <a:picLocks noChangeAspect="1"/>
          </p:cNvPicPr>
          <p:nvPr/>
        </p:nvPicPr>
        <p:blipFill>
          <a:blip r:embed="rId5"/>
          <a:stretch>
            <a:fillRect/>
          </a:stretch>
        </p:blipFill>
        <p:spPr>
          <a:xfrm>
            <a:off x="6259286" y="1383853"/>
            <a:ext cx="2859503" cy="559468"/>
          </a:xfrm>
          <a:prstGeom prst="rect">
            <a:avLst/>
          </a:prstGeom>
        </p:spPr>
      </p:pic>
      <p:sp>
        <p:nvSpPr>
          <p:cNvPr id="8" name="Rounded Rectangle 7">
            <a:extLst>
              <a:ext uri="{FF2B5EF4-FFF2-40B4-BE49-F238E27FC236}">
                <a16:creationId xmlns:a16="http://schemas.microsoft.com/office/drawing/2014/main" id="{9BF98F95-CB49-2A48-9C38-7CEFD22133B2}"/>
              </a:ext>
            </a:extLst>
          </p:cNvPr>
          <p:cNvSpPr/>
          <p:nvPr/>
        </p:nvSpPr>
        <p:spPr>
          <a:xfrm>
            <a:off x="609600" y="2279870"/>
            <a:ext cx="10972800" cy="3644679"/>
          </a:xfrm>
          <a:prstGeom prst="roundRect">
            <a:avLst/>
          </a:prstGeom>
          <a:no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t> </a:t>
            </a:r>
            <a:endParaRPr lang="en-GB" sz="2400" i="1" dirty="0">
              <a:solidFill>
                <a:schemeClr val="tx1"/>
              </a:solidFill>
            </a:endParaRPr>
          </a:p>
          <a:p>
            <a:r>
              <a:rPr lang="en-US" sz="2400" i="1" dirty="0">
                <a:solidFill>
                  <a:schemeClr val="tx1"/>
                </a:solidFill>
              </a:rPr>
              <a:t>“Some governments are now withdrawing dolutegravir from all women of childbearing age, without consulting them, assuming that is dangerous for them all…</a:t>
            </a:r>
            <a:r>
              <a:rPr lang="en-US" sz="2400" b="1" i="1" dirty="0">
                <a:solidFill>
                  <a:schemeClr val="tx1"/>
                </a:solidFill>
              </a:rPr>
              <a:t>This blanket approach further limits women’s options. What should always be paramount is…our right to our own choices…</a:t>
            </a:r>
            <a:r>
              <a:rPr lang="en-US" sz="2400" i="1" dirty="0">
                <a:solidFill>
                  <a:schemeClr val="tx1"/>
                </a:solidFill>
              </a:rPr>
              <a:t>to make our own individual decisions about if, what, and when we take antiretroviral therapy and/or contraception. Essentially, we need, and have the right to, fully informed, safe access to comprehensive nonjudgmental SRHR care, including support to navigate adherence and potential consequences, whatever decisions we take</a:t>
            </a:r>
            <a:r>
              <a:rPr lang="en-US" dirty="0">
                <a:solidFill>
                  <a:schemeClr val="tx1"/>
                </a:solidFill>
              </a:rPr>
              <a:t>.”</a:t>
            </a:r>
            <a:endParaRPr lang="en-GB" dirty="0">
              <a:solidFill>
                <a:schemeClr val="tx1"/>
              </a:solidFill>
            </a:endParaRPr>
          </a:p>
          <a:p>
            <a:pPr algn="ctr"/>
            <a:endParaRPr lang="en-US" sz="2000" dirty="0">
              <a:solidFill>
                <a:schemeClr val="tx1"/>
              </a:solidFill>
            </a:endParaRPr>
          </a:p>
        </p:txBody>
      </p:sp>
      <p:pic>
        <p:nvPicPr>
          <p:cNvPr id="9" name="Picture 8">
            <a:extLst>
              <a:ext uri="{FF2B5EF4-FFF2-40B4-BE49-F238E27FC236}">
                <a16:creationId xmlns:a16="http://schemas.microsoft.com/office/drawing/2014/main" id="{B4317B60-545B-9A48-9AD5-F4D09F4F4A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10" name="TextBox 9">
            <a:extLst>
              <a:ext uri="{FF2B5EF4-FFF2-40B4-BE49-F238E27FC236}">
                <a16:creationId xmlns:a16="http://schemas.microsoft.com/office/drawing/2014/main" id="{66743115-F334-A341-B754-327FAE2420B3}"/>
              </a:ext>
            </a:extLst>
          </p:cNvPr>
          <p:cNvSpPr txBox="1"/>
          <p:nvPr/>
        </p:nvSpPr>
        <p:spPr>
          <a:xfrm>
            <a:off x="36576" y="6559296"/>
            <a:ext cx="675185" cy="276999"/>
          </a:xfrm>
          <a:prstGeom prst="rect">
            <a:avLst/>
          </a:prstGeom>
          <a:noFill/>
        </p:spPr>
        <p:txBody>
          <a:bodyPr wrap="none" rtlCol="0">
            <a:spAutoFit/>
          </a:bodyPr>
          <a:lstStyle/>
          <a:p>
            <a:r>
              <a:rPr lang="en-US" sz="1200" dirty="0"/>
              <a:t>Slide 10</a:t>
            </a:r>
          </a:p>
        </p:txBody>
      </p:sp>
    </p:spTree>
    <p:extLst>
      <p:ext uri="{BB962C8B-B14F-4D97-AF65-F5344CB8AC3E}">
        <p14:creationId xmlns:p14="http://schemas.microsoft.com/office/powerpoint/2010/main" val="4057701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B3FF32E-426A-BE4D-B5B0-E44B0D3F8B22}"/>
              </a:ext>
            </a:extLst>
          </p:cNvPr>
          <p:cNvSpPr/>
          <p:nvPr/>
        </p:nvSpPr>
        <p:spPr>
          <a:xfrm>
            <a:off x="591672" y="1642534"/>
            <a:ext cx="10972800" cy="4138208"/>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US" sz="2000" dirty="0">
              <a:solidFill>
                <a:schemeClr val="tx1"/>
              </a:solidFill>
            </a:endParaRPr>
          </a:p>
          <a:p>
            <a:pPr marL="457200" indent="-457200">
              <a:buFont typeface="+mj-lt"/>
              <a:buAutoNum type="arabicPeriod"/>
            </a:pPr>
            <a:r>
              <a:rPr lang="en-US" sz="2000" dirty="0">
                <a:solidFill>
                  <a:schemeClr val="tx1"/>
                </a:solidFill>
              </a:rPr>
              <a:t>A move back to Efavirenz for women of reproductive age may deny women optimal ART and limit options for effective pregnancy prevention</a:t>
            </a:r>
          </a:p>
          <a:p>
            <a:pPr marL="457200" indent="-457200">
              <a:buFont typeface="+mj-lt"/>
              <a:buAutoNum type="arabicPeriod"/>
            </a:pPr>
            <a:endParaRPr lang="en-US" sz="2000" dirty="0">
              <a:solidFill>
                <a:schemeClr val="tx1"/>
              </a:solidFill>
            </a:endParaRPr>
          </a:p>
          <a:p>
            <a:pPr marL="457200" indent="-457200">
              <a:buFont typeface="+mj-lt"/>
              <a:buAutoNum type="arabicPeriod"/>
            </a:pPr>
            <a:r>
              <a:rPr lang="en-US" sz="2000" dirty="0">
                <a:solidFill>
                  <a:schemeClr val="tx1"/>
                </a:solidFill>
              </a:rPr>
              <a:t>We need to consider what is ‘effective contraception’, based on evidence and risk assessment</a:t>
            </a:r>
          </a:p>
          <a:p>
            <a:pPr marL="457200" indent="-457200">
              <a:buFont typeface="+mj-lt"/>
              <a:buAutoNum type="arabicPeriod"/>
            </a:pPr>
            <a:endParaRPr lang="en-US" sz="2000" dirty="0">
              <a:solidFill>
                <a:schemeClr val="tx1"/>
              </a:solidFill>
            </a:endParaRPr>
          </a:p>
          <a:p>
            <a:pPr marL="457200" indent="-457200">
              <a:buFont typeface="+mj-lt"/>
              <a:buAutoNum type="arabicPeriod"/>
            </a:pPr>
            <a:r>
              <a:rPr lang="en-US" sz="2000" dirty="0">
                <a:solidFill>
                  <a:schemeClr val="tx1"/>
                </a:solidFill>
              </a:rPr>
              <a:t>The absolute requirement for women to use effective contraception to get DTG needs further consideration</a:t>
            </a:r>
          </a:p>
          <a:p>
            <a:pPr marL="457200" indent="-457200">
              <a:buFont typeface="+mj-lt"/>
              <a:buAutoNum type="arabicPeriod"/>
            </a:pPr>
            <a:endParaRPr lang="en-US" sz="2000" dirty="0">
              <a:solidFill>
                <a:schemeClr val="tx1"/>
              </a:solidFill>
            </a:endParaRPr>
          </a:p>
          <a:p>
            <a:pPr algn="ctr"/>
            <a:r>
              <a:rPr lang="en-US" sz="2000" dirty="0">
                <a:solidFill>
                  <a:schemeClr val="tx1"/>
                </a:solidFill>
              </a:rPr>
              <a:t>Women’s values and preferences for both ART and contraception need to be considered</a:t>
            </a:r>
          </a:p>
          <a:p>
            <a:pPr algn="ctr"/>
            <a:endParaRPr lang="en-US" sz="2000" b="1" dirty="0">
              <a:solidFill>
                <a:schemeClr val="tx1"/>
              </a:solidFill>
            </a:endParaRPr>
          </a:p>
        </p:txBody>
      </p:sp>
      <p:sp>
        <p:nvSpPr>
          <p:cNvPr id="5" name="TextBox 4">
            <a:extLst>
              <a:ext uri="{FF2B5EF4-FFF2-40B4-BE49-F238E27FC236}">
                <a16:creationId xmlns:a16="http://schemas.microsoft.com/office/drawing/2014/main" id="{6133DF71-2072-604E-808C-8027CD4F867B}"/>
              </a:ext>
            </a:extLst>
          </p:cNvPr>
          <p:cNvSpPr txBox="1"/>
          <p:nvPr/>
        </p:nvSpPr>
        <p:spPr>
          <a:xfrm>
            <a:off x="36576" y="6559296"/>
            <a:ext cx="675185" cy="276999"/>
          </a:xfrm>
          <a:prstGeom prst="rect">
            <a:avLst/>
          </a:prstGeom>
          <a:noFill/>
        </p:spPr>
        <p:txBody>
          <a:bodyPr wrap="none" rtlCol="0">
            <a:spAutoFit/>
          </a:bodyPr>
          <a:lstStyle/>
          <a:p>
            <a:r>
              <a:rPr lang="en-US" sz="1200" dirty="0"/>
              <a:t>Slide 11</a:t>
            </a:r>
          </a:p>
        </p:txBody>
      </p:sp>
    </p:spTree>
    <p:extLst>
      <p:ext uri="{BB962C8B-B14F-4D97-AF65-F5344CB8AC3E}">
        <p14:creationId xmlns:p14="http://schemas.microsoft.com/office/powerpoint/2010/main" val="1053077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17A81A-D8AB-FF4E-A028-18F784FBA6DA}"/>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3600" i="1" dirty="0"/>
              <a:t>No conflicts of interest to declare</a:t>
            </a:r>
          </a:p>
        </p:txBody>
      </p:sp>
    </p:spTree>
    <p:extLst>
      <p:ext uri="{BB962C8B-B14F-4D97-AF65-F5344CB8AC3E}">
        <p14:creationId xmlns:p14="http://schemas.microsoft.com/office/powerpoint/2010/main" val="2272734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1ED881-9E67-2843-B34B-2FB04890268F}"/>
              </a:ext>
            </a:extLst>
          </p:cNvPr>
          <p:cNvPicPr>
            <a:picLocks noChangeAspect="1"/>
          </p:cNvPicPr>
          <p:nvPr/>
        </p:nvPicPr>
        <p:blipFill>
          <a:blip r:embed="rId3"/>
          <a:stretch>
            <a:fillRect/>
          </a:stretch>
        </p:blipFill>
        <p:spPr>
          <a:xfrm>
            <a:off x="1261594" y="1018325"/>
            <a:ext cx="8963383" cy="5508000"/>
          </a:xfrm>
          <a:prstGeom prst="rect">
            <a:avLst/>
          </a:prstGeom>
        </p:spPr>
      </p:pic>
      <p:sp>
        <p:nvSpPr>
          <p:cNvPr id="12" name="TextBox 11">
            <a:extLst>
              <a:ext uri="{FF2B5EF4-FFF2-40B4-BE49-F238E27FC236}">
                <a16:creationId xmlns:a16="http://schemas.microsoft.com/office/drawing/2014/main" id="{E5212703-B3AE-5A48-9489-4D66BD893A9C}"/>
              </a:ext>
            </a:extLst>
          </p:cNvPr>
          <p:cNvSpPr txBox="1"/>
          <p:nvPr/>
        </p:nvSpPr>
        <p:spPr>
          <a:xfrm>
            <a:off x="1495508" y="293914"/>
            <a:ext cx="8963383" cy="461665"/>
          </a:xfrm>
          <a:prstGeom prst="rect">
            <a:avLst/>
          </a:prstGeom>
          <a:noFill/>
        </p:spPr>
        <p:txBody>
          <a:bodyPr wrap="square" rtlCol="0">
            <a:spAutoFit/>
          </a:bodyPr>
          <a:lstStyle/>
          <a:p>
            <a:r>
              <a:rPr lang="en-US" sz="2400" b="1" dirty="0">
                <a:solidFill>
                  <a:srgbClr val="C00000"/>
                </a:solidFill>
              </a:rPr>
              <a:t>The method mix and effectiveness</a:t>
            </a:r>
          </a:p>
        </p:txBody>
      </p:sp>
      <p:sp>
        <p:nvSpPr>
          <p:cNvPr id="4" name="TextBox 3">
            <a:extLst>
              <a:ext uri="{FF2B5EF4-FFF2-40B4-BE49-F238E27FC236}">
                <a16:creationId xmlns:a16="http://schemas.microsoft.com/office/drawing/2014/main" id="{FC1A3817-4832-4A4A-8169-EB7B61C69C7A}"/>
              </a:ext>
            </a:extLst>
          </p:cNvPr>
          <p:cNvSpPr txBox="1"/>
          <p:nvPr/>
        </p:nvSpPr>
        <p:spPr>
          <a:xfrm>
            <a:off x="36576" y="6559296"/>
            <a:ext cx="675185" cy="276999"/>
          </a:xfrm>
          <a:prstGeom prst="rect">
            <a:avLst/>
          </a:prstGeom>
          <a:noFill/>
        </p:spPr>
        <p:txBody>
          <a:bodyPr wrap="none" rtlCol="0">
            <a:spAutoFit/>
          </a:bodyPr>
          <a:lstStyle/>
          <a:p>
            <a:r>
              <a:rPr lang="en-US" sz="1200" dirty="0"/>
              <a:t>Slide 12</a:t>
            </a:r>
          </a:p>
        </p:txBody>
      </p:sp>
    </p:spTree>
    <p:extLst>
      <p:ext uri="{BB962C8B-B14F-4D97-AF65-F5344CB8AC3E}">
        <p14:creationId xmlns:p14="http://schemas.microsoft.com/office/powerpoint/2010/main" val="3423340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1ED881-9E67-2843-B34B-2FB04890268F}"/>
              </a:ext>
            </a:extLst>
          </p:cNvPr>
          <p:cNvPicPr>
            <a:picLocks noChangeAspect="1"/>
          </p:cNvPicPr>
          <p:nvPr/>
        </p:nvPicPr>
        <p:blipFill>
          <a:blip r:embed="rId3"/>
          <a:stretch>
            <a:fillRect/>
          </a:stretch>
        </p:blipFill>
        <p:spPr>
          <a:xfrm>
            <a:off x="1261594" y="1018325"/>
            <a:ext cx="8963383" cy="5508000"/>
          </a:xfrm>
          <a:prstGeom prst="rect">
            <a:avLst/>
          </a:prstGeom>
        </p:spPr>
      </p:pic>
      <p:sp>
        <p:nvSpPr>
          <p:cNvPr id="12" name="TextBox 11">
            <a:extLst>
              <a:ext uri="{FF2B5EF4-FFF2-40B4-BE49-F238E27FC236}">
                <a16:creationId xmlns:a16="http://schemas.microsoft.com/office/drawing/2014/main" id="{E5212703-B3AE-5A48-9489-4D66BD893A9C}"/>
              </a:ext>
            </a:extLst>
          </p:cNvPr>
          <p:cNvSpPr txBox="1"/>
          <p:nvPr/>
        </p:nvSpPr>
        <p:spPr>
          <a:xfrm>
            <a:off x="1495508" y="293914"/>
            <a:ext cx="8963383" cy="461665"/>
          </a:xfrm>
          <a:prstGeom prst="rect">
            <a:avLst/>
          </a:prstGeom>
          <a:noFill/>
        </p:spPr>
        <p:txBody>
          <a:bodyPr wrap="square" rtlCol="0">
            <a:spAutoFit/>
          </a:bodyPr>
          <a:lstStyle/>
          <a:p>
            <a:r>
              <a:rPr lang="en-US" sz="2400" b="1" dirty="0">
                <a:solidFill>
                  <a:srgbClr val="C00000"/>
                </a:solidFill>
              </a:rPr>
              <a:t>The method mix and effectiveness</a:t>
            </a:r>
          </a:p>
        </p:txBody>
      </p:sp>
      <p:sp>
        <p:nvSpPr>
          <p:cNvPr id="2" name="Oval 1">
            <a:extLst>
              <a:ext uri="{FF2B5EF4-FFF2-40B4-BE49-F238E27FC236}">
                <a16:creationId xmlns:a16="http://schemas.microsoft.com/office/drawing/2014/main" id="{0E5BFC95-7B04-4B4C-B45A-7C0FD2658BE2}"/>
              </a:ext>
            </a:extLst>
          </p:cNvPr>
          <p:cNvSpPr>
            <a:spLocks noChangeAspect="1"/>
          </p:cNvSpPr>
          <p:nvPr/>
        </p:nvSpPr>
        <p:spPr>
          <a:xfrm>
            <a:off x="5019294" y="1691192"/>
            <a:ext cx="4162266" cy="4162266"/>
          </a:xfrm>
          <a:prstGeom prst="ellipse">
            <a:avLst/>
          </a:prstGeom>
          <a:solidFill>
            <a:schemeClr val="bg1"/>
          </a:solid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dirty="0">
                <a:solidFill>
                  <a:srgbClr val="C00000"/>
                </a:solidFill>
              </a:rPr>
              <a:t>Many effective options</a:t>
            </a:r>
          </a:p>
          <a:p>
            <a:pPr algn="ctr">
              <a:spcAft>
                <a:spcPts val="1200"/>
              </a:spcAft>
            </a:pPr>
            <a:r>
              <a:rPr lang="en-US" dirty="0">
                <a:solidFill>
                  <a:srgbClr val="C00000"/>
                </a:solidFill>
              </a:rPr>
              <a:t>Barriers to access remain</a:t>
            </a:r>
          </a:p>
          <a:p>
            <a:pPr algn="ctr">
              <a:spcAft>
                <a:spcPts val="1200"/>
              </a:spcAft>
            </a:pPr>
            <a:r>
              <a:rPr lang="en-US" dirty="0">
                <a:solidFill>
                  <a:srgbClr val="C00000"/>
                </a:solidFill>
              </a:rPr>
              <a:t>Greater choice leads to better uptake and fewer unintended pregnancies</a:t>
            </a:r>
          </a:p>
          <a:p>
            <a:pPr algn="ctr">
              <a:spcAft>
                <a:spcPts val="1200"/>
              </a:spcAft>
            </a:pPr>
            <a:r>
              <a:rPr lang="en-US" dirty="0">
                <a:solidFill>
                  <a:srgbClr val="C00000"/>
                </a:solidFill>
              </a:rPr>
              <a:t>All methods can potentially be safely used by women living with HIV on ART</a:t>
            </a:r>
          </a:p>
        </p:txBody>
      </p:sp>
      <p:sp>
        <p:nvSpPr>
          <p:cNvPr id="6" name="TextBox 5">
            <a:extLst>
              <a:ext uri="{FF2B5EF4-FFF2-40B4-BE49-F238E27FC236}">
                <a16:creationId xmlns:a16="http://schemas.microsoft.com/office/drawing/2014/main" id="{42202CB8-1EA5-4844-B548-2BA56CAAEF93}"/>
              </a:ext>
            </a:extLst>
          </p:cNvPr>
          <p:cNvSpPr txBox="1"/>
          <p:nvPr/>
        </p:nvSpPr>
        <p:spPr>
          <a:xfrm>
            <a:off x="36576" y="6559296"/>
            <a:ext cx="675185" cy="276999"/>
          </a:xfrm>
          <a:prstGeom prst="rect">
            <a:avLst/>
          </a:prstGeom>
          <a:noFill/>
        </p:spPr>
        <p:txBody>
          <a:bodyPr wrap="none" rtlCol="0">
            <a:spAutoFit/>
          </a:bodyPr>
          <a:lstStyle/>
          <a:p>
            <a:r>
              <a:rPr lang="en-US" sz="1200" dirty="0"/>
              <a:t>Slide 12</a:t>
            </a:r>
          </a:p>
        </p:txBody>
      </p:sp>
    </p:spTree>
    <p:extLst>
      <p:ext uri="{BB962C8B-B14F-4D97-AF65-F5344CB8AC3E}">
        <p14:creationId xmlns:p14="http://schemas.microsoft.com/office/powerpoint/2010/main" val="1276121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1ED881-9E67-2843-B34B-2FB04890268F}"/>
              </a:ext>
            </a:extLst>
          </p:cNvPr>
          <p:cNvPicPr>
            <a:picLocks noChangeAspect="1"/>
          </p:cNvPicPr>
          <p:nvPr/>
        </p:nvPicPr>
        <p:blipFill>
          <a:blip r:embed="rId3"/>
          <a:stretch>
            <a:fillRect/>
          </a:stretch>
        </p:blipFill>
        <p:spPr>
          <a:xfrm>
            <a:off x="1261594" y="1018325"/>
            <a:ext cx="8963383" cy="5508000"/>
          </a:xfrm>
          <a:prstGeom prst="rect">
            <a:avLst/>
          </a:prstGeom>
        </p:spPr>
      </p:pic>
      <p:sp>
        <p:nvSpPr>
          <p:cNvPr id="12" name="TextBox 11">
            <a:extLst>
              <a:ext uri="{FF2B5EF4-FFF2-40B4-BE49-F238E27FC236}">
                <a16:creationId xmlns:a16="http://schemas.microsoft.com/office/drawing/2014/main" id="{E5212703-B3AE-5A48-9489-4D66BD893A9C}"/>
              </a:ext>
            </a:extLst>
          </p:cNvPr>
          <p:cNvSpPr txBox="1"/>
          <p:nvPr/>
        </p:nvSpPr>
        <p:spPr>
          <a:xfrm>
            <a:off x="1495508" y="293914"/>
            <a:ext cx="8963383" cy="461665"/>
          </a:xfrm>
          <a:prstGeom prst="rect">
            <a:avLst/>
          </a:prstGeom>
          <a:noFill/>
        </p:spPr>
        <p:txBody>
          <a:bodyPr wrap="square" rtlCol="0">
            <a:spAutoFit/>
          </a:bodyPr>
          <a:lstStyle/>
          <a:p>
            <a:r>
              <a:rPr lang="en-US" sz="2400" b="1" dirty="0">
                <a:solidFill>
                  <a:srgbClr val="C00000"/>
                </a:solidFill>
              </a:rPr>
              <a:t>The method mix and use of reversible contraception in Africa</a:t>
            </a:r>
          </a:p>
        </p:txBody>
      </p:sp>
      <p:sp>
        <p:nvSpPr>
          <p:cNvPr id="3" name="Oval 2">
            <a:extLst>
              <a:ext uri="{FF2B5EF4-FFF2-40B4-BE49-F238E27FC236}">
                <a16:creationId xmlns:a16="http://schemas.microsoft.com/office/drawing/2014/main" id="{7101C50C-5CAA-634B-8980-52177CE1E963}"/>
              </a:ext>
            </a:extLst>
          </p:cNvPr>
          <p:cNvSpPr>
            <a:spLocks noChangeAspect="1"/>
          </p:cNvSpPr>
          <p:nvPr/>
        </p:nvSpPr>
        <p:spPr>
          <a:xfrm>
            <a:off x="3323063" y="1405052"/>
            <a:ext cx="1449659" cy="1449659"/>
          </a:xfrm>
          <a:prstGeom prst="ellipse">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19F9EC9-41AA-D04A-BF72-C2554C891781}"/>
              </a:ext>
            </a:extLst>
          </p:cNvPr>
          <p:cNvSpPr>
            <a:spLocks noChangeAspect="1"/>
          </p:cNvSpPr>
          <p:nvPr/>
        </p:nvSpPr>
        <p:spPr>
          <a:xfrm>
            <a:off x="5250018" y="2810107"/>
            <a:ext cx="1449659" cy="144965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3F2EF7F2-AAC8-4745-A917-6F1950664F5C}"/>
              </a:ext>
            </a:extLst>
          </p:cNvPr>
          <p:cNvSpPr>
            <a:spLocks noChangeAspect="1"/>
          </p:cNvSpPr>
          <p:nvPr/>
        </p:nvSpPr>
        <p:spPr>
          <a:xfrm>
            <a:off x="3337937" y="4207710"/>
            <a:ext cx="1449659" cy="144965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84EB1B7-3CFD-1649-9791-86A5586ADAC5}"/>
              </a:ext>
            </a:extLst>
          </p:cNvPr>
          <p:cNvSpPr>
            <a:spLocks noChangeAspect="1"/>
          </p:cNvSpPr>
          <p:nvPr/>
        </p:nvSpPr>
        <p:spPr>
          <a:xfrm>
            <a:off x="3323062" y="2810107"/>
            <a:ext cx="1449659" cy="144965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DC2F9C0-B648-2740-A85C-2927B41F98A1}"/>
              </a:ext>
            </a:extLst>
          </p:cNvPr>
          <p:cNvSpPr txBox="1"/>
          <p:nvPr/>
        </p:nvSpPr>
        <p:spPr>
          <a:xfrm>
            <a:off x="36576" y="6559296"/>
            <a:ext cx="675185" cy="276999"/>
          </a:xfrm>
          <a:prstGeom prst="rect">
            <a:avLst/>
          </a:prstGeom>
          <a:noFill/>
        </p:spPr>
        <p:txBody>
          <a:bodyPr wrap="none" rtlCol="0">
            <a:spAutoFit/>
          </a:bodyPr>
          <a:lstStyle/>
          <a:p>
            <a:r>
              <a:rPr lang="en-US" sz="1200" dirty="0"/>
              <a:t>Slide 12</a:t>
            </a:r>
          </a:p>
        </p:txBody>
      </p:sp>
    </p:spTree>
    <p:extLst>
      <p:ext uri="{BB962C8B-B14F-4D97-AF65-F5344CB8AC3E}">
        <p14:creationId xmlns:p14="http://schemas.microsoft.com/office/powerpoint/2010/main" val="4275456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BC8EEDF-E1C8-EB40-AFFD-92EEC1CD09AC}"/>
              </a:ext>
            </a:extLst>
          </p:cNvPr>
          <p:cNvGraphicFramePr>
            <a:graphicFrameLocks noGrp="1"/>
          </p:cNvGraphicFramePr>
          <p:nvPr>
            <p:extLst>
              <p:ext uri="{D42A27DB-BD31-4B8C-83A1-F6EECF244321}">
                <p14:modId xmlns:p14="http://schemas.microsoft.com/office/powerpoint/2010/main" val="55510328"/>
              </p:ext>
            </p:extLst>
          </p:nvPr>
        </p:nvGraphicFramePr>
        <p:xfrm>
          <a:off x="6594024" y="248273"/>
          <a:ext cx="4917441" cy="6326472"/>
        </p:xfrm>
        <a:graphic>
          <a:graphicData uri="http://schemas.openxmlformats.org/drawingml/2006/table">
            <a:tbl>
              <a:tblPr firstRow="1" bandRow="1">
                <a:tableStyleId>{5C22544A-7EE6-4342-B048-85BDC9FD1C3A}</a:tableStyleId>
              </a:tblPr>
              <a:tblGrid>
                <a:gridCol w="1318584">
                  <a:extLst>
                    <a:ext uri="{9D8B030D-6E8A-4147-A177-3AD203B41FA5}">
                      <a16:colId xmlns:a16="http://schemas.microsoft.com/office/drawing/2014/main" val="3302606801"/>
                    </a:ext>
                  </a:extLst>
                </a:gridCol>
                <a:gridCol w="1036320">
                  <a:extLst>
                    <a:ext uri="{9D8B030D-6E8A-4147-A177-3AD203B41FA5}">
                      <a16:colId xmlns:a16="http://schemas.microsoft.com/office/drawing/2014/main" val="593437470"/>
                    </a:ext>
                  </a:extLst>
                </a:gridCol>
                <a:gridCol w="2562537">
                  <a:extLst>
                    <a:ext uri="{9D8B030D-6E8A-4147-A177-3AD203B41FA5}">
                      <a16:colId xmlns:a16="http://schemas.microsoft.com/office/drawing/2014/main" val="1549934155"/>
                    </a:ext>
                  </a:extLst>
                </a:gridCol>
              </a:tblGrid>
              <a:tr h="453927">
                <a:tc>
                  <a:txBody>
                    <a:bodyPr/>
                    <a:lstStyle/>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Contraceptive steroid </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tc>
                  <a:txBody>
                    <a:bodyPr/>
                    <a:lstStyle/>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Contraceptive method</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tc>
                  <a:txBody>
                    <a:bodyPr/>
                    <a:lstStyle/>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Metabolism </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255821832"/>
                  </a:ext>
                </a:extLst>
              </a:tr>
              <a:tr h="151200">
                <a:tc>
                  <a:txBody>
                    <a:bodyPr/>
                    <a:lstStyle/>
                    <a:p>
                      <a:pPr>
                        <a:spcAft>
                          <a:spcPts val="0"/>
                        </a:spcAft>
                      </a:pPr>
                      <a:r>
                        <a:rPr lang="fr-FR" sz="1000" b="1" dirty="0">
                          <a:effectLst/>
                          <a:latin typeface="Calibri" panose="020F0502020204030204" pitchFamily="34" charset="0"/>
                          <a:ea typeface="DengXian" panose="02010600030101010101" pitchFamily="2" charset="-122"/>
                          <a:cs typeface="Times New Roman" panose="02020603050405020304" pitchFamily="18" charset="0"/>
                        </a:rPr>
                        <a:t>Estrogens</a:t>
                      </a:r>
                      <a:endParaRPr lang="en-GB" sz="1000" b="1"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lnT w="57150" cap="flat" cmpd="sng" algn="ctr">
                      <a:solidFill>
                        <a:schemeClr val="accent1">
                          <a:lumMod val="50000"/>
                        </a:schemeClr>
                      </a:solidFill>
                      <a:prstDash val="solid"/>
                      <a:round/>
                      <a:headEnd type="none" w="med" len="med"/>
                      <a:tailEnd type="none" w="med" len="med"/>
                    </a:lnT>
                    <a:solidFill>
                      <a:schemeClr val="bg1"/>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T w="57150" cap="flat" cmpd="sng" algn="ctr">
                      <a:solidFill>
                        <a:schemeClr val="accent1">
                          <a:lumMod val="50000"/>
                        </a:schemeClr>
                      </a:solidFill>
                      <a:prstDash val="solid"/>
                      <a:round/>
                      <a:headEnd type="none" w="med" len="med"/>
                      <a:tailEnd type="none" w="med" len="med"/>
                    </a:lnT>
                    <a:solidFill>
                      <a:schemeClr val="bg1"/>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002304338"/>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Ethinyl estradiol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 patch, ring</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Inhibits CYP2C19, CYP3A4, and CYP2B6 </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Induces UGTs </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Metabolized by CYP3A4 and CYP 2C9 and UGT</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541488960"/>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Estradiol cypionate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CIC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Inhibits CYP2C19, CYP3A4, and CYP2B6 </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Induces UGTs </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Metabolized by CYP3A4 and CYP2C9 and UGT</a:t>
                      </a: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874421695"/>
                  </a:ext>
                </a:extLst>
              </a:tr>
              <a:tr h="453927">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Estradiol valerate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Inhibits CYP2C19, CYP3A4. and CYP2B6 </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Induces UCTs </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Metabolized by CYP3A4 and CYP 2C9 and UGT</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834566712"/>
                  </a:ext>
                </a:extLst>
              </a:tr>
              <a:tr h="151200">
                <a:tc>
                  <a:txBody>
                    <a:bodyPr/>
                    <a:lstStyle/>
                    <a:p>
                      <a:pPr>
                        <a:spcAft>
                          <a:spcPts val="0"/>
                        </a:spcAft>
                      </a:pPr>
                      <a:r>
                        <a:rPr lang="fr-FR" sz="1000" b="1" dirty="0">
                          <a:effectLst/>
                          <a:latin typeface="Calibri" panose="020F0502020204030204" pitchFamily="34" charset="0"/>
                          <a:ea typeface="DengXian" panose="02010600030101010101" pitchFamily="2" charset="-122"/>
                          <a:cs typeface="Times New Roman" panose="02020603050405020304" pitchFamily="18" charset="0"/>
                        </a:rPr>
                        <a:t>Progestins</a:t>
                      </a:r>
                      <a:endParaRPr lang="en-GB" sz="1000" b="1"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0752645"/>
                  </a:ext>
                </a:extLst>
              </a:tr>
              <a:tr h="360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Ethynodiol diacetate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COCs</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Metabolized </a:t>
                      </a:r>
                      <a:r>
                        <a:rPr lang="en-GB" sz="1000" dirty="0">
                          <a:effectLst/>
                          <a:latin typeface="Calibri" panose="020F0502020204030204" pitchFamily="34" charset="0"/>
                          <a:ea typeface="DengXian" panose="02010600030101010101" pitchFamily="2" charset="-122"/>
                          <a:cs typeface="Times New Roman" panose="02020603050405020304" pitchFamily="18" charset="0"/>
                        </a:rPr>
                        <a:t>to norethindrone</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25601246"/>
                  </a:ext>
                </a:extLst>
              </a:tr>
              <a:tr h="216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Dienogest</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Metabolized </a:t>
                      </a:r>
                      <a:r>
                        <a:rPr lang="en-GB" sz="1000" dirty="0">
                          <a:effectLst/>
                          <a:latin typeface="Calibri" panose="020F0502020204030204" pitchFamily="34" charset="0"/>
                          <a:ea typeface="DengXian" panose="02010600030101010101" pitchFamily="2" charset="-122"/>
                          <a:cs typeface="Times New Roman" panose="02020603050405020304" pitchFamily="18" charset="0"/>
                        </a:rPr>
                        <a:t>by CYP3A4</a:t>
                      </a: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487759485"/>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Nomegestrol acetate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Metabolized by CYP3A3, CYP3A4, and CYP2A6</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825948977"/>
                  </a:ext>
                </a:extLst>
              </a:tr>
              <a:tr h="216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Drospirenone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Metabolized only to a minor extent, by CYP3A4</a:t>
                      </a: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373802082"/>
                  </a:ext>
                </a:extLst>
              </a:tr>
              <a:tr h="216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Gestodene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658977936"/>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Norgestrel</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542902048"/>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Norgestimate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it-IT"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509981750"/>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Desogestrel</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it-IT" sz="1000" dirty="0">
                          <a:effectLst/>
                          <a:latin typeface="Calibri" panose="020F0502020204030204" pitchFamily="34" charset="0"/>
                          <a:ea typeface="DengXian" panose="02010600030101010101" pitchFamily="2" charset="-122"/>
                          <a:cs typeface="Times New Roman" panose="02020603050405020304" pitchFamily="18" charset="0"/>
                        </a:rPr>
                        <a:t>COC, POP</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Metabolized by CYP2C9 and CYP3A4</a:t>
                      </a: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4109358943"/>
                  </a:ext>
                </a:extLst>
              </a:tr>
              <a:tr h="360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Norethindrone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it-IT" sz="1000" dirty="0">
                          <a:effectLst/>
                          <a:latin typeface="Calibri" panose="020F0502020204030204" pitchFamily="34" charset="0"/>
                          <a:ea typeface="DengXian" panose="02010600030101010101" pitchFamily="2" charset="-122"/>
                          <a:cs typeface="Times New Roman" panose="02020603050405020304" pitchFamily="18" charset="0"/>
                        </a:rPr>
                        <a:t>COC, POI, POP</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751789804"/>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Levonorgestrel</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COC, implant, IUD, ECP</a:t>
                      </a:r>
                    </a:p>
                  </a:txBody>
                  <a:tcPr marL="68580" marR="68580" marT="0" marB="0">
                    <a:solidFill>
                      <a:schemeClr val="accent1">
                        <a:lumMod val="20000"/>
                        <a:lumOff val="80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543690633"/>
                  </a:ext>
                </a:extLst>
              </a:tr>
              <a:tr h="216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Norelgestromin</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Patch </a:t>
                      </a:r>
                    </a:p>
                  </a:txBody>
                  <a:tcPr marL="68580" marR="68580" marT="0" marB="0">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423075128"/>
                  </a:ext>
                </a:extLst>
              </a:tr>
              <a:tr h="216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Etonogestrel</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Ring, implant</a:t>
                      </a:r>
                    </a:p>
                  </a:txBody>
                  <a:tcPr marL="68580" marR="68580" marT="0" marB="0">
                    <a:solidFill>
                      <a:schemeClr val="accent1">
                        <a:lumMod val="20000"/>
                        <a:lumOff val="80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185000541"/>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Medroxyprogesterone acetate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lnB w="57150" cap="flat" cmpd="sng" algn="ctr">
                      <a:solidFill>
                        <a:schemeClr val="accent1">
                          <a:lumMod val="50000"/>
                        </a:schemeClr>
                      </a:solidFill>
                      <a:prstDash val="solid"/>
                      <a:round/>
                      <a:headEnd type="none" w="med" len="med"/>
                      <a:tailEnd type="none" w="med" len="med"/>
                    </a:lnB>
                    <a:solidFill>
                      <a:schemeClr val="bg1">
                        <a:lumMod val="95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CIC, POI </a:t>
                      </a:r>
                    </a:p>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B w="57150" cap="flat" cmpd="sng" algn="ctr">
                      <a:solidFill>
                        <a:schemeClr val="accent1">
                          <a:lumMod val="50000"/>
                        </a:schemeClr>
                      </a:solidFill>
                      <a:prstDash val="solid"/>
                      <a:round/>
                      <a:headEnd type="none" w="med" len="med"/>
                      <a:tailEnd type="none" w="med" len="med"/>
                    </a:lnB>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lnB w="57150" cap="flat" cmpd="sng" algn="ctr">
                      <a:solidFill>
                        <a:schemeClr val="accent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00533181"/>
                  </a:ext>
                </a:extLst>
              </a:tr>
            </a:tbl>
          </a:graphicData>
        </a:graphic>
      </p:graphicFrame>
      <p:graphicFrame>
        <p:nvGraphicFramePr>
          <p:cNvPr id="6" name="Table 5">
            <a:extLst>
              <a:ext uri="{FF2B5EF4-FFF2-40B4-BE49-F238E27FC236}">
                <a16:creationId xmlns:a16="http://schemas.microsoft.com/office/drawing/2014/main" id="{13D292C4-F5B0-4346-B4BE-B2A6E36BEA10}"/>
              </a:ext>
            </a:extLst>
          </p:cNvPr>
          <p:cNvGraphicFramePr>
            <a:graphicFrameLocks noGrp="1"/>
          </p:cNvGraphicFramePr>
          <p:nvPr>
            <p:extLst>
              <p:ext uri="{D42A27DB-BD31-4B8C-83A1-F6EECF244321}">
                <p14:modId xmlns:p14="http://schemas.microsoft.com/office/powerpoint/2010/main" val="1390218161"/>
              </p:ext>
            </p:extLst>
          </p:nvPr>
        </p:nvGraphicFramePr>
        <p:xfrm>
          <a:off x="1109472" y="1821041"/>
          <a:ext cx="4429760" cy="2957255"/>
        </p:xfrm>
        <a:graphic>
          <a:graphicData uri="http://schemas.openxmlformats.org/drawingml/2006/table">
            <a:tbl>
              <a:tblPr firstRow="1" bandRow="1">
                <a:tableStyleId>{5C22544A-7EE6-4342-B048-85BDC9FD1C3A}</a:tableStyleId>
              </a:tblPr>
              <a:tblGrid>
                <a:gridCol w="1548384">
                  <a:extLst>
                    <a:ext uri="{9D8B030D-6E8A-4147-A177-3AD203B41FA5}">
                      <a16:colId xmlns:a16="http://schemas.microsoft.com/office/drawing/2014/main" val="1762228791"/>
                    </a:ext>
                  </a:extLst>
                </a:gridCol>
                <a:gridCol w="2881376">
                  <a:extLst>
                    <a:ext uri="{9D8B030D-6E8A-4147-A177-3AD203B41FA5}">
                      <a16:colId xmlns:a16="http://schemas.microsoft.com/office/drawing/2014/main" val="2999020762"/>
                    </a:ext>
                  </a:extLst>
                </a:gridCol>
              </a:tblGrid>
              <a:tr h="369844">
                <a:tc>
                  <a:txBody>
                    <a:bodyPr/>
                    <a:lstStyle/>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ART</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tc>
                  <a:txBody>
                    <a:bodyPr/>
                    <a:lstStyle/>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Metabolism</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p>
                      <a:pPr>
                        <a:spcAft>
                          <a:spcPts val="0"/>
                        </a:spcAft>
                      </a:pPr>
                      <a:r>
                        <a:rPr lang="en-GB" sz="1200" dirty="0">
                          <a:effectLst/>
                          <a:latin typeface="Calibri" panose="020F0502020204030204" pitchFamily="34" charset="0"/>
                          <a:ea typeface="DengXian" panose="02010600030101010101" pitchFamily="2" charset="-122"/>
                          <a:cs typeface="Times New Roman" panose="02020603050405020304" pitchFamily="18" charset="0"/>
                        </a:rPr>
                        <a:t> </a:t>
                      </a:r>
                    </a:p>
                  </a:txBody>
                  <a:tcPr marL="68580" marR="68580" marT="0" marB="0">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837088842"/>
                  </a:ext>
                </a:extLst>
              </a:tr>
              <a:tr h="252000">
                <a:tc>
                  <a:txBody>
                    <a:bodyPr/>
                    <a:lstStyle/>
                    <a:p>
                      <a:pPr>
                        <a:spcAft>
                          <a:spcPts val="0"/>
                        </a:spcAft>
                      </a:pPr>
                      <a:r>
                        <a:rPr lang="fr-FR" sz="1200" b="1" dirty="0">
                          <a:effectLst/>
                          <a:latin typeface="Calibri" panose="020F0502020204030204" pitchFamily="34" charset="0"/>
                          <a:ea typeface="DengXian" panose="02010600030101010101" pitchFamily="2" charset="-122"/>
                          <a:cs typeface="Times New Roman" panose="02020603050405020304" pitchFamily="18" charset="0"/>
                        </a:rPr>
                        <a:t>NNRTIs</a:t>
                      </a:r>
                      <a:endParaRPr lang="en-GB" sz="1200" b="1"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lnT w="57150" cap="flat" cmpd="sng" algn="ctr">
                      <a:solidFill>
                        <a:schemeClr val="accent1">
                          <a:lumMod val="50000"/>
                        </a:schemeClr>
                      </a:solidFill>
                      <a:prstDash val="solid"/>
                      <a:round/>
                      <a:headEnd type="none" w="med" len="med"/>
                      <a:tailEnd type="none" w="med" len="med"/>
                    </a:lnT>
                    <a:solidFill>
                      <a:schemeClr val="bg1"/>
                    </a:solidFill>
                  </a:tcPr>
                </a:tc>
                <a:tc>
                  <a:txBody>
                    <a:bodyPr/>
                    <a:lstStyle/>
                    <a:p>
                      <a:pPr>
                        <a:spcAft>
                          <a:spcPts val="0"/>
                        </a:spcAft>
                      </a:pPr>
                      <a:r>
                        <a:rPr lang="en-GB" sz="1200" dirty="0">
                          <a:effectLst/>
                          <a:latin typeface="Calibri" panose="020F0502020204030204" pitchFamily="34" charset="0"/>
                          <a:ea typeface="DengXian" panose="02010600030101010101" pitchFamily="2" charset="-122"/>
                          <a:cs typeface="Times New Roman" panose="02020603050405020304" pitchFamily="18" charset="0"/>
                        </a:rPr>
                        <a:t> </a:t>
                      </a:r>
                    </a:p>
                  </a:txBody>
                  <a:tcPr marL="68580" marR="68580" marT="0" marB="0">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3756188525"/>
                  </a:ext>
                </a:extLst>
              </a:tr>
              <a:tr h="547167">
                <a:tc>
                  <a:txBody>
                    <a:bodyPr/>
                    <a:lstStyle/>
                    <a:p>
                      <a:pPr>
                        <a:spcAft>
                          <a:spcPts val="0"/>
                        </a:spcAft>
                      </a:pPr>
                      <a:r>
                        <a:rPr lang="fr-FR" sz="12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Efavirenz (EFV)</a:t>
                      </a:r>
                      <a:endParaRPr lang="en-GB" sz="12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en-GB" sz="1200" b="1" dirty="0">
                          <a:solidFill>
                            <a:srgbClr val="C00000"/>
                          </a:solidFill>
                          <a:effectLst/>
                          <a:latin typeface="Calibri" panose="020F0502020204030204" pitchFamily="34" charset="0"/>
                          <a:ea typeface="DengXian" panose="02010600030101010101" pitchFamily="2" charset="-122"/>
                          <a:cs typeface="Times New Roman" panose="02020603050405020304" pitchFamily="18" charset="0"/>
                        </a:rPr>
                        <a:t>Induces CYP3A4, CYP2B6, and UGTs</a:t>
                      </a:r>
                    </a:p>
                    <a:p>
                      <a:pPr>
                        <a:spcAft>
                          <a:spcPts val="0"/>
                        </a:spcAft>
                      </a:pPr>
                      <a:r>
                        <a:rPr lang="en-GB" sz="1200" b="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Metabolized by CYP2B6 and CYP3A</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6742295"/>
                  </a:ext>
                </a:extLst>
              </a:tr>
              <a:tr h="252000">
                <a:tc>
                  <a:txBody>
                    <a:bodyPr/>
                    <a:lstStyle/>
                    <a:p>
                      <a:pPr>
                        <a:spcAft>
                          <a:spcPts val="0"/>
                        </a:spcAft>
                      </a:pPr>
                      <a:r>
                        <a:rPr lang="en-GB" sz="1200" b="1" dirty="0">
                          <a:effectLst/>
                          <a:latin typeface="Calibri" panose="020F0502020204030204" pitchFamily="34" charset="0"/>
                          <a:ea typeface="DengXian" panose="02010600030101010101" pitchFamily="2" charset="-122"/>
                          <a:cs typeface="Times New Roman" panose="02020603050405020304" pitchFamily="18" charset="0"/>
                        </a:rPr>
                        <a:t> IIs</a:t>
                      </a: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 </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8995924"/>
                  </a:ext>
                </a:extLst>
              </a:tr>
              <a:tr h="369844">
                <a:tc>
                  <a:txBody>
                    <a:bodyPr/>
                    <a:lstStyle/>
                    <a:p>
                      <a:pPr>
                        <a:spcAft>
                          <a:spcPts val="0"/>
                        </a:spcAft>
                      </a:pPr>
                      <a:r>
                        <a:rPr lang="en-GB" sz="12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Dolutegravir (DTG)</a:t>
                      </a: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en-GB" sz="1200" b="1" dirty="0">
                          <a:solidFill>
                            <a:srgbClr val="008F00"/>
                          </a:solidFill>
                          <a:effectLst/>
                          <a:latin typeface="Calibri" panose="020F0502020204030204" pitchFamily="34" charset="0"/>
                          <a:ea typeface="DengXian" panose="02010600030101010101" pitchFamily="2" charset="-122"/>
                          <a:cs typeface="Times New Roman" panose="02020603050405020304" pitchFamily="18" charset="0"/>
                        </a:rPr>
                        <a:t>Not an inducer or inhibitor of CYP enzymes</a:t>
                      </a:r>
                    </a:p>
                    <a:p>
                      <a:pPr>
                        <a:spcAft>
                          <a:spcPts val="0"/>
                        </a:spcAft>
                      </a:pPr>
                      <a:r>
                        <a:rPr lang="en-GB" sz="1200" b="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Metabolized by UGTs and CYP3A</a:t>
                      </a: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787407995"/>
                  </a:ext>
                </a:extLst>
              </a:tr>
              <a:tr h="252000">
                <a:tc>
                  <a:txBody>
                    <a:bodyPr/>
                    <a:lstStyle/>
                    <a:p>
                      <a:pPr>
                        <a:spcAft>
                          <a:spcPts val="0"/>
                        </a:spcAft>
                      </a:pPr>
                      <a:r>
                        <a:rPr lang="en-GB" sz="1000" b="1" dirty="0">
                          <a:effectLst/>
                          <a:latin typeface="Calibri" panose="020F0502020204030204" pitchFamily="34" charset="0"/>
                          <a:ea typeface="DengXian" panose="02010600030101010101" pitchFamily="2" charset="-122"/>
                          <a:cs typeface="Times New Roman" panose="02020603050405020304" pitchFamily="18" charset="0"/>
                        </a:rPr>
                        <a:t>PIs</a:t>
                      </a: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 </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519294205"/>
                  </a:ext>
                </a:extLst>
              </a:tr>
              <a:tr h="0">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Ritonavir (RTV) </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 </a:t>
                      </a:r>
                    </a:p>
                  </a:txBody>
                  <a:tcPr marL="68580" marR="68580" marT="0" marB="0">
                    <a:lnL w="57150" cap="flat" cmpd="sng" algn="ctr">
                      <a:solidFill>
                        <a:schemeClr val="accent1">
                          <a:lumMod val="50000"/>
                        </a:schemeClr>
                      </a:solidFill>
                      <a:prstDash val="solid"/>
                      <a:round/>
                      <a:headEnd type="none" w="med" len="med"/>
                      <a:tailEnd type="none" w="med" len="med"/>
                    </a:lnL>
                    <a:lnB w="57150" cap="flat" cmpd="sng" algn="ctr">
                      <a:solidFill>
                        <a:schemeClr val="accent1">
                          <a:lumMod val="50000"/>
                        </a:schemeClr>
                      </a:solidFill>
                      <a:prstDash val="solid"/>
                      <a:round/>
                      <a:headEnd type="none" w="med" len="med"/>
                      <a:tailEnd type="none" w="med" len="med"/>
                    </a:lnB>
                    <a:solidFill>
                      <a:schemeClr val="bg1">
                        <a:lumMod val="95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Induces and  inhibits CYP3A</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Induces CYP1A2, CYP2C9, CYP2C19, CYP2B6, and UGTs</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Inhibits CYP2D6</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Metabolized by CYP3A, CYP2D6 </a:t>
                      </a:r>
                    </a:p>
                    <a:p>
                      <a:pPr>
                        <a:spcAft>
                          <a:spcPts val="0"/>
                        </a:spcAft>
                      </a:pP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lnB w="57150" cap="flat" cmpd="sng" algn="ctr">
                      <a:solidFill>
                        <a:schemeClr val="accent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0941404"/>
                  </a:ext>
                </a:extLst>
              </a:tr>
            </a:tbl>
          </a:graphicData>
        </a:graphic>
      </p:graphicFrame>
      <p:pic>
        <p:nvPicPr>
          <p:cNvPr id="8" name="Picture 7">
            <a:extLst>
              <a:ext uri="{FF2B5EF4-FFF2-40B4-BE49-F238E27FC236}">
                <a16:creationId xmlns:a16="http://schemas.microsoft.com/office/drawing/2014/main" id="{1236A456-455C-2642-9975-E9130A992108}"/>
              </a:ext>
            </a:extLst>
          </p:cNvPr>
          <p:cNvPicPr>
            <a:picLocks noChangeAspect="1"/>
          </p:cNvPicPr>
          <p:nvPr/>
        </p:nvPicPr>
        <p:blipFill>
          <a:blip r:embed="rId3"/>
          <a:stretch>
            <a:fillRect/>
          </a:stretch>
        </p:blipFill>
        <p:spPr>
          <a:xfrm>
            <a:off x="280416" y="-85344"/>
            <a:ext cx="2540000" cy="2540000"/>
          </a:xfrm>
          <a:prstGeom prst="rect">
            <a:avLst/>
          </a:prstGeom>
        </p:spPr>
      </p:pic>
      <p:pic>
        <p:nvPicPr>
          <p:cNvPr id="9" name="Picture 8">
            <a:extLst>
              <a:ext uri="{FF2B5EF4-FFF2-40B4-BE49-F238E27FC236}">
                <a16:creationId xmlns:a16="http://schemas.microsoft.com/office/drawing/2014/main" id="{2682DDF1-2AC4-9C4A-A1EE-11ADEC179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11" name="TextBox 10">
            <a:extLst>
              <a:ext uri="{FF2B5EF4-FFF2-40B4-BE49-F238E27FC236}">
                <a16:creationId xmlns:a16="http://schemas.microsoft.com/office/drawing/2014/main" id="{AAC50C77-0562-B44E-94C5-FF89905A5BB1}"/>
              </a:ext>
            </a:extLst>
          </p:cNvPr>
          <p:cNvSpPr txBox="1"/>
          <p:nvPr/>
        </p:nvSpPr>
        <p:spPr>
          <a:xfrm>
            <a:off x="36576" y="6559296"/>
            <a:ext cx="675185" cy="276999"/>
          </a:xfrm>
          <a:prstGeom prst="rect">
            <a:avLst/>
          </a:prstGeom>
          <a:noFill/>
        </p:spPr>
        <p:txBody>
          <a:bodyPr wrap="none" rtlCol="0">
            <a:spAutoFit/>
          </a:bodyPr>
          <a:lstStyle/>
          <a:p>
            <a:r>
              <a:rPr lang="en-US" sz="1200" dirty="0"/>
              <a:t>Slide 13</a:t>
            </a:r>
          </a:p>
        </p:txBody>
      </p:sp>
      <p:sp>
        <p:nvSpPr>
          <p:cNvPr id="12" name="TextBox 11">
            <a:extLst>
              <a:ext uri="{FF2B5EF4-FFF2-40B4-BE49-F238E27FC236}">
                <a16:creationId xmlns:a16="http://schemas.microsoft.com/office/drawing/2014/main" id="{581220B4-9DC5-C34A-A339-1779623C8DEB}"/>
              </a:ext>
            </a:extLst>
          </p:cNvPr>
          <p:cNvSpPr txBox="1"/>
          <p:nvPr/>
        </p:nvSpPr>
        <p:spPr>
          <a:xfrm>
            <a:off x="267806" y="6135419"/>
            <a:ext cx="8953525" cy="569130"/>
          </a:xfrm>
          <a:prstGeom prst="rect">
            <a:avLst/>
          </a:prstGeom>
          <a:noFill/>
        </p:spPr>
        <p:txBody>
          <a:bodyPr wrap="square" rtlCol="0">
            <a:spAutoFit/>
          </a:bodyPr>
          <a:lstStyle/>
          <a:p>
            <a:pPr marL="152400">
              <a:lnSpc>
                <a:spcPct val="115000"/>
              </a:lnSpc>
              <a:buSzPts val="1200"/>
            </a:pPr>
            <a:r>
              <a:rPr lang="en-US" sz="1000" dirty="0"/>
              <a:t>Nanda K </a:t>
            </a:r>
            <a:r>
              <a:rPr lang="en-US" sz="1000" i="1" dirty="0"/>
              <a:t> AIDS</a:t>
            </a:r>
            <a:r>
              <a:rPr lang="en-US" sz="1000" dirty="0"/>
              <a:t> 2017</a:t>
            </a:r>
          </a:p>
          <a:p>
            <a:pPr marL="152400" lvl="0">
              <a:lnSpc>
                <a:spcPct val="115000"/>
              </a:lnSpc>
              <a:buSzPts val="1200"/>
            </a:pPr>
            <a:endParaRPr lang="en-US" dirty="0"/>
          </a:p>
        </p:txBody>
      </p:sp>
    </p:spTree>
    <p:extLst>
      <p:ext uri="{BB962C8B-B14F-4D97-AF65-F5344CB8AC3E}">
        <p14:creationId xmlns:p14="http://schemas.microsoft.com/office/powerpoint/2010/main" val="511307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BC8EEDF-E1C8-EB40-AFFD-92EEC1CD09AC}"/>
              </a:ext>
            </a:extLst>
          </p:cNvPr>
          <p:cNvGraphicFramePr>
            <a:graphicFrameLocks noGrp="1"/>
          </p:cNvGraphicFramePr>
          <p:nvPr>
            <p:extLst>
              <p:ext uri="{D42A27DB-BD31-4B8C-83A1-F6EECF244321}">
                <p14:modId xmlns:p14="http://schemas.microsoft.com/office/powerpoint/2010/main" val="539301245"/>
              </p:ext>
            </p:extLst>
          </p:nvPr>
        </p:nvGraphicFramePr>
        <p:xfrm>
          <a:off x="6594024" y="248273"/>
          <a:ext cx="4917441" cy="6326472"/>
        </p:xfrm>
        <a:graphic>
          <a:graphicData uri="http://schemas.openxmlformats.org/drawingml/2006/table">
            <a:tbl>
              <a:tblPr firstRow="1" bandRow="1">
                <a:tableStyleId>{5C22544A-7EE6-4342-B048-85BDC9FD1C3A}</a:tableStyleId>
              </a:tblPr>
              <a:tblGrid>
                <a:gridCol w="1318584">
                  <a:extLst>
                    <a:ext uri="{9D8B030D-6E8A-4147-A177-3AD203B41FA5}">
                      <a16:colId xmlns:a16="http://schemas.microsoft.com/office/drawing/2014/main" val="3302606801"/>
                    </a:ext>
                  </a:extLst>
                </a:gridCol>
                <a:gridCol w="1036320">
                  <a:extLst>
                    <a:ext uri="{9D8B030D-6E8A-4147-A177-3AD203B41FA5}">
                      <a16:colId xmlns:a16="http://schemas.microsoft.com/office/drawing/2014/main" val="593437470"/>
                    </a:ext>
                  </a:extLst>
                </a:gridCol>
                <a:gridCol w="2562537">
                  <a:extLst>
                    <a:ext uri="{9D8B030D-6E8A-4147-A177-3AD203B41FA5}">
                      <a16:colId xmlns:a16="http://schemas.microsoft.com/office/drawing/2014/main" val="1549934155"/>
                    </a:ext>
                  </a:extLst>
                </a:gridCol>
              </a:tblGrid>
              <a:tr h="453927">
                <a:tc>
                  <a:txBody>
                    <a:bodyPr/>
                    <a:lstStyle/>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Contraceptive steroid </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tc>
                  <a:txBody>
                    <a:bodyPr/>
                    <a:lstStyle/>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Contraceptive method</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tc>
                  <a:txBody>
                    <a:bodyPr/>
                    <a:lstStyle/>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Metabolism </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255821832"/>
                  </a:ext>
                </a:extLst>
              </a:tr>
              <a:tr h="151200">
                <a:tc>
                  <a:txBody>
                    <a:bodyPr/>
                    <a:lstStyle/>
                    <a:p>
                      <a:pPr>
                        <a:spcAft>
                          <a:spcPts val="0"/>
                        </a:spcAft>
                      </a:pPr>
                      <a:r>
                        <a:rPr lang="fr-FR" sz="1000" b="1" dirty="0">
                          <a:effectLst/>
                          <a:latin typeface="Calibri" panose="020F0502020204030204" pitchFamily="34" charset="0"/>
                          <a:ea typeface="DengXian" panose="02010600030101010101" pitchFamily="2" charset="-122"/>
                          <a:cs typeface="Times New Roman" panose="02020603050405020304" pitchFamily="18" charset="0"/>
                        </a:rPr>
                        <a:t>Estrogens</a:t>
                      </a:r>
                      <a:endParaRPr lang="en-GB" sz="1000" b="1"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lnT w="57150" cap="flat" cmpd="sng" algn="ctr">
                      <a:solidFill>
                        <a:schemeClr val="accent1">
                          <a:lumMod val="50000"/>
                        </a:schemeClr>
                      </a:solidFill>
                      <a:prstDash val="solid"/>
                      <a:round/>
                      <a:headEnd type="none" w="med" len="med"/>
                      <a:tailEnd type="none" w="med" len="med"/>
                    </a:lnT>
                    <a:solidFill>
                      <a:schemeClr val="bg1"/>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T w="57150" cap="flat" cmpd="sng" algn="ctr">
                      <a:solidFill>
                        <a:schemeClr val="accent1">
                          <a:lumMod val="50000"/>
                        </a:schemeClr>
                      </a:solidFill>
                      <a:prstDash val="solid"/>
                      <a:round/>
                      <a:headEnd type="none" w="med" len="med"/>
                      <a:tailEnd type="none" w="med" len="med"/>
                    </a:lnT>
                    <a:solidFill>
                      <a:schemeClr val="bg1"/>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002304338"/>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Ethinyl estradiol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 patch, ring</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Inhibits CYP2C19, CYP3A4, and CYP2B6 </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Induces UGTs </a:t>
                      </a:r>
                    </a:p>
                    <a:p>
                      <a:pPr>
                        <a:spcAft>
                          <a:spcPts val="0"/>
                        </a:spcAft>
                      </a:pPr>
                      <a:r>
                        <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by CYP3A4 </a:t>
                      </a:r>
                      <a:r>
                        <a:rPr lang="en-GB" sz="1000" dirty="0">
                          <a:effectLst/>
                          <a:latin typeface="Calibri" panose="020F0502020204030204" pitchFamily="34" charset="0"/>
                          <a:ea typeface="DengXian" panose="02010600030101010101" pitchFamily="2" charset="-122"/>
                          <a:cs typeface="Times New Roman" panose="02020603050405020304" pitchFamily="18" charset="0"/>
                        </a:rPr>
                        <a:t>and CYP 2C9 and UGT</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541488960"/>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Estradiol cypionate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CIC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Inhibits CYP2C19, CYP3A4, and CYP2B6 </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Induces UGTs </a:t>
                      </a:r>
                    </a:p>
                    <a:p>
                      <a:pPr>
                        <a:spcAft>
                          <a:spcPts val="0"/>
                        </a:spcAft>
                      </a:pPr>
                      <a:r>
                        <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by CYP3A4 </a:t>
                      </a:r>
                      <a:r>
                        <a:rPr lang="en-GB" sz="1000" dirty="0">
                          <a:effectLst/>
                          <a:latin typeface="Calibri" panose="020F0502020204030204" pitchFamily="34" charset="0"/>
                          <a:ea typeface="DengXian" panose="02010600030101010101" pitchFamily="2" charset="-122"/>
                          <a:cs typeface="Times New Roman" panose="02020603050405020304" pitchFamily="18" charset="0"/>
                        </a:rPr>
                        <a:t>and CYP2C9 and UGT</a:t>
                      </a: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874421695"/>
                  </a:ext>
                </a:extLst>
              </a:tr>
              <a:tr h="453927">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Estradiol valerate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Inhibits CYP2C19, CYP3A4. and CYP2B6 </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Induces UCTs </a:t>
                      </a:r>
                    </a:p>
                    <a:p>
                      <a:pPr>
                        <a:spcAft>
                          <a:spcPts val="0"/>
                        </a:spcAft>
                      </a:pPr>
                      <a:r>
                        <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by CYP3A4 </a:t>
                      </a:r>
                      <a:r>
                        <a:rPr lang="en-GB" sz="1000" dirty="0">
                          <a:effectLst/>
                          <a:latin typeface="Calibri" panose="020F0502020204030204" pitchFamily="34" charset="0"/>
                          <a:ea typeface="DengXian" panose="02010600030101010101" pitchFamily="2" charset="-122"/>
                          <a:cs typeface="Times New Roman" panose="02020603050405020304" pitchFamily="18" charset="0"/>
                        </a:rPr>
                        <a:t>and CYP 2C9 and UGT</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834566712"/>
                  </a:ext>
                </a:extLst>
              </a:tr>
              <a:tr h="151200">
                <a:tc>
                  <a:txBody>
                    <a:bodyPr/>
                    <a:lstStyle/>
                    <a:p>
                      <a:pPr>
                        <a:spcAft>
                          <a:spcPts val="0"/>
                        </a:spcAft>
                      </a:pPr>
                      <a:r>
                        <a:rPr lang="fr-FR" sz="1000" b="1" dirty="0">
                          <a:effectLst/>
                          <a:latin typeface="Calibri" panose="020F0502020204030204" pitchFamily="34" charset="0"/>
                          <a:ea typeface="DengXian" panose="02010600030101010101" pitchFamily="2" charset="-122"/>
                          <a:cs typeface="Times New Roman" panose="02020603050405020304" pitchFamily="18" charset="0"/>
                        </a:rPr>
                        <a:t>Progestins</a:t>
                      </a:r>
                      <a:endParaRPr lang="en-GB" sz="1000" b="1"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0752645"/>
                  </a:ext>
                </a:extLst>
              </a:tr>
              <a:tr h="360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Ethynodiol diacetate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Metabolized </a:t>
                      </a:r>
                      <a:r>
                        <a:rPr lang="en-GB" sz="1000" dirty="0">
                          <a:effectLst/>
                          <a:latin typeface="Calibri" panose="020F0502020204030204" pitchFamily="34" charset="0"/>
                          <a:ea typeface="DengXian" panose="02010600030101010101" pitchFamily="2" charset="-122"/>
                          <a:cs typeface="Times New Roman" panose="02020603050405020304" pitchFamily="18" charset="0"/>
                        </a:rPr>
                        <a:t>to norethindrone</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25601246"/>
                  </a:ext>
                </a:extLst>
              </a:tr>
              <a:tr h="216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Dienogest</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fr-FR"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a:t>
                      </a:r>
                      <a:r>
                        <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by CYP3A4</a:t>
                      </a: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487759485"/>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Nomegestrol acetate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by CYP3A3, CYP3A4</a:t>
                      </a:r>
                      <a:r>
                        <a:rPr lang="en-GB" sz="1000" dirty="0">
                          <a:effectLst/>
                          <a:latin typeface="Calibri" panose="020F0502020204030204" pitchFamily="34" charset="0"/>
                          <a:ea typeface="DengXian" panose="02010600030101010101" pitchFamily="2" charset="-122"/>
                          <a:cs typeface="Times New Roman" panose="02020603050405020304" pitchFamily="18" charset="0"/>
                        </a:rPr>
                        <a:t>, and CYP2A6</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825948977"/>
                  </a:ext>
                </a:extLst>
              </a:tr>
              <a:tr h="216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Drospirenone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only to a minor extent, by CYP3A4</a:t>
                      </a: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373802082"/>
                  </a:ext>
                </a:extLst>
              </a:tr>
              <a:tr h="216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Gestodene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fr-FR"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658977936"/>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Norgestrel</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fr-FR"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542902048"/>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Norgestimate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it-IT" sz="1000" dirty="0">
                          <a:effectLst/>
                          <a:latin typeface="Calibri" panose="020F0502020204030204" pitchFamily="34" charset="0"/>
                          <a:ea typeface="DengXian" panose="02010600030101010101" pitchFamily="2" charset="-122"/>
                          <a:cs typeface="Times New Roman" panose="02020603050405020304" pitchFamily="18" charset="0"/>
                        </a:rPr>
                        <a:t>COC</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fr-FR"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509981750"/>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Desogestrel</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it-IT" sz="1000" dirty="0">
                          <a:effectLst/>
                          <a:latin typeface="Calibri" panose="020F0502020204030204" pitchFamily="34" charset="0"/>
                          <a:ea typeface="DengXian" panose="02010600030101010101" pitchFamily="2" charset="-122"/>
                          <a:cs typeface="Times New Roman" panose="02020603050405020304" pitchFamily="18" charset="0"/>
                        </a:rPr>
                        <a:t>COC, POP</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r>
                        <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by CYP2C9 and CYP3A4</a:t>
                      </a: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4109358943"/>
                  </a:ext>
                </a:extLst>
              </a:tr>
              <a:tr h="360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Norethindrone</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it-IT" sz="1000" dirty="0">
                          <a:effectLst/>
                          <a:latin typeface="Calibri" panose="020F0502020204030204" pitchFamily="34" charset="0"/>
                          <a:ea typeface="DengXian" panose="02010600030101010101" pitchFamily="2" charset="-122"/>
                          <a:cs typeface="Times New Roman" panose="02020603050405020304" pitchFamily="18" charset="0"/>
                        </a:rPr>
                        <a:t>COC, POI, POP</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r>
                        <a:rPr lang="fr-FR"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3751789804"/>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Levonorgestrel</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COC, implant, IUD, ECP</a:t>
                      </a:r>
                    </a:p>
                  </a:txBody>
                  <a:tcPr marL="68580" marR="68580" marT="0" marB="0">
                    <a:solidFill>
                      <a:schemeClr val="accent1">
                        <a:lumMod val="20000"/>
                        <a:lumOff val="80000"/>
                      </a:schemeClr>
                    </a:solidFill>
                  </a:tcPr>
                </a:tc>
                <a:tc>
                  <a:txBody>
                    <a:bodyPr/>
                    <a:lstStyle/>
                    <a:p>
                      <a:pPr>
                        <a:spcAft>
                          <a:spcPts val="0"/>
                        </a:spcAft>
                      </a:pPr>
                      <a:r>
                        <a:rPr lang="fr-FR"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543690633"/>
                  </a:ext>
                </a:extLst>
              </a:tr>
              <a:tr h="216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Norelgestromin</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Patch </a:t>
                      </a:r>
                    </a:p>
                  </a:txBody>
                  <a:tcPr marL="68580" marR="68580" marT="0" marB="0">
                    <a:solidFill>
                      <a:schemeClr val="bg1">
                        <a:lumMod val="95000"/>
                      </a:schemeClr>
                    </a:solidFill>
                  </a:tcPr>
                </a:tc>
                <a:tc>
                  <a:txBody>
                    <a:bodyPr/>
                    <a:lstStyle/>
                    <a:p>
                      <a:pPr>
                        <a:spcAft>
                          <a:spcPts val="0"/>
                        </a:spcAft>
                      </a:pPr>
                      <a:r>
                        <a:rPr lang="fr-FR"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423075128"/>
                  </a:ext>
                </a:extLst>
              </a:tr>
              <a:tr h="216000">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Etonogestrel</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Ring, implant</a:t>
                      </a:r>
                    </a:p>
                  </a:txBody>
                  <a:tcPr marL="68580" marR="68580" marT="0" marB="0">
                    <a:solidFill>
                      <a:schemeClr val="accent1">
                        <a:lumMod val="20000"/>
                        <a:lumOff val="80000"/>
                      </a:schemeClr>
                    </a:solidFill>
                  </a:tcPr>
                </a:tc>
                <a:tc>
                  <a:txBody>
                    <a:bodyPr/>
                    <a:lstStyle/>
                    <a:p>
                      <a:pPr>
                        <a:spcAft>
                          <a:spcPts val="0"/>
                        </a:spcAft>
                      </a:pPr>
                      <a:r>
                        <a:rPr lang="fr-FR"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185000541"/>
                  </a:ext>
                </a:extLst>
              </a:tr>
              <a:tr h="368772">
                <a:tc>
                  <a:txBody>
                    <a:bodyPr/>
                    <a:lstStyle/>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Medroxyprogesterone acetate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lnB w="57150" cap="flat" cmpd="sng" algn="ctr">
                      <a:solidFill>
                        <a:schemeClr val="accent1">
                          <a:lumMod val="50000"/>
                        </a:schemeClr>
                      </a:solidFill>
                      <a:prstDash val="solid"/>
                      <a:round/>
                      <a:headEnd type="none" w="med" len="med"/>
                      <a:tailEnd type="none" w="med" len="med"/>
                    </a:lnB>
                    <a:solidFill>
                      <a:schemeClr val="bg1">
                        <a:lumMod val="95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CIC, POI </a:t>
                      </a:r>
                    </a:p>
                    <a:p>
                      <a:pPr>
                        <a:spcAft>
                          <a:spcPts val="0"/>
                        </a:spcAft>
                      </a:pPr>
                      <a:r>
                        <a:rPr lang="fr-FR" sz="100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B w="57150" cap="flat" cmpd="sng" algn="ctr">
                      <a:solidFill>
                        <a:schemeClr val="accent1">
                          <a:lumMod val="50000"/>
                        </a:schemeClr>
                      </a:solidFill>
                      <a:prstDash val="solid"/>
                      <a:round/>
                      <a:headEnd type="none" w="med" len="med"/>
                      <a:tailEnd type="none" w="med" len="med"/>
                    </a:lnB>
                    <a:solidFill>
                      <a:schemeClr val="bg1">
                        <a:lumMod val="95000"/>
                      </a:schemeClr>
                    </a:solidFill>
                  </a:tcPr>
                </a:tc>
                <a:tc>
                  <a:txBody>
                    <a:bodyPr/>
                    <a:lstStyle/>
                    <a:p>
                      <a:pPr>
                        <a:spcAft>
                          <a:spcPts val="0"/>
                        </a:spcAft>
                      </a:pPr>
                      <a:r>
                        <a:rPr lang="fr-FR"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rPr>
                        <a:t>Metabolized by CYP3A4</a:t>
                      </a:r>
                      <a:endParaRPr lang="en-GB" sz="1000" dirty="0">
                        <a:solidFill>
                          <a:srgbClr val="FF2600"/>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lnB w="57150" cap="flat" cmpd="sng" algn="ctr">
                      <a:solidFill>
                        <a:schemeClr val="accent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00533181"/>
                  </a:ext>
                </a:extLst>
              </a:tr>
            </a:tbl>
          </a:graphicData>
        </a:graphic>
      </p:graphicFrame>
      <p:graphicFrame>
        <p:nvGraphicFramePr>
          <p:cNvPr id="6" name="Table 5">
            <a:extLst>
              <a:ext uri="{FF2B5EF4-FFF2-40B4-BE49-F238E27FC236}">
                <a16:creationId xmlns:a16="http://schemas.microsoft.com/office/drawing/2014/main" id="{13D292C4-F5B0-4346-B4BE-B2A6E36BEA10}"/>
              </a:ext>
            </a:extLst>
          </p:cNvPr>
          <p:cNvGraphicFramePr>
            <a:graphicFrameLocks noGrp="1"/>
          </p:cNvGraphicFramePr>
          <p:nvPr>
            <p:extLst/>
          </p:nvPr>
        </p:nvGraphicFramePr>
        <p:xfrm>
          <a:off x="1109472" y="1821041"/>
          <a:ext cx="4429760" cy="2957255"/>
        </p:xfrm>
        <a:graphic>
          <a:graphicData uri="http://schemas.openxmlformats.org/drawingml/2006/table">
            <a:tbl>
              <a:tblPr firstRow="1" bandRow="1">
                <a:tableStyleId>{5C22544A-7EE6-4342-B048-85BDC9FD1C3A}</a:tableStyleId>
              </a:tblPr>
              <a:tblGrid>
                <a:gridCol w="1548384">
                  <a:extLst>
                    <a:ext uri="{9D8B030D-6E8A-4147-A177-3AD203B41FA5}">
                      <a16:colId xmlns:a16="http://schemas.microsoft.com/office/drawing/2014/main" val="1762228791"/>
                    </a:ext>
                  </a:extLst>
                </a:gridCol>
                <a:gridCol w="2881376">
                  <a:extLst>
                    <a:ext uri="{9D8B030D-6E8A-4147-A177-3AD203B41FA5}">
                      <a16:colId xmlns:a16="http://schemas.microsoft.com/office/drawing/2014/main" val="2999020762"/>
                    </a:ext>
                  </a:extLst>
                </a:gridCol>
              </a:tblGrid>
              <a:tr h="369844">
                <a:tc>
                  <a:txBody>
                    <a:bodyPr/>
                    <a:lstStyle/>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ART</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tc>
                  <a:txBody>
                    <a:bodyPr/>
                    <a:lstStyle/>
                    <a:p>
                      <a:pPr>
                        <a:spcAft>
                          <a:spcPts val="0"/>
                        </a:spcAft>
                      </a:pPr>
                      <a:r>
                        <a:rPr lang="fr-FR" sz="1200" dirty="0">
                          <a:effectLst/>
                          <a:latin typeface="Calibri" panose="020F0502020204030204" pitchFamily="34" charset="0"/>
                          <a:ea typeface="DengXian" panose="02010600030101010101" pitchFamily="2" charset="-122"/>
                          <a:cs typeface="Times New Roman" panose="02020603050405020304" pitchFamily="18" charset="0"/>
                        </a:rPr>
                        <a:t>Metabolism</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p>
                      <a:pPr>
                        <a:spcAft>
                          <a:spcPts val="0"/>
                        </a:spcAft>
                      </a:pPr>
                      <a:r>
                        <a:rPr lang="en-GB" sz="1200" dirty="0">
                          <a:effectLst/>
                          <a:latin typeface="Calibri" panose="020F0502020204030204" pitchFamily="34" charset="0"/>
                          <a:ea typeface="DengXian" panose="02010600030101010101" pitchFamily="2" charset="-122"/>
                          <a:cs typeface="Times New Roman" panose="02020603050405020304" pitchFamily="18" charset="0"/>
                        </a:rPr>
                        <a:t> </a:t>
                      </a:r>
                    </a:p>
                  </a:txBody>
                  <a:tcPr marL="68580" marR="68580" marT="0" marB="0">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lnB w="571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837088842"/>
                  </a:ext>
                </a:extLst>
              </a:tr>
              <a:tr h="252000">
                <a:tc>
                  <a:txBody>
                    <a:bodyPr/>
                    <a:lstStyle/>
                    <a:p>
                      <a:pPr>
                        <a:spcAft>
                          <a:spcPts val="0"/>
                        </a:spcAft>
                      </a:pPr>
                      <a:r>
                        <a:rPr lang="fr-FR" sz="1200" b="1" dirty="0">
                          <a:effectLst/>
                          <a:latin typeface="Calibri" panose="020F0502020204030204" pitchFamily="34" charset="0"/>
                          <a:ea typeface="DengXian" panose="02010600030101010101" pitchFamily="2" charset="-122"/>
                          <a:cs typeface="Times New Roman" panose="02020603050405020304" pitchFamily="18" charset="0"/>
                        </a:rPr>
                        <a:t>NNRTIs</a:t>
                      </a:r>
                      <a:endParaRPr lang="en-GB" sz="1200" b="1"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lnT w="57150" cap="flat" cmpd="sng" algn="ctr">
                      <a:solidFill>
                        <a:schemeClr val="accent1">
                          <a:lumMod val="50000"/>
                        </a:schemeClr>
                      </a:solidFill>
                      <a:prstDash val="solid"/>
                      <a:round/>
                      <a:headEnd type="none" w="med" len="med"/>
                      <a:tailEnd type="none" w="med" len="med"/>
                    </a:lnT>
                    <a:solidFill>
                      <a:schemeClr val="bg1"/>
                    </a:solidFill>
                  </a:tcPr>
                </a:tc>
                <a:tc>
                  <a:txBody>
                    <a:bodyPr/>
                    <a:lstStyle/>
                    <a:p>
                      <a:pPr>
                        <a:spcAft>
                          <a:spcPts val="0"/>
                        </a:spcAft>
                      </a:pPr>
                      <a:r>
                        <a:rPr lang="en-GB" sz="1200" dirty="0">
                          <a:effectLst/>
                          <a:latin typeface="Calibri" panose="020F0502020204030204" pitchFamily="34" charset="0"/>
                          <a:ea typeface="DengXian" panose="02010600030101010101" pitchFamily="2" charset="-122"/>
                          <a:cs typeface="Times New Roman" panose="02020603050405020304" pitchFamily="18" charset="0"/>
                        </a:rPr>
                        <a:t> </a:t>
                      </a:r>
                    </a:p>
                  </a:txBody>
                  <a:tcPr marL="68580" marR="68580" marT="0" marB="0">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3756188525"/>
                  </a:ext>
                </a:extLst>
              </a:tr>
              <a:tr h="547167">
                <a:tc>
                  <a:txBody>
                    <a:bodyPr/>
                    <a:lstStyle/>
                    <a:p>
                      <a:pPr>
                        <a:spcAft>
                          <a:spcPts val="0"/>
                        </a:spcAft>
                      </a:pPr>
                      <a:r>
                        <a:rPr lang="fr-FR" sz="12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Efavirenz (EFV)</a:t>
                      </a:r>
                      <a:endParaRPr lang="en-GB" sz="12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lumMod val="95000"/>
                      </a:schemeClr>
                    </a:solidFill>
                  </a:tcPr>
                </a:tc>
                <a:tc>
                  <a:txBody>
                    <a:bodyPr/>
                    <a:lstStyle/>
                    <a:p>
                      <a:pPr>
                        <a:spcAft>
                          <a:spcPts val="0"/>
                        </a:spcAft>
                      </a:pPr>
                      <a:r>
                        <a:rPr lang="en-GB" sz="1200" b="1" dirty="0">
                          <a:solidFill>
                            <a:srgbClr val="C00000"/>
                          </a:solidFill>
                          <a:effectLst/>
                          <a:latin typeface="Calibri" panose="020F0502020204030204" pitchFamily="34" charset="0"/>
                          <a:ea typeface="DengXian" panose="02010600030101010101" pitchFamily="2" charset="-122"/>
                          <a:cs typeface="Times New Roman" panose="02020603050405020304" pitchFamily="18" charset="0"/>
                        </a:rPr>
                        <a:t>Induces CYP3A4, CYP2B6, and UGTs</a:t>
                      </a:r>
                    </a:p>
                    <a:p>
                      <a:pPr>
                        <a:spcAft>
                          <a:spcPts val="0"/>
                        </a:spcAft>
                      </a:pPr>
                      <a:r>
                        <a:rPr lang="en-GB" sz="1200" b="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Metabolized by CYP2B6 and CYP3A</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6742295"/>
                  </a:ext>
                </a:extLst>
              </a:tr>
              <a:tr h="252000">
                <a:tc>
                  <a:txBody>
                    <a:bodyPr/>
                    <a:lstStyle/>
                    <a:p>
                      <a:pPr>
                        <a:spcAft>
                          <a:spcPts val="0"/>
                        </a:spcAft>
                      </a:pPr>
                      <a:r>
                        <a:rPr lang="en-GB" sz="1200" b="1" dirty="0">
                          <a:effectLst/>
                          <a:latin typeface="Calibri" panose="020F0502020204030204" pitchFamily="34" charset="0"/>
                          <a:ea typeface="DengXian" panose="02010600030101010101" pitchFamily="2" charset="-122"/>
                          <a:cs typeface="Times New Roman" panose="02020603050405020304" pitchFamily="18" charset="0"/>
                        </a:rPr>
                        <a:t> IIs</a:t>
                      </a: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 </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8995924"/>
                  </a:ext>
                </a:extLst>
              </a:tr>
              <a:tr h="369844">
                <a:tc>
                  <a:txBody>
                    <a:bodyPr/>
                    <a:lstStyle/>
                    <a:p>
                      <a:pPr>
                        <a:spcAft>
                          <a:spcPts val="0"/>
                        </a:spcAft>
                      </a:pPr>
                      <a:r>
                        <a:rPr lang="en-GB" sz="1200" b="1"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Dolutegravir (DTG)</a:t>
                      </a:r>
                    </a:p>
                  </a:txBody>
                  <a:tcPr marL="68580" marR="68580" marT="0" marB="0">
                    <a:lnL w="57150" cap="flat" cmpd="sng" algn="ctr">
                      <a:solidFill>
                        <a:schemeClr val="accent1">
                          <a:lumMod val="50000"/>
                        </a:schemeClr>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en-GB" sz="1200" b="1" dirty="0">
                          <a:solidFill>
                            <a:srgbClr val="008F00"/>
                          </a:solidFill>
                          <a:effectLst/>
                          <a:latin typeface="Calibri" panose="020F0502020204030204" pitchFamily="34" charset="0"/>
                          <a:ea typeface="DengXian" panose="02010600030101010101" pitchFamily="2" charset="-122"/>
                          <a:cs typeface="Times New Roman" panose="02020603050405020304" pitchFamily="18" charset="0"/>
                        </a:rPr>
                        <a:t>Not an inducer or inhibitor of CYP enzymes</a:t>
                      </a:r>
                    </a:p>
                    <a:p>
                      <a:pPr>
                        <a:spcAft>
                          <a:spcPts val="0"/>
                        </a:spcAft>
                      </a:pPr>
                      <a:r>
                        <a:rPr lang="en-GB" sz="1200" b="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Metabolized by UGTs and CYP3A</a:t>
                      </a:r>
                    </a:p>
                  </a:txBody>
                  <a:tcPr marL="68580" marR="68580" marT="0" marB="0">
                    <a:lnR w="57150" cap="flat" cmpd="sng" algn="ctr">
                      <a:solidFill>
                        <a:schemeClr val="accent1">
                          <a:lumMod val="50000"/>
                        </a:schemeClr>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787407995"/>
                  </a:ext>
                </a:extLst>
              </a:tr>
              <a:tr h="252000">
                <a:tc>
                  <a:txBody>
                    <a:bodyPr/>
                    <a:lstStyle/>
                    <a:p>
                      <a:pPr>
                        <a:spcAft>
                          <a:spcPts val="0"/>
                        </a:spcAft>
                      </a:pPr>
                      <a:r>
                        <a:rPr lang="en-GB" sz="1000" b="1" dirty="0">
                          <a:effectLst/>
                          <a:latin typeface="Calibri" panose="020F0502020204030204" pitchFamily="34" charset="0"/>
                          <a:ea typeface="DengXian" panose="02010600030101010101" pitchFamily="2" charset="-122"/>
                          <a:cs typeface="Times New Roman" panose="02020603050405020304" pitchFamily="18" charset="0"/>
                        </a:rPr>
                        <a:t>PIs</a:t>
                      </a:r>
                    </a:p>
                  </a:txBody>
                  <a:tcPr marL="68580" marR="68580" marT="0" marB="0">
                    <a:lnL w="57150" cap="flat" cmpd="sng" algn="ctr">
                      <a:solidFill>
                        <a:schemeClr val="accent1">
                          <a:lumMod val="50000"/>
                        </a:schemeClr>
                      </a:solidFill>
                      <a:prstDash val="solid"/>
                      <a:round/>
                      <a:headEnd type="none" w="med" len="med"/>
                      <a:tailEnd type="none" w="med" len="med"/>
                    </a:lnL>
                    <a:solidFill>
                      <a:schemeClr val="bg1"/>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 </a:t>
                      </a:r>
                    </a:p>
                  </a:txBody>
                  <a:tcPr marL="68580" marR="68580" marT="0" marB="0">
                    <a:lnR w="57150" cap="flat" cmpd="sng" algn="ctr">
                      <a:solidFill>
                        <a:schemeClr val="accent1">
                          <a:lumMod val="5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519294205"/>
                  </a:ext>
                </a:extLst>
              </a:tr>
              <a:tr h="0">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Ritonavir (RTV) </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 </a:t>
                      </a:r>
                    </a:p>
                  </a:txBody>
                  <a:tcPr marL="68580" marR="68580" marT="0" marB="0">
                    <a:lnL w="57150" cap="flat" cmpd="sng" algn="ctr">
                      <a:solidFill>
                        <a:schemeClr val="accent1">
                          <a:lumMod val="50000"/>
                        </a:schemeClr>
                      </a:solidFill>
                      <a:prstDash val="solid"/>
                      <a:round/>
                      <a:headEnd type="none" w="med" len="med"/>
                      <a:tailEnd type="none" w="med" len="med"/>
                    </a:lnL>
                    <a:lnB w="57150" cap="flat" cmpd="sng" algn="ctr">
                      <a:solidFill>
                        <a:schemeClr val="accent1">
                          <a:lumMod val="50000"/>
                        </a:schemeClr>
                      </a:solidFill>
                      <a:prstDash val="solid"/>
                      <a:round/>
                      <a:headEnd type="none" w="med" len="med"/>
                      <a:tailEnd type="none" w="med" len="med"/>
                    </a:lnB>
                    <a:solidFill>
                      <a:schemeClr val="bg1">
                        <a:lumMod val="95000"/>
                      </a:schemeClr>
                    </a:solidFill>
                  </a:tcPr>
                </a:tc>
                <a:tc>
                  <a:txBody>
                    <a:bodyPr/>
                    <a:lstStyle/>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Induces and  inhibits CYP3A</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Induces CYP1A2, CYP2C9, CYP2C19, CYP2B6, and UGTs</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Inhibits CYP2D6</a:t>
                      </a:r>
                    </a:p>
                    <a:p>
                      <a:pPr>
                        <a:spcAft>
                          <a:spcPts val="0"/>
                        </a:spcAft>
                      </a:pPr>
                      <a:r>
                        <a:rPr lang="en-GB" sz="1000" dirty="0">
                          <a:effectLst/>
                          <a:latin typeface="Calibri" panose="020F0502020204030204" pitchFamily="34" charset="0"/>
                          <a:ea typeface="DengXian" panose="02010600030101010101" pitchFamily="2" charset="-122"/>
                          <a:cs typeface="Times New Roman" panose="02020603050405020304" pitchFamily="18" charset="0"/>
                        </a:rPr>
                        <a:t>Metabolized by CYP3A, CYP2D6 </a:t>
                      </a:r>
                    </a:p>
                    <a:p>
                      <a:pPr>
                        <a:spcAft>
                          <a:spcPts val="0"/>
                        </a:spcAft>
                      </a:pPr>
                      <a:endParaRPr lang="en-GB"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57150" cap="flat" cmpd="sng" algn="ctr">
                      <a:solidFill>
                        <a:schemeClr val="accent1">
                          <a:lumMod val="50000"/>
                        </a:schemeClr>
                      </a:solidFill>
                      <a:prstDash val="solid"/>
                      <a:round/>
                      <a:headEnd type="none" w="med" len="med"/>
                      <a:tailEnd type="none" w="med" len="med"/>
                    </a:lnR>
                    <a:lnB w="57150" cap="flat" cmpd="sng" algn="ctr">
                      <a:solidFill>
                        <a:schemeClr val="accent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0941404"/>
                  </a:ext>
                </a:extLst>
              </a:tr>
            </a:tbl>
          </a:graphicData>
        </a:graphic>
      </p:graphicFrame>
      <p:pic>
        <p:nvPicPr>
          <p:cNvPr id="8" name="Picture 7">
            <a:extLst>
              <a:ext uri="{FF2B5EF4-FFF2-40B4-BE49-F238E27FC236}">
                <a16:creationId xmlns:a16="http://schemas.microsoft.com/office/drawing/2014/main" id="{1236A456-455C-2642-9975-E9130A992108}"/>
              </a:ext>
            </a:extLst>
          </p:cNvPr>
          <p:cNvPicPr>
            <a:picLocks noChangeAspect="1"/>
          </p:cNvPicPr>
          <p:nvPr/>
        </p:nvPicPr>
        <p:blipFill>
          <a:blip r:embed="rId3"/>
          <a:stretch>
            <a:fillRect/>
          </a:stretch>
        </p:blipFill>
        <p:spPr>
          <a:xfrm>
            <a:off x="280416" y="-85344"/>
            <a:ext cx="2540000" cy="2540000"/>
          </a:xfrm>
          <a:prstGeom prst="rect">
            <a:avLst/>
          </a:prstGeom>
        </p:spPr>
      </p:pic>
      <p:pic>
        <p:nvPicPr>
          <p:cNvPr id="9" name="Picture 8">
            <a:extLst>
              <a:ext uri="{FF2B5EF4-FFF2-40B4-BE49-F238E27FC236}">
                <a16:creationId xmlns:a16="http://schemas.microsoft.com/office/drawing/2014/main" id="{2682DDF1-2AC4-9C4A-A1EE-11ADEC179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11" name="TextBox 10">
            <a:extLst>
              <a:ext uri="{FF2B5EF4-FFF2-40B4-BE49-F238E27FC236}">
                <a16:creationId xmlns:a16="http://schemas.microsoft.com/office/drawing/2014/main" id="{AAC50C77-0562-B44E-94C5-FF89905A5BB1}"/>
              </a:ext>
            </a:extLst>
          </p:cNvPr>
          <p:cNvSpPr txBox="1"/>
          <p:nvPr/>
        </p:nvSpPr>
        <p:spPr>
          <a:xfrm>
            <a:off x="36576" y="6559296"/>
            <a:ext cx="675185" cy="276999"/>
          </a:xfrm>
          <a:prstGeom prst="rect">
            <a:avLst/>
          </a:prstGeom>
          <a:noFill/>
        </p:spPr>
        <p:txBody>
          <a:bodyPr wrap="none" rtlCol="0">
            <a:spAutoFit/>
          </a:bodyPr>
          <a:lstStyle/>
          <a:p>
            <a:r>
              <a:rPr lang="en-US" sz="1200" dirty="0"/>
              <a:t>Slide 13</a:t>
            </a:r>
          </a:p>
        </p:txBody>
      </p:sp>
      <p:sp>
        <p:nvSpPr>
          <p:cNvPr id="12" name="TextBox 11">
            <a:extLst>
              <a:ext uri="{FF2B5EF4-FFF2-40B4-BE49-F238E27FC236}">
                <a16:creationId xmlns:a16="http://schemas.microsoft.com/office/drawing/2014/main" id="{3499A301-9D84-EF4A-9A8F-B59A89693649}"/>
              </a:ext>
            </a:extLst>
          </p:cNvPr>
          <p:cNvSpPr txBox="1"/>
          <p:nvPr/>
        </p:nvSpPr>
        <p:spPr>
          <a:xfrm>
            <a:off x="267807" y="6135419"/>
            <a:ext cx="5913150" cy="569130"/>
          </a:xfrm>
          <a:prstGeom prst="rect">
            <a:avLst/>
          </a:prstGeom>
          <a:noFill/>
        </p:spPr>
        <p:txBody>
          <a:bodyPr wrap="square" rtlCol="0">
            <a:spAutoFit/>
          </a:bodyPr>
          <a:lstStyle/>
          <a:p>
            <a:pPr marL="152400">
              <a:lnSpc>
                <a:spcPct val="115000"/>
              </a:lnSpc>
              <a:buSzPts val="1200"/>
            </a:pPr>
            <a:r>
              <a:rPr lang="en-US" sz="1000" dirty="0"/>
              <a:t>Nanda K </a:t>
            </a:r>
            <a:r>
              <a:rPr lang="en-US" sz="1000" i="1" dirty="0"/>
              <a:t> AIDS</a:t>
            </a:r>
            <a:r>
              <a:rPr lang="en-US" sz="1000" dirty="0"/>
              <a:t> 2017</a:t>
            </a:r>
          </a:p>
          <a:p>
            <a:pPr marL="152400" lvl="0">
              <a:lnSpc>
                <a:spcPct val="115000"/>
              </a:lnSpc>
              <a:buSzPts val="1200"/>
            </a:pPr>
            <a:endParaRPr lang="en-US" dirty="0"/>
          </a:p>
        </p:txBody>
      </p:sp>
    </p:spTree>
    <p:extLst>
      <p:ext uri="{BB962C8B-B14F-4D97-AF65-F5344CB8AC3E}">
        <p14:creationId xmlns:p14="http://schemas.microsoft.com/office/powerpoint/2010/main" val="2361970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397836" cy="1005095"/>
          </a:xfrm>
        </p:spPr>
        <p:txBody>
          <a:bodyPr>
            <a:normAutofit/>
          </a:bodyPr>
          <a:lstStyle/>
          <a:p>
            <a:r>
              <a:rPr lang="en-US" sz="3600" b="1" dirty="0">
                <a:solidFill>
                  <a:srgbClr val="C00000"/>
                </a:solidFill>
                <a:latin typeface="+mn-lt"/>
              </a:rPr>
              <a:t>Efavirenz and hormonal contraception</a:t>
            </a:r>
            <a:endParaRPr lang="en-US" sz="3600" b="1" dirty="0">
              <a:latin typeface="+mn-lt"/>
            </a:endParaRPr>
          </a:p>
        </p:txBody>
      </p:sp>
      <p:pic>
        <p:nvPicPr>
          <p:cNvPr id="4" name="Shape 150"/>
          <p:cNvPicPr preferRelativeResize="0">
            <a:picLocks noGrp="1" noChangeAspect="1"/>
          </p:cNvPicPr>
          <p:nvPr>
            <p:ph idx="1"/>
          </p:nvPr>
        </p:nvPicPr>
        <p:blipFill>
          <a:blip r:embed="rId3">
            <a:alphaModFix/>
          </a:blip>
          <a:stretch>
            <a:fillRect/>
          </a:stretch>
        </p:blipFill>
        <p:spPr>
          <a:xfrm>
            <a:off x="857863" y="1941560"/>
            <a:ext cx="2659516" cy="2377788"/>
          </a:xfrm>
          <a:prstGeom prst="rect">
            <a:avLst/>
          </a:prstGeom>
          <a:noFill/>
          <a:ln>
            <a:noFill/>
          </a:ln>
        </p:spPr>
      </p:pic>
      <p:pic>
        <p:nvPicPr>
          <p:cNvPr id="5" name="Shape 159"/>
          <p:cNvPicPr preferRelativeResize="0">
            <a:picLocks noChangeAspect="1"/>
          </p:cNvPicPr>
          <p:nvPr/>
        </p:nvPicPr>
        <p:blipFill>
          <a:blip r:embed="rId4">
            <a:alphaModFix/>
          </a:blip>
          <a:stretch>
            <a:fillRect/>
          </a:stretch>
        </p:blipFill>
        <p:spPr>
          <a:xfrm>
            <a:off x="3703726" y="2025547"/>
            <a:ext cx="2617853" cy="2569358"/>
          </a:xfrm>
          <a:prstGeom prst="rect">
            <a:avLst/>
          </a:prstGeom>
          <a:noFill/>
          <a:ln>
            <a:noFill/>
          </a:ln>
        </p:spPr>
      </p:pic>
      <p:sp>
        <p:nvSpPr>
          <p:cNvPr id="7" name="Shape 160"/>
          <p:cNvSpPr txBox="1"/>
          <p:nvPr/>
        </p:nvSpPr>
        <p:spPr>
          <a:xfrm>
            <a:off x="3790817" y="1800748"/>
            <a:ext cx="2167920" cy="276447"/>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GB" sz="900" dirty="0">
                <a:solidFill>
                  <a:schemeClr val="dk1"/>
                </a:solidFill>
                <a:latin typeface="Calibri"/>
                <a:ea typeface="Calibri"/>
                <a:cs typeface="Calibri"/>
                <a:sym typeface="Calibri"/>
              </a:rPr>
              <a:t>Scarsi et al. 2016 UGANDA</a:t>
            </a:r>
            <a:endParaRPr sz="900" dirty="0">
              <a:solidFill>
                <a:schemeClr val="dk1"/>
              </a:solidFill>
              <a:latin typeface="Calibri"/>
              <a:ea typeface="Calibri"/>
              <a:cs typeface="Calibri"/>
              <a:sym typeface="Calibri"/>
            </a:endParaRPr>
          </a:p>
          <a:p>
            <a:pPr marL="0" lvl="0" indent="0">
              <a:spcBef>
                <a:spcPts val="0"/>
              </a:spcBef>
              <a:spcAft>
                <a:spcPts val="0"/>
              </a:spcAft>
              <a:buNone/>
            </a:pPr>
            <a:endParaRPr dirty="0"/>
          </a:p>
        </p:txBody>
      </p:sp>
      <p:sp>
        <p:nvSpPr>
          <p:cNvPr id="8" name="Shape 152"/>
          <p:cNvSpPr txBox="1"/>
          <p:nvPr/>
        </p:nvSpPr>
        <p:spPr>
          <a:xfrm>
            <a:off x="944953" y="1811331"/>
            <a:ext cx="1878071" cy="265864"/>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GB" sz="900" dirty="0">
                <a:solidFill>
                  <a:schemeClr val="dk1"/>
                </a:solidFill>
                <a:latin typeface="Calibri"/>
                <a:ea typeface="Calibri"/>
                <a:cs typeface="Calibri"/>
                <a:sym typeface="Calibri"/>
              </a:rPr>
              <a:t>Chappell et al. 2017 UGANDA </a:t>
            </a:r>
            <a:endParaRPr sz="900" dirty="0">
              <a:solidFill>
                <a:schemeClr val="dk1"/>
              </a:solidFill>
              <a:latin typeface="Calibri"/>
              <a:ea typeface="Calibri"/>
              <a:cs typeface="Calibri"/>
              <a:sym typeface="Calibri"/>
            </a:endParaRPr>
          </a:p>
          <a:p>
            <a:pPr marL="0" lvl="0" indent="0">
              <a:spcBef>
                <a:spcPts val="0"/>
              </a:spcBef>
              <a:spcAft>
                <a:spcPts val="0"/>
              </a:spcAft>
              <a:buNone/>
            </a:pPr>
            <a:endParaRPr dirty="0"/>
          </a:p>
        </p:txBody>
      </p:sp>
      <p:sp>
        <p:nvSpPr>
          <p:cNvPr id="16" name="TextBox 15"/>
          <p:cNvSpPr txBox="1"/>
          <p:nvPr/>
        </p:nvSpPr>
        <p:spPr>
          <a:xfrm>
            <a:off x="267806" y="6135419"/>
            <a:ext cx="8953525" cy="569130"/>
          </a:xfrm>
          <a:prstGeom prst="rect">
            <a:avLst/>
          </a:prstGeom>
          <a:noFill/>
        </p:spPr>
        <p:txBody>
          <a:bodyPr wrap="square" rtlCol="0">
            <a:spAutoFit/>
          </a:bodyPr>
          <a:lstStyle/>
          <a:p>
            <a:pPr marL="152400">
              <a:lnSpc>
                <a:spcPct val="115000"/>
              </a:lnSpc>
              <a:buSzPts val="1200"/>
            </a:pPr>
            <a:r>
              <a:rPr lang="en-GB" sz="1000" dirty="0">
                <a:ea typeface="Arial"/>
                <a:cs typeface="Arial"/>
                <a:sym typeface="Arial"/>
              </a:rPr>
              <a:t>Scarsi KK </a:t>
            </a:r>
            <a:r>
              <a:rPr lang="en-GB" sz="1000" i="1" dirty="0">
                <a:ea typeface="Arial"/>
                <a:cs typeface="Arial"/>
                <a:sym typeface="Arial"/>
              </a:rPr>
              <a:t>Clinical Infectious Diseases </a:t>
            </a:r>
            <a:r>
              <a:rPr lang="en-GB" sz="1000" dirty="0">
                <a:ea typeface="Arial"/>
                <a:cs typeface="Arial"/>
                <a:sym typeface="Arial"/>
              </a:rPr>
              <a:t>2016; Perry SH </a:t>
            </a:r>
            <a:r>
              <a:rPr lang="en-GB" sz="1000" i="1" dirty="0">
                <a:ea typeface="Arial"/>
                <a:cs typeface="Arial"/>
                <a:sym typeface="Arial"/>
              </a:rPr>
              <a:t>AIDS 2014;</a:t>
            </a:r>
            <a:r>
              <a:rPr lang="en-GB" sz="1000" dirty="0">
                <a:ea typeface="Arial"/>
                <a:cs typeface="Arial"/>
                <a:sym typeface="Arial"/>
              </a:rPr>
              <a:t> Patel RC </a:t>
            </a:r>
            <a:r>
              <a:rPr lang="en-GB" sz="1000" i="1" dirty="0">
                <a:ea typeface="Arial"/>
                <a:cs typeface="Arial"/>
                <a:sym typeface="Arial"/>
              </a:rPr>
              <a:t>The Lancet HIV 2015</a:t>
            </a:r>
            <a:r>
              <a:rPr lang="en-GB" sz="1000" dirty="0">
                <a:ea typeface="Arial"/>
                <a:cs typeface="Arial"/>
                <a:sym typeface="Arial"/>
              </a:rPr>
              <a:t>. Chappell CA </a:t>
            </a:r>
            <a:r>
              <a:rPr lang="en-GB" sz="1000" i="1" dirty="0">
                <a:ea typeface="Arial"/>
                <a:cs typeface="Arial"/>
                <a:sym typeface="Arial"/>
              </a:rPr>
              <a:t>AIDS </a:t>
            </a:r>
            <a:r>
              <a:rPr lang="en-GB" sz="1000" dirty="0">
                <a:ea typeface="Arial"/>
                <a:cs typeface="Arial"/>
                <a:sym typeface="Arial"/>
              </a:rPr>
              <a:t>2017</a:t>
            </a:r>
            <a:endParaRPr lang="en-US" sz="1000" dirty="0"/>
          </a:p>
          <a:p>
            <a:pPr marL="152400" lvl="0">
              <a:lnSpc>
                <a:spcPct val="115000"/>
              </a:lnSpc>
              <a:buSzPts val="1200"/>
            </a:pPr>
            <a:endParaRPr lang="en-US" dirty="0"/>
          </a:p>
        </p:txBody>
      </p:sp>
      <p:sp>
        <p:nvSpPr>
          <p:cNvPr id="12" name="Left Arrow 11"/>
          <p:cNvSpPr>
            <a:spLocks noChangeAspect="1"/>
          </p:cNvSpPr>
          <p:nvPr/>
        </p:nvSpPr>
        <p:spPr>
          <a:xfrm>
            <a:off x="3081604" y="3320260"/>
            <a:ext cx="158030" cy="1080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21" name="Picture 20">
            <a:extLst>
              <a:ext uri="{FF2B5EF4-FFF2-40B4-BE49-F238E27FC236}">
                <a16:creationId xmlns:a16="http://schemas.microsoft.com/office/drawing/2014/main" id="{F352FABA-D074-7545-814F-730917C75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11" name="Rectangle 10">
            <a:extLst>
              <a:ext uri="{FF2B5EF4-FFF2-40B4-BE49-F238E27FC236}">
                <a16:creationId xmlns:a16="http://schemas.microsoft.com/office/drawing/2014/main" id="{C48827CD-CB85-9D4E-A8AE-06842EBB5911}"/>
              </a:ext>
            </a:extLst>
          </p:cNvPr>
          <p:cNvSpPr/>
          <p:nvPr/>
        </p:nvSpPr>
        <p:spPr>
          <a:xfrm>
            <a:off x="857863" y="1843702"/>
            <a:ext cx="5463716" cy="29538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15B672F-92D3-A343-9A65-256F28446086}"/>
              </a:ext>
            </a:extLst>
          </p:cNvPr>
          <p:cNvSpPr txBox="1"/>
          <p:nvPr/>
        </p:nvSpPr>
        <p:spPr>
          <a:xfrm>
            <a:off x="36576" y="6559296"/>
            <a:ext cx="675185" cy="276999"/>
          </a:xfrm>
          <a:prstGeom prst="rect">
            <a:avLst/>
          </a:prstGeom>
          <a:noFill/>
        </p:spPr>
        <p:txBody>
          <a:bodyPr wrap="none" rtlCol="0">
            <a:spAutoFit/>
          </a:bodyPr>
          <a:lstStyle/>
          <a:p>
            <a:r>
              <a:rPr lang="en-US" sz="1200" dirty="0"/>
              <a:t>Slide 14</a:t>
            </a:r>
          </a:p>
        </p:txBody>
      </p:sp>
      <p:sp>
        <p:nvSpPr>
          <p:cNvPr id="13" name="Left Arrow 12">
            <a:extLst>
              <a:ext uri="{FF2B5EF4-FFF2-40B4-BE49-F238E27FC236}">
                <a16:creationId xmlns:a16="http://schemas.microsoft.com/office/drawing/2014/main" id="{6EC0764E-08E5-0140-B0D0-538AE6E4FE58}"/>
              </a:ext>
            </a:extLst>
          </p:cNvPr>
          <p:cNvSpPr>
            <a:spLocks noChangeAspect="1"/>
          </p:cNvSpPr>
          <p:nvPr/>
        </p:nvSpPr>
        <p:spPr>
          <a:xfrm>
            <a:off x="6223406" y="3212260"/>
            <a:ext cx="158030" cy="1080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165278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397836" cy="1005095"/>
          </a:xfrm>
        </p:spPr>
        <p:txBody>
          <a:bodyPr>
            <a:normAutofit/>
          </a:bodyPr>
          <a:lstStyle/>
          <a:p>
            <a:r>
              <a:rPr lang="en-US" sz="3600" b="1" dirty="0">
                <a:solidFill>
                  <a:srgbClr val="C00000"/>
                </a:solidFill>
                <a:latin typeface="+mn-lt"/>
              </a:rPr>
              <a:t>Efavirenz and hormonal contraception</a:t>
            </a:r>
            <a:endParaRPr lang="en-US" sz="3600" b="1" dirty="0">
              <a:latin typeface="+mn-lt"/>
            </a:endParaRPr>
          </a:p>
        </p:txBody>
      </p:sp>
      <p:pic>
        <p:nvPicPr>
          <p:cNvPr id="4" name="Shape 150"/>
          <p:cNvPicPr preferRelativeResize="0">
            <a:picLocks noGrp="1" noChangeAspect="1"/>
          </p:cNvPicPr>
          <p:nvPr>
            <p:ph idx="1"/>
          </p:nvPr>
        </p:nvPicPr>
        <p:blipFill>
          <a:blip r:embed="rId3">
            <a:alphaModFix/>
          </a:blip>
          <a:stretch>
            <a:fillRect/>
          </a:stretch>
        </p:blipFill>
        <p:spPr>
          <a:xfrm>
            <a:off x="857863" y="1941560"/>
            <a:ext cx="2659516" cy="2377788"/>
          </a:xfrm>
          <a:prstGeom prst="rect">
            <a:avLst/>
          </a:prstGeom>
          <a:noFill/>
          <a:ln>
            <a:noFill/>
          </a:ln>
        </p:spPr>
      </p:pic>
      <p:pic>
        <p:nvPicPr>
          <p:cNvPr id="5" name="Shape 159"/>
          <p:cNvPicPr preferRelativeResize="0">
            <a:picLocks noChangeAspect="1"/>
          </p:cNvPicPr>
          <p:nvPr/>
        </p:nvPicPr>
        <p:blipFill>
          <a:blip r:embed="rId4">
            <a:alphaModFix/>
          </a:blip>
          <a:stretch>
            <a:fillRect/>
          </a:stretch>
        </p:blipFill>
        <p:spPr>
          <a:xfrm>
            <a:off x="3703726" y="2025547"/>
            <a:ext cx="2617853" cy="2569358"/>
          </a:xfrm>
          <a:prstGeom prst="rect">
            <a:avLst/>
          </a:prstGeom>
          <a:noFill/>
          <a:ln>
            <a:noFill/>
          </a:ln>
        </p:spPr>
      </p:pic>
      <p:sp>
        <p:nvSpPr>
          <p:cNvPr id="7" name="Shape 160"/>
          <p:cNvSpPr txBox="1"/>
          <p:nvPr/>
        </p:nvSpPr>
        <p:spPr>
          <a:xfrm>
            <a:off x="3790817" y="1800748"/>
            <a:ext cx="2167920" cy="276447"/>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GB" sz="900" dirty="0">
                <a:solidFill>
                  <a:schemeClr val="dk1"/>
                </a:solidFill>
                <a:latin typeface="Calibri"/>
                <a:ea typeface="Calibri"/>
                <a:cs typeface="Calibri"/>
                <a:sym typeface="Calibri"/>
              </a:rPr>
              <a:t>Scarsi et al. 2016 UGANDA</a:t>
            </a:r>
            <a:endParaRPr sz="900" dirty="0">
              <a:solidFill>
                <a:schemeClr val="dk1"/>
              </a:solidFill>
              <a:latin typeface="Calibri"/>
              <a:ea typeface="Calibri"/>
              <a:cs typeface="Calibri"/>
              <a:sym typeface="Calibri"/>
            </a:endParaRPr>
          </a:p>
          <a:p>
            <a:pPr marL="0" lvl="0" indent="0">
              <a:spcBef>
                <a:spcPts val="0"/>
              </a:spcBef>
              <a:spcAft>
                <a:spcPts val="0"/>
              </a:spcAft>
              <a:buNone/>
            </a:pPr>
            <a:endParaRPr dirty="0"/>
          </a:p>
        </p:txBody>
      </p:sp>
      <p:sp>
        <p:nvSpPr>
          <p:cNvPr id="8" name="Shape 152"/>
          <p:cNvSpPr txBox="1"/>
          <p:nvPr/>
        </p:nvSpPr>
        <p:spPr>
          <a:xfrm>
            <a:off x="944953" y="1811331"/>
            <a:ext cx="1878071" cy="265864"/>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GB" sz="900" dirty="0">
                <a:solidFill>
                  <a:schemeClr val="dk1"/>
                </a:solidFill>
                <a:latin typeface="Calibri"/>
                <a:ea typeface="Calibri"/>
                <a:cs typeface="Calibri"/>
                <a:sym typeface="Calibri"/>
              </a:rPr>
              <a:t>Chappell et al. 2017 UGANDA </a:t>
            </a:r>
            <a:endParaRPr sz="900" dirty="0">
              <a:solidFill>
                <a:schemeClr val="dk1"/>
              </a:solidFill>
              <a:latin typeface="Calibri"/>
              <a:ea typeface="Calibri"/>
              <a:cs typeface="Calibri"/>
              <a:sym typeface="Calibri"/>
            </a:endParaRPr>
          </a:p>
          <a:p>
            <a:pPr marL="0" lvl="0" indent="0">
              <a:spcBef>
                <a:spcPts val="0"/>
              </a:spcBef>
              <a:spcAft>
                <a:spcPts val="0"/>
              </a:spcAft>
              <a:buNone/>
            </a:pPr>
            <a:endParaRPr dirty="0"/>
          </a:p>
        </p:txBody>
      </p:sp>
      <p:sp>
        <p:nvSpPr>
          <p:cNvPr id="16" name="TextBox 15"/>
          <p:cNvSpPr txBox="1"/>
          <p:nvPr/>
        </p:nvSpPr>
        <p:spPr>
          <a:xfrm>
            <a:off x="267806" y="6135419"/>
            <a:ext cx="8953525" cy="258917"/>
          </a:xfrm>
          <a:prstGeom prst="rect">
            <a:avLst/>
          </a:prstGeom>
          <a:noFill/>
        </p:spPr>
        <p:txBody>
          <a:bodyPr wrap="square" rtlCol="0">
            <a:spAutoFit/>
          </a:bodyPr>
          <a:lstStyle/>
          <a:p>
            <a:pPr marL="152400">
              <a:lnSpc>
                <a:spcPct val="115000"/>
              </a:lnSpc>
              <a:buSzPts val="1200"/>
            </a:pPr>
            <a:r>
              <a:rPr lang="en-GB" sz="1000" dirty="0">
                <a:ea typeface="Arial"/>
                <a:cs typeface="Arial"/>
                <a:sym typeface="Arial"/>
              </a:rPr>
              <a:t>Scarsi KK </a:t>
            </a:r>
            <a:r>
              <a:rPr lang="en-GB" sz="1000" i="1" dirty="0">
                <a:ea typeface="Arial"/>
                <a:cs typeface="Arial"/>
                <a:sym typeface="Arial"/>
              </a:rPr>
              <a:t>Clinical Infectious Diseases </a:t>
            </a:r>
            <a:r>
              <a:rPr lang="en-GB" sz="1000" dirty="0">
                <a:ea typeface="Arial"/>
                <a:cs typeface="Arial"/>
                <a:sym typeface="Arial"/>
              </a:rPr>
              <a:t>2016; Perry SH </a:t>
            </a:r>
            <a:r>
              <a:rPr lang="en-GB" sz="1000" i="1" dirty="0">
                <a:ea typeface="Arial"/>
                <a:cs typeface="Arial"/>
                <a:sym typeface="Arial"/>
              </a:rPr>
              <a:t>AIDS 2014;</a:t>
            </a:r>
            <a:r>
              <a:rPr lang="en-GB" sz="1000" dirty="0">
                <a:ea typeface="Arial"/>
                <a:cs typeface="Arial"/>
                <a:sym typeface="Arial"/>
              </a:rPr>
              <a:t> Patel RC </a:t>
            </a:r>
            <a:r>
              <a:rPr lang="en-GB" sz="1000" i="1" dirty="0">
                <a:ea typeface="Arial"/>
                <a:cs typeface="Arial"/>
                <a:sym typeface="Arial"/>
              </a:rPr>
              <a:t>The Lancet HIV 2015</a:t>
            </a:r>
            <a:r>
              <a:rPr lang="en-GB" sz="1000" dirty="0">
                <a:ea typeface="Arial"/>
                <a:cs typeface="Arial"/>
                <a:sym typeface="Arial"/>
              </a:rPr>
              <a:t>. Chappell CA </a:t>
            </a:r>
            <a:r>
              <a:rPr lang="en-GB" sz="1000" i="1" dirty="0">
                <a:ea typeface="Arial"/>
                <a:cs typeface="Arial"/>
                <a:sym typeface="Arial"/>
              </a:rPr>
              <a:t>AIDS </a:t>
            </a:r>
            <a:r>
              <a:rPr lang="en-GB" sz="1000" dirty="0">
                <a:ea typeface="Arial"/>
                <a:cs typeface="Arial"/>
                <a:sym typeface="Arial"/>
              </a:rPr>
              <a:t>2017</a:t>
            </a:r>
            <a:endParaRPr lang="en-US" dirty="0"/>
          </a:p>
        </p:txBody>
      </p:sp>
      <p:sp>
        <p:nvSpPr>
          <p:cNvPr id="12" name="Left Arrow 11"/>
          <p:cNvSpPr>
            <a:spLocks noChangeAspect="1"/>
          </p:cNvSpPr>
          <p:nvPr/>
        </p:nvSpPr>
        <p:spPr>
          <a:xfrm>
            <a:off x="3081604" y="3320260"/>
            <a:ext cx="158030" cy="1080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nvGrpSpPr>
          <p:cNvPr id="17" name="Group 16"/>
          <p:cNvGrpSpPr>
            <a:grpSpLocks noChangeAspect="1"/>
          </p:cNvGrpSpPr>
          <p:nvPr/>
        </p:nvGrpSpPr>
        <p:grpSpPr>
          <a:xfrm>
            <a:off x="6679790" y="1916854"/>
            <a:ext cx="3568908" cy="1429383"/>
            <a:chOff x="3606800" y="2425700"/>
            <a:chExt cx="4978400" cy="199390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6800" y="2425700"/>
              <a:ext cx="4978400" cy="1993900"/>
            </a:xfrm>
            <a:prstGeom prst="rect">
              <a:avLst/>
            </a:prstGeom>
            <a:ln>
              <a:solidFill>
                <a:schemeClr val="tx1"/>
              </a:solidFill>
            </a:ln>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6800" y="2432846"/>
              <a:ext cx="2425700" cy="254000"/>
            </a:xfrm>
            <a:prstGeom prst="rect">
              <a:avLst/>
            </a:prstGeom>
            <a:ln>
              <a:noFill/>
            </a:ln>
          </p:spPr>
        </p:pic>
      </p:grpSp>
      <p:pic>
        <p:nvPicPr>
          <p:cNvPr id="20" name="Picture 19"/>
          <p:cNvPicPr>
            <a:picLocks noChangeAspect="1"/>
          </p:cNvPicPr>
          <p:nvPr/>
        </p:nvPicPr>
        <p:blipFill>
          <a:blip r:embed="rId7"/>
          <a:stretch>
            <a:fillRect/>
          </a:stretch>
        </p:blipFill>
        <p:spPr>
          <a:xfrm>
            <a:off x="7089274" y="3306566"/>
            <a:ext cx="4844681" cy="1064312"/>
          </a:xfrm>
          <a:prstGeom prst="rect">
            <a:avLst/>
          </a:prstGeom>
          <a:noFill/>
          <a:ln w="34925">
            <a:solidFill>
              <a:schemeClr val="tx1"/>
            </a:solidFill>
          </a:ln>
          <a:effectLst>
            <a:softEdge rad="31750"/>
          </a:effectLst>
        </p:spPr>
      </p:pic>
      <p:sp>
        <p:nvSpPr>
          <p:cNvPr id="22" name="TextBox 21"/>
          <p:cNvSpPr txBox="1"/>
          <p:nvPr/>
        </p:nvSpPr>
        <p:spPr>
          <a:xfrm>
            <a:off x="7834908" y="4462536"/>
            <a:ext cx="4171618" cy="584775"/>
          </a:xfrm>
          <a:prstGeom prst="rect">
            <a:avLst/>
          </a:prstGeom>
          <a:noFill/>
        </p:spPr>
        <p:txBody>
          <a:bodyPr wrap="square" rtlCol="0">
            <a:spAutoFit/>
          </a:bodyPr>
          <a:lstStyle/>
          <a:p>
            <a:r>
              <a:rPr lang="en-US" sz="1600" i="1" dirty="0">
                <a:latin typeface="Calibri" charset="0"/>
                <a:ea typeface="Calibri" charset="0"/>
                <a:cs typeface="Calibri" charset="0"/>
              </a:rPr>
              <a:t>Three times higher risk of implant failure with EFV than other ART</a:t>
            </a:r>
          </a:p>
        </p:txBody>
      </p:sp>
      <p:pic>
        <p:nvPicPr>
          <p:cNvPr id="21" name="Picture 20">
            <a:extLst>
              <a:ext uri="{FF2B5EF4-FFF2-40B4-BE49-F238E27FC236}">
                <a16:creationId xmlns:a16="http://schemas.microsoft.com/office/drawing/2014/main" id="{F352FABA-D074-7545-814F-730917C757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11" name="Rectangle 10">
            <a:extLst>
              <a:ext uri="{FF2B5EF4-FFF2-40B4-BE49-F238E27FC236}">
                <a16:creationId xmlns:a16="http://schemas.microsoft.com/office/drawing/2014/main" id="{C48827CD-CB85-9D4E-A8AE-06842EBB5911}"/>
              </a:ext>
            </a:extLst>
          </p:cNvPr>
          <p:cNvSpPr/>
          <p:nvPr/>
        </p:nvSpPr>
        <p:spPr>
          <a:xfrm>
            <a:off x="857863" y="1843702"/>
            <a:ext cx="5463716" cy="29538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6424F6BC-4985-2340-8E47-8473FFD25499}"/>
              </a:ext>
            </a:extLst>
          </p:cNvPr>
          <p:cNvPicPr>
            <a:picLocks noChangeAspect="1"/>
          </p:cNvPicPr>
          <p:nvPr/>
        </p:nvPicPr>
        <p:blipFill>
          <a:blip r:embed="rId9"/>
          <a:stretch>
            <a:fillRect/>
          </a:stretch>
        </p:blipFill>
        <p:spPr>
          <a:xfrm rot="249500">
            <a:off x="7036142" y="4211588"/>
            <a:ext cx="832843" cy="832843"/>
          </a:xfrm>
          <a:prstGeom prst="rect">
            <a:avLst/>
          </a:prstGeom>
        </p:spPr>
      </p:pic>
      <p:sp>
        <p:nvSpPr>
          <p:cNvPr id="24" name="TextBox 23">
            <a:extLst>
              <a:ext uri="{FF2B5EF4-FFF2-40B4-BE49-F238E27FC236}">
                <a16:creationId xmlns:a16="http://schemas.microsoft.com/office/drawing/2014/main" id="{715B672F-92D3-A343-9A65-256F28446086}"/>
              </a:ext>
            </a:extLst>
          </p:cNvPr>
          <p:cNvSpPr txBox="1"/>
          <p:nvPr/>
        </p:nvSpPr>
        <p:spPr>
          <a:xfrm>
            <a:off x="36576" y="6559296"/>
            <a:ext cx="675185" cy="276999"/>
          </a:xfrm>
          <a:prstGeom prst="rect">
            <a:avLst/>
          </a:prstGeom>
          <a:noFill/>
        </p:spPr>
        <p:txBody>
          <a:bodyPr wrap="none" rtlCol="0">
            <a:spAutoFit/>
          </a:bodyPr>
          <a:lstStyle/>
          <a:p>
            <a:r>
              <a:rPr lang="en-US" sz="1200" dirty="0"/>
              <a:t>Slide 14</a:t>
            </a:r>
          </a:p>
        </p:txBody>
      </p:sp>
      <p:sp>
        <p:nvSpPr>
          <p:cNvPr id="25" name="Left Arrow 24">
            <a:extLst>
              <a:ext uri="{FF2B5EF4-FFF2-40B4-BE49-F238E27FC236}">
                <a16:creationId xmlns:a16="http://schemas.microsoft.com/office/drawing/2014/main" id="{E39A866A-4420-754C-A30F-730177AFD883}"/>
              </a:ext>
            </a:extLst>
          </p:cNvPr>
          <p:cNvSpPr>
            <a:spLocks noChangeAspect="1"/>
          </p:cNvSpPr>
          <p:nvPr/>
        </p:nvSpPr>
        <p:spPr>
          <a:xfrm>
            <a:off x="6223406" y="3212260"/>
            <a:ext cx="158030" cy="1080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922330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84184"/>
          </a:xfrm>
        </p:spPr>
        <p:txBody>
          <a:bodyPr>
            <a:normAutofit/>
          </a:bodyPr>
          <a:lstStyle/>
          <a:p>
            <a:r>
              <a:rPr lang="en-US" sz="3600" b="1" dirty="0">
                <a:solidFill>
                  <a:srgbClr val="C00000"/>
                </a:solidFill>
                <a:latin typeface="+mn-lt"/>
              </a:rPr>
              <a:t>Dolutegravir and hormonal contraception</a:t>
            </a:r>
          </a:p>
        </p:txBody>
      </p:sp>
      <p:sp>
        <p:nvSpPr>
          <p:cNvPr id="3" name="Content Placeholder 2"/>
          <p:cNvSpPr>
            <a:spLocks noGrp="1"/>
          </p:cNvSpPr>
          <p:nvPr>
            <p:ph idx="1"/>
          </p:nvPr>
        </p:nvSpPr>
        <p:spPr>
          <a:xfrm>
            <a:off x="1333500" y="2835650"/>
            <a:ext cx="9872816" cy="3521054"/>
          </a:xfrm>
        </p:spPr>
        <p:txBody>
          <a:bodyPr>
            <a:noAutofit/>
          </a:bodyPr>
          <a:lstStyle/>
          <a:p>
            <a:pPr algn="just">
              <a:buFontTx/>
              <a:buChar char="-"/>
            </a:pPr>
            <a:r>
              <a:rPr lang="en-US" sz="2000" dirty="0">
                <a:ea typeface="Calibri" charset="0"/>
                <a:cs typeface="Calibri" charset="0"/>
              </a:rPr>
              <a:t>A small PK study of DTG-COC is </a:t>
            </a:r>
            <a:r>
              <a:rPr lang="en-US" sz="2000" b="1" i="1" dirty="0">
                <a:ea typeface="Calibri" charset="0"/>
                <a:cs typeface="Calibri" charset="0"/>
              </a:rPr>
              <a:t>reassuring</a:t>
            </a:r>
            <a:r>
              <a:rPr lang="en-US" sz="2000" dirty="0">
                <a:ea typeface="Calibri" charset="0"/>
                <a:cs typeface="Calibri" charset="0"/>
              </a:rPr>
              <a:t>; as are small PK studies with </a:t>
            </a:r>
            <a:r>
              <a:rPr lang="en-GB" sz="2000" dirty="0">
                <a:ea typeface="Calibri" charset="0"/>
                <a:cs typeface="Calibri" charset="0"/>
              </a:rPr>
              <a:t>raltegravir and cabotegravir and the COC</a:t>
            </a:r>
          </a:p>
          <a:p>
            <a:pPr marL="0" indent="0" algn="just">
              <a:buNone/>
            </a:pPr>
            <a:endParaRPr lang="en-GB" sz="2000" dirty="0">
              <a:ea typeface="Calibri" charset="0"/>
              <a:cs typeface="Calibri" charset="0"/>
            </a:endParaRPr>
          </a:p>
          <a:p>
            <a:pPr algn="just">
              <a:buFontTx/>
              <a:buChar char="-"/>
            </a:pPr>
            <a:r>
              <a:rPr lang="en-GB" altLang="en-US" sz="2000" kern="1200" dirty="0">
                <a:ea typeface="Calibri" charset="0"/>
                <a:cs typeface="Calibri" charset="0"/>
              </a:rPr>
              <a:t>R</a:t>
            </a:r>
            <a:r>
              <a:rPr lang="en-GB" altLang="en-US" sz="2000" dirty="0">
                <a:ea typeface="Calibri" charset="0"/>
                <a:cs typeface="Calibri" charset="0"/>
              </a:rPr>
              <a:t>esults </a:t>
            </a:r>
            <a:r>
              <a:rPr lang="en-GB" altLang="en-US" sz="2000" kern="1200" dirty="0">
                <a:ea typeface="Calibri" charset="0"/>
                <a:cs typeface="Calibri" charset="0"/>
              </a:rPr>
              <a:t>can probably be extrapolated to other hormonal contraceptives which are eliminated by similar pathways</a:t>
            </a:r>
          </a:p>
          <a:p>
            <a:pPr marL="0" indent="0" algn="just">
              <a:buNone/>
            </a:pPr>
            <a:endParaRPr lang="en-GB" altLang="en-US" sz="2000" dirty="0">
              <a:ea typeface="Calibri" charset="0"/>
              <a:cs typeface="Calibri" charset="0"/>
            </a:endParaRPr>
          </a:p>
          <a:p>
            <a:pPr algn="just">
              <a:buFontTx/>
              <a:buChar char="-"/>
            </a:pPr>
            <a:r>
              <a:rPr lang="en-GB" sz="2000" dirty="0">
                <a:ea typeface="Calibri" charset="0"/>
                <a:cs typeface="Calibri" charset="0"/>
              </a:rPr>
              <a:t>The US CDC categorises DTG as Category 1 (for use without restriction) with all hormonal</a:t>
            </a:r>
          </a:p>
          <a:p>
            <a:pPr marL="266700" indent="-33338" algn="just">
              <a:buNone/>
            </a:pPr>
            <a:r>
              <a:rPr lang="en-GB" sz="2000" dirty="0">
                <a:ea typeface="Calibri" charset="0"/>
                <a:cs typeface="Calibri" charset="0"/>
              </a:rPr>
              <a:t>contraceptive methods</a:t>
            </a:r>
            <a:endParaRPr lang="en-US" sz="2400" dirty="0"/>
          </a:p>
          <a:p>
            <a:endParaRPr lang="en-US" sz="2400" dirty="0"/>
          </a:p>
          <a:p>
            <a:endParaRPr lang="en-US" sz="2400" dirty="0"/>
          </a:p>
        </p:txBody>
      </p:sp>
      <p:sp>
        <p:nvSpPr>
          <p:cNvPr id="4" name="TextBox 3">
            <a:extLst>
              <a:ext uri="{FF2B5EF4-FFF2-40B4-BE49-F238E27FC236}">
                <a16:creationId xmlns:a16="http://schemas.microsoft.com/office/drawing/2014/main" id="{EB7DBA85-FCD9-FE4E-B19B-558B6C24DD70}"/>
              </a:ext>
            </a:extLst>
          </p:cNvPr>
          <p:cNvSpPr txBox="1"/>
          <p:nvPr/>
        </p:nvSpPr>
        <p:spPr>
          <a:xfrm>
            <a:off x="36576" y="6559296"/>
            <a:ext cx="675185" cy="276999"/>
          </a:xfrm>
          <a:prstGeom prst="rect">
            <a:avLst/>
          </a:prstGeom>
          <a:noFill/>
        </p:spPr>
        <p:txBody>
          <a:bodyPr wrap="none" rtlCol="0">
            <a:spAutoFit/>
          </a:bodyPr>
          <a:lstStyle/>
          <a:p>
            <a:r>
              <a:rPr lang="en-US" sz="1200" dirty="0"/>
              <a:t>Slide 15</a:t>
            </a:r>
          </a:p>
        </p:txBody>
      </p:sp>
      <p:sp>
        <p:nvSpPr>
          <p:cNvPr id="5" name="TextBox 4">
            <a:extLst>
              <a:ext uri="{FF2B5EF4-FFF2-40B4-BE49-F238E27FC236}">
                <a16:creationId xmlns:a16="http://schemas.microsoft.com/office/drawing/2014/main" id="{1D1224F6-84B9-0E4C-9D49-81AEF8D956F4}"/>
              </a:ext>
            </a:extLst>
          </p:cNvPr>
          <p:cNvSpPr txBox="1"/>
          <p:nvPr/>
        </p:nvSpPr>
        <p:spPr>
          <a:xfrm>
            <a:off x="711761" y="1449310"/>
            <a:ext cx="10494555" cy="1107996"/>
          </a:xfrm>
          <a:prstGeom prst="rect">
            <a:avLst/>
          </a:prstGeom>
          <a:noFill/>
          <a:ln w="15875">
            <a:solidFill>
              <a:srgbClr val="005493"/>
            </a:solidFill>
          </a:ln>
        </p:spPr>
        <p:txBody>
          <a:bodyPr wrap="square" rtlCol="0">
            <a:spAutoFit/>
          </a:bodyPr>
          <a:lstStyle/>
          <a:p>
            <a:pPr algn="just"/>
            <a:r>
              <a:rPr lang="en-GB" sz="2200" dirty="0">
                <a:ea typeface="Calibri" charset="0"/>
                <a:cs typeface="Calibri" charset="0"/>
              </a:rPr>
              <a:t>DTG is primarily metabolised by the enzyme uridine diphosphate glucuronosyl transferase (UGT). </a:t>
            </a:r>
            <a:r>
              <a:rPr lang="en-GB" sz="2200" b="1" dirty="0">
                <a:ea typeface="Calibri" charset="0"/>
                <a:cs typeface="Calibri" charset="0"/>
              </a:rPr>
              <a:t>DTG does NOT induce CYP450 </a:t>
            </a:r>
            <a:r>
              <a:rPr lang="en-GB" sz="2200" b="1" i="1" dirty="0">
                <a:ea typeface="Calibri" charset="0"/>
                <a:cs typeface="Calibri" charset="0"/>
              </a:rPr>
              <a:t>in vitro. </a:t>
            </a:r>
            <a:r>
              <a:rPr lang="en-GB" sz="2200" dirty="0">
                <a:ea typeface="Calibri" charset="0"/>
                <a:cs typeface="Calibri" charset="0"/>
              </a:rPr>
              <a:t>Based on this, interactions with medications metabolised by CYP, such as hormonal contraceptives, are not expected</a:t>
            </a:r>
            <a:r>
              <a:rPr lang="en-US" sz="2200" baseline="30000" dirty="0">
                <a:ea typeface="Calibri" charset="0"/>
                <a:cs typeface="Calibri" charset="0"/>
              </a:rPr>
              <a:t> </a:t>
            </a:r>
          </a:p>
        </p:txBody>
      </p:sp>
      <p:pic>
        <p:nvPicPr>
          <p:cNvPr id="6" name="Picture 5">
            <a:extLst>
              <a:ext uri="{FF2B5EF4-FFF2-40B4-BE49-F238E27FC236}">
                <a16:creationId xmlns:a16="http://schemas.microsoft.com/office/drawing/2014/main" id="{4F79D7D4-2AFF-D64F-B656-27A84CCC5D82}"/>
              </a:ext>
            </a:extLst>
          </p:cNvPr>
          <p:cNvPicPr>
            <a:picLocks noChangeAspect="1"/>
          </p:cNvPicPr>
          <p:nvPr/>
        </p:nvPicPr>
        <p:blipFill>
          <a:blip r:embed="rId3"/>
          <a:stretch>
            <a:fillRect/>
          </a:stretch>
        </p:blipFill>
        <p:spPr>
          <a:xfrm rot="907852">
            <a:off x="606209" y="2675121"/>
            <a:ext cx="832843" cy="832843"/>
          </a:xfrm>
          <a:prstGeom prst="rect">
            <a:avLst/>
          </a:prstGeom>
        </p:spPr>
      </p:pic>
      <p:pic>
        <p:nvPicPr>
          <p:cNvPr id="7" name="Picture 6">
            <a:extLst>
              <a:ext uri="{FF2B5EF4-FFF2-40B4-BE49-F238E27FC236}">
                <a16:creationId xmlns:a16="http://schemas.microsoft.com/office/drawing/2014/main" id="{7D3CFE70-BAF6-0F47-855E-BED847A2D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8" name="TextBox 7">
            <a:extLst>
              <a:ext uri="{FF2B5EF4-FFF2-40B4-BE49-F238E27FC236}">
                <a16:creationId xmlns:a16="http://schemas.microsoft.com/office/drawing/2014/main" id="{26CFED19-C756-EC47-A81F-88D4563BB4C7}"/>
              </a:ext>
            </a:extLst>
          </p:cNvPr>
          <p:cNvSpPr txBox="1"/>
          <p:nvPr/>
        </p:nvSpPr>
        <p:spPr>
          <a:xfrm>
            <a:off x="267806" y="6135419"/>
            <a:ext cx="8953525" cy="569130"/>
          </a:xfrm>
          <a:prstGeom prst="rect">
            <a:avLst/>
          </a:prstGeom>
          <a:noFill/>
        </p:spPr>
        <p:txBody>
          <a:bodyPr wrap="square" rtlCol="0">
            <a:spAutoFit/>
          </a:bodyPr>
          <a:lstStyle/>
          <a:p>
            <a:pPr marL="152400">
              <a:lnSpc>
                <a:spcPct val="115000"/>
              </a:lnSpc>
              <a:buSzPts val="1200"/>
            </a:pPr>
            <a:r>
              <a:rPr lang="en-US" sz="1000" dirty="0"/>
              <a:t>Song IH </a:t>
            </a:r>
            <a:r>
              <a:rPr lang="en-US" sz="1000" i="1" dirty="0"/>
              <a:t>Ann Pharmacother</a:t>
            </a:r>
            <a:r>
              <a:rPr lang="en-US" sz="1000" dirty="0"/>
              <a:t> 2015; Anderson MS </a:t>
            </a:r>
            <a:r>
              <a:rPr lang="en-US" sz="1000" i="1" dirty="0"/>
              <a:t>Br J Clin Pharmacol</a:t>
            </a:r>
            <a:r>
              <a:rPr lang="en-US" sz="1000" dirty="0"/>
              <a:t> 2011; Trezza C </a:t>
            </a:r>
            <a:r>
              <a:rPr lang="en-US" sz="1000" i="1" dirty="0"/>
              <a:t>Br J Clin Pharmacol</a:t>
            </a:r>
            <a:r>
              <a:rPr lang="en-US" sz="1000" dirty="0"/>
              <a:t> 2017.</a:t>
            </a:r>
            <a:r>
              <a:rPr lang="en-GB" sz="1000" dirty="0"/>
              <a:t> </a:t>
            </a:r>
            <a:endParaRPr lang="en-US" sz="1000" dirty="0"/>
          </a:p>
          <a:p>
            <a:pPr marL="152400" lvl="0">
              <a:lnSpc>
                <a:spcPct val="115000"/>
              </a:lnSpc>
              <a:buSzPts val="1200"/>
            </a:pPr>
            <a:endParaRPr lang="en-US" dirty="0"/>
          </a:p>
        </p:txBody>
      </p:sp>
    </p:spTree>
    <p:extLst>
      <p:ext uri="{BB962C8B-B14F-4D97-AF65-F5344CB8AC3E}">
        <p14:creationId xmlns:p14="http://schemas.microsoft.com/office/powerpoint/2010/main" val="1958627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05807581"/>
              </p:ext>
            </p:extLst>
          </p:nvPr>
        </p:nvGraphicFramePr>
        <p:xfrm>
          <a:off x="899660" y="339776"/>
          <a:ext cx="9720000" cy="5062960"/>
        </p:xfrm>
        <a:graphic>
          <a:graphicData uri="http://schemas.openxmlformats.org/drawingml/2006/table">
            <a:tbl>
              <a:tblPr firstRow="1" bandRow="1">
                <a:tableStyleId>{5C22544A-7EE6-4342-B048-85BDC9FD1C3A}</a:tableStyleId>
              </a:tblPr>
              <a:tblGrid>
                <a:gridCol w="3600000">
                  <a:extLst>
                    <a:ext uri="{9D8B030D-6E8A-4147-A177-3AD203B41FA5}">
                      <a16:colId xmlns:a16="http://schemas.microsoft.com/office/drawing/2014/main" val="20000"/>
                    </a:ext>
                  </a:extLst>
                </a:gridCol>
                <a:gridCol w="3060000">
                  <a:extLst>
                    <a:ext uri="{9D8B030D-6E8A-4147-A177-3AD203B41FA5}">
                      <a16:colId xmlns:a16="http://schemas.microsoft.com/office/drawing/2014/main" val="20003"/>
                    </a:ext>
                  </a:extLst>
                </a:gridCol>
                <a:gridCol w="3060000">
                  <a:extLst>
                    <a:ext uri="{9D8B030D-6E8A-4147-A177-3AD203B41FA5}">
                      <a16:colId xmlns:a16="http://schemas.microsoft.com/office/drawing/2014/main" val="20004"/>
                    </a:ext>
                  </a:extLst>
                </a:gridCol>
              </a:tblGrid>
              <a:tr h="684000">
                <a:tc>
                  <a:txBody>
                    <a:bodyPr/>
                    <a:lstStyle/>
                    <a:p>
                      <a:endParaRPr lang="en-US" dirty="0"/>
                    </a:p>
                  </a:txBody>
                  <a:tcPr>
                    <a:lnL w="57150" cap="flat" cmpd="sng" algn="ctr">
                      <a:solidFill>
                        <a:schemeClr val="accent1">
                          <a:lumMod val="50000"/>
                        </a:schemeClr>
                      </a:solidFill>
                      <a:prstDash val="solid"/>
                      <a:round/>
                      <a:headEnd type="none" w="med" len="med"/>
                      <a:tailEnd type="none" w="med" len="med"/>
                    </a:lnL>
                    <a:lnT w="57150" cap="flat" cmpd="sng" algn="ctr">
                      <a:solidFill>
                        <a:schemeClr val="accent1">
                          <a:lumMod val="50000"/>
                        </a:schemeClr>
                      </a:solidFill>
                      <a:prstDash val="solid"/>
                      <a:round/>
                      <a:headEnd type="none" w="med" len="med"/>
                      <a:tailEnd type="none" w="med" len="med"/>
                    </a:lnT>
                  </a:tcPr>
                </a:tc>
                <a:tc>
                  <a:txBody>
                    <a:bodyPr/>
                    <a:lstStyle/>
                    <a:p>
                      <a:endParaRPr lang="en-US" dirty="0"/>
                    </a:p>
                  </a:txBody>
                  <a:tcPr>
                    <a:lnT w="57150" cap="flat" cmpd="sng" algn="ctr">
                      <a:solidFill>
                        <a:schemeClr val="accent1">
                          <a:lumMod val="50000"/>
                        </a:schemeClr>
                      </a:solidFill>
                      <a:prstDash val="solid"/>
                      <a:round/>
                      <a:headEnd type="none" w="med" len="med"/>
                      <a:tailEnd type="none" w="med" len="med"/>
                    </a:lnT>
                  </a:tcPr>
                </a:tc>
                <a:tc>
                  <a:txBody>
                    <a:bodyPr/>
                    <a:lstStyle/>
                    <a:p>
                      <a:endParaRPr lang="en-US" dirty="0"/>
                    </a:p>
                  </a:txBody>
                  <a:tcPr>
                    <a:lnR w="57150" cap="flat" cmpd="sng" algn="ctr">
                      <a:solidFill>
                        <a:schemeClr val="accent1">
                          <a:lumMod val="50000"/>
                        </a:schemeClr>
                      </a:solidFill>
                      <a:prstDash val="solid"/>
                      <a:round/>
                      <a:headEnd type="none" w="med" len="med"/>
                      <a:tailEnd type="none" w="med" len="med"/>
                    </a:lnR>
                    <a:lnT w="57150" cap="flat" cmpd="sng" algn="ctr">
                      <a:solidFill>
                        <a:schemeClr val="accent1">
                          <a:lumMod val="50000"/>
                        </a:schemeClr>
                      </a:solid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r>
                        <a:rPr lang="en-US" sz="1600" b="1" dirty="0"/>
                        <a:t>Contraceptive method</a:t>
                      </a:r>
                    </a:p>
                  </a:txBody>
                  <a:tcPr>
                    <a:lnL w="57150" cap="flat" cmpd="sng" algn="ctr">
                      <a:solidFill>
                        <a:schemeClr val="accent1">
                          <a:lumMod val="50000"/>
                        </a:schemeClr>
                      </a:solidFill>
                      <a:prstDash val="solid"/>
                      <a:round/>
                      <a:headEnd type="none" w="med" len="med"/>
                      <a:tailEnd type="none" w="med" len="med"/>
                    </a:lnL>
                  </a:tcPr>
                </a:tc>
                <a:tc>
                  <a:txBody>
                    <a:bodyPr/>
                    <a:lstStyle/>
                    <a:p>
                      <a:pPr algn="ctr"/>
                      <a:r>
                        <a:rPr lang="en-US" sz="1600" b="1" dirty="0"/>
                        <a:t>Efavirenz</a:t>
                      </a:r>
                    </a:p>
                  </a:txBody>
                  <a:tcPr/>
                </a:tc>
                <a:tc>
                  <a:txBody>
                    <a:bodyPr/>
                    <a:lstStyle/>
                    <a:p>
                      <a:pPr algn="ctr"/>
                      <a:r>
                        <a:rPr lang="en-US" sz="1600" b="1" dirty="0"/>
                        <a:t>Dolutegravir</a:t>
                      </a:r>
                    </a:p>
                  </a:txBody>
                  <a:tcPr>
                    <a:lnR w="5715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pPr marL="0" marR="0" lvl="0" indent="0" algn="l" rtl="0">
                        <a:spcBef>
                          <a:spcPts val="0"/>
                        </a:spcBef>
                        <a:spcAft>
                          <a:spcPts val="0"/>
                        </a:spcAft>
                        <a:buNone/>
                      </a:pPr>
                      <a:r>
                        <a:rPr lang="en-GB" sz="1600" b="1" u="none" strike="noStrike" cap="none" dirty="0">
                          <a:solidFill>
                            <a:srgbClr val="C00000"/>
                          </a:solidFill>
                          <a:latin typeface="+mn-lt"/>
                          <a:ea typeface="Calibri"/>
                          <a:cs typeface="Calibri"/>
                          <a:sym typeface="Calibri"/>
                        </a:rPr>
                        <a:t>Implant (Implanon NXT, Jadelle)</a:t>
                      </a:r>
                    </a:p>
                  </a:txBody>
                  <a:tcPr marL="68575" marR="68575" marT="0" marB="0">
                    <a:lnL w="57150" cap="flat" cmpd="sng" algn="ctr">
                      <a:solidFill>
                        <a:schemeClr val="accent1">
                          <a:lumMod val="50000"/>
                        </a:schemeClr>
                      </a:solidFill>
                      <a:prstDash val="solid"/>
                      <a:round/>
                      <a:headEnd type="none" w="med" len="med"/>
                      <a:tailEnd type="none" w="med" len="med"/>
                    </a:lnL>
                  </a:tcPr>
                </a:tc>
                <a:tc>
                  <a:txBody>
                    <a:bodyPr/>
                    <a:lstStyle/>
                    <a:p>
                      <a:endParaRPr lang="en-US" sz="1600" dirty="0"/>
                    </a:p>
                  </a:txBody>
                  <a:tcPr>
                    <a:solidFill>
                      <a:srgbClr val="FF9300"/>
                    </a:solidFill>
                  </a:tcPr>
                </a:tc>
                <a:tc>
                  <a:txBody>
                    <a:bodyPr/>
                    <a:lstStyle/>
                    <a:p>
                      <a:endParaRPr lang="en-US" sz="1600" dirty="0"/>
                    </a:p>
                  </a:txBody>
                  <a:tcPr>
                    <a:lnR w="57150" cap="flat" cmpd="sng" algn="ctr">
                      <a:solidFill>
                        <a:schemeClr val="accent1">
                          <a:lumMod val="50000"/>
                        </a:schemeClr>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09"/>
                  </a:ext>
                </a:extLst>
              </a:tr>
              <a:tr h="370840">
                <a:tc>
                  <a:txBody>
                    <a:bodyPr/>
                    <a:lstStyle/>
                    <a:p>
                      <a:pPr marL="0" marR="0" lvl="0" indent="0" algn="l" rtl="0">
                        <a:spcBef>
                          <a:spcPts val="0"/>
                        </a:spcBef>
                        <a:spcAft>
                          <a:spcPts val="0"/>
                        </a:spcAft>
                        <a:buNone/>
                      </a:pPr>
                      <a:r>
                        <a:rPr lang="en-US" sz="1600" b="1" u="none" strike="noStrike" cap="none" dirty="0">
                          <a:solidFill>
                            <a:srgbClr val="C00000"/>
                          </a:solidFill>
                          <a:latin typeface="Calibri"/>
                          <a:ea typeface="Calibri"/>
                          <a:cs typeface="Calibri"/>
                          <a:sym typeface="Calibri"/>
                        </a:rPr>
                        <a:t>Intrauterine device</a:t>
                      </a:r>
                      <a:endParaRPr sz="1600" b="1" u="none" strike="noStrike" cap="none" dirty="0">
                        <a:solidFill>
                          <a:srgbClr val="C00000"/>
                        </a:solidFill>
                        <a:latin typeface="Calibri"/>
                        <a:ea typeface="Calibri"/>
                        <a:cs typeface="Calibri"/>
                        <a:sym typeface="Calibri"/>
                      </a:endParaRPr>
                    </a:p>
                  </a:txBody>
                  <a:tcPr marL="68575" marR="68575" marT="0" marB="0">
                    <a:lnL w="57150" cap="flat" cmpd="sng" algn="ctr">
                      <a:solidFill>
                        <a:schemeClr val="accent1">
                          <a:lumMod val="50000"/>
                        </a:schemeClr>
                      </a:solidFill>
                      <a:prstDash val="solid"/>
                      <a:round/>
                      <a:headEnd type="none" w="med" len="med"/>
                      <a:tailEnd type="none" w="med" len="med"/>
                    </a:lnL>
                  </a:tcPr>
                </a:tc>
                <a:tc>
                  <a:txBody>
                    <a:bodyPr/>
                    <a:lstStyle/>
                    <a:p>
                      <a:endParaRPr lang="en-US" sz="1600" dirty="0"/>
                    </a:p>
                  </a:txBody>
                  <a:tcPr>
                    <a:solidFill>
                      <a:schemeClr val="accent6">
                        <a:lumMod val="40000"/>
                        <a:lumOff val="60000"/>
                      </a:schemeClr>
                    </a:solidFill>
                  </a:tcPr>
                </a:tc>
                <a:tc>
                  <a:txBody>
                    <a:bodyPr/>
                    <a:lstStyle/>
                    <a:p>
                      <a:endParaRPr lang="en-US" sz="1600" dirty="0"/>
                    </a:p>
                  </a:txBody>
                  <a:tcPr>
                    <a:lnR w="57150" cap="flat" cmpd="sng" algn="ctr">
                      <a:solidFill>
                        <a:schemeClr val="accent1">
                          <a:lumMod val="50000"/>
                        </a:schemeClr>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03"/>
                  </a:ext>
                </a:extLst>
              </a:tr>
              <a:tr h="370840">
                <a:tc>
                  <a:txBody>
                    <a:bodyPr/>
                    <a:lstStyle/>
                    <a:p>
                      <a:r>
                        <a:rPr lang="en-US" sz="1600" b="0" dirty="0">
                          <a:solidFill>
                            <a:schemeClr val="tx1"/>
                          </a:solidFill>
                        </a:rPr>
                        <a:t>Progestin</a:t>
                      </a:r>
                      <a:r>
                        <a:rPr lang="en-US" sz="1600" b="0" baseline="0" dirty="0">
                          <a:solidFill>
                            <a:schemeClr val="tx1"/>
                          </a:solidFill>
                        </a:rPr>
                        <a:t> injectables (DMPA, NET-EN)</a:t>
                      </a:r>
                      <a:endParaRPr lang="en-US" sz="1600" b="0" dirty="0">
                        <a:solidFill>
                          <a:schemeClr val="tx1"/>
                        </a:solidFill>
                      </a:endParaRPr>
                    </a:p>
                  </a:txBody>
                  <a:tcPr>
                    <a:lnL w="57150" cap="flat" cmpd="sng" algn="ctr">
                      <a:solidFill>
                        <a:schemeClr val="accent1">
                          <a:lumMod val="50000"/>
                        </a:schemeClr>
                      </a:solidFill>
                      <a:prstDash val="solid"/>
                      <a:round/>
                      <a:headEnd type="none" w="med" len="med"/>
                      <a:tailEnd type="none" w="med" len="med"/>
                    </a:lnL>
                  </a:tcPr>
                </a:tc>
                <a:tc>
                  <a:txBody>
                    <a:bodyPr/>
                    <a:lstStyle/>
                    <a:p>
                      <a:endParaRPr lang="en-US" sz="1600" dirty="0"/>
                    </a:p>
                  </a:txBody>
                  <a:tcPr>
                    <a:solidFill>
                      <a:schemeClr val="accent6">
                        <a:lumMod val="40000"/>
                        <a:lumOff val="60000"/>
                      </a:schemeClr>
                    </a:solidFill>
                  </a:tcPr>
                </a:tc>
                <a:tc>
                  <a:txBody>
                    <a:bodyPr/>
                    <a:lstStyle/>
                    <a:p>
                      <a:endParaRPr lang="en-US" sz="1600" dirty="0"/>
                    </a:p>
                  </a:txBody>
                  <a:tcPr>
                    <a:lnR w="57150" cap="flat" cmpd="sng" algn="ctr">
                      <a:solidFill>
                        <a:schemeClr val="accent1">
                          <a:lumMod val="50000"/>
                        </a:schemeClr>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05"/>
                  </a:ext>
                </a:extLst>
              </a:tr>
              <a:tr h="370840">
                <a:tc>
                  <a:txBody>
                    <a:bodyPr/>
                    <a:lstStyle/>
                    <a:p>
                      <a:r>
                        <a:rPr lang="en-US" sz="1600" b="0" dirty="0">
                          <a:solidFill>
                            <a:schemeClr val="tx1"/>
                          </a:solidFill>
                        </a:rPr>
                        <a:t>Combined</a:t>
                      </a:r>
                      <a:r>
                        <a:rPr lang="en-US" sz="1600" b="0" baseline="0" dirty="0">
                          <a:solidFill>
                            <a:schemeClr val="tx1"/>
                          </a:solidFill>
                        </a:rPr>
                        <a:t> oral pill</a:t>
                      </a:r>
                      <a:endParaRPr lang="en-US" sz="1600" b="0" dirty="0">
                        <a:solidFill>
                          <a:schemeClr val="tx1"/>
                        </a:solidFill>
                      </a:endParaRPr>
                    </a:p>
                  </a:txBody>
                  <a:tcPr>
                    <a:lnL w="57150" cap="flat" cmpd="sng" algn="ctr">
                      <a:solidFill>
                        <a:schemeClr val="accent1">
                          <a:lumMod val="50000"/>
                        </a:schemeClr>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solidFill>
                      <a:srgbClr val="FF9300"/>
                    </a:solidFill>
                  </a:tcPr>
                </a:tc>
                <a:tc>
                  <a:txBody>
                    <a:bodyPr/>
                    <a:lstStyle/>
                    <a:p>
                      <a:endParaRPr lang="en-US" sz="1600" dirty="0"/>
                    </a:p>
                  </a:txBody>
                  <a:tcPr>
                    <a:lnR w="57150" cap="flat" cmpd="sng" algn="ctr">
                      <a:solidFill>
                        <a:schemeClr val="accent1">
                          <a:lumMod val="50000"/>
                        </a:schemeClr>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06"/>
                  </a:ext>
                </a:extLst>
              </a:tr>
              <a:tr h="370840">
                <a:tc>
                  <a:txBody>
                    <a:bodyPr/>
                    <a:lstStyle/>
                    <a:p>
                      <a:r>
                        <a:rPr lang="en-US" sz="1600" b="0" dirty="0">
                          <a:solidFill>
                            <a:schemeClr val="tx1"/>
                          </a:solidFill>
                        </a:rPr>
                        <a:t>Combined vaginal ring</a:t>
                      </a:r>
                    </a:p>
                  </a:txBody>
                  <a:tcPr>
                    <a:lnL w="57150" cap="flat" cmpd="sng" algn="ctr">
                      <a:solidFill>
                        <a:schemeClr val="accent1">
                          <a:lumMod val="50000"/>
                        </a:schemeClr>
                      </a:solidFill>
                      <a:prstDash val="solid"/>
                      <a:round/>
                      <a:headEnd type="none" w="med" len="med"/>
                      <a:tailEnd type="none" w="med" len="med"/>
                    </a:lnL>
                  </a:tcPr>
                </a:tc>
                <a:tc>
                  <a:txBody>
                    <a:bodyPr/>
                    <a:lstStyle/>
                    <a:p>
                      <a:endParaRPr lang="en-US" sz="1600" dirty="0"/>
                    </a:p>
                  </a:txBody>
                  <a:tcPr>
                    <a:solidFill>
                      <a:srgbClr val="FF9300"/>
                    </a:solidFill>
                  </a:tcPr>
                </a:tc>
                <a:tc>
                  <a:txBody>
                    <a:bodyPr/>
                    <a:lstStyle/>
                    <a:p>
                      <a:endParaRPr lang="en-US" sz="1600" dirty="0"/>
                    </a:p>
                  </a:txBody>
                  <a:tcPr>
                    <a:lnR w="57150" cap="flat" cmpd="sng" algn="ctr">
                      <a:solidFill>
                        <a:schemeClr val="accent1">
                          <a:lumMod val="50000"/>
                        </a:schemeClr>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11"/>
                  </a:ext>
                </a:extLst>
              </a:tr>
              <a:tr h="370840">
                <a:tc>
                  <a:txBody>
                    <a:bodyPr/>
                    <a:lstStyle/>
                    <a:p>
                      <a:r>
                        <a:rPr lang="en-US" sz="1600" b="0" dirty="0">
                          <a:solidFill>
                            <a:schemeClr val="tx1"/>
                          </a:solidFill>
                        </a:rPr>
                        <a:t>Combined</a:t>
                      </a:r>
                      <a:r>
                        <a:rPr lang="en-US" sz="1600" b="0" baseline="0" dirty="0">
                          <a:solidFill>
                            <a:schemeClr val="tx1"/>
                          </a:solidFill>
                        </a:rPr>
                        <a:t> patch</a:t>
                      </a:r>
                      <a:endParaRPr lang="en-US" sz="1600" b="0" dirty="0">
                        <a:solidFill>
                          <a:schemeClr val="tx1"/>
                        </a:solidFill>
                      </a:endParaRPr>
                    </a:p>
                  </a:txBody>
                  <a:tcPr>
                    <a:lnL w="57150" cap="flat" cmpd="sng" algn="ctr">
                      <a:solidFill>
                        <a:schemeClr val="accent1">
                          <a:lumMod val="50000"/>
                        </a:schemeClr>
                      </a:solidFill>
                      <a:prstDash val="solid"/>
                      <a:round/>
                      <a:headEnd type="none" w="med" len="med"/>
                      <a:tailEnd type="none" w="med" len="med"/>
                    </a:lnL>
                  </a:tcPr>
                </a:tc>
                <a:tc>
                  <a:txBody>
                    <a:bodyPr/>
                    <a:lstStyle/>
                    <a:p>
                      <a:endParaRPr lang="en-US" sz="1600" dirty="0"/>
                    </a:p>
                  </a:txBody>
                  <a:tcPr>
                    <a:solidFill>
                      <a:srgbClr val="FFFD78"/>
                    </a:solidFill>
                  </a:tcPr>
                </a:tc>
                <a:tc>
                  <a:txBody>
                    <a:bodyPr/>
                    <a:lstStyle/>
                    <a:p>
                      <a:endParaRPr lang="en-US" sz="1600" dirty="0"/>
                    </a:p>
                  </a:txBody>
                  <a:tcPr>
                    <a:lnR w="57150" cap="flat" cmpd="sng" algn="ctr">
                      <a:solidFill>
                        <a:schemeClr val="accent1">
                          <a:lumMod val="50000"/>
                        </a:schemeClr>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07"/>
                  </a:ext>
                </a:extLst>
              </a:tr>
              <a:tr h="370840">
                <a:tc>
                  <a:txBody>
                    <a:bodyPr/>
                    <a:lstStyle/>
                    <a:p>
                      <a:r>
                        <a:rPr lang="en-US" sz="1600" b="0" dirty="0">
                          <a:solidFill>
                            <a:schemeClr val="tx1"/>
                          </a:solidFill>
                        </a:rPr>
                        <a:t>Progestin</a:t>
                      </a:r>
                      <a:r>
                        <a:rPr lang="en-US" sz="1600" b="0" baseline="0" dirty="0">
                          <a:solidFill>
                            <a:schemeClr val="tx1"/>
                          </a:solidFill>
                        </a:rPr>
                        <a:t>-only pill</a:t>
                      </a:r>
                      <a:endParaRPr lang="en-US" sz="1600" b="0" dirty="0">
                        <a:solidFill>
                          <a:schemeClr val="tx1"/>
                        </a:solidFill>
                      </a:endParaRPr>
                    </a:p>
                  </a:txBody>
                  <a:tcPr>
                    <a:lnL w="57150" cap="flat" cmpd="sng" algn="ctr">
                      <a:solidFill>
                        <a:schemeClr val="accent1">
                          <a:lumMod val="50000"/>
                        </a:schemeClr>
                      </a:solidFill>
                      <a:prstDash val="solid"/>
                      <a:round/>
                      <a:headEnd type="none" w="med" len="med"/>
                      <a:tailEnd type="none" w="med" len="med"/>
                    </a:lnL>
                  </a:tcPr>
                </a:tc>
                <a:tc>
                  <a:txBody>
                    <a:bodyPr/>
                    <a:lstStyle/>
                    <a:p>
                      <a:endParaRPr lang="en-US" sz="1600" dirty="0"/>
                    </a:p>
                  </a:txBody>
                  <a:tcPr>
                    <a:solidFill>
                      <a:srgbClr val="FF9300"/>
                    </a:solidFill>
                  </a:tcPr>
                </a:tc>
                <a:tc>
                  <a:txBody>
                    <a:bodyPr/>
                    <a:lstStyle/>
                    <a:p>
                      <a:endParaRPr lang="en-US" sz="1600" dirty="0"/>
                    </a:p>
                  </a:txBody>
                  <a:tcPr>
                    <a:lnR w="57150" cap="flat" cmpd="sng" algn="ctr">
                      <a:solidFill>
                        <a:schemeClr val="accent1">
                          <a:lumMod val="50000"/>
                        </a:schemeClr>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12"/>
                  </a:ext>
                </a:extLst>
              </a:tr>
              <a:tr h="370840">
                <a:tc>
                  <a:txBody>
                    <a:bodyPr/>
                    <a:lstStyle/>
                    <a:p>
                      <a:r>
                        <a:rPr lang="en-US" sz="1600" b="0" baseline="0" dirty="0">
                          <a:solidFill>
                            <a:schemeClr val="tx1"/>
                          </a:solidFill>
                        </a:rPr>
                        <a:t>C</a:t>
                      </a:r>
                      <a:r>
                        <a:rPr lang="en-US" sz="1600" b="0" dirty="0">
                          <a:solidFill>
                            <a:schemeClr val="tx1"/>
                          </a:solidFill>
                        </a:rPr>
                        <a:t>ondoms</a:t>
                      </a:r>
                    </a:p>
                  </a:txBody>
                  <a:tcPr>
                    <a:lnL w="57150" cap="flat" cmpd="sng" algn="ctr">
                      <a:solidFill>
                        <a:schemeClr val="accent1">
                          <a:lumMod val="50000"/>
                        </a:schemeClr>
                      </a:solidFill>
                      <a:prstDash val="solid"/>
                      <a:round/>
                      <a:headEnd type="none" w="med" len="med"/>
                      <a:tailEnd type="none" w="med" len="med"/>
                    </a:lnL>
                  </a:tcPr>
                </a:tc>
                <a:tc>
                  <a:txBody>
                    <a:bodyPr/>
                    <a:lstStyle/>
                    <a:p>
                      <a:endParaRPr lang="en-US" sz="1600" dirty="0"/>
                    </a:p>
                  </a:txBody>
                  <a:tcPr>
                    <a:solidFill>
                      <a:schemeClr val="accent6">
                        <a:lumMod val="40000"/>
                        <a:lumOff val="60000"/>
                      </a:schemeClr>
                    </a:solidFill>
                  </a:tcPr>
                </a:tc>
                <a:tc>
                  <a:txBody>
                    <a:bodyPr/>
                    <a:lstStyle/>
                    <a:p>
                      <a:endParaRPr lang="en-US" sz="1600" dirty="0"/>
                    </a:p>
                  </a:txBody>
                  <a:tcPr>
                    <a:lnR w="57150" cap="flat" cmpd="sng" algn="ctr">
                      <a:solidFill>
                        <a:schemeClr val="accent1">
                          <a:lumMod val="50000"/>
                        </a:schemeClr>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08"/>
                  </a:ext>
                </a:extLst>
              </a:tr>
              <a:tr h="0">
                <a:tc>
                  <a:txBody>
                    <a:bodyPr/>
                    <a:lstStyle/>
                    <a:p>
                      <a:r>
                        <a:rPr lang="en-US" sz="1600" b="0" dirty="0">
                          <a:solidFill>
                            <a:schemeClr val="tx1"/>
                          </a:solidFill>
                        </a:rPr>
                        <a:t>Female</a:t>
                      </a:r>
                      <a:r>
                        <a:rPr lang="en-US" sz="1600" b="0" baseline="0" dirty="0">
                          <a:solidFill>
                            <a:schemeClr val="tx1"/>
                          </a:solidFill>
                        </a:rPr>
                        <a:t> sterilisation </a:t>
                      </a:r>
                      <a:endParaRPr lang="en-US" sz="1600" b="0" dirty="0">
                        <a:solidFill>
                          <a:schemeClr val="tx1"/>
                        </a:solidFill>
                      </a:endParaRPr>
                    </a:p>
                  </a:txBody>
                  <a:tcPr>
                    <a:lnL w="57150" cap="flat" cmpd="sng" algn="ctr">
                      <a:solidFill>
                        <a:schemeClr val="accent1">
                          <a:lumMod val="50000"/>
                        </a:schemeClr>
                      </a:solidFill>
                      <a:prstDash val="solid"/>
                      <a:round/>
                      <a:headEnd type="none" w="med" len="med"/>
                      <a:tailEnd type="none" w="med" len="med"/>
                    </a:lnL>
                  </a:tcPr>
                </a:tc>
                <a:tc>
                  <a:txBody>
                    <a:bodyPr/>
                    <a:lstStyle/>
                    <a:p>
                      <a:endParaRPr lang="en-US" sz="1600" dirty="0"/>
                    </a:p>
                  </a:txBody>
                  <a:tcPr>
                    <a:solidFill>
                      <a:schemeClr val="accent6">
                        <a:lumMod val="40000"/>
                        <a:lumOff val="60000"/>
                      </a:schemeClr>
                    </a:solidFill>
                  </a:tcPr>
                </a:tc>
                <a:tc>
                  <a:txBody>
                    <a:bodyPr/>
                    <a:lstStyle/>
                    <a:p>
                      <a:endParaRPr lang="en-US" sz="1600" dirty="0"/>
                    </a:p>
                  </a:txBody>
                  <a:tcPr>
                    <a:lnR w="57150" cap="flat" cmpd="sng" algn="ctr">
                      <a:solidFill>
                        <a:schemeClr val="accent1">
                          <a:lumMod val="50000"/>
                        </a:schemeClr>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4169903836"/>
                  </a:ext>
                </a:extLst>
              </a:tr>
              <a:tr h="0">
                <a:tc>
                  <a:txBody>
                    <a:bodyPr/>
                    <a:lstStyle/>
                    <a:p>
                      <a:r>
                        <a:rPr lang="en-US" sz="1600" b="0" dirty="0">
                          <a:solidFill>
                            <a:schemeClr val="tx1"/>
                          </a:solidFill>
                        </a:rPr>
                        <a:t>Hormonal emergency contraception</a:t>
                      </a:r>
                    </a:p>
                  </a:txBody>
                  <a:tcPr>
                    <a:lnL w="57150" cap="flat" cmpd="sng" algn="ctr">
                      <a:solidFill>
                        <a:schemeClr val="accent1">
                          <a:lumMod val="50000"/>
                        </a:schemeClr>
                      </a:solidFill>
                      <a:prstDash val="solid"/>
                      <a:round/>
                      <a:headEnd type="none" w="med" len="med"/>
                      <a:tailEnd type="none" w="med" len="med"/>
                    </a:lnL>
                  </a:tcPr>
                </a:tc>
                <a:tc>
                  <a:txBody>
                    <a:bodyPr/>
                    <a:lstStyle/>
                    <a:p>
                      <a:endParaRPr lang="en-US" sz="1600" dirty="0">
                        <a:solidFill>
                          <a:srgbClr val="FF7E79"/>
                        </a:solidFill>
                      </a:endParaRPr>
                    </a:p>
                  </a:txBody>
                  <a:tcPr>
                    <a:solidFill>
                      <a:srgbClr val="FF9300"/>
                    </a:solidFill>
                  </a:tcPr>
                </a:tc>
                <a:tc>
                  <a:txBody>
                    <a:bodyPr/>
                    <a:lstStyle/>
                    <a:p>
                      <a:endParaRPr lang="en-US" sz="1600" dirty="0"/>
                    </a:p>
                  </a:txBody>
                  <a:tcPr>
                    <a:lnR w="57150" cap="flat" cmpd="sng" algn="ctr">
                      <a:solidFill>
                        <a:schemeClr val="accent1">
                          <a:lumMod val="50000"/>
                        </a:schemeClr>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13"/>
                  </a:ext>
                </a:extLst>
              </a:tr>
              <a:tr h="370840">
                <a:tc>
                  <a:txBody>
                    <a:bodyPr/>
                    <a:lstStyle/>
                    <a:p>
                      <a:r>
                        <a:rPr lang="en-US" sz="1600" dirty="0">
                          <a:solidFill>
                            <a:schemeClr val="tx1"/>
                          </a:solidFill>
                        </a:rPr>
                        <a:t>IUD emergency contraception</a:t>
                      </a:r>
                    </a:p>
                  </a:txBody>
                  <a:tcPr>
                    <a:lnL w="57150" cap="flat" cmpd="sng" algn="ctr">
                      <a:solidFill>
                        <a:schemeClr val="accent1">
                          <a:lumMod val="50000"/>
                        </a:schemeClr>
                      </a:solidFill>
                      <a:prstDash val="solid"/>
                      <a:round/>
                      <a:headEnd type="none" w="med" len="med"/>
                      <a:tailEnd type="none" w="med" len="med"/>
                    </a:lnL>
                    <a:lnB w="57150" cap="flat" cmpd="sng" algn="ctr">
                      <a:solidFill>
                        <a:schemeClr val="accent1">
                          <a:lumMod val="50000"/>
                        </a:schemeClr>
                      </a:solidFill>
                      <a:prstDash val="solid"/>
                      <a:round/>
                      <a:headEnd type="none" w="med" len="med"/>
                      <a:tailEnd type="none" w="med" len="med"/>
                    </a:lnB>
                  </a:tcPr>
                </a:tc>
                <a:tc>
                  <a:txBody>
                    <a:bodyPr/>
                    <a:lstStyle/>
                    <a:p>
                      <a:endParaRPr lang="en-US" sz="1600" dirty="0"/>
                    </a:p>
                  </a:txBody>
                  <a:tcPr>
                    <a:lnB w="57150" cap="flat" cmpd="sng" algn="ctr">
                      <a:solidFill>
                        <a:schemeClr val="accent1">
                          <a:lumMod val="50000"/>
                        </a:schemeClr>
                      </a:solidFill>
                      <a:prstDash val="solid"/>
                      <a:round/>
                      <a:headEnd type="none" w="med" len="med"/>
                      <a:tailEnd type="none" w="med" len="med"/>
                    </a:lnB>
                    <a:solidFill>
                      <a:schemeClr val="accent6">
                        <a:lumMod val="40000"/>
                        <a:lumOff val="60000"/>
                      </a:schemeClr>
                    </a:solidFill>
                  </a:tcPr>
                </a:tc>
                <a:tc>
                  <a:txBody>
                    <a:bodyPr/>
                    <a:lstStyle/>
                    <a:p>
                      <a:endParaRPr lang="en-US" sz="1600" dirty="0"/>
                    </a:p>
                  </a:txBody>
                  <a:tcPr>
                    <a:lnR w="57150" cap="flat" cmpd="sng" algn="ctr">
                      <a:solidFill>
                        <a:schemeClr val="accent1">
                          <a:lumMod val="50000"/>
                        </a:schemeClr>
                      </a:solidFill>
                      <a:prstDash val="solid"/>
                      <a:round/>
                      <a:headEnd type="none" w="med" len="med"/>
                      <a:tailEnd type="none" w="med" len="med"/>
                    </a:lnR>
                    <a:lnB w="57150" cap="flat" cmpd="sng" algn="ctr">
                      <a:solidFill>
                        <a:schemeClr val="accent1">
                          <a:lumMod val="5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14"/>
                  </a:ext>
                </a:extLst>
              </a:tr>
            </a:tbl>
          </a:graphicData>
        </a:graphic>
      </p:graphicFrame>
      <p:sp>
        <p:nvSpPr>
          <p:cNvPr id="3" name="TextBox 2"/>
          <p:cNvSpPr txBox="1"/>
          <p:nvPr/>
        </p:nvSpPr>
        <p:spPr>
          <a:xfrm>
            <a:off x="835946" y="6413718"/>
            <a:ext cx="10010116" cy="400110"/>
          </a:xfrm>
          <a:prstGeom prst="rect">
            <a:avLst/>
          </a:prstGeom>
          <a:noFill/>
        </p:spPr>
        <p:txBody>
          <a:bodyPr wrap="square" rtlCol="0">
            <a:spAutoFit/>
          </a:bodyPr>
          <a:lstStyle/>
          <a:p>
            <a:r>
              <a:rPr lang="en-GB" sz="1000" dirty="0"/>
              <a:t>Adapted from Trussell J. Contraceptive failure in the United States. </a:t>
            </a:r>
            <a:r>
              <a:rPr lang="en-GB" sz="1000" b="1" i="1" dirty="0"/>
              <a:t>Contraception</a:t>
            </a:r>
            <a:r>
              <a:rPr lang="en-GB" sz="1000" dirty="0"/>
              <a:t>. 2011; 83 (5): 397-404; Blanchard K, et al. </a:t>
            </a:r>
            <a:r>
              <a:rPr lang="en-US" sz="1000" dirty="0"/>
              <a:t>Contraception use and effectiveness among women in a trial of the diaphragm for HIV prevention</a:t>
            </a:r>
            <a:r>
              <a:rPr lang="en-GB" sz="1000" dirty="0"/>
              <a:t>. </a:t>
            </a:r>
            <a:r>
              <a:rPr lang="en-US" sz="1000" b="1" i="1" dirty="0"/>
              <a:t>Contraception</a:t>
            </a:r>
            <a:r>
              <a:rPr lang="en-US" sz="1000" dirty="0"/>
              <a:t> 2011;  83: 556–563.</a:t>
            </a:r>
            <a:endParaRPr lang="en-GB" sz="1000" dirty="0">
              <a:latin typeface="Arial"/>
              <a:ea typeface="Arial"/>
              <a:cs typeface="Arial"/>
              <a:sym typeface="Arial"/>
            </a:endParaRPr>
          </a:p>
        </p:txBody>
      </p:sp>
      <p:pic>
        <p:nvPicPr>
          <p:cNvPr id="6" name="Picture 5">
            <a:extLst>
              <a:ext uri="{FF2B5EF4-FFF2-40B4-BE49-F238E27FC236}">
                <a16:creationId xmlns:a16="http://schemas.microsoft.com/office/drawing/2014/main" id="{1FB56920-2C60-8448-A28B-D8017E123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5" name="TextBox 4">
            <a:extLst>
              <a:ext uri="{FF2B5EF4-FFF2-40B4-BE49-F238E27FC236}">
                <a16:creationId xmlns:a16="http://schemas.microsoft.com/office/drawing/2014/main" id="{1C015BCF-5633-F440-B22C-0AAB9A649D84}"/>
              </a:ext>
            </a:extLst>
          </p:cNvPr>
          <p:cNvSpPr txBox="1"/>
          <p:nvPr/>
        </p:nvSpPr>
        <p:spPr>
          <a:xfrm>
            <a:off x="36576" y="6559296"/>
            <a:ext cx="675185" cy="276999"/>
          </a:xfrm>
          <a:prstGeom prst="rect">
            <a:avLst/>
          </a:prstGeom>
          <a:noFill/>
        </p:spPr>
        <p:txBody>
          <a:bodyPr wrap="none" rtlCol="0">
            <a:spAutoFit/>
          </a:bodyPr>
          <a:lstStyle/>
          <a:p>
            <a:r>
              <a:rPr lang="en-US" sz="1200" dirty="0"/>
              <a:t>Slide 16</a:t>
            </a:r>
          </a:p>
        </p:txBody>
      </p:sp>
      <p:graphicFrame>
        <p:nvGraphicFramePr>
          <p:cNvPr id="7" name="Table 6">
            <a:extLst>
              <a:ext uri="{FF2B5EF4-FFF2-40B4-BE49-F238E27FC236}">
                <a16:creationId xmlns:a16="http://schemas.microsoft.com/office/drawing/2014/main" id="{8195F066-74BB-0542-B65E-073ABA626E0D}"/>
              </a:ext>
            </a:extLst>
          </p:cNvPr>
          <p:cNvGraphicFramePr>
            <a:graphicFrameLocks noGrp="1"/>
          </p:cNvGraphicFramePr>
          <p:nvPr>
            <p:extLst>
              <p:ext uri="{D42A27DB-BD31-4B8C-83A1-F6EECF244321}">
                <p14:modId xmlns:p14="http://schemas.microsoft.com/office/powerpoint/2010/main" val="1394483544"/>
              </p:ext>
            </p:extLst>
          </p:nvPr>
        </p:nvGraphicFramePr>
        <p:xfrm>
          <a:off x="897466" y="1371600"/>
          <a:ext cx="9722193" cy="745067"/>
        </p:xfrm>
        <a:graphic>
          <a:graphicData uri="http://schemas.openxmlformats.org/drawingml/2006/table">
            <a:tbl>
              <a:tblPr/>
              <a:tblGrid>
                <a:gridCol w="9722193">
                  <a:extLst>
                    <a:ext uri="{9D8B030D-6E8A-4147-A177-3AD203B41FA5}">
                      <a16:colId xmlns:a16="http://schemas.microsoft.com/office/drawing/2014/main" val="747395843"/>
                    </a:ext>
                  </a:extLst>
                </a:gridCol>
              </a:tblGrid>
              <a:tr h="745067">
                <a:tc>
                  <a:txBody>
                    <a:bodyPr/>
                    <a:lstStyle/>
                    <a:p>
                      <a:r>
                        <a:rPr lang="en-US" dirty="0"/>
                        <a:t> </a:t>
                      </a:r>
                    </a:p>
                  </a:txBody>
                  <a:tcPr>
                    <a:lnL w="28575" cmpd="sng">
                      <a:solidFill>
                        <a:srgbClr val="C00000"/>
                      </a:solidFill>
                      <a:prstDash val="solid"/>
                    </a:lnL>
                    <a:lnR w="28575" cmpd="sng">
                      <a:solidFill>
                        <a:srgbClr val="C00000"/>
                      </a:solidFill>
                      <a:prstDash val="solid"/>
                    </a:lnR>
                    <a:lnT w="28575" cmpd="sng">
                      <a:solidFill>
                        <a:srgbClr val="C00000"/>
                      </a:solidFill>
                      <a:prstDash val="solid"/>
                    </a:lnT>
                    <a:lnB w="28575" cmpd="sng">
                      <a:solidFill>
                        <a:srgbClr val="C00000"/>
                      </a:solidFill>
                      <a:prstDash val="solid"/>
                    </a:lnB>
                  </a:tcPr>
                </a:tc>
                <a:extLst>
                  <a:ext uri="{0D108BD9-81ED-4DB2-BD59-A6C34878D82A}">
                    <a16:rowId xmlns:a16="http://schemas.microsoft.com/office/drawing/2014/main" val="2898465373"/>
                  </a:ext>
                </a:extLst>
              </a:tr>
            </a:tbl>
          </a:graphicData>
        </a:graphic>
      </p:graphicFrame>
    </p:spTree>
    <p:extLst>
      <p:ext uri="{BB962C8B-B14F-4D97-AF65-F5344CB8AC3E}">
        <p14:creationId xmlns:p14="http://schemas.microsoft.com/office/powerpoint/2010/main" val="1941078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B3FF32E-426A-BE4D-B5B0-E44B0D3F8B22}"/>
              </a:ext>
            </a:extLst>
          </p:cNvPr>
          <p:cNvSpPr/>
          <p:nvPr/>
        </p:nvSpPr>
        <p:spPr>
          <a:xfrm>
            <a:off x="591672" y="1215794"/>
            <a:ext cx="10972800" cy="3853747"/>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To ensure that DTG remains an option for women of reproductive age in policy and clinical practice consideration needs to be given to what constitutes effective contraception</a:t>
            </a:r>
            <a:br>
              <a:rPr lang="en-US" sz="2000" dirty="0">
                <a:solidFill>
                  <a:schemeClr val="tx1"/>
                </a:solidFill>
              </a:rPr>
            </a:br>
            <a:endParaRPr lang="en-US" sz="2000" b="1" dirty="0">
              <a:solidFill>
                <a:schemeClr val="tx1"/>
              </a:solidFill>
            </a:endParaRPr>
          </a:p>
        </p:txBody>
      </p:sp>
      <p:sp>
        <p:nvSpPr>
          <p:cNvPr id="4" name="TextBox 3">
            <a:extLst>
              <a:ext uri="{FF2B5EF4-FFF2-40B4-BE49-F238E27FC236}">
                <a16:creationId xmlns:a16="http://schemas.microsoft.com/office/drawing/2014/main" id="{57ECBEF0-3276-294E-911D-05EFB5DE26E7}"/>
              </a:ext>
            </a:extLst>
          </p:cNvPr>
          <p:cNvSpPr txBox="1"/>
          <p:nvPr/>
        </p:nvSpPr>
        <p:spPr>
          <a:xfrm>
            <a:off x="36576" y="6559296"/>
            <a:ext cx="675185" cy="276999"/>
          </a:xfrm>
          <a:prstGeom prst="rect">
            <a:avLst/>
          </a:prstGeom>
          <a:noFill/>
        </p:spPr>
        <p:txBody>
          <a:bodyPr wrap="none" rtlCol="0">
            <a:spAutoFit/>
          </a:bodyPr>
          <a:lstStyle/>
          <a:p>
            <a:r>
              <a:rPr lang="en-US" sz="1200" dirty="0"/>
              <a:t>Slide 17</a:t>
            </a:r>
          </a:p>
        </p:txBody>
      </p:sp>
    </p:spTree>
    <p:extLst>
      <p:ext uri="{BB962C8B-B14F-4D97-AF65-F5344CB8AC3E}">
        <p14:creationId xmlns:p14="http://schemas.microsoft.com/office/powerpoint/2010/main" val="524628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6386D37A-AB8E-2744-AB94-B0D57973B7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4385" y="1016200"/>
            <a:ext cx="4754494" cy="4818430"/>
          </a:xfrm>
        </p:spPr>
      </p:pic>
      <p:pic>
        <p:nvPicPr>
          <p:cNvPr id="7" name="Picture 6" descr="AfricaMap.png">
            <a:extLst>
              <a:ext uri="{FF2B5EF4-FFF2-40B4-BE49-F238E27FC236}">
                <a16:creationId xmlns:a16="http://schemas.microsoft.com/office/drawing/2014/main" id="{832179DC-88AD-6B40-B76E-F41C826C7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852" y="372756"/>
            <a:ext cx="2621814" cy="2888851"/>
          </a:xfrm>
          <a:prstGeom prst="rect">
            <a:avLst/>
          </a:prstGeom>
        </p:spPr>
      </p:pic>
      <p:sp>
        <p:nvSpPr>
          <p:cNvPr id="8" name="5-Point Star 7">
            <a:extLst>
              <a:ext uri="{FF2B5EF4-FFF2-40B4-BE49-F238E27FC236}">
                <a16:creationId xmlns:a16="http://schemas.microsoft.com/office/drawing/2014/main" id="{05F53636-BFC8-D34C-9036-436C7DF8C55E}"/>
              </a:ext>
            </a:extLst>
          </p:cNvPr>
          <p:cNvSpPr/>
          <p:nvPr/>
        </p:nvSpPr>
        <p:spPr>
          <a:xfrm>
            <a:off x="2856529" y="2697296"/>
            <a:ext cx="217427" cy="238149"/>
          </a:xfrm>
          <a:prstGeom prst="star5">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pic>
        <p:nvPicPr>
          <p:cNvPr id="11" name="Picture 10">
            <a:extLst>
              <a:ext uri="{FF2B5EF4-FFF2-40B4-BE49-F238E27FC236}">
                <a16:creationId xmlns:a16="http://schemas.microsoft.com/office/drawing/2014/main" id="{0D2BB3FA-EE94-4F4A-B16C-ECD1738D7CC0}"/>
              </a:ext>
            </a:extLst>
          </p:cNvPr>
          <p:cNvPicPr>
            <a:picLocks noChangeAspect="1"/>
          </p:cNvPicPr>
          <p:nvPr/>
        </p:nvPicPr>
        <p:blipFill>
          <a:blip r:embed="rId4"/>
          <a:stretch>
            <a:fillRect/>
          </a:stretch>
        </p:blipFill>
        <p:spPr>
          <a:xfrm>
            <a:off x="7292898" y="4446716"/>
            <a:ext cx="4315212" cy="1784028"/>
          </a:xfrm>
          <a:prstGeom prst="rect">
            <a:avLst/>
          </a:prstGeom>
          <a:ln>
            <a:solidFill>
              <a:schemeClr val="tx1"/>
            </a:solidFill>
          </a:ln>
        </p:spPr>
      </p:pic>
    </p:spTree>
    <p:extLst>
      <p:ext uri="{BB962C8B-B14F-4D97-AF65-F5344CB8AC3E}">
        <p14:creationId xmlns:p14="http://schemas.microsoft.com/office/powerpoint/2010/main" val="1488748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F57D5B-6EE2-7349-B730-FF6C22420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6" name="Content Placeholder 2">
            <a:extLst>
              <a:ext uri="{FF2B5EF4-FFF2-40B4-BE49-F238E27FC236}">
                <a16:creationId xmlns:a16="http://schemas.microsoft.com/office/drawing/2014/main" id="{BE186594-55E2-3D46-992B-377D1DCCA7B4}"/>
              </a:ext>
            </a:extLst>
          </p:cNvPr>
          <p:cNvSpPr>
            <a:spLocks noGrp="1"/>
          </p:cNvSpPr>
          <p:nvPr>
            <p:ph idx="1"/>
          </p:nvPr>
        </p:nvSpPr>
        <p:spPr>
          <a:xfrm>
            <a:off x="6438900" y="374677"/>
            <a:ext cx="5396345" cy="4493605"/>
          </a:xfrm>
        </p:spPr>
        <p:txBody>
          <a:bodyPr>
            <a:normAutofit fontScale="32500" lnSpcReduction="20000"/>
          </a:bodyPr>
          <a:lstStyle/>
          <a:p>
            <a:pPr marL="0" indent="0">
              <a:buNone/>
            </a:pPr>
            <a:r>
              <a:rPr lang="en-US" sz="4900" b="1" dirty="0">
                <a:solidFill>
                  <a:srgbClr val="0070C0"/>
                </a:solidFill>
              </a:rPr>
              <a:t>Routine assessment of reproductive intentions/desires and assessment of pregnancy risk </a:t>
            </a:r>
          </a:p>
          <a:p>
            <a:pPr marL="0" indent="0">
              <a:buNone/>
            </a:pPr>
            <a:endParaRPr lang="en-US" b="1" dirty="0">
              <a:solidFill>
                <a:srgbClr val="0070C0"/>
              </a:solidFill>
            </a:endParaRPr>
          </a:p>
          <a:p>
            <a:pPr marL="0" indent="0">
              <a:buNone/>
            </a:pPr>
            <a:r>
              <a:rPr lang="en-US" sz="4900" b="1" dirty="0">
                <a:solidFill>
                  <a:srgbClr val="0070C0"/>
                </a:solidFill>
              </a:rPr>
              <a:t>Ensure availability of Tier 1 LARCs </a:t>
            </a:r>
          </a:p>
          <a:p>
            <a:pPr marL="0" indent="0">
              <a:buNone/>
            </a:pPr>
            <a:endParaRPr lang="en-US" sz="2400" dirty="0"/>
          </a:p>
          <a:p>
            <a:pPr marL="0" indent="0">
              <a:lnSpc>
                <a:spcPct val="120000"/>
              </a:lnSpc>
              <a:buNone/>
            </a:pPr>
            <a:r>
              <a:rPr lang="en-US" sz="3700" dirty="0"/>
              <a:t>Wanting to avoid pregnancy:</a:t>
            </a:r>
          </a:p>
          <a:p>
            <a:pPr>
              <a:lnSpc>
                <a:spcPct val="120000"/>
              </a:lnSpc>
            </a:pPr>
            <a:r>
              <a:rPr lang="en-US" sz="3700" b="1" dirty="0"/>
              <a:t>Informed choice-based counselling towards Tier 1 LARCs</a:t>
            </a:r>
          </a:p>
          <a:p>
            <a:pPr>
              <a:lnSpc>
                <a:spcPct val="120000"/>
              </a:lnSpc>
            </a:pPr>
            <a:r>
              <a:rPr lang="en-US" sz="3700" dirty="0"/>
              <a:t>All tier 1 and 2 methods can be very effective</a:t>
            </a:r>
          </a:p>
          <a:p>
            <a:pPr>
              <a:lnSpc>
                <a:spcPct val="120000"/>
              </a:lnSpc>
            </a:pPr>
            <a:r>
              <a:rPr lang="en-US" sz="3700" dirty="0"/>
              <a:t>Condom use in addition</a:t>
            </a:r>
          </a:p>
          <a:p>
            <a:pPr>
              <a:lnSpc>
                <a:spcPct val="120000"/>
              </a:lnSpc>
            </a:pPr>
            <a:r>
              <a:rPr lang="en-US" sz="3700" dirty="0"/>
              <a:t>Emergency contraception</a:t>
            </a:r>
          </a:p>
          <a:p>
            <a:pPr marL="0" indent="0">
              <a:lnSpc>
                <a:spcPct val="120000"/>
              </a:lnSpc>
              <a:buNone/>
            </a:pPr>
            <a:r>
              <a:rPr lang="en-US" sz="3700" dirty="0"/>
              <a:t>Consider DTG in women who are using other methods successfully or not at pregnancy risk</a:t>
            </a:r>
          </a:p>
          <a:p>
            <a:pPr marL="0" indent="0">
              <a:lnSpc>
                <a:spcPct val="120000"/>
              </a:lnSpc>
              <a:buNone/>
            </a:pPr>
            <a:endParaRPr lang="en-US" sz="3700" dirty="0"/>
          </a:p>
          <a:p>
            <a:pPr marL="0" indent="0">
              <a:lnSpc>
                <a:spcPct val="120000"/>
              </a:lnSpc>
              <a:buNone/>
            </a:pPr>
            <a:r>
              <a:rPr lang="en-US" sz="3700" dirty="0"/>
              <a:t>Actively desiring pregnancy or trying to conceive:</a:t>
            </a:r>
          </a:p>
          <a:p>
            <a:pPr>
              <a:lnSpc>
                <a:spcPct val="120000"/>
              </a:lnSpc>
            </a:pPr>
            <a:r>
              <a:rPr lang="en-US" sz="3700" dirty="0"/>
              <a:t>Counselling, encourage EFV pending further data regarding neural tube defects, and healthy conception support</a:t>
            </a:r>
          </a:p>
          <a:p>
            <a:pPr marL="0" indent="0">
              <a:buNone/>
            </a:pPr>
            <a:endParaRPr lang="en-US" dirty="0"/>
          </a:p>
        </p:txBody>
      </p:sp>
      <p:sp>
        <p:nvSpPr>
          <p:cNvPr id="2" name="TextBox 1">
            <a:extLst>
              <a:ext uri="{FF2B5EF4-FFF2-40B4-BE49-F238E27FC236}">
                <a16:creationId xmlns:a16="http://schemas.microsoft.com/office/drawing/2014/main" id="{0D4D8EC7-678D-1A48-8991-A65C0CB8CBE3}"/>
              </a:ext>
            </a:extLst>
          </p:cNvPr>
          <p:cNvSpPr txBox="1"/>
          <p:nvPr/>
        </p:nvSpPr>
        <p:spPr>
          <a:xfrm>
            <a:off x="581891" y="5183844"/>
            <a:ext cx="11006051" cy="2446824"/>
          </a:xfrm>
          <a:prstGeom prst="rect">
            <a:avLst/>
          </a:prstGeom>
          <a:noFill/>
        </p:spPr>
        <p:txBody>
          <a:bodyPr wrap="square" rtlCol="0">
            <a:spAutoFit/>
          </a:bodyPr>
          <a:lstStyle/>
          <a:p>
            <a:pPr algn="just">
              <a:spcAft>
                <a:spcPts val="1200"/>
              </a:spcAft>
            </a:pPr>
            <a:r>
              <a:rPr lang="en-US" b="1" dirty="0"/>
              <a:t>Avoid overly rigid approaches to defining ‘effective contraception’ and making this a prerequisite for DTG use</a:t>
            </a:r>
          </a:p>
          <a:p>
            <a:pPr algn="just">
              <a:spcAft>
                <a:spcPts val="1200"/>
              </a:spcAft>
            </a:pPr>
            <a:endParaRPr lang="en-US" sz="1100" b="1" dirty="0"/>
          </a:p>
          <a:p>
            <a:pPr algn="just">
              <a:spcAft>
                <a:spcPts val="1200"/>
              </a:spcAft>
            </a:pPr>
            <a:r>
              <a:rPr lang="en-US" b="1" dirty="0"/>
              <a:t>This is an opportunity to expand Tier 1 LARC use, but lack of Tier 1 contraceptive availability and use should not be a barrier to DTG use</a:t>
            </a:r>
          </a:p>
          <a:p>
            <a:pPr algn="just"/>
            <a:endParaRPr lang="en-US" sz="2000" b="1" dirty="0"/>
          </a:p>
          <a:p>
            <a:pPr algn="just"/>
            <a:endParaRPr lang="en-US" sz="2000" b="1" dirty="0"/>
          </a:p>
          <a:p>
            <a:endParaRPr lang="en-US" dirty="0"/>
          </a:p>
        </p:txBody>
      </p:sp>
      <p:sp>
        <p:nvSpPr>
          <p:cNvPr id="3" name="TextBox 2">
            <a:extLst>
              <a:ext uri="{FF2B5EF4-FFF2-40B4-BE49-F238E27FC236}">
                <a16:creationId xmlns:a16="http://schemas.microsoft.com/office/drawing/2014/main" id="{15043DE1-A0DB-9C48-879E-9A8729B14DA4}"/>
              </a:ext>
            </a:extLst>
          </p:cNvPr>
          <p:cNvSpPr txBox="1"/>
          <p:nvPr/>
        </p:nvSpPr>
        <p:spPr>
          <a:xfrm>
            <a:off x="581891" y="374677"/>
            <a:ext cx="10474037" cy="646331"/>
          </a:xfrm>
          <a:prstGeom prst="rect">
            <a:avLst/>
          </a:prstGeom>
          <a:noFill/>
        </p:spPr>
        <p:txBody>
          <a:bodyPr wrap="square" rtlCol="0">
            <a:spAutoFit/>
          </a:bodyPr>
          <a:lstStyle/>
          <a:p>
            <a:r>
              <a:rPr lang="en-US" sz="3600" b="1" dirty="0">
                <a:solidFill>
                  <a:srgbClr val="C00000"/>
                </a:solidFill>
              </a:rPr>
              <a:t>An approach with DTG</a:t>
            </a:r>
          </a:p>
        </p:txBody>
      </p:sp>
      <p:sp>
        <p:nvSpPr>
          <p:cNvPr id="13" name="TextBox 12">
            <a:extLst>
              <a:ext uri="{FF2B5EF4-FFF2-40B4-BE49-F238E27FC236}">
                <a16:creationId xmlns:a16="http://schemas.microsoft.com/office/drawing/2014/main" id="{ED4FE781-D85D-8C4F-8E93-24E2FEF74B32}"/>
              </a:ext>
            </a:extLst>
          </p:cNvPr>
          <p:cNvSpPr txBox="1"/>
          <p:nvPr/>
        </p:nvSpPr>
        <p:spPr>
          <a:xfrm>
            <a:off x="36576" y="6559296"/>
            <a:ext cx="675185" cy="276999"/>
          </a:xfrm>
          <a:prstGeom prst="rect">
            <a:avLst/>
          </a:prstGeom>
          <a:noFill/>
        </p:spPr>
        <p:txBody>
          <a:bodyPr wrap="none" rtlCol="0">
            <a:spAutoFit/>
          </a:bodyPr>
          <a:lstStyle/>
          <a:p>
            <a:r>
              <a:rPr lang="en-US" sz="1200" dirty="0"/>
              <a:t>Slide 18</a:t>
            </a:r>
          </a:p>
        </p:txBody>
      </p:sp>
      <p:pic>
        <p:nvPicPr>
          <p:cNvPr id="7" name="Picture 6">
            <a:extLst>
              <a:ext uri="{FF2B5EF4-FFF2-40B4-BE49-F238E27FC236}">
                <a16:creationId xmlns:a16="http://schemas.microsoft.com/office/drawing/2014/main" id="{EF310AEE-B469-6A4E-98A6-9EB26478920A}"/>
              </a:ext>
            </a:extLst>
          </p:cNvPr>
          <p:cNvPicPr>
            <a:picLocks noChangeAspect="1"/>
          </p:cNvPicPr>
          <p:nvPr/>
        </p:nvPicPr>
        <p:blipFill>
          <a:blip r:embed="rId4"/>
          <a:stretch>
            <a:fillRect/>
          </a:stretch>
        </p:blipFill>
        <p:spPr>
          <a:xfrm>
            <a:off x="353962" y="1274182"/>
            <a:ext cx="5832000" cy="3583758"/>
          </a:xfrm>
          <a:prstGeom prst="rect">
            <a:avLst/>
          </a:prstGeom>
        </p:spPr>
      </p:pic>
    </p:spTree>
    <p:extLst>
      <p:ext uri="{BB962C8B-B14F-4D97-AF65-F5344CB8AC3E}">
        <p14:creationId xmlns:p14="http://schemas.microsoft.com/office/powerpoint/2010/main" val="73150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F57D5B-6EE2-7349-B730-FF6C22420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2" name="TextBox 1">
            <a:extLst>
              <a:ext uri="{FF2B5EF4-FFF2-40B4-BE49-F238E27FC236}">
                <a16:creationId xmlns:a16="http://schemas.microsoft.com/office/drawing/2014/main" id="{0D4D8EC7-678D-1A48-8991-A65C0CB8CBE3}"/>
              </a:ext>
            </a:extLst>
          </p:cNvPr>
          <p:cNvSpPr txBox="1"/>
          <p:nvPr/>
        </p:nvSpPr>
        <p:spPr>
          <a:xfrm>
            <a:off x="379246" y="5168455"/>
            <a:ext cx="11006051" cy="1015663"/>
          </a:xfrm>
          <a:prstGeom prst="rect">
            <a:avLst/>
          </a:prstGeom>
          <a:noFill/>
        </p:spPr>
        <p:txBody>
          <a:bodyPr wrap="square" rtlCol="0">
            <a:spAutoFit/>
          </a:bodyPr>
          <a:lstStyle/>
          <a:p>
            <a:r>
              <a:rPr lang="en-US" sz="2000" b="1" dirty="0"/>
              <a:t>We should offer a range of methods to women on EFV, including the implant with good information</a:t>
            </a:r>
          </a:p>
          <a:p>
            <a:endParaRPr lang="en-US" sz="2000" b="1" dirty="0"/>
          </a:p>
          <a:p>
            <a:r>
              <a:rPr lang="en-US" sz="2000" b="1" dirty="0"/>
              <a:t>Risk of contraceptive method failure due to drug-drug interactions must be explicitly discussed</a:t>
            </a:r>
          </a:p>
        </p:txBody>
      </p:sp>
      <p:sp>
        <p:nvSpPr>
          <p:cNvPr id="3" name="TextBox 2">
            <a:extLst>
              <a:ext uri="{FF2B5EF4-FFF2-40B4-BE49-F238E27FC236}">
                <a16:creationId xmlns:a16="http://schemas.microsoft.com/office/drawing/2014/main" id="{15043DE1-A0DB-9C48-879E-9A8729B14DA4}"/>
              </a:ext>
            </a:extLst>
          </p:cNvPr>
          <p:cNvSpPr txBox="1"/>
          <p:nvPr/>
        </p:nvSpPr>
        <p:spPr>
          <a:xfrm>
            <a:off x="581891" y="374677"/>
            <a:ext cx="10474037" cy="646331"/>
          </a:xfrm>
          <a:prstGeom prst="rect">
            <a:avLst/>
          </a:prstGeom>
          <a:noFill/>
        </p:spPr>
        <p:txBody>
          <a:bodyPr wrap="square" rtlCol="0">
            <a:spAutoFit/>
          </a:bodyPr>
          <a:lstStyle/>
          <a:p>
            <a:r>
              <a:rPr lang="en-US" sz="3600" b="1" dirty="0">
                <a:solidFill>
                  <a:srgbClr val="C00000"/>
                </a:solidFill>
              </a:rPr>
              <a:t>An approach with EFV</a:t>
            </a:r>
          </a:p>
        </p:txBody>
      </p:sp>
      <p:sp>
        <p:nvSpPr>
          <p:cNvPr id="13" name="TextBox 12">
            <a:extLst>
              <a:ext uri="{FF2B5EF4-FFF2-40B4-BE49-F238E27FC236}">
                <a16:creationId xmlns:a16="http://schemas.microsoft.com/office/drawing/2014/main" id="{ED4FE781-D85D-8C4F-8E93-24E2FEF74B32}"/>
              </a:ext>
            </a:extLst>
          </p:cNvPr>
          <p:cNvSpPr txBox="1"/>
          <p:nvPr/>
        </p:nvSpPr>
        <p:spPr>
          <a:xfrm>
            <a:off x="36576" y="6559296"/>
            <a:ext cx="675185" cy="276999"/>
          </a:xfrm>
          <a:prstGeom prst="rect">
            <a:avLst/>
          </a:prstGeom>
          <a:noFill/>
        </p:spPr>
        <p:txBody>
          <a:bodyPr wrap="none" rtlCol="0">
            <a:spAutoFit/>
          </a:bodyPr>
          <a:lstStyle/>
          <a:p>
            <a:r>
              <a:rPr lang="en-US" sz="1200" dirty="0"/>
              <a:t>Slide 18</a:t>
            </a:r>
          </a:p>
        </p:txBody>
      </p:sp>
      <p:pic>
        <p:nvPicPr>
          <p:cNvPr id="7" name="Picture 6">
            <a:extLst>
              <a:ext uri="{FF2B5EF4-FFF2-40B4-BE49-F238E27FC236}">
                <a16:creationId xmlns:a16="http://schemas.microsoft.com/office/drawing/2014/main" id="{EF310AEE-B469-6A4E-98A6-9EB26478920A}"/>
              </a:ext>
            </a:extLst>
          </p:cNvPr>
          <p:cNvPicPr>
            <a:picLocks noChangeAspect="1"/>
          </p:cNvPicPr>
          <p:nvPr/>
        </p:nvPicPr>
        <p:blipFill>
          <a:blip r:embed="rId4"/>
          <a:stretch>
            <a:fillRect/>
          </a:stretch>
        </p:blipFill>
        <p:spPr>
          <a:xfrm>
            <a:off x="353962" y="1274182"/>
            <a:ext cx="5832000" cy="3583758"/>
          </a:xfrm>
          <a:prstGeom prst="rect">
            <a:avLst/>
          </a:prstGeom>
        </p:spPr>
      </p:pic>
      <p:sp>
        <p:nvSpPr>
          <p:cNvPr id="10" name="Content Placeholder 2">
            <a:extLst>
              <a:ext uri="{FF2B5EF4-FFF2-40B4-BE49-F238E27FC236}">
                <a16:creationId xmlns:a16="http://schemas.microsoft.com/office/drawing/2014/main" id="{58F5EAA5-6D0A-3F44-9D12-02E48967C85A}"/>
              </a:ext>
            </a:extLst>
          </p:cNvPr>
          <p:cNvSpPr>
            <a:spLocks noGrp="1"/>
          </p:cNvSpPr>
          <p:nvPr>
            <p:ph idx="1"/>
          </p:nvPr>
        </p:nvSpPr>
        <p:spPr>
          <a:xfrm>
            <a:off x="6438900" y="374677"/>
            <a:ext cx="5396345" cy="4493605"/>
          </a:xfrm>
        </p:spPr>
        <p:txBody>
          <a:bodyPr>
            <a:normAutofit fontScale="70000" lnSpcReduction="20000"/>
          </a:bodyPr>
          <a:lstStyle/>
          <a:p>
            <a:pPr marL="0" indent="0">
              <a:buNone/>
            </a:pPr>
            <a:r>
              <a:rPr lang="en-US" sz="2600" b="1" dirty="0">
                <a:solidFill>
                  <a:srgbClr val="0070C0"/>
                </a:solidFill>
              </a:rPr>
              <a:t>Routine assessment of reproductive intentions/desires and assessment of pregnancy risk</a:t>
            </a:r>
          </a:p>
          <a:p>
            <a:pPr marL="0" indent="0">
              <a:buNone/>
            </a:pPr>
            <a:endParaRPr lang="en-US" sz="2600" b="1" dirty="0">
              <a:solidFill>
                <a:srgbClr val="0070C0"/>
              </a:solidFill>
            </a:endParaRPr>
          </a:p>
          <a:p>
            <a:pPr marL="0" indent="0">
              <a:buNone/>
            </a:pPr>
            <a:r>
              <a:rPr lang="en-US" sz="2600" b="1" dirty="0">
                <a:solidFill>
                  <a:srgbClr val="0070C0"/>
                </a:solidFill>
              </a:rPr>
              <a:t>Ensure availability of Tier 1 LARCs </a:t>
            </a:r>
          </a:p>
          <a:p>
            <a:pPr marL="0" indent="0">
              <a:buNone/>
            </a:pPr>
            <a:r>
              <a:rPr lang="en-US" sz="2900" b="1" dirty="0">
                <a:solidFill>
                  <a:srgbClr val="0070C0"/>
                </a:solidFill>
              </a:rPr>
              <a:t> </a:t>
            </a:r>
            <a:endParaRPr lang="en-US" sz="2400" dirty="0"/>
          </a:p>
          <a:p>
            <a:pPr marL="0" indent="0">
              <a:lnSpc>
                <a:spcPct val="120000"/>
              </a:lnSpc>
              <a:buNone/>
            </a:pPr>
            <a:r>
              <a:rPr lang="en-US" sz="1900" dirty="0"/>
              <a:t>Wanting to avoid pregnancy:</a:t>
            </a:r>
          </a:p>
          <a:p>
            <a:pPr>
              <a:lnSpc>
                <a:spcPct val="120000"/>
              </a:lnSpc>
            </a:pPr>
            <a:r>
              <a:rPr lang="en-US" sz="1900" dirty="0"/>
              <a:t>Informed choice-based counselling </a:t>
            </a:r>
          </a:p>
          <a:p>
            <a:pPr>
              <a:lnSpc>
                <a:spcPct val="120000"/>
              </a:lnSpc>
            </a:pPr>
            <a:r>
              <a:rPr lang="en-US" sz="1900" b="1" dirty="0"/>
              <a:t>IUD and injectable are most effective, due to drug-drug interactions</a:t>
            </a:r>
          </a:p>
          <a:p>
            <a:pPr>
              <a:lnSpc>
                <a:spcPct val="120000"/>
              </a:lnSpc>
            </a:pPr>
            <a:r>
              <a:rPr lang="en-US" sz="1900" dirty="0"/>
              <a:t>Condom use in addition</a:t>
            </a:r>
          </a:p>
          <a:p>
            <a:pPr>
              <a:lnSpc>
                <a:spcPct val="120000"/>
              </a:lnSpc>
            </a:pPr>
            <a:r>
              <a:rPr lang="en-US" sz="1900" dirty="0"/>
              <a:t>Emergency contraception as IUD or dose adjustments</a:t>
            </a:r>
          </a:p>
          <a:p>
            <a:pPr marL="0" indent="0">
              <a:lnSpc>
                <a:spcPct val="120000"/>
              </a:lnSpc>
              <a:buNone/>
            </a:pPr>
            <a:endParaRPr lang="en-US" sz="1900" dirty="0"/>
          </a:p>
          <a:p>
            <a:pPr marL="0" indent="0">
              <a:lnSpc>
                <a:spcPct val="120000"/>
              </a:lnSpc>
              <a:buNone/>
            </a:pPr>
            <a:r>
              <a:rPr lang="en-US" sz="1900" dirty="0"/>
              <a:t>Actively desiring pregnancy or trying to conceive:</a:t>
            </a:r>
          </a:p>
          <a:p>
            <a:pPr>
              <a:lnSpc>
                <a:spcPct val="120000"/>
              </a:lnSpc>
            </a:pPr>
            <a:r>
              <a:rPr lang="en-US" sz="1900" dirty="0"/>
              <a:t>Counselling and healthy conception support</a:t>
            </a:r>
          </a:p>
          <a:p>
            <a:pPr marL="0" indent="0">
              <a:lnSpc>
                <a:spcPct val="120000"/>
              </a:lnSpc>
              <a:buNone/>
            </a:pPr>
            <a:endParaRPr lang="en-US" sz="2400" dirty="0"/>
          </a:p>
          <a:p>
            <a:pPr marL="0" indent="0">
              <a:buNone/>
            </a:pPr>
            <a:endParaRPr lang="en-US" dirty="0"/>
          </a:p>
        </p:txBody>
      </p:sp>
    </p:spTree>
    <p:extLst>
      <p:ext uri="{BB962C8B-B14F-4D97-AF65-F5344CB8AC3E}">
        <p14:creationId xmlns:p14="http://schemas.microsoft.com/office/powerpoint/2010/main" val="772102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DD991E4-BBD1-3543-A6CD-B56BBE2BD5CF}"/>
              </a:ext>
            </a:extLst>
          </p:cNvPr>
          <p:cNvSpPr/>
          <p:nvPr/>
        </p:nvSpPr>
        <p:spPr>
          <a:xfrm>
            <a:off x="591672" y="1215794"/>
            <a:ext cx="10972800" cy="3853747"/>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a:p>
            <a:pPr algn="ctr"/>
            <a:endParaRPr lang="en-US" sz="2000" dirty="0">
              <a:solidFill>
                <a:schemeClr val="tx1"/>
              </a:solidFill>
            </a:endParaRPr>
          </a:p>
          <a:p>
            <a:pPr algn="ctr"/>
            <a:endParaRPr lang="en-US" sz="2000" dirty="0">
              <a:solidFill>
                <a:schemeClr val="tx1"/>
              </a:solidFill>
            </a:endParaRPr>
          </a:p>
          <a:p>
            <a:pPr algn="ctr"/>
            <a:r>
              <a:rPr lang="en-US" sz="2000" dirty="0">
                <a:solidFill>
                  <a:schemeClr val="tx1"/>
                </a:solidFill>
              </a:rPr>
              <a:t>Improving holistic sexual and reproductive health for women living with HIV requires an urgent, multifaceted, and multi-level response</a:t>
            </a:r>
          </a:p>
          <a:p>
            <a:pPr algn="ctr"/>
            <a:endParaRPr lang="en-US" sz="2000" dirty="0">
              <a:solidFill>
                <a:schemeClr val="tx1"/>
              </a:solidFill>
            </a:endParaRPr>
          </a:p>
          <a:p>
            <a:pPr algn="ctr"/>
            <a:endParaRPr lang="en-US" sz="2000" dirty="0">
              <a:solidFill>
                <a:schemeClr val="tx1"/>
              </a:solidFill>
            </a:endParaRPr>
          </a:p>
          <a:p>
            <a:pPr algn="ctr"/>
            <a:r>
              <a:rPr lang="en-US" sz="2000" dirty="0">
                <a:solidFill>
                  <a:schemeClr val="tx1"/>
                </a:solidFill>
              </a:rPr>
              <a:t>Dolutegravir and the integrase era is not a panacea, but is a step in the right direction in terms of expanding effective contraceptive options</a:t>
            </a:r>
          </a:p>
          <a:p>
            <a:pPr algn="ctr"/>
            <a:endParaRPr lang="en-US" sz="2000" dirty="0">
              <a:solidFill>
                <a:schemeClr val="tx1"/>
              </a:solidFill>
            </a:endParaRPr>
          </a:p>
          <a:p>
            <a:pPr algn="ctr"/>
            <a:br>
              <a:rPr lang="en-US" sz="2000" dirty="0">
                <a:solidFill>
                  <a:schemeClr val="tx1"/>
                </a:solidFill>
              </a:rPr>
            </a:br>
            <a:endParaRPr lang="en-US" sz="2000" b="1" dirty="0">
              <a:solidFill>
                <a:schemeClr val="tx1"/>
              </a:solidFill>
            </a:endParaRPr>
          </a:p>
        </p:txBody>
      </p:sp>
      <p:sp>
        <p:nvSpPr>
          <p:cNvPr id="3" name="TextBox 2">
            <a:extLst>
              <a:ext uri="{FF2B5EF4-FFF2-40B4-BE49-F238E27FC236}">
                <a16:creationId xmlns:a16="http://schemas.microsoft.com/office/drawing/2014/main" id="{1FB130F8-9E2F-A542-870D-64F071B0EAB0}"/>
              </a:ext>
            </a:extLst>
          </p:cNvPr>
          <p:cNvSpPr txBox="1"/>
          <p:nvPr/>
        </p:nvSpPr>
        <p:spPr>
          <a:xfrm>
            <a:off x="36576" y="6559296"/>
            <a:ext cx="675185" cy="276999"/>
          </a:xfrm>
          <a:prstGeom prst="rect">
            <a:avLst/>
          </a:prstGeom>
          <a:noFill/>
        </p:spPr>
        <p:txBody>
          <a:bodyPr wrap="none" rtlCol="0">
            <a:spAutoFit/>
          </a:bodyPr>
          <a:lstStyle/>
          <a:p>
            <a:r>
              <a:rPr lang="en-US" sz="1200" dirty="0"/>
              <a:t>Slide 19</a:t>
            </a:r>
          </a:p>
        </p:txBody>
      </p:sp>
    </p:spTree>
    <p:extLst>
      <p:ext uri="{BB962C8B-B14F-4D97-AF65-F5344CB8AC3E}">
        <p14:creationId xmlns:p14="http://schemas.microsoft.com/office/powerpoint/2010/main" val="3621040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1C6E94C-2403-534B-8BBE-849F9C0FF6DF}"/>
              </a:ext>
            </a:extLst>
          </p:cNvPr>
          <p:cNvSpPr/>
          <p:nvPr/>
        </p:nvSpPr>
        <p:spPr>
          <a:xfrm>
            <a:off x="640440" y="922511"/>
            <a:ext cx="10972800" cy="5203653"/>
          </a:xfrm>
          <a:prstGeom prst="roundRect">
            <a:avLst/>
          </a:prstGeom>
          <a:blipFill>
            <a:blip r:embed="rId3"/>
            <a:stretch>
              <a:fillRect/>
            </a:stretch>
          </a:blip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000" dirty="0">
                <a:solidFill>
                  <a:schemeClr val="tx1"/>
                </a:solidFill>
              </a:rPr>
            </a:br>
            <a:endParaRPr lang="en-US" sz="2000" b="1" dirty="0">
              <a:solidFill>
                <a:schemeClr val="tx1"/>
              </a:solidFill>
            </a:endParaRPr>
          </a:p>
        </p:txBody>
      </p:sp>
      <p:sp>
        <p:nvSpPr>
          <p:cNvPr id="5" name="Content Placeholder 2"/>
          <p:cNvSpPr txBox="1">
            <a:spLocks/>
          </p:cNvSpPr>
          <p:nvPr/>
        </p:nvSpPr>
        <p:spPr>
          <a:xfrm>
            <a:off x="1280200" y="4344853"/>
            <a:ext cx="7720018" cy="14341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Font typeface="Arial"/>
              <a:buNone/>
            </a:pPr>
            <a:r>
              <a:rPr lang="en-ZA" sz="2400" b="1" dirty="0">
                <a:solidFill>
                  <a:schemeClr val="bg1"/>
                </a:solidFill>
              </a:rPr>
              <a:t>Expansion of effective ART &amp; contraception options for women living with HIV and strengthening integrated health services to deliver them must be a priority. </a:t>
            </a:r>
          </a:p>
          <a:p>
            <a:pPr marL="0" indent="0">
              <a:buFont typeface="Arial"/>
              <a:buNone/>
            </a:pPr>
            <a:endParaRPr lang="en-ZA" dirty="0">
              <a:solidFill>
                <a:schemeClr val="bg1"/>
              </a:solidFill>
            </a:endParaRPr>
          </a:p>
        </p:txBody>
      </p:sp>
      <p:pic>
        <p:nvPicPr>
          <p:cNvPr id="8" name="Picture 7">
            <a:extLst>
              <a:ext uri="{FF2B5EF4-FFF2-40B4-BE49-F238E27FC236}">
                <a16:creationId xmlns:a16="http://schemas.microsoft.com/office/drawing/2014/main" id="{954E873A-5182-804B-9F59-EF37B37C3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9" name="TextBox 8">
            <a:extLst>
              <a:ext uri="{FF2B5EF4-FFF2-40B4-BE49-F238E27FC236}">
                <a16:creationId xmlns:a16="http://schemas.microsoft.com/office/drawing/2014/main" id="{8DD83785-1E8D-2442-9A32-1B693CE6DDA7}"/>
              </a:ext>
            </a:extLst>
          </p:cNvPr>
          <p:cNvSpPr txBox="1"/>
          <p:nvPr/>
        </p:nvSpPr>
        <p:spPr>
          <a:xfrm>
            <a:off x="36576" y="6559296"/>
            <a:ext cx="675185" cy="276999"/>
          </a:xfrm>
          <a:prstGeom prst="rect">
            <a:avLst/>
          </a:prstGeom>
          <a:noFill/>
        </p:spPr>
        <p:txBody>
          <a:bodyPr wrap="none" rtlCol="0">
            <a:spAutoFit/>
          </a:bodyPr>
          <a:lstStyle/>
          <a:p>
            <a:r>
              <a:rPr lang="en-US" sz="1200" dirty="0"/>
              <a:t>Slide 20</a:t>
            </a:r>
          </a:p>
        </p:txBody>
      </p:sp>
    </p:spTree>
    <p:extLst>
      <p:ext uri="{BB962C8B-B14F-4D97-AF65-F5344CB8AC3E}">
        <p14:creationId xmlns:p14="http://schemas.microsoft.com/office/powerpoint/2010/main" val="1846923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IMG_1805_original.jpg">
            <a:extLst>
              <a:ext uri="{FF2B5EF4-FFF2-40B4-BE49-F238E27FC236}">
                <a16:creationId xmlns:a16="http://schemas.microsoft.com/office/drawing/2014/main" id="{F73087A5-05DB-1E45-8C17-4DF72A0A877C}"/>
              </a:ext>
            </a:extLst>
          </p:cNvPr>
          <p:cNvPicPr>
            <a:picLocks noChangeAspect="1"/>
          </p:cNvPicPr>
          <p:nvPr/>
        </p:nvPicPr>
        <p:blipFill>
          <a:blip r:embed="rId3">
            <a:extLst>
              <a:ext uri="{28A0092B-C50C-407E-A947-70E740481C1C}">
                <a14:useLocalDpi xmlns:a14="http://schemas.microsoft.com/office/drawing/2010/main" val="0"/>
              </a:ext>
            </a:extLst>
          </a:blip>
          <a:srcRect t="10294" b="10294"/>
          <a:stretch>
            <a:fillRect/>
          </a:stretch>
        </p:blipFill>
        <p:spPr>
          <a:xfrm>
            <a:off x="0" y="242047"/>
            <a:ext cx="12192000" cy="645545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a:effectLst>
            <a:outerShdw blurRad="50800" dist="50800" dir="5400000" algn="ctr" rotWithShape="0">
              <a:srgbClr val="000000"/>
            </a:outerShdw>
          </a:effectLst>
        </p:spPr>
      </p:pic>
      <p:pic>
        <p:nvPicPr>
          <p:cNvPr id="5" name="Picture 4">
            <a:extLst>
              <a:ext uri="{FF2B5EF4-FFF2-40B4-BE49-F238E27FC236}">
                <a16:creationId xmlns:a16="http://schemas.microsoft.com/office/drawing/2014/main" id="{56B3F57B-C5B3-A840-A97D-F054B9880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6" name="Title 1"/>
          <p:cNvSpPr>
            <a:spLocks noGrp="1"/>
          </p:cNvSpPr>
          <p:nvPr>
            <p:ph type="title"/>
          </p:nvPr>
        </p:nvSpPr>
        <p:spPr>
          <a:xfrm>
            <a:off x="838200" y="365125"/>
            <a:ext cx="10515600" cy="1325563"/>
          </a:xfrm>
          <a:solidFill>
            <a:schemeClr val="bg1">
              <a:alpha val="50000"/>
            </a:schemeClr>
          </a:solidFill>
        </p:spPr>
        <p:txBody>
          <a:bodyPr/>
          <a:lstStyle/>
          <a:p>
            <a:r>
              <a:rPr lang="en-US" b="1" dirty="0">
                <a:solidFill>
                  <a:srgbClr val="C00000"/>
                </a:solidFill>
              </a:rPr>
              <a:t>Thanks and acknowledgements</a:t>
            </a:r>
          </a:p>
        </p:txBody>
      </p:sp>
      <p:sp>
        <p:nvSpPr>
          <p:cNvPr id="7" name="Content Placeholder 2"/>
          <p:cNvSpPr>
            <a:spLocks noGrp="1"/>
          </p:cNvSpPr>
          <p:nvPr>
            <p:ph idx="1"/>
          </p:nvPr>
        </p:nvSpPr>
        <p:spPr>
          <a:xfrm>
            <a:off x="838200" y="1825625"/>
            <a:ext cx="10515600" cy="4351338"/>
          </a:xfrm>
          <a:solidFill>
            <a:schemeClr val="bg1">
              <a:alpha val="50000"/>
            </a:schemeClr>
          </a:solidFill>
        </p:spPr>
        <p:txBody>
          <a:bodyPr>
            <a:normAutofit/>
          </a:bodyPr>
          <a:lstStyle/>
          <a:p>
            <a:r>
              <a:rPr lang="en-US" b="1" dirty="0"/>
              <a:t>Ava Avalos</a:t>
            </a:r>
          </a:p>
          <a:p>
            <a:r>
              <a:rPr lang="en-US" b="1" dirty="0"/>
              <a:t>Helen Rees</a:t>
            </a:r>
          </a:p>
          <a:p>
            <a:r>
              <a:rPr lang="en-US" b="1" dirty="0"/>
              <a:t>Kim Scarsi</a:t>
            </a:r>
          </a:p>
          <a:p>
            <a:r>
              <a:rPr lang="en-US" b="1" dirty="0"/>
              <a:t>Botswana MoHW SRH Program </a:t>
            </a:r>
          </a:p>
          <a:p>
            <a:r>
              <a:rPr lang="en-US" b="1" dirty="0"/>
              <a:t>Botswana HIV Clinical Care Guidelines Committee</a:t>
            </a:r>
          </a:p>
          <a:p>
            <a:r>
              <a:rPr lang="en-US" b="1" dirty="0"/>
              <a:t>Women who visit our clinics</a:t>
            </a:r>
          </a:p>
        </p:txBody>
      </p:sp>
    </p:spTree>
    <p:extLst>
      <p:ext uri="{BB962C8B-B14F-4D97-AF65-F5344CB8AC3E}">
        <p14:creationId xmlns:p14="http://schemas.microsoft.com/office/powerpoint/2010/main" val="2835526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DB7FA2-2422-7B47-B948-28FC1434E1B9}"/>
              </a:ext>
            </a:extLst>
          </p:cNvPr>
          <p:cNvPicPr>
            <a:picLocks noChangeAspect="1"/>
          </p:cNvPicPr>
          <p:nvPr/>
        </p:nvPicPr>
        <p:blipFill>
          <a:blip r:embed="rId3"/>
          <a:stretch>
            <a:fillRect/>
          </a:stretch>
        </p:blipFill>
        <p:spPr>
          <a:xfrm>
            <a:off x="457200" y="2052657"/>
            <a:ext cx="4064000" cy="4064000"/>
          </a:xfrm>
          <a:prstGeom prst="rect">
            <a:avLst/>
          </a:prstGeom>
        </p:spPr>
      </p:pic>
      <p:pic>
        <p:nvPicPr>
          <p:cNvPr id="7" name="Picture 6">
            <a:extLst>
              <a:ext uri="{FF2B5EF4-FFF2-40B4-BE49-F238E27FC236}">
                <a16:creationId xmlns:a16="http://schemas.microsoft.com/office/drawing/2014/main" id="{81158EBC-F931-C147-9ADE-6C601FCBE0DE}"/>
              </a:ext>
            </a:extLst>
          </p:cNvPr>
          <p:cNvPicPr>
            <a:picLocks noChangeAspect="1"/>
          </p:cNvPicPr>
          <p:nvPr/>
        </p:nvPicPr>
        <p:blipFill>
          <a:blip r:embed="rId4"/>
          <a:stretch>
            <a:fillRect/>
          </a:stretch>
        </p:blipFill>
        <p:spPr>
          <a:xfrm>
            <a:off x="3708400" y="770466"/>
            <a:ext cx="4064000" cy="4064000"/>
          </a:xfrm>
          <a:prstGeom prst="rect">
            <a:avLst/>
          </a:prstGeom>
        </p:spPr>
      </p:pic>
      <p:pic>
        <p:nvPicPr>
          <p:cNvPr id="9" name="Picture 8">
            <a:extLst>
              <a:ext uri="{FF2B5EF4-FFF2-40B4-BE49-F238E27FC236}">
                <a16:creationId xmlns:a16="http://schemas.microsoft.com/office/drawing/2014/main" id="{DA7FCB89-85E0-E642-B228-A9DBC4B6EB3D}"/>
              </a:ext>
            </a:extLst>
          </p:cNvPr>
          <p:cNvPicPr>
            <a:picLocks noChangeAspect="1"/>
          </p:cNvPicPr>
          <p:nvPr/>
        </p:nvPicPr>
        <p:blipFill>
          <a:blip r:embed="rId5"/>
          <a:stretch>
            <a:fillRect/>
          </a:stretch>
        </p:blipFill>
        <p:spPr>
          <a:xfrm rot="17188846">
            <a:off x="6985000" y="2167465"/>
            <a:ext cx="1270000" cy="1270000"/>
          </a:xfrm>
          <a:prstGeom prst="rect">
            <a:avLst/>
          </a:prstGeom>
        </p:spPr>
      </p:pic>
      <p:sp>
        <p:nvSpPr>
          <p:cNvPr id="10" name="TextBox 9">
            <a:extLst>
              <a:ext uri="{FF2B5EF4-FFF2-40B4-BE49-F238E27FC236}">
                <a16:creationId xmlns:a16="http://schemas.microsoft.com/office/drawing/2014/main" id="{9310E1A8-77DE-A34F-A688-DDF4D89C745A}"/>
              </a:ext>
            </a:extLst>
          </p:cNvPr>
          <p:cNvSpPr txBox="1"/>
          <p:nvPr/>
        </p:nvSpPr>
        <p:spPr>
          <a:xfrm>
            <a:off x="8409057" y="1119456"/>
            <a:ext cx="3152466" cy="3693319"/>
          </a:xfrm>
          <a:prstGeom prst="rect">
            <a:avLst/>
          </a:prstGeom>
          <a:noFill/>
        </p:spPr>
        <p:txBody>
          <a:bodyPr wrap="square" rtlCol="0">
            <a:spAutoFit/>
          </a:bodyPr>
          <a:lstStyle/>
          <a:p>
            <a:pPr algn="ctr"/>
            <a:endParaRPr lang="en-US" dirty="0"/>
          </a:p>
          <a:p>
            <a:pPr algn="ctr"/>
            <a:endParaRPr lang="en-GB" b="1" dirty="0">
              <a:solidFill>
                <a:srgbClr val="C00000"/>
              </a:solidFill>
            </a:endParaRPr>
          </a:p>
          <a:p>
            <a:pPr algn="ctr"/>
            <a:r>
              <a:rPr lang="en-GB" b="1" dirty="0">
                <a:solidFill>
                  <a:srgbClr val="C00000"/>
                </a:solidFill>
              </a:rPr>
              <a:t>Women and girls </a:t>
            </a:r>
            <a:r>
              <a:rPr lang="en-GB" dirty="0"/>
              <a:t>account for </a:t>
            </a:r>
            <a:r>
              <a:rPr lang="en-GB" b="1" dirty="0">
                <a:solidFill>
                  <a:srgbClr val="C00000"/>
                </a:solidFill>
              </a:rPr>
              <a:t>59% </a:t>
            </a:r>
            <a:r>
              <a:rPr lang="en-GB" dirty="0"/>
              <a:t>of the total number of people living with HIV/AIDS in eastern and southern Africa</a:t>
            </a:r>
          </a:p>
          <a:p>
            <a:pPr algn="ctr"/>
            <a:endParaRPr lang="en-US" dirty="0"/>
          </a:p>
          <a:p>
            <a:pPr algn="ctr"/>
            <a:endParaRPr lang="en-US" dirty="0"/>
          </a:p>
          <a:p>
            <a:pPr algn="ctr"/>
            <a:endParaRPr lang="en-US" dirty="0"/>
          </a:p>
          <a:p>
            <a:pPr algn="ctr"/>
            <a:r>
              <a:rPr lang="en-GB" b="1" dirty="0">
                <a:solidFill>
                  <a:srgbClr val="C00000"/>
                </a:solidFill>
              </a:rPr>
              <a:t>Six out of 10 people </a:t>
            </a:r>
            <a:r>
              <a:rPr lang="en-GB" dirty="0"/>
              <a:t>on antiretroviral therapy live in eastern and southern Africa</a:t>
            </a:r>
            <a:endParaRPr lang="en-GB" dirty="0">
              <a:effectLst/>
            </a:endParaRPr>
          </a:p>
          <a:p>
            <a:endParaRPr lang="en-US" dirty="0"/>
          </a:p>
        </p:txBody>
      </p:sp>
      <p:pic>
        <p:nvPicPr>
          <p:cNvPr id="11" name="Picture 10">
            <a:extLst>
              <a:ext uri="{FF2B5EF4-FFF2-40B4-BE49-F238E27FC236}">
                <a16:creationId xmlns:a16="http://schemas.microsoft.com/office/drawing/2014/main" id="{B3F77B24-DDA8-1C4E-AE7E-BF39D8243E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2" name="TextBox 1">
            <a:extLst>
              <a:ext uri="{FF2B5EF4-FFF2-40B4-BE49-F238E27FC236}">
                <a16:creationId xmlns:a16="http://schemas.microsoft.com/office/drawing/2014/main" id="{925B35E6-000C-9C4B-A06E-9473DB07BC22}"/>
              </a:ext>
            </a:extLst>
          </p:cNvPr>
          <p:cNvSpPr txBox="1"/>
          <p:nvPr/>
        </p:nvSpPr>
        <p:spPr>
          <a:xfrm>
            <a:off x="36576" y="6559296"/>
            <a:ext cx="596638" cy="276999"/>
          </a:xfrm>
          <a:prstGeom prst="rect">
            <a:avLst/>
          </a:prstGeom>
          <a:noFill/>
        </p:spPr>
        <p:txBody>
          <a:bodyPr wrap="none" rtlCol="0">
            <a:spAutoFit/>
          </a:bodyPr>
          <a:lstStyle/>
          <a:p>
            <a:r>
              <a:rPr lang="en-US" sz="1200" dirty="0"/>
              <a:t>Slide 1</a:t>
            </a:r>
          </a:p>
        </p:txBody>
      </p:sp>
      <p:sp>
        <p:nvSpPr>
          <p:cNvPr id="3" name="TextBox 2">
            <a:extLst>
              <a:ext uri="{FF2B5EF4-FFF2-40B4-BE49-F238E27FC236}">
                <a16:creationId xmlns:a16="http://schemas.microsoft.com/office/drawing/2014/main" id="{8611F507-9752-4F49-8236-4906D1B10DF0}"/>
              </a:ext>
            </a:extLst>
          </p:cNvPr>
          <p:cNvSpPr txBox="1"/>
          <p:nvPr/>
        </p:nvSpPr>
        <p:spPr>
          <a:xfrm>
            <a:off x="4620363" y="4724475"/>
            <a:ext cx="2765822" cy="1138773"/>
          </a:xfrm>
          <a:prstGeom prst="rect">
            <a:avLst/>
          </a:prstGeom>
          <a:noFill/>
        </p:spPr>
        <p:txBody>
          <a:bodyPr wrap="none" rtlCol="0">
            <a:spAutoFit/>
          </a:bodyPr>
          <a:lstStyle/>
          <a:p>
            <a:pPr algn="ctr"/>
            <a:r>
              <a:rPr lang="en-US" sz="3200" b="1" dirty="0">
                <a:solidFill>
                  <a:srgbClr val="C00000"/>
                </a:solidFill>
              </a:rPr>
              <a:t>19.4 MILLION </a:t>
            </a:r>
          </a:p>
          <a:p>
            <a:pPr algn="ctr"/>
            <a:r>
              <a:rPr lang="en-US" dirty="0">
                <a:solidFill>
                  <a:schemeClr val="tx1">
                    <a:lumMod val="50000"/>
                    <a:lumOff val="50000"/>
                  </a:schemeClr>
                </a:solidFill>
              </a:rPr>
              <a:t>(or 53%)</a:t>
            </a:r>
          </a:p>
          <a:p>
            <a:pPr algn="ctr"/>
            <a:r>
              <a:rPr lang="en-US" dirty="0">
                <a:solidFill>
                  <a:schemeClr val="tx1">
                    <a:lumMod val="50000"/>
                    <a:lumOff val="50000"/>
                  </a:schemeClr>
                </a:solidFill>
              </a:rPr>
              <a:t>in east and southern Africa.</a:t>
            </a:r>
          </a:p>
        </p:txBody>
      </p:sp>
    </p:spTree>
    <p:extLst>
      <p:ext uri="{BB962C8B-B14F-4D97-AF65-F5344CB8AC3E}">
        <p14:creationId xmlns:p14="http://schemas.microsoft.com/office/powerpoint/2010/main" val="3626243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DB7FA2-2422-7B47-B948-28FC1434E1B9}"/>
              </a:ext>
            </a:extLst>
          </p:cNvPr>
          <p:cNvPicPr>
            <a:picLocks noChangeAspect="1"/>
          </p:cNvPicPr>
          <p:nvPr/>
        </p:nvPicPr>
        <p:blipFill>
          <a:blip r:embed="rId3"/>
          <a:stretch>
            <a:fillRect/>
          </a:stretch>
        </p:blipFill>
        <p:spPr>
          <a:xfrm>
            <a:off x="457200" y="2070945"/>
            <a:ext cx="4064000" cy="4064000"/>
          </a:xfrm>
          <a:prstGeom prst="rect">
            <a:avLst/>
          </a:prstGeom>
        </p:spPr>
      </p:pic>
      <p:pic>
        <p:nvPicPr>
          <p:cNvPr id="7" name="Picture 6">
            <a:extLst>
              <a:ext uri="{FF2B5EF4-FFF2-40B4-BE49-F238E27FC236}">
                <a16:creationId xmlns:a16="http://schemas.microsoft.com/office/drawing/2014/main" id="{81158EBC-F931-C147-9ADE-6C601FCBE0DE}"/>
              </a:ext>
            </a:extLst>
          </p:cNvPr>
          <p:cNvPicPr>
            <a:picLocks noChangeAspect="1"/>
          </p:cNvPicPr>
          <p:nvPr/>
        </p:nvPicPr>
        <p:blipFill>
          <a:blip r:embed="rId4"/>
          <a:stretch>
            <a:fillRect/>
          </a:stretch>
        </p:blipFill>
        <p:spPr>
          <a:xfrm>
            <a:off x="3708400" y="770466"/>
            <a:ext cx="4064000" cy="4064000"/>
          </a:xfrm>
          <a:prstGeom prst="rect">
            <a:avLst/>
          </a:prstGeom>
        </p:spPr>
      </p:pic>
      <p:pic>
        <p:nvPicPr>
          <p:cNvPr id="9" name="Picture 8">
            <a:extLst>
              <a:ext uri="{FF2B5EF4-FFF2-40B4-BE49-F238E27FC236}">
                <a16:creationId xmlns:a16="http://schemas.microsoft.com/office/drawing/2014/main" id="{DA7FCB89-85E0-E642-B228-A9DBC4B6EB3D}"/>
              </a:ext>
            </a:extLst>
          </p:cNvPr>
          <p:cNvPicPr>
            <a:picLocks noChangeAspect="1"/>
          </p:cNvPicPr>
          <p:nvPr/>
        </p:nvPicPr>
        <p:blipFill>
          <a:blip r:embed="rId5"/>
          <a:stretch>
            <a:fillRect/>
          </a:stretch>
        </p:blipFill>
        <p:spPr>
          <a:xfrm rot="17188846">
            <a:off x="6985000" y="2167465"/>
            <a:ext cx="1270000" cy="1270000"/>
          </a:xfrm>
          <a:prstGeom prst="rect">
            <a:avLst/>
          </a:prstGeom>
        </p:spPr>
      </p:pic>
      <p:sp>
        <p:nvSpPr>
          <p:cNvPr id="10" name="TextBox 9">
            <a:extLst>
              <a:ext uri="{FF2B5EF4-FFF2-40B4-BE49-F238E27FC236}">
                <a16:creationId xmlns:a16="http://schemas.microsoft.com/office/drawing/2014/main" id="{9310E1A8-77DE-A34F-A688-DDF4D89C745A}"/>
              </a:ext>
            </a:extLst>
          </p:cNvPr>
          <p:cNvSpPr txBox="1"/>
          <p:nvPr/>
        </p:nvSpPr>
        <p:spPr>
          <a:xfrm>
            <a:off x="8409057" y="1119456"/>
            <a:ext cx="3152466" cy="4524315"/>
          </a:xfrm>
          <a:prstGeom prst="rect">
            <a:avLst/>
          </a:prstGeom>
          <a:noFill/>
        </p:spPr>
        <p:txBody>
          <a:bodyPr wrap="square" rtlCol="0">
            <a:spAutoFit/>
          </a:bodyPr>
          <a:lstStyle/>
          <a:p>
            <a:pPr algn="ctr"/>
            <a:r>
              <a:rPr lang="en-US" b="1" dirty="0">
                <a:solidFill>
                  <a:srgbClr val="C00000"/>
                </a:solidFill>
              </a:rPr>
              <a:t>19.4 MILLION </a:t>
            </a:r>
            <a:r>
              <a:rPr lang="en-US" dirty="0"/>
              <a:t>in east and southern Africa</a:t>
            </a:r>
          </a:p>
          <a:p>
            <a:pPr algn="ctr"/>
            <a:endParaRPr lang="en-US" dirty="0"/>
          </a:p>
          <a:p>
            <a:pPr algn="ctr"/>
            <a:r>
              <a:rPr lang="en-GB" b="1" dirty="0">
                <a:solidFill>
                  <a:srgbClr val="C00000"/>
                </a:solidFill>
              </a:rPr>
              <a:t>Women and girls </a:t>
            </a:r>
            <a:r>
              <a:rPr lang="en-GB" dirty="0"/>
              <a:t>account for </a:t>
            </a:r>
            <a:r>
              <a:rPr lang="en-GB" b="1" dirty="0">
                <a:solidFill>
                  <a:srgbClr val="C00000"/>
                </a:solidFill>
              </a:rPr>
              <a:t>59% </a:t>
            </a:r>
            <a:r>
              <a:rPr lang="en-GB" dirty="0"/>
              <a:t>of the total number of people living with HIV/AIDS in eastern and southern Africa</a:t>
            </a:r>
          </a:p>
          <a:p>
            <a:pPr algn="ctr"/>
            <a:endParaRPr lang="en-US" dirty="0"/>
          </a:p>
          <a:p>
            <a:pPr algn="ctr"/>
            <a:r>
              <a:rPr lang="en-GB" b="1" dirty="0">
                <a:solidFill>
                  <a:srgbClr val="C00000"/>
                </a:solidFill>
              </a:rPr>
              <a:t>67% </a:t>
            </a:r>
            <a:r>
              <a:rPr lang="en-GB" dirty="0"/>
              <a:t>of adult women (aged 15 years and over) accessing </a:t>
            </a:r>
            <a:r>
              <a:rPr lang="en-GB" b="1" dirty="0">
                <a:solidFill>
                  <a:srgbClr val="C00000"/>
                </a:solidFill>
              </a:rPr>
              <a:t>antiretroviral therapy </a:t>
            </a:r>
            <a:endParaRPr lang="en-GB" b="1" dirty="0">
              <a:solidFill>
                <a:srgbClr val="C00000"/>
              </a:solidFill>
              <a:effectLst/>
            </a:endParaRPr>
          </a:p>
          <a:p>
            <a:pPr algn="ctr"/>
            <a:endParaRPr lang="en-US" dirty="0"/>
          </a:p>
          <a:p>
            <a:pPr algn="ctr"/>
            <a:r>
              <a:rPr lang="en-GB" b="1" dirty="0">
                <a:solidFill>
                  <a:srgbClr val="C00000"/>
                </a:solidFill>
              </a:rPr>
              <a:t>Six out of 10 people </a:t>
            </a:r>
            <a:r>
              <a:rPr lang="en-GB" dirty="0"/>
              <a:t>on antiretroviral therapy live in eastern and southern Africa</a:t>
            </a:r>
            <a:endParaRPr lang="en-GB" dirty="0">
              <a:effectLst/>
            </a:endParaRPr>
          </a:p>
          <a:p>
            <a:endParaRPr lang="en-US" dirty="0"/>
          </a:p>
        </p:txBody>
      </p:sp>
      <p:sp>
        <p:nvSpPr>
          <p:cNvPr id="2" name="Rounded Rectangle 1">
            <a:extLst>
              <a:ext uri="{FF2B5EF4-FFF2-40B4-BE49-F238E27FC236}">
                <a16:creationId xmlns:a16="http://schemas.microsoft.com/office/drawing/2014/main" id="{87E00038-0659-2F4C-A05F-0E36F68524F0}"/>
              </a:ext>
            </a:extLst>
          </p:cNvPr>
          <p:cNvSpPr/>
          <p:nvPr/>
        </p:nvSpPr>
        <p:spPr>
          <a:xfrm>
            <a:off x="8409057" y="516547"/>
            <a:ext cx="3478143" cy="5637769"/>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Most women living with HIV/AIDS are of reproductive age</a:t>
            </a:r>
          </a:p>
          <a:p>
            <a:pPr algn="ctr"/>
            <a:endParaRPr lang="en-US" sz="2000" dirty="0">
              <a:solidFill>
                <a:schemeClr val="tx1"/>
              </a:solidFill>
            </a:endParaRPr>
          </a:p>
          <a:p>
            <a:pPr algn="ctr"/>
            <a:r>
              <a:rPr lang="en-US" sz="2000" dirty="0">
                <a:solidFill>
                  <a:schemeClr val="tx1"/>
                </a:solidFill>
              </a:rPr>
              <a:t>Women living with HIV/AIDS have a range of reproductive desires that change over their life course</a:t>
            </a:r>
          </a:p>
          <a:p>
            <a:pPr algn="ctr"/>
            <a:endParaRPr lang="en-US" sz="2000" dirty="0">
              <a:solidFill>
                <a:schemeClr val="tx1"/>
              </a:solidFill>
            </a:endParaRPr>
          </a:p>
          <a:p>
            <a:pPr algn="ctr"/>
            <a:r>
              <a:rPr lang="en-US" sz="2000" b="1" dirty="0">
                <a:solidFill>
                  <a:srgbClr val="C00000"/>
                </a:solidFill>
              </a:rPr>
              <a:t>Preventing unintended pregnancy </a:t>
            </a:r>
            <a:r>
              <a:rPr lang="en-US" sz="2000" b="1" dirty="0">
                <a:solidFill>
                  <a:schemeClr val="tx1"/>
                </a:solidFill>
              </a:rPr>
              <a:t>+</a:t>
            </a:r>
            <a:r>
              <a:rPr lang="en-US" sz="2000" dirty="0">
                <a:solidFill>
                  <a:schemeClr val="tx1"/>
                </a:solidFill>
              </a:rPr>
              <a:t> </a:t>
            </a:r>
            <a:r>
              <a:rPr lang="en-US" sz="2000" b="1" dirty="0">
                <a:solidFill>
                  <a:srgbClr val="C00000"/>
                </a:solidFill>
              </a:rPr>
              <a:t>enabling healthy, desired pregnancies </a:t>
            </a:r>
            <a:r>
              <a:rPr lang="en-US" sz="2000" b="1" dirty="0">
                <a:solidFill>
                  <a:schemeClr val="tx1"/>
                </a:solidFill>
              </a:rPr>
              <a:t>= </a:t>
            </a:r>
            <a:r>
              <a:rPr lang="en-US" sz="2000" b="1" dirty="0">
                <a:solidFill>
                  <a:srgbClr val="C00000"/>
                </a:solidFill>
              </a:rPr>
              <a:t>GOOD OUTCOMES</a:t>
            </a:r>
            <a:r>
              <a:rPr lang="en-US" sz="2000" dirty="0">
                <a:solidFill>
                  <a:srgbClr val="C00000"/>
                </a:solidFill>
              </a:rPr>
              <a:t> </a:t>
            </a:r>
            <a:r>
              <a:rPr lang="en-US" sz="2000" dirty="0">
                <a:solidFill>
                  <a:schemeClr val="tx1"/>
                </a:solidFill>
              </a:rPr>
              <a:t>for women, children and families and prevention of new HIV infections</a:t>
            </a:r>
            <a:endParaRPr lang="en-US" sz="2000" b="1" dirty="0">
              <a:solidFill>
                <a:schemeClr val="tx1"/>
              </a:solidFill>
            </a:endParaRPr>
          </a:p>
        </p:txBody>
      </p:sp>
      <p:pic>
        <p:nvPicPr>
          <p:cNvPr id="8" name="Picture 7">
            <a:extLst>
              <a:ext uri="{FF2B5EF4-FFF2-40B4-BE49-F238E27FC236}">
                <a16:creationId xmlns:a16="http://schemas.microsoft.com/office/drawing/2014/main" id="{BF2232E9-C945-2041-BE5A-FC8F7BA9DC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11" name="TextBox 10">
            <a:extLst>
              <a:ext uri="{FF2B5EF4-FFF2-40B4-BE49-F238E27FC236}">
                <a16:creationId xmlns:a16="http://schemas.microsoft.com/office/drawing/2014/main" id="{125D1435-98B2-7342-A6C7-85F1AB327001}"/>
              </a:ext>
            </a:extLst>
          </p:cNvPr>
          <p:cNvSpPr txBox="1"/>
          <p:nvPr/>
        </p:nvSpPr>
        <p:spPr>
          <a:xfrm>
            <a:off x="36576" y="6559296"/>
            <a:ext cx="596638" cy="276999"/>
          </a:xfrm>
          <a:prstGeom prst="rect">
            <a:avLst/>
          </a:prstGeom>
          <a:noFill/>
        </p:spPr>
        <p:txBody>
          <a:bodyPr wrap="none" rtlCol="0">
            <a:spAutoFit/>
          </a:bodyPr>
          <a:lstStyle/>
          <a:p>
            <a:r>
              <a:rPr lang="en-US" sz="1200" dirty="0"/>
              <a:t>Slide 1</a:t>
            </a:r>
          </a:p>
        </p:txBody>
      </p:sp>
      <p:sp>
        <p:nvSpPr>
          <p:cNvPr id="12" name="TextBox 11">
            <a:extLst>
              <a:ext uri="{FF2B5EF4-FFF2-40B4-BE49-F238E27FC236}">
                <a16:creationId xmlns:a16="http://schemas.microsoft.com/office/drawing/2014/main" id="{5BE55B85-CBCE-A84A-8AD3-CDC820303490}"/>
              </a:ext>
            </a:extLst>
          </p:cNvPr>
          <p:cNvSpPr txBox="1"/>
          <p:nvPr/>
        </p:nvSpPr>
        <p:spPr>
          <a:xfrm>
            <a:off x="4620363" y="4724475"/>
            <a:ext cx="2765822" cy="1138773"/>
          </a:xfrm>
          <a:prstGeom prst="rect">
            <a:avLst/>
          </a:prstGeom>
          <a:noFill/>
        </p:spPr>
        <p:txBody>
          <a:bodyPr wrap="none" rtlCol="0">
            <a:spAutoFit/>
          </a:bodyPr>
          <a:lstStyle/>
          <a:p>
            <a:pPr algn="ctr"/>
            <a:r>
              <a:rPr lang="en-US" sz="3200" b="1" dirty="0">
                <a:solidFill>
                  <a:srgbClr val="C00000"/>
                </a:solidFill>
              </a:rPr>
              <a:t>19.4 MILLION </a:t>
            </a:r>
          </a:p>
          <a:p>
            <a:pPr algn="ctr"/>
            <a:r>
              <a:rPr lang="en-US" dirty="0">
                <a:solidFill>
                  <a:schemeClr val="tx1">
                    <a:lumMod val="50000"/>
                    <a:lumOff val="50000"/>
                  </a:schemeClr>
                </a:solidFill>
              </a:rPr>
              <a:t>(or 53%)</a:t>
            </a:r>
          </a:p>
          <a:p>
            <a:pPr algn="ctr"/>
            <a:r>
              <a:rPr lang="en-US" dirty="0">
                <a:solidFill>
                  <a:schemeClr val="tx1">
                    <a:lumMod val="50000"/>
                    <a:lumOff val="50000"/>
                  </a:schemeClr>
                </a:solidFill>
              </a:rPr>
              <a:t>in east and southern Africa.</a:t>
            </a:r>
          </a:p>
        </p:txBody>
      </p:sp>
    </p:spTree>
    <p:extLst>
      <p:ext uri="{BB962C8B-B14F-4D97-AF65-F5344CB8AC3E}">
        <p14:creationId xmlns:p14="http://schemas.microsoft.com/office/powerpoint/2010/main" val="2272317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C17ABF-3F97-B94C-977C-602D678B9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5" name="Rounded Rectangle 4">
            <a:extLst>
              <a:ext uri="{FF2B5EF4-FFF2-40B4-BE49-F238E27FC236}">
                <a16:creationId xmlns:a16="http://schemas.microsoft.com/office/drawing/2014/main" id="{5B3FF32E-426A-BE4D-B5B0-E44B0D3F8B22}"/>
              </a:ext>
            </a:extLst>
          </p:cNvPr>
          <p:cNvSpPr/>
          <p:nvPr/>
        </p:nvSpPr>
        <p:spPr>
          <a:xfrm>
            <a:off x="591672" y="1215794"/>
            <a:ext cx="10972800" cy="3853747"/>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Supporting women living with HIV to achieve their reproductive intentions (whether pregnancy prevention or safe and healthy desired pregnancy) is essential but can also be complex.</a:t>
            </a:r>
            <a:endParaRPr lang="en-US" sz="2000" b="1" dirty="0">
              <a:solidFill>
                <a:schemeClr val="tx1"/>
              </a:solidFill>
            </a:endParaRPr>
          </a:p>
        </p:txBody>
      </p:sp>
      <p:sp>
        <p:nvSpPr>
          <p:cNvPr id="6" name="TextBox 5">
            <a:extLst>
              <a:ext uri="{FF2B5EF4-FFF2-40B4-BE49-F238E27FC236}">
                <a16:creationId xmlns:a16="http://schemas.microsoft.com/office/drawing/2014/main" id="{20FEC4CA-229E-C141-B39A-D650B33BA759}"/>
              </a:ext>
            </a:extLst>
          </p:cNvPr>
          <p:cNvSpPr txBox="1"/>
          <p:nvPr/>
        </p:nvSpPr>
        <p:spPr>
          <a:xfrm>
            <a:off x="36576" y="6559296"/>
            <a:ext cx="596638" cy="276999"/>
          </a:xfrm>
          <a:prstGeom prst="rect">
            <a:avLst/>
          </a:prstGeom>
          <a:noFill/>
        </p:spPr>
        <p:txBody>
          <a:bodyPr wrap="none" rtlCol="0">
            <a:spAutoFit/>
          </a:bodyPr>
          <a:lstStyle/>
          <a:p>
            <a:r>
              <a:rPr lang="en-US" sz="1200" dirty="0"/>
              <a:t>Slide 2</a:t>
            </a:r>
          </a:p>
        </p:txBody>
      </p:sp>
    </p:spTree>
    <p:extLst>
      <p:ext uri="{BB962C8B-B14F-4D97-AF65-F5344CB8AC3E}">
        <p14:creationId xmlns:p14="http://schemas.microsoft.com/office/powerpoint/2010/main" val="1247214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03C5BA-1092-B34B-8FEF-29BC688802F7}"/>
              </a:ext>
            </a:extLst>
          </p:cNvPr>
          <p:cNvPicPr>
            <a:picLocks noChangeAspect="1"/>
          </p:cNvPicPr>
          <p:nvPr/>
        </p:nvPicPr>
        <p:blipFill>
          <a:blip r:embed="rId3"/>
          <a:stretch>
            <a:fillRect/>
          </a:stretch>
        </p:blipFill>
        <p:spPr>
          <a:xfrm>
            <a:off x="6100233" y="4358216"/>
            <a:ext cx="25400" cy="38100"/>
          </a:xfrm>
          <a:prstGeom prst="rect">
            <a:avLst/>
          </a:prstGeom>
        </p:spPr>
      </p:pic>
      <p:pic>
        <p:nvPicPr>
          <p:cNvPr id="7" name="Picture 6">
            <a:extLst>
              <a:ext uri="{FF2B5EF4-FFF2-40B4-BE49-F238E27FC236}">
                <a16:creationId xmlns:a16="http://schemas.microsoft.com/office/drawing/2014/main" id="{85C7F17F-2165-214C-96C9-9B2A96FC7A63}"/>
              </a:ext>
            </a:extLst>
          </p:cNvPr>
          <p:cNvPicPr>
            <a:picLocks noChangeAspect="1"/>
          </p:cNvPicPr>
          <p:nvPr/>
        </p:nvPicPr>
        <p:blipFill>
          <a:blip r:embed="rId4"/>
          <a:stretch>
            <a:fillRect/>
          </a:stretch>
        </p:blipFill>
        <p:spPr>
          <a:xfrm>
            <a:off x="4271963" y="1884400"/>
            <a:ext cx="7637291" cy="3261991"/>
          </a:xfrm>
          <a:prstGeom prst="rect">
            <a:avLst/>
          </a:prstGeom>
        </p:spPr>
      </p:pic>
      <p:grpSp>
        <p:nvGrpSpPr>
          <p:cNvPr id="12" name="Group 11">
            <a:extLst>
              <a:ext uri="{FF2B5EF4-FFF2-40B4-BE49-F238E27FC236}">
                <a16:creationId xmlns:a16="http://schemas.microsoft.com/office/drawing/2014/main" id="{A28E56D7-EE62-B64C-A85B-9A7607EDD019}"/>
              </a:ext>
            </a:extLst>
          </p:cNvPr>
          <p:cNvGrpSpPr/>
          <p:nvPr/>
        </p:nvGrpSpPr>
        <p:grpSpPr>
          <a:xfrm>
            <a:off x="477800" y="1744133"/>
            <a:ext cx="3315267" cy="4287152"/>
            <a:chOff x="477800" y="257665"/>
            <a:chExt cx="4013200" cy="4977753"/>
          </a:xfrm>
        </p:grpSpPr>
        <p:pic>
          <p:nvPicPr>
            <p:cNvPr id="9" name="Picture 8">
              <a:extLst>
                <a:ext uri="{FF2B5EF4-FFF2-40B4-BE49-F238E27FC236}">
                  <a16:creationId xmlns:a16="http://schemas.microsoft.com/office/drawing/2014/main" id="{39F5E00B-75CF-214E-87C8-D002D2956B00}"/>
                </a:ext>
              </a:extLst>
            </p:cNvPr>
            <p:cNvPicPr>
              <a:picLocks noChangeAspect="1"/>
            </p:cNvPicPr>
            <p:nvPr/>
          </p:nvPicPr>
          <p:blipFill>
            <a:blip r:embed="rId5"/>
            <a:stretch>
              <a:fillRect/>
            </a:stretch>
          </p:blipFill>
          <p:spPr>
            <a:xfrm>
              <a:off x="477800" y="257665"/>
              <a:ext cx="4013200" cy="3048000"/>
            </a:xfrm>
            <a:prstGeom prst="rect">
              <a:avLst/>
            </a:prstGeom>
          </p:spPr>
        </p:pic>
        <p:pic>
          <p:nvPicPr>
            <p:cNvPr id="11" name="Picture 10">
              <a:extLst>
                <a:ext uri="{FF2B5EF4-FFF2-40B4-BE49-F238E27FC236}">
                  <a16:creationId xmlns:a16="http://schemas.microsoft.com/office/drawing/2014/main" id="{13935A0D-45C4-0246-87B0-4A6D1C49ECFE}"/>
                </a:ext>
              </a:extLst>
            </p:cNvPr>
            <p:cNvPicPr>
              <a:picLocks noChangeAspect="1"/>
            </p:cNvPicPr>
            <p:nvPr/>
          </p:nvPicPr>
          <p:blipFill>
            <a:blip r:embed="rId6"/>
            <a:stretch>
              <a:fillRect/>
            </a:stretch>
          </p:blipFill>
          <p:spPr>
            <a:xfrm>
              <a:off x="477800" y="2162666"/>
              <a:ext cx="4013200" cy="3072752"/>
            </a:xfrm>
            <a:prstGeom prst="rect">
              <a:avLst/>
            </a:prstGeom>
          </p:spPr>
        </p:pic>
      </p:grpSp>
      <p:pic>
        <p:nvPicPr>
          <p:cNvPr id="13" name="Picture 12">
            <a:extLst>
              <a:ext uri="{FF2B5EF4-FFF2-40B4-BE49-F238E27FC236}">
                <a16:creationId xmlns:a16="http://schemas.microsoft.com/office/drawing/2014/main" id="{6057FC98-C247-0543-A758-53465B5EE4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16" name="Rectangle 15">
            <a:extLst>
              <a:ext uri="{FF2B5EF4-FFF2-40B4-BE49-F238E27FC236}">
                <a16:creationId xmlns:a16="http://schemas.microsoft.com/office/drawing/2014/main" id="{7DDFCF57-DEAE-254C-8F8E-EACEFE91CBED}"/>
              </a:ext>
            </a:extLst>
          </p:cNvPr>
          <p:cNvSpPr/>
          <p:nvPr/>
        </p:nvSpPr>
        <p:spPr>
          <a:xfrm>
            <a:off x="10846062" y="3603812"/>
            <a:ext cx="893220" cy="201706"/>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F8E1146-C0D0-9348-9B0C-C6A96A72371E}"/>
              </a:ext>
            </a:extLst>
          </p:cNvPr>
          <p:cNvSpPr/>
          <p:nvPr/>
        </p:nvSpPr>
        <p:spPr>
          <a:xfrm>
            <a:off x="4395956" y="3818964"/>
            <a:ext cx="7343326" cy="242047"/>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7B3D526-865B-5F4E-AB61-FFFCCACF0CD6}"/>
              </a:ext>
            </a:extLst>
          </p:cNvPr>
          <p:cNvSpPr/>
          <p:nvPr/>
        </p:nvSpPr>
        <p:spPr>
          <a:xfrm>
            <a:off x="4395956" y="4074456"/>
            <a:ext cx="4210162" cy="283759"/>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EF717DE-9DAF-1044-B3E2-3C9BC64CB158}"/>
              </a:ext>
            </a:extLst>
          </p:cNvPr>
          <p:cNvSpPr/>
          <p:nvPr/>
        </p:nvSpPr>
        <p:spPr>
          <a:xfrm>
            <a:off x="477800" y="1744133"/>
            <a:ext cx="3315267" cy="4287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5B3FF32E-426A-BE4D-B5B0-E44B0D3F8B22}"/>
              </a:ext>
            </a:extLst>
          </p:cNvPr>
          <p:cNvSpPr/>
          <p:nvPr/>
        </p:nvSpPr>
        <p:spPr>
          <a:xfrm>
            <a:off x="4271963" y="463812"/>
            <a:ext cx="3138500" cy="750330"/>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Efavirenz and birth defects</a:t>
            </a:r>
          </a:p>
        </p:txBody>
      </p:sp>
      <p:sp>
        <p:nvSpPr>
          <p:cNvPr id="14" name="TextBox 13">
            <a:extLst>
              <a:ext uri="{FF2B5EF4-FFF2-40B4-BE49-F238E27FC236}">
                <a16:creationId xmlns:a16="http://schemas.microsoft.com/office/drawing/2014/main" id="{94D56BFB-8832-BB48-89D0-D867EC4B6012}"/>
              </a:ext>
            </a:extLst>
          </p:cNvPr>
          <p:cNvSpPr txBox="1"/>
          <p:nvPr/>
        </p:nvSpPr>
        <p:spPr>
          <a:xfrm>
            <a:off x="36576" y="6559296"/>
            <a:ext cx="596638" cy="276999"/>
          </a:xfrm>
          <a:prstGeom prst="rect">
            <a:avLst/>
          </a:prstGeom>
          <a:noFill/>
        </p:spPr>
        <p:txBody>
          <a:bodyPr wrap="none" rtlCol="0">
            <a:spAutoFit/>
          </a:bodyPr>
          <a:lstStyle/>
          <a:p>
            <a:r>
              <a:rPr lang="en-US" sz="1200" dirty="0"/>
              <a:t>Slide 3</a:t>
            </a:r>
          </a:p>
        </p:txBody>
      </p:sp>
    </p:spTree>
    <p:extLst>
      <p:ext uri="{BB962C8B-B14F-4D97-AF65-F5344CB8AC3E}">
        <p14:creationId xmlns:p14="http://schemas.microsoft.com/office/powerpoint/2010/main" val="1542118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FE86529-6DAD-EA45-8193-A5431BDE5D6E}"/>
              </a:ext>
            </a:extLst>
          </p:cNvPr>
          <p:cNvGrpSpPr>
            <a:grpSpLocks noChangeAspect="1"/>
          </p:cNvGrpSpPr>
          <p:nvPr/>
        </p:nvGrpSpPr>
        <p:grpSpPr>
          <a:xfrm>
            <a:off x="791369" y="3575494"/>
            <a:ext cx="2733177" cy="1094664"/>
            <a:chOff x="4273020" y="2425700"/>
            <a:chExt cx="4978403" cy="1993900"/>
          </a:xfrm>
        </p:grpSpPr>
        <p:pic>
          <p:nvPicPr>
            <p:cNvPr id="5" name="Picture 4">
              <a:extLst>
                <a:ext uri="{FF2B5EF4-FFF2-40B4-BE49-F238E27FC236}">
                  <a16:creationId xmlns:a16="http://schemas.microsoft.com/office/drawing/2014/main" id="{A6C61FA2-77BB-294C-B741-A5DEF5CE7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020" y="2425700"/>
              <a:ext cx="4978403" cy="1993900"/>
            </a:xfrm>
            <a:prstGeom prst="rect">
              <a:avLst/>
            </a:prstGeom>
          </p:spPr>
        </p:pic>
        <p:pic>
          <p:nvPicPr>
            <p:cNvPr id="6" name="Picture 5">
              <a:extLst>
                <a:ext uri="{FF2B5EF4-FFF2-40B4-BE49-F238E27FC236}">
                  <a16:creationId xmlns:a16="http://schemas.microsoft.com/office/drawing/2014/main" id="{788147BB-07DB-444A-B1CC-CD7204DC4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852" y="2432846"/>
              <a:ext cx="2425699" cy="254001"/>
            </a:xfrm>
            <a:prstGeom prst="rect">
              <a:avLst/>
            </a:prstGeom>
          </p:spPr>
        </p:pic>
      </p:grpSp>
      <p:pic>
        <p:nvPicPr>
          <p:cNvPr id="7" name="Picture 6">
            <a:extLst>
              <a:ext uri="{FF2B5EF4-FFF2-40B4-BE49-F238E27FC236}">
                <a16:creationId xmlns:a16="http://schemas.microsoft.com/office/drawing/2014/main" id="{3D5D8DE9-2A4C-FB4C-8C07-69414ABC836B}"/>
              </a:ext>
            </a:extLst>
          </p:cNvPr>
          <p:cNvPicPr>
            <a:picLocks noChangeAspect="1"/>
          </p:cNvPicPr>
          <p:nvPr/>
        </p:nvPicPr>
        <p:blipFill>
          <a:blip r:embed="rId5"/>
          <a:stretch>
            <a:fillRect/>
          </a:stretch>
        </p:blipFill>
        <p:spPr>
          <a:xfrm>
            <a:off x="546977" y="4919583"/>
            <a:ext cx="3331938" cy="731983"/>
          </a:xfrm>
          <a:prstGeom prst="rect">
            <a:avLst/>
          </a:prstGeom>
          <a:ln w="31750">
            <a:solidFill>
              <a:srgbClr val="C00000"/>
            </a:solidFill>
          </a:ln>
          <a:effectLst>
            <a:softEdge rad="31750"/>
          </a:effectLst>
        </p:spPr>
      </p:pic>
      <p:pic>
        <p:nvPicPr>
          <p:cNvPr id="12" name="Picture 11">
            <a:extLst>
              <a:ext uri="{FF2B5EF4-FFF2-40B4-BE49-F238E27FC236}">
                <a16:creationId xmlns:a16="http://schemas.microsoft.com/office/drawing/2014/main" id="{63FC8231-EAE2-4744-8FC0-37A5299340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15" name="Rectangle 14">
            <a:extLst>
              <a:ext uri="{FF2B5EF4-FFF2-40B4-BE49-F238E27FC236}">
                <a16:creationId xmlns:a16="http://schemas.microsoft.com/office/drawing/2014/main" id="{50434D05-922E-C941-AB59-49FEB648656C}"/>
              </a:ext>
            </a:extLst>
          </p:cNvPr>
          <p:cNvSpPr/>
          <p:nvPr/>
        </p:nvSpPr>
        <p:spPr>
          <a:xfrm>
            <a:off x="477800" y="1075765"/>
            <a:ext cx="3435659" cy="52913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5B3FF32E-426A-BE4D-B5B0-E44B0D3F8B22}"/>
              </a:ext>
            </a:extLst>
          </p:cNvPr>
          <p:cNvSpPr/>
          <p:nvPr/>
        </p:nvSpPr>
        <p:spPr>
          <a:xfrm>
            <a:off x="4241982" y="440934"/>
            <a:ext cx="4332391" cy="750330"/>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C00000"/>
                </a:solidFill>
              </a:rPr>
              <a:t>Efavirenz and contraceptive implant</a:t>
            </a:r>
          </a:p>
        </p:txBody>
      </p:sp>
      <p:sp>
        <p:nvSpPr>
          <p:cNvPr id="17" name="TextBox 16">
            <a:extLst>
              <a:ext uri="{FF2B5EF4-FFF2-40B4-BE49-F238E27FC236}">
                <a16:creationId xmlns:a16="http://schemas.microsoft.com/office/drawing/2014/main" id="{5A7E0706-2E8E-EE49-BD82-5E7DBAFF178B}"/>
              </a:ext>
            </a:extLst>
          </p:cNvPr>
          <p:cNvSpPr txBox="1"/>
          <p:nvPr/>
        </p:nvSpPr>
        <p:spPr>
          <a:xfrm>
            <a:off x="36576" y="6559296"/>
            <a:ext cx="596638" cy="276999"/>
          </a:xfrm>
          <a:prstGeom prst="rect">
            <a:avLst/>
          </a:prstGeom>
          <a:noFill/>
        </p:spPr>
        <p:txBody>
          <a:bodyPr wrap="none" rtlCol="0">
            <a:spAutoFit/>
          </a:bodyPr>
          <a:lstStyle/>
          <a:p>
            <a:r>
              <a:rPr lang="en-US" sz="1200" dirty="0"/>
              <a:t>Slide 4</a:t>
            </a:r>
          </a:p>
        </p:txBody>
      </p:sp>
      <p:sp>
        <p:nvSpPr>
          <p:cNvPr id="2" name="Rectangle 1">
            <a:extLst>
              <a:ext uri="{FF2B5EF4-FFF2-40B4-BE49-F238E27FC236}">
                <a16:creationId xmlns:a16="http://schemas.microsoft.com/office/drawing/2014/main" id="{7A31DD37-C1FD-694C-8426-72883CF7E0EB}"/>
              </a:ext>
            </a:extLst>
          </p:cNvPr>
          <p:cNvSpPr/>
          <p:nvPr/>
        </p:nvSpPr>
        <p:spPr>
          <a:xfrm>
            <a:off x="877029" y="3557206"/>
            <a:ext cx="2681417" cy="11129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FFF2C41-9E0E-D042-A2EC-CC46DDAE5C12}"/>
              </a:ext>
            </a:extLst>
          </p:cNvPr>
          <p:cNvPicPr>
            <a:picLocks noChangeAspect="1"/>
          </p:cNvPicPr>
          <p:nvPr/>
        </p:nvPicPr>
        <p:blipFill>
          <a:blip r:embed="rId7"/>
          <a:stretch>
            <a:fillRect/>
          </a:stretch>
        </p:blipFill>
        <p:spPr>
          <a:xfrm>
            <a:off x="724349" y="1275915"/>
            <a:ext cx="3014712" cy="1584000"/>
          </a:xfrm>
          <a:prstGeom prst="rect">
            <a:avLst/>
          </a:prstGeom>
          <a:ln>
            <a:solidFill>
              <a:schemeClr val="tx1"/>
            </a:solidFill>
          </a:ln>
        </p:spPr>
      </p:pic>
    </p:spTree>
    <p:extLst>
      <p:ext uri="{BB962C8B-B14F-4D97-AF65-F5344CB8AC3E}">
        <p14:creationId xmlns:p14="http://schemas.microsoft.com/office/powerpoint/2010/main" val="4185244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FE86529-6DAD-EA45-8193-A5431BDE5D6E}"/>
              </a:ext>
            </a:extLst>
          </p:cNvPr>
          <p:cNvGrpSpPr>
            <a:grpSpLocks noChangeAspect="1"/>
          </p:cNvGrpSpPr>
          <p:nvPr/>
        </p:nvGrpSpPr>
        <p:grpSpPr>
          <a:xfrm>
            <a:off x="791369" y="3575494"/>
            <a:ext cx="2733177" cy="1094664"/>
            <a:chOff x="4273020" y="2425700"/>
            <a:chExt cx="4978403" cy="1993900"/>
          </a:xfrm>
        </p:grpSpPr>
        <p:pic>
          <p:nvPicPr>
            <p:cNvPr id="5" name="Picture 4">
              <a:extLst>
                <a:ext uri="{FF2B5EF4-FFF2-40B4-BE49-F238E27FC236}">
                  <a16:creationId xmlns:a16="http://schemas.microsoft.com/office/drawing/2014/main" id="{A6C61FA2-77BB-294C-B741-A5DEF5CE7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020" y="2425700"/>
              <a:ext cx="4978403" cy="1993900"/>
            </a:xfrm>
            <a:prstGeom prst="rect">
              <a:avLst/>
            </a:prstGeom>
          </p:spPr>
        </p:pic>
        <p:pic>
          <p:nvPicPr>
            <p:cNvPr id="6" name="Picture 5">
              <a:extLst>
                <a:ext uri="{FF2B5EF4-FFF2-40B4-BE49-F238E27FC236}">
                  <a16:creationId xmlns:a16="http://schemas.microsoft.com/office/drawing/2014/main" id="{788147BB-07DB-444A-B1CC-CD7204DC4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852" y="2432846"/>
              <a:ext cx="2425699" cy="254001"/>
            </a:xfrm>
            <a:prstGeom prst="rect">
              <a:avLst/>
            </a:prstGeom>
          </p:spPr>
        </p:pic>
      </p:grpSp>
      <p:pic>
        <p:nvPicPr>
          <p:cNvPr id="10" name="Content Placeholder 10">
            <a:extLst>
              <a:ext uri="{FF2B5EF4-FFF2-40B4-BE49-F238E27FC236}">
                <a16:creationId xmlns:a16="http://schemas.microsoft.com/office/drawing/2014/main" id="{E7BF52E1-0116-CF47-87B5-EBA4A901D69F}"/>
              </a:ext>
            </a:extLst>
          </p:cNvPr>
          <p:cNvPicPr>
            <a:picLocks noChangeAspect="1"/>
          </p:cNvPicPr>
          <p:nvPr/>
        </p:nvPicPr>
        <p:blipFill rotWithShape="1">
          <a:blip r:embed="rId5"/>
          <a:srcRect l="4425" t="4011" r="9539" b="2011"/>
          <a:stretch/>
        </p:blipFill>
        <p:spPr>
          <a:xfrm>
            <a:off x="4682533" y="1386133"/>
            <a:ext cx="5071424" cy="2470881"/>
          </a:xfrm>
          <a:prstGeom prst="rect">
            <a:avLst/>
          </a:prstGeom>
          <a:noFill/>
          <a:ln>
            <a:noFill/>
          </a:ln>
        </p:spPr>
      </p:pic>
      <p:pic>
        <p:nvPicPr>
          <p:cNvPr id="11" name="Picture 3">
            <a:extLst>
              <a:ext uri="{FF2B5EF4-FFF2-40B4-BE49-F238E27FC236}">
                <a16:creationId xmlns:a16="http://schemas.microsoft.com/office/drawing/2014/main" id="{951C37EF-3A33-1947-9BF0-743DD7696604}"/>
              </a:ext>
            </a:extLst>
          </p:cNvPr>
          <p:cNvPicPr>
            <a:picLocks noChangeAspect="1"/>
          </p:cNvPicPr>
          <p:nvPr/>
        </p:nvPicPr>
        <p:blipFill>
          <a:blip r:embed="rId6">
            <a:extLst>
              <a:ext uri="{28A0092B-C50C-407E-A947-70E740481C1C}">
                <a14:useLocalDpi xmlns:a14="http://schemas.microsoft.com/office/drawing/2010/main" val="0"/>
              </a:ext>
            </a:extLst>
          </a:blip>
          <a:srcRect l="4143" r="1857" b="4114"/>
          <a:stretch>
            <a:fillRect/>
          </a:stretch>
        </p:blipFill>
        <p:spPr bwMode="auto">
          <a:xfrm>
            <a:off x="4368207" y="4240973"/>
            <a:ext cx="6351039" cy="1226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63FC8231-EAE2-4744-8FC0-37A5299340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6062" y="6356704"/>
            <a:ext cx="1078471" cy="358060"/>
          </a:xfrm>
          <a:prstGeom prst="rect">
            <a:avLst/>
          </a:prstGeom>
        </p:spPr>
      </p:pic>
      <p:sp>
        <p:nvSpPr>
          <p:cNvPr id="13" name="Rectangle 12">
            <a:extLst>
              <a:ext uri="{FF2B5EF4-FFF2-40B4-BE49-F238E27FC236}">
                <a16:creationId xmlns:a16="http://schemas.microsoft.com/office/drawing/2014/main" id="{F6A095D4-BC6D-1047-8D43-AF88267E46AC}"/>
              </a:ext>
            </a:extLst>
          </p:cNvPr>
          <p:cNvSpPr/>
          <p:nvPr/>
        </p:nvSpPr>
        <p:spPr>
          <a:xfrm>
            <a:off x="6107852" y="3386467"/>
            <a:ext cx="1220794" cy="156901"/>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3B22CC5-3686-4845-9664-CAF1168B9A1E}"/>
              </a:ext>
            </a:extLst>
          </p:cNvPr>
          <p:cNvSpPr/>
          <p:nvPr/>
        </p:nvSpPr>
        <p:spPr>
          <a:xfrm>
            <a:off x="4682532" y="4470298"/>
            <a:ext cx="5227949" cy="398948"/>
          </a:xfrm>
          <a:prstGeom prst="rect">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0434D05-922E-C941-AB59-49FEB648656C}"/>
              </a:ext>
            </a:extLst>
          </p:cNvPr>
          <p:cNvSpPr/>
          <p:nvPr/>
        </p:nvSpPr>
        <p:spPr>
          <a:xfrm>
            <a:off x="477800" y="1075765"/>
            <a:ext cx="3435659" cy="52913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5B3FF32E-426A-BE4D-B5B0-E44B0D3F8B22}"/>
              </a:ext>
            </a:extLst>
          </p:cNvPr>
          <p:cNvSpPr/>
          <p:nvPr/>
        </p:nvSpPr>
        <p:spPr>
          <a:xfrm>
            <a:off x="4241982" y="440934"/>
            <a:ext cx="4332391" cy="750330"/>
          </a:xfrm>
          <a:prstGeom prst="roundRect">
            <a:avLst/>
          </a:prstGeom>
          <a:solidFill>
            <a:schemeClr val="bg1"/>
          </a:solidFill>
          <a:ln w="111125">
            <a:solidFill>
              <a:srgbClr val="005493">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C00000"/>
                </a:solidFill>
              </a:rPr>
              <a:t>Efavirenz and contraceptive implant</a:t>
            </a:r>
          </a:p>
        </p:txBody>
      </p:sp>
      <p:sp>
        <p:nvSpPr>
          <p:cNvPr id="17" name="TextBox 16">
            <a:extLst>
              <a:ext uri="{FF2B5EF4-FFF2-40B4-BE49-F238E27FC236}">
                <a16:creationId xmlns:a16="http://schemas.microsoft.com/office/drawing/2014/main" id="{5A7E0706-2E8E-EE49-BD82-5E7DBAFF178B}"/>
              </a:ext>
            </a:extLst>
          </p:cNvPr>
          <p:cNvSpPr txBox="1"/>
          <p:nvPr/>
        </p:nvSpPr>
        <p:spPr>
          <a:xfrm>
            <a:off x="36576" y="6559296"/>
            <a:ext cx="596638" cy="276999"/>
          </a:xfrm>
          <a:prstGeom prst="rect">
            <a:avLst/>
          </a:prstGeom>
          <a:noFill/>
        </p:spPr>
        <p:txBody>
          <a:bodyPr wrap="none" rtlCol="0">
            <a:spAutoFit/>
          </a:bodyPr>
          <a:lstStyle/>
          <a:p>
            <a:r>
              <a:rPr lang="en-US" sz="1200" dirty="0"/>
              <a:t>Slide 4</a:t>
            </a:r>
          </a:p>
        </p:txBody>
      </p:sp>
      <p:sp>
        <p:nvSpPr>
          <p:cNvPr id="2" name="Rectangle 1">
            <a:extLst>
              <a:ext uri="{FF2B5EF4-FFF2-40B4-BE49-F238E27FC236}">
                <a16:creationId xmlns:a16="http://schemas.microsoft.com/office/drawing/2014/main" id="{7A31DD37-C1FD-694C-8426-72883CF7E0EB}"/>
              </a:ext>
            </a:extLst>
          </p:cNvPr>
          <p:cNvSpPr/>
          <p:nvPr/>
        </p:nvSpPr>
        <p:spPr>
          <a:xfrm>
            <a:off x="877029" y="3557206"/>
            <a:ext cx="2681417" cy="11129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4E1ACED-F44A-254B-A57B-6E532473B059}"/>
              </a:ext>
            </a:extLst>
          </p:cNvPr>
          <p:cNvPicPr>
            <a:picLocks noChangeAspect="1"/>
          </p:cNvPicPr>
          <p:nvPr/>
        </p:nvPicPr>
        <p:blipFill>
          <a:blip r:embed="rId8"/>
          <a:stretch>
            <a:fillRect/>
          </a:stretch>
        </p:blipFill>
        <p:spPr>
          <a:xfrm>
            <a:off x="798381" y="1191264"/>
            <a:ext cx="2808000" cy="1798641"/>
          </a:xfrm>
          <a:prstGeom prst="rect">
            <a:avLst/>
          </a:prstGeom>
          <a:ln>
            <a:solidFill>
              <a:schemeClr val="tx1"/>
            </a:solidFill>
          </a:ln>
        </p:spPr>
      </p:pic>
      <p:pic>
        <p:nvPicPr>
          <p:cNvPr id="18" name="Picture 17">
            <a:extLst>
              <a:ext uri="{FF2B5EF4-FFF2-40B4-BE49-F238E27FC236}">
                <a16:creationId xmlns:a16="http://schemas.microsoft.com/office/drawing/2014/main" id="{A37B4E29-E020-554D-8DC7-FC89A2AF4ED1}"/>
              </a:ext>
            </a:extLst>
          </p:cNvPr>
          <p:cNvPicPr>
            <a:picLocks noChangeAspect="1"/>
          </p:cNvPicPr>
          <p:nvPr/>
        </p:nvPicPr>
        <p:blipFill>
          <a:blip r:embed="rId9"/>
          <a:stretch>
            <a:fillRect/>
          </a:stretch>
        </p:blipFill>
        <p:spPr>
          <a:xfrm>
            <a:off x="546977" y="4919583"/>
            <a:ext cx="3331938" cy="731983"/>
          </a:xfrm>
          <a:prstGeom prst="rect">
            <a:avLst/>
          </a:prstGeom>
          <a:ln w="31750">
            <a:solidFill>
              <a:srgbClr val="C00000"/>
            </a:solidFill>
          </a:ln>
          <a:effectLst>
            <a:softEdge rad="31750"/>
          </a:effectLst>
        </p:spPr>
      </p:pic>
    </p:spTree>
    <p:extLst>
      <p:ext uri="{BB962C8B-B14F-4D97-AF65-F5344CB8AC3E}">
        <p14:creationId xmlns:p14="http://schemas.microsoft.com/office/powerpoint/2010/main" val="2576213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10914</TotalTime>
  <Words>1937</Words>
  <Application>Microsoft Macintosh PowerPoint</Application>
  <PresentationFormat>Widescreen</PresentationFormat>
  <Paragraphs>426</Paragraphs>
  <Slides>34</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DengXian</vt:lpstr>
      <vt:lpstr>Arial</vt:lpstr>
      <vt:lpstr>Calibri</vt:lpstr>
      <vt:lpstr>Calibri Light</vt:lpstr>
      <vt:lpstr>Times New Roman</vt:lpstr>
      <vt:lpstr>Office Theme</vt:lpstr>
      <vt:lpstr>Contraception and ART opportunities to expand effective ART and contraceptive choices with Dolutegravir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COUNTRY RESPONSES TO THE WHO DOLUTEGRAVIR STATEMENT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Efavirenz and hormonal contraception</vt:lpstr>
      <vt:lpstr>Efavirenz and hormonal contraception</vt:lpstr>
      <vt:lpstr>Dolutegravir and hormonal contraception</vt:lpstr>
      <vt:lpstr>PowerPoint Presentation</vt:lpstr>
      <vt:lpstr>PowerPoint Presentation</vt:lpstr>
      <vt:lpstr>PowerPoint Presentation</vt:lpstr>
      <vt:lpstr>PowerPoint Presentation</vt:lpstr>
      <vt:lpstr>PowerPoint Presentation</vt:lpstr>
      <vt:lpstr>PowerPoint Presentation</vt:lpstr>
      <vt:lpstr>Thanks and acknowledgements</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chelseaamorroni@gmail.com</dc:creator>
  <cp:lastModifiedBy>chelseaamorroni@gmail.com</cp:lastModifiedBy>
  <cp:revision>655</cp:revision>
  <dcterms:created xsi:type="dcterms:W3CDTF">2018-07-14T14:31:06Z</dcterms:created>
  <dcterms:modified xsi:type="dcterms:W3CDTF">2018-07-26T10:39:44Z</dcterms:modified>
</cp:coreProperties>
</file>