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tiff" ContentType="image/tif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1"/>
  </p:notesMasterIdLst>
  <p:handoutMasterIdLst>
    <p:handoutMasterId r:id="rId52"/>
  </p:handoutMasterIdLst>
  <p:sldIdLst>
    <p:sldId id="354" r:id="rId2"/>
    <p:sldId id="355" r:id="rId3"/>
    <p:sldId id="357" r:id="rId4"/>
    <p:sldId id="358" r:id="rId5"/>
    <p:sldId id="359" r:id="rId6"/>
    <p:sldId id="360" r:id="rId7"/>
    <p:sldId id="361" r:id="rId8"/>
    <p:sldId id="366" r:id="rId9"/>
    <p:sldId id="367" r:id="rId10"/>
    <p:sldId id="368" r:id="rId11"/>
    <p:sldId id="388" r:id="rId12"/>
    <p:sldId id="389" r:id="rId13"/>
    <p:sldId id="369" r:id="rId14"/>
    <p:sldId id="370" r:id="rId15"/>
    <p:sldId id="374" r:id="rId16"/>
    <p:sldId id="379" r:id="rId17"/>
    <p:sldId id="390" r:id="rId18"/>
    <p:sldId id="391" r:id="rId19"/>
    <p:sldId id="393" r:id="rId20"/>
    <p:sldId id="371" r:id="rId21"/>
    <p:sldId id="375" r:id="rId22"/>
    <p:sldId id="378" r:id="rId23"/>
    <p:sldId id="386" r:id="rId24"/>
    <p:sldId id="373" r:id="rId25"/>
    <p:sldId id="394" r:id="rId26"/>
    <p:sldId id="380" r:id="rId27"/>
    <p:sldId id="395" r:id="rId28"/>
    <p:sldId id="396" r:id="rId29"/>
    <p:sldId id="397" r:id="rId30"/>
    <p:sldId id="398" r:id="rId31"/>
    <p:sldId id="399" r:id="rId32"/>
    <p:sldId id="381" r:id="rId33"/>
    <p:sldId id="382" r:id="rId34"/>
    <p:sldId id="410" r:id="rId35"/>
    <p:sldId id="404" r:id="rId36"/>
    <p:sldId id="405" r:id="rId37"/>
    <p:sldId id="406" r:id="rId38"/>
    <p:sldId id="407" r:id="rId39"/>
    <p:sldId id="413" r:id="rId40"/>
    <p:sldId id="414" r:id="rId41"/>
    <p:sldId id="409" r:id="rId42"/>
    <p:sldId id="384" r:id="rId43"/>
    <p:sldId id="385" r:id="rId44"/>
    <p:sldId id="417" r:id="rId45"/>
    <p:sldId id="415" r:id="rId46"/>
    <p:sldId id="416" r:id="rId47"/>
    <p:sldId id="420" r:id="rId48"/>
    <p:sldId id="418" r:id="rId49"/>
    <p:sldId id="419" r:id="rId5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ebecca Bailey" initials="RB" lastIdx="16" clrIdx="0">
    <p:extLst/>
  </p:cmAuthor>
  <p:cmAuthor id="2" name="Author" initials="A" lastIdx="62" clrIdx="1"/>
  <p:cmAuthor id="3" name="Alex Angel" initials="AA" lastIdx="17" clrIdx="2">
    <p:extLst>
      <p:ext uri="{19B8F6BF-5375-455C-9EA6-DF929625EA0E}">
        <p15:presenceInfo xmlns:p15="http://schemas.microsoft.com/office/powerpoint/2012/main" userId="S-1-5-21-1630766965-14560760-1228025406-7046" providerId="AD"/>
      </p:ext>
    </p:extLst>
  </p:cmAuthor>
  <p:cmAuthor id="4" name="Jennifer Cohn" initials="JC" lastIdx="4" clrIdx="3">
    <p:extLst>
      <p:ext uri="{19B8F6BF-5375-455C-9EA6-DF929625EA0E}">
        <p15:presenceInfo xmlns:p15="http://schemas.microsoft.com/office/powerpoint/2012/main" userId="Jennifer Coh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F551C"/>
    <a:srgbClr val="0E746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92" autoAdjust="0"/>
    <p:restoredTop sz="93598" autoAdjust="0"/>
  </p:normalViewPr>
  <p:slideViewPr>
    <p:cSldViewPr snapToGrid="0" snapToObjects="1">
      <p:cViewPr varScale="1">
        <p:scale>
          <a:sx n="66" d="100"/>
          <a:sy n="66" d="100"/>
        </p:scale>
        <p:origin x="1326" y="66"/>
      </p:cViewPr>
      <p:guideLst>
        <p:guide orient="horz" pos="2160"/>
        <p:guide pos="2880"/>
      </p:guideLst>
    </p:cSldViewPr>
  </p:slideViewPr>
  <p:notesTextViewPr>
    <p:cViewPr>
      <p:scale>
        <a:sx n="100" d="100"/>
        <a:sy n="100" d="100"/>
      </p:scale>
      <p:origin x="0" y="0"/>
    </p:cViewPr>
  </p:notesTextViewPr>
  <p:sorterViewPr>
    <p:cViewPr>
      <p:scale>
        <a:sx n="150" d="100"/>
        <a:sy n="150" d="100"/>
      </p:scale>
      <p:origin x="0" y="0"/>
    </p:cViewPr>
  </p:sorterViewPr>
  <p:notesViewPr>
    <p:cSldViewPr snapToGrid="0" snapToObjects="1">
      <p:cViewPr varScale="1">
        <p:scale>
          <a:sx n="90" d="100"/>
          <a:sy n="90" d="100"/>
        </p:scale>
        <p:origin x="3696"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commentAuthors" Target="commentAuthor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jlemaire\Dropbox\Dossier%20de%20l'&#233;quipe%20Main%20dropbox\EGPAF\Procurement\Forecasting\To%20upload%20to%20Dashboard\Facilities%20and%20Forecasting.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v>New testing site enrollments</c:v>
          </c:tx>
          <c:spPr>
            <a:solidFill>
              <a:schemeClr val="accent1"/>
            </a:solidFill>
            <a:ln>
              <a:noFill/>
            </a:ln>
            <a:effectLst/>
          </c:spPr>
          <c:invertIfNegative val="0"/>
          <c:cat>
            <c:strRef>
              <c:f>Reporting!$E$31:$O$31</c:f>
              <c:strCache>
                <c:ptCount val="11"/>
                <c:pt idx="0">
                  <c:v>Q4         2016</c:v>
                </c:pt>
                <c:pt idx="1">
                  <c:v>Q1         2017</c:v>
                </c:pt>
                <c:pt idx="2">
                  <c:v>Q2        2017</c:v>
                </c:pt>
                <c:pt idx="3">
                  <c:v>Q3        2017</c:v>
                </c:pt>
                <c:pt idx="4">
                  <c:v>Q4         2017</c:v>
                </c:pt>
                <c:pt idx="5">
                  <c:v>Q1          2018</c:v>
                </c:pt>
                <c:pt idx="6">
                  <c:v>Q2         2018</c:v>
                </c:pt>
                <c:pt idx="7">
                  <c:v>Q3          2018</c:v>
                </c:pt>
                <c:pt idx="8">
                  <c:v>Q4         2018</c:v>
                </c:pt>
                <c:pt idx="9">
                  <c:v>Q1           2019</c:v>
                </c:pt>
                <c:pt idx="10">
                  <c:v>Q2           2019</c:v>
                </c:pt>
              </c:strCache>
            </c:strRef>
          </c:cat>
          <c:val>
            <c:numRef>
              <c:f>Reporting!$E$33:$O$33</c:f>
              <c:numCache>
                <c:formatCode>General</c:formatCode>
                <c:ptCount val="11"/>
                <c:pt idx="0">
                  <c:v>7</c:v>
                </c:pt>
                <c:pt idx="1">
                  <c:v>20</c:v>
                </c:pt>
                <c:pt idx="2">
                  <c:v>11</c:v>
                </c:pt>
                <c:pt idx="3">
                  <c:v>26</c:v>
                </c:pt>
                <c:pt idx="4">
                  <c:v>29</c:v>
                </c:pt>
                <c:pt idx="5">
                  <c:v>70</c:v>
                </c:pt>
                <c:pt idx="6">
                  <c:v>62</c:v>
                </c:pt>
                <c:pt idx="7">
                  <c:v>39</c:v>
                </c:pt>
                <c:pt idx="8">
                  <c:v>25</c:v>
                </c:pt>
                <c:pt idx="9">
                  <c:v>0</c:v>
                </c:pt>
                <c:pt idx="10">
                  <c:v>0</c:v>
                </c:pt>
              </c:numCache>
            </c:numRef>
          </c:val>
          <c:extLst xmlns:c16r2="http://schemas.microsoft.com/office/drawing/2015/06/chart">
            <c:ext xmlns:c16="http://schemas.microsoft.com/office/drawing/2014/chart" uri="{C3380CC4-5D6E-409C-BE32-E72D297353CC}">
              <c16:uniqueId val="{00000000-7279-4107-9B25-701AD629BDF4}"/>
            </c:ext>
          </c:extLst>
        </c:ser>
        <c:ser>
          <c:idx val="2"/>
          <c:order val="2"/>
          <c:tx>
            <c:v>Cumulative number of sites accessing POC EID</c:v>
          </c:tx>
          <c:spPr>
            <a:solidFill>
              <a:schemeClr val="accent3"/>
            </a:solidFill>
            <a:ln>
              <a:noFill/>
            </a:ln>
            <a:effectLst/>
          </c:spPr>
          <c:invertIfNegative val="0"/>
          <c:cat>
            <c:strRef>
              <c:f>Reporting!$E$31:$O$31</c:f>
              <c:strCache>
                <c:ptCount val="11"/>
                <c:pt idx="0">
                  <c:v>Q4         2016</c:v>
                </c:pt>
                <c:pt idx="1">
                  <c:v>Q1         2017</c:v>
                </c:pt>
                <c:pt idx="2">
                  <c:v>Q2        2017</c:v>
                </c:pt>
                <c:pt idx="3">
                  <c:v>Q3        2017</c:v>
                </c:pt>
                <c:pt idx="4">
                  <c:v>Q4         2017</c:v>
                </c:pt>
                <c:pt idx="5">
                  <c:v>Q1          2018</c:v>
                </c:pt>
                <c:pt idx="6">
                  <c:v>Q2         2018</c:v>
                </c:pt>
                <c:pt idx="7">
                  <c:v>Q3          2018</c:v>
                </c:pt>
                <c:pt idx="8">
                  <c:v>Q4         2018</c:v>
                </c:pt>
                <c:pt idx="9">
                  <c:v>Q1           2019</c:v>
                </c:pt>
                <c:pt idx="10">
                  <c:v>Q2           2019</c:v>
                </c:pt>
              </c:strCache>
            </c:strRef>
          </c:cat>
          <c:val>
            <c:numRef>
              <c:f>Reporting!$E$32:$O$32</c:f>
              <c:numCache>
                <c:formatCode>General</c:formatCode>
                <c:ptCount val="11"/>
                <c:pt idx="0">
                  <c:v>23</c:v>
                </c:pt>
                <c:pt idx="1">
                  <c:v>23</c:v>
                </c:pt>
                <c:pt idx="2">
                  <c:v>51</c:v>
                </c:pt>
                <c:pt idx="3">
                  <c:v>146</c:v>
                </c:pt>
                <c:pt idx="4">
                  <c:v>54</c:v>
                </c:pt>
                <c:pt idx="5">
                  <c:v>334</c:v>
                </c:pt>
                <c:pt idx="6">
                  <c:v>313</c:v>
                </c:pt>
                <c:pt idx="7">
                  <c:v>312</c:v>
                </c:pt>
                <c:pt idx="8">
                  <c:v>201</c:v>
                </c:pt>
                <c:pt idx="9">
                  <c:v>0</c:v>
                </c:pt>
                <c:pt idx="10">
                  <c:v>0</c:v>
                </c:pt>
              </c:numCache>
            </c:numRef>
          </c:val>
          <c:extLst xmlns:c16r2="http://schemas.microsoft.com/office/drawing/2015/06/chart">
            <c:ext xmlns:c16="http://schemas.microsoft.com/office/drawing/2014/chart" uri="{C3380CC4-5D6E-409C-BE32-E72D297353CC}">
              <c16:uniqueId val="{00000001-7279-4107-9B25-701AD629BDF4}"/>
            </c:ext>
          </c:extLst>
        </c:ser>
        <c:dLbls>
          <c:showLegendKey val="0"/>
          <c:showVal val="0"/>
          <c:showCatName val="0"/>
          <c:showSerName val="0"/>
          <c:showPercent val="0"/>
          <c:showBubbleSize val="0"/>
        </c:dLbls>
        <c:gapWidth val="219"/>
        <c:overlap val="100"/>
        <c:axId val="160917472"/>
        <c:axId val="160918032"/>
      </c:barChart>
      <c:lineChart>
        <c:grouping val="standard"/>
        <c:varyColors val="0"/>
        <c:ser>
          <c:idx val="1"/>
          <c:order val="1"/>
          <c:tx>
            <c:v>New spoke site enrollments</c:v>
          </c:tx>
          <c:spPr>
            <a:ln w="28575" cap="rnd">
              <a:solidFill>
                <a:schemeClr val="accent2"/>
              </a:solidFill>
              <a:round/>
            </a:ln>
            <a:effectLst/>
          </c:spPr>
          <c:marker>
            <c:symbol val="none"/>
          </c:marker>
          <c:cat>
            <c:strRef>
              <c:f>Reporting!$E$31:$O$31</c:f>
              <c:strCache>
                <c:ptCount val="11"/>
                <c:pt idx="0">
                  <c:v>Q4         2016</c:v>
                </c:pt>
                <c:pt idx="1">
                  <c:v>Q1         2017</c:v>
                </c:pt>
                <c:pt idx="2">
                  <c:v>Q2        2017</c:v>
                </c:pt>
                <c:pt idx="3">
                  <c:v>Q3        2017</c:v>
                </c:pt>
                <c:pt idx="4">
                  <c:v>Q4         2017</c:v>
                </c:pt>
                <c:pt idx="5">
                  <c:v>Q1          2018</c:v>
                </c:pt>
                <c:pt idx="6">
                  <c:v>Q2         2018</c:v>
                </c:pt>
                <c:pt idx="7">
                  <c:v>Q3          2018</c:v>
                </c:pt>
                <c:pt idx="8">
                  <c:v>Q4         2018</c:v>
                </c:pt>
                <c:pt idx="9">
                  <c:v>Q1           2019</c:v>
                </c:pt>
                <c:pt idx="10">
                  <c:v>Q2           2019</c:v>
                </c:pt>
              </c:strCache>
            </c:strRef>
          </c:cat>
          <c:val>
            <c:numRef>
              <c:f>Reporting!$E$34:$O$34</c:f>
              <c:numCache>
                <c:formatCode>General</c:formatCode>
                <c:ptCount val="11"/>
                <c:pt idx="0">
                  <c:v>30</c:v>
                </c:pt>
                <c:pt idx="1">
                  <c:v>73</c:v>
                </c:pt>
                <c:pt idx="2">
                  <c:v>135</c:v>
                </c:pt>
                <c:pt idx="3">
                  <c:v>307</c:v>
                </c:pt>
                <c:pt idx="4">
                  <c:v>390</c:v>
                </c:pt>
                <c:pt idx="5">
                  <c:v>794</c:v>
                </c:pt>
                <c:pt idx="6">
                  <c:v>1169</c:v>
                </c:pt>
                <c:pt idx="7">
                  <c:v>1520</c:v>
                </c:pt>
                <c:pt idx="8">
                  <c:v>1746</c:v>
                </c:pt>
                <c:pt idx="9">
                  <c:v>1746</c:v>
                </c:pt>
                <c:pt idx="10">
                  <c:v>1746</c:v>
                </c:pt>
              </c:numCache>
            </c:numRef>
          </c:val>
          <c:smooth val="0"/>
          <c:extLst xmlns:c16r2="http://schemas.microsoft.com/office/drawing/2015/06/chart">
            <c:ext xmlns:c16="http://schemas.microsoft.com/office/drawing/2014/chart" uri="{C3380CC4-5D6E-409C-BE32-E72D297353CC}">
              <c16:uniqueId val="{00000002-7279-4107-9B25-701AD629BDF4}"/>
            </c:ext>
          </c:extLst>
        </c:ser>
        <c:dLbls>
          <c:showLegendKey val="0"/>
          <c:showVal val="0"/>
          <c:showCatName val="0"/>
          <c:showSerName val="0"/>
          <c:showPercent val="0"/>
          <c:showBubbleSize val="0"/>
        </c:dLbls>
        <c:marker val="1"/>
        <c:smooth val="0"/>
        <c:axId val="160917472"/>
        <c:axId val="160918032"/>
      </c:lineChart>
      <c:catAx>
        <c:axId val="1609174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160918032"/>
        <c:crosses val="autoZero"/>
        <c:auto val="1"/>
        <c:lblAlgn val="ctr"/>
        <c:lblOffset val="100"/>
        <c:noMultiLvlLbl val="0"/>
      </c:catAx>
      <c:valAx>
        <c:axId val="1609180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16091747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375E7EA-4CD0-4586-9B3D-23371D63969E}" type="doc">
      <dgm:prSet loTypeId="urn:microsoft.com/office/officeart/2005/8/layout/cycle3" loCatId="cycle" qsTypeId="urn:microsoft.com/office/officeart/2005/8/quickstyle/simple1" qsCatId="simple" csTypeId="urn:microsoft.com/office/officeart/2005/8/colors/accent3_1" csCatId="accent3" phldr="1"/>
      <dgm:spPr/>
      <dgm:t>
        <a:bodyPr/>
        <a:lstStyle/>
        <a:p>
          <a:endParaRPr lang="en-US"/>
        </a:p>
      </dgm:t>
    </dgm:pt>
    <dgm:pt modelId="{EEEC50B6-A95F-47D7-8A07-244A151CE6FC}">
      <dgm:prSet phldrT="[Text]" custT="1"/>
      <dgm:spPr>
        <a:ln>
          <a:solidFill>
            <a:schemeClr val="accent1">
              <a:lumMod val="20000"/>
              <a:lumOff val="80000"/>
            </a:schemeClr>
          </a:solidFill>
        </a:ln>
      </dgm:spPr>
      <dgm:t>
        <a:bodyPr/>
        <a:lstStyle/>
        <a:p>
          <a:pPr algn="l"/>
          <a:r>
            <a:rPr lang="en-US" sz="2000" b="1" dirty="0" smtClean="0">
              <a:latin typeface="Arial Narrow" panose="020B0606020202030204" pitchFamily="34" charset="0"/>
            </a:rPr>
            <a:t>Forecasting</a:t>
          </a:r>
          <a:endParaRPr lang="en-US" sz="2000" b="1" dirty="0">
            <a:latin typeface="Arial Narrow" panose="020B0606020202030204" pitchFamily="34" charset="0"/>
          </a:endParaRPr>
        </a:p>
      </dgm:t>
    </dgm:pt>
    <dgm:pt modelId="{5A2DC0D5-F954-4468-92B7-73E13992B648}" type="parTrans" cxnId="{8BCE1E43-17A4-41CC-BCD6-6389C3CBD55D}">
      <dgm:prSet/>
      <dgm:spPr/>
      <dgm:t>
        <a:bodyPr/>
        <a:lstStyle/>
        <a:p>
          <a:endParaRPr lang="en-US"/>
        </a:p>
      </dgm:t>
    </dgm:pt>
    <dgm:pt modelId="{598D679B-EEC4-42B3-AD1C-3BEF5389BC55}" type="sibTrans" cxnId="{8BCE1E43-17A4-41CC-BCD6-6389C3CBD55D}">
      <dgm:prSet/>
      <dgm:spPr>
        <a:solidFill>
          <a:schemeClr val="accent5">
            <a:lumMod val="60000"/>
            <a:lumOff val="40000"/>
          </a:schemeClr>
        </a:solidFill>
      </dgm:spPr>
      <dgm:t>
        <a:bodyPr/>
        <a:lstStyle/>
        <a:p>
          <a:endParaRPr lang="en-US"/>
        </a:p>
      </dgm:t>
    </dgm:pt>
    <dgm:pt modelId="{281058A5-C908-43CB-9AD5-8B0CAEB7496B}">
      <dgm:prSet phldrT="[Text]" custT="1"/>
      <dgm:spPr>
        <a:ln w="3175">
          <a:solidFill>
            <a:schemeClr val="accent1">
              <a:lumMod val="20000"/>
              <a:lumOff val="80000"/>
            </a:schemeClr>
          </a:solidFill>
        </a:ln>
      </dgm:spPr>
      <dgm:t>
        <a:bodyPr>
          <a:scene3d>
            <a:camera prst="orthographicFront"/>
            <a:lightRig rig="threePt" dir="t"/>
          </a:scene3d>
          <a:sp3d contourW="12700">
            <a:contourClr>
              <a:schemeClr val="bg1"/>
            </a:contourClr>
          </a:sp3d>
        </a:bodyPr>
        <a:lstStyle/>
        <a:p>
          <a:r>
            <a:rPr lang="en-US" sz="2000" b="1" dirty="0" smtClean="0">
              <a:ln/>
              <a:latin typeface="Arial Narrow" panose="020B0606020202030204" pitchFamily="34" charset="0"/>
            </a:rPr>
            <a:t>Procurement</a:t>
          </a:r>
          <a:endParaRPr lang="en-US" sz="2000" b="1" dirty="0">
            <a:ln/>
            <a:latin typeface="Arial Narrow" panose="020B0606020202030204" pitchFamily="34" charset="0"/>
          </a:endParaRPr>
        </a:p>
      </dgm:t>
    </dgm:pt>
    <dgm:pt modelId="{C2CE9F94-B740-4993-8FD6-BF455A66C858}" type="parTrans" cxnId="{1291650F-DCA5-4719-81F3-F8505F193E1D}">
      <dgm:prSet/>
      <dgm:spPr/>
      <dgm:t>
        <a:bodyPr/>
        <a:lstStyle/>
        <a:p>
          <a:endParaRPr lang="en-US"/>
        </a:p>
      </dgm:t>
    </dgm:pt>
    <dgm:pt modelId="{876C826A-5860-4CB4-A483-B4B67EF7A11E}" type="sibTrans" cxnId="{1291650F-DCA5-4719-81F3-F8505F193E1D}">
      <dgm:prSet/>
      <dgm:spPr/>
      <dgm:t>
        <a:bodyPr/>
        <a:lstStyle/>
        <a:p>
          <a:endParaRPr lang="en-US"/>
        </a:p>
      </dgm:t>
    </dgm:pt>
    <dgm:pt modelId="{FE1D9F71-B4BC-4170-BD33-4B9C86272BA0}">
      <dgm:prSet phldrT="[Text]" custT="1"/>
      <dgm:spPr>
        <a:ln>
          <a:solidFill>
            <a:schemeClr val="accent1">
              <a:lumMod val="20000"/>
              <a:lumOff val="80000"/>
            </a:schemeClr>
          </a:solidFill>
        </a:ln>
      </dgm:spPr>
      <dgm:t>
        <a:bodyPr/>
        <a:lstStyle/>
        <a:p>
          <a:r>
            <a:rPr lang="en-US" sz="2000" b="1" dirty="0" smtClean="0">
              <a:latin typeface="Arial Narrow" panose="020B0606020202030204" pitchFamily="34" charset="0"/>
            </a:rPr>
            <a:t>Clearing, receipt,  and inspection</a:t>
          </a:r>
          <a:endParaRPr lang="en-US" sz="2000" b="1" dirty="0">
            <a:latin typeface="Arial Narrow" panose="020B0606020202030204" pitchFamily="34" charset="0"/>
          </a:endParaRPr>
        </a:p>
      </dgm:t>
    </dgm:pt>
    <dgm:pt modelId="{F1C92461-4287-4F28-8BC9-ED570874D075}" type="parTrans" cxnId="{3D31196A-60F1-4E05-89B4-121E6DC7B373}">
      <dgm:prSet/>
      <dgm:spPr/>
      <dgm:t>
        <a:bodyPr/>
        <a:lstStyle/>
        <a:p>
          <a:endParaRPr lang="en-US"/>
        </a:p>
      </dgm:t>
    </dgm:pt>
    <dgm:pt modelId="{06B40D51-B41E-4E58-94E9-0B12BF31EB84}" type="sibTrans" cxnId="{3D31196A-60F1-4E05-89B4-121E6DC7B373}">
      <dgm:prSet/>
      <dgm:spPr/>
      <dgm:t>
        <a:bodyPr/>
        <a:lstStyle/>
        <a:p>
          <a:endParaRPr lang="en-US"/>
        </a:p>
      </dgm:t>
    </dgm:pt>
    <dgm:pt modelId="{185658AA-6525-4F9C-A184-7291C5E88849}">
      <dgm:prSet phldrT="[Text]" custT="1"/>
      <dgm:spPr>
        <a:ln>
          <a:solidFill>
            <a:schemeClr val="accent1">
              <a:lumMod val="20000"/>
              <a:lumOff val="80000"/>
            </a:schemeClr>
          </a:solidFill>
        </a:ln>
      </dgm:spPr>
      <dgm:t>
        <a:bodyPr/>
        <a:lstStyle/>
        <a:p>
          <a:r>
            <a:rPr lang="en-US" sz="2000" b="1" dirty="0">
              <a:latin typeface="Arial Narrow" panose="020B0606020202030204" pitchFamily="34" charset="0"/>
            </a:rPr>
            <a:t>Inventory management</a:t>
          </a:r>
        </a:p>
      </dgm:t>
    </dgm:pt>
    <dgm:pt modelId="{2EA6E416-3172-46F4-8CD4-8E54AC825675}" type="parTrans" cxnId="{6832DF30-D65C-4031-B964-26BAF8017835}">
      <dgm:prSet/>
      <dgm:spPr/>
      <dgm:t>
        <a:bodyPr/>
        <a:lstStyle/>
        <a:p>
          <a:endParaRPr lang="en-US"/>
        </a:p>
      </dgm:t>
    </dgm:pt>
    <dgm:pt modelId="{FC6E7BC5-8CF5-4C0D-957B-EF55C49C23E2}" type="sibTrans" cxnId="{6832DF30-D65C-4031-B964-26BAF8017835}">
      <dgm:prSet/>
      <dgm:spPr/>
      <dgm:t>
        <a:bodyPr/>
        <a:lstStyle/>
        <a:p>
          <a:endParaRPr lang="en-US"/>
        </a:p>
      </dgm:t>
    </dgm:pt>
    <dgm:pt modelId="{CF6E0C7F-D2D6-468E-AE30-43EE20890748}">
      <dgm:prSet phldrT="[Text]" custT="1"/>
      <dgm:spPr>
        <a:ln>
          <a:solidFill>
            <a:schemeClr val="accent1">
              <a:lumMod val="20000"/>
              <a:lumOff val="80000"/>
            </a:schemeClr>
          </a:solidFill>
        </a:ln>
      </dgm:spPr>
      <dgm:t>
        <a:bodyPr/>
        <a:lstStyle/>
        <a:p>
          <a:r>
            <a:rPr lang="en-US" sz="2000" b="1" dirty="0">
              <a:latin typeface="Arial Narrow" panose="020B0606020202030204" pitchFamily="34" charset="0"/>
            </a:rPr>
            <a:t>Storage</a:t>
          </a:r>
        </a:p>
      </dgm:t>
    </dgm:pt>
    <dgm:pt modelId="{82A25489-080E-450D-83CC-94A0731667EB}" type="parTrans" cxnId="{4E47C239-7061-4898-B2AD-214F6185F3A1}">
      <dgm:prSet/>
      <dgm:spPr/>
      <dgm:t>
        <a:bodyPr/>
        <a:lstStyle/>
        <a:p>
          <a:endParaRPr lang="en-US"/>
        </a:p>
      </dgm:t>
    </dgm:pt>
    <dgm:pt modelId="{7634E9C5-A2E3-471A-8603-CC2D912EBC40}" type="sibTrans" cxnId="{4E47C239-7061-4898-B2AD-214F6185F3A1}">
      <dgm:prSet/>
      <dgm:spPr/>
      <dgm:t>
        <a:bodyPr/>
        <a:lstStyle/>
        <a:p>
          <a:endParaRPr lang="en-US"/>
        </a:p>
      </dgm:t>
    </dgm:pt>
    <dgm:pt modelId="{9CBCABC3-23A6-4E72-9CDB-D80987F9EB93}">
      <dgm:prSet phldrT="[Text]" custT="1"/>
      <dgm:spPr>
        <a:ln>
          <a:solidFill>
            <a:schemeClr val="accent1">
              <a:lumMod val="20000"/>
              <a:lumOff val="80000"/>
            </a:schemeClr>
          </a:solidFill>
        </a:ln>
      </dgm:spPr>
      <dgm:t>
        <a:bodyPr/>
        <a:lstStyle/>
        <a:p>
          <a:r>
            <a:rPr lang="en-US" sz="2000" b="1" dirty="0">
              <a:latin typeface="Arial Narrow" panose="020B0606020202030204" pitchFamily="34" charset="0"/>
            </a:rPr>
            <a:t>Ordering</a:t>
          </a:r>
        </a:p>
      </dgm:t>
    </dgm:pt>
    <dgm:pt modelId="{38E9EA35-3019-4EF8-862B-764D3D1D673B}" type="parTrans" cxnId="{C90C8902-B975-4D58-89FA-5F0BB62ADC39}">
      <dgm:prSet/>
      <dgm:spPr/>
      <dgm:t>
        <a:bodyPr/>
        <a:lstStyle/>
        <a:p>
          <a:endParaRPr lang="en-US"/>
        </a:p>
      </dgm:t>
    </dgm:pt>
    <dgm:pt modelId="{B974B87F-2B09-4B73-AAB6-F16B0A68A7D2}" type="sibTrans" cxnId="{C90C8902-B975-4D58-89FA-5F0BB62ADC39}">
      <dgm:prSet/>
      <dgm:spPr/>
      <dgm:t>
        <a:bodyPr/>
        <a:lstStyle/>
        <a:p>
          <a:endParaRPr lang="en-US"/>
        </a:p>
      </dgm:t>
    </dgm:pt>
    <dgm:pt modelId="{2A7FE4DE-9C86-4334-B45E-9268EEC56792}">
      <dgm:prSet phldrT="[Text]" custT="1"/>
      <dgm:spPr>
        <a:ln>
          <a:solidFill>
            <a:schemeClr val="accent1">
              <a:lumMod val="20000"/>
              <a:lumOff val="80000"/>
            </a:schemeClr>
          </a:solidFill>
        </a:ln>
      </dgm:spPr>
      <dgm:t>
        <a:bodyPr/>
        <a:lstStyle/>
        <a:p>
          <a:r>
            <a:rPr lang="en-US" sz="2000" b="1" dirty="0">
              <a:latin typeface="Arial Narrow" panose="020B0606020202030204" pitchFamily="34" charset="0"/>
            </a:rPr>
            <a:t>Delivery</a:t>
          </a:r>
        </a:p>
      </dgm:t>
    </dgm:pt>
    <dgm:pt modelId="{7C7105BC-7726-4AE0-A5C5-5EBCD0D36BF8}" type="parTrans" cxnId="{EA95122E-98F7-47F6-B5F3-05FBF98D12C9}">
      <dgm:prSet/>
      <dgm:spPr/>
      <dgm:t>
        <a:bodyPr/>
        <a:lstStyle/>
        <a:p>
          <a:endParaRPr lang="en-US"/>
        </a:p>
      </dgm:t>
    </dgm:pt>
    <dgm:pt modelId="{91B0C0B6-66FD-4B53-A2E6-7D0FC5401BBB}" type="sibTrans" cxnId="{EA95122E-98F7-47F6-B5F3-05FBF98D12C9}">
      <dgm:prSet/>
      <dgm:spPr/>
      <dgm:t>
        <a:bodyPr/>
        <a:lstStyle/>
        <a:p>
          <a:endParaRPr lang="en-US"/>
        </a:p>
      </dgm:t>
    </dgm:pt>
    <dgm:pt modelId="{A5B0F9E7-CF3E-4CF9-83E5-81B2D1955ADB}">
      <dgm:prSet phldrT="[Text]" custT="1"/>
      <dgm:spPr>
        <a:ln>
          <a:solidFill>
            <a:schemeClr val="accent1">
              <a:lumMod val="20000"/>
              <a:lumOff val="80000"/>
            </a:schemeClr>
          </a:solidFill>
        </a:ln>
      </dgm:spPr>
      <dgm:t>
        <a:bodyPr/>
        <a:lstStyle/>
        <a:p>
          <a:r>
            <a:rPr lang="en-US" sz="2000" b="1" dirty="0">
              <a:latin typeface="Arial Narrow" panose="020B0606020202030204" pitchFamily="34" charset="0"/>
            </a:rPr>
            <a:t>Storage and use at health facility</a:t>
          </a:r>
        </a:p>
      </dgm:t>
    </dgm:pt>
    <dgm:pt modelId="{25DF005A-A331-422F-BDC7-5348E2BC11A9}" type="parTrans" cxnId="{6676B4EF-984A-4638-97C1-69DD8FF2C260}">
      <dgm:prSet/>
      <dgm:spPr/>
      <dgm:t>
        <a:bodyPr/>
        <a:lstStyle/>
        <a:p>
          <a:endParaRPr lang="en-US"/>
        </a:p>
      </dgm:t>
    </dgm:pt>
    <dgm:pt modelId="{75FAC6CA-E0C8-4CC7-B864-E5AE290405F1}" type="sibTrans" cxnId="{6676B4EF-984A-4638-97C1-69DD8FF2C260}">
      <dgm:prSet/>
      <dgm:spPr/>
      <dgm:t>
        <a:bodyPr/>
        <a:lstStyle/>
        <a:p>
          <a:endParaRPr lang="en-US"/>
        </a:p>
      </dgm:t>
    </dgm:pt>
    <dgm:pt modelId="{09B1A015-F007-4E84-BE34-97737B824582}">
      <dgm:prSet phldrT="[Text]" custT="1"/>
      <dgm:spPr>
        <a:ln>
          <a:solidFill>
            <a:schemeClr val="accent1">
              <a:lumMod val="20000"/>
              <a:lumOff val="80000"/>
            </a:schemeClr>
          </a:solidFill>
        </a:ln>
      </dgm:spPr>
      <dgm:t>
        <a:bodyPr/>
        <a:lstStyle/>
        <a:p>
          <a:r>
            <a:rPr lang="en-US" sz="2000" b="1" dirty="0">
              <a:latin typeface="Arial Narrow" panose="020B0606020202030204" pitchFamily="34" charset="0"/>
            </a:rPr>
            <a:t>Consumption reporting</a:t>
          </a:r>
        </a:p>
      </dgm:t>
    </dgm:pt>
    <dgm:pt modelId="{43B1AEFD-288C-4B5D-A765-8C34B5592DF6}" type="parTrans" cxnId="{8C307FD1-5C40-4FF1-B66C-906EFA3093CD}">
      <dgm:prSet/>
      <dgm:spPr/>
      <dgm:t>
        <a:bodyPr/>
        <a:lstStyle/>
        <a:p>
          <a:endParaRPr lang="en-US"/>
        </a:p>
      </dgm:t>
    </dgm:pt>
    <dgm:pt modelId="{BD1AF59A-B6E4-4905-96DF-175D23FD901C}" type="sibTrans" cxnId="{8C307FD1-5C40-4FF1-B66C-906EFA3093CD}">
      <dgm:prSet/>
      <dgm:spPr/>
      <dgm:t>
        <a:bodyPr/>
        <a:lstStyle/>
        <a:p>
          <a:endParaRPr lang="en-US"/>
        </a:p>
      </dgm:t>
    </dgm:pt>
    <dgm:pt modelId="{CA8F7424-388A-4445-A0BB-920ABD3ED6E1}">
      <dgm:prSet phldrT="[Text]" custT="1"/>
      <dgm:spPr>
        <a:ln>
          <a:solidFill>
            <a:schemeClr val="accent1">
              <a:lumMod val="20000"/>
              <a:lumOff val="80000"/>
            </a:schemeClr>
          </a:solidFill>
        </a:ln>
      </dgm:spPr>
      <dgm:t>
        <a:bodyPr/>
        <a:lstStyle/>
        <a:p>
          <a:r>
            <a:rPr lang="en-US" sz="2000" b="1" dirty="0">
              <a:latin typeface="Arial Narrow" panose="020B0606020202030204" pitchFamily="34" charset="0"/>
            </a:rPr>
            <a:t>Waste management and </a:t>
          </a:r>
          <a:r>
            <a:rPr lang="en-US" sz="2000" b="1" dirty="0" smtClean="0">
              <a:latin typeface="Arial Narrow" panose="020B0606020202030204" pitchFamily="34" charset="0"/>
            </a:rPr>
            <a:t>reverse </a:t>
          </a:r>
          <a:r>
            <a:rPr lang="en-US" sz="2000" b="1" dirty="0">
              <a:latin typeface="Arial Narrow" panose="020B0606020202030204" pitchFamily="34" charset="0"/>
            </a:rPr>
            <a:t>logistics</a:t>
          </a:r>
        </a:p>
      </dgm:t>
    </dgm:pt>
    <dgm:pt modelId="{13AE44B6-498F-498D-A7F7-80B04EE14A48}" type="parTrans" cxnId="{FA786E24-2D44-40A9-957F-EEB141862AFE}">
      <dgm:prSet/>
      <dgm:spPr/>
      <dgm:t>
        <a:bodyPr/>
        <a:lstStyle/>
        <a:p>
          <a:endParaRPr lang="en-US"/>
        </a:p>
      </dgm:t>
    </dgm:pt>
    <dgm:pt modelId="{1BA21B69-4087-49AB-B6B9-8E858A656C0C}" type="sibTrans" cxnId="{FA786E24-2D44-40A9-957F-EEB141862AFE}">
      <dgm:prSet/>
      <dgm:spPr/>
      <dgm:t>
        <a:bodyPr/>
        <a:lstStyle/>
        <a:p>
          <a:endParaRPr lang="en-US"/>
        </a:p>
      </dgm:t>
    </dgm:pt>
    <dgm:pt modelId="{5B9EEC03-4F59-4463-8F80-5022D3CEA7F9}">
      <dgm:prSet phldrT="[Text]" custT="1"/>
      <dgm:spPr>
        <a:ln>
          <a:solidFill>
            <a:schemeClr val="accent1">
              <a:lumMod val="20000"/>
              <a:lumOff val="80000"/>
            </a:schemeClr>
          </a:solidFill>
        </a:ln>
      </dgm:spPr>
      <dgm:t>
        <a:bodyPr/>
        <a:lstStyle/>
        <a:p>
          <a:r>
            <a:rPr lang="en-US" sz="2000" b="1" dirty="0">
              <a:latin typeface="Arial Narrow" panose="020B0606020202030204" pitchFamily="34" charset="0"/>
            </a:rPr>
            <a:t>Sample and results transportation</a:t>
          </a:r>
        </a:p>
      </dgm:t>
    </dgm:pt>
    <dgm:pt modelId="{2BEC9283-83CB-45B5-BB1D-53F6A4DFDE4E}" type="parTrans" cxnId="{0C01136B-3619-4872-930D-19DC7EE03AA9}">
      <dgm:prSet/>
      <dgm:spPr/>
      <dgm:t>
        <a:bodyPr/>
        <a:lstStyle/>
        <a:p>
          <a:endParaRPr lang="en-US"/>
        </a:p>
      </dgm:t>
    </dgm:pt>
    <dgm:pt modelId="{095D9310-C88C-4943-8DCE-92161F6FC4FE}" type="sibTrans" cxnId="{0C01136B-3619-4872-930D-19DC7EE03AA9}">
      <dgm:prSet/>
      <dgm:spPr/>
      <dgm:t>
        <a:bodyPr/>
        <a:lstStyle/>
        <a:p>
          <a:endParaRPr lang="en-US"/>
        </a:p>
      </dgm:t>
    </dgm:pt>
    <dgm:pt modelId="{F705D408-2048-4D62-A39C-B7B38E63C2D8}" type="pres">
      <dgm:prSet presAssocID="{F375E7EA-4CD0-4586-9B3D-23371D63969E}" presName="Name0" presStyleCnt="0">
        <dgm:presLayoutVars>
          <dgm:dir/>
          <dgm:resizeHandles val="exact"/>
        </dgm:presLayoutVars>
      </dgm:prSet>
      <dgm:spPr/>
      <dgm:t>
        <a:bodyPr/>
        <a:lstStyle/>
        <a:p>
          <a:endParaRPr lang="fr-FR"/>
        </a:p>
      </dgm:t>
    </dgm:pt>
    <dgm:pt modelId="{A6E86828-70E0-4C43-8B6B-AF36D8D712F2}" type="pres">
      <dgm:prSet presAssocID="{F375E7EA-4CD0-4586-9B3D-23371D63969E}" presName="cycle" presStyleCnt="0"/>
      <dgm:spPr/>
    </dgm:pt>
    <dgm:pt modelId="{DB01F3F3-AAD9-41D9-B90A-1C19FD137275}" type="pres">
      <dgm:prSet presAssocID="{EEEC50B6-A95F-47D7-8A07-244A151CE6FC}" presName="nodeFirstNode" presStyleLbl="node1" presStyleIdx="0" presStyleCnt="11" custScaleX="139183" custRadScaleRad="90762" custRadScaleInc="-1332">
        <dgm:presLayoutVars>
          <dgm:bulletEnabled val="1"/>
        </dgm:presLayoutVars>
      </dgm:prSet>
      <dgm:spPr/>
      <dgm:t>
        <a:bodyPr/>
        <a:lstStyle/>
        <a:p>
          <a:endParaRPr lang="fr-FR"/>
        </a:p>
      </dgm:t>
    </dgm:pt>
    <dgm:pt modelId="{30B80910-CEA3-45F9-8C63-E7D4B7C7931A}" type="pres">
      <dgm:prSet presAssocID="{598D679B-EEC4-42B3-AD1C-3BEF5389BC55}" presName="sibTransFirstNode" presStyleLbl="bgShp" presStyleIdx="0" presStyleCnt="1" custScaleX="106385" custLinFactNeighborX="630" custLinFactNeighborY="-6101"/>
      <dgm:spPr/>
      <dgm:t>
        <a:bodyPr/>
        <a:lstStyle/>
        <a:p>
          <a:endParaRPr lang="fr-FR"/>
        </a:p>
      </dgm:t>
    </dgm:pt>
    <dgm:pt modelId="{5039433B-EDBA-4B06-9EEB-15D7DDE2C874}" type="pres">
      <dgm:prSet presAssocID="{281058A5-C908-43CB-9AD5-8B0CAEB7496B}" presName="nodeFollowingNodes" presStyleLbl="node1" presStyleIdx="1" presStyleCnt="11" custScaleX="136756" custScaleY="100000" custRadScaleRad="101023" custRadScaleInc="44301">
        <dgm:presLayoutVars>
          <dgm:bulletEnabled val="1"/>
        </dgm:presLayoutVars>
      </dgm:prSet>
      <dgm:spPr>
        <a:prstGeom prst="roundRect">
          <a:avLst/>
        </a:prstGeom>
      </dgm:spPr>
      <dgm:t>
        <a:bodyPr/>
        <a:lstStyle/>
        <a:p>
          <a:endParaRPr lang="fr-FR"/>
        </a:p>
      </dgm:t>
    </dgm:pt>
    <dgm:pt modelId="{A5BABADB-C61D-4948-8E19-496217FFE245}" type="pres">
      <dgm:prSet presAssocID="{FE1D9F71-B4BC-4170-BD33-4B9C86272BA0}" presName="nodeFollowingNodes" presStyleLbl="node1" presStyleIdx="2" presStyleCnt="11" custScaleX="171439" custRadScaleRad="112771" custRadScaleInc="18114">
        <dgm:presLayoutVars>
          <dgm:bulletEnabled val="1"/>
        </dgm:presLayoutVars>
      </dgm:prSet>
      <dgm:spPr/>
      <dgm:t>
        <a:bodyPr/>
        <a:lstStyle/>
        <a:p>
          <a:endParaRPr lang="fr-FR"/>
        </a:p>
      </dgm:t>
    </dgm:pt>
    <dgm:pt modelId="{61721AC8-9AF0-4FB8-A22C-592F8F10564C}" type="pres">
      <dgm:prSet presAssocID="{185658AA-6525-4F9C-A184-7291C5E88849}" presName="nodeFollowingNodes" presStyleLbl="node1" presStyleIdx="3" presStyleCnt="11" custScaleX="134591" custRadScaleRad="109955" custRadScaleInc="-27630">
        <dgm:presLayoutVars>
          <dgm:bulletEnabled val="1"/>
        </dgm:presLayoutVars>
      </dgm:prSet>
      <dgm:spPr/>
      <dgm:t>
        <a:bodyPr/>
        <a:lstStyle/>
        <a:p>
          <a:endParaRPr lang="fr-FR"/>
        </a:p>
      </dgm:t>
    </dgm:pt>
    <dgm:pt modelId="{51E6FB9A-51A2-4535-941C-7102CE3A5F39}" type="pres">
      <dgm:prSet presAssocID="{CF6E0C7F-D2D6-468E-AE30-43EE20890748}" presName="nodeFollowingNodes" presStyleLbl="node1" presStyleIdx="4" presStyleCnt="11" custRadScaleRad="103713" custRadScaleInc="-64036">
        <dgm:presLayoutVars>
          <dgm:bulletEnabled val="1"/>
        </dgm:presLayoutVars>
      </dgm:prSet>
      <dgm:spPr/>
      <dgm:t>
        <a:bodyPr/>
        <a:lstStyle/>
        <a:p>
          <a:endParaRPr lang="fr-FR"/>
        </a:p>
      </dgm:t>
    </dgm:pt>
    <dgm:pt modelId="{454C8BB9-F343-40C2-AEC7-9740584EBDA5}" type="pres">
      <dgm:prSet presAssocID="{9CBCABC3-23A6-4E72-9CDB-D80987F9EB93}" presName="nodeFollowingNodes" presStyleLbl="node1" presStyleIdx="5" presStyleCnt="11" custRadScaleRad="100161" custRadScaleInc="-89543">
        <dgm:presLayoutVars>
          <dgm:bulletEnabled val="1"/>
        </dgm:presLayoutVars>
      </dgm:prSet>
      <dgm:spPr/>
      <dgm:t>
        <a:bodyPr/>
        <a:lstStyle/>
        <a:p>
          <a:endParaRPr lang="fr-FR"/>
        </a:p>
      </dgm:t>
    </dgm:pt>
    <dgm:pt modelId="{500C2B75-2BA7-4D4B-B5A9-7BA525F64965}" type="pres">
      <dgm:prSet presAssocID="{2A7FE4DE-9C86-4334-B45E-9268EEC56792}" presName="nodeFollowingNodes" presStyleLbl="node1" presStyleIdx="6" presStyleCnt="11" custRadScaleRad="96252" custRadScaleInc="-65901">
        <dgm:presLayoutVars>
          <dgm:bulletEnabled val="1"/>
        </dgm:presLayoutVars>
      </dgm:prSet>
      <dgm:spPr/>
      <dgm:t>
        <a:bodyPr/>
        <a:lstStyle/>
        <a:p>
          <a:endParaRPr lang="fr-FR"/>
        </a:p>
      </dgm:t>
    </dgm:pt>
    <dgm:pt modelId="{156C0E7C-9549-4F55-8ABC-DAE5E344958D}" type="pres">
      <dgm:prSet presAssocID="{5B9EEC03-4F59-4463-8F80-5022D3CEA7F9}" presName="nodeFollowingNodes" presStyleLbl="node1" presStyleIdx="7" presStyleCnt="11" custScaleX="169886" custScaleY="115857" custRadScaleRad="92131" custRadScaleInc="-12943">
        <dgm:presLayoutVars>
          <dgm:bulletEnabled val="1"/>
        </dgm:presLayoutVars>
      </dgm:prSet>
      <dgm:spPr/>
      <dgm:t>
        <a:bodyPr/>
        <a:lstStyle/>
        <a:p>
          <a:endParaRPr lang="fr-FR"/>
        </a:p>
      </dgm:t>
    </dgm:pt>
    <dgm:pt modelId="{F7A618EC-FB81-4204-9518-FAFE540A099C}" type="pres">
      <dgm:prSet presAssocID="{A5B0F9E7-CF3E-4CF9-83E5-81B2D1955ADB}" presName="nodeFollowingNodes" presStyleLbl="node1" presStyleIdx="8" presStyleCnt="11" custScaleX="152828" custScaleY="123819" custRadScaleRad="100088" custRadScaleInc="-7795">
        <dgm:presLayoutVars>
          <dgm:bulletEnabled val="1"/>
        </dgm:presLayoutVars>
      </dgm:prSet>
      <dgm:spPr/>
      <dgm:t>
        <a:bodyPr/>
        <a:lstStyle/>
        <a:p>
          <a:endParaRPr lang="fr-FR"/>
        </a:p>
      </dgm:t>
    </dgm:pt>
    <dgm:pt modelId="{11D65406-31B1-46CD-B6EA-57E526AAC249}" type="pres">
      <dgm:prSet presAssocID="{09B1A015-F007-4E84-BE34-97737B824582}" presName="nodeFollowingNodes" presStyleLbl="node1" presStyleIdx="9" presStyleCnt="11" custScaleX="146279" custRadScaleRad="109146" custRadScaleInc="-40122">
        <dgm:presLayoutVars>
          <dgm:bulletEnabled val="1"/>
        </dgm:presLayoutVars>
      </dgm:prSet>
      <dgm:spPr/>
      <dgm:t>
        <a:bodyPr/>
        <a:lstStyle/>
        <a:p>
          <a:endParaRPr lang="fr-FR"/>
        </a:p>
      </dgm:t>
    </dgm:pt>
    <dgm:pt modelId="{0D2CD2A2-65DC-40B2-B1E2-2B99AF8159AC}" type="pres">
      <dgm:prSet presAssocID="{CA8F7424-388A-4445-A0BB-920ABD3ED6E1}" presName="nodeFollowingNodes" presStyleLbl="node1" presStyleIdx="10" presStyleCnt="11" custScaleX="186126" custScaleY="111658" custRadScaleRad="109759" custRadScaleInc="-69714">
        <dgm:presLayoutVars>
          <dgm:bulletEnabled val="1"/>
        </dgm:presLayoutVars>
      </dgm:prSet>
      <dgm:spPr/>
      <dgm:t>
        <a:bodyPr/>
        <a:lstStyle/>
        <a:p>
          <a:endParaRPr lang="fr-FR"/>
        </a:p>
      </dgm:t>
    </dgm:pt>
  </dgm:ptLst>
  <dgm:cxnLst>
    <dgm:cxn modelId="{81F14105-1C20-484C-9FCB-5DA82BC8E778}" type="presOf" srcId="{281058A5-C908-43CB-9AD5-8B0CAEB7496B}" destId="{5039433B-EDBA-4B06-9EEB-15D7DDE2C874}" srcOrd="0" destOrd="0" presId="urn:microsoft.com/office/officeart/2005/8/layout/cycle3"/>
    <dgm:cxn modelId="{62C02108-3BD8-4A58-B8DD-4CDB5F527317}" type="presOf" srcId="{CA8F7424-388A-4445-A0BB-920ABD3ED6E1}" destId="{0D2CD2A2-65DC-40B2-B1E2-2B99AF8159AC}" srcOrd="0" destOrd="0" presId="urn:microsoft.com/office/officeart/2005/8/layout/cycle3"/>
    <dgm:cxn modelId="{495B2FD6-9439-4FB8-ABB5-4D5BDD443D16}" type="presOf" srcId="{A5B0F9E7-CF3E-4CF9-83E5-81B2D1955ADB}" destId="{F7A618EC-FB81-4204-9518-FAFE540A099C}" srcOrd="0" destOrd="0" presId="urn:microsoft.com/office/officeart/2005/8/layout/cycle3"/>
    <dgm:cxn modelId="{8C307FD1-5C40-4FF1-B66C-906EFA3093CD}" srcId="{F375E7EA-4CD0-4586-9B3D-23371D63969E}" destId="{09B1A015-F007-4E84-BE34-97737B824582}" srcOrd="9" destOrd="0" parTransId="{43B1AEFD-288C-4B5D-A765-8C34B5592DF6}" sibTransId="{BD1AF59A-B6E4-4905-96DF-175D23FD901C}"/>
    <dgm:cxn modelId="{8BCE1E43-17A4-41CC-BCD6-6389C3CBD55D}" srcId="{F375E7EA-4CD0-4586-9B3D-23371D63969E}" destId="{EEEC50B6-A95F-47D7-8A07-244A151CE6FC}" srcOrd="0" destOrd="0" parTransId="{5A2DC0D5-F954-4468-92B7-73E13992B648}" sibTransId="{598D679B-EEC4-42B3-AD1C-3BEF5389BC55}"/>
    <dgm:cxn modelId="{3E79A6DD-C6D2-41D4-ACB1-292359A4479F}" type="presOf" srcId="{598D679B-EEC4-42B3-AD1C-3BEF5389BC55}" destId="{30B80910-CEA3-45F9-8C63-E7D4B7C7931A}" srcOrd="0" destOrd="0" presId="urn:microsoft.com/office/officeart/2005/8/layout/cycle3"/>
    <dgm:cxn modelId="{5FE20E60-FAEE-4A82-BD07-9DC1F1335A71}" type="presOf" srcId="{F375E7EA-4CD0-4586-9B3D-23371D63969E}" destId="{F705D408-2048-4D62-A39C-B7B38E63C2D8}" srcOrd="0" destOrd="0" presId="urn:microsoft.com/office/officeart/2005/8/layout/cycle3"/>
    <dgm:cxn modelId="{1291650F-DCA5-4719-81F3-F8505F193E1D}" srcId="{F375E7EA-4CD0-4586-9B3D-23371D63969E}" destId="{281058A5-C908-43CB-9AD5-8B0CAEB7496B}" srcOrd="1" destOrd="0" parTransId="{C2CE9F94-B740-4993-8FD6-BF455A66C858}" sibTransId="{876C826A-5860-4CB4-A483-B4B67EF7A11E}"/>
    <dgm:cxn modelId="{0C01136B-3619-4872-930D-19DC7EE03AA9}" srcId="{F375E7EA-4CD0-4586-9B3D-23371D63969E}" destId="{5B9EEC03-4F59-4463-8F80-5022D3CEA7F9}" srcOrd="7" destOrd="0" parTransId="{2BEC9283-83CB-45B5-BB1D-53F6A4DFDE4E}" sibTransId="{095D9310-C88C-4943-8DCE-92161F6FC4FE}"/>
    <dgm:cxn modelId="{5982242F-8EF6-4D68-9141-FD1A0964250B}" type="presOf" srcId="{185658AA-6525-4F9C-A184-7291C5E88849}" destId="{61721AC8-9AF0-4FB8-A22C-592F8F10564C}" srcOrd="0" destOrd="0" presId="urn:microsoft.com/office/officeart/2005/8/layout/cycle3"/>
    <dgm:cxn modelId="{6676B4EF-984A-4638-97C1-69DD8FF2C260}" srcId="{F375E7EA-4CD0-4586-9B3D-23371D63969E}" destId="{A5B0F9E7-CF3E-4CF9-83E5-81B2D1955ADB}" srcOrd="8" destOrd="0" parTransId="{25DF005A-A331-422F-BDC7-5348E2BC11A9}" sibTransId="{75FAC6CA-E0C8-4CC7-B864-E5AE290405F1}"/>
    <dgm:cxn modelId="{1F056F33-F929-45C6-A689-BD7CDFE377AD}" type="presOf" srcId="{2A7FE4DE-9C86-4334-B45E-9268EEC56792}" destId="{500C2B75-2BA7-4D4B-B5A9-7BA525F64965}" srcOrd="0" destOrd="0" presId="urn:microsoft.com/office/officeart/2005/8/layout/cycle3"/>
    <dgm:cxn modelId="{4D81D202-A1B1-4BC1-B54F-AFB79159DDBF}" type="presOf" srcId="{CF6E0C7F-D2D6-468E-AE30-43EE20890748}" destId="{51E6FB9A-51A2-4535-941C-7102CE3A5F39}" srcOrd="0" destOrd="0" presId="urn:microsoft.com/office/officeart/2005/8/layout/cycle3"/>
    <dgm:cxn modelId="{C90C8902-B975-4D58-89FA-5F0BB62ADC39}" srcId="{F375E7EA-4CD0-4586-9B3D-23371D63969E}" destId="{9CBCABC3-23A6-4E72-9CDB-D80987F9EB93}" srcOrd="5" destOrd="0" parTransId="{38E9EA35-3019-4EF8-862B-764D3D1D673B}" sibTransId="{B974B87F-2B09-4B73-AAB6-F16B0A68A7D2}"/>
    <dgm:cxn modelId="{883EBE55-7585-432B-B16A-DAB592838BA9}" type="presOf" srcId="{09B1A015-F007-4E84-BE34-97737B824582}" destId="{11D65406-31B1-46CD-B6EA-57E526AAC249}" srcOrd="0" destOrd="0" presId="urn:microsoft.com/office/officeart/2005/8/layout/cycle3"/>
    <dgm:cxn modelId="{C438366D-CBA1-416D-94F9-4C679AE59C73}" type="presOf" srcId="{EEEC50B6-A95F-47D7-8A07-244A151CE6FC}" destId="{DB01F3F3-AAD9-41D9-B90A-1C19FD137275}" srcOrd="0" destOrd="0" presId="urn:microsoft.com/office/officeart/2005/8/layout/cycle3"/>
    <dgm:cxn modelId="{3D31196A-60F1-4E05-89B4-121E6DC7B373}" srcId="{F375E7EA-4CD0-4586-9B3D-23371D63969E}" destId="{FE1D9F71-B4BC-4170-BD33-4B9C86272BA0}" srcOrd="2" destOrd="0" parTransId="{F1C92461-4287-4F28-8BC9-ED570874D075}" sibTransId="{06B40D51-B41E-4E58-94E9-0B12BF31EB84}"/>
    <dgm:cxn modelId="{FA786E24-2D44-40A9-957F-EEB141862AFE}" srcId="{F375E7EA-4CD0-4586-9B3D-23371D63969E}" destId="{CA8F7424-388A-4445-A0BB-920ABD3ED6E1}" srcOrd="10" destOrd="0" parTransId="{13AE44B6-498F-498D-A7F7-80B04EE14A48}" sibTransId="{1BA21B69-4087-49AB-B6B9-8E858A656C0C}"/>
    <dgm:cxn modelId="{143E6E93-9777-4371-B6F8-09DB664AEF5D}" type="presOf" srcId="{5B9EEC03-4F59-4463-8F80-5022D3CEA7F9}" destId="{156C0E7C-9549-4F55-8ABC-DAE5E344958D}" srcOrd="0" destOrd="0" presId="urn:microsoft.com/office/officeart/2005/8/layout/cycle3"/>
    <dgm:cxn modelId="{4E47C239-7061-4898-B2AD-214F6185F3A1}" srcId="{F375E7EA-4CD0-4586-9B3D-23371D63969E}" destId="{CF6E0C7F-D2D6-468E-AE30-43EE20890748}" srcOrd="4" destOrd="0" parTransId="{82A25489-080E-450D-83CC-94A0731667EB}" sibTransId="{7634E9C5-A2E3-471A-8603-CC2D912EBC40}"/>
    <dgm:cxn modelId="{D53F9944-828E-460C-BDA8-7755EC080D49}" type="presOf" srcId="{9CBCABC3-23A6-4E72-9CDB-D80987F9EB93}" destId="{454C8BB9-F343-40C2-AEC7-9740584EBDA5}" srcOrd="0" destOrd="0" presId="urn:microsoft.com/office/officeart/2005/8/layout/cycle3"/>
    <dgm:cxn modelId="{EA95122E-98F7-47F6-B5F3-05FBF98D12C9}" srcId="{F375E7EA-4CD0-4586-9B3D-23371D63969E}" destId="{2A7FE4DE-9C86-4334-B45E-9268EEC56792}" srcOrd="6" destOrd="0" parTransId="{7C7105BC-7726-4AE0-A5C5-5EBCD0D36BF8}" sibTransId="{91B0C0B6-66FD-4B53-A2E6-7D0FC5401BBB}"/>
    <dgm:cxn modelId="{6832DF30-D65C-4031-B964-26BAF8017835}" srcId="{F375E7EA-4CD0-4586-9B3D-23371D63969E}" destId="{185658AA-6525-4F9C-A184-7291C5E88849}" srcOrd="3" destOrd="0" parTransId="{2EA6E416-3172-46F4-8CD4-8E54AC825675}" sibTransId="{FC6E7BC5-8CF5-4C0D-957B-EF55C49C23E2}"/>
    <dgm:cxn modelId="{32C3415B-D22A-4525-9009-DB19CF24AE52}" type="presOf" srcId="{FE1D9F71-B4BC-4170-BD33-4B9C86272BA0}" destId="{A5BABADB-C61D-4948-8E19-496217FFE245}" srcOrd="0" destOrd="0" presId="urn:microsoft.com/office/officeart/2005/8/layout/cycle3"/>
    <dgm:cxn modelId="{8F0C1A56-FE1D-4BC7-89CA-9126FA61D4E6}" type="presParOf" srcId="{F705D408-2048-4D62-A39C-B7B38E63C2D8}" destId="{A6E86828-70E0-4C43-8B6B-AF36D8D712F2}" srcOrd="0" destOrd="0" presId="urn:microsoft.com/office/officeart/2005/8/layout/cycle3"/>
    <dgm:cxn modelId="{738A68A6-0E55-4ED7-86AE-312CDA614570}" type="presParOf" srcId="{A6E86828-70E0-4C43-8B6B-AF36D8D712F2}" destId="{DB01F3F3-AAD9-41D9-B90A-1C19FD137275}" srcOrd="0" destOrd="0" presId="urn:microsoft.com/office/officeart/2005/8/layout/cycle3"/>
    <dgm:cxn modelId="{69F5FA20-139F-49D1-BBB5-FA2A4290E208}" type="presParOf" srcId="{A6E86828-70E0-4C43-8B6B-AF36D8D712F2}" destId="{30B80910-CEA3-45F9-8C63-E7D4B7C7931A}" srcOrd="1" destOrd="0" presId="urn:microsoft.com/office/officeart/2005/8/layout/cycle3"/>
    <dgm:cxn modelId="{3A98C78A-48B9-4F82-98B0-96F70868AD6D}" type="presParOf" srcId="{A6E86828-70E0-4C43-8B6B-AF36D8D712F2}" destId="{5039433B-EDBA-4B06-9EEB-15D7DDE2C874}" srcOrd="2" destOrd="0" presId="urn:microsoft.com/office/officeart/2005/8/layout/cycle3"/>
    <dgm:cxn modelId="{AED7E5FE-D372-4FF0-9855-8A226174F63A}" type="presParOf" srcId="{A6E86828-70E0-4C43-8B6B-AF36D8D712F2}" destId="{A5BABADB-C61D-4948-8E19-496217FFE245}" srcOrd="3" destOrd="0" presId="urn:microsoft.com/office/officeart/2005/8/layout/cycle3"/>
    <dgm:cxn modelId="{B5CD94EB-996D-4C1B-B8F1-6E2F5D675F3E}" type="presParOf" srcId="{A6E86828-70E0-4C43-8B6B-AF36D8D712F2}" destId="{61721AC8-9AF0-4FB8-A22C-592F8F10564C}" srcOrd="4" destOrd="0" presId="urn:microsoft.com/office/officeart/2005/8/layout/cycle3"/>
    <dgm:cxn modelId="{77D4537A-0267-4C5D-8AC8-96E1DD5D01FE}" type="presParOf" srcId="{A6E86828-70E0-4C43-8B6B-AF36D8D712F2}" destId="{51E6FB9A-51A2-4535-941C-7102CE3A5F39}" srcOrd="5" destOrd="0" presId="urn:microsoft.com/office/officeart/2005/8/layout/cycle3"/>
    <dgm:cxn modelId="{653615B5-8D0B-4878-8D42-24557E5565FA}" type="presParOf" srcId="{A6E86828-70E0-4C43-8B6B-AF36D8D712F2}" destId="{454C8BB9-F343-40C2-AEC7-9740584EBDA5}" srcOrd="6" destOrd="0" presId="urn:microsoft.com/office/officeart/2005/8/layout/cycle3"/>
    <dgm:cxn modelId="{91845190-18CA-4B18-8C27-E39B1F191433}" type="presParOf" srcId="{A6E86828-70E0-4C43-8B6B-AF36D8D712F2}" destId="{500C2B75-2BA7-4D4B-B5A9-7BA525F64965}" srcOrd="7" destOrd="0" presId="urn:microsoft.com/office/officeart/2005/8/layout/cycle3"/>
    <dgm:cxn modelId="{F463AF93-B0E3-4E76-AA5C-2D1605FCB391}" type="presParOf" srcId="{A6E86828-70E0-4C43-8B6B-AF36D8D712F2}" destId="{156C0E7C-9549-4F55-8ABC-DAE5E344958D}" srcOrd="8" destOrd="0" presId="urn:microsoft.com/office/officeart/2005/8/layout/cycle3"/>
    <dgm:cxn modelId="{1F94764E-55DA-42EC-BE07-6ECA06F668D6}" type="presParOf" srcId="{A6E86828-70E0-4C43-8B6B-AF36D8D712F2}" destId="{F7A618EC-FB81-4204-9518-FAFE540A099C}" srcOrd="9" destOrd="0" presId="urn:microsoft.com/office/officeart/2005/8/layout/cycle3"/>
    <dgm:cxn modelId="{7D9707DE-338C-4BFC-B35E-C1601483AED6}" type="presParOf" srcId="{A6E86828-70E0-4C43-8B6B-AF36D8D712F2}" destId="{11D65406-31B1-46CD-B6EA-57E526AAC249}" srcOrd="10" destOrd="0" presId="urn:microsoft.com/office/officeart/2005/8/layout/cycle3"/>
    <dgm:cxn modelId="{870EBC20-F740-4D97-9CFD-E0967214DBF1}" type="presParOf" srcId="{A6E86828-70E0-4C43-8B6B-AF36D8D712F2}" destId="{0D2CD2A2-65DC-40B2-B1E2-2B99AF8159AC}" srcOrd="11"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B80910-CEA3-45F9-8C63-E7D4B7C7931A}">
      <dsp:nvSpPr>
        <dsp:cNvPr id="0" name=""/>
        <dsp:cNvSpPr/>
      </dsp:nvSpPr>
      <dsp:spPr>
        <a:xfrm>
          <a:off x="1174180" y="-293502"/>
          <a:ext cx="6270120" cy="5893800"/>
        </a:xfrm>
        <a:prstGeom prst="circularArrow">
          <a:avLst>
            <a:gd name="adj1" fmla="val 5544"/>
            <a:gd name="adj2" fmla="val 330680"/>
            <a:gd name="adj3" fmla="val 14557298"/>
            <a:gd name="adj4" fmla="val 16926519"/>
            <a:gd name="adj5" fmla="val 5757"/>
          </a:avLst>
        </a:prstGeom>
        <a:solidFill>
          <a:schemeClr val="accent5">
            <a:lumMod val="60000"/>
            <a:lumOff val="40000"/>
          </a:schemeClr>
        </a:solidFill>
        <a:ln>
          <a:noFill/>
        </a:ln>
        <a:effectLst/>
      </dsp:spPr>
      <dsp:style>
        <a:lnRef idx="0">
          <a:scrgbClr r="0" g="0" b="0"/>
        </a:lnRef>
        <a:fillRef idx="1">
          <a:scrgbClr r="0" g="0" b="0"/>
        </a:fillRef>
        <a:effectRef idx="0">
          <a:scrgbClr r="0" g="0" b="0"/>
        </a:effectRef>
        <a:fontRef idx="minor"/>
      </dsp:style>
    </dsp:sp>
    <dsp:sp modelId="{DB01F3F3-AAD9-41D9-B90A-1C19FD137275}">
      <dsp:nvSpPr>
        <dsp:cNvPr id="0" name=""/>
        <dsp:cNvSpPr/>
      </dsp:nvSpPr>
      <dsp:spPr>
        <a:xfrm>
          <a:off x="3381739" y="235559"/>
          <a:ext cx="1780740" cy="639712"/>
        </a:xfrm>
        <a:prstGeom prst="roundRect">
          <a:avLst/>
        </a:prstGeom>
        <a:solidFill>
          <a:schemeClr val="lt1">
            <a:hueOff val="0"/>
            <a:satOff val="0"/>
            <a:lumOff val="0"/>
            <a:alphaOff val="0"/>
          </a:schemeClr>
        </a:solidFill>
        <a:ln w="25400" cap="flat" cmpd="sng" algn="ctr">
          <a:solidFill>
            <a:schemeClr val="accent1">
              <a:lumMod val="20000"/>
              <a:lumOff val="8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b="1" kern="1200" dirty="0" smtClean="0">
              <a:latin typeface="Arial Narrow" panose="020B0606020202030204" pitchFamily="34" charset="0"/>
            </a:rPr>
            <a:t>Forecasting</a:t>
          </a:r>
          <a:endParaRPr lang="en-US" sz="2000" b="1" kern="1200" dirty="0">
            <a:latin typeface="Arial Narrow" panose="020B0606020202030204" pitchFamily="34" charset="0"/>
          </a:endParaRPr>
        </a:p>
      </dsp:txBody>
      <dsp:txXfrm>
        <a:off x="3412967" y="266787"/>
        <a:ext cx="1718284" cy="577256"/>
      </dsp:txXfrm>
    </dsp:sp>
    <dsp:sp modelId="{5039433B-EDBA-4B06-9EEB-15D7DDE2C874}">
      <dsp:nvSpPr>
        <dsp:cNvPr id="0" name=""/>
        <dsp:cNvSpPr/>
      </dsp:nvSpPr>
      <dsp:spPr>
        <a:xfrm>
          <a:off x="5240161" y="753449"/>
          <a:ext cx="1749689" cy="639712"/>
        </a:xfrm>
        <a:prstGeom prst="roundRect">
          <a:avLst/>
        </a:prstGeom>
        <a:solidFill>
          <a:schemeClr val="lt1">
            <a:hueOff val="0"/>
            <a:satOff val="0"/>
            <a:lumOff val="0"/>
            <a:alphaOff val="0"/>
          </a:schemeClr>
        </a:solidFill>
        <a:ln w="3175" cap="flat" cmpd="sng" algn="ctr">
          <a:solidFill>
            <a:schemeClr val="accent1">
              <a:lumMod val="20000"/>
              <a:lumOff val="8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scene3d>
            <a:camera prst="orthographicFront"/>
            <a:lightRig rig="threePt" dir="t"/>
          </a:scene3d>
          <a:sp3d contourW="12700">
            <a:contourClr>
              <a:schemeClr val="bg1"/>
            </a:contourClr>
          </a:sp3d>
        </a:bodyPr>
        <a:lstStyle/>
        <a:p>
          <a:pPr lvl="0" algn="ctr" defTabSz="889000">
            <a:lnSpc>
              <a:spcPct val="90000"/>
            </a:lnSpc>
            <a:spcBef>
              <a:spcPct val="0"/>
            </a:spcBef>
            <a:spcAft>
              <a:spcPct val="35000"/>
            </a:spcAft>
          </a:pPr>
          <a:r>
            <a:rPr lang="en-US" sz="2000" b="1" kern="1200" dirty="0" smtClean="0">
              <a:ln/>
              <a:latin typeface="Arial Narrow" panose="020B0606020202030204" pitchFamily="34" charset="0"/>
            </a:rPr>
            <a:t>Procurement</a:t>
          </a:r>
          <a:endParaRPr lang="en-US" sz="2000" b="1" kern="1200" dirty="0">
            <a:ln/>
            <a:latin typeface="Arial Narrow" panose="020B0606020202030204" pitchFamily="34" charset="0"/>
          </a:endParaRPr>
        </a:p>
      </dsp:txBody>
      <dsp:txXfrm>
        <a:off x="5271389" y="784677"/>
        <a:ext cx="1687233" cy="577256"/>
      </dsp:txXfrm>
    </dsp:sp>
    <dsp:sp modelId="{A5BABADB-C61D-4948-8E19-496217FFE245}">
      <dsp:nvSpPr>
        <dsp:cNvPr id="0" name=""/>
        <dsp:cNvSpPr/>
      </dsp:nvSpPr>
      <dsp:spPr>
        <a:xfrm>
          <a:off x="5869415" y="1588699"/>
          <a:ext cx="2193431" cy="639712"/>
        </a:xfrm>
        <a:prstGeom prst="roundRect">
          <a:avLst/>
        </a:prstGeom>
        <a:solidFill>
          <a:schemeClr val="lt1">
            <a:hueOff val="0"/>
            <a:satOff val="0"/>
            <a:lumOff val="0"/>
            <a:alphaOff val="0"/>
          </a:schemeClr>
        </a:solidFill>
        <a:ln w="25400" cap="flat" cmpd="sng" algn="ctr">
          <a:solidFill>
            <a:schemeClr val="accent1">
              <a:lumMod val="20000"/>
              <a:lumOff val="8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latin typeface="Arial Narrow" panose="020B0606020202030204" pitchFamily="34" charset="0"/>
            </a:rPr>
            <a:t>Clearing, receipt,  and inspection</a:t>
          </a:r>
          <a:endParaRPr lang="en-US" sz="2000" b="1" kern="1200" dirty="0">
            <a:latin typeface="Arial Narrow" panose="020B0606020202030204" pitchFamily="34" charset="0"/>
          </a:endParaRPr>
        </a:p>
      </dsp:txBody>
      <dsp:txXfrm>
        <a:off x="5900643" y="1619927"/>
        <a:ext cx="2130975" cy="577256"/>
      </dsp:txXfrm>
    </dsp:sp>
    <dsp:sp modelId="{61721AC8-9AF0-4FB8-A22C-592F8F10564C}">
      <dsp:nvSpPr>
        <dsp:cNvPr id="0" name=""/>
        <dsp:cNvSpPr/>
      </dsp:nvSpPr>
      <dsp:spPr>
        <a:xfrm>
          <a:off x="6190571" y="2511498"/>
          <a:ext cx="1721989" cy="639712"/>
        </a:xfrm>
        <a:prstGeom prst="roundRect">
          <a:avLst/>
        </a:prstGeom>
        <a:solidFill>
          <a:schemeClr val="lt1">
            <a:hueOff val="0"/>
            <a:satOff val="0"/>
            <a:lumOff val="0"/>
            <a:alphaOff val="0"/>
          </a:schemeClr>
        </a:solidFill>
        <a:ln w="25400" cap="flat" cmpd="sng" algn="ctr">
          <a:solidFill>
            <a:schemeClr val="accent1">
              <a:lumMod val="20000"/>
              <a:lumOff val="8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a:latin typeface="Arial Narrow" panose="020B0606020202030204" pitchFamily="34" charset="0"/>
            </a:rPr>
            <a:t>Inventory management</a:t>
          </a:r>
        </a:p>
      </dsp:txBody>
      <dsp:txXfrm>
        <a:off x="6221799" y="2542726"/>
        <a:ext cx="1659533" cy="577256"/>
      </dsp:txXfrm>
    </dsp:sp>
    <dsp:sp modelId="{51E6FB9A-51A2-4535-941C-7102CE3A5F39}">
      <dsp:nvSpPr>
        <dsp:cNvPr id="0" name=""/>
        <dsp:cNvSpPr/>
      </dsp:nvSpPr>
      <dsp:spPr>
        <a:xfrm>
          <a:off x="6070276" y="3480403"/>
          <a:ext cx="1279424" cy="639712"/>
        </a:xfrm>
        <a:prstGeom prst="roundRect">
          <a:avLst/>
        </a:prstGeom>
        <a:solidFill>
          <a:schemeClr val="lt1">
            <a:hueOff val="0"/>
            <a:satOff val="0"/>
            <a:lumOff val="0"/>
            <a:alphaOff val="0"/>
          </a:schemeClr>
        </a:solidFill>
        <a:ln w="25400" cap="flat" cmpd="sng" algn="ctr">
          <a:solidFill>
            <a:schemeClr val="accent1">
              <a:lumMod val="20000"/>
              <a:lumOff val="8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a:latin typeface="Arial Narrow" panose="020B0606020202030204" pitchFamily="34" charset="0"/>
            </a:rPr>
            <a:t>Storage</a:t>
          </a:r>
        </a:p>
      </dsp:txBody>
      <dsp:txXfrm>
        <a:off x="6101504" y="3511631"/>
        <a:ext cx="1216968" cy="577256"/>
      </dsp:txXfrm>
    </dsp:sp>
    <dsp:sp modelId="{454C8BB9-F343-40C2-AEC7-9740584EBDA5}">
      <dsp:nvSpPr>
        <dsp:cNvPr id="0" name=""/>
        <dsp:cNvSpPr/>
      </dsp:nvSpPr>
      <dsp:spPr>
        <a:xfrm>
          <a:off x="5372431" y="4350971"/>
          <a:ext cx="1279424" cy="639712"/>
        </a:xfrm>
        <a:prstGeom prst="roundRect">
          <a:avLst/>
        </a:prstGeom>
        <a:solidFill>
          <a:schemeClr val="lt1">
            <a:hueOff val="0"/>
            <a:satOff val="0"/>
            <a:lumOff val="0"/>
            <a:alphaOff val="0"/>
          </a:schemeClr>
        </a:solidFill>
        <a:ln w="25400" cap="flat" cmpd="sng" algn="ctr">
          <a:solidFill>
            <a:schemeClr val="accent1">
              <a:lumMod val="20000"/>
              <a:lumOff val="8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a:latin typeface="Arial Narrow" panose="020B0606020202030204" pitchFamily="34" charset="0"/>
            </a:rPr>
            <a:t>Ordering</a:t>
          </a:r>
        </a:p>
      </dsp:txBody>
      <dsp:txXfrm>
        <a:off x="5403659" y="4382199"/>
        <a:ext cx="1216968" cy="577256"/>
      </dsp:txXfrm>
    </dsp:sp>
    <dsp:sp modelId="{500C2B75-2BA7-4D4B-B5A9-7BA525F64965}">
      <dsp:nvSpPr>
        <dsp:cNvPr id="0" name=""/>
        <dsp:cNvSpPr/>
      </dsp:nvSpPr>
      <dsp:spPr>
        <a:xfrm>
          <a:off x="3792058" y="4931528"/>
          <a:ext cx="1279424" cy="639712"/>
        </a:xfrm>
        <a:prstGeom prst="roundRect">
          <a:avLst/>
        </a:prstGeom>
        <a:solidFill>
          <a:schemeClr val="lt1">
            <a:hueOff val="0"/>
            <a:satOff val="0"/>
            <a:lumOff val="0"/>
            <a:alphaOff val="0"/>
          </a:schemeClr>
        </a:solidFill>
        <a:ln w="25400" cap="flat" cmpd="sng" algn="ctr">
          <a:solidFill>
            <a:schemeClr val="accent1">
              <a:lumMod val="20000"/>
              <a:lumOff val="8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a:latin typeface="Arial Narrow" panose="020B0606020202030204" pitchFamily="34" charset="0"/>
            </a:rPr>
            <a:t>Delivery</a:t>
          </a:r>
        </a:p>
      </dsp:txBody>
      <dsp:txXfrm>
        <a:off x="3823286" y="4962756"/>
        <a:ext cx="1216968" cy="577256"/>
      </dsp:txXfrm>
    </dsp:sp>
    <dsp:sp modelId="{156C0E7C-9549-4F55-8ABC-DAE5E344958D}">
      <dsp:nvSpPr>
        <dsp:cNvPr id="0" name=""/>
        <dsp:cNvSpPr/>
      </dsp:nvSpPr>
      <dsp:spPr>
        <a:xfrm>
          <a:off x="1557947" y="4097351"/>
          <a:ext cx="2173562" cy="741151"/>
        </a:xfrm>
        <a:prstGeom prst="roundRect">
          <a:avLst/>
        </a:prstGeom>
        <a:solidFill>
          <a:schemeClr val="lt1">
            <a:hueOff val="0"/>
            <a:satOff val="0"/>
            <a:lumOff val="0"/>
            <a:alphaOff val="0"/>
          </a:schemeClr>
        </a:solidFill>
        <a:ln w="25400" cap="flat" cmpd="sng" algn="ctr">
          <a:solidFill>
            <a:schemeClr val="accent1">
              <a:lumMod val="20000"/>
              <a:lumOff val="8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a:latin typeface="Arial Narrow" panose="020B0606020202030204" pitchFamily="34" charset="0"/>
            </a:rPr>
            <a:t>Sample and results transportation</a:t>
          </a:r>
        </a:p>
      </dsp:txBody>
      <dsp:txXfrm>
        <a:off x="1594127" y="4133531"/>
        <a:ext cx="2101202" cy="668791"/>
      </dsp:txXfrm>
    </dsp:sp>
    <dsp:sp modelId="{F7A618EC-FB81-4204-9518-FAFE540A099C}">
      <dsp:nvSpPr>
        <dsp:cNvPr id="0" name=""/>
        <dsp:cNvSpPr/>
      </dsp:nvSpPr>
      <dsp:spPr>
        <a:xfrm>
          <a:off x="837086" y="2899783"/>
          <a:ext cx="1955318" cy="792085"/>
        </a:xfrm>
        <a:prstGeom prst="roundRect">
          <a:avLst/>
        </a:prstGeom>
        <a:solidFill>
          <a:schemeClr val="lt1">
            <a:hueOff val="0"/>
            <a:satOff val="0"/>
            <a:lumOff val="0"/>
            <a:alphaOff val="0"/>
          </a:schemeClr>
        </a:solidFill>
        <a:ln w="25400" cap="flat" cmpd="sng" algn="ctr">
          <a:solidFill>
            <a:schemeClr val="accent1">
              <a:lumMod val="20000"/>
              <a:lumOff val="8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a:latin typeface="Arial Narrow" panose="020B0606020202030204" pitchFamily="34" charset="0"/>
            </a:rPr>
            <a:t>Storage and use at health facility</a:t>
          </a:r>
        </a:p>
      </dsp:txBody>
      <dsp:txXfrm>
        <a:off x="875752" y="2938449"/>
        <a:ext cx="1877986" cy="714753"/>
      </dsp:txXfrm>
    </dsp:sp>
    <dsp:sp modelId="{11D65406-31B1-46CD-B6EA-57E526AAC249}">
      <dsp:nvSpPr>
        <dsp:cNvPr id="0" name=""/>
        <dsp:cNvSpPr/>
      </dsp:nvSpPr>
      <dsp:spPr>
        <a:xfrm>
          <a:off x="674153" y="1922513"/>
          <a:ext cx="1871528" cy="639712"/>
        </a:xfrm>
        <a:prstGeom prst="roundRect">
          <a:avLst/>
        </a:prstGeom>
        <a:solidFill>
          <a:schemeClr val="lt1">
            <a:hueOff val="0"/>
            <a:satOff val="0"/>
            <a:lumOff val="0"/>
            <a:alphaOff val="0"/>
          </a:schemeClr>
        </a:solidFill>
        <a:ln w="25400" cap="flat" cmpd="sng" algn="ctr">
          <a:solidFill>
            <a:schemeClr val="accent1">
              <a:lumMod val="20000"/>
              <a:lumOff val="8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a:latin typeface="Arial Narrow" panose="020B0606020202030204" pitchFamily="34" charset="0"/>
            </a:rPr>
            <a:t>Consumption reporting</a:t>
          </a:r>
        </a:p>
      </dsp:txBody>
      <dsp:txXfrm>
        <a:off x="705381" y="1953741"/>
        <a:ext cx="1809072" cy="577256"/>
      </dsp:txXfrm>
    </dsp:sp>
    <dsp:sp modelId="{0D2CD2A2-65DC-40B2-B1E2-2B99AF8159AC}">
      <dsp:nvSpPr>
        <dsp:cNvPr id="0" name=""/>
        <dsp:cNvSpPr/>
      </dsp:nvSpPr>
      <dsp:spPr>
        <a:xfrm>
          <a:off x="875763" y="843966"/>
          <a:ext cx="2381340" cy="714289"/>
        </a:xfrm>
        <a:prstGeom prst="roundRect">
          <a:avLst/>
        </a:prstGeom>
        <a:solidFill>
          <a:schemeClr val="lt1">
            <a:hueOff val="0"/>
            <a:satOff val="0"/>
            <a:lumOff val="0"/>
            <a:alphaOff val="0"/>
          </a:schemeClr>
        </a:solidFill>
        <a:ln w="25400" cap="flat" cmpd="sng" algn="ctr">
          <a:solidFill>
            <a:schemeClr val="accent1">
              <a:lumMod val="20000"/>
              <a:lumOff val="8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a:latin typeface="Arial Narrow" panose="020B0606020202030204" pitchFamily="34" charset="0"/>
            </a:rPr>
            <a:t>Waste management and </a:t>
          </a:r>
          <a:r>
            <a:rPr lang="en-US" sz="2000" b="1" kern="1200" dirty="0" smtClean="0">
              <a:latin typeface="Arial Narrow" panose="020B0606020202030204" pitchFamily="34" charset="0"/>
            </a:rPr>
            <a:t>reverse </a:t>
          </a:r>
          <a:r>
            <a:rPr lang="en-US" sz="2000" b="1" kern="1200" dirty="0">
              <a:latin typeface="Arial Narrow" panose="020B0606020202030204" pitchFamily="34" charset="0"/>
            </a:rPr>
            <a:t>logistics</a:t>
          </a:r>
        </a:p>
      </dsp:txBody>
      <dsp:txXfrm>
        <a:off x="910632" y="878835"/>
        <a:ext cx="2311602" cy="644551"/>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0.38197</cdr:x>
      <cdr:y>0.13195</cdr:y>
    </cdr:from>
    <cdr:to>
      <cdr:x>0.38197</cdr:x>
      <cdr:y>0.89313</cdr:y>
    </cdr:to>
    <cdr:cxnSp macro="">
      <cdr:nvCxnSpPr>
        <cdr:cNvPr id="3" name="Straight Connector 2">
          <a:extLst xmlns:a="http://schemas.openxmlformats.org/drawingml/2006/main">
            <a:ext uri="{FF2B5EF4-FFF2-40B4-BE49-F238E27FC236}">
              <a16:creationId xmlns:a16="http://schemas.microsoft.com/office/drawing/2014/main" xmlns="" id="{1C5DF1D9-A810-4189-9F4E-E52E60AB01F5}"/>
            </a:ext>
          </a:extLst>
        </cdr:cNvPr>
        <cdr:cNvCxnSpPr/>
      </cdr:nvCxnSpPr>
      <cdr:spPr>
        <a:xfrm xmlns:a="http://schemas.openxmlformats.org/drawingml/2006/main">
          <a:off x="2543176" y="576263"/>
          <a:ext cx="0" cy="3324225"/>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0.567</cdr:x>
      <cdr:y>0.12177</cdr:y>
    </cdr:from>
    <cdr:to>
      <cdr:x>0.567</cdr:x>
      <cdr:y>0.88295</cdr:y>
    </cdr:to>
    <cdr:cxnSp macro="">
      <cdr:nvCxnSpPr>
        <cdr:cNvPr id="5" name="Straight Connector 4">
          <a:extLst xmlns:a="http://schemas.openxmlformats.org/drawingml/2006/main">
            <a:ext uri="{FF2B5EF4-FFF2-40B4-BE49-F238E27FC236}">
              <a16:creationId xmlns:a16="http://schemas.microsoft.com/office/drawing/2014/main" xmlns="" id="{7582DF58-45B7-44D4-94EF-F3EFD28442EB}"/>
            </a:ext>
          </a:extLst>
        </cdr:cNvPr>
        <cdr:cNvCxnSpPr/>
      </cdr:nvCxnSpPr>
      <cdr:spPr>
        <a:xfrm xmlns:a="http://schemas.openxmlformats.org/drawingml/2006/main">
          <a:off x="3775076" y="531813"/>
          <a:ext cx="0" cy="3324225"/>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0.7463</cdr:x>
      <cdr:y>0.12032</cdr:y>
    </cdr:from>
    <cdr:to>
      <cdr:x>0.7463</cdr:x>
      <cdr:y>0.8815</cdr:y>
    </cdr:to>
    <cdr:cxnSp macro="">
      <cdr:nvCxnSpPr>
        <cdr:cNvPr id="6" name="Straight Connector 5">
          <a:extLst xmlns:a="http://schemas.openxmlformats.org/drawingml/2006/main">
            <a:ext uri="{FF2B5EF4-FFF2-40B4-BE49-F238E27FC236}">
              <a16:creationId xmlns:a16="http://schemas.microsoft.com/office/drawing/2014/main" xmlns="" id="{963B92B0-9AED-4565-8FFD-4A2869121B58}"/>
            </a:ext>
          </a:extLst>
        </cdr:cNvPr>
        <cdr:cNvCxnSpPr/>
      </cdr:nvCxnSpPr>
      <cdr:spPr>
        <a:xfrm xmlns:a="http://schemas.openxmlformats.org/drawingml/2006/main">
          <a:off x="4968876" y="525463"/>
          <a:ext cx="0" cy="3324225"/>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0.24654</cdr:x>
      <cdr:y>0.12177</cdr:y>
    </cdr:from>
    <cdr:to>
      <cdr:x>0.24654</cdr:x>
      <cdr:y>0.88295</cdr:y>
    </cdr:to>
    <cdr:cxnSp macro="">
      <cdr:nvCxnSpPr>
        <cdr:cNvPr id="7" name="Straight Connector 6">
          <a:extLst xmlns:a="http://schemas.openxmlformats.org/drawingml/2006/main">
            <a:ext uri="{FF2B5EF4-FFF2-40B4-BE49-F238E27FC236}">
              <a16:creationId xmlns:a16="http://schemas.microsoft.com/office/drawing/2014/main" xmlns="" id="{6AC99B36-3933-4768-AB7F-4D24030662D6}"/>
            </a:ext>
          </a:extLst>
        </cdr:cNvPr>
        <cdr:cNvCxnSpPr/>
      </cdr:nvCxnSpPr>
      <cdr:spPr>
        <a:xfrm xmlns:a="http://schemas.openxmlformats.org/drawingml/2006/main">
          <a:off x="1641476" y="531813"/>
          <a:ext cx="0" cy="3324225"/>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1CEE21E-C36C-438C-8E50-7A39C2779CB2}" type="datetimeFigureOut">
              <a:rPr lang="en-US" smtClean="0"/>
              <a:t>7/25/2018</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37C5434-7A9A-4E26-A72D-4F4879064DD6}" type="slidenum">
              <a:rPr lang="en-US" smtClean="0"/>
              <a:t>‹#›</a:t>
            </a:fld>
            <a:endParaRPr lang="en-US" dirty="0"/>
          </a:p>
        </p:txBody>
      </p:sp>
    </p:spTree>
    <p:extLst>
      <p:ext uri="{BB962C8B-B14F-4D97-AF65-F5344CB8AC3E}">
        <p14:creationId xmlns:p14="http://schemas.microsoft.com/office/powerpoint/2010/main" val="17536907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190446-FF9A-4D2D-97B1-36B7408B3C14}" type="datetimeFigureOut">
              <a:rPr lang="en-US" smtClean="0"/>
              <a:t>7/25/2018</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F9DA6C2-5CFF-4AFC-8811-8643EA0CA144}" type="slidenum">
              <a:rPr lang="en-US" smtClean="0"/>
              <a:t>‹#›</a:t>
            </a:fld>
            <a:endParaRPr lang="en-US" dirty="0"/>
          </a:p>
        </p:txBody>
      </p:sp>
    </p:spTree>
    <p:extLst>
      <p:ext uri="{BB962C8B-B14F-4D97-AF65-F5344CB8AC3E}">
        <p14:creationId xmlns:p14="http://schemas.microsoft.com/office/powerpoint/2010/main" val="2377193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2.xml"/><Relationship Id="rId2" Type="http://schemas.openxmlformats.org/officeDocument/2006/relationships/notesMaster" Target="../notesMasters/notesMaster1.xml"/><Relationship Id="rId1" Type="http://schemas.openxmlformats.org/officeDocument/2006/relationships/tags" Target="../tags/tag2.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p:txBody>
          <a:bodyPr/>
          <a:lstStyle/>
          <a:p>
            <a:pPr>
              <a:defRPr/>
            </a:pPr>
            <a:fld id="{1D116485-CB0E-8049-A23A-BA0FADA796D2}" type="slidenum">
              <a:rPr lang="en-US">
                <a:solidFill>
                  <a:prstClr val="black"/>
                </a:solidFill>
                <a:latin typeface="Calibri"/>
              </a:rPr>
              <a:pPr>
                <a:defRPr/>
              </a:pPr>
              <a:t>2</a:t>
            </a:fld>
            <a:endParaRPr lang="en-US" dirty="0">
              <a:solidFill>
                <a:prstClr val="black"/>
              </a:solidFill>
              <a:latin typeface="Calibri"/>
            </a:endParaRPr>
          </a:p>
        </p:txBody>
      </p:sp>
      <p:sp>
        <p:nvSpPr>
          <p:cNvPr id="73730" name="Rectangle 2"/>
          <p:cNvSpPr>
            <a:spLocks noGrp="1" noRot="1" noChangeAspect="1" noChangeArrowheads="1" noTextEdit="1"/>
          </p:cNvSpPr>
          <p:nvPr>
            <p:ph type="sldImg"/>
          </p:nvPr>
        </p:nvSpPr>
        <p:spPr>
          <a:xfrm>
            <a:off x="-1797050" y="1177925"/>
            <a:ext cx="10407650" cy="7807325"/>
          </a:xfrm>
          <a:ln/>
        </p:spPr>
      </p:sp>
      <p:sp>
        <p:nvSpPr>
          <p:cNvPr id="73731" name="Rectangle 3"/>
          <p:cNvSpPr>
            <a:spLocks noGrp="1" noChangeArrowheads="1"/>
          </p:cNvSpPr>
          <p:nvPr>
            <p:ph type="body" idx="1"/>
          </p:nvPr>
        </p:nvSpPr>
        <p:spPr>
          <a:xfrm>
            <a:off x="550864" y="327911"/>
            <a:ext cx="4052887" cy="23578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ea typeface="ＭＳ Ｐゴシック" charset="0"/>
            </a:endParaRPr>
          </a:p>
          <a:p>
            <a:endParaRPr lang="en-GB" dirty="0">
              <a:ea typeface="ＭＳ Ｐゴシック" charset="0"/>
            </a:endParaRPr>
          </a:p>
        </p:txBody>
      </p:sp>
      <p:sp>
        <p:nvSpPr>
          <p:cNvPr id="24581" name="McK Separator"/>
          <p:cNvSpPr>
            <a:spLocks noChangeShapeType="1"/>
          </p:cNvSpPr>
          <p:nvPr>
            <p:custDataLst>
              <p:tags r:id="rId1"/>
            </p:custDataLst>
          </p:nvPr>
        </p:nvSpPr>
        <p:spPr bwMode="auto">
          <a:xfrm>
            <a:off x="563563" y="1397521"/>
            <a:ext cx="5595937" cy="0"/>
          </a:xfrm>
          <a:prstGeom prst="line">
            <a:avLst/>
          </a:prstGeom>
          <a:noFill/>
          <a:ln w="9525">
            <a:solidFill>
              <a:schemeClr val="tx1"/>
            </a:solidFill>
            <a:round/>
            <a:headEnd/>
            <a:tailEnd/>
          </a:ln>
        </p:spPr>
        <p:txBody>
          <a:bodyPr/>
          <a:lstStyle/>
          <a:p>
            <a:pPr>
              <a:defRPr/>
            </a:pPr>
            <a:endParaRPr lang="en-US" dirty="0">
              <a:solidFill>
                <a:prstClr val="black"/>
              </a:solidFill>
              <a:latin typeface="Calibri"/>
              <a:cs typeface="Arial" charset="0"/>
            </a:endParaRPr>
          </a:p>
        </p:txBody>
      </p:sp>
    </p:spTree>
    <p:extLst>
      <p:ext uri="{BB962C8B-B14F-4D97-AF65-F5344CB8AC3E}">
        <p14:creationId xmlns:p14="http://schemas.microsoft.com/office/powerpoint/2010/main" val="26913086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6C0ACC52-C4B6-41FA-8CA7-51EDC34AEEA3}"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32576398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6C0ACC52-C4B6-41FA-8CA7-51EDC34AEEA3}" type="slidenum">
              <a:rPr lang="en-US" smtClean="0"/>
              <a:t>12</a:t>
            </a:fld>
            <a:endParaRPr lang="en-US" dirty="0"/>
          </a:p>
        </p:txBody>
      </p:sp>
    </p:spTree>
    <p:extLst>
      <p:ext uri="{BB962C8B-B14F-4D97-AF65-F5344CB8AC3E}">
        <p14:creationId xmlns:p14="http://schemas.microsoft.com/office/powerpoint/2010/main" val="5708866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6C0ACC52-C4B6-41FA-8CA7-51EDC34AEEA3}" type="slidenum">
              <a:rPr lang="en-US" smtClean="0"/>
              <a:t>13</a:t>
            </a:fld>
            <a:endParaRPr lang="en-US" dirty="0"/>
          </a:p>
        </p:txBody>
      </p:sp>
    </p:spTree>
    <p:extLst>
      <p:ext uri="{BB962C8B-B14F-4D97-AF65-F5344CB8AC3E}">
        <p14:creationId xmlns:p14="http://schemas.microsoft.com/office/powerpoint/2010/main" val="35332556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6C0ACC52-C4B6-41FA-8CA7-51EDC34AEEA3}" type="slidenum">
              <a:rPr lang="en-US" smtClean="0"/>
              <a:t>14</a:t>
            </a:fld>
            <a:endParaRPr lang="en-US" dirty="0"/>
          </a:p>
        </p:txBody>
      </p:sp>
    </p:spTree>
    <p:extLst>
      <p:ext uri="{BB962C8B-B14F-4D97-AF65-F5344CB8AC3E}">
        <p14:creationId xmlns:p14="http://schemas.microsoft.com/office/powerpoint/2010/main" val="35189816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6C0ACC52-C4B6-41FA-8CA7-51EDC34AEEA3}" type="slidenum">
              <a:rPr lang="en-US" smtClean="0"/>
              <a:t>15</a:t>
            </a:fld>
            <a:endParaRPr lang="en-US" dirty="0"/>
          </a:p>
        </p:txBody>
      </p:sp>
    </p:spTree>
    <p:extLst>
      <p:ext uri="{BB962C8B-B14F-4D97-AF65-F5344CB8AC3E}">
        <p14:creationId xmlns:p14="http://schemas.microsoft.com/office/powerpoint/2010/main" val="18911828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6C0ACC52-C4B6-41FA-8CA7-51EDC34AEEA3}" type="slidenum">
              <a:rPr lang="en-US" smtClean="0"/>
              <a:t>16</a:t>
            </a:fld>
            <a:endParaRPr lang="en-US" dirty="0"/>
          </a:p>
        </p:txBody>
      </p:sp>
    </p:spTree>
    <p:extLst>
      <p:ext uri="{BB962C8B-B14F-4D97-AF65-F5344CB8AC3E}">
        <p14:creationId xmlns:p14="http://schemas.microsoft.com/office/powerpoint/2010/main" val="38725097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6C0ACC52-C4B6-41FA-8CA7-51EDC34AEEA3}" type="slidenum">
              <a:rPr lang="en-US" smtClean="0"/>
              <a:t>17</a:t>
            </a:fld>
            <a:endParaRPr lang="en-US" dirty="0"/>
          </a:p>
        </p:txBody>
      </p:sp>
    </p:spTree>
    <p:extLst>
      <p:ext uri="{BB962C8B-B14F-4D97-AF65-F5344CB8AC3E}">
        <p14:creationId xmlns:p14="http://schemas.microsoft.com/office/powerpoint/2010/main" val="929417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6C0ACC52-C4B6-41FA-8CA7-51EDC34AEEA3}" type="slidenum">
              <a:rPr lang="en-US" smtClean="0"/>
              <a:t>18</a:t>
            </a:fld>
            <a:endParaRPr lang="en-US" dirty="0"/>
          </a:p>
        </p:txBody>
      </p:sp>
    </p:spTree>
    <p:extLst>
      <p:ext uri="{BB962C8B-B14F-4D97-AF65-F5344CB8AC3E}">
        <p14:creationId xmlns:p14="http://schemas.microsoft.com/office/powerpoint/2010/main" val="33059853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6C0ACC52-C4B6-41FA-8CA7-51EDC34AEEA3}" type="slidenum">
              <a:rPr lang="en-US" smtClean="0"/>
              <a:t>20</a:t>
            </a:fld>
            <a:endParaRPr lang="en-US" dirty="0"/>
          </a:p>
        </p:txBody>
      </p:sp>
    </p:spTree>
    <p:extLst>
      <p:ext uri="{BB962C8B-B14F-4D97-AF65-F5344CB8AC3E}">
        <p14:creationId xmlns:p14="http://schemas.microsoft.com/office/powerpoint/2010/main" val="21795648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6C0ACC52-C4B6-41FA-8CA7-51EDC34AEEA3}" type="slidenum">
              <a:rPr lang="en-US" smtClean="0"/>
              <a:t>21</a:t>
            </a:fld>
            <a:endParaRPr lang="en-US" dirty="0"/>
          </a:p>
        </p:txBody>
      </p:sp>
    </p:spTree>
    <p:extLst>
      <p:ext uri="{BB962C8B-B14F-4D97-AF65-F5344CB8AC3E}">
        <p14:creationId xmlns:p14="http://schemas.microsoft.com/office/powerpoint/2010/main" val="23229989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6C0ACC52-C4B6-41FA-8CA7-51EDC34AEEA3}" type="slidenum">
              <a:rPr lang="en-US" smtClean="0"/>
              <a:t>3</a:t>
            </a:fld>
            <a:endParaRPr lang="en-US" dirty="0"/>
          </a:p>
        </p:txBody>
      </p:sp>
    </p:spTree>
    <p:extLst>
      <p:ext uri="{BB962C8B-B14F-4D97-AF65-F5344CB8AC3E}">
        <p14:creationId xmlns:p14="http://schemas.microsoft.com/office/powerpoint/2010/main" val="8186451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6C0ACC52-C4B6-41FA-8CA7-51EDC34AEEA3}" type="slidenum">
              <a:rPr lang="en-US" smtClean="0"/>
              <a:t>22</a:t>
            </a:fld>
            <a:endParaRPr lang="en-US" dirty="0"/>
          </a:p>
        </p:txBody>
      </p:sp>
    </p:spTree>
    <p:extLst>
      <p:ext uri="{BB962C8B-B14F-4D97-AF65-F5344CB8AC3E}">
        <p14:creationId xmlns:p14="http://schemas.microsoft.com/office/powerpoint/2010/main" val="25509743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6C0ACC52-C4B6-41FA-8CA7-51EDC34AEEA3}" type="slidenum">
              <a:rPr lang="en-US" smtClean="0"/>
              <a:t>23</a:t>
            </a:fld>
            <a:endParaRPr lang="en-US" dirty="0"/>
          </a:p>
        </p:txBody>
      </p:sp>
    </p:spTree>
    <p:extLst>
      <p:ext uri="{BB962C8B-B14F-4D97-AF65-F5344CB8AC3E}">
        <p14:creationId xmlns:p14="http://schemas.microsoft.com/office/powerpoint/2010/main" val="30975308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6C0ACC52-C4B6-41FA-8CA7-51EDC34AEEA3}" type="slidenum">
              <a:rPr lang="en-US" smtClean="0"/>
              <a:t>24</a:t>
            </a:fld>
            <a:endParaRPr lang="en-US" dirty="0"/>
          </a:p>
        </p:txBody>
      </p:sp>
    </p:spTree>
    <p:extLst>
      <p:ext uri="{BB962C8B-B14F-4D97-AF65-F5344CB8AC3E}">
        <p14:creationId xmlns:p14="http://schemas.microsoft.com/office/powerpoint/2010/main" val="17191533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6C0ACC52-C4B6-41FA-8CA7-51EDC34AEEA3}" type="slidenum">
              <a:rPr lang="en-US" smtClean="0"/>
              <a:t>25</a:t>
            </a:fld>
            <a:endParaRPr lang="en-US" dirty="0"/>
          </a:p>
        </p:txBody>
      </p:sp>
    </p:spTree>
    <p:extLst>
      <p:ext uri="{BB962C8B-B14F-4D97-AF65-F5344CB8AC3E}">
        <p14:creationId xmlns:p14="http://schemas.microsoft.com/office/powerpoint/2010/main" val="9117312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6C0ACC52-C4B6-41FA-8CA7-51EDC34AEEA3}" type="slidenum">
              <a:rPr lang="en-US" smtClean="0"/>
              <a:t>26</a:t>
            </a:fld>
            <a:endParaRPr lang="en-US" dirty="0"/>
          </a:p>
        </p:txBody>
      </p:sp>
    </p:spTree>
    <p:extLst>
      <p:ext uri="{BB962C8B-B14F-4D97-AF65-F5344CB8AC3E}">
        <p14:creationId xmlns:p14="http://schemas.microsoft.com/office/powerpoint/2010/main" val="27399773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6C0ACC52-C4B6-41FA-8CA7-51EDC34AEEA3}" type="slidenum">
              <a:rPr lang="en-US" smtClean="0"/>
              <a:t>27</a:t>
            </a:fld>
            <a:endParaRPr lang="en-US" dirty="0"/>
          </a:p>
        </p:txBody>
      </p:sp>
    </p:spTree>
    <p:extLst>
      <p:ext uri="{BB962C8B-B14F-4D97-AF65-F5344CB8AC3E}">
        <p14:creationId xmlns:p14="http://schemas.microsoft.com/office/powerpoint/2010/main" val="20526515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6C0ACC52-C4B6-41FA-8CA7-51EDC34AEEA3}" type="slidenum">
              <a:rPr lang="en-US" smtClean="0"/>
              <a:t>28</a:t>
            </a:fld>
            <a:endParaRPr lang="en-US" dirty="0"/>
          </a:p>
        </p:txBody>
      </p:sp>
    </p:spTree>
    <p:extLst>
      <p:ext uri="{BB962C8B-B14F-4D97-AF65-F5344CB8AC3E}">
        <p14:creationId xmlns:p14="http://schemas.microsoft.com/office/powerpoint/2010/main" val="9310917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6C0ACC52-C4B6-41FA-8CA7-51EDC34AEEA3}" type="slidenum">
              <a:rPr lang="en-US" smtClean="0"/>
              <a:t>29</a:t>
            </a:fld>
            <a:endParaRPr lang="en-US" dirty="0"/>
          </a:p>
        </p:txBody>
      </p:sp>
    </p:spTree>
    <p:extLst>
      <p:ext uri="{BB962C8B-B14F-4D97-AF65-F5344CB8AC3E}">
        <p14:creationId xmlns:p14="http://schemas.microsoft.com/office/powerpoint/2010/main" val="153763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6C0ACC52-C4B6-41FA-8CA7-51EDC34AEEA3}" type="slidenum">
              <a:rPr lang="en-US" smtClean="0"/>
              <a:t>30</a:t>
            </a:fld>
            <a:endParaRPr lang="en-US" dirty="0"/>
          </a:p>
        </p:txBody>
      </p:sp>
    </p:spTree>
    <p:extLst>
      <p:ext uri="{BB962C8B-B14F-4D97-AF65-F5344CB8AC3E}">
        <p14:creationId xmlns:p14="http://schemas.microsoft.com/office/powerpoint/2010/main" val="101796507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6C0ACC52-C4B6-41FA-8CA7-51EDC34AEEA3}" type="slidenum">
              <a:rPr lang="en-US" smtClean="0"/>
              <a:t>31</a:t>
            </a:fld>
            <a:endParaRPr lang="en-US" dirty="0"/>
          </a:p>
        </p:txBody>
      </p:sp>
    </p:spTree>
    <p:extLst>
      <p:ext uri="{BB962C8B-B14F-4D97-AF65-F5344CB8AC3E}">
        <p14:creationId xmlns:p14="http://schemas.microsoft.com/office/powerpoint/2010/main" val="41071086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0ACC52-C4B6-41FA-8CA7-51EDC34AEEA3}"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176622454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6C0ACC52-C4B6-41FA-8CA7-51EDC34AEEA3}" type="slidenum">
              <a:rPr lang="en-US" smtClean="0"/>
              <a:t>32</a:t>
            </a:fld>
            <a:endParaRPr lang="en-US" dirty="0"/>
          </a:p>
        </p:txBody>
      </p:sp>
    </p:spTree>
    <p:extLst>
      <p:ext uri="{BB962C8B-B14F-4D97-AF65-F5344CB8AC3E}">
        <p14:creationId xmlns:p14="http://schemas.microsoft.com/office/powerpoint/2010/main" val="297375890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6C0ACC52-C4B6-41FA-8CA7-51EDC34AEEA3}" type="slidenum">
              <a:rPr lang="en-US" smtClean="0">
                <a:solidFill>
                  <a:prstClr val="black"/>
                </a:solidFill>
              </a:rPr>
              <a:pPr/>
              <a:t>33</a:t>
            </a:fld>
            <a:endParaRPr lang="en-US" dirty="0">
              <a:solidFill>
                <a:prstClr val="black"/>
              </a:solidFill>
            </a:endParaRPr>
          </a:p>
        </p:txBody>
      </p:sp>
    </p:spTree>
    <p:extLst>
      <p:ext uri="{BB962C8B-B14F-4D97-AF65-F5344CB8AC3E}">
        <p14:creationId xmlns:p14="http://schemas.microsoft.com/office/powerpoint/2010/main" val="227801336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6C0ACC52-C4B6-41FA-8CA7-51EDC34AEEA3}" type="slidenum">
              <a:rPr lang="en-US" smtClean="0"/>
              <a:t>34</a:t>
            </a:fld>
            <a:endParaRPr lang="en-US" dirty="0"/>
          </a:p>
        </p:txBody>
      </p:sp>
    </p:spTree>
    <p:extLst>
      <p:ext uri="{BB962C8B-B14F-4D97-AF65-F5344CB8AC3E}">
        <p14:creationId xmlns:p14="http://schemas.microsoft.com/office/powerpoint/2010/main" val="174186894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6C0ACC52-C4B6-41FA-8CA7-51EDC34AEEA3}" type="slidenum">
              <a:rPr lang="en-US" smtClean="0"/>
              <a:t>35</a:t>
            </a:fld>
            <a:endParaRPr lang="en-US" dirty="0"/>
          </a:p>
        </p:txBody>
      </p:sp>
    </p:spTree>
    <p:extLst>
      <p:ext uri="{BB962C8B-B14F-4D97-AF65-F5344CB8AC3E}">
        <p14:creationId xmlns:p14="http://schemas.microsoft.com/office/powerpoint/2010/main" val="33677236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6C0ACC52-C4B6-41FA-8CA7-51EDC34AEEA3}" type="slidenum">
              <a:rPr lang="en-US" smtClean="0"/>
              <a:t>36</a:t>
            </a:fld>
            <a:endParaRPr lang="en-US" dirty="0"/>
          </a:p>
        </p:txBody>
      </p:sp>
    </p:spTree>
    <p:extLst>
      <p:ext uri="{BB962C8B-B14F-4D97-AF65-F5344CB8AC3E}">
        <p14:creationId xmlns:p14="http://schemas.microsoft.com/office/powerpoint/2010/main" val="306155417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6C0ACC52-C4B6-41FA-8CA7-51EDC34AEEA3}" type="slidenum">
              <a:rPr lang="en-US" smtClean="0"/>
              <a:t>37</a:t>
            </a:fld>
            <a:endParaRPr lang="en-US" dirty="0"/>
          </a:p>
        </p:txBody>
      </p:sp>
    </p:spTree>
    <p:extLst>
      <p:ext uri="{BB962C8B-B14F-4D97-AF65-F5344CB8AC3E}">
        <p14:creationId xmlns:p14="http://schemas.microsoft.com/office/powerpoint/2010/main" val="60598660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6C0ACC52-C4B6-41FA-8CA7-51EDC34AEEA3}" type="slidenum">
              <a:rPr lang="en-US" smtClean="0"/>
              <a:t>38</a:t>
            </a:fld>
            <a:endParaRPr lang="en-US" dirty="0"/>
          </a:p>
        </p:txBody>
      </p:sp>
    </p:spTree>
    <p:extLst>
      <p:ext uri="{BB962C8B-B14F-4D97-AF65-F5344CB8AC3E}">
        <p14:creationId xmlns:p14="http://schemas.microsoft.com/office/powerpoint/2010/main" val="415145006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6C0ACC52-C4B6-41FA-8CA7-51EDC34AEEA3}" type="slidenum">
              <a:rPr lang="en-US" smtClean="0"/>
              <a:t>39</a:t>
            </a:fld>
            <a:endParaRPr lang="en-US" dirty="0"/>
          </a:p>
        </p:txBody>
      </p:sp>
    </p:spTree>
    <p:extLst>
      <p:ext uri="{BB962C8B-B14F-4D97-AF65-F5344CB8AC3E}">
        <p14:creationId xmlns:p14="http://schemas.microsoft.com/office/powerpoint/2010/main" val="67663023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6C0ACC52-C4B6-41FA-8CA7-51EDC34AEEA3}" type="slidenum">
              <a:rPr lang="en-US" smtClean="0"/>
              <a:t>40</a:t>
            </a:fld>
            <a:endParaRPr lang="en-US" dirty="0"/>
          </a:p>
        </p:txBody>
      </p:sp>
    </p:spTree>
    <p:extLst>
      <p:ext uri="{BB962C8B-B14F-4D97-AF65-F5344CB8AC3E}">
        <p14:creationId xmlns:p14="http://schemas.microsoft.com/office/powerpoint/2010/main" val="174923251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6C0ACC52-C4B6-41FA-8CA7-51EDC34AEEA3}" type="slidenum">
              <a:rPr lang="en-US" smtClean="0"/>
              <a:t>41</a:t>
            </a:fld>
            <a:endParaRPr lang="en-US" dirty="0"/>
          </a:p>
        </p:txBody>
      </p:sp>
    </p:spTree>
    <p:extLst>
      <p:ext uri="{BB962C8B-B14F-4D97-AF65-F5344CB8AC3E}">
        <p14:creationId xmlns:p14="http://schemas.microsoft.com/office/powerpoint/2010/main" val="42102720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
            <a:r>
              <a:rPr lang="en-US" b="0" dirty="0"/>
              <a:t>Practices that contribute to long TAT, such as batching of DBS cards at health facilities and labs.</a:t>
            </a:r>
          </a:p>
        </p:txBody>
      </p:sp>
      <p:sp>
        <p:nvSpPr>
          <p:cNvPr id="4" name="Slide Number Placeholder 3"/>
          <p:cNvSpPr>
            <a:spLocks noGrp="1"/>
          </p:cNvSpPr>
          <p:nvPr>
            <p:ph type="sldNum" sz="quarter" idx="10"/>
          </p:nvPr>
        </p:nvSpPr>
        <p:spPr/>
        <p:txBody>
          <a:bodyPr/>
          <a:lstStyle/>
          <a:p>
            <a:fld id="{6C0ACC52-C4B6-41FA-8CA7-51EDC34AEEA3}" type="slidenum">
              <a:rPr lang="en-US" smtClean="0"/>
              <a:t>5</a:t>
            </a:fld>
            <a:endParaRPr lang="en-US" dirty="0"/>
          </a:p>
        </p:txBody>
      </p:sp>
    </p:spTree>
    <p:extLst>
      <p:ext uri="{BB962C8B-B14F-4D97-AF65-F5344CB8AC3E}">
        <p14:creationId xmlns:p14="http://schemas.microsoft.com/office/powerpoint/2010/main" val="236725509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6C0ACC52-C4B6-41FA-8CA7-51EDC34AEEA3}" type="slidenum">
              <a:rPr lang="en-US" smtClean="0"/>
              <a:t>42</a:t>
            </a:fld>
            <a:endParaRPr lang="en-US" dirty="0"/>
          </a:p>
        </p:txBody>
      </p:sp>
    </p:spTree>
    <p:extLst>
      <p:ext uri="{BB962C8B-B14F-4D97-AF65-F5344CB8AC3E}">
        <p14:creationId xmlns:p14="http://schemas.microsoft.com/office/powerpoint/2010/main" val="147569428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6C0ACC52-C4B6-41FA-8CA7-51EDC34AEEA3}" type="slidenum">
              <a:rPr lang="en-US" smtClean="0"/>
              <a:t>43</a:t>
            </a:fld>
            <a:endParaRPr lang="en-US" dirty="0"/>
          </a:p>
        </p:txBody>
      </p:sp>
    </p:spTree>
    <p:extLst>
      <p:ext uri="{BB962C8B-B14F-4D97-AF65-F5344CB8AC3E}">
        <p14:creationId xmlns:p14="http://schemas.microsoft.com/office/powerpoint/2010/main" val="424821439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6C0ACC52-C4B6-41FA-8CA7-51EDC34AEEA3}" type="slidenum">
              <a:rPr lang="en-US" smtClean="0"/>
              <a:t>44</a:t>
            </a:fld>
            <a:endParaRPr lang="en-US" dirty="0"/>
          </a:p>
        </p:txBody>
      </p:sp>
    </p:spTree>
    <p:extLst>
      <p:ext uri="{BB962C8B-B14F-4D97-AF65-F5344CB8AC3E}">
        <p14:creationId xmlns:p14="http://schemas.microsoft.com/office/powerpoint/2010/main" val="81393824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6C0ACC52-C4B6-41FA-8CA7-51EDC34AEEA3}" type="slidenum">
              <a:rPr lang="en-US" smtClean="0"/>
              <a:t>45</a:t>
            </a:fld>
            <a:endParaRPr lang="en-US" dirty="0"/>
          </a:p>
        </p:txBody>
      </p:sp>
    </p:spTree>
    <p:extLst>
      <p:ext uri="{BB962C8B-B14F-4D97-AF65-F5344CB8AC3E}">
        <p14:creationId xmlns:p14="http://schemas.microsoft.com/office/powerpoint/2010/main" val="378589420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6C0ACC52-C4B6-41FA-8CA7-51EDC34AEEA3}" type="slidenum">
              <a:rPr lang="en-US" smtClean="0"/>
              <a:t>46</a:t>
            </a:fld>
            <a:endParaRPr lang="en-US" dirty="0"/>
          </a:p>
        </p:txBody>
      </p:sp>
    </p:spTree>
    <p:extLst>
      <p:ext uri="{BB962C8B-B14F-4D97-AF65-F5344CB8AC3E}">
        <p14:creationId xmlns:p14="http://schemas.microsoft.com/office/powerpoint/2010/main" val="401856977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0ACC52-C4B6-41FA-8CA7-51EDC34AEEA3}" type="slidenum">
              <a:rPr lang="en-US" smtClean="0">
                <a:solidFill>
                  <a:prstClr val="black"/>
                </a:solidFill>
                <a:latin typeface="Calibri"/>
              </a:rPr>
              <a:pPr/>
              <a:t>47</a:t>
            </a:fld>
            <a:endParaRPr lang="en-US" dirty="0">
              <a:solidFill>
                <a:prstClr val="black"/>
              </a:solidFill>
              <a:latin typeface="Calibri"/>
            </a:endParaRPr>
          </a:p>
        </p:txBody>
      </p:sp>
    </p:spTree>
    <p:extLst>
      <p:ext uri="{BB962C8B-B14F-4D97-AF65-F5344CB8AC3E}">
        <p14:creationId xmlns:p14="http://schemas.microsoft.com/office/powerpoint/2010/main" val="330923457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6C0ACC52-C4B6-41FA-8CA7-51EDC34AEEA3}" type="slidenum">
              <a:rPr lang="en-US" smtClean="0"/>
              <a:t>48</a:t>
            </a:fld>
            <a:endParaRPr lang="en-US" dirty="0"/>
          </a:p>
        </p:txBody>
      </p:sp>
    </p:spTree>
    <p:extLst>
      <p:ext uri="{BB962C8B-B14F-4D97-AF65-F5344CB8AC3E}">
        <p14:creationId xmlns:p14="http://schemas.microsoft.com/office/powerpoint/2010/main" val="193224736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6C0ACC52-C4B6-41FA-8CA7-51EDC34AEEA3}" type="slidenum">
              <a:rPr lang="en-US" smtClean="0"/>
              <a:t>49</a:t>
            </a:fld>
            <a:endParaRPr lang="en-US" dirty="0"/>
          </a:p>
        </p:txBody>
      </p:sp>
    </p:spTree>
    <p:extLst>
      <p:ext uri="{BB962C8B-B14F-4D97-AF65-F5344CB8AC3E}">
        <p14:creationId xmlns:p14="http://schemas.microsoft.com/office/powerpoint/2010/main" val="40344476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0ACC52-C4B6-41FA-8CA7-51EDC34AEEA3}"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26650451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POC EID significantly reduces time from sample collection to result return and to treatment initiation. POC EID increases the ART initiation rate for positive infants. </a:t>
            </a:r>
            <a:endParaRPr lang="en-US" dirty="0"/>
          </a:p>
        </p:txBody>
      </p:sp>
      <p:sp>
        <p:nvSpPr>
          <p:cNvPr id="4" name="Slide Number Placeholder 3"/>
          <p:cNvSpPr>
            <a:spLocks noGrp="1"/>
          </p:cNvSpPr>
          <p:nvPr>
            <p:ph type="sldNum" sz="quarter" idx="10"/>
          </p:nvPr>
        </p:nvSpPr>
        <p:spPr/>
        <p:txBody>
          <a:bodyPr/>
          <a:lstStyle/>
          <a:p>
            <a:pPr>
              <a:defRPr/>
            </a:pPr>
            <a:fld id="{90D704FD-2770-7D45-983E-F8C5F1B69732}" type="slidenum">
              <a:rPr lang="en-US" smtClean="0">
                <a:solidFill>
                  <a:prstClr val="black"/>
                </a:solidFill>
              </a:rPr>
              <a:pPr>
                <a:defRPr/>
              </a:pPr>
              <a:t>7</a:t>
            </a:fld>
            <a:endParaRPr lang="en-US" dirty="0">
              <a:solidFill>
                <a:prstClr val="black"/>
              </a:solidFill>
            </a:endParaRPr>
          </a:p>
        </p:txBody>
      </p:sp>
    </p:spTree>
    <p:extLst>
      <p:ext uri="{BB962C8B-B14F-4D97-AF65-F5344CB8AC3E}">
        <p14:creationId xmlns:p14="http://schemas.microsoft.com/office/powerpoint/2010/main" val="2397087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6C0ACC52-C4B6-41FA-8CA7-51EDC34AEEA3}" type="slidenum">
              <a:rPr lang="en-US" smtClean="0"/>
              <a:t>8</a:t>
            </a:fld>
            <a:endParaRPr lang="en-US" dirty="0"/>
          </a:p>
        </p:txBody>
      </p:sp>
    </p:spTree>
    <p:extLst>
      <p:ext uri="{BB962C8B-B14F-4D97-AF65-F5344CB8AC3E}">
        <p14:creationId xmlns:p14="http://schemas.microsoft.com/office/powerpoint/2010/main" val="8981640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6C0ACC52-C4B6-41FA-8CA7-51EDC34AEEA3}" type="slidenum">
              <a:rPr lang="en-US" smtClean="0"/>
              <a:t>9</a:t>
            </a:fld>
            <a:endParaRPr lang="en-US" dirty="0"/>
          </a:p>
        </p:txBody>
      </p:sp>
    </p:spTree>
    <p:extLst>
      <p:ext uri="{BB962C8B-B14F-4D97-AF65-F5344CB8AC3E}">
        <p14:creationId xmlns:p14="http://schemas.microsoft.com/office/powerpoint/2010/main" val="37126905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6C0ACC52-C4B6-41FA-8CA7-51EDC34AEEA3}" type="slidenum">
              <a:rPr lang="en-US" smtClean="0"/>
              <a:t>10</a:t>
            </a:fld>
            <a:endParaRPr lang="en-US" dirty="0"/>
          </a:p>
        </p:txBody>
      </p:sp>
    </p:spTree>
    <p:extLst>
      <p:ext uri="{BB962C8B-B14F-4D97-AF65-F5344CB8AC3E}">
        <p14:creationId xmlns:p14="http://schemas.microsoft.com/office/powerpoint/2010/main" val="37145845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ext only ">
    <p:bg>
      <p:bgPr>
        <a:blipFill rotWithShape="1">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cxnSp>
        <p:nvCxnSpPr>
          <p:cNvPr id="3" name="Straight Connector 2"/>
          <p:cNvCxnSpPr/>
          <p:nvPr userDrawn="1"/>
        </p:nvCxnSpPr>
        <p:spPr>
          <a:xfrm>
            <a:off x="268941" y="789555"/>
            <a:ext cx="8690426" cy="0"/>
          </a:xfrm>
          <a:prstGeom prst="line">
            <a:avLst/>
          </a:prstGeom>
          <a:ln w="6350">
            <a:solidFill>
              <a:srgbClr val="DF551C"/>
            </a:solidFill>
          </a:ln>
          <a:effectLst/>
        </p:spPr>
        <p:style>
          <a:lnRef idx="2">
            <a:schemeClr val="accent1"/>
          </a:lnRef>
          <a:fillRef idx="0">
            <a:schemeClr val="accent1"/>
          </a:fillRef>
          <a:effectRef idx="1">
            <a:schemeClr val="accent1"/>
          </a:effectRef>
          <a:fontRef idx="minor">
            <a:schemeClr val="tx1"/>
          </a:fontRef>
        </p:style>
      </p:cxnSp>
      <p:sp>
        <p:nvSpPr>
          <p:cNvPr id="4" name="TextBox 3"/>
          <p:cNvSpPr txBox="1"/>
          <p:nvPr userDrawn="1"/>
        </p:nvSpPr>
        <p:spPr>
          <a:xfrm>
            <a:off x="268941" y="1199599"/>
            <a:ext cx="6628197" cy="646331"/>
          </a:xfrm>
          <a:prstGeom prst="rect">
            <a:avLst/>
          </a:prstGeom>
          <a:noFill/>
        </p:spPr>
        <p:txBody>
          <a:bodyPr wrap="square" rtlCol="0">
            <a:spAutoFit/>
          </a:bodyPr>
          <a:lstStyle/>
          <a:p>
            <a:pPr marL="0" indent="0">
              <a:buFont typeface="Arial"/>
              <a:buNone/>
            </a:pPr>
            <a:endParaRPr lang="en-US" dirty="0">
              <a:solidFill>
                <a:srgbClr val="DF551C"/>
              </a:solidFill>
              <a:latin typeface="Museo Slab 100"/>
              <a:cs typeface="Museo Slab 100"/>
            </a:endParaRPr>
          </a:p>
          <a:p>
            <a:pPr marL="0" indent="0">
              <a:buFont typeface="Arial"/>
              <a:buNone/>
            </a:pPr>
            <a:endParaRPr lang="en-US" dirty="0">
              <a:solidFill>
                <a:srgbClr val="DF551C"/>
              </a:solidFill>
              <a:latin typeface="Museo Slab 100"/>
              <a:cs typeface="Museo Slab 100"/>
            </a:endParaRPr>
          </a:p>
        </p:txBody>
      </p:sp>
    </p:spTree>
    <p:extLst>
      <p:ext uri="{BB962C8B-B14F-4D97-AF65-F5344CB8AC3E}">
        <p14:creationId xmlns:p14="http://schemas.microsoft.com/office/powerpoint/2010/main" val="9996052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01F9CA3-105E-4857-9057-6DB6197DA786}" type="datetimeFigureOut">
              <a:rPr lang="en-US" smtClean="0"/>
              <a:t>7/25/2018</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F5CE407-6216-4202-80E4-A30DC2F709B2}" type="slidenum">
              <a:rPr lang="en-US" smtClean="0"/>
              <a:t>‹#›</a:t>
            </a:fld>
            <a:endParaRPr lang="en-US" dirty="0"/>
          </a:p>
        </p:txBody>
      </p:sp>
    </p:spTree>
    <p:extLst>
      <p:ext uri="{BB962C8B-B14F-4D97-AF65-F5344CB8AC3E}">
        <p14:creationId xmlns:p14="http://schemas.microsoft.com/office/powerpoint/2010/main" val="29823446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B01F9CA3-105E-4857-9057-6DB6197DA786}" type="datetimeFigureOut">
              <a:rPr lang="en-US" smtClean="0"/>
              <a:t>7/25/2018</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7F5CE407-6216-4202-80E4-A30DC2F709B2}" type="slidenum">
              <a:rPr lang="en-US" smtClean="0"/>
              <a:t>‹#›</a:t>
            </a:fld>
            <a:endParaRPr lang="en-US" dirty="0"/>
          </a:p>
        </p:txBody>
      </p:sp>
    </p:spTree>
    <p:extLst>
      <p:ext uri="{BB962C8B-B14F-4D97-AF65-F5344CB8AC3E}">
        <p14:creationId xmlns:p14="http://schemas.microsoft.com/office/powerpoint/2010/main" val="16504564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3" name="Title Text"/>
          <p:cNvSpPr txBox="1">
            <a:spLocks noGrp="1"/>
          </p:cNvSpPr>
          <p:nvPr>
            <p:ph type="title"/>
          </p:nvPr>
        </p:nvSpPr>
        <p:spPr>
          <a:xfrm>
            <a:off x="457200" y="274638"/>
            <a:ext cx="8229600" cy="1143001"/>
          </a:xfrm>
          <a:prstGeom prst="rect">
            <a:avLst/>
          </a:prstGeom>
        </p:spPr>
        <p:txBody>
          <a:bodyPr/>
          <a:lstStyle/>
          <a:p>
            <a:r>
              <a:t>Title Text</a:t>
            </a:r>
          </a:p>
        </p:txBody>
      </p:sp>
      <p:sp>
        <p:nvSpPr>
          <p:cNvPr id="24" name="Body Level One…"/>
          <p:cNvSpPr txBox="1">
            <a:spLocks noGrp="1"/>
          </p:cNvSpPr>
          <p:nvPr>
            <p:ph type="body" idx="1"/>
          </p:nvPr>
        </p:nvSpPr>
        <p:spPr>
          <a:xfrm>
            <a:off x="457200" y="1600200"/>
            <a:ext cx="8229600" cy="4525963"/>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5" name="Slide Number"/>
          <p:cNvSpPr txBox="1">
            <a:spLocks noGrp="1"/>
          </p:cNvSpPr>
          <p:nvPr>
            <p:ph type="sldNum" sz="quarter" idx="2"/>
          </p:nvPr>
        </p:nvSpPr>
        <p:spPr>
          <a:xfrm>
            <a:off x="8422821" y="6404293"/>
            <a:ext cx="263980" cy="269239"/>
          </a:xfrm>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3509742466"/>
      </p:ext>
    </p:extLst>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5626664"/>
      </p:ext>
    </p:extLst>
  </p:cSld>
  <p:clrMap bg1="lt1" tx1="dk1" bg2="lt2" tx2="dk2" accent1="accent1" accent2="accent2" accent3="accent3" accent4="accent4" accent5="accent5" accent6="accent6" hlink="hlink" folHlink="folHlink"/>
  <p:sldLayoutIdLst>
    <p:sldLayoutId id="2147483659" r:id="rId1"/>
    <p:sldLayoutId id="2147483661" r:id="rId2"/>
    <p:sldLayoutId id="2147483662" r:id="rId3"/>
    <p:sldLayoutId id="2147483663" r:id="rId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emf"/><Relationship Id="rId1" Type="http://schemas.openxmlformats.org/officeDocument/2006/relationships/slideLayout" Target="../slideLayouts/slideLayout2.xml"/><Relationship Id="rId5" Type="http://schemas.openxmlformats.org/officeDocument/2006/relationships/image" Target="../media/image5.emf"/><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hyperlink" Target="mailto:poc-eid-implementers@knowledge-gateway.org" TargetMode="External"/><Relationship Id="rId4" Type="http://schemas.openxmlformats.org/officeDocument/2006/relationships/hyperlink" Target="https://knowledge-gateway.org/poc-eid-implementers"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hyperlink" Target="https://www.childrenandaids.org/poc-toolkit-page"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image" Target="../media/image20.jpeg"/><Relationship Id="rId11" Type="http://schemas.openxmlformats.org/officeDocument/2006/relationships/image" Target="../media/image25.jpeg"/><Relationship Id="rId5" Type="http://schemas.openxmlformats.org/officeDocument/2006/relationships/image" Target="../media/image19.jpeg"/><Relationship Id="rId10" Type="http://schemas.openxmlformats.org/officeDocument/2006/relationships/image" Target="../media/image24.png"/><Relationship Id="rId4" Type="http://schemas.openxmlformats.org/officeDocument/2006/relationships/image" Target="../media/image18.jpeg"/><Relationship Id="rId9" Type="http://schemas.openxmlformats.org/officeDocument/2006/relationships/image" Target="../media/image23.jpeg"/></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slideLayout" Target="../slideLayouts/slideLayout4.xml"/><Relationship Id="rId1" Type="http://schemas.openxmlformats.org/officeDocument/2006/relationships/vmlDrawing" Target="../drawings/vmlDrawing1.vml"/><Relationship Id="rId4" Type="http://schemas.openxmlformats.org/officeDocument/2006/relationships/image" Target="../media/image28.emf"/></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8" Type="http://schemas.openxmlformats.org/officeDocument/2006/relationships/image" Target="../media/image35.emf"/><Relationship Id="rId3" Type="http://schemas.openxmlformats.org/officeDocument/2006/relationships/image" Target="../media/image30.emf"/><Relationship Id="rId7" Type="http://schemas.openxmlformats.org/officeDocument/2006/relationships/image" Target="../media/image34.emf"/><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image" Target="../media/image33.emf"/><Relationship Id="rId5" Type="http://schemas.openxmlformats.org/officeDocument/2006/relationships/image" Target="../media/image32.emf"/><Relationship Id="rId4" Type="http://schemas.openxmlformats.org/officeDocument/2006/relationships/image" Target="../media/image31.emf"/></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notesSlide" Target="../notesSlides/notesSlide23.xml"/><Relationship Id="rId1" Type="http://schemas.openxmlformats.org/officeDocument/2006/relationships/slideLayout" Target="../slideLayouts/slideLayout4.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26.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8.xml"/><Relationship Id="rId1" Type="http://schemas.openxmlformats.org/officeDocument/2006/relationships/slideLayout" Target="../slideLayouts/slideLayout4.xml"/><Relationship Id="rId5" Type="http://schemas.openxmlformats.org/officeDocument/2006/relationships/image" Target="../media/image48.png"/><Relationship Id="rId4" Type="http://schemas.openxmlformats.org/officeDocument/2006/relationships/image" Target="../media/image47.png"/></Relationships>
</file>

<file path=ppt/slides/_rels/slide3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9.xml"/><Relationship Id="rId1" Type="http://schemas.openxmlformats.org/officeDocument/2006/relationships/slideLayout" Target="../slideLayouts/slideLayout4.xml"/><Relationship Id="rId5" Type="http://schemas.openxmlformats.org/officeDocument/2006/relationships/image" Target="../media/image51.png"/><Relationship Id="rId4" Type="http://schemas.openxmlformats.org/officeDocument/2006/relationships/image" Target="../media/image50.png"/></Relationships>
</file>

<file path=ppt/slides/_rels/slide3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0.xml"/><Relationship Id="rId1" Type="http://schemas.openxmlformats.org/officeDocument/2006/relationships/slideLayout" Target="../slideLayouts/slideLayout4.xml"/><Relationship Id="rId4" Type="http://schemas.openxmlformats.org/officeDocument/2006/relationships/image" Target="../media/image53.emf"/></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2.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hyperlink" Target="mailto:rbailey@pedaids.org" TargetMode="External"/><Relationship Id="rId2" Type="http://schemas.openxmlformats.org/officeDocument/2006/relationships/notesSlide" Target="../notesSlides/notesSlide41.xml"/><Relationship Id="rId1" Type="http://schemas.openxmlformats.org/officeDocument/2006/relationships/slideLayout" Target="../slideLayouts/slideLayout4.xml"/><Relationship Id="rId6" Type="http://schemas.openxmlformats.org/officeDocument/2006/relationships/image" Target="../media/image54.emf"/><Relationship Id="rId5" Type="http://schemas.openxmlformats.org/officeDocument/2006/relationships/image" Target="../media/image4.png"/><Relationship Id="rId4" Type="http://schemas.openxmlformats.org/officeDocument/2006/relationships/image" Target="../media/image3.jpe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8" Type="http://schemas.openxmlformats.org/officeDocument/2006/relationships/image" Target="../media/image60.jpeg"/><Relationship Id="rId3" Type="http://schemas.openxmlformats.org/officeDocument/2006/relationships/image" Target="../media/image55.jpeg"/><Relationship Id="rId7" Type="http://schemas.openxmlformats.org/officeDocument/2006/relationships/image" Target="../media/image59.jpeg"/><Relationship Id="rId2" Type="http://schemas.openxmlformats.org/officeDocument/2006/relationships/notesSlide" Target="../notesSlides/notesSlide45.xml"/><Relationship Id="rId1" Type="http://schemas.openxmlformats.org/officeDocument/2006/relationships/slideLayout" Target="../slideLayouts/slideLayout4.xml"/><Relationship Id="rId6" Type="http://schemas.openxmlformats.org/officeDocument/2006/relationships/image" Target="../media/image58.jpeg"/><Relationship Id="rId11" Type="http://schemas.openxmlformats.org/officeDocument/2006/relationships/image" Target="../media/image62.jpeg"/><Relationship Id="rId5" Type="http://schemas.openxmlformats.org/officeDocument/2006/relationships/image" Target="../media/image57.jpeg"/><Relationship Id="rId10" Type="http://schemas.openxmlformats.org/officeDocument/2006/relationships/image" Target="../media/image24.png"/><Relationship Id="rId4" Type="http://schemas.openxmlformats.org/officeDocument/2006/relationships/image" Target="../media/image56.jpeg"/><Relationship Id="rId9" Type="http://schemas.openxmlformats.org/officeDocument/2006/relationships/image" Target="../media/image61.jpe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4.xml"/><Relationship Id="rId1" Type="http://schemas.openxmlformats.org/officeDocument/2006/relationships/tags" Target="../tags/tag3.xml"/><Relationship Id="rId4"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0" y="3048000"/>
            <a:ext cx="9144000" cy="2623458"/>
          </a:xfrm>
          <a:solidFill>
            <a:schemeClr val="bg2">
              <a:lumMod val="90000"/>
            </a:schemeClr>
          </a:solidFill>
        </p:spPr>
        <p:txBody>
          <a:bodyPr lIns="137160" rIns="137160" anchor="t">
            <a:normAutofit fontScale="90000"/>
          </a:bodyPr>
          <a:lstStyle/>
          <a:p>
            <a:pPr defTabSz="912813">
              <a:spcBef>
                <a:spcPts val="0"/>
              </a:spcBef>
            </a:pPr>
            <a:r>
              <a:rPr lang="en-US" altLang="en-US" sz="1800" dirty="0">
                <a:solidFill>
                  <a:srgbClr val="000000"/>
                </a:solidFill>
                <a:latin typeface="Calibri" panose="020F0502020204030204" pitchFamily="34" charset="0"/>
                <a:cs typeface="Arial" charset="0"/>
              </a:rPr>
              <a:t/>
            </a:r>
            <a:br>
              <a:rPr lang="en-US" altLang="en-US" sz="1800" dirty="0">
                <a:solidFill>
                  <a:srgbClr val="000000"/>
                </a:solidFill>
                <a:latin typeface="Calibri" panose="020F0502020204030204" pitchFamily="34" charset="0"/>
                <a:cs typeface="Arial" charset="0"/>
              </a:rPr>
            </a:br>
            <a:r>
              <a:rPr lang="en-US" sz="3100" dirty="0">
                <a:solidFill>
                  <a:srgbClr val="000000"/>
                </a:solidFill>
                <a:latin typeface="Calibri" panose="020F0502020204030204" pitchFamily="34" charset="0"/>
                <a:cs typeface="Arial" charset="0"/>
              </a:rPr>
              <a:t>Bringing the test to the patient: methods and tools for integrating innovative point-of-care HIV testing into national laboratory networks</a:t>
            </a:r>
            <a:br>
              <a:rPr lang="en-US" sz="3100" dirty="0">
                <a:solidFill>
                  <a:srgbClr val="000000"/>
                </a:solidFill>
                <a:latin typeface="Calibri" panose="020F0502020204030204" pitchFamily="34" charset="0"/>
                <a:cs typeface="Arial" charset="0"/>
              </a:rPr>
            </a:br>
            <a:r>
              <a:rPr lang="en-US" sz="1600" dirty="0">
                <a:solidFill>
                  <a:srgbClr val="000000"/>
                </a:solidFill>
                <a:latin typeface="Calibri" panose="020F0502020204030204" pitchFamily="34" charset="0"/>
                <a:cs typeface="Arial" charset="0"/>
              </a:rPr>
              <a:t/>
            </a:r>
            <a:br>
              <a:rPr lang="en-US" sz="1600" dirty="0">
                <a:solidFill>
                  <a:srgbClr val="000000"/>
                </a:solidFill>
                <a:latin typeface="Calibri" panose="020F0502020204030204" pitchFamily="34" charset="0"/>
                <a:cs typeface="Arial" charset="0"/>
              </a:rPr>
            </a:br>
            <a:r>
              <a:rPr lang="en-US" altLang="en-US" sz="2000" dirty="0">
                <a:solidFill>
                  <a:srgbClr val="000000"/>
                </a:solidFill>
                <a:latin typeface="Segoe UI Semilight" panose="020B0402040204020203" pitchFamily="34" charset="0"/>
                <a:ea typeface="+mn-ea"/>
                <a:cs typeface="Segoe UI Semilight" panose="020B0402040204020203" pitchFamily="34" charset="0"/>
              </a:rPr>
              <a:t>Leadership Workshop, 22</a:t>
            </a:r>
            <a:r>
              <a:rPr lang="en-US" altLang="en-US" sz="2000" baseline="30000" dirty="0">
                <a:solidFill>
                  <a:srgbClr val="000000"/>
                </a:solidFill>
                <a:latin typeface="Segoe UI Semilight" panose="020B0402040204020203" pitchFamily="34" charset="0"/>
                <a:ea typeface="+mn-ea"/>
                <a:cs typeface="Segoe UI Semilight" panose="020B0402040204020203" pitchFamily="34" charset="0"/>
              </a:rPr>
              <a:t>nd</a:t>
            </a:r>
            <a:r>
              <a:rPr lang="en-US" altLang="en-US" sz="2000" dirty="0">
                <a:solidFill>
                  <a:srgbClr val="000000"/>
                </a:solidFill>
                <a:latin typeface="Segoe UI Semilight" panose="020B0402040204020203" pitchFamily="34" charset="0"/>
                <a:ea typeface="+mn-ea"/>
                <a:cs typeface="Segoe UI Semilight" panose="020B0402040204020203" pitchFamily="34" charset="0"/>
              </a:rPr>
              <a:t> International AIDS Conference</a:t>
            </a:r>
            <a:br>
              <a:rPr lang="en-US" altLang="en-US" sz="2000" dirty="0">
                <a:solidFill>
                  <a:srgbClr val="000000"/>
                </a:solidFill>
                <a:latin typeface="Segoe UI Semilight" panose="020B0402040204020203" pitchFamily="34" charset="0"/>
                <a:ea typeface="+mn-ea"/>
                <a:cs typeface="Segoe UI Semilight" panose="020B0402040204020203" pitchFamily="34" charset="0"/>
              </a:rPr>
            </a:br>
            <a:r>
              <a:rPr lang="en-US" altLang="en-US" sz="2000" dirty="0">
                <a:solidFill>
                  <a:srgbClr val="000000"/>
                </a:solidFill>
                <a:latin typeface="Segoe UI Semilight" panose="020B0402040204020203" pitchFamily="34" charset="0"/>
                <a:ea typeface="+mn-ea"/>
                <a:cs typeface="Segoe UI Semilight" panose="020B0402040204020203" pitchFamily="34" charset="0"/>
              </a:rPr>
              <a:t>27 July 2018 </a:t>
            </a:r>
            <a:r>
              <a:rPr lang="en-US" altLang="en-US" sz="2000" dirty="0">
                <a:solidFill>
                  <a:srgbClr val="000000"/>
                </a:solidFill>
                <a:latin typeface="Segoe UI Semilight" panose="020B0402040204020203" pitchFamily="34" charset="0"/>
                <a:cs typeface="Segoe UI Semilight" panose="020B0402040204020203" pitchFamily="34" charset="0"/>
              </a:rPr>
              <a:t>- 11:00-12:30h, Room E105-108, Amsterdam</a:t>
            </a:r>
            <a:r>
              <a:rPr lang="en-US" altLang="en-US" sz="2000" dirty="0">
                <a:solidFill>
                  <a:srgbClr val="000000"/>
                </a:solidFill>
                <a:latin typeface="Segoe UI Semilight" panose="020B0402040204020203" pitchFamily="34" charset="0"/>
                <a:ea typeface="+mn-ea"/>
                <a:cs typeface="Segoe UI Semilight" panose="020B0402040204020203" pitchFamily="34" charset="0"/>
              </a:rPr>
              <a:t/>
            </a:r>
            <a:br>
              <a:rPr lang="en-US" altLang="en-US" sz="2000" dirty="0">
                <a:solidFill>
                  <a:srgbClr val="000000"/>
                </a:solidFill>
                <a:latin typeface="Segoe UI Semilight" panose="020B0402040204020203" pitchFamily="34" charset="0"/>
                <a:ea typeface="+mn-ea"/>
                <a:cs typeface="Segoe UI Semilight" panose="020B0402040204020203" pitchFamily="34" charset="0"/>
              </a:rPr>
            </a:br>
            <a:r>
              <a:rPr lang="en-US" altLang="en-US" sz="3200" dirty="0">
                <a:solidFill>
                  <a:srgbClr val="000000"/>
                </a:solidFill>
                <a:latin typeface="Garamond" panose="02020404030301010803" pitchFamily="18" charset="0"/>
                <a:cs typeface="Arial" charset="0"/>
              </a:rPr>
              <a:t/>
            </a:r>
            <a:br>
              <a:rPr lang="en-US" altLang="en-US" sz="3200" dirty="0">
                <a:solidFill>
                  <a:srgbClr val="000000"/>
                </a:solidFill>
                <a:latin typeface="Garamond" panose="02020404030301010803" pitchFamily="18" charset="0"/>
                <a:cs typeface="Arial" charset="0"/>
              </a:rPr>
            </a:br>
            <a:endParaRPr lang="en-US" altLang="en-US" sz="2000" dirty="0">
              <a:solidFill>
                <a:srgbClr val="000000"/>
              </a:solidFill>
              <a:latin typeface="Garamond" panose="02020404030301010803" pitchFamily="18" charset="0"/>
              <a:cs typeface="Arial" charset="0"/>
            </a:endParaRPr>
          </a:p>
        </p:txBody>
      </p:sp>
      <p:pic>
        <p:nvPicPr>
          <p:cNvPr id="7" name="Picture 6" descr="CHAI-logo-PMS654.pdf"/>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1186051" y="5956962"/>
            <a:ext cx="1295400" cy="695481"/>
          </a:xfrm>
          <a:prstGeom prst="rect">
            <a:avLst/>
          </a:prstGeom>
        </p:spPr>
      </p:pic>
      <p:pic>
        <p:nvPicPr>
          <p:cNvPr id="8" name="Picture 7" descr="C:\Users\Nndlovu\Documents\ASLM _2017\Logos\EPGAF_Horiz_NOTAG.jpg"/>
          <p:cNvPicPr/>
          <p:nvPr/>
        </p:nvPicPr>
        <p:blipFill>
          <a:blip r:embed="rId3">
            <a:extLst>
              <a:ext uri="{28A0092B-C50C-407E-A947-70E740481C1C}">
                <a14:useLocalDpi xmlns:a14="http://schemas.microsoft.com/office/drawing/2010/main" val="0"/>
              </a:ext>
            </a:extLst>
          </a:blip>
          <a:srcRect/>
          <a:stretch>
            <a:fillRect/>
          </a:stretch>
        </p:blipFill>
        <p:spPr bwMode="auto">
          <a:xfrm>
            <a:off x="3582239" y="5991461"/>
            <a:ext cx="1982991" cy="626483"/>
          </a:xfrm>
          <a:prstGeom prst="rect">
            <a:avLst/>
          </a:prstGeom>
          <a:noFill/>
          <a:ln>
            <a:noFill/>
          </a:ln>
        </p:spPr>
      </p:pic>
      <p:pic>
        <p:nvPicPr>
          <p:cNvPr id="9" name="Picture 8" descr="C:\Users\Nndlovu\Documents\ASLM _2017\Logos\Unitaid_logo_Eng_color.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35383" y="5984662"/>
            <a:ext cx="1563594" cy="640080"/>
          </a:xfrm>
          <a:prstGeom prst="rect">
            <a:avLst/>
          </a:prstGeom>
          <a:noFill/>
          <a:ln>
            <a:noFill/>
          </a:ln>
        </p:spPr>
      </p:pic>
      <p:pic>
        <p:nvPicPr>
          <p:cNvPr id="2" name="Picture 1"/>
          <p:cNvPicPr>
            <a:picLocks noChangeAspect="1"/>
          </p:cNvPicPr>
          <p:nvPr/>
        </p:nvPicPr>
        <p:blipFill rotWithShape="1">
          <a:blip r:embed="rId5" cstate="screen">
            <a:extLst>
              <a:ext uri="{28A0092B-C50C-407E-A947-70E740481C1C}">
                <a14:useLocalDpi xmlns:a14="http://schemas.microsoft.com/office/drawing/2010/main" val="0"/>
              </a:ext>
            </a:extLst>
          </a:blip>
          <a:srcRect b="1838"/>
          <a:stretch/>
        </p:blipFill>
        <p:spPr>
          <a:xfrm>
            <a:off x="0" y="-49726"/>
            <a:ext cx="9144000" cy="3097726"/>
          </a:xfrm>
          <a:prstGeom prst="rect">
            <a:avLst/>
          </a:prstGeom>
        </p:spPr>
      </p:pic>
    </p:spTree>
    <p:extLst>
      <p:ext uri="{BB962C8B-B14F-4D97-AF65-F5344CB8AC3E}">
        <p14:creationId xmlns:p14="http://schemas.microsoft.com/office/powerpoint/2010/main" val="22212508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05840"/>
          </a:xfrm>
          <a:solidFill>
            <a:srgbClr val="DDD9C3"/>
          </a:solidFill>
          <a:ln>
            <a:noFill/>
          </a:ln>
        </p:spPr>
        <p:txBody>
          <a:bodyPr anchor="ctr">
            <a:noAutofit/>
          </a:bodyPr>
          <a:lstStyle/>
          <a:p>
            <a:pPr marL="63500" algn="l"/>
            <a:r>
              <a:rPr lang="en-US" sz="2800" dirty="0"/>
              <a:t>Activities and tools used to support the approach</a:t>
            </a:r>
          </a:p>
        </p:txBody>
      </p:sp>
      <p:graphicFrame>
        <p:nvGraphicFramePr>
          <p:cNvPr id="3" name="Table 2"/>
          <p:cNvGraphicFramePr>
            <a:graphicFrameLocks noGrp="1"/>
          </p:cNvGraphicFramePr>
          <p:nvPr>
            <p:extLst>
              <p:ext uri="{D42A27DB-BD31-4B8C-83A1-F6EECF244321}">
                <p14:modId xmlns:p14="http://schemas.microsoft.com/office/powerpoint/2010/main" val="727468249"/>
              </p:ext>
            </p:extLst>
          </p:nvPr>
        </p:nvGraphicFramePr>
        <p:xfrm>
          <a:off x="208186" y="1220692"/>
          <a:ext cx="8727628" cy="5394960"/>
        </p:xfrm>
        <a:graphic>
          <a:graphicData uri="http://schemas.openxmlformats.org/drawingml/2006/table">
            <a:tbl>
              <a:tblPr firstRow="1" bandRow="1">
                <a:tableStyleId>{5C22544A-7EE6-4342-B048-85BDC9FD1C3A}</a:tableStyleId>
              </a:tblPr>
              <a:tblGrid>
                <a:gridCol w="1809300">
                  <a:extLst>
                    <a:ext uri="{9D8B030D-6E8A-4147-A177-3AD203B41FA5}">
                      <a16:colId xmlns:a16="http://schemas.microsoft.com/office/drawing/2014/main" xmlns="" val="20000"/>
                    </a:ext>
                  </a:extLst>
                </a:gridCol>
                <a:gridCol w="2717756">
                  <a:extLst>
                    <a:ext uri="{9D8B030D-6E8A-4147-A177-3AD203B41FA5}">
                      <a16:colId xmlns:a16="http://schemas.microsoft.com/office/drawing/2014/main" xmlns="" val="20001"/>
                    </a:ext>
                  </a:extLst>
                </a:gridCol>
                <a:gridCol w="2188072">
                  <a:extLst>
                    <a:ext uri="{9D8B030D-6E8A-4147-A177-3AD203B41FA5}">
                      <a16:colId xmlns:a16="http://schemas.microsoft.com/office/drawing/2014/main" xmlns="" val="20002"/>
                    </a:ext>
                  </a:extLst>
                </a:gridCol>
                <a:gridCol w="2012500">
                  <a:extLst>
                    <a:ext uri="{9D8B030D-6E8A-4147-A177-3AD203B41FA5}">
                      <a16:colId xmlns:a16="http://schemas.microsoft.com/office/drawing/2014/main" xmlns="" val="20003"/>
                    </a:ext>
                  </a:extLst>
                </a:gridCol>
              </a:tblGrid>
              <a:tr h="163484">
                <a:tc>
                  <a:txBody>
                    <a:bodyPr/>
                    <a:lstStyle/>
                    <a:p>
                      <a:pPr algn="ctr"/>
                      <a:r>
                        <a:rPr lang="en-US" sz="1000" noProof="0" dirty="0">
                          <a:latin typeface="Museo Slab 300"/>
                        </a:rPr>
                        <a:t>Stage 1: Pre-Procurement</a:t>
                      </a:r>
                    </a:p>
                  </a:txBody>
                  <a:tcPr anchor="ctr"/>
                </a:tc>
                <a:tc>
                  <a:txBody>
                    <a:bodyPr/>
                    <a:lstStyle/>
                    <a:p>
                      <a:pPr algn="ctr"/>
                      <a:r>
                        <a:rPr lang="en-US" sz="1000" noProof="0" dirty="0">
                          <a:latin typeface="Museo Slab 300"/>
                        </a:rPr>
                        <a:t>Stage 2: Preparation</a:t>
                      </a: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000" noProof="0" dirty="0">
                          <a:latin typeface="Museo Slab 300"/>
                        </a:rPr>
                        <a:t>Stage 3: Implementation</a:t>
                      </a: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000" noProof="0" dirty="0">
                          <a:latin typeface="Museo Slab 300"/>
                        </a:rPr>
                        <a:t>Stage 4: </a:t>
                      </a:r>
                    </a:p>
                    <a:p>
                      <a:pPr marL="0" marR="0" indent="0" algn="ctr" defTabSz="457200" rtl="0" eaLnBrk="1" fontAlgn="auto" latinLnBrk="0" hangingPunct="1">
                        <a:lnSpc>
                          <a:spcPct val="100000"/>
                        </a:lnSpc>
                        <a:spcBef>
                          <a:spcPts val="0"/>
                        </a:spcBef>
                        <a:spcAft>
                          <a:spcPts val="0"/>
                        </a:spcAft>
                        <a:buClrTx/>
                        <a:buSzTx/>
                        <a:buFontTx/>
                        <a:buNone/>
                        <a:tabLst/>
                        <a:defRPr/>
                      </a:pPr>
                      <a:r>
                        <a:rPr lang="en-US" sz="1000" noProof="0" dirty="0">
                          <a:latin typeface="Museo Slab 300"/>
                        </a:rPr>
                        <a:t>Continuous Monitoring</a:t>
                      </a:r>
                    </a:p>
                  </a:txBody>
                  <a:tcPr anchor="ctr"/>
                </a:tc>
                <a:extLst>
                  <a:ext uri="{0D108BD9-81ED-4DB2-BD59-A6C34878D82A}">
                    <a16:rowId xmlns:a16="http://schemas.microsoft.com/office/drawing/2014/main" xmlns="" val="10000"/>
                  </a:ext>
                </a:extLst>
              </a:tr>
              <a:tr h="370840">
                <a:tc>
                  <a:txBody>
                    <a:bodyPr/>
                    <a:lstStyle/>
                    <a:p>
                      <a:pPr marL="0" indent="0">
                        <a:buFont typeface="+mj-lt"/>
                        <a:buNone/>
                      </a:pPr>
                      <a:r>
                        <a:rPr lang="en-US" sz="1000" b="0" noProof="0" dirty="0">
                          <a:latin typeface="Museo Slab 300"/>
                        </a:rPr>
                        <a:t>Engage with relevant </a:t>
                      </a:r>
                      <a:r>
                        <a:rPr lang="en-US" sz="1000" b="1" noProof="0" dirty="0">
                          <a:latin typeface="Museo Slab 300"/>
                        </a:rPr>
                        <a:t>MOH Units and/or national technical working groups</a:t>
                      </a:r>
                    </a:p>
                  </a:txBody>
                  <a:tcPr anchor="ctr">
                    <a:solidFill>
                      <a:schemeClr val="accent6">
                        <a:lumMod val="40000"/>
                        <a:lumOff val="60000"/>
                      </a:schemeClr>
                    </a:solidFill>
                  </a:tcPr>
                </a:tc>
                <a:tc>
                  <a:txBody>
                    <a:bodyPr/>
                    <a:lstStyle/>
                    <a:p>
                      <a:r>
                        <a:rPr lang="en-US" sz="1000" noProof="0" dirty="0">
                          <a:latin typeface="Museo Slab 300"/>
                        </a:rPr>
                        <a:t>Update </a:t>
                      </a:r>
                      <a:r>
                        <a:rPr lang="en-US" sz="1000" b="1" noProof="0" dirty="0">
                          <a:latin typeface="Museo Slab 300"/>
                        </a:rPr>
                        <a:t>policies</a:t>
                      </a:r>
                      <a:r>
                        <a:rPr lang="en-US" sz="1000" noProof="0" dirty="0">
                          <a:latin typeface="Museo Slab 300"/>
                        </a:rPr>
                        <a:t>, algorithm,</a:t>
                      </a:r>
                      <a:r>
                        <a:rPr lang="en-US" sz="1000" baseline="0" noProof="0" dirty="0">
                          <a:latin typeface="Museo Slab 300"/>
                        </a:rPr>
                        <a:t> etc.</a:t>
                      </a:r>
                      <a:endParaRPr lang="en-US" sz="1000" noProof="0" dirty="0">
                        <a:latin typeface="Museo Slab 300"/>
                      </a:endParaRPr>
                    </a:p>
                  </a:txBody>
                  <a:tcPr anchor="ctr">
                    <a:solidFill>
                      <a:schemeClr val="accent1">
                        <a:lumMod val="20000"/>
                        <a:lumOff val="80000"/>
                      </a:schemeClr>
                    </a:solidFill>
                  </a:tcPr>
                </a:tc>
                <a:tc>
                  <a:txBody>
                    <a:bodyPr/>
                    <a:lstStyle/>
                    <a:p>
                      <a:r>
                        <a:rPr lang="en-US" sz="1000" b="1" noProof="0" dirty="0">
                          <a:latin typeface="Museo Slab 300"/>
                        </a:rPr>
                        <a:t>Print </a:t>
                      </a:r>
                      <a:r>
                        <a:rPr lang="en-US" sz="1000" noProof="0" dirty="0">
                          <a:latin typeface="Museo Slab 300"/>
                        </a:rPr>
                        <a:t>POC EID testing algorithms, SOPs,</a:t>
                      </a:r>
                      <a:r>
                        <a:rPr lang="en-US" sz="1000" baseline="0" noProof="0" dirty="0">
                          <a:latin typeface="Museo Slab 300"/>
                        </a:rPr>
                        <a:t> </a:t>
                      </a:r>
                      <a:r>
                        <a:rPr lang="en-US" sz="1000" noProof="0" dirty="0">
                          <a:latin typeface="Museo Slab 300"/>
                        </a:rPr>
                        <a:t>job aids and distribute to sites </a:t>
                      </a:r>
                    </a:p>
                  </a:txBody>
                  <a:tcPr anchor="ctr">
                    <a:solidFill>
                      <a:schemeClr val="accent6">
                        <a:lumMod val="40000"/>
                        <a:lumOff val="60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00" noProof="0" dirty="0">
                          <a:latin typeface="Museo Slab 300"/>
                        </a:rPr>
                        <a:t>Remote monitoring of </a:t>
                      </a:r>
                      <a:r>
                        <a:rPr lang="en-US" sz="1000" b="1" noProof="0" dirty="0">
                          <a:latin typeface="Museo Slab 300"/>
                        </a:rPr>
                        <a:t>stocks and testing</a:t>
                      </a:r>
                    </a:p>
                  </a:txBody>
                  <a:tcPr anchor="ctr">
                    <a:solidFill>
                      <a:schemeClr val="accent1">
                        <a:lumMod val="20000"/>
                        <a:lumOff val="80000"/>
                      </a:schemeClr>
                    </a:solidFill>
                  </a:tcPr>
                </a:tc>
                <a:extLst>
                  <a:ext uri="{0D108BD9-81ED-4DB2-BD59-A6C34878D82A}">
                    <a16:rowId xmlns:a16="http://schemas.microsoft.com/office/drawing/2014/main" xmlns="" val="10001"/>
                  </a:ext>
                </a:extLst>
              </a:tr>
              <a:tr h="370840">
                <a:tc>
                  <a:txBody>
                    <a:bodyPr/>
                    <a:lstStyle/>
                    <a:p>
                      <a:pPr marL="0" indent="0">
                        <a:buFont typeface="+mj-lt"/>
                        <a:buNone/>
                      </a:pPr>
                      <a:r>
                        <a:rPr lang="en-US" sz="1000" b="1" noProof="0" dirty="0">
                          <a:latin typeface="Museo Slab 300"/>
                        </a:rPr>
                        <a:t>Site selection</a:t>
                      </a:r>
                      <a:endParaRPr lang="en-US" sz="1000" noProof="0" dirty="0">
                        <a:latin typeface="Museo Slab 300"/>
                      </a:endParaRPr>
                    </a:p>
                  </a:txBody>
                  <a:tcPr anchor="ctr">
                    <a:solidFill>
                      <a:schemeClr val="accent6">
                        <a:lumMod val="40000"/>
                        <a:lumOff val="60000"/>
                      </a:schemeClr>
                    </a:solidFill>
                  </a:tcPr>
                </a:tc>
                <a:tc>
                  <a:txBody>
                    <a:bodyPr/>
                    <a:lstStyle/>
                    <a:p>
                      <a:r>
                        <a:rPr lang="en-US" sz="1000" noProof="0" dirty="0">
                          <a:latin typeface="Museo Slab 300"/>
                        </a:rPr>
                        <a:t>Develop </a:t>
                      </a:r>
                      <a:r>
                        <a:rPr lang="en-US" sz="1000" b="1" noProof="0" dirty="0">
                          <a:latin typeface="Museo Slab 300"/>
                        </a:rPr>
                        <a:t>training</a:t>
                      </a:r>
                      <a:r>
                        <a:rPr lang="en-US" sz="1000" noProof="0" dirty="0">
                          <a:latin typeface="Museo Slab 300"/>
                        </a:rPr>
                        <a:t> plans and materials</a:t>
                      </a:r>
                    </a:p>
                  </a:txBody>
                  <a:tcPr anchor="ctr">
                    <a:solidFill>
                      <a:schemeClr val="accent1">
                        <a:lumMod val="20000"/>
                        <a:lumOff val="80000"/>
                      </a:schemeClr>
                    </a:solidFill>
                  </a:tcPr>
                </a:tc>
                <a:tc>
                  <a:txBody>
                    <a:bodyPr/>
                    <a:lstStyle/>
                    <a:p>
                      <a:r>
                        <a:rPr lang="en-US" sz="1000" b="1" noProof="0" dirty="0">
                          <a:latin typeface="Museo Slab 300"/>
                        </a:rPr>
                        <a:t>Transport</a:t>
                      </a:r>
                      <a:r>
                        <a:rPr lang="en-US" sz="1000" noProof="0" dirty="0">
                          <a:latin typeface="Museo Slab 300"/>
                        </a:rPr>
                        <a:t> cartridges and other consumables to sites </a:t>
                      </a:r>
                    </a:p>
                  </a:txBody>
                  <a:tcPr anchor="ctr">
                    <a:solidFill>
                      <a:schemeClr val="accent6">
                        <a:lumMod val="40000"/>
                        <a:lumOff val="60000"/>
                      </a:schemeClr>
                    </a:solidFill>
                  </a:tcPr>
                </a:tc>
                <a:tc>
                  <a:txBody>
                    <a:bodyPr/>
                    <a:lstStyle/>
                    <a:p>
                      <a:r>
                        <a:rPr lang="en-US" sz="1000" noProof="0" dirty="0">
                          <a:latin typeface="Museo Slab 300"/>
                        </a:rPr>
                        <a:t>Remote monitoring</a:t>
                      </a:r>
                      <a:r>
                        <a:rPr lang="en-US" sz="1000" baseline="0" noProof="0" dirty="0">
                          <a:latin typeface="Museo Slab 300"/>
                        </a:rPr>
                        <a:t> and analysis of </a:t>
                      </a:r>
                      <a:r>
                        <a:rPr lang="en-US" sz="1000" b="1" baseline="0" noProof="0" dirty="0">
                          <a:latin typeface="Museo Slab 300"/>
                        </a:rPr>
                        <a:t>IQC failures</a:t>
                      </a:r>
                      <a:endParaRPr lang="en-US" sz="1000" b="1" noProof="0" dirty="0">
                        <a:latin typeface="Museo Slab 300"/>
                      </a:endParaRPr>
                    </a:p>
                  </a:txBody>
                  <a:tcPr anchor="ctr">
                    <a:solidFill>
                      <a:schemeClr val="accent1">
                        <a:lumMod val="20000"/>
                        <a:lumOff val="80000"/>
                      </a:schemeClr>
                    </a:solidFill>
                  </a:tcPr>
                </a:tc>
                <a:extLst>
                  <a:ext uri="{0D108BD9-81ED-4DB2-BD59-A6C34878D82A}">
                    <a16:rowId xmlns:a16="http://schemas.microsoft.com/office/drawing/2014/main" xmlns="" val="10002"/>
                  </a:ext>
                </a:extLst>
              </a:tr>
              <a:tr h="370840">
                <a:tc>
                  <a:txBody>
                    <a:bodyPr/>
                    <a:lstStyle/>
                    <a:p>
                      <a:pPr marL="0" indent="0">
                        <a:buFont typeface="+mj-lt"/>
                        <a:buNone/>
                      </a:pPr>
                      <a:r>
                        <a:rPr lang="en-US" sz="1000" b="1" noProof="0" dirty="0">
                          <a:latin typeface="Museo Slab 300"/>
                        </a:rPr>
                        <a:t>Platform selection </a:t>
                      </a:r>
                    </a:p>
                    <a:p>
                      <a:pPr marL="0" indent="0">
                        <a:buFont typeface="+mj-lt"/>
                        <a:buNone/>
                      </a:pPr>
                      <a:r>
                        <a:rPr lang="en-US" sz="1000" noProof="0" dirty="0">
                          <a:latin typeface="Museo Slab 300"/>
                        </a:rPr>
                        <a:t>(based on sites selected)</a:t>
                      </a:r>
                    </a:p>
                    <a:p>
                      <a:endParaRPr lang="en-US" sz="1000" b="1" noProof="0" dirty="0">
                        <a:latin typeface="Museo Slab 300"/>
                      </a:endParaRPr>
                    </a:p>
                  </a:txBody>
                  <a:tcPr anchor="ctr">
                    <a:solidFill>
                      <a:schemeClr val="accent6">
                        <a:lumMod val="40000"/>
                        <a:lumOff val="60000"/>
                      </a:schemeClr>
                    </a:solidFill>
                  </a:tcPr>
                </a:tc>
                <a:tc>
                  <a:txBody>
                    <a:bodyPr/>
                    <a:lstStyle/>
                    <a:p>
                      <a:r>
                        <a:rPr lang="en-US" sz="1000" noProof="0" dirty="0">
                          <a:latin typeface="Museo Slab 300"/>
                        </a:rPr>
                        <a:t>Review and adapt, or develop,</a:t>
                      </a:r>
                      <a:r>
                        <a:rPr lang="en-US" sz="1000" b="1" baseline="0" noProof="0" dirty="0">
                          <a:latin typeface="Museo Slab 300"/>
                        </a:rPr>
                        <a:t> standard operating procedures (SOP)</a:t>
                      </a:r>
                      <a:r>
                        <a:rPr lang="en-US" sz="1000" b="1" noProof="0" dirty="0">
                          <a:latin typeface="Museo Slab 300"/>
                        </a:rPr>
                        <a:t> and job aids </a:t>
                      </a:r>
                      <a:r>
                        <a:rPr lang="en-US" sz="1000" noProof="0" dirty="0">
                          <a:latin typeface="Museo Slab 300"/>
                        </a:rPr>
                        <a:t>for POC EID, including inventory management</a:t>
                      </a:r>
                    </a:p>
                  </a:txBody>
                  <a:tcPr anchor="ctr">
                    <a:solidFill>
                      <a:schemeClr val="accent1">
                        <a:lumMod val="20000"/>
                        <a:lumOff val="80000"/>
                      </a:schemeClr>
                    </a:solidFill>
                  </a:tcPr>
                </a:tc>
                <a:tc>
                  <a:txBody>
                    <a:bodyPr/>
                    <a:lstStyle/>
                    <a:p>
                      <a:r>
                        <a:rPr lang="en-US" sz="1000" b="1" noProof="0" dirty="0">
                          <a:latin typeface="Museo Slab 300"/>
                        </a:rPr>
                        <a:t>Install</a:t>
                      </a:r>
                      <a:r>
                        <a:rPr lang="en-US" sz="1000" noProof="0" dirty="0">
                          <a:latin typeface="Museo Slab 300"/>
                        </a:rPr>
                        <a:t> POC EID platforms at sites</a:t>
                      </a:r>
                    </a:p>
                  </a:txBody>
                  <a:tcPr anchor="ctr">
                    <a:solidFill>
                      <a:schemeClr val="accent6">
                        <a:lumMod val="40000"/>
                        <a:lumOff val="60000"/>
                      </a:schemeClr>
                    </a:solidFill>
                  </a:tcPr>
                </a:tc>
                <a:tc>
                  <a:txBody>
                    <a:bodyPr/>
                    <a:lstStyle/>
                    <a:p>
                      <a:r>
                        <a:rPr lang="en-US" sz="1000" b="1" noProof="0" dirty="0">
                          <a:latin typeface="Museo Slab 300"/>
                        </a:rPr>
                        <a:t>Post-market surveillance</a:t>
                      </a:r>
                    </a:p>
                  </a:txBody>
                  <a:tcPr anchor="ctr">
                    <a:solidFill>
                      <a:schemeClr val="accent1">
                        <a:lumMod val="20000"/>
                        <a:lumOff val="80000"/>
                      </a:schemeClr>
                    </a:solidFill>
                  </a:tcPr>
                </a:tc>
                <a:extLst>
                  <a:ext uri="{0D108BD9-81ED-4DB2-BD59-A6C34878D82A}">
                    <a16:rowId xmlns:a16="http://schemas.microsoft.com/office/drawing/2014/main" xmlns="" val="10003"/>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000" noProof="0" dirty="0">
                          <a:latin typeface="Museo Slab 300"/>
                        </a:rPr>
                        <a:t>Product </a:t>
                      </a:r>
                      <a:r>
                        <a:rPr lang="en-US" sz="1000" b="1" noProof="0" dirty="0">
                          <a:latin typeface="Museo Slab 300"/>
                        </a:rPr>
                        <a:t>registration</a:t>
                      </a:r>
                    </a:p>
                    <a:p>
                      <a:endParaRPr lang="en-US" sz="1000" noProof="0" dirty="0">
                        <a:latin typeface="Museo Slab 300"/>
                      </a:endParaRPr>
                    </a:p>
                    <a:p>
                      <a:r>
                        <a:rPr lang="en-US" sz="1000" noProof="0" dirty="0">
                          <a:latin typeface="Museo Slab 300"/>
                        </a:rPr>
                        <a:t>Prepare</a:t>
                      </a:r>
                      <a:r>
                        <a:rPr lang="en-US" sz="1000" baseline="0" noProof="0" dirty="0">
                          <a:latin typeface="Museo Slab 300"/>
                        </a:rPr>
                        <a:t> for </a:t>
                      </a:r>
                      <a:r>
                        <a:rPr lang="en-US" sz="1000" b="1" baseline="0" noProof="0" dirty="0">
                          <a:latin typeface="Museo Slab 300"/>
                        </a:rPr>
                        <a:t>importation</a:t>
                      </a:r>
                      <a:r>
                        <a:rPr lang="en-US" sz="1000" baseline="0" noProof="0" dirty="0">
                          <a:latin typeface="Museo Slab 300"/>
                        </a:rPr>
                        <a:t> (customs, consignee, warehousing)</a:t>
                      </a:r>
                      <a:endParaRPr lang="en-US" sz="1000" noProof="0" dirty="0">
                        <a:latin typeface="Museo Slab 300"/>
                      </a:endParaRPr>
                    </a:p>
                  </a:txBody>
                  <a:tcPr anchor="ctr">
                    <a:solidFill>
                      <a:schemeClr val="accent6">
                        <a:lumMod val="40000"/>
                        <a:lumOff val="60000"/>
                      </a:schemeClr>
                    </a:solidFill>
                  </a:tcPr>
                </a:tc>
                <a:tc>
                  <a:txBody>
                    <a:bodyPr/>
                    <a:lstStyle/>
                    <a:p>
                      <a:r>
                        <a:rPr lang="en-US" sz="1000" noProof="0" dirty="0">
                          <a:latin typeface="Museo Slab 300"/>
                        </a:rPr>
                        <a:t>For </a:t>
                      </a:r>
                      <a:r>
                        <a:rPr lang="en-US" sz="1000" b="1" noProof="0" dirty="0">
                          <a:latin typeface="Museo Slab 300"/>
                        </a:rPr>
                        <a:t>hub</a:t>
                      </a:r>
                      <a:r>
                        <a:rPr lang="en-US" sz="1000" b="1" baseline="0" noProof="0" dirty="0">
                          <a:latin typeface="Museo Slab 300"/>
                        </a:rPr>
                        <a:t> </a:t>
                      </a:r>
                      <a:r>
                        <a:rPr lang="en-US" sz="1000" b="1" noProof="0" dirty="0">
                          <a:latin typeface="Museo Slab 300"/>
                        </a:rPr>
                        <a:t>and</a:t>
                      </a:r>
                      <a:r>
                        <a:rPr lang="en-US" sz="1000" b="1" baseline="0" noProof="0" dirty="0">
                          <a:latin typeface="Museo Slab 300"/>
                        </a:rPr>
                        <a:t> </a:t>
                      </a:r>
                      <a:r>
                        <a:rPr lang="en-US" sz="1000" b="1" noProof="0" dirty="0">
                          <a:latin typeface="Museo Slab 300"/>
                        </a:rPr>
                        <a:t>spoke </a:t>
                      </a:r>
                      <a:r>
                        <a:rPr lang="en-US" sz="1000" noProof="0" dirty="0">
                          <a:latin typeface="Museo Slab 300"/>
                        </a:rPr>
                        <a:t>sites, establish: </a:t>
                      </a:r>
                    </a:p>
                    <a:p>
                      <a:pPr marL="228600" indent="-228600">
                        <a:buAutoNum type="arabicParenR"/>
                      </a:pPr>
                      <a:r>
                        <a:rPr lang="en-US" sz="1000" noProof="0" dirty="0">
                          <a:latin typeface="Museo Slab 300"/>
                        </a:rPr>
                        <a:t>sample transport and/or patient referral network systems; </a:t>
                      </a:r>
                    </a:p>
                    <a:p>
                      <a:pPr marL="228600" indent="-228600">
                        <a:buAutoNum type="arabicParenR"/>
                      </a:pPr>
                      <a:r>
                        <a:rPr lang="en-US" sz="1000" noProof="0" dirty="0">
                          <a:latin typeface="Museo Slab 300"/>
                        </a:rPr>
                        <a:t>result relay systems; </a:t>
                      </a:r>
                    </a:p>
                    <a:p>
                      <a:pPr marL="228600" indent="-228600">
                        <a:buAutoNum type="arabicParenR"/>
                      </a:pPr>
                      <a:r>
                        <a:rPr lang="en-US" sz="1000" noProof="0" dirty="0">
                          <a:latin typeface="Museo Slab 300"/>
                        </a:rPr>
                        <a:t>systems to track samples</a:t>
                      </a:r>
                    </a:p>
                    <a:p>
                      <a:endParaRPr lang="en-US" sz="1000" noProof="0" dirty="0">
                        <a:latin typeface="Museo Slab 300"/>
                      </a:endParaRPr>
                    </a:p>
                  </a:txBody>
                  <a:tcPr anchor="ctr">
                    <a:solidFill>
                      <a:schemeClr val="accent1">
                        <a:lumMod val="20000"/>
                        <a:lumOff val="80000"/>
                      </a:schemeClr>
                    </a:solidFill>
                  </a:tcPr>
                </a:tc>
                <a:tc>
                  <a:txBody>
                    <a:bodyPr/>
                    <a:lstStyle/>
                    <a:p>
                      <a:r>
                        <a:rPr lang="en-US" sz="1000" noProof="0" dirty="0">
                          <a:latin typeface="Museo Slab 300"/>
                        </a:rPr>
                        <a:t>Performing</a:t>
                      </a:r>
                      <a:r>
                        <a:rPr lang="en-US" sz="1000" baseline="0" noProof="0" dirty="0">
                          <a:latin typeface="Museo Slab 300"/>
                        </a:rPr>
                        <a:t> comprehensive </a:t>
                      </a:r>
                      <a:r>
                        <a:rPr lang="en-US" sz="1000" b="1" baseline="0" noProof="0" dirty="0">
                          <a:latin typeface="Museo Slab 300"/>
                        </a:rPr>
                        <a:t>trainings at site</a:t>
                      </a:r>
                      <a:r>
                        <a:rPr lang="en-US" sz="1000" baseline="0" noProof="0" dirty="0">
                          <a:latin typeface="Museo Slab 300"/>
                        </a:rPr>
                        <a:t>:</a:t>
                      </a:r>
                    </a:p>
                    <a:p>
                      <a:pPr marL="228600" indent="-228600">
                        <a:buAutoNum type="arabicParenR"/>
                      </a:pPr>
                      <a:r>
                        <a:rPr lang="en-US" sz="1000" baseline="0" noProof="0" dirty="0">
                          <a:latin typeface="Museo Slab 300"/>
                        </a:rPr>
                        <a:t>Sample collection, labelling, handling, transport</a:t>
                      </a:r>
                    </a:p>
                    <a:p>
                      <a:pPr marL="228600" indent="-228600">
                        <a:buAutoNum type="arabicParenR"/>
                      </a:pPr>
                      <a:r>
                        <a:rPr lang="en-US" sz="1000" baseline="0" noProof="0" dirty="0">
                          <a:latin typeface="Museo Slab 300"/>
                        </a:rPr>
                        <a:t>Operating the instrument</a:t>
                      </a:r>
                    </a:p>
                    <a:p>
                      <a:pPr marL="228600" indent="-228600">
                        <a:buAutoNum type="arabicParenR"/>
                      </a:pPr>
                      <a:r>
                        <a:rPr lang="en-US" sz="1000" baseline="0" noProof="0" dirty="0">
                          <a:latin typeface="Museo Slab 300"/>
                        </a:rPr>
                        <a:t>Equipment maintenance</a:t>
                      </a:r>
                    </a:p>
                    <a:p>
                      <a:pPr marL="228600" indent="-228600">
                        <a:buAutoNum type="arabicParenR"/>
                      </a:pPr>
                      <a:r>
                        <a:rPr lang="en-US" sz="1000" baseline="0" noProof="0" dirty="0">
                          <a:latin typeface="Museo Slab 300"/>
                        </a:rPr>
                        <a:t>Recording, reporting, and M&amp;E</a:t>
                      </a:r>
                    </a:p>
                    <a:p>
                      <a:pPr marL="228600" indent="-228600">
                        <a:buAutoNum type="arabicParenR"/>
                      </a:pPr>
                      <a:r>
                        <a:rPr lang="en-US" sz="1000" baseline="0" noProof="0" dirty="0">
                          <a:latin typeface="Museo Slab 300"/>
                        </a:rPr>
                        <a:t>Quality assurance</a:t>
                      </a:r>
                    </a:p>
                    <a:p>
                      <a:pPr marL="228600" indent="-228600">
                        <a:buAutoNum type="arabicParenR"/>
                      </a:pPr>
                      <a:r>
                        <a:rPr lang="en-US" sz="1000" baseline="0" noProof="0" dirty="0">
                          <a:latin typeface="Museo Slab 300"/>
                        </a:rPr>
                        <a:t>Waste disposal</a:t>
                      </a:r>
                    </a:p>
                    <a:p>
                      <a:pPr marL="228600" indent="-228600">
                        <a:buAutoNum type="arabicParenR"/>
                      </a:pPr>
                      <a:r>
                        <a:rPr lang="en-US" sz="1000" baseline="0" noProof="0" dirty="0">
                          <a:latin typeface="Museo Slab 300"/>
                        </a:rPr>
                        <a:t>Inventory management</a:t>
                      </a:r>
                      <a:endParaRPr lang="en-US" sz="1000" noProof="0" dirty="0">
                        <a:latin typeface="Museo Slab 300"/>
                      </a:endParaRPr>
                    </a:p>
                  </a:txBody>
                  <a:tcPr anchor="ctr">
                    <a:solidFill>
                      <a:schemeClr val="accent6">
                        <a:lumMod val="40000"/>
                        <a:lumOff val="60000"/>
                      </a:schemeClr>
                    </a:solidFill>
                  </a:tcPr>
                </a:tc>
                <a:tc>
                  <a:txBody>
                    <a:bodyPr/>
                    <a:lstStyle/>
                    <a:p>
                      <a:r>
                        <a:rPr lang="en-US" sz="1000" noProof="0" dirty="0">
                          <a:latin typeface="Museo Slab 300"/>
                        </a:rPr>
                        <a:t>Frequent</a:t>
                      </a:r>
                      <a:r>
                        <a:rPr lang="en-US" sz="1000" baseline="0" noProof="0" dirty="0">
                          <a:latin typeface="Museo Slab 300"/>
                        </a:rPr>
                        <a:t> </a:t>
                      </a:r>
                      <a:r>
                        <a:rPr lang="en-US" sz="1000" b="1" baseline="0" noProof="0" dirty="0">
                          <a:latin typeface="Museo Slab 300"/>
                        </a:rPr>
                        <a:t>site monitoring visits </a:t>
                      </a:r>
                      <a:r>
                        <a:rPr lang="en-US" sz="1000" b="0" baseline="0" noProof="0" dirty="0">
                          <a:latin typeface="Museo Slab 300"/>
                        </a:rPr>
                        <a:t>(especially soon after enrollment)</a:t>
                      </a:r>
                      <a:endParaRPr lang="en-US" sz="1000" b="1" noProof="0" dirty="0">
                        <a:latin typeface="Museo Slab 300"/>
                      </a:endParaRPr>
                    </a:p>
                  </a:txBody>
                  <a:tcPr anchor="ctr">
                    <a:solidFill>
                      <a:schemeClr val="accent1">
                        <a:lumMod val="20000"/>
                        <a:lumOff val="80000"/>
                      </a:schemeClr>
                    </a:solidFill>
                  </a:tcPr>
                </a:tc>
                <a:extLst>
                  <a:ext uri="{0D108BD9-81ED-4DB2-BD59-A6C34878D82A}">
                    <a16:rowId xmlns:a16="http://schemas.microsoft.com/office/drawing/2014/main" xmlns="" val="10004"/>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00" noProof="0" dirty="0">
                          <a:latin typeface="Museo Slab 300"/>
                        </a:rPr>
                        <a:t>Establish a </a:t>
                      </a:r>
                      <a:r>
                        <a:rPr lang="en-US" sz="1000" b="1" noProof="0" dirty="0">
                          <a:latin typeface="Museo Slab 300"/>
                        </a:rPr>
                        <a:t>supply chain </a:t>
                      </a:r>
                      <a:r>
                        <a:rPr lang="en-US" sz="1000" noProof="0" dirty="0">
                          <a:latin typeface="Museo Slab 300"/>
                        </a:rPr>
                        <a:t>system</a:t>
                      </a:r>
                    </a:p>
                  </a:txBody>
                  <a:tcPr anchor="ctr">
                    <a:solidFill>
                      <a:schemeClr val="accent6">
                        <a:lumMod val="40000"/>
                        <a:lumOff val="60000"/>
                      </a:schemeClr>
                    </a:solidFill>
                  </a:tcPr>
                </a:tc>
                <a:tc>
                  <a:txBody>
                    <a:bodyPr/>
                    <a:lstStyle/>
                    <a:p>
                      <a:r>
                        <a:rPr lang="en-US" sz="1000" b="1" noProof="0" dirty="0">
                          <a:latin typeface="Museo Slab 300"/>
                        </a:rPr>
                        <a:t>Upgrade physical infrastructure</a:t>
                      </a:r>
                      <a:r>
                        <a:rPr lang="en-US" sz="1000" noProof="0" dirty="0">
                          <a:latin typeface="Museo Slab 300"/>
                        </a:rPr>
                        <a:t>, including procurement of furniture and equipment </a:t>
                      </a:r>
                    </a:p>
                  </a:txBody>
                  <a:tcPr anchor="ctr">
                    <a:solidFill>
                      <a:schemeClr val="accent1">
                        <a:lumMod val="20000"/>
                        <a:lumOff val="80000"/>
                      </a:schemeClr>
                    </a:solidFill>
                  </a:tcPr>
                </a:tc>
                <a:tc>
                  <a:txBody>
                    <a:bodyPr/>
                    <a:lstStyle/>
                    <a:p>
                      <a:r>
                        <a:rPr lang="en-US" sz="1000" noProof="0" dirty="0">
                          <a:latin typeface="Museo Slab 300"/>
                        </a:rPr>
                        <a:t>Implement </a:t>
                      </a:r>
                      <a:r>
                        <a:rPr lang="en-US" sz="1000" b="1" noProof="0" dirty="0">
                          <a:latin typeface="Museo Slab 300"/>
                        </a:rPr>
                        <a:t>M&amp;E system</a:t>
                      </a:r>
                      <a:r>
                        <a:rPr lang="en-US" sz="1000" b="0" noProof="0" dirty="0">
                          <a:latin typeface="Museo Slab 300"/>
                        </a:rPr>
                        <a:t>,</a:t>
                      </a:r>
                      <a:r>
                        <a:rPr lang="en-US" sz="1000" b="0" baseline="0" noProof="0" dirty="0">
                          <a:latin typeface="Museo Slab 300"/>
                        </a:rPr>
                        <a:t> including </a:t>
                      </a:r>
                      <a:r>
                        <a:rPr lang="en-US" sz="1000" b="1" u="sng" baseline="0" noProof="0" dirty="0">
                          <a:latin typeface="Museo Slab 300"/>
                        </a:rPr>
                        <a:t>connectivity</a:t>
                      </a:r>
                      <a:endParaRPr lang="en-US" sz="1000" b="1" u="sng" noProof="0" dirty="0">
                        <a:latin typeface="Museo Slab 300"/>
                      </a:endParaRPr>
                    </a:p>
                  </a:txBody>
                  <a:tcPr anchor="ctr">
                    <a:solidFill>
                      <a:schemeClr val="accent6">
                        <a:lumMod val="40000"/>
                        <a:lumOff val="60000"/>
                      </a:schemeClr>
                    </a:solidFill>
                  </a:tcPr>
                </a:tc>
                <a:tc>
                  <a:txBody>
                    <a:bodyPr/>
                    <a:lstStyle/>
                    <a:p>
                      <a:r>
                        <a:rPr lang="en-US" sz="1000" noProof="0" dirty="0">
                          <a:latin typeface="Museo Slab 300"/>
                        </a:rPr>
                        <a:t>Use lessons learned to </a:t>
                      </a:r>
                      <a:r>
                        <a:rPr lang="en-US" sz="1000" b="1" noProof="0" dirty="0">
                          <a:latin typeface="Museo Slab 300"/>
                        </a:rPr>
                        <a:t>optimize implementation</a:t>
                      </a:r>
                    </a:p>
                  </a:txBody>
                  <a:tcPr anchor="ctr">
                    <a:solidFill>
                      <a:schemeClr val="accent1">
                        <a:lumMod val="20000"/>
                        <a:lumOff val="80000"/>
                      </a:schemeClr>
                    </a:solidFill>
                  </a:tcPr>
                </a:tc>
                <a:extLst>
                  <a:ext uri="{0D108BD9-81ED-4DB2-BD59-A6C34878D82A}">
                    <a16:rowId xmlns:a16="http://schemas.microsoft.com/office/drawing/2014/main" xmlns="" val="10005"/>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00" noProof="0" dirty="0">
                          <a:latin typeface="Museo Slab 300"/>
                        </a:rPr>
                        <a:t>Identify </a:t>
                      </a:r>
                      <a:r>
                        <a:rPr lang="en-US" sz="1000" b="1" noProof="0" dirty="0">
                          <a:latin typeface="Museo Slab 300"/>
                        </a:rPr>
                        <a:t>waste disposal </a:t>
                      </a:r>
                      <a:r>
                        <a:rPr lang="en-US" sz="1000" noProof="0" dirty="0">
                          <a:latin typeface="Museo Slab 300"/>
                        </a:rPr>
                        <a:t>plan</a:t>
                      </a:r>
                    </a:p>
                  </a:txBody>
                  <a:tcPr anchor="ctr">
                    <a:solidFill>
                      <a:schemeClr val="accent6">
                        <a:lumMod val="40000"/>
                        <a:lumOff val="60000"/>
                      </a:schemeClr>
                    </a:solidFill>
                  </a:tcPr>
                </a:tc>
                <a:tc>
                  <a:txBody>
                    <a:bodyPr/>
                    <a:lstStyle/>
                    <a:p>
                      <a:r>
                        <a:rPr lang="en-US" sz="1000" b="1" noProof="0" dirty="0">
                          <a:latin typeface="Museo Slab 300"/>
                        </a:rPr>
                        <a:t>Site preparedness </a:t>
                      </a:r>
                      <a:r>
                        <a:rPr lang="en-US" sz="1000" noProof="0" dirty="0">
                          <a:latin typeface="Museo Slab 300"/>
                        </a:rPr>
                        <a:t>(communication,</a:t>
                      </a:r>
                      <a:r>
                        <a:rPr lang="en-US" sz="1000" baseline="0" noProof="0" dirty="0">
                          <a:latin typeface="Museo Slab 300"/>
                        </a:rPr>
                        <a:t> focal point, patient flow, referral system, etc.)</a:t>
                      </a:r>
                      <a:endParaRPr lang="en-US" sz="1000" noProof="0" dirty="0">
                        <a:latin typeface="Museo Slab 300"/>
                      </a:endParaRPr>
                    </a:p>
                  </a:txBody>
                  <a:tcPr anchor="ctr">
                    <a:solidFill>
                      <a:schemeClr val="accent1">
                        <a:lumMod val="20000"/>
                        <a:lumOff val="80000"/>
                      </a:schemeClr>
                    </a:solidFill>
                  </a:tcPr>
                </a:tc>
                <a:tc>
                  <a:txBody>
                    <a:bodyPr/>
                    <a:lstStyle/>
                    <a:p>
                      <a:r>
                        <a:rPr lang="en-US" sz="1000" b="1" noProof="0" dirty="0">
                          <a:latin typeface="Museo Slab 300"/>
                        </a:rPr>
                        <a:t>Community mobilization </a:t>
                      </a:r>
                      <a:r>
                        <a:rPr lang="en-US" sz="1000" noProof="0" dirty="0">
                          <a:latin typeface="Museo Slab 300"/>
                        </a:rPr>
                        <a:t>to create demand</a:t>
                      </a:r>
                    </a:p>
                  </a:txBody>
                  <a:tcPr anchor="ctr">
                    <a:solidFill>
                      <a:schemeClr val="accent6">
                        <a:lumMod val="40000"/>
                        <a:lumOff val="60000"/>
                      </a:schemeClr>
                    </a:solidFill>
                  </a:tcPr>
                </a:tc>
                <a:tc>
                  <a:txBody>
                    <a:bodyPr/>
                    <a:lstStyle/>
                    <a:p>
                      <a:r>
                        <a:rPr lang="en-US" sz="1000" b="1" noProof="0" dirty="0">
                          <a:latin typeface="Museo Slab 300"/>
                        </a:rPr>
                        <a:t>Use testing data </a:t>
                      </a:r>
                      <a:r>
                        <a:rPr lang="en-US" sz="1000" noProof="0" dirty="0">
                          <a:latin typeface="Museo Slab 300"/>
                        </a:rPr>
                        <a:t>to inform procurement</a:t>
                      </a:r>
                      <a:r>
                        <a:rPr lang="en-US" sz="1000" baseline="0" noProof="0" dirty="0">
                          <a:latin typeface="Museo Slab 300"/>
                        </a:rPr>
                        <a:t> and policies</a:t>
                      </a:r>
                      <a:endParaRPr lang="en-US" sz="1000" noProof="0" dirty="0">
                        <a:latin typeface="Museo Slab 300"/>
                      </a:endParaRPr>
                    </a:p>
                  </a:txBody>
                  <a:tcPr anchor="ctr">
                    <a:solidFill>
                      <a:schemeClr val="accent1">
                        <a:lumMod val="20000"/>
                        <a:lumOff val="80000"/>
                      </a:schemeClr>
                    </a:solidFill>
                  </a:tcPr>
                </a:tc>
                <a:extLst>
                  <a:ext uri="{0D108BD9-81ED-4DB2-BD59-A6C34878D82A}">
                    <a16:rowId xmlns:a16="http://schemas.microsoft.com/office/drawing/2014/main" xmlns="" val="10006"/>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00" b="1" noProof="0" dirty="0">
                          <a:latin typeface="Museo Slab 300"/>
                        </a:rPr>
                        <a:t>Procurement forecast </a:t>
                      </a:r>
                      <a:r>
                        <a:rPr lang="en-US" sz="1000" noProof="0" dirty="0">
                          <a:latin typeface="Museo Slab 300"/>
                        </a:rPr>
                        <a:t>based on</a:t>
                      </a:r>
                      <a:r>
                        <a:rPr lang="en-US" sz="1000" baseline="0" noProof="0" dirty="0">
                          <a:latin typeface="Museo Slab 300"/>
                        </a:rPr>
                        <a:t> historical demand</a:t>
                      </a:r>
                      <a:endParaRPr lang="en-US" sz="1000" noProof="0" dirty="0">
                        <a:latin typeface="Museo Slab 300"/>
                      </a:endParaRPr>
                    </a:p>
                  </a:txBody>
                  <a:tcPr anchor="ctr">
                    <a:solidFill>
                      <a:schemeClr val="accent6">
                        <a:lumMod val="40000"/>
                        <a:lumOff val="60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00" noProof="0" dirty="0">
                          <a:latin typeface="Museo Slab 300"/>
                        </a:rPr>
                        <a:t>Put in place </a:t>
                      </a:r>
                      <a:r>
                        <a:rPr lang="en-US" sz="1000" b="1" noProof="0" dirty="0">
                          <a:latin typeface="Museo Slab 300"/>
                        </a:rPr>
                        <a:t>M&amp;E system </a:t>
                      </a:r>
                      <a:r>
                        <a:rPr lang="en-US" sz="1000" noProof="0" dirty="0">
                          <a:latin typeface="Museo Slab 300"/>
                        </a:rPr>
                        <a:t>and tools</a:t>
                      </a:r>
                    </a:p>
                  </a:txBody>
                  <a:tcPr anchor="ctr">
                    <a:solidFill>
                      <a:schemeClr val="accent1">
                        <a:lumMod val="20000"/>
                        <a:lumOff val="80000"/>
                      </a:schemeClr>
                    </a:solidFill>
                  </a:tcPr>
                </a:tc>
                <a:tc>
                  <a:txBody>
                    <a:bodyPr/>
                    <a:lstStyle/>
                    <a:p>
                      <a:r>
                        <a:rPr lang="en-US" sz="1000" noProof="0" dirty="0">
                          <a:latin typeface="Museo Slab 300"/>
                        </a:rPr>
                        <a:t>Implement</a:t>
                      </a:r>
                      <a:r>
                        <a:rPr lang="en-US" sz="1000" baseline="0" noProof="0" dirty="0">
                          <a:latin typeface="Museo Slab 300"/>
                        </a:rPr>
                        <a:t> </a:t>
                      </a:r>
                      <a:r>
                        <a:rPr lang="en-US" sz="1000" b="1" baseline="0" noProof="0" dirty="0">
                          <a:latin typeface="Museo Slab 300"/>
                        </a:rPr>
                        <a:t>sample referral, and supply chain systems</a:t>
                      </a:r>
                      <a:endParaRPr lang="en-US" sz="1000" b="1" noProof="0" dirty="0">
                        <a:latin typeface="Museo Slab 300"/>
                      </a:endParaRPr>
                    </a:p>
                  </a:txBody>
                  <a:tcPr anchor="ctr">
                    <a:solidFill>
                      <a:schemeClr val="accent6">
                        <a:lumMod val="40000"/>
                        <a:lumOff val="60000"/>
                      </a:schemeClr>
                    </a:solidFill>
                  </a:tcPr>
                </a:tc>
                <a:tc>
                  <a:txBody>
                    <a:bodyPr/>
                    <a:lstStyle/>
                    <a:p>
                      <a:r>
                        <a:rPr lang="en-US" sz="1000" noProof="0" dirty="0">
                          <a:latin typeface="Museo Slab 300"/>
                        </a:rPr>
                        <a:t>Meet with national stakeholders</a:t>
                      </a:r>
                      <a:r>
                        <a:rPr lang="en-US" sz="1000" baseline="0" noProof="0" dirty="0">
                          <a:latin typeface="Museo Slab 300"/>
                        </a:rPr>
                        <a:t> to </a:t>
                      </a:r>
                      <a:r>
                        <a:rPr lang="en-US" sz="1000" b="1" baseline="0" noProof="0" dirty="0">
                          <a:latin typeface="Museo Slab 300"/>
                        </a:rPr>
                        <a:t>share results </a:t>
                      </a:r>
                      <a:r>
                        <a:rPr lang="en-US" sz="1000" baseline="0" noProof="0" dirty="0">
                          <a:latin typeface="Museo Slab 300"/>
                        </a:rPr>
                        <a:t>and lessons</a:t>
                      </a:r>
                      <a:endParaRPr lang="en-US" sz="1000" noProof="0" dirty="0">
                        <a:latin typeface="Museo Slab 300"/>
                      </a:endParaRPr>
                    </a:p>
                  </a:txBody>
                  <a:tcPr anchor="ctr">
                    <a:solidFill>
                      <a:schemeClr val="accent1">
                        <a:lumMod val="20000"/>
                        <a:lumOff val="80000"/>
                      </a:schemeClr>
                    </a:solidFill>
                  </a:tcPr>
                </a:tc>
                <a:extLst>
                  <a:ext uri="{0D108BD9-81ED-4DB2-BD59-A6C34878D82A}">
                    <a16:rowId xmlns:a16="http://schemas.microsoft.com/office/drawing/2014/main" xmlns="" val="10007"/>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00" b="1" noProof="0" dirty="0">
                          <a:latin typeface="Museo Slab 300"/>
                        </a:rPr>
                        <a:t>Ordering</a:t>
                      </a:r>
                      <a:r>
                        <a:rPr lang="en-US" sz="1000" b="1" baseline="0" noProof="0" dirty="0">
                          <a:latin typeface="Museo Slab 300"/>
                        </a:rPr>
                        <a:t> system </a:t>
                      </a:r>
                      <a:r>
                        <a:rPr lang="en-US" sz="1000" baseline="0" noProof="0" dirty="0">
                          <a:latin typeface="Museo Slab 300"/>
                        </a:rPr>
                        <a:t>and scheduling (accounting for short shelf life of products)</a:t>
                      </a:r>
                      <a:endParaRPr lang="en-US" sz="1000" noProof="0" dirty="0">
                        <a:latin typeface="Museo Slab 300"/>
                      </a:endParaRPr>
                    </a:p>
                  </a:txBody>
                  <a:tcPr anchor="ctr">
                    <a:solidFill>
                      <a:schemeClr val="accent6">
                        <a:lumMod val="40000"/>
                        <a:lumOff val="60000"/>
                      </a:schemeClr>
                    </a:solidFill>
                  </a:tcPr>
                </a:tc>
                <a:tc>
                  <a:txBody>
                    <a:bodyPr/>
                    <a:lstStyle/>
                    <a:p>
                      <a:r>
                        <a:rPr lang="en-US" sz="1000" noProof="0" dirty="0">
                          <a:latin typeface="Museo Slab 300"/>
                        </a:rPr>
                        <a:t>Define minimum package for internal quality control, </a:t>
                      </a:r>
                      <a:r>
                        <a:rPr lang="en-US" sz="1000" b="1" noProof="0" dirty="0">
                          <a:latin typeface="Museo Slab 300"/>
                        </a:rPr>
                        <a:t>external</a:t>
                      </a:r>
                      <a:r>
                        <a:rPr lang="en-US" sz="1000" noProof="0" dirty="0">
                          <a:latin typeface="Museo Slab 300"/>
                        </a:rPr>
                        <a:t> </a:t>
                      </a:r>
                      <a:r>
                        <a:rPr lang="en-US" sz="1000" b="1" noProof="0" dirty="0">
                          <a:latin typeface="Museo Slab 300"/>
                        </a:rPr>
                        <a:t>quality assurance </a:t>
                      </a:r>
                      <a:r>
                        <a:rPr lang="en-US" sz="1000" noProof="0" dirty="0">
                          <a:latin typeface="Museo Slab 300"/>
                        </a:rPr>
                        <a:t>(EQA) and </a:t>
                      </a:r>
                      <a:r>
                        <a:rPr lang="en-US" sz="1000" b="1" noProof="0" dirty="0">
                          <a:latin typeface="Museo Slab 300"/>
                        </a:rPr>
                        <a:t>post-market surveillance</a:t>
                      </a:r>
                      <a:r>
                        <a:rPr lang="en-US" sz="1000" noProof="0" dirty="0">
                          <a:latin typeface="Museo Slab 300"/>
                        </a:rPr>
                        <a:t> (PMS)</a:t>
                      </a:r>
                    </a:p>
                  </a:txBody>
                  <a:tcPr anchor="ctr">
                    <a:solidFill>
                      <a:schemeClr val="accent1">
                        <a:lumMod val="20000"/>
                        <a:lumOff val="80000"/>
                      </a:schemeClr>
                    </a:solidFill>
                  </a:tcPr>
                </a:tc>
                <a:tc>
                  <a:txBody>
                    <a:bodyPr/>
                    <a:lstStyle/>
                    <a:p>
                      <a:r>
                        <a:rPr lang="en-US" sz="1000" b="1" noProof="0" dirty="0">
                          <a:latin typeface="Museo Slab 300"/>
                        </a:rPr>
                        <a:t>Governance </a:t>
                      </a:r>
                      <a:r>
                        <a:rPr lang="en-US" sz="1000" noProof="0" dirty="0">
                          <a:latin typeface="Museo Slab 300"/>
                        </a:rPr>
                        <a:t>and support structure in place</a:t>
                      </a:r>
                      <a:endParaRPr lang="en-US" sz="1000" b="1" noProof="0" dirty="0">
                        <a:latin typeface="Museo Slab 300"/>
                      </a:endParaRPr>
                    </a:p>
                  </a:txBody>
                  <a:tcPr anchor="ctr">
                    <a:solidFill>
                      <a:schemeClr val="accent6">
                        <a:lumMod val="40000"/>
                        <a:lumOff val="60000"/>
                      </a:schemeClr>
                    </a:solidFill>
                  </a:tcPr>
                </a:tc>
                <a:tc>
                  <a:txBody>
                    <a:bodyPr/>
                    <a:lstStyle/>
                    <a:p>
                      <a:r>
                        <a:rPr lang="en-US" sz="1000" noProof="0" dirty="0">
                          <a:latin typeface="Museo Slab 300"/>
                        </a:rPr>
                        <a:t>Account for </a:t>
                      </a:r>
                      <a:r>
                        <a:rPr lang="en-US" sz="1000" b="1" noProof="0" dirty="0">
                          <a:latin typeface="Museo Slab 300"/>
                        </a:rPr>
                        <a:t>phased enrollment timelines</a:t>
                      </a:r>
                      <a:r>
                        <a:rPr lang="en-US" sz="1000" noProof="0" dirty="0">
                          <a:latin typeface="Museo Slab 300"/>
                        </a:rPr>
                        <a:t> and coordination needs</a:t>
                      </a:r>
                    </a:p>
                  </a:txBody>
                  <a:tcPr anchor="ctr">
                    <a:solidFill>
                      <a:schemeClr val="accent1">
                        <a:lumMod val="20000"/>
                        <a:lumOff val="80000"/>
                      </a:schemeClr>
                    </a:solidFill>
                  </a:tcPr>
                </a:tc>
                <a:extLst>
                  <a:ext uri="{0D108BD9-81ED-4DB2-BD59-A6C34878D82A}">
                    <a16:rowId xmlns:a16="http://schemas.microsoft.com/office/drawing/2014/main" xmlns="" val="10008"/>
                  </a:ext>
                </a:extLst>
              </a:tr>
            </a:tbl>
          </a:graphicData>
        </a:graphic>
      </p:graphicFrame>
    </p:spTree>
    <p:extLst>
      <p:ext uri="{BB962C8B-B14F-4D97-AF65-F5344CB8AC3E}">
        <p14:creationId xmlns:p14="http://schemas.microsoft.com/office/powerpoint/2010/main" val="2824249689"/>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05840"/>
          </a:xfrm>
          <a:solidFill>
            <a:srgbClr val="DDD9C3"/>
          </a:solidFill>
          <a:ln>
            <a:noFill/>
          </a:ln>
        </p:spPr>
        <p:txBody>
          <a:bodyPr anchor="ctr">
            <a:noAutofit/>
          </a:bodyPr>
          <a:lstStyle/>
          <a:p>
            <a:pPr marL="63500" algn="l"/>
            <a:r>
              <a:rPr lang="en-US" sz="2800" dirty="0"/>
              <a:t>Knowledge Gateway </a:t>
            </a:r>
            <a:r>
              <a:rPr lang="en-US" sz="2800" dirty="0" smtClean="0"/>
              <a:t>online library </a:t>
            </a:r>
            <a:r>
              <a:rPr lang="en-US" sz="2800" dirty="0"/>
              <a:t>and </a:t>
            </a:r>
            <a:r>
              <a:rPr lang="en-US" sz="2800" dirty="0" smtClean="0"/>
              <a:t>community</a:t>
            </a:r>
            <a:endParaRPr lang="en-US" sz="2800" dirty="0"/>
          </a:p>
        </p:txBody>
      </p:sp>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r="1053" b="13743"/>
          <a:stretch/>
        </p:blipFill>
        <p:spPr>
          <a:xfrm>
            <a:off x="240632" y="1220784"/>
            <a:ext cx="8662736" cy="4247850"/>
          </a:xfrm>
          <a:prstGeom prst="rect">
            <a:avLst/>
          </a:prstGeom>
          <a:ln>
            <a:solidFill>
              <a:schemeClr val="bg1">
                <a:lumMod val="75000"/>
              </a:schemeClr>
            </a:solidFill>
          </a:ln>
        </p:spPr>
      </p:pic>
      <p:sp>
        <p:nvSpPr>
          <p:cNvPr id="6" name="Text Placeholder 2"/>
          <p:cNvSpPr>
            <a:spLocks noGrp="1"/>
          </p:cNvSpPr>
          <p:nvPr>
            <p:ph type="body" idx="1"/>
          </p:nvPr>
        </p:nvSpPr>
        <p:spPr>
          <a:xfrm>
            <a:off x="240632" y="5615126"/>
            <a:ext cx="8410074" cy="866274"/>
          </a:xfrm>
        </p:spPr>
        <p:txBody>
          <a:bodyPr>
            <a:noAutofit/>
          </a:bodyPr>
          <a:lstStyle/>
          <a:p>
            <a:pPr marL="0" indent="0">
              <a:buNone/>
            </a:pPr>
            <a:r>
              <a:rPr lang="en-US" sz="1800" dirty="0">
                <a:cs typeface="Calibri" panose="020F0502020204030204" pitchFamily="34" charset="0"/>
              </a:rPr>
              <a:t>URL: </a:t>
            </a:r>
            <a:r>
              <a:rPr lang="en-US" sz="1800" dirty="0">
                <a:cs typeface="Calibri" panose="020F0502020204030204" pitchFamily="34" charset="0"/>
                <a:hlinkClick r:id="rId4"/>
              </a:rPr>
              <a:t>https://knowledge-gateway.org/poc-eid-implementers</a:t>
            </a:r>
            <a:endParaRPr lang="en-US" sz="1800" dirty="0">
              <a:cs typeface="Calibri" panose="020F0502020204030204" pitchFamily="34" charset="0"/>
            </a:endParaRPr>
          </a:p>
          <a:p>
            <a:pPr marL="0" indent="0">
              <a:buNone/>
            </a:pPr>
            <a:r>
              <a:rPr lang="en-US" sz="1800" dirty="0">
                <a:cs typeface="Calibri" panose="020F0502020204030204" pitchFamily="34" charset="0"/>
              </a:rPr>
              <a:t>Email address: </a:t>
            </a:r>
            <a:r>
              <a:rPr lang="en-US" sz="1800" dirty="0">
                <a:cs typeface="Calibri" panose="020F0502020204030204" pitchFamily="34" charset="0"/>
                <a:hlinkClick r:id="rId5"/>
              </a:rPr>
              <a:t>poc-eid-implementers@knowledge-gateway.org</a:t>
            </a:r>
            <a:endParaRPr lang="en-US" sz="1800" dirty="0">
              <a:cs typeface="Calibri" panose="020F0502020204030204" pitchFamily="34" charset="0"/>
            </a:endParaRPr>
          </a:p>
          <a:p>
            <a:pPr marL="0" indent="0">
              <a:buNone/>
            </a:pPr>
            <a:endParaRPr lang="en-US" sz="1800" dirty="0">
              <a:cs typeface="Calibri" panose="020F0502020204030204" pitchFamily="34" charset="0"/>
            </a:endParaRPr>
          </a:p>
          <a:p>
            <a:pPr marL="0" indent="0">
              <a:buNone/>
            </a:pPr>
            <a:endParaRPr lang="en-US" sz="1800" dirty="0">
              <a:cs typeface="Calibri" panose="020F0502020204030204" pitchFamily="34" charset="0"/>
            </a:endParaRPr>
          </a:p>
        </p:txBody>
      </p:sp>
    </p:spTree>
    <p:extLst>
      <p:ext uri="{BB962C8B-B14F-4D97-AF65-F5344CB8AC3E}">
        <p14:creationId xmlns:p14="http://schemas.microsoft.com/office/powerpoint/2010/main" val="435755523"/>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05840"/>
          </a:xfrm>
          <a:solidFill>
            <a:srgbClr val="DDD9C3"/>
          </a:solidFill>
          <a:ln>
            <a:noFill/>
          </a:ln>
        </p:spPr>
        <p:txBody>
          <a:bodyPr anchor="ctr">
            <a:noAutofit/>
          </a:bodyPr>
          <a:lstStyle/>
          <a:p>
            <a:pPr marL="63500" algn="l"/>
            <a:r>
              <a:rPr lang="en-US" sz="2800" dirty="0" smtClean="0"/>
              <a:t>HIV </a:t>
            </a:r>
            <a:r>
              <a:rPr lang="en-US" sz="2800" dirty="0"/>
              <a:t>POC diagnostics </a:t>
            </a:r>
            <a:r>
              <a:rPr lang="en-US" sz="2800" dirty="0" smtClean="0"/>
              <a:t>toolkit (hosted on the UNICEF website) </a:t>
            </a:r>
            <a:endParaRPr lang="en-US" sz="2800" dirty="0"/>
          </a:p>
        </p:txBody>
      </p:sp>
      <p:pic>
        <p:nvPicPr>
          <p:cNvPr id="6" name="Picture 5"/>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454453" y="1353898"/>
            <a:ext cx="6485022" cy="4194171"/>
          </a:xfrm>
          <a:prstGeom prst="rect">
            <a:avLst/>
          </a:prstGeom>
        </p:spPr>
      </p:pic>
      <p:sp>
        <p:nvSpPr>
          <p:cNvPr id="9" name="Text Placeholder 2"/>
          <p:cNvSpPr>
            <a:spLocks noGrp="1"/>
          </p:cNvSpPr>
          <p:nvPr>
            <p:ph type="body" idx="1"/>
          </p:nvPr>
        </p:nvSpPr>
        <p:spPr>
          <a:xfrm>
            <a:off x="240632" y="1402026"/>
            <a:ext cx="2153652" cy="4181730"/>
          </a:xfrm>
        </p:spPr>
        <p:txBody>
          <a:bodyPr>
            <a:noAutofit/>
          </a:bodyPr>
          <a:lstStyle/>
          <a:p>
            <a:pPr marL="0" indent="0">
              <a:buNone/>
            </a:pPr>
            <a:r>
              <a:rPr lang="en-US" sz="2000" b="1" dirty="0">
                <a:solidFill>
                  <a:srgbClr val="0070C0"/>
                </a:solidFill>
                <a:cs typeface="Calibri" panose="020F0502020204030204" pitchFamily="34" charset="0"/>
              </a:rPr>
              <a:t>Tools for</a:t>
            </a:r>
            <a:r>
              <a:rPr lang="en-US" sz="2000" dirty="0">
                <a:cs typeface="Calibri" panose="020F0502020204030204" pitchFamily="34" charset="0"/>
              </a:rPr>
              <a:t>:</a:t>
            </a:r>
          </a:p>
          <a:p>
            <a:pPr marL="228600" indent="-228600">
              <a:spcBef>
                <a:spcPts val="1200"/>
              </a:spcBef>
              <a:buFont typeface="Courier New" panose="02070309020205020404" pitchFamily="49" charset="0"/>
              <a:buChar char="o"/>
            </a:pPr>
            <a:r>
              <a:rPr lang="en-US" sz="2000" dirty="0">
                <a:cs typeface="Calibri" panose="020F0502020204030204" pitchFamily="34" charset="0"/>
              </a:rPr>
              <a:t>Product and site selection</a:t>
            </a:r>
          </a:p>
          <a:p>
            <a:pPr marL="228600" indent="-228600">
              <a:spcBef>
                <a:spcPts val="1200"/>
              </a:spcBef>
              <a:buFont typeface="Courier New" panose="02070309020205020404" pitchFamily="49" charset="0"/>
              <a:buChar char="o"/>
            </a:pPr>
            <a:r>
              <a:rPr lang="en-US" sz="2000" dirty="0">
                <a:cs typeface="Calibri" panose="020F0502020204030204" pitchFamily="34" charset="0"/>
              </a:rPr>
              <a:t>Forecasting and supply planning</a:t>
            </a:r>
          </a:p>
          <a:p>
            <a:pPr marL="228600" indent="-228600">
              <a:spcBef>
                <a:spcPts val="1200"/>
              </a:spcBef>
              <a:buFont typeface="Courier New" panose="02070309020205020404" pitchFamily="49" charset="0"/>
              <a:buChar char="o"/>
            </a:pPr>
            <a:r>
              <a:rPr lang="en-US" sz="2000" dirty="0">
                <a:cs typeface="Calibri" panose="020F0502020204030204" pitchFamily="34" charset="0"/>
              </a:rPr>
              <a:t>Regulations</a:t>
            </a:r>
          </a:p>
          <a:p>
            <a:pPr marL="228600" indent="-228600">
              <a:spcBef>
                <a:spcPts val="1200"/>
              </a:spcBef>
              <a:buFont typeface="Courier New" panose="02070309020205020404" pitchFamily="49" charset="0"/>
              <a:buChar char="o"/>
            </a:pPr>
            <a:r>
              <a:rPr lang="en-US" sz="2000" dirty="0">
                <a:cs typeface="Calibri" panose="020F0502020204030204" pitchFamily="34" charset="0"/>
              </a:rPr>
              <a:t>Quality assurance</a:t>
            </a:r>
          </a:p>
          <a:p>
            <a:pPr marL="228600" indent="-228600">
              <a:spcBef>
                <a:spcPts val="1200"/>
              </a:spcBef>
              <a:buFont typeface="Courier New" panose="02070309020205020404" pitchFamily="49" charset="0"/>
              <a:buChar char="o"/>
            </a:pPr>
            <a:r>
              <a:rPr lang="en-US" sz="2000" i="1" dirty="0">
                <a:cs typeface="Calibri" panose="020F0502020204030204" pitchFamily="34" charset="0"/>
              </a:rPr>
              <a:t>Others under development</a:t>
            </a:r>
          </a:p>
          <a:p>
            <a:pPr marL="0" indent="0">
              <a:buNone/>
            </a:pPr>
            <a:endParaRPr lang="en-US" sz="2000" dirty="0">
              <a:cs typeface="Calibri" panose="020F0502020204030204" pitchFamily="34" charset="0"/>
            </a:endParaRPr>
          </a:p>
        </p:txBody>
      </p:sp>
      <p:sp>
        <p:nvSpPr>
          <p:cNvPr id="11" name="Text Placeholder 2"/>
          <p:cNvSpPr txBox="1">
            <a:spLocks/>
          </p:cNvSpPr>
          <p:nvPr/>
        </p:nvSpPr>
        <p:spPr>
          <a:xfrm>
            <a:off x="2979534" y="5901575"/>
            <a:ext cx="5959941" cy="526131"/>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800" dirty="0">
                <a:cs typeface="Calibri" panose="020F0502020204030204" pitchFamily="34" charset="0"/>
              </a:rPr>
              <a:t>URL: </a:t>
            </a:r>
            <a:r>
              <a:rPr lang="en-US" sz="1800" dirty="0">
                <a:cs typeface="Calibri" panose="020F0502020204030204" pitchFamily="34" charset="0"/>
                <a:hlinkClick r:id="rId4"/>
              </a:rPr>
              <a:t>https://www.childrenandaids.org/poc-toolkit-page</a:t>
            </a:r>
            <a:endParaRPr lang="en-US" sz="1800" dirty="0">
              <a:cs typeface="Calibri" panose="020F0502020204030204" pitchFamily="34" charset="0"/>
            </a:endParaRPr>
          </a:p>
          <a:p>
            <a:pPr marL="0" indent="0">
              <a:buNone/>
            </a:pPr>
            <a:endParaRPr lang="en-US" sz="1800" dirty="0">
              <a:cs typeface="Calibri" panose="020F0502020204030204" pitchFamily="34" charset="0"/>
            </a:endParaRPr>
          </a:p>
          <a:p>
            <a:pPr marL="0" indent="0">
              <a:buFont typeface="Arial"/>
              <a:buNone/>
            </a:pPr>
            <a:endParaRPr lang="en-US" sz="1800" dirty="0">
              <a:cs typeface="Calibri" panose="020F0502020204030204" pitchFamily="34" charset="0"/>
            </a:endParaRPr>
          </a:p>
        </p:txBody>
      </p:sp>
    </p:spTree>
    <p:extLst>
      <p:ext uri="{BB962C8B-B14F-4D97-AF65-F5344CB8AC3E}">
        <p14:creationId xmlns:p14="http://schemas.microsoft.com/office/powerpoint/2010/main" val="278549381"/>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05840"/>
          </a:xfrm>
          <a:solidFill>
            <a:srgbClr val="DDD9C3"/>
          </a:solidFill>
          <a:ln>
            <a:noFill/>
          </a:ln>
        </p:spPr>
        <p:txBody>
          <a:bodyPr anchor="ctr">
            <a:noAutofit/>
          </a:bodyPr>
          <a:lstStyle/>
          <a:p>
            <a:pPr marL="63500" algn="l"/>
            <a:r>
              <a:rPr lang="en-US" sz="2800" dirty="0"/>
              <a:t>Input 1: Leadership and </a:t>
            </a:r>
            <a:r>
              <a:rPr lang="en-US" sz="2800" dirty="0" smtClean="0"/>
              <a:t>governance</a:t>
            </a:r>
            <a:endParaRPr lang="en-US" sz="2800" dirty="0"/>
          </a:p>
        </p:txBody>
      </p:sp>
      <p:sp>
        <p:nvSpPr>
          <p:cNvPr id="3" name="Text Placeholder 2"/>
          <p:cNvSpPr>
            <a:spLocks noGrp="1"/>
          </p:cNvSpPr>
          <p:nvPr>
            <p:ph type="body" idx="1"/>
          </p:nvPr>
        </p:nvSpPr>
        <p:spPr>
          <a:xfrm>
            <a:off x="372144" y="3077256"/>
            <a:ext cx="3622340" cy="3443857"/>
          </a:xfrm>
        </p:spPr>
        <p:txBody>
          <a:bodyPr>
            <a:noAutofit/>
          </a:bodyPr>
          <a:lstStyle/>
          <a:p>
            <a:pPr marL="0" indent="0">
              <a:buNone/>
            </a:pPr>
            <a:r>
              <a:rPr lang="en-US" sz="2000" dirty="0">
                <a:cs typeface="Calibri" panose="020F0502020204030204" pitchFamily="34" charset="0"/>
              </a:rPr>
              <a:t>MOH and technical working groups (e.g. lab, PMTCT, HIV) representing:</a:t>
            </a:r>
          </a:p>
          <a:p>
            <a:r>
              <a:rPr lang="en-US" sz="2000" dirty="0">
                <a:cs typeface="Calibri" panose="020F0502020204030204" pitchFamily="34" charset="0"/>
              </a:rPr>
              <a:t>MOH units (lab and clinical)</a:t>
            </a:r>
          </a:p>
          <a:p>
            <a:r>
              <a:rPr lang="en-US" sz="2000" dirty="0">
                <a:cs typeface="Calibri" panose="020F0502020204030204" pitchFamily="34" charset="0"/>
              </a:rPr>
              <a:t>Technical experts and agencies</a:t>
            </a:r>
          </a:p>
          <a:p>
            <a:r>
              <a:rPr lang="en-US" sz="2000" dirty="0">
                <a:cs typeface="Calibri" panose="020F0502020204030204" pitchFamily="34" charset="0"/>
              </a:rPr>
              <a:t>Implementing partners</a:t>
            </a:r>
          </a:p>
          <a:p>
            <a:r>
              <a:rPr lang="en-US" sz="2000" dirty="0">
                <a:cs typeface="Calibri" panose="020F0502020204030204" pitchFamily="34" charset="0"/>
              </a:rPr>
              <a:t>Local nongovernment and faith-based organizations</a:t>
            </a:r>
          </a:p>
          <a:p>
            <a:r>
              <a:rPr lang="en-US" sz="2000" dirty="0">
                <a:cs typeface="Calibri" panose="020F0502020204030204" pitchFamily="34" charset="0"/>
              </a:rPr>
              <a:t>Donors</a:t>
            </a:r>
          </a:p>
          <a:p>
            <a:r>
              <a:rPr lang="en-US" sz="2000" dirty="0">
                <a:cs typeface="Calibri" panose="020F0502020204030204" pitchFamily="34" charset="0"/>
              </a:rPr>
              <a:t>etc.</a:t>
            </a:r>
          </a:p>
          <a:p>
            <a:pPr marL="0" indent="0">
              <a:buNone/>
            </a:pPr>
            <a:endParaRPr lang="en-US" sz="2000" dirty="0">
              <a:cs typeface="Calibri" panose="020F0502020204030204" pitchFamily="34" charset="0"/>
            </a:endParaRPr>
          </a:p>
        </p:txBody>
      </p:sp>
      <p:pic>
        <p:nvPicPr>
          <p:cNvPr id="5" name="Picture 4"/>
          <p:cNvPicPr>
            <a:picLocks noChangeAspect="1"/>
          </p:cNvPicPr>
          <p:nvPr/>
        </p:nvPicPr>
        <p:blipFill rotWithShape="1">
          <a:blip r:embed="rId3">
            <a:duotone>
              <a:prstClr val="black"/>
              <a:schemeClr val="accent1">
                <a:lumMod val="60000"/>
                <a:lumOff val="40000"/>
                <a:tint val="45000"/>
                <a:satMod val="400000"/>
              </a:schemeClr>
            </a:duotone>
            <a:extLst>
              <a:ext uri="{28A0092B-C50C-407E-A947-70E740481C1C}">
                <a14:useLocalDpi xmlns:a14="http://schemas.microsoft.com/office/drawing/2010/main" val="0"/>
              </a:ext>
            </a:extLst>
          </a:blip>
          <a:srcRect/>
          <a:stretch/>
        </p:blipFill>
        <p:spPr>
          <a:xfrm>
            <a:off x="361238" y="1148318"/>
            <a:ext cx="3048000" cy="1617210"/>
          </a:xfrm>
          <a:prstGeom prst="rect">
            <a:avLst/>
          </a:prstGeom>
        </p:spPr>
      </p:pic>
      <p:pic>
        <p:nvPicPr>
          <p:cNvPr id="7" name="Picture 6"/>
          <p:cNvPicPr>
            <a:picLocks noChangeAspect="1"/>
          </p:cNvPicPr>
          <p:nvPr/>
        </p:nvPicPr>
        <p:blipFill>
          <a:blip r:embed="rId4" cstate="screen">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6598281" y="4361409"/>
            <a:ext cx="1961768" cy="2091740"/>
          </a:xfrm>
          <a:prstGeom prst="rect">
            <a:avLst/>
          </a:prstGeom>
        </p:spPr>
      </p:pic>
      <p:sp>
        <p:nvSpPr>
          <p:cNvPr id="8" name="Text Placeholder 2"/>
          <p:cNvSpPr txBox="1">
            <a:spLocks/>
          </p:cNvSpPr>
          <p:nvPr/>
        </p:nvSpPr>
        <p:spPr>
          <a:xfrm>
            <a:off x="4699588" y="1254711"/>
            <a:ext cx="4125433" cy="3021634"/>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2000" dirty="0">
                <a:cs typeface="Calibri" panose="020F0502020204030204" pitchFamily="34" charset="0"/>
              </a:rPr>
              <a:t>Example activities and outputs:</a:t>
            </a:r>
          </a:p>
          <a:p>
            <a:r>
              <a:rPr lang="en-US" sz="2000" dirty="0">
                <a:cs typeface="Calibri" panose="020F0502020204030204" pitchFamily="34" charset="0"/>
              </a:rPr>
              <a:t>Criteria for site selection</a:t>
            </a:r>
          </a:p>
          <a:p>
            <a:r>
              <a:rPr lang="en-US" sz="2000" dirty="0">
                <a:cs typeface="Calibri" panose="020F0502020204030204" pitchFamily="34" charset="0"/>
              </a:rPr>
              <a:t>POC roadmaps, manuals, plans</a:t>
            </a:r>
          </a:p>
          <a:p>
            <a:r>
              <a:rPr lang="en-US" sz="2000" dirty="0">
                <a:cs typeface="Calibri" panose="020F0502020204030204" pitchFamily="34" charset="0"/>
              </a:rPr>
              <a:t>Product registration</a:t>
            </a:r>
          </a:p>
          <a:p>
            <a:r>
              <a:rPr lang="en-US" sz="2000" dirty="0">
                <a:cs typeface="Calibri" panose="020F0502020204030204" pitchFamily="34" charset="0"/>
              </a:rPr>
              <a:t>Adapted testing guidelines,  algorithms and SOPs</a:t>
            </a:r>
          </a:p>
          <a:p>
            <a:r>
              <a:rPr lang="en-US" sz="2000" dirty="0">
                <a:cs typeface="Calibri" panose="020F0502020204030204" pitchFamily="34" charset="0"/>
              </a:rPr>
              <a:t>Updated policies, strategies and plants</a:t>
            </a:r>
          </a:p>
          <a:p>
            <a:endParaRPr lang="en-US" sz="2000" dirty="0">
              <a:cs typeface="Calibri" panose="020F0502020204030204" pitchFamily="34" charset="0"/>
            </a:endParaRPr>
          </a:p>
        </p:txBody>
      </p:sp>
    </p:spTree>
    <p:extLst>
      <p:ext uri="{BB962C8B-B14F-4D97-AF65-F5344CB8AC3E}">
        <p14:creationId xmlns:p14="http://schemas.microsoft.com/office/powerpoint/2010/main" val="287671454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05840"/>
          </a:xfrm>
          <a:solidFill>
            <a:srgbClr val="DDD9C3"/>
          </a:solidFill>
          <a:ln>
            <a:noFill/>
          </a:ln>
        </p:spPr>
        <p:txBody>
          <a:bodyPr anchor="ctr">
            <a:noAutofit/>
          </a:bodyPr>
          <a:lstStyle/>
          <a:p>
            <a:pPr marL="63500" algn="l"/>
            <a:r>
              <a:rPr lang="en-US" sz="2800" dirty="0"/>
              <a:t>Input 2: Site and </a:t>
            </a:r>
            <a:r>
              <a:rPr lang="en-US" sz="2800" dirty="0">
                <a:solidFill>
                  <a:prstClr val="black"/>
                </a:solidFill>
                <a:ea typeface="Segoe UI" panose="020B0502040204020203" pitchFamily="34" charset="0"/>
                <a:cs typeface="Segoe UI" panose="020B0502040204020203" pitchFamily="34" charset="0"/>
              </a:rPr>
              <a:t>product selection, product approval, site capacity assessments, and placement models </a:t>
            </a:r>
            <a:endParaRPr lang="en-US" sz="2800" dirty="0"/>
          </a:p>
        </p:txBody>
      </p:sp>
      <p:sp>
        <p:nvSpPr>
          <p:cNvPr id="3" name="Text Placeholder 2"/>
          <p:cNvSpPr>
            <a:spLocks noGrp="1"/>
          </p:cNvSpPr>
          <p:nvPr>
            <p:ph type="body" idx="1"/>
          </p:nvPr>
        </p:nvSpPr>
        <p:spPr>
          <a:xfrm>
            <a:off x="1628818" y="2837744"/>
            <a:ext cx="5369859" cy="690901"/>
          </a:xfrm>
        </p:spPr>
        <p:txBody>
          <a:bodyPr>
            <a:noAutofit/>
          </a:bodyPr>
          <a:lstStyle/>
          <a:p>
            <a:pPr marL="0" indent="0" algn="ctr">
              <a:buNone/>
            </a:pPr>
            <a:r>
              <a:rPr lang="en-US" sz="2000" b="1" dirty="0" smtClean="0">
                <a:cs typeface="Calibri" panose="020F0502020204030204" pitchFamily="34" charset="0"/>
              </a:rPr>
              <a:t>NAOKO DOI</a:t>
            </a:r>
            <a:endParaRPr lang="en-US" sz="2000" b="1" dirty="0">
              <a:cs typeface="Calibri" panose="020F0502020204030204" pitchFamily="34" charset="0"/>
            </a:endParaRPr>
          </a:p>
        </p:txBody>
      </p:sp>
    </p:spTree>
    <p:extLst>
      <p:ext uri="{BB962C8B-B14F-4D97-AF65-F5344CB8AC3E}">
        <p14:creationId xmlns:p14="http://schemas.microsoft.com/office/powerpoint/2010/main" val="2612872151"/>
      </p:ext>
    </p:extLst>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05840"/>
          </a:xfrm>
          <a:solidFill>
            <a:srgbClr val="DDD9C3"/>
          </a:solidFill>
          <a:ln>
            <a:noFill/>
          </a:ln>
        </p:spPr>
        <p:txBody>
          <a:bodyPr anchor="ctr">
            <a:noAutofit/>
          </a:bodyPr>
          <a:lstStyle/>
          <a:p>
            <a:pPr marL="58738" lvl="0" algn="l" defTabSz="914400">
              <a:defRPr/>
            </a:pPr>
            <a:r>
              <a:rPr lang="en-US" sz="2800" dirty="0"/>
              <a:t>Input 3: </a:t>
            </a:r>
            <a:r>
              <a:rPr lang="en-US" sz="2800" dirty="0">
                <a:solidFill>
                  <a:srgbClr val="000000"/>
                </a:solidFill>
                <a:latin typeface="Calibri" panose="020F0502020204030204" pitchFamily="34" charset="0"/>
                <a:cs typeface="Times New Roman" panose="02020603050405020304" pitchFamily="18" charset="0"/>
              </a:rPr>
              <a:t>S</a:t>
            </a:r>
            <a:r>
              <a:rPr lang="en-US" sz="2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ite </a:t>
            </a:r>
            <a:r>
              <a:rPr lang="en-US" sz="2800"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enrollment</a:t>
            </a:r>
            <a:r>
              <a:rPr lang="en-US" sz="2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2800"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orientation</a:t>
            </a:r>
            <a:r>
              <a:rPr lang="en-US" sz="2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2800"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planning </a:t>
            </a:r>
            <a:r>
              <a:rPr lang="en-US" sz="2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and </a:t>
            </a:r>
            <a:r>
              <a:rPr lang="en-US" sz="2800"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training</a:t>
            </a:r>
            <a:endParaRPr lang="en-US" sz="4800" kern="0" dirty="0">
              <a:solidFill>
                <a:sysClr val="windowText" lastClr="000000"/>
              </a:solidFill>
              <a:latin typeface="Times New Roman" panose="02020603050405020304" pitchFamily="18" charset="0"/>
              <a:ea typeface="Times New Roman" panose="02020603050405020304" pitchFamily="18" charset="0"/>
            </a:endParaRPr>
          </a:p>
        </p:txBody>
      </p:sp>
      <p:sp>
        <p:nvSpPr>
          <p:cNvPr id="4" name="TextBox 3"/>
          <p:cNvSpPr txBox="1"/>
          <p:nvPr/>
        </p:nvSpPr>
        <p:spPr>
          <a:xfrm>
            <a:off x="304876" y="1213591"/>
            <a:ext cx="8744530" cy="1200329"/>
          </a:xfrm>
          <a:prstGeom prst="rect">
            <a:avLst/>
          </a:prstGeom>
          <a:noFill/>
        </p:spPr>
        <p:txBody>
          <a:bodyPr wrap="square" rtlCol="0">
            <a:spAutoFit/>
          </a:bodyPr>
          <a:lstStyle/>
          <a:p>
            <a:r>
              <a:rPr lang="en-US" b="1" dirty="0"/>
              <a:t>Assuming the following:</a:t>
            </a:r>
          </a:p>
          <a:p>
            <a:pPr marL="285750" indent="-285750">
              <a:buFont typeface="Arial" panose="020B0604020202020204" pitchFamily="34" charset="0"/>
              <a:buChar char="•"/>
            </a:pPr>
            <a:r>
              <a:rPr lang="en-US" dirty="0"/>
              <a:t>Site and platform selection is completed</a:t>
            </a:r>
          </a:p>
          <a:p>
            <a:pPr marL="285750" indent="-285750">
              <a:buFont typeface="Arial" panose="020B0604020202020204" pitchFamily="34" charset="0"/>
              <a:buChar char="•"/>
            </a:pPr>
            <a:r>
              <a:rPr lang="en-US" dirty="0"/>
              <a:t>All training, planning and monitoring tools developed and available</a:t>
            </a:r>
          </a:p>
          <a:p>
            <a:pPr marL="285750" indent="-285750">
              <a:buFont typeface="Arial" panose="020B0604020202020204" pitchFamily="34" charset="0"/>
              <a:buChar char="•"/>
            </a:pPr>
            <a:r>
              <a:rPr lang="en-US" dirty="0"/>
              <a:t>Instruments and cartridges have been ordered and about to arrive in-country</a:t>
            </a:r>
          </a:p>
        </p:txBody>
      </p:sp>
      <p:sp>
        <p:nvSpPr>
          <p:cNvPr id="5" name="Title 1"/>
          <p:cNvSpPr txBox="1">
            <a:spLocks/>
          </p:cNvSpPr>
          <p:nvPr/>
        </p:nvSpPr>
        <p:spPr>
          <a:xfrm>
            <a:off x="2466037" y="2373092"/>
            <a:ext cx="4422208" cy="580788"/>
          </a:xfrm>
          <a:prstGeom prst="rect">
            <a:avLst/>
          </a:prstGeom>
        </p:spPr>
        <p:txBody>
          <a:bodyPr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400" b="1" dirty="0">
                <a:solidFill>
                  <a:srgbClr val="DF551C"/>
                </a:solidFill>
                <a:latin typeface="Museo Slab 300"/>
                <a:cs typeface="Calibri"/>
              </a:rPr>
              <a:t>Ready</a:t>
            </a:r>
            <a:r>
              <a:rPr lang="fr-CA" sz="2400" b="1" dirty="0">
                <a:solidFill>
                  <a:srgbClr val="DF551C"/>
                </a:solidFill>
                <a:latin typeface="Museo Slab 300"/>
                <a:cs typeface="Calibri"/>
              </a:rPr>
              <a:t> for POC EID Roll-out?</a:t>
            </a:r>
            <a:endParaRPr lang="en-US" sz="2400" b="1" dirty="0">
              <a:solidFill>
                <a:srgbClr val="DF551C"/>
              </a:solidFill>
              <a:latin typeface="Museo Slab 300"/>
              <a:cs typeface="Calibri"/>
            </a:endParaRPr>
          </a:p>
        </p:txBody>
      </p:sp>
      <p:sp>
        <p:nvSpPr>
          <p:cNvPr id="6" name="TextBox 5"/>
          <p:cNvSpPr txBox="1"/>
          <p:nvPr/>
        </p:nvSpPr>
        <p:spPr>
          <a:xfrm>
            <a:off x="133165" y="2905811"/>
            <a:ext cx="9010835" cy="3431709"/>
          </a:xfrm>
          <a:prstGeom prst="rect">
            <a:avLst/>
          </a:prstGeom>
          <a:noFill/>
        </p:spPr>
        <p:txBody>
          <a:bodyPr wrap="square" rtlCol="0">
            <a:spAutoFit/>
          </a:bodyPr>
          <a:lstStyle/>
          <a:p>
            <a:r>
              <a:rPr lang="en-US" b="1" dirty="0"/>
              <a:t>Not quite….  </a:t>
            </a:r>
          </a:p>
          <a:p>
            <a:pPr marL="285750" indent="-285750">
              <a:spcBef>
                <a:spcPts val="600"/>
              </a:spcBef>
              <a:buFont typeface="Arial" panose="020B0604020202020204" pitchFamily="34" charset="0"/>
              <a:buChar char="•"/>
            </a:pPr>
            <a:r>
              <a:rPr lang="en-US" dirty="0">
                <a:solidFill>
                  <a:srgbClr val="000000"/>
                </a:solidFill>
              </a:rPr>
              <a:t>Testing algorithm, policies, request forms, registers, etc. need to account for POC EID</a:t>
            </a:r>
          </a:p>
          <a:p>
            <a:pPr marL="285750" indent="-285750">
              <a:buFont typeface="Arial" panose="020B0604020202020204" pitchFamily="34" charset="0"/>
              <a:buChar char="•"/>
            </a:pPr>
            <a:endParaRPr lang="en-US" sz="1000" dirty="0">
              <a:solidFill>
                <a:srgbClr val="000000"/>
              </a:solidFill>
            </a:endParaRPr>
          </a:p>
          <a:p>
            <a:pPr marL="285750" indent="-285750">
              <a:buFont typeface="Arial" panose="020B0604020202020204" pitchFamily="34" charset="0"/>
              <a:buChar char="•"/>
            </a:pPr>
            <a:r>
              <a:rPr lang="en-US" dirty="0">
                <a:solidFill>
                  <a:srgbClr val="000000"/>
                </a:solidFill>
              </a:rPr>
              <a:t>Site assessment and site improvement plan are required to allow adequate patient flow, HR and infrastructure capacity (secured room, table, storage cabinet, charger-inverter, etc.).</a:t>
            </a:r>
          </a:p>
          <a:p>
            <a:pPr marL="285750" indent="-285750">
              <a:buFont typeface="Arial" panose="020B0604020202020204" pitchFamily="34" charset="0"/>
              <a:buChar char="•"/>
            </a:pPr>
            <a:endParaRPr lang="en-US" sz="1000" dirty="0">
              <a:solidFill>
                <a:srgbClr val="000000"/>
              </a:solidFill>
            </a:endParaRPr>
          </a:p>
          <a:p>
            <a:pPr marL="285750" indent="-285750">
              <a:buFont typeface="Arial" panose="020B0604020202020204" pitchFamily="34" charset="0"/>
              <a:buChar char="•"/>
            </a:pPr>
            <a:r>
              <a:rPr lang="en-US" dirty="0"/>
              <a:t>Detailed phased-enrolment plan, as all sites won’t be able to start at the same time</a:t>
            </a:r>
          </a:p>
          <a:p>
            <a:pPr marL="285750" indent="-285750">
              <a:buFont typeface="Arial" panose="020B0604020202020204" pitchFamily="34" charset="0"/>
              <a:buChar char="•"/>
            </a:pPr>
            <a:endParaRPr lang="en-US" sz="1000" dirty="0"/>
          </a:p>
          <a:p>
            <a:pPr marL="285750" indent="-285750">
              <a:buFont typeface="Arial" panose="020B0604020202020204" pitchFamily="34" charset="0"/>
              <a:buChar char="•"/>
            </a:pPr>
            <a:r>
              <a:rPr lang="en-US" dirty="0"/>
              <a:t>Comprehensive training package (not only instrument training), from sample collection to cartridges disposal, including inventory management, reporting, etc.</a:t>
            </a:r>
          </a:p>
          <a:p>
            <a:pPr marL="285750" indent="-285750">
              <a:buFont typeface="Arial" panose="020B0604020202020204" pitchFamily="34" charset="0"/>
              <a:buChar char="•"/>
            </a:pPr>
            <a:endParaRPr lang="en-US" sz="1000" dirty="0"/>
          </a:p>
          <a:p>
            <a:pPr marL="285750" indent="-285750">
              <a:buFont typeface="Arial" panose="020B0604020202020204" pitchFamily="34" charset="0"/>
              <a:buChar char="•"/>
            </a:pPr>
            <a:r>
              <a:rPr lang="en-US" dirty="0">
                <a:solidFill>
                  <a:srgbClr val="000000"/>
                </a:solidFill>
              </a:rPr>
              <a:t>Supply chain needs to be adapted to short shelf-life and high-value of commodities</a:t>
            </a:r>
          </a:p>
          <a:p>
            <a:pPr marL="285750" indent="-285750">
              <a:buFont typeface="Arial" panose="020B0604020202020204" pitchFamily="34" charset="0"/>
              <a:buChar char="•"/>
            </a:pPr>
            <a:endParaRPr lang="en-US" sz="1000" dirty="0">
              <a:solidFill>
                <a:srgbClr val="000000"/>
              </a:solidFill>
            </a:endParaRPr>
          </a:p>
          <a:p>
            <a:pPr marL="285750" indent="-285750">
              <a:buFont typeface="Arial" panose="020B0604020202020204" pitchFamily="34" charset="0"/>
              <a:buChar char="•"/>
            </a:pPr>
            <a:r>
              <a:rPr lang="en-US" dirty="0">
                <a:solidFill>
                  <a:srgbClr val="000000"/>
                </a:solidFill>
              </a:rPr>
              <a:t>Detailed plan for site monitoring activities with responsible personnel identified</a:t>
            </a:r>
          </a:p>
        </p:txBody>
      </p:sp>
    </p:spTree>
    <p:extLst>
      <p:ext uri="{BB962C8B-B14F-4D97-AF65-F5344CB8AC3E}">
        <p14:creationId xmlns:p14="http://schemas.microsoft.com/office/powerpoint/2010/main" val="198594717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 calcmode="lin" valueType="num">
                                      <p:cBhvr additive="base">
                                        <p:cTn id="1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xEl>
                                              <p:pRg st="5" end="5"/>
                                            </p:txEl>
                                          </p:spTgt>
                                        </p:tgtEl>
                                        <p:attrNameLst>
                                          <p:attrName>style.visibility</p:attrName>
                                        </p:attrNameLst>
                                      </p:cBhvr>
                                      <p:to>
                                        <p:strVal val="visible"/>
                                      </p:to>
                                    </p:set>
                                    <p:anim calcmode="lin" valueType="num">
                                      <p:cBhvr additive="base">
                                        <p:cTn id="25"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xEl>
                                              <p:pRg st="7" end="7"/>
                                            </p:txEl>
                                          </p:spTgt>
                                        </p:tgtEl>
                                        <p:attrNameLst>
                                          <p:attrName>style.visibility</p:attrName>
                                        </p:attrNameLst>
                                      </p:cBhvr>
                                      <p:to>
                                        <p:strVal val="visible"/>
                                      </p:to>
                                    </p:set>
                                    <p:anim calcmode="lin" valueType="num">
                                      <p:cBhvr additive="base">
                                        <p:cTn id="31"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txEl>
                                              <p:pRg st="9" end="9"/>
                                            </p:txEl>
                                          </p:spTgt>
                                        </p:tgtEl>
                                        <p:attrNameLst>
                                          <p:attrName>style.visibility</p:attrName>
                                        </p:attrNameLst>
                                      </p:cBhvr>
                                      <p:to>
                                        <p:strVal val="visible"/>
                                      </p:to>
                                    </p:set>
                                    <p:anim calcmode="lin" valueType="num">
                                      <p:cBhvr additive="base">
                                        <p:cTn id="37" dur="500" fill="hold"/>
                                        <p:tgtEl>
                                          <p:spTgt spid="6">
                                            <p:txEl>
                                              <p:pRg st="9" end="9"/>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6">
                                            <p:txEl>
                                              <p:pRg st="11" end="11"/>
                                            </p:txEl>
                                          </p:spTgt>
                                        </p:tgtEl>
                                        <p:attrNameLst>
                                          <p:attrName>style.visibility</p:attrName>
                                        </p:attrNameLst>
                                      </p:cBhvr>
                                      <p:to>
                                        <p:strVal val="visible"/>
                                      </p:to>
                                    </p:set>
                                    <p:anim calcmode="lin" valueType="num">
                                      <p:cBhvr additive="base">
                                        <p:cTn id="43" dur="500" fill="hold"/>
                                        <p:tgtEl>
                                          <p:spTgt spid="6">
                                            <p:txEl>
                                              <p:pRg st="11" end="1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05840"/>
          </a:xfrm>
          <a:solidFill>
            <a:srgbClr val="DDD9C3"/>
          </a:solidFill>
          <a:ln>
            <a:noFill/>
          </a:ln>
        </p:spPr>
        <p:txBody>
          <a:bodyPr anchor="ctr">
            <a:noAutofit/>
          </a:bodyPr>
          <a:lstStyle/>
          <a:p>
            <a:pPr marL="58738" lvl="0" algn="l" defTabSz="914400">
              <a:defRPr/>
            </a:pPr>
            <a:r>
              <a:rPr lang="en-US" sz="32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Phased </a:t>
            </a:r>
            <a:r>
              <a:rPr lang="en-US" sz="3200"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site enrollment</a:t>
            </a:r>
            <a:endParaRPr lang="en-US" sz="3200" kern="0" dirty="0">
              <a:solidFill>
                <a:sysClr val="windowText" lastClr="000000"/>
              </a:solidFill>
              <a:latin typeface="Times New Roman" panose="02020603050405020304" pitchFamily="18" charset="0"/>
              <a:ea typeface="Times New Roman" panose="02020603050405020304" pitchFamily="18" charset="0"/>
            </a:endParaRPr>
          </a:p>
        </p:txBody>
      </p:sp>
      <p:graphicFrame>
        <p:nvGraphicFramePr>
          <p:cNvPr id="4" name="Chart 3">
            <a:extLst>
              <a:ext uri="{FF2B5EF4-FFF2-40B4-BE49-F238E27FC236}">
                <a16:creationId xmlns:a16="http://schemas.microsoft.com/office/drawing/2014/main" xmlns="" id="{00000000-0008-0000-2A00-000002000000}"/>
              </a:ext>
            </a:extLst>
          </p:cNvPr>
          <p:cNvGraphicFramePr>
            <a:graphicFrameLocks/>
          </p:cNvGraphicFramePr>
          <p:nvPr>
            <p:extLst/>
          </p:nvPr>
        </p:nvGraphicFramePr>
        <p:xfrm>
          <a:off x="962953" y="1198738"/>
          <a:ext cx="7520661" cy="471654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1408023"/>
      </p:ext>
    </p:extLst>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05840"/>
          </a:xfrm>
          <a:solidFill>
            <a:srgbClr val="DDD9C3"/>
          </a:solidFill>
          <a:ln>
            <a:noFill/>
          </a:ln>
        </p:spPr>
        <p:txBody>
          <a:bodyPr anchor="t">
            <a:noAutofit/>
          </a:bodyPr>
          <a:lstStyle/>
          <a:p>
            <a:pPr marL="63500" algn="l"/>
            <a:r>
              <a:rPr lang="en-US" sz="2800" dirty="0">
                <a:solidFill>
                  <a:prstClr val="black"/>
                </a:solidFill>
                <a:ea typeface="Segoe UI" panose="020B0502040204020203" pitchFamily="34" charset="0"/>
                <a:cs typeface="Segoe UI" panose="020B0502040204020203" pitchFamily="34" charset="0"/>
              </a:rPr>
              <a:t>Using </a:t>
            </a:r>
            <a:r>
              <a:rPr lang="en-US" sz="2800" dirty="0" smtClean="0">
                <a:solidFill>
                  <a:prstClr val="black"/>
                </a:solidFill>
                <a:ea typeface="Segoe UI" panose="020B0502040204020203" pitchFamily="34" charset="0"/>
                <a:cs typeface="Segoe UI" panose="020B0502040204020203" pitchFamily="34" charset="0"/>
              </a:rPr>
              <a:t>hub-and-spoke networks </a:t>
            </a:r>
            <a:r>
              <a:rPr lang="en-US" sz="2800" dirty="0">
                <a:solidFill>
                  <a:prstClr val="black"/>
                </a:solidFill>
                <a:ea typeface="Segoe UI" panose="020B0502040204020203" pitchFamily="34" charset="0"/>
                <a:cs typeface="Segoe UI" panose="020B0502040204020203" pitchFamily="34" charset="0"/>
              </a:rPr>
              <a:t>to </a:t>
            </a:r>
            <a:r>
              <a:rPr lang="en-US" sz="2800" dirty="0" smtClean="0">
                <a:solidFill>
                  <a:prstClr val="black"/>
                </a:solidFill>
                <a:ea typeface="Segoe UI" panose="020B0502040204020203" pitchFamily="34" charset="0"/>
                <a:cs typeface="Segoe UI" panose="020B0502040204020203" pitchFamily="34" charset="0"/>
              </a:rPr>
              <a:t>increase </a:t>
            </a:r>
            <a:r>
              <a:rPr lang="en-US" sz="2800" dirty="0">
                <a:solidFill>
                  <a:prstClr val="black"/>
                </a:solidFill>
                <a:ea typeface="Segoe UI" panose="020B0502040204020203" pitchFamily="34" charset="0"/>
                <a:cs typeface="Segoe UI" panose="020B0502040204020203" pitchFamily="34" charset="0"/>
              </a:rPr>
              <a:t>a</a:t>
            </a:r>
            <a:r>
              <a:rPr lang="en-US" sz="2800" dirty="0" smtClean="0">
                <a:solidFill>
                  <a:prstClr val="black"/>
                </a:solidFill>
                <a:ea typeface="Segoe UI" panose="020B0502040204020203" pitchFamily="34" charset="0"/>
                <a:cs typeface="Segoe UI" panose="020B0502040204020203" pitchFamily="34" charset="0"/>
              </a:rPr>
              <a:t>ccess </a:t>
            </a:r>
            <a:r>
              <a:rPr lang="en-US" sz="2800" dirty="0">
                <a:solidFill>
                  <a:prstClr val="black"/>
                </a:solidFill>
                <a:ea typeface="Segoe UI" panose="020B0502040204020203" pitchFamily="34" charset="0"/>
                <a:cs typeface="Segoe UI" panose="020B0502040204020203" pitchFamily="34" charset="0"/>
              </a:rPr>
              <a:t>to POC </a:t>
            </a:r>
            <a:r>
              <a:rPr lang="en-US" sz="2800" dirty="0" smtClean="0">
                <a:solidFill>
                  <a:prstClr val="black"/>
                </a:solidFill>
                <a:ea typeface="Segoe UI" panose="020B0502040204020203" pitchFamily="34" charset="0"/>
                <a:cs typeface="Segoe UI" panose="020B0502040204020203" pitchFamily="34" charset="0"/>
              </a:rPr>
              <a:t>testing </a:t>
            </a:r>
            <a:r>
              <a:rPr lang="en-US" sz="2800" dirty="0">
                <a:solidFill>
                  <a:prstClr val="black"/>
                </a:solidFill>
                <a:ea typeface="Segoe UI" panose="020B0502040204020203" pitchFamily="34" charset="0"/>
                <a:cs typeface="Segoe UI" panose="020B0502040204020203" pitchFamily="34" charset="0"/>
              </a:rPr>
              <a:t>and </a:t>
            </a:r>
            <a:r>
              <a:rPr lang="en-US" sz="2800" dirty="0" smtClean="0">
                <a:solidFill>
                  <a:prstClr val="black"/>
                </a:solidFill>
                <a:ea typeface="Segoe UI" panose="020B0502040204020203" pitchFamily="34" charset="0"/>
                <a:cs typeface="Segoe UI" panose="020B0502040204020203" pitchFamily="34" charset="0"/>
              </a:rPr>
              <a:t>optimize device utilization rates</a:t>
            </a:r>
            <a:r>
              <a:rPr lang="en-US" sz="2800" dirty="0">
                <a:solidFill>
                  <a:prstClr val="black"/>
                </a:solidFill>
                <a:ea typeface="Segoe UI" panose="020B0502040204020203" pitchFamily="34" charset="0"/>
                <a:cs typeface="Segoe UI" panose="020B0502040204020203" pitchFamily="34" charset="0"/>
              </a:rPr>
              <a:t/>
            </a:r>
            <a:br>
              <a:rPr lang="en-US" sz="2800" dirty="0">
                <a:solidFill>
                  <a:prstClr val="black"/>
                </a:solidFill>
                <a:ea typeface="Segoe UI" panose="020B0502040204020203" pitchFamily="34" charset="0"/>
                <a:cs typeface="Segoe UI" panose="020B0502040204020203" pitchFamily="34" charset="0"/>
              </a:rPr>
            </a:br>
            <a:endParaRPr lang="en-US" sz="2800" dirty="0">
              <a:solidFill>
                <a:prstClr val="black"/>
              </a:solidFill>
              <a:ea typeface="Segoe UI" panose="020B0502040204020203" pitchFamily="34" charset="0"/>
              <a:cs typeface="Segoe UI" panose="020B0502040204020203" pitchFamily="34" charset="0"/>
            </a:endParaRPr>
          </a:p>
        </p:txBody>
      </p:sp>
      <p:sp>
        <p:nvSpPr>
          <p:cNvPr id="5" name="Text Placeholder 2"/>
          <p:cNvSpPr txBox="1">
            <a:spLocks/>
          </p:cNvSpPr>
          <p:nvPr/>
        </p:nvSpPr>
        <p:spPr>
          <a:xfrm>
            <a:off x="1667977" y="1256254"/>
            <a:ext cx="2158139" cy="526454"/>
          </a:xfrm>
          <a:prstGeom prst="rect">
            <a:avLst/>
          </a:prstGeom>
        </p:spPr>
        <p:txBody>
          <a:bodyPr vert="horz">
            <a:normAutofit lnSpcReduction="10000"/>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lgn="ctr">
              <a:spcBef>
                <a:spcPts val="0"/>
              </a:spcBef>
              <a:buNone/>
            </a:pPr>
            <a:r>
              <a:rPr lang="en-US" sz="1350" b="1" dirty="0">
                <a:solidFill>
                  <a:srgbClr val="002060"/>
                </a:solidFill>
              </a:rPr>
              <a:t>Stand-Alone Sites</a:t>
            </a:r>
          </a:p>
          <a:p>
            <a:pPr marL="0" indent="0" algn="ctr">
              <a:spcBef>
                <a:spcPts val="0"/>
              </a:spcBef>
              <a:buNone/>
            </a:pPr>
            <a:r>
              <a:rPr lang="en-US" sz="825" dirty="0"/>
              <a:t>Receive samples directly from clients and perform POC EID tests on site </a:t>
            </a:r>
          </a:p>
        </p:txBody>
      </p:sp>
      <p:sp>
        <p:nvSpPr>
          <p:cNvPr id="6" name="Text Placeholder 4"/>
          <p:cNvSpPr txBox="1">
            <a:spLocks/>
          </p:cNvSpPr>
          <p:nvPr/>
        </p:nvSpPr>
        <p:spPr>
          <a:xfrm>
            <a:off x="1101997" y="3400122"/>
            <a:ext cx="3262884" cy="624355"/>
          </a:xfrm>
          <a:prstGeom prst="rect">
            <a:avLst/>
          </a:prstGeom>
        </p:spPr>
        <p:txBody>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lgn="ctr">
              <a:spcBef>
                <a:spcPts val="0"/>
              </a:spcBef>
              <a:buNone/>
            </a:pPr>
            <a:r>
              <a:rPr lang="en-US" sz="1350" b="1" dirty="0">
                <a:solidFill>
                  <a:srgbClr val="002060"/>
                </a:solidFill>
              </a:rPr>
              <a:t>Hub-and-Spoke Networks</a:t>
            </a:r>
          </a:p>
          <a:p>
            <a:pPr marL="0" indent="0" algn="ctr">
              <a:spcBef>
                <a:spcPts val="0"/>
              </a:spcBef>
              <a:buNone/>
            </a:pPr>
            <a:r>
              <a:rPr lang="en-US" sz="825" dirty="0"/>
              <a:t>Hub sites provide testing for patients at that site and for spoke sites. Nearby spoke sites send samples to the hub sites for testing </a:t>
            </a:r>
          </a:p>
        </p:txBody>
      </p:sp>
      <p:sp>
        <p:nvSpPr>
          <p:cNvPr id="7" name="Text Placeholder 2"/>
          <p:cNvSpPr txBox="1">
            <a:spLocks/>
          </p:cNvSpPr>
          <p:nvPr/>
        </p:nvSpPr>
        <p:spPr>
          <a:xfrm>
            <a:off x="4948872" y="1270960"/>
            <a:ext cx="2488013" cy="526454"/>
          </a:xfrm>
          <a:prstGeom prst="rect">
            <a:avLst/>
          </a:prstGeom>
        </p:spPr>
        <p:txBody>
          <a:bodyPr anchor="b"/>
          <a:lstStyle>
            <a:lvl1pPr marL="0" indent="0" algn="l" defTabSz="457200" rtl="0" eaLnBrk="1" latinLnBrk="0" hangingPunct="1">
              <a:spcBef>
                <a:spcPct val="20000"/>
              </a:spcBef>
              <a:buFont typeface="Arial"/>
              <a:buNone/>
              <a:defRPr sz="2400" b="1"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000" b="1"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1800" b="1"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1600" b="1"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1600" b="1" kern="1200">
                <a:solidFill>
                  <a:schemeClr val="tx1"/>
                </a:solidFill>
                <a:latin typeface="+mn-lt"/>
                <a:ea typeface="+mn-ea"/>
                <a:cs typeface="+mn-cs"/>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pPr algn="ctr">
              <a:spcBef>
                <a:spcPts val="0"/>
              </a:spcBef>
            </a:pPr>
            <a:r>
              <a:rPr lang="en-US" sz="1350" dirty="0">
                <a:solidFill>
                  <a:srgbClr val="002060"/>
                </a:solidFill>
              </a:rPr>
              <a:t>Multiple-Entry-Point Sites</a:t>
            </a:r>
          </a:p>
          <a:p>
            <a:pPr algn="ctr">
              <a:spcBef>
                <a:spcPts val="0"/>
              </a:spcBef>
            </a:pPr>
            <a:r>
              <a:rPr lang="en-US" sz="825" b="0" dirty="0"/>
              <a:t>Stand-alone or hub testing sites receive samples from different units or wards within the same health facility</a:t>
            </a:r>
          </a:p>
        </p:txBody>
      </p:sp>
      <p:grpSp>
        <p:nvGrpSpPr>
          <p:cNvPr id="8" name="Group 7"/>
          <p:cNvGrpSpPr/>
          <p:nvPr/>
        </p:nvGrpSpPr>
        <p:grpSpPr>
          <a:xfrm>
            <a:off x="1221631" y="4067087"/>
            <a:ext cx="2859740" cy="1877191"/>
            <a:chOff x="654627" y="4838698"/>
            <a:chExt cx="2877519" cy="1880773"/>
          </a:xfrm>
        </p:grpSpPr>
        <p:pic>
          <p:nvPicPr>
            <p:cNvPr id="9" name="BD51B57C-DA31-487D-B460-03F413AF66D5" descr="D70C593F-1D50-4968-9796-6F011D116B91@home"/>
            <p:cNvPicPr>
              <a:picLocks noChangeAspect="1" noChangeArrowheads="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587206" y="4932644"/>
              <a:ext cx="349782" cy="437274"/>
            </a:xfrm>
            <a:prstGeom prst="rect">
              <a:avLst/>
            </a:prstGeom>
            <a:noFill/>
            <a:ln w="9525">
              <a:noFill/>
              <a:miter lim="800000"/>
              <a:headEnd/>
              <a:tailEnd/>
            </a:ln>
            <a:extLst>
              <a:ext uri="{909E8E84-426E-40dd-AFC4-6F175D3DCCD1}">
                <a14:hiddenFill xmlns="" xmlns:a14="http://schemas.microsoft.com/office/drawing/2010/main">
                  <a:solidFill>
                    <a:srgbClr val="FFFFFF"/>
                  </a:solidFill>
                </a14:hiddenFill>
              </a:ext>
            </a:extLst>
          </p:spPr>
        </p:pic>
        <p:pic>
          <p:nvPicPr>
            <p:cNvPr id="10" name="BD51B57C-DA31-487D-B460-03F413AF66D5" descr="D70C593F-1D50-4968-9796-6F011D116B91@home"/>
            <p:cNvPicPr>
              <a:picLocks noChangeAspect="1" noChangeArrowheads="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079057" y="4941811"/>
              <a:ext cx="349782" cy="437274"/>
            </a:xfrm>
            <a:prstGeom prst="rect">
              <a:avLst/>
            </a:prstGeom>
            <a:noFill/>
            <a:ln w="9525">
              <a:noFill/>
              <a:miter lim="800000"/>
              <a:headEnd/>
              <a:tailEnd/>
            </a:ln>
            <a:extLst>
              <a:ext uri="{909E8E84-426E-40dd-AFC4-6F175D3DCCD1}">
                <a14:hiddenFill xmlns="" xmlns:a14="http://schemas.microsoft.com/office/drawing/2010/main">
                  <a:solidFill>
                    <a:srgbClr val="FFFFFF"/>
                  </a:solidFill>
                </a14:hiddenFill>
              </a:ext>
            </a:extLst>
          </p:spPr>
        </p:pic>
        <p:sp>
          <p:nvSpPr>
            <p:cNvPr id="11" name="Down Arrow 10"/>
            <p:cNvSpPr/>
            <p:nvPr/>
          </p:nvSpPr>
          <p:spPr>
            <a:xfrm rot="1497963" flipH="1">
              <a:off x="2264358" y="5446838"/>
              <a:ext cx="207463" cy="372195"/>
            </a:xfrm>
            <a:prstGeom prst="downArrow">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2" name="Flowchart: Off-page Connector 11"/>
            <p:cNvSpPr/>
            <p:nvPr/>
          </p:nvSpPr>
          <p:spPr>
            <a:xfrm rot="10800000">
              <a:off x="1650861" y="5724375"/>
              <a:ext cx="799939" cy="905030"/>
            </a:xfrm>
            <a:prstGeom prst="flowChartOffpageConnector">
              <a:avLst/>
            </a:prstGeom>
            <a:solidFill>
              <a:schemeClr val="bg1"/>
            </a:solidFill>
            <a:ln w="952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3" name="Rectangle 12"/>
            <p:cNvSpPr/>
            <p:nvPr/>
          </p:nvSpPr>
          <p:spPr>
            <a:xfrm>
              <a:off x="654627" y="4838698"/>
              <a:ext cx="2877519" cy="1880773"/>
            </a:xfrm>
            <a:prstGeom prst="rect">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4" name="Cube 13"/>
            <p:cNvSpPr/>
            <p:nvPr/>
          </p:nvSpPr>
          <p:spPr>
            <a:xfrm>
              <a:off x="1781133" y="6118174"/>
              <a:ext cx="539393" cy="447954"/>
            </a:xfrm>
            <a:prstGeom prst="cube">
              <a:avLst/>
            </a:prstGeom>
            <a:solidFill>
              <a:schemeClr val="bg1">
                <a:lumMod val="95000"/>
              </a:schemeClr>
            </a:soli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25" dirty="0">
                  <a:ln w="0"/>
                  <a:solidFill>
                    <a:schemeClr val="tx1"/>
                  </a:solidFill>
                  <a:effectLst>
                    <a:outerShdw blurRad="38100" dist="19050" dir="2700000" algn="tl" rotWithShape="0">
                      <a:schemeClr val="dk1">
                        <a:alpha val="40000"/>
                      </a:schemeClr>
                    </a:outerShdw>
                  </a:effectLst>
                </a:rPr>
                <a:t>POC EID</a:t>
              </a:r>
            </a:p>
          </p:txBody>
        </p:sp>
        <p:sp>
          <p:nvSpPr>
            <p:cNvPr id="15" name="Down Arrow 14"/>
            <p:cNvSpPr/>
            <p:nvPr/>
          </p:nvSpPr>
          <p:spPr>
            <a:xfrm rot="5400000">
              <a:off x="2498738" y="6253912"/>
              <a:ext cx="268943" cy="212474"/>
            </a:xfrm>
            <a:prstGeom prst="downArrow">
              <a:avLst/>
            </a:prstGeom>
            <a:solidFill>
              <a:schemeClr val="accent1">
                <a:lumMod val="60000"/>
                <a:lumOff val="4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6" name="BD51B57C-DA31-487D-B460-03F413AF66D5" descr="D70C593F-1D50-4968-9796-6F011D116B91@home"/>
            <p:cNvPicPr>
              <a:picLocks noChangeAspect="1" noChangeArrowheads="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724361" y="6097883"/>
              <a:ext cx="350476" cy="426191"/>
            </a:xfrm>
            <a:prstGeom prst="rect">
              <a:avLst/>
            </a:prstGeom>
            <a:noFill/>
            <a:ln w="9525">
              <a:noFill/>
              <a:miter lim="800000"/>
              <a:headEnd/>
              <a:tailEnd/>
            </a:ln>
            <a:extLst>
              <a:ext uri="{909E8E84-426E-40dd-AFC4-6F175D3DCCD1}">
                <a14:hiddenFill xmlns="" xmlns:a14="http://schemas.microsoft.com/office/drawing/2010/main">
                  <a:solidFill>
                    <a:srgbClr val="FFFFFF"/>
                  </a:solidFill>
                </a14:hiddenFill>
              </a:ext>
            </a:extLst>
          </p:spPr>
        </p:pic>
        <p:sp>
          <p:nvSpPr>
            <p:cNvPr id="17" name="Down Arrow 16"/>
            <p:cNvSpPr/>
            <p:nvPr/>
          </p:nvSpPr>
          <p:spPr>
            <a:xfrm rot="16200000" flipH="1">
              <a:off x="1358426" y="6242012"/>
              <a:ext cx="266636" cy="185353"/>
            </a:xfrm>
            <a:prstGeom prst="downArrow">
              <a:avLst/>
            </a:prstGeom>
            <a:solidFill>
              <a:schemeClr val="accent1">
                <a:lumMod val="60000"/>
                <a:lumOff val="4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8" name="TextBox 17"/>
            <p:cNvSpPr txBox="1"/>
            <p:nvPr/>
          </p:nvSpPr>
          <p:spPr>
            <a:xfrm>
              <a:off x="1793256" y="5807348"/>
              <a:ext cx="529362" cy="338555"/>
            </a:xfrm>
            <a:prstGeom prst="rect">
              <a:avLst/>
            </a:prstGeom>
            <a:noFill/>
          </p:spPr>
          <p:txBody>
            <a:bodyPr wrap="square" rtlCol="0">
              <a:spAutoFit/>
            </a:bodyPr>
            <a:lstStyle/>
            <a:p>
              <a:r>
                <a:rPr lang="en-US" sz="1050" b="1" dirty="0"/>
                <a:t>Hub</a:t>
              </a:r>
            </a:p>
          </p:txBody>
        </p:sp>
        <p:sp>
          <p:nvSpPr>
            <p:cNvPr id="19" name="Down Arrow 18"/>
            <p:cNvSpPr/>
            <p:nvPr/>
          </p:nvSpPr>
          <p:spPr>
            <a:xfrm rot="20102037">
              <a:off x="1538690" y="5490306"/>
              <a:ext cx="207463" cy="372195"/>
            </a:xfrm>
            <a:prstGeom prst="downArrow">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nvGrpSpPr>
            <p:cNvPr id="20" name="Group 19"/>
            <p:cNvGrpSpPr/>
            <p:nvPr/>
          </p:nvGrpSpPr>
          <p:grpSpPr>
            <a:xfrm>
              <a:off x="1264509" y="5257800"/>
              <a:ext cx="650420" cy="338555"/>
              <a:chOff x="1493111" y="5091544"/>
              <a:chExt cx="650420" cy="338555"/>
            </a:xfrm>
          </p:grpSpPr>
          <p:sp>
            <p:nvSpPr>
              <p:cNvPr id="25" name="Flowchart: Off-page Connector 24"/>
              <p:cNvSpPr/>
              <p:nvPr/>
            </p:nvSpPr>
            <p:spPr>
              <a:xfrm rot="10800000">
                <a:off x="1555117" y="5091544"/>
                <a:ext cx="497052" cy="304507"/>
              </a:xfrm>
              <a:prstGeom prst="flowChartOffpageConnector">
                <a:avLst/>
              </a:prstGeom>
              <a:ln w="3175">
                <a:solidFill>
                  <a:schemeClr val="accent1">
                    <a:lumMod val="60000"/>
                    <a:lumOff val="40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1350" dirty="0">
                  <a:solidFill>
                    <a:schemeClr val="tx1"/>
                  </a:solidFill>
                </a:endParaRPr>
              </a:p>
            </p:txBody>
          </p:sp>
          <p:sp>
            <p:nvSpPr>
              <p:cNvPr id="26" name="TextBox 25"/>
              <p:cNvSpPr txBox="1"/>
              <p:nvPr/>
            </p:nvSpPr>
            <p:spPr>
              <a:xfrm>
                <a:off x="1493111" y="5091544"/>
                <a:ext cx="650420" cy="338555"/>
              </a:xfrm>
              <a:prstGeom prst="rect">
                <a:avLst/>
              </a:prstGeom>
              <a:noFill/>
            </p:spPr>
            <p:txBody>
              <a:bodyPr wrap="square" rtlCol="0">
                <a:spAutoFit/>
              </a:bodyPr>
              <a:lstStyle/>
              <a:p>
                <a:r>
                  <a:rPr lang="en-US" sz="1050" b="1" dirty="0"/>
                  <a:t>Spoke</a:t>
                </a:r>
              </a:p>
            </p:txBody>
          </p:sp>
        </p:grpSp>
        <p:grpSp>
          <p:nvGrpSpPr>
            <p:cNvPr id="21" name="Group 20"/>
            <p:cNvGrpSpPr/>
            <p:nvPr/>
          </p:nvGrpSpPr>
          <p:grpSpPr>
            <a:xfrm>
              <a:off x="2097169" y="5226859"/>
              <a:ext cx="650420" cy="338555"/>
              <a:chOff x="1493111" y="5091544"/>
              <a:chExt cx="650420" cy="338555"/>
            </a:xfrm>
          </p:grpSpPr>
          <p:sp>
            <p:nvSpPr>
              <p:cNvPr id="23" name="Flowchart: Off-page Connector 22"/>
              <p:cNvSpPr/>
              <p:nvPr/>
            </p:nvSpPr>
            <p:spPr>
              <a:xfrm rot="10800000">
                <a:off x="1555117" y="5091544"/>
                <a:ext cx="497052" cy="304507"/>
              </a:xfrm>
              <a:prstGeom prst="flowChartOffpageConnector">
                <a:avLst/>
              </a:prstGeom>
              <a:ln w="3175">
                <a:solidFill>
                  <a:schemeClr val="accent1">
                    <a:lumMod val="60000"/>
                    <a:lumOff val="40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1350" dirty="0">
                  <a:solidFill>
                    <a:schemeClr val="tx1"/>
                  </a:solidFill>
                </a:endParaRPr>
              </a:p>
            </p:txBody>
          </p:sp>
          <p:sp>
            <p:nvSpPr>
              <p:cNvPr id="24" name="TextBox 23"/>
              <p:cNvSpPr txBox="1"/>
              <p:nvPr/>
            </p:nvSpPr>
            <p:spPr>
              <a:xfrm>
                <a:off x="1493111" y="5091544"/>
                <a:ext cx="650420" cy="338555"/>
              </a:xfrm>
              <a:prstGeom prst="rect">
                <a:avLst/>
              </a:prstGeom>
              <a:noFill/>
            </p:spPr>
            <p:txBody>
              <a:bodyPr wrap="square" rtlCol="0">
                <a:spAutoFit/>
              </a:bodyPr>
              <a:lstStyle/>
              <a:p>
                <a:r>
                  <a:rPr lang="en-US" sz="1050" b="1" dirty="0"/>
                  <a:t>Spoke</a:t>
                </a:r>
              </a:p>
            </p:txBody>
          </p:sp>
        </p:grpSp>
        <p:pic>
          <p:nvPicPr>
            <p:cNvPr id="22" name="BD51B57C-DA31-487D-B460-03F413AF66D5" descr="D70C593F-1D50-4968-9796-6F011D116B91@home"/>
            <p:cNvPicPr>
              <a:picLocks noChangeAspect="1" noChangeArrowheads="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011199" y="6065195"/>
              <a:ext cx="349782" cy="437274"/>
            </a:xfrm>
            <a:prstGeom prst="rect">
              <a:avLst/>
            </a:prstGeom>
            <a:noFill/>
            <a:ln w="9525">
              <a:noFill/>
              <a:miter lim="800000"/>
              <a:headEnd/>
              <a:tailEnd/>
            </a:ln>
            <a:extLst>
              <a:ext uri="{909E8E84-426E-40dd-AFC4-6F175D3DCCD1}">
                <a14:hiddenFill xmlns="" xmlns:a14="http://schemas.microsoft.com/office/drawing/2010/main">
                  <a:solidFill>
                    <a:srgbClr val="FFFFFF"/>
                  </a:solidFill>
                </a14:hiddenFill>
              </a:ext>
            </a:extLst>
          </p:spPr>
        </p:pic>
      </p:grpSp>
      <p:grpSp>
        <p:nvGrpSpPr>
          <p:cNvPr id="27" name="Group 26"/>
          <p:cNvGrpSpPr/>
          <p:nvPr/>
        </p:nvGrpSpPr>
        <p:grpSpPr>
          <a:xfrm>
            <a:off x="1221631" y="1831604"/>
            <a:ext cx="2857500" cy="1538304"/>
            <a:chOff x="654627" y="2462641"/>
            <a:chExt cx="2902680" cy="1433945"/>
          </a:xfrm>
        </p:grpSpPr>
        <p:sp>
          <p:nvSpPr>
            <p:cNvPr id="28" name="Down Arrow 27"/>
            <p:cNvSpPr/>
            <p:nvPr/>
          </p:nvSpPr>
          <p:spPr>
            <a:xfrm rot="17803766" flipH="1">
              <a:off x="1301216" y="2810158"/>
              <a:ext cx="244471" cy="280510"/>
            </a:xfrm>
            <a:prstGeom prst="downArrow">
              <a:avLst/>
            </a:prstGeom>
            <a:solidFill>
              <a:schemeClr val="accent1">
                <a:lumMod val="60000"/>
                <a:lumOff val="4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9" name="Down Arrow 28"/>
            <p:cNvSpPr/>
            <p:nvPr/>
          </p:nvSpPr>
          <p:spPr>
            <a:xfrm rot="3796234">
              <a:off x="2499637" y="2813623"/>
              <a:ext cx="244471" cy="280510"/>
            </a:xfrm>
            <a:prstGeom prst="downArrow">
              <a:avLst/>
            </a:prstGeom>
            <a:solidFill>
              <a:schemeClr val="accent1">
                <a:lumMod val="60000"/>
                <a:lumOff val="4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0" name="Flowchart: Off-page Connector 29"/>
            <p:cNvSpPr/>
            <p:nvPr/>
          </p:nvSpPr>
          <p:spPr>
            <a:xfrm rot="10800000">
              <a:off x="1623153" y="2654930"/>
              <a:ext cx="799939" cy="1046274"/>
            </a:xfrm>
            <a:prstGeom prst="flowChartOffpageConnector">
              <a:avLst/>
            </a:prstGeom>
            <a:solidFill>
              <a:schemeClr val="bg1"/>
            </a:solidFill>
            <a:ln w="952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1" name="Rectangle 30"/>
            <p:cNvSpPr/>
            <p:nvPr/>
          </p:nvSpPr>
          <p:spPr>
            <a:xfrm>
              <a:off x="654627" y="2462641"/>
              <a:ext cx="2902680" cy="1433945"/>
            </a:xfrm>
            <a:prstGeom prst="rect">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2" name="Cube 31"/>
            <p:cNvSpPr/>
            <p:nvPr/>
          </p:nvSpPr>
          <p:spPr>
            <a:xfrm>
              <a:off x="1734760" y="3046064"/>
              <a:ext cx="614281" cy="447954"/>
            </a:xfrm>
            <a:prstGeom prst="cube">
              <a:avLst/>
            </a:prstGeom>
            <a:solidFill>
              <a:schemeClr val="bg1">
                <a:lumMod val="95000"/>
              </a:schemeClr>
            </a:soli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25" dirty="0">
                  <a:ln w="0"/>
                  <a:solidFill>
                    <a:schemeClr val="tx1"/>
                  </a:solidFill>
                  <a:effectLst>
                    <a:outerShdw blurRad="38100" dist="19050" dir="2700000" algn="tl" rotWithShape="0">
                      <a:schemeClr val="dk1">
                        <a:alpha val="40000"/>
                      </a:schemeClr>
                    </a:outerShdw>
                  </a:effectLst>
                </a:rPr>
                <a:t>POC EID</a:t>
              </a:r>
            </a:p>
          </p:txBody>
        </p:sp>
        <p:pic>
          <p:nvPicPr>
            <p:cNvPr id="33" name="BD51B57C-DA31-487D-B460-03F413AF66D5" descr="D70C593F-1D50-4968-9796-6F011D116B91@home"/>
            <p:cNvPicPr>
              <a:picLocks noChangeAspect="1" noChangeArrowheads="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682684" y="2565950"/>
              <a:ext cx="351461" cy="439372"/>
            </a:xfrm>
            <a:prstGeom prst="rect">
              <a:avLst/>
            </a:prstGeom>
            <a:noFill/>
            <a:ln w="9525">
              <a:noFill/>
              <a:miter lim="800000"/>
              <a:headEnd/>
              <a:tailEnd/>
            </a:ln>
            <a:extLst>
              <a:ext uri="{909E8E84-426E-40dd-AFC4-6F175D3DCCD1}">
                <a14:hiddenFill xmlns="" xmlns:a14="http://schemas.microsoft.com/office/drawing/2010/main">
                  <a:solidFill>
                    <a:srgbClr val="FFFFFF"/>
                  </a:solidFill>
                </a14:hiddenFill>
              </a:ext>
            </a:extLst>
          </p:spPr>
        </p:pic>
        <p:pic>
          <p:nvPicPr>
            <p:cNvPr id="34" name="BD51B57C-DA31-487D-B460-03F413AF66D5" descr="D70C593F-1D50-4968-9796-6F011D116B91@home"/>
            <p:cNvPicPr>
              <a:picLocks noChangeAspect="1" noChangeArrowheads="1"/>
            </p:cNvPicPr>
            <p:nvPr/>
          </p:nvPicPr>
          <p:blipFill>
            <a:blip r:embed="rId6"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012992" y="2588092"/>
              <a:ext cx="349782" cy="437274"/>
            </a:xfrm>
            <a:prstGeom prst="rect">
              <a:avLst/>
            </a:prstGeom>
            <a:noFill/>
            <a:ln w="9525">
              <a:noFill/>
              <a:miter lim="800000"/>
              <a:headEnd/>
              <a:tailEnd/>
            </a:ln>
            <a:extLst>
              <a:ext uri="{909E8E84-426E-40dd-AFC4-6F175D3DCCD1}">
                <a14:hiddenFill xmlns="" xmlns:a14="http://schemas.microsoft.com/office/drawing/2010/main">
                  <a:solidFill>
                    <a:srgbClr val="FFFFFF"/>
                  </a:solidFill>
                </a14:hiddenFill>
              </a:ext>
            </a:extLst>
          </p:spPr>
        </p:pic>
        <p:pic>
          <p:nvPicPr>
            <p:cNvPr id="35" name="BD51B57C-DA31-487D-B460-03F413AF66D5" descr="D70C593F-1D50-4968-9796-6F011D116B91@home"/>
            <p:cNvPicPr>
              <a:picLocks noChangeAspect="1" noChangeArrowheads="1"/>
            </p:cNvPicPr>
            <p:nvPr/>
          </p:nvPicPr>
          <p:blipFill>
            <a:blip r:embed="rId7"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883228" y="3289895"/>
              <a:ext cx="353048" cy="429319"/>
            </a:xfrm>
            <a:prstGeom prst="rect">
              <a:avLst/>
            </a:prstGeom>
            <a:noFill/>
            <a:ln w="9525">
              <a:noFill/>
              <a:miter lim="800000"/>
              <a:headEnd/>
              <a:tailEnd/>
            </a:ln>
            <a:extLst>
              <a:ext uri="{909E8E84-426E-40dd-AFC4-6F175D3DCCD1}">
                <a14:hiddenFill xmlns="" xmlns:a14="http://schemas.microsoft.com/office/drawing/2010/main">
                  <a:solidFill>
                    <a:srgbClr val="FFFFFF"/>
                  </a:solidFill>
                </a14:hiddenFill>
              </a:ext>
            </a:extLst>
          </p:spPr>
        </p:pic>
        <p:sp>
          <p:nvSpPr>
            <p:cNvPr id="36" name="Down Arrow 35"/>
            <p:cNvSpPr/>
            <p:nvPr/>
          </p:nvSpPr>
          <p:spPr>
            <a:xfrm rot="5400000">
              <a:off x="2538300" y="3400164"/>
              <a:ext cx="250066" cy="277573"/>
            </a:xfrm>
            <a:prstGeom prst="downArrow">
              <a:avLst/>
            </a:prstGeom>
            <a:solidFill>
              <a:schemeClr val="accent1">
                <a:lumMod val="60000"/>
                <a:lumOff val="4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37" name="BD51B57C-DA31-487D-B460-03F413AF66D5" descr="D70C593F-1D50-4968-9796-6F011D116B91@home"/>
            <p:cNvPicPr>
              <a:picLocks noChangeAspect="1" noChangeArrowheads="1"/>
            </p:cNvPicPr>
            <p:nvPr/>
          </p:nvPicPr>
          <p:blipFill>
            <a:blip r:embed="rId6"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841543" y="3245455"/>
              <a:ext cx="349782" cy="437274"/>
            </a:xfrm>
            <a:prstGeom prst="rect">
              <a:avLst/>
            </a:prstGeom>
            <a:noFill/>
            <a:ln w="9525">
              <a:noFill/>
              <a:miter lim="800000"/>
              <a:headEnd/>
              <a:tailEnd/>
            </a:ln>
            <a:extLst>
              <a:ext uri="{909E8E84-426E-40dd-AFC4-6F175D3DCCD1}">
                <a14:hiddenFill xmlns="" xmlns:a14="http://schemas.microsoft.com/office/drawing/2010/main">
                  <a:solidFill>
                    <a:srgbClr val="FFFFFF"/>
                  </a:solidFill>
                </a14:hiddenFill>
              </a:ext>
            </a:extLst>
          </p:spPr>
        </p:pic>
        <p:sp>
          <p:nvSpPr>
            <p:cNvPr id="38" name="Down Arrow 37"/>
            <p:cNvSpPr/>
            <p:nvPr/>
          </p:nvSpPr>
          <p:spPr>
            <a:xfrm rot="16200000" flipH="1">
              <a:off x="1298312" y="3438263"/>
              <a:ext cx="250066" cy="277573"/>
            </a:xfrm>
            <a:prstGeom prst="downArrow">
              <a:avLst/>
            </a:prstGeom>
            <a:solidFill>
              <a:schemeClr val="accent1">
                <a:lumMod val="60000"/>
                <a:lumOff val="4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sp>
        <p:nvSpPr>
          <p:cNvPr id="39" name="Text Placeholder 4"/>
          <p:cNvSpPr txBox="1">
            <a:spLocks/>
          </p:cNvSpPr>
          <p:nvPr/>
        </p:nvSpPr>
        <p:spPr>
          <a:xfrm>
            <a:off x="5266668" y="3503594"/>
            <a:ext cx="2449047" cy="398921"/>
          </a:xfrm>
          <a:prstGeom prst="rect">
            <a:avLst/>
          </a:prstGeom>
        </p:spPr>
        <p:txBody>
          <a:bodyPr anchor="b"/>
          <a:lstStyle>
            <a:lvl1pPr marL="0" indent="0" algn="l" defTabSz="457200" rtl="0" eaLnBrk="1" latinLnBrk="0" hangingPunct="1">
              <a:spcBef>
                <a:spcPct val="20000"/>
              </a:spcBef>
              <a:buFont typeface="Arial"/>
              <a:buNone/>
              <a:defRPr sz="2400" b="1"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000" b="1"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1800" b="1"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1600" b="1"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1600" b="1" kern="1200">
                <a:solidFill>
                  <a:schemeClr val="tx1"/>
                </a:solidFill>
                <a:latin typeface="+mn-lt"/>
                <a:ea typeface="+mn-ea"/>
                <a:cs typeface="+mn-cs"/>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pPr algn="ctr">
              <a:spcBef>
                <a:spcPts val="0"/>
              </a:spcBef>
            </a:pPr>
            <a:r>
              <a:rPr lang="en-US" sz="1350" dirty="0">
                <a:solidFill>
                  <a:srgbClr val="002060"/>
                </a:solidFill>
              </a:rPr>
              <a:t>Integrated Testing Sites</a:t>
            </a:r>
          </a:p>
          <a:p>
            <a:pPr algn="ctr">
              <a:spcBef>
                <a:spcPts val="0"/>
              </a:spcBef>
            </a:pPr>
            <a:r>
              <a:rPr lang="en-US" sz="825" b="0" dirty="0"/>
              <a:t>Process different types of POC tests </a:t>
            </a:r>
          </a:p>
          <a:p>
            <a:pPr algn="ctr">
              <a:spcBef>
                <a:spcPts val="0"/>
              </a:spcBef>
            </a:pPr>
            <a:r>
              <a:rPr lang="en-US" sz="825" b="0" dirty="0"/>
              <a:t>(e.g. EID, TB, other)</a:t>
            </a:r>
          </a:p>
        </p:txBody>
      </p:sp>
      <p:grpSp>
        <p:nvGrpSpPr>
          <p:cNvPr id="40" name="Group 39"/>
          <p:cNvGrpSpPr/>
          <p:nvPr/>
        </p:nvGrpSpPr>
        <p:grpSpPr>
          <a:xfrm>
            <a:off x="4962359" y="1831604"/>
            <a:ext cx="2774372" cy="1548573"/>
            <a:chOff x="4991679" y="2438691"/>
            <a:chExt cx="3213815" cy="1702082"/>
          </a:xfrm>
        </p:grpSpPr>
        <p:cxnSp>
          <p:nvCxnSpPr>
            <p:cNvPr id="41" name="Straight Arrow Connector 40"/>
            <p:cNvCxnSpPr/>
            <p:nvPr/>
          </p:nvCxnSpPr>
          <p:spPr>
            <a:xfrm>
              <a:off x="5937477" y="3026134"/>
              <a:ext cx="386625" cy="12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2" name="Rectangle 41"/>
            <p:cNvSpPr/>
            <p:nvPr/>
          </p:nvSpPr>
          <p:spPr>
            <a:xfrm>
              <a:off x="5426258" y="2884658"/>
              <a:ext cx="689403" cy="439925"/>
            </a:xfrm>
            <a:prstGeom prst="rect">
              <a:avLst/>
            </a:prstGeom>
            <a:solidFill>
              <a:schemeClr val="bg1"/>
            </a:solidFill>
            <a:ln w="31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88" dirty="0">
                  <a:solidFill>
                    <a:schemeClr val="tx1"/>
                  </a:solidFill>
                </a:rPr>
                <a:t>Nutrition unit</a:t>
              </a:r>
            </a:p>
          </p:txBody>
        </p:sp>
        <p:pic>
          <p:nvPicPr>
            <p:cNvPr id="43" name="BD51B57C-DA31-487D-B460-03F413AF66D5" descr="D70C593F-1D50-4968-9796-6F011D116B91@home"/>
            <p:cNvPicPr>
              <a:picLocks noChangeAspect="1" noChangeArrowheads="1"/>
            </p:cNvPicPr>
            <p:nvPr/>
          </p:nvPicPr>
          <p:blipFill>
            <a:blip r:embed="rId8"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169298" y="2899417"/>
              <a:ext cx="349782" cy="437274"/>
            </a:xfrm>
            <a:prstGeom prst="rect">
              <a:avLst/>
            </a:prstGeom>
            <a:noFill/>
            <a:ln w="9525">
              <a:noFill/>
              <a:miter lim="800000"/>
              <a:headEnd/>
              <a:tailEnd/>
            </a:ln>
            <a:extLst>
              <a:ext uri="{909E8E84-426E-40dd-AFC4-6F175D3DCCD1}">
                <a14:hiddenFill xmlns="" xmlns:a14="http://schemas.microsoft.com/office/drawing/2010/main">
                  <a:solidFill>
                    <a:srgbClr val="FFFFFF"/>
                  </a:solidFill>
                </a14:hiddenFill>
              </a:ext>
            </a:extLst>
          </p:spPr>
        </p:pic>
        <p:cxnSp>
          <p:nvCxnSpPr>
            <p:cNvPr id="44" name="Straight Arrow Connector 43"/>
            <p:cNvCxnSpPr/>
            <p:nvPr/>
          </p:nvCxnSpPr>
          <p:spPr>
            <a:xfrm flipH="1">
              <a:off x="6892416" y="3015288"/>
              <a:ext cx="386625" cy="12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5" name="Cube 44"/>
            <p:cNvSpPr/>
            <p:nvPr/>
          </p:nvSpPr>
          <p:spPr>
            <a:xfrm>
              <a:off x="6334493" y="2717544"/>
              <a:ext cx="532762" cy="495690"/>
            </a:xfrm>
            <a:prstGeom prst="cube">
              <a:avLst/>
            </a:prstGeom>
            <a:solidFill>
              <a:schemeClr val="bg1">
                <a:lumMod val="95000"/>
              </a:scheme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50" dirty="0">
                  <a:ln w="0"/>
                  <a:solidFill>
                    <a:schemeClr val="tx1"/>
                  </a:solidFill>
                  <a:effectLst>
                    <a:outerShdw blurRad="38100" dist="19050" dir="2700000" algn="tl" rotWithShape="0">
                      <a:schemeClr val="dk1">
                        <a:alpha val="40000"/>
                      </a:schemeClr>
                    </a:outerShdw>
                  </a:effectLst>
                </a:rPr>
                <a:t>POC EID</a:t>
              </a:r>
            </a:p>
          </p:txBody>
        </p:sp>
        <p:sp>
          <p:nvSpPr>
            <p:cNvPr id="46" name="Rectangle 45"/>
            <p:cNvSpPr/>
            <p:nvPr/>
          </p:nvSpPr>
          <p:spPr>
            <a:xfrm>
              <a:off x="7045234" y="2884658"/>
              <a:ext cx="689403" cy="439925"/>
            </a:xfrm>
            <a:prstGeom prst="rect">
              <a:avLst/>
            </a:prstGeom>
            <a:solidFill>
              <a:schemeClr val="bg1"/>
            </a:solidFill>
            <a:ln w="31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88" dirty="0">
                  <a:solidFill>
                    <a:schemeClr val="tx1"/>
                  </a:solidFill>
                </a:rPr>
                <a:t>Pediatric ward</a:t>
              </a:r>
            </a:p>
          </p:txBody>
        </p:sp>
        <p:sp>
          <p:nvSpPr>
            <p:cNvPr id="47" name="Flowchart: Off-page Connector 46"/>
            <p:cNvSpPr/>
            <p:nvPr/>
          </p:nvSpPr>
          <p:spPr>
            <a:xfrm rot="10800000">
              <a:off x="5158905" y="2536905"/>
              <a:ext cx="2852481" cy="1431045"/>
            </a:xfrm>
            <a:prstGeom prst="flowChartOffpageConnector">
              <a:avLst/>
            </a:prstGeom>
            <a:no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48" name="Rectangle 47"/>
            <p:cNvSpPr/>
            <p:nvPr/>
          </p:nvSpPr>
          <p:spPr>
            <a:xfrm>
              <a:off x="6238849" y="3476070"/>
              <a:ext cx="723547" cy="439925"/>
            </a:xfrm>
            <a:prstGeom prst="rect">
              <a:avLst/>
            </a:prstGeom>
            <a:solidFill>
              <a:schemeClr val="bg1"/>
            </a:solidFill>
            <a:ln w="31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88" dirty="0">
                  <a:solidFill>
                    <a:schemeClr val="tx1"/>
                  </a:solidFill>
                </a:rPr>
                <a:t>MCH clinic</a:t>
              </a:r>
            </a:p>
          </p:txBody>
        </p:sp>
        <p:pic>
          <p:nvPicPr>
            <p:cNvPr id="49" name="BD51B57C-DA31-487D-B460-03F413AF66D5" descr="D70C593F-1D50-4968-9796-6F011D116B91@home"/>
            <p:cNvPicPr>
              <a:picLocks noChangeAspect="1" noChangeArrowheads="1"/>
            </p:cNvPicPr>
            <p:nvPr/>
          </p:nvPicPr>
          <p:blipFill>
            <a:blip r:embed="rId8"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649975" y="2882398"/>
              <a:ext cx="349782" cy="437274"/>
            </a:xfrm>
            <a:prstGeom prst="rect">
              <a:avLst/>
            </a:prstGeom>
            <a:noFill/>
            <a:ln w="9525">
              <a:noFill/>
              <a:miter lim="800000"/>
              <a:headEnd/>
              <a:tailEnd/>
            </a:ln>
            <a:extLst>
              <a:ext uri="{909E8E84-426E-40dd-AFC4-6F175D3DCCD1}">
                <a14:hiddenFill xmlns="" xmlns:a14="http://schemas.microsoft.com/office/drawing/2010/main">
                  <a:solidFill>
                    <a:srgbClr val="FFFFFF"/>
                  </a:solidFill>
                </a14:hiddenFill>
              </a:ext>
            </a:extLst>
          </p:spPr>
        </p:pic>
        <p:pic>
          <p:nvPicPr>
            <p:cNvPr id="50" name="BD51B57C-DA31-487D-B460-03F413AF66D5" descr="D70C593F-1D50-4968-9796-6F011D116B91@home"/>
            <p:cNvPicPr>
              <a:picLocks noChangeAspect="1" noChangeArrowheads="1"/>
            </p:cNvPicPr>
            <p:nvPr/>
          </p:nvPicPr>
          <p:blipFill>
            <a:blip r:embed="rId8"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871369" y="3477632"/>
              <a:ext cx="349782" cy="437274"/>
            </a:xfrm>
            <a:prstGeom prst="rect">
              <a:avLst/>
            </a:prstGeom>
            <a:noFill/>
            <a:ln w="9525">
              <a:noFill/>
              <a:miter lim="800000"/>
              <a:headEnd/>
              <a:tailEnd/>
            </a:ln>
            <a:extLst>
              <a:ext uri="{909E8E84-426E-40dd-AFC4-6F175D3DCCD1}">
                <a14:hiddenFill xmlns="" xmlns:a14="http://schemas.microsoft.com/office/drawing/2010/main">
                  <a:solidFill>
                    <a:srgbClr val="FFFFFF"/>
                  </a:solidFill>
                </a14:hiddenFill>
              </a:ext>
            </a:extLst>
          </p:spPr>
        </p:pic>
        <p:cxnSp>
          <p:nvCxnSpPr>
            <p:cNvPr id="51" name="Straight Arrow Connector 50"/>
            <p:cNvCxnSpPr/>
            <p:nvPr/>
          </p:nvCxnSpPr>
          <p:spPr>
            <a:xfrm flipV="1">
              <a:off x="6494975" y="3250814"/>
              <a:ext cx="0" cy="2252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2" name="Rectangle 51"/>
            <p:cNvSpPr/>
            <p:nvPr/>
          </p:nvSpPr>
          <p:spPr>
            <a:xfrm>
              <a:off x="4991679" y="2438691"/>
              <a:ext cx="3213815" cy="1702082"/>
            </a:xfrm>
            <a:prstGeom prst="rect">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grpSp>
        <p:nvGrpSpPr>
          <p:cNvPr id="53" name="Group 52"/>
          <p:cNvGrpSpPr/>
          <p:nvPr/>
        </p:nvGrpSpPr>
        <p:grpSpPr>
          <a:xfrm>
            <a:off x="4962359" y="3932642"/>
            <a:ext cx="3064694" cy="2011636"/>
            <a:chOff x="4987637" y="4823988"/>
            <a:chExt cx="3217858" cy="1895483"/>
          </a:xfrm>
        </p:grpSpPr>
        <p:cxnSp>
          <p:nvCxnSpPr>
            <p:cNvPr id="54" name="Straight Arrow Connector 53"/>
            <p:cNvCxnSpPr/>
            <p:nvPr/>
          </p:nvCxnSpPr>
          <p:spPr>
            <a:xfrm>
              <a:off x="5965185" y="5516494"/>
              <a:ext cx="386625" cy="12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5" name="Rectangle 54"/>
            <p:cNvSpPr/>
            <p:nvPr/>
          </p:nvSpPr>
          <p:spPr>
            <a:xfrm>
              <a:off x="5453966" y="5375018"/>
              <a:ext cx="689403" cy="439925"/>
            </a:xfrm>
            <a:prstGeom prst="rect">
              <a:avLst/>
            </a:prstGeom>
            <a:solidFill>
              <a:schemeClr val="bg1"/>
            </a:solidFill>
            <a:ln w="31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tx1"/>
                  </a:solidFill>
                </a:rPr>
                <a:t>EID</a:t>
              </a:r>
            </a:p>
          </p:txBody>
        </p:sp>
        <p:pic>
          <p:nvPicPr>
            <p:cNvPr id="56" name="BD51B57C-DA31-487D-B460-03F413AF66D5" descr="D70C593F-1D50-4968-9796-6F011D116B91@home"/>
            <p:cNvPicPr>
              <a:picLocks noChangeAspect="1" noChangeArrowheads="1"/>
            </p:cNvPicPr>
            <p:nvPr/>
          </p:nvPicPr>
          <p:blipFill>
            <a:blip r:embed="rId9"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228179" y="5358604"/>
              <a:ext cx="349782" cy="437274"/>
            </a:xfrm>
            <a:prstGeom prst="rect">
              <a:avLst/>
            </a:prstGeom>
            <a:noFill/>
            <a:ln w="9525">
              <a:noFill/>
              <a:miter lim="800000"/>
              <a:headEnd/>
              <a:tailEnd/>
            </a:ln>
            <a:extLst>
              <a:ext uri="{909E8E84-426E-40dd-AFC4-6F175D3DCCD1}">
                <a14:hiddenFill xmlns="" xmlns:a14="http://schemas.microsoft.com/office/drawing/2010/main">
                  <a:solidFill>
                    <a:srgbClr val="FFFFFF"/>
                  </a:solidFill>
                </a14:hiddenFill>
              </a:ext>
            </a:extLst>
          </p:spPr>
        </p:pic>
        <p:cxnSp>
          <p:nvCxnSpPr>
            <p:cNvPr id="57" name="Straight Arrow Connector 56"/>
            <p:cNvCxnSpPr/>
            <p:nvPr/>
          </p:nvCxnSpPr>
          <p:spPr>
            <a:xfrm flipH="1">
              <a:off x="6920124" y="5505648"/>
              <a:ext cx="386625" cy="12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8" name="Cube 57"/>
            <p:cNvSpPr/>
            <p:nvPr/>
          </p:nvSpPr>
          <p:spPr>
            <a:xfrm>
              <a:off x="6362201" y="5207904"/>
              <a:ext cx="532762" cy="495690"/>
            </a:xfrm>
            <a:prstGeom prst="cube">
              <a:avLst/>
            </a:prstGeom>
            <a:solidFill>
              <a:schemeClr val="bg1">
                <a:lumMod val="95000"/>
              </a:scheme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50" dirty="0">
                  <a:ln w="0"/>
                  <a:solidFill>
                    <a:schemeClr val="tx1"/>
                  </a:solidFill>
                  <a:effectLst>
                    <a:outerShdw blurRad="38100" dist="19050" dir="2700000" algn="tl" rotWithShape="0">
                      <a:schemeClr val="dk1">
                        <a:alpha val="40000"/>
                      </a:schemeClr>
                    </a:outerShdw>
                  </a:effectLst>
                </a:rPr>
                <a:t>POC</a:t>
              </a:r>
            </a:p>
          </p:txBody>
        </p:sp>
        <p:sp>
          <p:nvSpPr>
            <p:cNvPr id="59" name="Rectangle 58"/>
            <p:cNvSpPr/>
            <p:nvPr/>
          </p:nvSpPr>
          <p:spPr>
            <a:xfrm>
              <a:off x="7072942" y="5375018"/>
              <a:ext cx="689403" cy="439925"/>
            </a:xfrm>
            <a:prstGeom prst="rect">
              <a:avLst/>
            </a:prstGeom>
            <a:solidFill>
              <a:schemeClr val="bg1"/>
            </a:solidFill>
            <a:ln w="31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tx1"/>
                  </a:solidFill>
                </a:rPr>
                <a:t>TB</a:t>
              </a:r>
            </a:p>
          </p:txBody>
        </p:sp>
        <p:sp>
          <p:nvSpPr>
            <p:cNvPr id="60" name="Flowchart: Off-page Connector 59"/>
            <p:cNvSpPr/>
            <p:nvPr/>
          </p:nvSpPr>
          <p:spPr>
            <a:xfrm rot="10800000">
              <a:off x="5186613" y="5027265"/>
              <a:ext cx="2852481" cy="1431045"/>
            </a:xfrm>
            <a:prstGeom prst="flowChartOffpageConnector">
              <a:avLst/>
            </a:prstGeom>
            <a:no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61" name="Rectangle 60"/>
            <p:cNvSpPr/>
            <p:nvPr/>
          </p:nvSpPr>
          <p:spPr>
            <a:xfrm>
              <a:off x="6266557" y="5966430"/>
              <a:ext cx="723547" cy="439925"/>
            </a:xfrm>
            <a:prstGeom prst="rect">
              <a:avLst/>
            </a:prstGeom>
            <a:solidFill>
              <a:schemeClr val="bg1"/>
            </a:solidFill>
            <a:ln w="31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tx1"/>
                  </a:solidFill>
                </a:rPr>
                <a:t>Other</a:t>
              </a:r>
            </a:p>
          </p:txBody>
        </p:sp>
        <p:cxnSp>
          <p:nvCxnSpPr>
            <p:cNvPr id="62" name="Straight Arrow Connector 61"/>
            <p:cNvCxnSpPr/>
            <p:nvPr/>
          </p:nvCxnSpPr>
          <p:spPr>
            <a:xfrm flipV="1">
              <a:off x="6522683" y="5741174"/>
              <a:ext cx="0" cy="2252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3" name="Rectangle 62"/>
            <p:cNvSpPr/>
            <p:nvPr/>
          </p:nvSpPr>
          <p:spPr>
            <a:xfrm>
              <a:off x="4987637" y="4823988"/>
              <a:ext cx="3217858" cy="1895483"/>
            </a:xfrm>
            <a:prstGeom prst="rect">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64" name="Picture 63"/>
            <p:cNvPicPr>
              <a:picLocks noChangeAspect="1"/>
            </p:cNvPicPr>
            <p:nvPr/>
          </p:nvPicPr>
          <p:blipFill rotWithShape="1">
            <a:blip r:embed="rId10" cstate="screen">
              <a:extLst>
                <a:ext uri="{28A0092B-C50C-407E-A947-70E740481C1C}">
                  <a14:useLocalDpi xmlns:a14="http://schemas.microsoft.com/office/drawing/2010/main"/>
                </a:ext>
              </a:extLst>
            </a:blip>
            <a:srcRect r="-651"/>
            <a:stretch/>
          </p:blipFill>
          <p:spPr>
            <a:xfrm>
              <a:off x="7684235" y="5358810"/>
              <a:ext cx="230928" cy="420274"/>
            </a:xfrm>
            <a:prstGeom prst="rect">
              <a:avLst/>
            </a:prstGeom>
          </p:spPr>
        </p:pic>
        <p:grpSp>
          <p:nvGrpSpPr>
            <p:cNvPr id="65" name="Group 64"/>
            <p:cNvGrpSpPr/>
            <p:nvPr/>
          </p:nvGrpSpPr>
          <p:grpSpPr>
            <a:xfrm>
              <a:off x="6848476" y="5966355"/>
              <a:ext cx="352423" cy="414008"/>
              <a:chOff x="5814142" y="4686379"/>
              <a:chExt cx="1338419" cy="1673202"/>
            </a:xfrm>
          </p:grpSpPr>
          <p:pic>
            <p:nvPicPr>
              <p:cNvPr id="66" name="BD51B57C-DA31-487D-B460-03F413AF66D5" descr="D70C593F-1D50-4968-9796-6F011D116B91@home"/>
              <p:cNvPicPr>
                <a:picLocks noChangeAspect="1" noChangeArrowheads="1"/>
              </p:cNvPicPr>
              <p:nvPr/>
            </p:nvPicPr>
            <p:blipFill>
              <a:blip r:embed="rId11"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814142" y="4686379"/>
                <a:ext cx="1338419" cy="1673202"/>
              </a:xfrm>
              <a:prstGeom prst="rect">
                <a:avLst/>
              </a:prstGeom>
              <a:noFill/>
              <a:ln w="9525">
                <a:noFill/>
                <a:miter lim="800000"/>
                <a:headEnd/>
                <a:tailEnd/>
              </a:ln>
              <a:extLst>
                <a:ext uri="{909E8E84-426E-40dd-AFC4-6F175D3DCCD1}">
                  <a14:hiddenFill xmlns="" xmlns:a14="http://schemas.microsoft.com/office/drawing/2010/main">
                    <a:solidFill>
                      <a:srgbClr val="FFFFFF"/>
                    </a:solidFill>
                  </a14:hiddenFill>
                </a:ext>
              </a:extLst>
            </p:spPr>
          </p:pic>
          <p:sp>
            <p:nvSpPr>
              <p:cNvPr id="67" name="Oval 66"/>
              <p:cNvSpPr/>
              <p:nvPr/>
            </p:nvSpPr>
            <p:spPr>
              <a:xfrm>
                <a:off x="6143369" y="5379086"/>
                <a:ext cx="631702" cy="505148"/>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grpSp>
      </p:grpSp>
      <p:grpSp>
        <p:nvGrpSpPr>
          <p:cNvPr id="68" name="Group 67"/>
          <p:cNvGrpSpPr/>
          <p:nvPr/>
        </p:nvGrpSpPr>
        <p:grpSpPr>
          <a:xfrm>
            <a:off x="597877" y="1112102"/>
            <a:ext cx="7795846" cy="5038016"/>
            <a:chOff x="597877" y="1037671"/>
            <a:chExt cx="7795846" cy="5038016"/>
          </a:xfrm>
        </p:grpSpPr>
        <p:sp>
          <p:nvSpPr>
            <p:cNvPr id="69" name="Rectangle 68"/>
            <p:cNvSpPr/>
            <p:nvPr/>
          </p:nvSpPr>
          <p:spPr>
            <a:xfrm>
              <a:off x="4584525" y="1037671"/>
              <a:ext cx="3809198" cy="5038016"/>
            </a:xfrm>
            <a:prstGeom prst="rect">
              <a:avLst/>
            </a:prstGeom>
            <a:solidFill>
              <a:schemeClr val="tx1">
                <a:lumMod val="50000"/>
                <a:lumOff val="50000"/>
                <a:alpha val="43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0" name="Rectangle 69"/>
            <p:cNvSpPr/>
            <p:nvPr/>
          </p:nvSpPr>
          <p:spPr>
            <a:xfrm rot="5400000">
              <a:off x="1444705" y="190844"/>
              <a:ext cx="2296333" cy="3989990"/>
            </a:xfrm>
            <a:prstGeom prst="rect">
              <a:avLst/>
            </a:prstGeom>
            <a:solidFill>
              <a:schemeClr val="tx1">
                <a:lumMod val="50000"/>
                <a:lumOff val="50000"/>
                <a:alpha val="43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424480489"/>
      </p:ext>
    </p:extLst>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05840"/>
          </a:xfrm>
          <a:solidFill>
            <a:srgbClr val="DDD9C3"/>
          </a:solidFill>
          <a:ln>
            <a:noFill/>
          </a:ln>
        </p:spPr>
        <p:txBody>
          <a:bodyPr anchor="t">
            <a:noAutofit/>
          </a:bodyPr>
          <a:lstStyle/>
          <a:p>
            <a:pPr marL="63500" algn="l"/>
            <a:r>
              <a:rPr lang="en-US" sz="2800" dirty="0" smtClean="0">
                <a:solidFill>
                  <a:prstClr val="black"/>
                </a:solidFill>
                <a:ea typeface="Segoe UI" panose="020B0502040204020203" pitchFamily="34" charset="0"/>
                <a:cs typeface="Segoe UI" panose="020B0502040204020203" pitchFamily="34" charset="0"/>
              </a:rPr>
              <a:t>Hub-and-spoke improves access </a:t>
            </a:r>
            <a:r>
              <a:rPr lang="en-US" sz="2800" dirty="0">
                <a:solidFill>
                  <a:prstClr val="black"/>
                </a:solidFill>
                <a:ea typeface="Segoe UI" panose="020B0502040204020203" pitchFamily="34" charset="0"/>
                <a:cs typeface="Segoe UI" panose="020B0502040204020203" pitchFamily="34" charset="0"/>
              </a:rPr>
              <a:t>to POC EID for </a:t>
            </a:r>
            <a:r>
              <a:rPr lang="en-US" sz="2800" dirty="0" smtClean="0">
                <a:solidFill>
                  <a:prstClr val="black"/>
                </a:solidFill>
                <a:ea typeface="Segoe UI" panose="020B0502040204020203" pitchFamily="34" charset="0"/>
                <a:cs typeface="Segoe UI" panose="020B0502040204020203" pitchFamily="34" charset="0"/>
              </a:rPr>
              <a:t>sites </a:t>
            </a:r>
            <a:r>
              <a:rPr lang="en-US" sz="2800" dirty="0">
                <a:solidFill>
                  <a:prstClr val="black"/>
                </a:solidFill>
                <a:ea typeface="Segoe UI" panose="020B0502040204020203" pitchFamily="34" charset="0"/>
                <a:cs typeface="Segoe UI" panose="020B0502040204020203" pitchFamily="34" charset="0"/>
              </a:rPr>
              <a:t>with </a:t>
            </a:r>
            <a:r>
              <a:rPr lang="en-US" sz="2800" dirty="0" smtClean="0">
                <a:solidFill>
                  <a:prstClr val="black"/>
                </a:solidFill>
                <a:ea typeface="Segoe UI" panose="020B0502040204020203" pitchFamily="34" charset="0"/>
                <a:cs typeface="Segoe UI" panose="020B0502040204020203" pitchFamily="34" charset="0"/>
              </a:rPr>
              <a:t>low </a:t>
            </a:r>
            <a:r>
              <a:rPr lang="en-US" sz="2800" dirty="0">
                <a:solidFill>
                  <a:prstClr val="black"/>
                </a:solidFill>
                <a:ea typeface="Segoe UI" panose="020B0502040204020203" pitchFamily="34" charset="0"/>
                <a:cs typeface="Segoe UI" panose="020B0502040204020203" pitchFamily="34" charset="0"/>
              </a:rPr>
              <a:t>d</a:t>
            </a:r>
            <a:r>
              <a:rPr lang="en-US" sz="2800" dirty="0" smtClean="0">
                <a:solidFill>
                  <a:prstClr val="black"/>
                </a:solidFill>
                <a:ea typeface="Segoe UI" panose="020B0502040204020203" pitchFamily="34" charset="0"/>
                <a:cs typeface="Segoe UI" panose="020B0502040204020203" pitchFamily="34" charset="0"/>
              </a:rPr>
              <a:t>emand</a:t>
            </a:r>
            <a:r>
              <a:rPr lang="en-US" sz="2800" dirty="0">
                <a:solidFill>
                  <a:prstClr val="black"/>
                </a:solidFill>
                <a:ea typeface="Segoe UI" panose="020B0502040204020203" pitchFamily="34" charset="0"/>
                <a:cs typeface="Segoe UI" panose="020B0502040204020203" pitchFamily="34" charset="0"/>
              </a:rPr>
              <a:t/>
            </a:r>
            <a:br>
              <a:rPr lang="en-US" sz="2800" dirty="0">
                <a:solidFill>
                  <a:prstClr val="black"/>
                </a:solidFill>
                <a:ea typeface="Segoe UI" panose="020B0502040204020203" pitchFamily="34" charset="0"/>
                <a:cs typeface="Segoe UI" panose="020B0502040204020203" pitchFamily="34" charset="0"/>
              </a:rPr>
            </a:br>
            <a:endParaRPr lang="en-US" sz="2800" dirty="0"/>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69597" y="1818951"/>
            <a:ext cx="6833425" cy="4175174"/>
          </a:xfrm>
          <a:prstGeom prst="rect">
            <a:avLst/>
          </a:prstGeom>
        </p:spPr>
      </p:pic>
      <p:sp>
        <p:nvSpPr>
          <p:cNvPr id="6" name="TextBox 5"/>
          <p:cNvSpPr txBox="1"/>
          <p:nvPr/>
        </p:nvSpPr>
        <p:spPr>
          <a:xfrm>
            <a:off x="2638780" y="1172620"/>
            <a:ext cx="4017062" cy="646331"/>
          </a:xfrm>
          <a:prstGeom prst="rect">
            <a:avLst/>
          </a:prstGeom>
          <a:noFill/>
        </p:spPr>
        <p:txBody>
          <a:bodyPr wrap="none" rtlCol="0">
            <a:spAutoFit/>
          </a:bodyPr>
          <a:lstStyle/>
          <a:p>
            <a:pPr algn="ctr"/>
            <a:r>
              <a:rPr lang="en-US" b="1" dirty="0">
                <a:solidFill>
                  <a:schemeClr val="accent6">
                    <a:lumMod val="75000"/>
                  </a:schemeClr>
                </a:solidFill>
              </a:rPr>
              <a:t>Number of health facilities identified as</a:t>
            </a:r>
          </a:p>
          <a:p>
            <a:pPr algn="ctr"/>
            <a:r>
              <a:rPr lang="en-US" b="1" dirty="0">
                <a:solidFill>
                  <a:schemeClr val="accent6">
                    <a:lumMod val="75000"/>
                  </a:schemeClr>
                </a:solidFill>
              </a:rPr>
              <a:t>eligible to access POC EID testing</a:t>
            </a:r>
          </a:p>
        </p:txBody>
      </p:sp>
    </p:spTree>
    <p:extLst>
      <p:ext uri="{BB962C8B-B14F-4D97-AF65-F5344CB8AC3E}">
        <p14:creationId xmlns:p14="http://schemas.microsoft.com/office/powerpoint/2010/main" val="3870978882"/>
      </p:ext>
    </p:extLst>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05840"/>
          </a:xfrm>
          <a:solidFill>
            <a:srgbClr val="DDD9C3"/>
          </a:solidFill>
          <a:ln>
            <a:noFill/>
          </a:ln>
        </p:spPr>
        <p:txBody>
          <a:bodyPr anchor="ctr">
            <a:noAutofit/>
          </a:bodyPr>
          <a:lstStyle/>
          <a:p>
            <a:pPr marL="63500" algn="l"/>
            <a:r>
              <a:rPr lang="en-US" sz="2800" dirty="0" smtClean="0"/>
              <a:t>Hub-and-spoke networks</a:t>
            </a:r>
            <a:r>
              <a:rPr lang="en-US" sz="2800" dirty="0"/>
              <a:t>: Sample </a:t>
            </a:r>
            <a:r>
              <a:rPr lang="en-US" sz="2800" dirty="0" smtClean="0"/>
              <a:t>transport</a:t>
            </a:r>
            <a:endParaRPr lang="en-US" sz="2800" dirty="0"/>
          </a:p>
        </p:txBody>
      </p:sp>
      <p:sp>
        <p:nvSpPr>
          <p:cNvPr id="5" name="Content Placeholder 2"/>
          <p:cNvSpPr txBox="1">
            <a:spLocks/>
          </p:cNvSpPr>
          <p:nvPr/>
        </p:nvSpPr>
        <p:spPr>
          <a:xfrm>
            <a:off x="222099" y="1285772"/>
            <a:ext cx="3579628" cy="464888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34950" indent="-234950">
              <a:spcBef>
                <a:spcPts val="600"/>
              </a:spcBef>
            </a:pPr>
            <a:r>
              <a:rPr lang="en-US" sz="2000" dirty="0"/>
              <a:t>Use of EDTA </a:t>
            </a:r>
            <a:r>
              <a:rPr lang="en-US" sz="2000" dirty="0"/>
              <a:t>microtainer</a:t>
            </a:r>
            <a:r>
              <a:rPr lang="en-US" sz="2000" dirty="0"/>
              <a:t> </a:t>
            </a:r>
            <a:r>
              <a:rPr lang="en-US" sz="2000" dirty="0"/>
              <a:t>tubes (</a:t>
            </a:r>
            <a:r>
              <a:rPr lang="en-US" sz="2000" dirty="0"/>
              <a:t>Ethylenediaminetetraacetic</a:t>
            </a:r>
            <a:r>
              <a:rPr lang="en-US" sz="2000" dirty="0"/>
              <a:t> </a:t>
            </a:r>
            <a:r>
              <a:rPr lang="en-US" sz="2000" dirty="0" smtClean="0"/>
              <a:t>acid to avoid blood clotting)</a:t>
            </a:r>
            <a:endParaRPr lang="en-US" sz="2000" dirty="0"/>
          </a:p>
          <a:p>
            <a:pPr marL="234950" indent="-234950">
              <a:spcBef>
                <a:spcPts val="600"/>
              </a:spcBef>
            </a:pPr>
            <a:r>
              <a:rPr lang="en-US" sz="2000" dirty="0"/>
              <a:t>Specimen stable for 24 hours at room temperature or 72 hours at 2 to 8 °C</a:t>
            </a:r>
          </a:p>
          <a:p>
            <a:pPr marL="234950" indent="-234950">
              <a:spcBef>
                <a:spcPts val="600"/>
              </a:spcBef>
            </a:pPr>
            <a:r>
              <a:rPr lang="en-US" sz="2000" dirty="0"/>
              <a:t>Uniform guidance on labeling and packaging (i.e. triple packaging)</a:t>
            </a:r>
          </a:p>
          <a:p>
            <a:pPr marL="234950" indent="-234950">
              <a:spcBef>
                <a:spcPts val="600"/>
              </a:spcBef>
            </a:pPr>
            <a:r>
              <a:rPr lang="en-US" sz="2000" dirty="0"/>
              <a:t>Various models of transport, for example</a:t>
            </a:r>
            <a:r>
              <a:rPr lang="en-US" sz="2000" dirty="0" smtClean="0"/>
              <a:t>:</a:t>
            </a:r>
            <a:endParaRPr lang="en-US" sz="20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22134" y="1320204"/>
            <a:ext cx="4998155" cy="2648595"/>
          </a:xfrm>
          <a:prstGeom prst="rect">
            <a:avLst/>
          </a:prstGeom>
        </p:spPr>
      </p:pic>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l="5746"/>
          <a:stretch/>
        </p:blipFill>
        <p:spPr>
          <a:xfrm>
            <a:off x="3285460" y="3651299"/>
            <a:ext cx="5913319" cy="2527300"/>
          </a:xfrm>
          <a:prstGeom prst="rect">
            <a:avLst/>
          </a:prstGeom>
        </p:spPr>
      </p:pic>
      <p:sp>
        <p:nvSpPr>
          <p:cNvPr id="77" name="Content Placeholder 2"/>
          <p:cNvSpPr txBox="1">
            <a:spLocks/>
          </p:cNvSpPr>
          <p:nvPr/>
        </p:nvSpPr>
        <p:spPr>
          <a:xfrm>
            <a:off x="-225" y="4926895"/>
            <a:ext cx="3285685" cy="1887566"/>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spcBef>
                <a:spcPts val="0"/>
              </a:spcBef>
            </a:pPr>
            <a:r>
              <a:rPr lang="en-US" sz="1800" dirty="0" smtClean="0"/>
              <a:t>Kenya</a:t>
            </a:r>
            <a:r>
              <a:rPr lang="en-US" sz="1800" dirty="0"/>
              <a:t>: Leverage existing EID sample transport (planned hubs that way)</a:t>
            </a:r>
          </a:p>
          <a:p>
            <a:pPr lvl="1">
              <a:spcBef>
                <a:spcPts val="600"/>
              </a:spcBef>
            </a:pPr>
            <a:r>
              <a:rPr lang="en-US" sz="1800" dirty="0"/>
              <a:t>Cameroon: Mix of motorcycle couriers, public transport </a:t>
            </a:r>
          </a:p>
        </p:txBody>
      </p:sp>
    </p:spTree>
    <p:extLst>
      <p:ext uri="{BB962C8B-B14F-4D97-AF65-F5344CB8AC3E}">
        <p14:creationId xmlns:p14="http://schemas.microsoft.com/office/powerpoint/2010/main" val="53521011"/>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KMA6C131B"/>
          <p:cNvSpPr>
            <a:spLocks noChangeArrowheads="1"/>
          </p:cNvSpPr>
          <p:nvPr>
            <p:custDataLst>
              <p:tags r:id="rId1"/>
            </p:custDataLst>
          </p:nvPr>
        </p:nvSpPr>
        <p:spPr bwMode="auto">
          <a:xfrm>
            <a:off x="729340" y="1328060"/>
            <a:ext cx="7739744" cy="4711163"/>
          </a:xfrm>
          <a:prstGeom prst="rect">
            <a:avLst/>
          </a:prstGeom>
          <a:noFill/>
          <a:ln w="9525" algn="ctr">
            <a:noFill/>
            <a:miter lim="800000"/>
            <a:headEnd/>
            <a:tailEnd/>
          </a:ln>
        </p:spPr>
        <p:txBody>
          <a:bodyPr wrap="square" lIns="46800" tIns="46800" rIns="46800" bIns="46800">
            <a:spAutoFit/>
          </a:bodyPr>
          <a:lstStyle/>
          <a:p>
            <a:pPr marL="342900" indent="-342900" defTabSz="981075" eaLnBrk="0" hangingPunct="0">
              <a:spcBef>
                <a:spcPct val="40000"/>
              </a:spcBef>
              <a:buClr>
                <a:srgbClr val="000000"/>
              </a:buClr>
              <a:buFont typeface="+mj-lt"/>
              <a:buAutoNum type="arabicPeriod"/>
            </a:pPr>
            <a:r>
              <a:rPr lang="en-US" sz="2000" dirty="0">
                <a:solidFill>
                  <a:prstClr val="black"/>
                </a:solidFill>
                <a:ea typeface="Segoe UI" panose="020B0502040204020203" pitchFamily="34" charset="0"/>
                <a:cs typeface="Segoe UI" panose="020B0502040204020203" pitchFamily="34" charset="0"/>
              </a:rPr>
              <a:t>Results from routine point-of-care testing for early infant diagnosis of HIV (POC EID), including an overview of implementation phases, activities and tools applied (</a:t>
            </a:r>
            <a:r>
              <a:rPr lang="en-US" sz="2000" i="1" dirty="0">
                <a:solidFill>
                  <a:prstClr val="black"/>
                </a:solidFill>
                <a:ea typeface="Segoe UI" panose="020B0502040204020203" pitchFamily="34" charset="0"/>
                <a:cs typeface="Segoe UI" panose="020B0502040204020203" pitchFamily="34" charset="0"/>
              </a:rPr>
              <a:t>Rebecca Bailey</a:t>
            </a:r>
            <a:r>
              <a:rPr lang="en-US" sz="2000" dirty="0">
                <a:solidFill>
                  <a:prstClr val="black"/>
                </a:solidFill>
                <a:ea typeface="Segoe UI" panose="020B0502040204020203" pitchFamily="34" charset="0"/>
                <a:cs typeface="Segoe UI" panose="020B0502040204020203" pitchFamily="34" charset="0"/>
              </a:rPr>
              <a:t>)</a:t>
            </a:r>
          </a:p>
          <a:p>
            <a:pPr marL="342900" indent="-342900" defTabSz="981075" eaLnBrk="0" hangingPunct="0">
              <a:spcBef>
                <a:spcPts val="1800"/>
              </a:spcBef>
              <a:buClr>
                <a:srgbClr val="000000"/>
              </a:buClr>
              <a:buFont typeface="+mj-lt"/>
              <a:buAutoNum type="arabicPeriod"/>
            </a:pPr>
            <a:r>
              <a:rPr lang="en-US" sz="2000" dirty="0">
                <a:solidFill>
                  <a:prstClr val="black"/>
                </a:solidFill>
                <a:ea typeface="Segoe UI" panose="020B0502040204020203" pitchFamily="34" charset="0"/>
                <a:cs typeface="Segoe UI" panose="020B0502040204020203" pitchFamily="34" charset="0"/>
              </a:rPr>
              <a:t>Introduction to site and product selection, product approval, site capacity assessments, and placement models for POC testing (</a:t>
            </a:r>
            <a:r>
              <a:rPr lang="en-US" sz="2000" i="1" dirty="0">
                <a:solidFill>
                  <a:prstClr val="black"/>
                </a:solidFill>
                <a:ea typeface="Segoe UI" panose="020B0502040204020203" pitchFamily="34" charset="0"/>
                <a:cs typeface="Segoe UI" panose="020B0502040204020203" pitchFamily="34" charset="0"/>
              </a:rPr>
              <a:t>Naoko Doi</a:t>
            </a:r>
            <a:r>
              <a:rPr lang="en-US" sz="2000" dirty="0">
                <a:solidFill>
                  <a:prstClr val="black"/>
                </a:solidFill>
                <a:ea typeface="Segoe UI" panose="020B0502040204020203" pitchFamily="34" charset="0"/>
                <a:cs typeface="Segoe UI" panose="020B0502040204020203" pitchFamily="34" charset="0"/>
              </a:rPr>
              <a:t>)</a:t>
            </a:r>
          </a:p>
          <a:p>
            <a:pPr marL="342900" indent="-342900" defTabSz="981075" eaLnBrk="0" hangingPunct="0">
              <a:spcBef>
                <a:spcPts val="1800"/>
              </a:spcBef>
              <a:buClr>
                <a:srgbClr val="000000"/>
              </a:buClr>
              <a:buFont typeface="+mj-lt"/>
              <a:buAutoNum type="arabicPeriod"/>
            </a:pPr>
            <a:r>
              <a:rPr lang="en-US" sz="2000" dirty="0">
                <a:solidFill>
                  <a:prstClr val="black"/>
                </a:solidFill>
                <a:ea typeface="Segoe UI" panose="020B0502040204020203" pitchFamily="34" charset="0"/>
                <a:cs typeface="Segoe UI" panose="020B0502040204020203" pitchFamily="34" charset="0"/>
              </a:rPr>
              <a:t>Key elements of site enrollment, orientation, planning, training, monitoring and quality assurance, including logistics for a short-haul, hub-and-spoke testing model (</a:t>
            </a:r>
            <a:r>
              <a:rPr lang="en-US" sz="2000" i="1" dirty="0">
                <a:solidFill>
                  <a:prstClr val="black"/>
                </a:solidFill>
                <a:ea typeface="Segoe UI" panose="020B0502040204020203" pitchFamily="34" charset="0"/>
                <a:cs typeface="Segoe UI" panose="020B0502040204020203" pitchFamily="34" charset="0"/>
              </a:rPr>
              <a:t>Jeff Lemaire</a:t>
            </a:r>
            <a:r>
              <a:rPr lang="en-US" sz="2000" dirty="0">
                <a:solidFill>
                  <a:prstClr val="black"/>
                </a:solidFill>
                <a:ea typeface="Segoe UI" panose="020B0502040204020203" pitchFamily="34" charset="0"/>
                <a:cs typeface="Segoe UI" panose="020B0502040204020203" pitchFamily="34" charset="0"/>
              </a:rPr>
              <a:t>)</a:t>
            </a:r>
          </a:p>
          <a:p>
            <a:pPr marL="342900" indent="-342900" defTabSz="981075" eaLnBrk="0" hangingPunct="0">
              <a:spcBef>
                <a:spcPts val="1800"/>
              </a:spcBef>
              <a:buClr>
                <a:srgbClr val="000000"/>
              </a:buClr>
              <a:buFont typeface="+mj-lt"/>
              <a:buAutoNum type="arabicPeriod"/>
            </a:pPr>
            <a:r>
              <a:rPr lang="en-US" sz="2000" dirty="0">
                <a:solidFill>
                  <a:prstClr val="black"/>
                </a:solidFill>
                <a:ea typeface="Segoe UI" panose="020B0502040204020203" pitchFamily="34" charset="0"/>
                <a:cs typeface="Segoe UI" panose="020B0502040204020203" pitchFamily="34" charset="0"/>
              </a:rPr>
              <a:t>Special considerations for the procurement and supply chain management of POC HIV diagnostics (</a:t>
            </a:r>
            <a:r>
              <a:rPr lang="en-US" sz="2000" i="1" dirty="0">
                <a:solidFill>
                  <a:prstClr val="black"/>
                </a:solidFill>
                <a:ea typeface="Segoe UI" panose="020B0502040204020203" pitchFamily="34" charset="0"/>
                <a:cs typeface="Segoe UI" panose="020B0502040204020203" pitchFamily="34" charset="0"/>
              </a:rPr>
              <a:t>Esther Turunga</a:t>
            </a:r>
            <a:r>
              <a:rPr lang="en-US" sz="2000" dirty="0">
                <a:solidFill>
                  <a:prstClr val="black"/>
                </a:solidFill>
                <a:ea typeface="Segoe UI" panose="020B0502040204020203" pitchFamily="34" charset="0"/>
                <a:cs typeface="Segoe UI" panose="020B0502040204020203" pitchFamily="34" charset="0"/>
              </a:rPr>
              <a:t>)</a:t>
            </a:r>
          </a:p>
          <a:p>
            <a:pPr marL="342900" indent="-342900" defTabSz="981075" eaLnBrk="0" hangingPunct="0">
              <a:spcBef>
                <a:spcPts val="1800"/>
              </a:spcBef>
              <a:buClr>
                <a:srgbClr val="000000"/>
              </a:buClr>
              <a:buFont typeface="+mj-lt"/>
              <a:buAutoNum type="arabicPeriod"/>
            </a:pPr>
            <a:r>
              <a:rPr lang="en-US" sz="2000" dirty="0" smtClean="0">
                <a:solidFill>
                  <a:prstClr val="black"/>
                </a:solidFill>
                <a:ea typeface="Segoe UI" panose="020B0502040204020203" pitchFamily="34" charset="0"/>
                <a:cs typeface="Segoe UI" panose="020B0502040204020203" pitchFamily="34" charset="0"/>
              </a:rPr>
              <a:t>Question </a:t>
            </a:r>
            <a:r>
              <a:rPr lang="en-US" sz="2000" dirty="0">
                <a:solidFill>
                  <a:prstClr val="black"/>
                </a:solidFill>
                <a:ea typeface="Segoe UI" panose="020B0502040204020203" pitchFamily="34" charset="0"/>
                <a:cs typeface="Segoe UI" panose="020B0502040204020203" pitchFamily="34" charset="0"/>
              </a:rPr>
              <a:t>and </a:t>
            </a:r>
            <a:r>
              <a:rPr lang="en-US" sz="2000" dirty="0" smtClean="0">
                <a:solidFill>
                  <a:prstClr val="black"/>
                </a:solidFill>
                <a:ea typeface="Segoe UI" panose="020B0502040204020203" pitchFamily="34" charset="0"/>
                <a:cs typeface="Segoe UI" panose="020B0502040204020203" pitchFamily="34" charset="0"/>
              </a:rPr>
              <a:t>answer session </a:t>
            </a:r>
            <a:r>
              <a:rPr lang="en-US" sz="2000" dirty="0">
                <a:solidFill>
                  <a:prstClr val="black"/>
                </a:solidFill>
                <a:ea typeface="Segoe UI" panose="020B0502040204020203" pitchFamily="34" charset="0"/>
                <a:cs typeface="Segoe UI" panose="020B0502040204020203" pitchFamily="34" charset="0"/>
              </a:rPr>
              <a:t>(</a:t>
            </a:r>
            <a:r>
              <a:rPr lang="en-US" sz="2000" i="1" dirty="0">
                <a:solidFill>
                  <a:prstClr val="black"/>
                </a:solidFill>
                <a:ea typeface="Segoe UI" panose="020B0502040204020203" pitchFamily="34" charset="0"/>
                <a:cs typeface="Segoe UI" panose="020B0502040204020203" pitchFamily="34" charset="0"/>
              </a:rPr>
              <a:t>Jennifer Cohn</a:t>
            </a:r>
            <a:r>
              <a:rPr lang="en-US" sz="2000" dirty="0">
                <a:solidFill>
                  <a:prstClr val="black"/>
                </a:solidFill>
                <a:ea typeface="Segoe UI" panose="020B0502040204020203" pitchFamily="34" charset="0"/>
                <a:cs typeface="Segoe UI" panose="020B0502040204020203" pitchFamily="34" charset="0"/>
              </a:rPr>
              <a:t>)</a:t>
            </a:r>
          </a:p>
        </p:txBody>
      </p:sp>
      <p:sp>
        <p:nvSpPr>
          <p:cNvPr id="6" name="Title 1"/>
          <p:cNvSpPr txBox="1">
            <a:spLocks/>
          </p:cNvSpPr>
          <p:nvPr/>
        </p:nvSpPr>
        <p:spPr>
          <a:xfrm>
            <a:off x="6" y="-2"/>
            <a:ext cx="9144000" cy="1005840"/>
          </a:xfrm>
          <a:prstGeom prst="rect">
            <a:avLst/>
          </a:prstGeom>
          <a:solidFill>
            <a:srgbClr val="DDD9C3"/>
          </a:solidFill>
          <a:ln>
            <a:noFill/>
          </a:ln>
        </p:spPr>
        <p:txBody>
          <a:bodyPr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63500"/>
            <a:r>
              <a:rPr lang="en-US" sz="2800" dirty="0"/>
              <a:t>Agenda</a:t>
            </a:r>
          </a:p>
        </p:txBody>
      </p:sp>
    </p:spTree>
    <p:extLst>
      <p:ext uri="{BB962C8B-B14F-4D97-AF65-F5344CB8AC3E}">
        <p14:creationId xmlns:p14="http://schemas.microsoft.com/office/powerpoint/2010/main" val="2989652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up)">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wipe(up)">
                                      <p:cBhvr>
                                        <p:cTn id="12" dur="5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wipe(up)">
                                      <p:cBhvr>
                                        <p:cTn id="17" dur="500"/>
                                        <p:tgtEl>
                                          <p:spTgt spid="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1">
                                            <p:txEl>
                                              <p:pRg st="3" end="3"/>
                                            </p:txEl>
                                          </p:spTgt>
                                        </p:tgtEl>
                                        <p:attrNameLst>
                                          <p:attrName>style.visibility</p:attrName>
                                        </p:attrNameLst>
                                      </p:cBhvr>
                                      <p:to>
                                        <p:strVal val="visible"/>
                                      </p:to>
                                    </p:set>
                                    <p:animEffect transition="in" filter="wipe(up)">
                                      <p:cBhvr>
                                        <p:cTn id="22" dur="500"/>
                                        <p:tgtEl>
                                          <p:spTgt spid="1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1">
                                            <p:txEl>
                                              <p:pRg st="4" end="4"/>
                                            </p:txEl>
                                          </p:spTgt>
                                        </p:tgtEl>
                                        <p:attrNameLst>
                                          <p:attrName>style.visibility</p:attrName>
                                        </p:attrNameLst>
                                      </p:cBhvr>
                                      <p:to>
                                        <p:strVal val="visible"/>
                                      </p:to>
                                    </p:set>
                                    <p:animEffect transition="in" filter="wipe(up)">
                                      <p:cBhvr>
                                        <p:cTn id="27" dur="500"/>
                                        <p:tgtEl>
                                          <p:spTgt spid="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05840"/>
          </a:xfrm>
          <a:solidFill>
            <a:srgbClr val="DDD9C3"/>
          </a:solidFill>
          <a:ln>
            <a:noFill/>
          </a:ln>
        </p:spPr>
        <p:txBody>
          <a:bodyPr anchor="ctr">
            <a:noAutofit/>
          </a:bodyPr>
          <a:lstStyle/>
          <a:p>
            <a:pPr marL="58738" lvl="0" algn="l" defTabSz="914400">
              <a:defRPr/>
            </a:pPr>
            <a:r>
              <a:rPr lang="en-US" sz="32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Orientation, </a:t>
            </a:r>
            <a:r>
              <a:rPr lang="en-US" sz="3200"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planning </a:t>
            </a:r>
            <a:r>
              <a:rPr lang="en-US" sz="32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and </a:t>
            </a:r>
            <a:r>
              <a:rPr lang="en-US" sz="3200"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training</a:t>
            </a:r>
            <a:endParaRPr lang="en-US" sz="3200" kern="0" dirty="0">
              <a:solidFill>
                <a:sysClr val="windowText" lastClr="000000"/>
              </a:solidFill>
              <a:latin typeface="Times New Roman" panose="02020603050405020304" pitchFamily="18" charset="0"/>
              <a:ea typeface="Times New Roman" panose="02020603050405020304" pitchFamily="18" charset="0"/>
            </a:endParaRPr>
          </a:p>
        </p:txBody>
      </p:sp>
      <p:sp>
        <p:nvSpPr>
          <p:cNvPr id="3" name="TextBox 2"/>
          <p:cNvSpPr txBox="1"/>
          <p:nvPr/>
        </p:nvSpPr>
        <p:spPr>
          <a:xfrm>
            <a:off x="425733" y="1108268"/>
            <a:ext cx="5255725" cy="5355312"/>
          </a:xfrm>
          <a:prstGeom prst="rect">
            <a:avLst/>
          </a:prstGeom>
          <a:noFill/>
        </p:spPr>
        <p:txBody>
          <a:bodyPr wrap="square" rtlCol="0">
            <a:spAutoFit/>
          </a:bodyPr>
          <a:lstStyle/>
          <a:p>
            <a:pPr>
              <a:spcBef>
                <a:spcPts val="900"/>
              </a:spcBef>
            </a:pPr>
            <a:r>
              <a:rPr lang="en-US" sz="2400" b="1" dirty="0"/>
              <a:t>Pre-installation orientation and planning</a:t>
            </a:r>
            <a:r>
              <a:rPr lang="en-US" sz="2400" dirty="0"/>
              <a:t>:</a:t>
            </a:r>
          </a:p>
          <a:p>
            <a:pPr marL="728645" lvl="1" indent="-385754">
              <a:buFont typeface="Wingdings" panose="05000000000000000000" pitchFamily="2" charset="2"/>
              <a:buChar char="ü"/>
            </a:pPr>
            <a:r>
              <a:rPr lang="en-US" dirty="0"/>
              <a:t>Engage with sub-national authority and coordinate with in-country partners</a:t>
            </a:r>
          </a:p>
          <a:p>
            <a:pPr marL="728645" lvl="1" indent="-385754">
              <a:buFont typeface="Wingdings" panose="05000000000000000000" pitchFamily="2" charset="2"/>
              <a:buChar char="ü"/>
            </a:pPr>
            <a:r>
              <a:rPr lang="en-US" dirty="0"/>
              <a:t>Plan enrolment with facility in-charge</a:t>
            </a:r>
          </a:p>
          <a:p>
            <a:pPr marL="728645" lvl="1" indent="-385754">
              <a:buFont typeface="Wingdings" panose="05000000000000000000" pitchFamily="2" charset="2"/>
              <a:buChar char="ü"/>
            </a:pPr>
            <a:r>
              <a:rPr lang="en-US" dirty="0"/>
              <a:t>Perform infrastructure upgrades, if needed</a:t>
            </a:r>
          </a:p>
          <a:p>
            <a:pPr marL="728645" lvl="1" indent="-385754">
              <a:buFont typeface="Wingdings" panose="05000000000000000000" pitchFamily="2" charset="2"/>
              <a:buChar char="ü"/>
            </a:pPr>
            <a:r>
              <a:rPr lang="en-US" dirty="0"/>
              <a:t>Appoint and train support monitoring staff and supervisors</a:t>
            </a:r>
          </a:p>
          <a:p>
            <a:pPr marL="728645" lvl="1" indent="-385754">
              <a:buFont typeface="Wingdings" panose="05000000000000000000" pitchFamily="2" charset="2"/>
              <a:buChar char="ü"/>
            </a:pPr>
            <a:r>
              <a:rPr lang="en-US" dirty="0"/>
              <a:t>Conduct trainings of “master trainers”</a:t>
            </a:r>
          </a:p>
          <a:p>
            <a:pPr marL="728645" lvl="1" indent="-385754">
              <a:buFont typeface="Wingdings" panose="05000000000000000000" pitchFamily="2" charset="2"/>
              <a:buChar char="ü"/>
            </a:pPr>
            <a:r>
              <a:rPr lang="en-US" dirty="0"/>
              <a:t>Coordinate with manufacturers for planning of instrument end-user trainings</a:t>
            </a:r>
          </a:p>
          <a:p>
            <a:pPr marL="342891" lvl="1"/>
            <a:endParaRPr lang="en-US" dirty="0"/>
          </a:p>
          <a:p>
            <a:r>
              <a:rPr lang="en-US" sz="2400" b="1" dirty="0"/>
              <a:t>Installation, trainings, and start-up</a:t>
            </a:r>
            <a:r>
              <a:rPr lang="en-US" sz="2400" dirty="0"/>
              <a:t>:</a:t>
            </a:r>
          </a:p>
          <a:p>
            <a:pPr marL="685783" lvl="1" indent="-342892">
              <a:buFont typeface="Wingdings" panose="05000000000000000000" pitchFamily="2" charset="2"/>
              <a:buChar char="ü"/>
            </a:pPr>
            <a:r>
              <a:rPr lang="en-US" dirty="0"/>
              <a:t>Confirm scheduling of training</a:t>
            </a:r>
          </a:p>
          <a:p>
            <a:pPr marL="685783" lvl="1" indent="-342892">
              <a:buFont typeface="Wingdings" panose="05000000000000000000" pitchFamily="2" charset="2"/>
              <a:buChar char="ü"/>
            </a:pPr>
            <a:r>
              <a:rPr lang="en-US" dirty="0"/>
              <a:t>Instrument installation and end-user training </a:t>
            </a:r>
          </a:p>
          <a:p>
            <a:pPr marL="685783" lvl="1" indent="-342892">
              <a:buFont typeface="Wingdings" panose="05000000000000000000" pitchFamily="2" charset="2"/>
              <a:buChar char="ü"/>
            </a:pPr>
            <a:r>
              <a:rPr lang="en-US" dirty="0"/>
              <a:t>Orientation session and trainings for all facility staff involved in EID services</a:t>
            </a:r>
          </a:p>
          <a:p>
            <a:pPr marL="685783" lvl="1" indent="-342892">
              <a:buFont typeface="Wingdings" panose="05000000000000000000" pitchFamily="2" charset="2"/>
              <a:buChar char="ü"/>
            </a:pPr>
            <a:r>
              <a:rPr lang="en-US" dirty="0"/>
              <a:t>Start testing activities</a:t>
            </a:r>
          </a:p>
        </p:txBody>
      </p:sp>
      <p:pic>
        <p:nvPicPr>
          <p:cNvPr id="4" name="Picture 3" descr="Lesotho Equipment Day2-3625.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871411" y="1108268"/>
            <a:ext cx="3068052" cy="5230628"/>
          </a:xfrm>
          <a:prstGeom prst="rect">
            <a:avLst/>
          </a:prstGeom>
        </p:spPr>
      </p:pic>
    </p:spTree>
    <p:extLst>
      <p:ext uri="{BB962C8B-B14F-4D97-AF65-F5344CB8AC3E}">
        <p14:creationId xmlns:p14="http://schemas.microsoft.com/office/powerpoint/2010/main" val="241267396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par>
                                <p:cTn id="8" presetID="22" presetClass="entr" presetSubtype="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up)">
                                      <p:cBhvr>
                                        <p:cTn id="10" dur="500"/>
                                        <p:tgtEl>
                                          <p:spTgt spid="3">
                                            <p:txEl>
                                              <p:pRg st="1" end="1"/>
                                            </p:txEl>
                                          </p:spTgt>
                                        </p:tgtEl>
                                      </p:cBhvr>
                                    </p:animEffect>
                                  </p:childTnLst>
                                </p:cTn>
                              </p:par>
                              <p:par>
                                <p:cTn id="11" presetID="22" presetClass="entr" presetSubtype="1"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up)">
                                      <p:cBhvr>
                                        <p:cTn id="13" dur="500"/>
                                        <p:tgtEl>
                                          <p:spTgt spid="3">
                                            <p:txEl>
                                              <p:pRg st="2" end="2"/>
                                            </p:txEl>
                                          </p:spTgt>
                                        </p:tgtEl>
                                      </p:cBhvr>
                                    </p:animEffect>
                                  </p:childTnLst>
                                </p:cTn>
                              </p:par>
                              <p:par>
                                <p:cTn id="14" presetID="22" presetClass="entr" presetSubtype="1"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up)">
                                      <p:cBhvr>
                                        <p:cTn id="16" dur="500"/>
                                        <p:tgtEl>
                                          <p:spTgt spid="3">
                                            <p:txEl>
                                              <p:pRg st="3" end="3"/>
                                            </p:txEl>
                                          </p:spTgt>
                                        </p:tgtEl>
                                      </p:cBhvr>
                                    </p:animEffect>
                                  </p:childTnLst>
                                </p:cTn>
                              </p:par>
                              <p:par>
                                <p:cTn id="17" presetID="22" presetClass="entr" presetSubtype="1"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up)">
                                      <p:cBhvr>
                                        <p:cTn id="19" dur="500"/>
                                        <p:tgtEl>
                                          <p:spTgt spid="3">
                                            <p:txEl>
                                              <p:pRg st="4" end="4"/>
                                            </p:txEl>
                                          </p:spTgt>
                                        </p:tgtEl>
                                      </p:cBhvr>
                                    </p:animEffect>
                                  </p:childTnLst>
                                </p:cTn>
                              </p:par>
                              <p:par>
                                <p:cTn id="20" presetID="22" presetClass="entr" presetSubtype="1"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ipe(up)">
                                      <p:cBhvr>
                                        <p:cTn id="22" dur="500"/>
                                        <p:tgtEl>
                                          <p:spTgt spid="3">
                                            <p:txEl>
                                              <p:pRg st="5" end="5"/>
                                            </p:txEl>
                                          </p:spTgt>
                                        </p:tgtEl>
                                      </p:cBhvr>
                                    </p:animEffect>
                                  </p:childTnLst>
                                </p:cTn>
                              </p:par>
                              <p:par>
                                <p:cTn id="23" presetID="22" presetClass="entr" presetSubtype="1"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wipe(up)">
                                      <p:cBhvr>
                                        <p:cTn id="25" dur="500"/>
                                        <p:tgtEl>
                                          <p:spTgt spid="3">
                                            <p:txEl>
                                              <p:pRg st="6" end="6"/>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nodeType="click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animEffect transition="in" filter="wipe(up)">
                                      <p:cBhvr>
                                        <p:cTn id="30" dur="500"/>
                                        <p:tgtEl>
                                          <p:spTgt spid="3">
                                            <p:txEl>
                                              <p:pRg st="8" end="8"/>
                                            </p:txEl>
                                          </p:spTgt>
                                        </p:tgtEl>
                                      </p:cBhvr>
                                    </p:animEffect>
                                  </p:childTnLst>
                                </p:cTn>
                              </p:par>
                              <p:par>
                                <p:cTn id="31" presetID="22" presetClass="entr" presetSubtype="1" fill="hold"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animEffect transition="in" filter="wipe(up)">
                                      <p:cBhvr>
                                        <p:cTn id="33" dur="500"/>
                                        <p:tgtEl>
                                          <p:spTgt spid="3">
                                            <p:txEl>
                                              <p:pRg st="9" end="9"/>
                                            </p:txEl>
                                          </p:spTgt>
                                        </p:tgtEl>
                                      </p:cBhvr>
                                    </p:animEffect>
                                  </p:childTnLst>
                                </p:cTn>
                              </p:par>
                              <p:par>
                                <p:cTn id="34" presetID="22" presetClass="entr" presetSubtype="1" fill="hold" nodeType="withEffect">
                                  <p:stCondLst>
                                    <p:cond delay="0"/>
                                  </p:stCondLst>
                                  <p:childTnLst>
                                    <p:set>
                                      <p:cBhvr>
                                        <p:cTn id="35" dur="1" fill="hold">
                                          <p:stCondLst>
                                            <p:cond delay="0"/>
                                          </p:stCondLst>
                                        </p:cTn>
                                        <p:tgtEl>
                                          <p:spTgt spid="3">
                                            <p:txEl>
                                              <p:pRg st="10" end="10"/>
                                            </p:txEl>
                                          </p:spTgt>
                                        </p:tgtEl>
                                        <p:attrNameLst>
                                          <p:attrName>style.visibility</p:attrName>
                                        </p:attrNameLst>
                                      </p:cBhvr>
                                      <p:to>
                                        <p:strVal val="visible"/>
                                      </p:to>
                                    </p:set>
                                    <p:animEffect transition="in" filter="wipe(up)">
                                      <p:cBhvr>
                                        <p:cTn id="36" dur="500"/>
                                        <p:tgtEl>
                                          <p:spTgt spid="3">
                                            <p:txEl>
                                              <p:pRg st="10" end="10"/>
                                            </p:txEl>
                                          </p:spTgt>
                                        </p:tgtEl>
                                      </p:cBhvr>
                                    </p:animEffect>
                                  </p:childTnLst>
                                </p:cTn>
                              </p:par>
                              <p:par>
                                <p:cTn id="37" presetID="22" presetClass="entr" presetSubtype="1" fill="hold" nodeType="withEffect">
                                  <p:stCondLst>
                                    <p:cond delay="0"/>
                                  </p:stCondLst>
                                  <p:childTnLst>
                                    <p:set>
                                      <p:cBhvr>
                                        <p:cTn id="38" dur="1" fill="hold">
                                          <p:stCondLst>
                                            <p:cond delay="0"/>
                                          </p:stCondLst>
                                        </p:cTn>
                                        <p:tgtEl>
                                          <p:spTgt spid="3">
                                            <p:txEl>
                                              <p:pRg st="11" end="11"/>
                                            </p:txEl>
                                          </p:spTgt>
                                        </p:tgtEl>
                                        <p:attrNameLst>
                                          <p:attrName>style.visibility</p:attrName>
                                        </p:attrNameLst>
                                      </p:cBhvr>
                                      <p:to>
                                        <p:strVal val="visible"/>
                                      </p:to>
                                    </p:set>
                                    <p:animEffect transition="in" filter="wipe(up)">
                                      <p:cBhvr>
                                        <p:cTn id="39" dur="500"/>
                                        <p:tgtEl>
                                          <p:spTgt spid="3">
                                            <p:txEl>
                                              <p:pRg st="11" end="11"/>
                                            </p:txEl>
                                          </p:spTgt>
                                        </p:tgtEl>
                                      </p:cBhvr>
                                    </p:animEffect>
                                  </p:childTnLst>
                                </p:cTn>
                              </p:par>
                              <p:par>
                                <p:cTn id="40" presetID="22" presetClass="entr" presetSubtype="1" fill="hold" nodeType="withEffect">
                                  <p:stCondLst>
                                    <p:cond delay="0"/>
                                  </p:stCondLst>
                                  <p:childTnLst>
                                    <p:set>
                                      <p:cBhvr>
                                        <p:cTn id="41" dur="1" fill="hold">
                                          <p:stCondLst>
                                            <p:cond delay="0"/>
                                          </p:stCondLst>
                                        </p:cTn>
                                        <p:tgtEl>
                                          <p:spTgt spid="3">
                                            <p:txEl>
                                              <p:pRg st="12" end="12"/>
                                            </p:txEl>
                                          </p:spTgt>
                                        </p:tgtEl>
                                        <p:attrNameLst>
                                          <p:attrName>style.visibility</p:attrName>
                                        </p:attrNameLst>
                                      </p:cBhvr>
                                      <p:to>
                                        <p:strVal val="visible"/>
                                      </p:to>
                                    </p:set>
                                    <p:animEffect transition="in" filter="wipe(up)">
                                      <p:cBhvr>
                                        <p:cTn id="42"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05840"/>
          </a:xfrm>
          <a:solidFill>
            <a:srgbClr val="DDD9C3"/>
          </a:solidFill>
          <a:ln>
            <a:noFill/>
          </a:ln>
        </p:spPr>
        <p:txBody>
          <a:bodyPr anchor="ctr">
            <a:noAutofit/>
          </a:bodyPr>
          <a:lstStyle/>
          <a:p>
            <a:pPr marL="58738" lvl="0" algn="l" defTabSz="914400">
              <a:defRPr/>
            </a:pPr>
            <a:r>
              <a:rPr lang="en-US" sz="2800" dirty="0"/>
              <a:t>Comprehensive </a:t>
            </a:r>
            <a:r>
              <a:rPr lang="en-US" sz="2800" dirty="0" smtClean="0"/>
              <a:t>training plan</a:t>
            </a:r>
            <a:endParaRPr lang="en-US" sz="4800" kern="0" dirty="0">
              <a:solidFill>
                <a:sysClr val="windowText" lastClr="000000"/>
              </a:solidFill>
              <a:latin typeface="Times New Roman" panose="02020603050405020304" pitchFamily="18" charset="0"/>
              <a:ea typeface="Times New Roman" panose="020206030504050203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795836143"/>
              </p:ext>
            </p:extLst>
          </p:nvPr>
        </p:nvGraphicFramePr>
        <p:xfrm>
          <a:off x="321276" y="1219735"/>
          <a:ext cx="8386118" cy="5148525"/>
        </p:xfrm>
        <a:graphic>
          <a:graphicData uri="http://schemas.openxmlformats.org/drawingml/2006/table">
            <a:tbl>
              <a:tblPr>
                <a:tableStyleId>{5C22544A-7EE6-4342-B048-85BDC9FD1C3A}</a:tableStyleId>
              </a:tblPr>
              <a:tblGrid>
                <a:gridCol w="6030097">
                  <a:extLst>
                    <a:ext uri="{9D8B030D-6E8A-4147-A177-3AD203B41FA5}">
                      <a16:colId xmlns:a16="http://schemas.microsoft.com/office/drawing/2014/main" xmlns="" val="20000"/>
                    </a:ext>
                  </a:extLst>
                </a:gridCol>
                <a:gridCol w="477794">
                  <a:extLst>
                    <a:ext uri="{9D8B030D-6E8A-4147-A177-3AD203B41FA5}">
                      <a16:colId xmlns:a16="http://schemas.microsoft.com/office/drawing/2014/main" xmlns="" val="20001"/>
                    </a:ext>
                  </a:extLst>
                </a:gridCol>
                <a:gridCol w="469557">
                  <a:extLst>
                    <a:ext uri="{9D8B030D-6E8A-4147-A177-3AD203B41FA5}">
                      <a16:colId xmlns:a16="http://schemas.microsoft.com/office/drawing/2014/main" xmlns="" val="20002"/>
                    </a:ext>
                  </a:extLst>
                </a:gridCol>
                <a:gridCol w="469557">
                  <a:extLst>
                    <a:ext uri="{9D8B030D-6E8A-4147-A177-3AD203B41FA5}">
                      <a16:colId xmlns:a16="http://schemas.microsoft.com/office/drawing/2014/main" xmlns="" val="20003"/>
                    </a:ext>
                  </a:extLst>
                </a:gridCol>
                <a:gridCol w="461319">
                  <a:extLst>
                    <a:ext uri="{9D8B030D-6E8A-4147-A177-3AD203B41FA5}">
                      <a16:colId xmlns:a16="http://schemas.microsoft.com/office/drawing/2014/main" xmlns="" val="20004"/>
                    </a:ext>
                  </a:extLst>
                </a:gridCol>
                <a:gridCol w="477794">
                  <a:extLst>
                    <a:ext uri="{9D8B030D-6E8A-4147-A177-3AD203B41FA5}">
                      <a16:colId xmlns:a16="http://schemas.microsoft.com/office/drawing/2014/main" xmlns="" val="20005"/>
                    </a:ext>
                  </a:extLst>
                </a:gridCol>
              </a:tblGrid>
              <a:tr h="212160">
                <a:tc>
                  <a:txBody>
                    <a:bodyPr/>
                    <a:lstStyle/>
                    <a:p>
                      <a:pPr algn="ctr" fontAlgn="ctr"/>
                      <a:r>
                        <a:rPr lang="en-US" sz="1200" b="1" u="sng" strike="noStrike" dirty="0">
                          <a:effectLst/>
                        </a:rPr>
                        <a:t>Activities</a:t>
                      </a:r>
                      <a:endParaRPr lang="en-US" sz="1200" b="1" i="0" u="sng" strike="noStrike" dirty="0">
                        <a:solidFill>
                          <a:srgbClr val="000000"/>
                        </a:solidFill>
                        <a:effectLst/>
                        <a:latin typeface="Calibri" panose="020F0502020204030204" pitchFamily="34" charset="0"/>
                      </a:endParaRPr>
                    </a:p>
                  </a:txBody>
                  <a:tcPr marL="8486" marR="8486" marT="84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1" u="none" strike="noStrike" dirty="0">
                          <a:effectLst/>
                        </a:rPr>
                        <a:t>Day 1 </a:t>
                      </a:r>
                      <a:endParaRPr lang="en-US" sz="1200" b="1" i="0" u="none" strike="noStrike" dirty="0">
                        <a:solidFill>
                          <a:srgbClr val="000000"/>
                        </a:solidFill>
                        <a:effectLst/>
                        <a:latin typeface="Calibri" panose="020F0502020204030204" pitchFamily="34" charset="0"/>
                      </a:endParaRPr>
                    </a:p>
                  </a:txBody>
                  <a:tcPr marL="8486" marR="8486" marT="84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1" u="none" strike="noStrike" dirty="0">
                          <a:effectLst/>
                        </a:rPr>
                        <a:t>Day 2</a:t>
                      </a:r>
                      <a:endParaRPr lang="en-US" sz="1200" b="1" i="0" u="none" strike="noStrike" dirty="0">
                        <a:solidFill>
                          <a:srgbClr val="808080"/>
                        </a:solidFill>
                        <a:effectLst/>
                        <a:latin typeface="Calibri" panose="020F0502020204030204" pitchFamily="34" charset="0"/>
                      </a:endParaRPr>
                    </a:p>
                  </a:txBody>
                  <a:tcPr marL="8486" marR="8486" marT="84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1" u="none" strike="noStrike" dirty="0">
                          <a:effectLst/>
                        </a:rPr>
                        <a:t>Day 3 </a:t>
                      </a:r>
                      <a:endParaRPr lang="en-US" sz="1200" b="1" i="0" u="none" strike="noStrike" dirty="0">
                        <a:solidFill>
                          <a:srgbClr val="000000"/>
                        </a:solidFill>
                        <a:effectLst/>
                        <a:latin typeface="Calibri" panose="020F0502020204030204" pitchFamily="34" charset="0"/>
                      </a:endParaRPr>
                    </a:p>
                  </a:txBody>
                  <a:tcPr marL="8486" marR="8486" marT="84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1" u="none" strike="noStrike" dirty="0">
                          <a:effectLst/>
                        </a:rPr>
                        <a:t>Day 4</a:t>
                      </a:r>
                      <a:endParaRPr lang="en-US" sz="1200" b="1" i="0" u="none" strike="noStrike" dirty="0">
                        <a:solidFill>
                          <a:srgbClr val="000000"/>
                        </a:solidFill>
                        <a:effectLst/>
                        <a:latin typeface="Calibri" panose="020F0502020204030204" pitchFamily="34" charset="0"/>
                      </a:endParaRPr>
                    </a:p>
                  </a:txBody>
                  <a:tcPr marL="8486" marR="8486" marT="84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1" u="none" strike="noStrike" dirty="0">
                          <a:effectLst/>
                        </a:rPr>
                        <a:t>Day 5 </a:t>
                      </a:r>
                      <a:endParaRPr lang="en-US" sz="1200" b="1" i="0" u="none" strike="noStrike" dirty="0">
                        <a:solidFill>
                          <a:srgbClr val="000000"/>
                        </a:solidFill>
                        <a:effectLst/>
                        <a:latin typeface="Calibri" panose="020F0502020204030204" pitchFamily="34" charset="0"/>
                      </a:endParaRPr>
                    </a:p>
                  </a:txBody>
                  <a:tcPr marL="8486" marR="8486" marT="84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1377619">
                <a:tc>
                  <a:txBody>
                    <a:bodyPr/>
                    <a:lstStyle/>
                    <a:p>
                      <a:pPr algn="l" fontAlgn="ctr"/>
                      <a:r>
                        <a:rPr lang="en-US" sz="1200" b="1" u="none" strike="noStrike" dirty="0">
                          <a:effectLst/>
                        </a:rPr>
                        <a:t>Day One: Mentoring and supportive supervision training </a:t>
                      </a:r>
                      <a:br>
                        <a:rPr lang="en-US" sz="1200" b="1" u="none" strike="noStrike" dirty="0">
                          <a:effectLst/>
                        </a:rPr>
                      </a:br>
                      <a:r>
                        <a:rPr lang="en-US" sz="1000" u="none" strike="noStrike" dirty="0">
                          <a:effectLst/>
                        </a:rPr>
                        <a:t>1. Training in all relevant content areas (e.g. EID testing form, instrument operation, sample collection, etc.) </a:t>
                      </a:r>
                      <a:br>
                        <a:rPr lang="en-US" sz="1000" u="none" strike="noStrike" dirty="0">
                          <a:effectLst/>
                        </a:rPr>
                      </a:br>
                      <a:r>
                        <a:rPr lang="en-US" sz="1000" u="none" strike="noStrike" dirty="0">
                          <a:effectLst/>
                        </a:rPr>
                        <a:t>2. The site visit process and tools (e.g. frequency, supervisory visit checklist, reporting) </a:t>
                      </a:r>
                      <a:br>
                        <a:rPr lang="en-US" sz="1000" u="none" strike="noStrike" dirty="0">
                          <a:effectLst/>
                        </a:rPr>
                      </a:br>
                      <a:r>
                        <a:rPr lang="en-US" sz="1000" u="none" strike="noStrike" dirty="0">
                          <a:effectLst/>
                        </a:rPr>
                        <a:t>3. Project M&amp;E methods and tools </a:t>
                      </a:r>
                      <a:br>
                        <a:rPr lang="en-US" sz="1000" u="none" strike="noStrike" dirty="0">
                          <a:effectLst/>
                        </a:rPr>
                      </a:br>
                      <a:r>
                        <a:rPr lang="en-US" sz="1000" u="none" strike="noStrike" dirty="0">
                          <a:effectLst/>
                        </a:rPr>
                        <a:t>4. Recommended approaches for mentoring and supportive supervision, including troubleshooting</a:t>
                      </a:r>
                      <a:br>
                        <a:rPr lang="en-US" sz="1000" u="none" strike="noStrike" dirty="0">
                          <a:effectLst/>
                        </a:rPr>
                      </a:br>
                      <a:r>
                        <a:rPr lang="en-US" sz="1000" u="none" strike="noStrike" dirty="0">
                          <a:effectLst/>
                        </a:rPr>
                        <a:t>5. Training on how to perform competency assessment</a:t>
                      </a:r>
                      <a:br>
                        <a:rPr lang="en-US" sz="1000" u="none" strike="noStrike" dirty="0">
                          <a:effectLst/>
                        </a:rPr>
                      </a:br>
                      <a:r>
                        <a:rPr lang="en-US" sz="1000" u="none" strike="noStrike" dirty="0">
                          <a:effectLst/>
                        </a:rPr>
                        <a:t>6. Lines of communications                                                                                                                                                     </a:t>
                      </a:r>
                    </a:p>
                    <a:p>
                      <a:pPr algn="l" fontAlgn="ctr"/>
                      <a:r>
                        <a:rPr lang="en-US" sz="1000" u="none" strike="noStrike" dirty="0">
                          <a:effectLst/>
                        </a:rPr>
                        <a:t>7. Education for clinicians on implications of same-day testing</a:t>
                      </a:r>
                      <a:endParaRPr lang="en-US" sz="1000" b="0" i="0" u="none" strike="noStrike" dirty="0">
                        <a:solidFill>
                          <a:srgbClr val="000000"/>
                        </a:solidFill>
                        <a:effectLst/>
                        <a:latin typeface="Calibri" panose="020F0502020204030204" pitchFamily="34" charset="0"/>
                      </a:endParaRPr>
                    </a:p>
                  </a:txBody>
                  <a:tcPr marL="8486" marR="8486" marT="84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200" u="none" strike="noStrike" dirty="0">
                          <a:effectLst/>
                        </a:rPr>
                        <a:t> </a:t>
                      </a:r>
                      <a:endParaRPr lang="en-US" sz="1200" b="0" i="0" u="none" strike="noStrike" dirty="0">
                        <a:solidFill>
                          <a:srgbClr val="000000"/>
                        </a:solidFill>
                        <a:effectLst/>
                        <a:latin typeface="Calibri" panose="020F0502020204030204" pitchFamily="34" charset="0"/>
                      </a:endParaRPr>
                    </a:p>
                  </a:txBody>
                  <a:tcPr marL="8486" marR="8486" marT="848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F551C"/>
                    </a:solidFill>
                  </a:tcPr>
                </a:tc>
                <a:tc>
                  <a:txBody>
                    <a:bodyPr/>
                    <a:lstStyle/>
                    <a:p>
                      <a:pPr algn="l" fontAlgn="b"/>
                      <a:r>
                        <a:rPr lang="en-US" sz="1200" u="none" strike="noStrike" dirty="0">
                          <a:effectLst/>
                        </a:rPr>
                        <a:t> </a:t>
                      </a:r>
                      <a:endParaRPr lang="en-US" sz="1200" b="0" i="0" u="none" strike="noStrike" dirty="0">
                        <a:solidFill>
                          <a:srgbClr val="808080"/>
                        </a:solidFill>
                        <a:effectLst/>
                        <a:latin typeface="Calibri" panose="020F0502020204030204" pitchFamily="34" charset="0"/>
                      </a:endParaRPr>
                    </a:p>
                  </a:txBody>
                  <a:tcPr marL="8486" marR="8486" marT="848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200" u="none" strike="noStrike" dirty="0">
                          <a:effectLst/>
                        </a:rPr>
                        <a:t> </a:t>
                      </a:r>
                      <a:endParaRPr lang="en-US" sz="1200" b="0" i="0" u="none" strike="noStrike" dirty="0">
                        <a:solidFill>
                          <a:srgbClr val="000000"/>
                        </a:solidFill>
                        <a:effectLst/>
                        <a:latin typeface="Calibri" panose="020F0502020204030204" pitchFamily="34" charset="0"/>
                      </a:endParaRPr>
                    </a:p>
                  </a:txBody>
                  <a:tcPr marL="8486" marR="8486" marT="848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200" u="none" strike="noStrike" dirty="0">
                          <a:effectLst/>
                        </a:rPr>
                        <a:t> </a:t>
                      </a:r>
                      <a:endParaRPr lang="en-US" sz="1200" b="0" i="0" u="none" strike="noStrike" dirty="0">
                        <a:solidFill>
                          <a:srgbClr val="000000"/>
                        </a:solidFill>
                        <a:effectLst/>
                        <a:latin typeface="Calibri" panose="020F0502020204030204" pitchFamily="34" charset="0"/>
                      </a:endParaRPr>
                    </a:p>
                  </a:txBody>
                  <a:tcPr marL="8486" marR="8486" marT="848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200" u="none" strike="noStrike" dirty="0">
                          <a:effectLst/>
                        </a:rPr>
                        <a:t> </a:t>
                      </a:r>
                      <a:endParaRPr lang="en-US" sz="1200" b="0" i="0" u="none" strike="noStrike" dirty="0">
                        <a:solidFill>
                          <a:srgbClr val="000000"/>
                        </a:solidFill>
                        <a:effectLst/>
                        <a:latin typeface="Calibri" panose="020F0502020204030204" pitchFamily="34" charset="0"/>
                      </a:endParaRPr>
                    </a:p>
                  </a:txBody>
                  <a:tcPr marL="8486" marR="8486" marT="848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782594">
                <a:tc>
                  <a:txBody>
                    <a:bodyPr/>
                    <a:lstStyle/>
                    <a:p>
                      <a:pPr algn="l" fontAlgn="ctr"/>
                      <a:r>
                        <a:rPr lang="en-US" sz="1200" b="1" u="none" strike="noStrike" dirty="0">
                          <a:effectLst/>
                        </a:rPr>
                        <a:t>Day Two: Orientation and training session for staff in hub and spoke facilities.                           </a:t>
                      </a:r>
                      <a:r>
                        <a:rPr lang="en-US" sz="1200" u="none" strike="noStrike" dirty="0">
                          <a:effectLst/>
                        </a:rPr>
                        <a:t>                    </a:t>
                      </a:r>
                      <a:r>
                        <a:rPr lang="en-US" sz="1000" u="none" strike="noStrike" dirty="0">
                          <a:effectLst/>
                        </a:rPr>
                        <a:t>1. Training on the use of the EID Testing Form (how to fill the form for each units, its workflow &amp; documentation)        </a:t>
                      </a:r>
                    </a:p>
                    <a:p>
                      <a:pPr algn="l" fontAlgn="ctr"/>
                      <a:r>
                        <a:rPr lang="en-US" sz="1000" u="none" strike="noStrike" dirty="0">
                          <a:effectLst/>
                        </a:rPr>
                        <a:t>2. Sample collection training                                                                                                                  </a:t>
                      </a:r>
                      <a:br>
                        <a:rPr lang="en-US" sz="1000" u="none" strike="noStrike" dirty="0">
                          <a:effectLst/>
                        </a:rPr>
                      </a:br>
                      <a:r>
                        <a:rPr lang="en-US" sz="1000" u="none" strike="noStrike" dirty="0">
                          <a:effectLst/>
                        </a:rPr>
                        <a:t>3. Sample labelling, packaging and transportation training                                                                                                                                                                                                                                                                                                                                                                                                                                             </a:t>
                      </a:r>
                      <a:endParaRPr lang="en-US" sz="1000" b="0" i="1" u="none" strike="noStrike" dirty="0">
                        <a:solidFill>
                          <a:srgbClr val="000000"/>
                        </a:solidFill>
                        <a:effectLst/>
                        <a:latin typeface="Calibri" panose="020F0502020204030204" pitchFamily="34" charset="0"/>
                      </a:endParaRPr>
                    </a:p>
                  </a:txBody>
                  <a:tcPr marL="8486" marR="8486" marT="84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200" u="none" strike="noStrike" dirty="0">
                          <a:effectLst/>
                        </a:rPr>
                        <a:t> </a:t>
                      </a:r>
                      <a:endParaRPr lang="en-US" sz="1200" b="0" i="1" u="none" strike="noStrike" dirty="0">
                        <a:solidFill>
                          <a:srgbClr val="000000"/>
                        </a:solidFill>
                        <a:effectLst/>
                        <a:latin typeface="Calibri" panose="020F0502020204030204" pitchFamily="34" charset="0"/>
                      </a:endParaRPr>
                    </a:p>
                  </a:txBody>
                  <a:tcPr marL="8486" marR="8486" marT="84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200" u="none" strike="noStrike" dirty="0">
                          <a:effectLst/>
                        </a:rPr>
                        <a:t> </a:t>
                      </a:r>
                      <a:endParaRPr lang="en-US" sz="1200" b="0" i="0" u="none" strike="noStrike" dirty="0">
                        <a:solidFill>
                          <a:srgbClr val="000000"/>
                        </a:solidFill>
                        <a:effectLst/>
                        <a:latin typeface="Calibri" panose="020F0502020204030204" pitchFamily="34" charset="0"/>
                      </a:endParaRPr>
                    </a:p>
                  </a:txBody>
                  <a:tcPr marL="8486" marR="8486" marT="848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F551C"/>
                    </a:solidFill>
                  </a:tcPr>
                </a:tc>
                <a:tc>
                  <a:txBody>
                    <a:bodyPr/>
                    <a:lstStyle/>
                    <a:p>
                      <a:pPr algn="l" fontAlgn="b"/>
                      <a:r>
                        <a:rPr lang="en-US" sz="1200" u="none" strike="noStrike" dirty="0">
                          <a:effectLst/>
                        </a:rPr>
                        <a:t> </a:t>
                      </a:r>
                      <a:endParaRPr lang="en-US" sz="1200" b="0" i="0" u="none" strike="noStrike" dirty="0">
                        <a:solidFill>
                          <a:srgbClr val="000000"/>
                        </a:solidFill>
                        <a:effectLst/>
                        <a:latin typeface="Calibri" panose="020F0502020204030204" pitchFamily="34" charset="0"/>
                      </a:endParaRPr>
                    </a:p>
                  </a:txBody>
                  <a:tcPr marL="8486" marR="8486" marT="848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200" u="none" strike="noStrike" dirty="0">
                          <a:effectLst/>
                        </a:rPr>
                        <a:t> </a:t>
                      </a:r>
                      <a:endParaRPr lang="en-US" sz="1200" b="0" i="0" u="none" strike="noStrike" dirty="0">
                        <a:solidFill>
                          <a:srgbClr val="000000"/>
                        </a:solidFill>
                        <a:effectLst/>
                        <a:latin typeface="Calibri" panose="020F0502020204030204" pitchFamily="34" charset="0"/>
                      </a:endParaRPr>
                    </a:p>
                  </a:txBody>
                  <a:tcPr marL="8486" marR="8486" marT="848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200" u="none" strike="noStrike" dirty="0">
                          <a:effectLst/>
                        </a:rPr>
                        <a:t> </a:t>
                      </a:r>
                      <a:endParaRPr lang="en-US" sz="1200" b="0" i="0" u="none" strike="noStrike" dirty="0">
                        <a:solidFill>
                          <a:srgbClr val="000000"/>
                        </a:solidFill>
                        <a:effectLst/>
                        <a:latin typeface="Calibri" panose="020F0502020204030204" pitchFamily="34" charset="0"/>
                      </a:endParaRPr>
                    </a:p>
                  </a:txBody>
                  <a:tcPr marL="8486" marR="8486" marT="848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947352">
                <a:tc>
                  <a:txBody>
                    <a:bodyPr/>
                    <a:lstStyle/>
                    <a:p>
                      <a:pPr algn="l" fontAlgn="ctr"/>
                      <a:r>
                        <a:rPr lang="en-US" sz="1200" b="1" u="none" strike="noStrike" dirty="0">
                          <a:effectLst/>
                        </a:rPr>
                        <a:t>Day Three: Orientation and training session for staff in hub and spoke facilities.                           </a:t>
                      </a:r>
                      <a:r>
                        <a:rPr lang="en-US" sz="1000" u="none" strike="noStrike" dirty="0">
                          <a:effectLst/>
                        </a:rPr>
                        <a:t>1. Results communication (to caregiver/ patient) training                                                                                             </a:t>
                      </a:r>
                      <a:br>
                        <a:rPr lang="en-US" sz="1000" u="none" strike="noStrike" dirty="0">
                          <a:effectLst/>
                        </a:rPr>
                      </a:br>
                      <a:r>
                        <a:rPr lang="en-US" sz="1000" u="none" strike="noStrike" dirty="0">
                          <a:effectLst/>
                        </a:rPr>
                        <a:t>2. Training on the communication process.                                                                                                                           </a:t>
                      </a:r>
                    </a:p>
                    <a:p>
                      <a:pPr algn="l" fontAlgn="ctr"/>
                      <a:r>
                        <a:rPr lang="en-US" sz="1000" u="none" strike="noStrike" dirty="0">
                          <a:effectLst/>
                        </a:rPr>
                        <a:t>3. Training on collecting treatment initiation data                                                       </a:t>
                      </a:r>
                      <a:br>
                        <a:rPr lang="en-US" sz="1000" u="none" strike="noStrike" dirty="0">
                          <a:effectLst/>
                        </a:rPr>
                      </a:br>
                      <a:r>
                        <a:rPr lang="en-US" sz="1000" u="none" strike="noStrike" dirty="0">
                          <a:effectLst/>
                        </a:rPr>
                        <a:t>4. Waste management training  (sorting, labelling, disposal, transport, of destruction of waste)                                                                                         </a:t>
                      </a:r>
                      <a:endParaRPr lang="en-US" sz="1000" b="0" i="1" u="none" strike="noStrike" dirty="0">
                        <a:solidFill>
                          <a:srgbClr val="000000"/>
                        </a:solidFill>
                        <a:effectLst/>
                        <a:latin typeface="Calibri" panose="020F0502020204030204" pitchFamily="34" charset="0"/>
                      </a:endParaRPr>
                    </a:p>
                  </a:txBody>
                  <a:tcPr marL="8486" marR="8486" marT="84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200" u="none" strike="noStrike" dirty="0">
                          <a:effectLst/>
                        </a:rPr>
                        <a:t> </a:t>
                      </a:r>
                      <a:endParaRPr lang="en-US" sz="1200" b="0" i="1" u="none" strike="noStrike" dirty="0">
                        <a:solidFill>
                          <a:srgbClr val="000000"/>
                        </a:solidFill>
                        <a:effectLst/>
                        <a:latin typeface="Calibri" panose="020F0502020204030204" pitchFamily="34" charset="0"/>
                      </a:endParaRPr>
                    </a:p>
                  </a:txBody>
                  <a:tcPr marL="8486" marR="8486" marT="84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200" u="none" strike="noStrike" dirty="0">
                          <a:effectLst/>
                        </a:rPr>
                        <a:t> </a:t>
                      </a:r>
                      <a:endParaRPr lang="en-US" sz="1200" b="0" i="0" u="none" strike="noStrike" dirty="0">
                        <a:solidFill>
                          <a:srgbClr val="000000"/>
                        </a:solidFill>
                        <a:effectLst/>
                        <a:latin typeface="Calibri" panose="020F0502020204030204" pitchFamily="34" charset="0"/>
                      </a:endParaRPr>
                    </a:p>
                  </a:txBody>
                  <a:tcPr marL="8486" marR="8486" marT="848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200" u="none" strike="noStrike" dirty="0">
                          <a:effectLst/>
                        </a:rPr>
                        <a:t> </a:t>
                      </a:r>
                      <a:endParaRPr lang="en-US" sz="1200" b="0" i="0" u="none" strike="noStrike" dirty="0">
                        <a:solidFill>
                          <a:srgbClr val="000000"/>
                        </a:solidFill>
                        <a:effectLst/>
                        <a:latin typeface="Calibri" panose="020F0502020204030204" pitchFamily="34" charset="0"/>
                      </a:endParaRPr>
                    </a:p>
                  </a:txBody>
                  <a:tcPr marL="8486" marR="8486" marT="848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F551C"/>
                    </a:solidFill>
                  </a:tcPr>
                </a:tc>
                <a:tc>
                  <a:txBody>
                    <a:bodyPr/>
                    <a:lstStyle/>
                    <a:p>
                      <a:pPr algn="l" fontAlgn="b"/>
                      <a:r>
                        <a:rPr lang="en-US" sz="1200" u="none" strike="noStrike" dirty="0">
                          <a:effectLst/>
                        </a:rPr>
                        <a:t> </a:t>
                      </a:r>
                      <a:endParaRPr lang="en-US" sz="1200" b="0" i="0" u="none" strike="noStrike" dirty="0">
                        <a:solidFill>
                          <a:srgbClr val="000000"/>
                        </a:solidFill>
                        <a:effectLst/>
                        <a:latin typeface="Calibri" panose="020F0502020204030204" pitchFamily="34" charset="0"/>
                      </a:endParaRPr>
                    </a:p>
                  </a:txBody>
                  <a:tcPr marL="8486" marR="8486" marT="848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200" u="none" strike="noStrike" dirty="0">
                          <a:effectLst/>
                        </a:rPr>
                        <a:t> </a:t>
                      </a:r>
                      <a:endParaRPr lang="en-US" sz="1200" b="0" i="0" u="none" strike="noStrike" dirty="0">
                        <a:solidFill>
                          <a:srgbClr val="000000"/>
                        </a:solidFill>
                        <a:effectLst/>
                        <a:latin typeface="Calibri" panose="020F0502020204030204" pitchFamily="34" charset="0"/>
                      </a:endParaRPr>
                    </a:p>
                  </a:txBody>
                  <a:tcPr marL="8486" marR="8486" marT="848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741405">
                <a:tc>
                  <a:txBody>
                    <a:bodyPr/>
                    <a:lstStyle/>
                    <a:p>
                      <a:pPr algn="l" fontAlgn="ctr"/>
                      <a:r>
                        <a:rPr lang="en-US" sz="1200" b="1" u="none" strike="noStrike" dirty="0">
                          <a:effectLst/>
                        </a:rPr>
                        <a:t>Day Four: Orientation and training session for staff in hub and spoke facilities.                                                                                                                                                                                                                                            </a:t>
                      </a:r>
                      <a:r>
                        <a:rPr lang="en-US" sz="1200" u="none" strike="noStrike" dirty="0">
                          <a:effectLst/>
                        </a:rPr>
                        <a:t/>
                      </a:r>
                      <a:br>
                        <a:rPr lang="en-US" sz="1200" u="none" strike="noStrike" dirty="0">
                          <a:effectLst/>
                        </a:rPr>
                      </a:br>
                      <a:r>
                        <a:rPr lang="en-US" sz="1000" u="none" strike="noStrike" dirty="0">
                          <a:effectLst/>
                        </a:rPr>
                        <a:t>1. Training on storage, inventory tracking, and ordering of POC EID supplies                        </a:t>
                      </a:r>
                      <a:br>
                        <a:rPr lang="en-US" sz="1000" u="none" strike="noStrike" dirty="0">
                          <a:effectLst/>
                        </a:rPr>
                      </a:br>
                      <a:r>
                        <a:rPr lang="en-US" sz="1000" u="none" strike="noStrike" dirty="0">
                          <a:effectLst/>
                        </a:rPr>
                        <a:t>2. Overview of mentoring and supportive supervision plans</a:t>
                      </a:r>
                      <a:br>
                        <a:rPr lang="en-US" sz="1000" u="none" strike="noStrike" dirty="0">
                          <a:effectLst/>
                        </a:rPr>
                      </a:br>
                      <a:r>
                        <a:rPr lang="en-US" sz="1000" u="none" strike="noStrike" dirty="0">
                          <a:effectLst/>
                        </a:rPr>
                        <a:t>3. Lines of communications  </a:t>
                      </a:r>
                      <a:endParaRPr lang="en-US" sz="1000" b="0" i="1" u="none" strike="noStrike" dirty="0">
                        <a:solidFill>
                          <a:srgbClr val="000000"/>
                        </a:solidFill>
                        <a:effectLst/>
                        <a:latin typeface="Calibri" panose="020F0502020204030204" pitchFamily="34" charset="0"/>
                      </a:endParaRPr>
                    </a:p>
                  </a:txBody>
                  <a:tcPr marL="8486" marR="8486" marT="84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200" u="none" strike="noStrike" dirty="0">
                          <a:effectLst/>
                        </a:rPr>
                        <a:t> </a:t>
                      </a:r>
                      <a:endParaRPr lang="en-US" sz="1200" b="0" i="1" u="none" strike="noStrike" dirty="0">
                        <a:solidFill>
                          <a:srgbClr val="000000"/>
                        </a:solidFill>
                        <a:effectLst/>
                        <a:latin typeface="Calibri" panose="020F0502020204030204" pitchFamily="34" charset="0"/>
                      </a:endParaRPr>
                    </a:p>
                  </a:txBody>
                  <a:tcPr marL="8486" marR="8486" marT="84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8486" marR="8486" marT="848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200" u="none" strike="noStrike" dirty="0">
                          <a:effectLst/>
                        </a:rPr>
                        <a:t> </a:t>
                      </a:r>
                      <a:endParaRPr lang="en-US" sz="1200" b="0" i="0" u="none" strike="noStrike" dirty="0">
                        <a:solidFill>
                          <a:srgbClr val="000000"/>
                        </a:solidFill>
                        <a:effectLst/>
                        <a:latin typeface="Calibri" panose="020F0502020204030204" pitchFamily="34" charset="0"/>
                      </a:endParaRPr>
                    </a:p>
                  </a:txBody>
                  <a:tcPr marL="8486" marR="8486" marT="848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200" u="none" strike="noStrike" dirty="0">
                          <a:effectLst/>
                        </a:rPr>
                        <a:t> </a:t>
                      </a:r>
                      <a:endParaRPr lang="en-US" sz="1200" b="0" i="0" u="none" strike="noStrike" dirty="0">
                        <a:solidFill>
                          <a:srgbClr val="000000"/>
                        </a:solidFill>
                        <a:effectLst/>
                        <a:latin typeface="Calibri" panose="020F0502020204030204" pitchFamily="34" charset="0"/>
                      </a:endParaRPr>
                    </a:p>
                  </a:txBody>
                  <a:tcPr marL="8486" marR="8486" marT="848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F551C"/>
                    </a:solidFill>
                  </a:tcPr>
                </a:tc>
                <a:tc>
                  <a:txBody>
                    <a:bodyPr/>
                    <a:lstStyle/>
                    <a:p>
                      <a:pPr algn="l" fontAlgn="b"/>
                      <a:r>
                        <a:rPr lang="en-US" sz="1200" u="none" strike="noStrike" dirty="0">
                          <a:effectLst/>
                        </a:rPr>
                        <a:t> </a:t>
                      </a:r>
                      <a:endParaRPr lang="en-US" sz="1200" b="0" i="0" u="none" strike="noStrike" dirty="0">
                        <a:solidFill>
                          <a:srgbClr val="000000"/>
                        </a:solidFill>
                        <a:effectLst/>
                        <a:latin typeface="Calibri" panose="020F0502020204030204" pitchFamily="34" charset="0"/>
                      </a:endParaRPr>
                    </a:p>
                  </a:txBody>
                  <a:tcPr marL="8486" marR="8486" marT="848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r h="1087395">
                <a:tc>
                  <a:txBody>
                    <a:bodyPr/>
                    <a:lstStyle/>
                    <a:p>
                      <a:pPr algn="l" fontAlgn="ctr"/>
                      <a:r>
                        <a:rPr lang="en-US" sz="1200" b="1" u="none" strike="noStrike" dirty="0">
                          <a:effectLst/>
                        </a:rPr>
                        <a:t>Day Five: Installation of Alere-Q platform.</a:t>
                      </a:r>
                      <a:r>
                        <a:rPr lang="en-US" sz="1200" u="none" strike="noStrike" dirty="0">
                          <a:effectLst/>
                        </a:rPr>
                        <a:t/>
                      </a:r>
                      <a:br>
                        <a:rPr lang="en-US" sz="1200" u="none" strike="noStrike" dirty="0">
                          <a:effectLst/>
                        </a:rPr>
                      </a:br>
                      <a:r>
                        <a:rPr lang="en-US" sz="1000" u="none" strike="noStrike" dirty="0">
                          <a:effectLst/>
                        </a:rPr>
                        <a:t>1. Manufacturer's End-User training, including operations (loading cartridge and operate instrument),</a:t>
                      </a:r>
                      <a:r>
                        <a:rPr lang="en-US" sz="1000" u="none" strike="noStrike" baseline="0" dirty="0">
                          <a:effectLst/>
                        </a:rPr>
                        <a:t> </a:t>
                      </a:r>
                      <a:r>
                        <a:rPr lang="en-US" sz="1000" u="none" strike="noStrike" dirty="0">
                          <a:effectLst/>
                        </a:rPr>
                        <a:t>preventive maintenance and cartridge disposal</a:t>
                      </a:r>
                      <a:br>
                        <a:rPr lang="en-US" sz="1000" u="none" strike="noStrike" dirty="0">
                          <a:effectLst/>
                        </a:rPr>
                      </a:br>
                      <a:r>
                        <a:rPr lang="en-US" sz="1000" u="none" strike="noStrike" dirty="0">
                          <a:effectLst/>
                        </a:rPr>
                        <a:t>2. Project's related processes related to testing (transfer of specimen from Microvette to cartridge, how to deal/record/report errors, Sample rejection and error logbook, temperature monitoring, etc.)</a:t>
                      </a:r>
                      <a:br>
                        <a:rPr lang="en-US" sz="1000" u="none" strike="noStrike" dirty="0">
                          <a:effectLst/>
                        </a:rPr>
                      </a:br>
                      <a:r>
                        <a:rPr lang="en-US" sz="1000" u="none" strike="noStrike" dirty="0">
                          <a:effectLst/>
                        </a:rPr>
                        <a:t>3. Lines of communications with spokes and with EGPAF supervisor (naming 1 focal person per site)</a:t>
                      </a:r>
                      <a:endParaRPr lang="en-US" sz="1000" b="1" i="0" u="none" strike="noStrike" dirty="0">
                        <a:solidFill>
                          <a:srgbClr val="000000"/>
                        </a:solidFill>
                        <a:effectLst/>
                        <a:latin typeface="Calibri" panose="020F0502020204030204" pitchFamily="34" charset="0"/>
                      </a:endParaRPr>
                    </a:p>
                  </a:txBody>
                  <a:tcPr marL="8486" marR="8486" marT="84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200" u="none" strike="noStrike" dirty="0">
                          <a:effectLst/>
                        </a:rPr>
                        <a:t> </a:t>
                      </a:r>
                      <a:endParaRPr lang="en-US" sz="1200" b="0" i="1" u="none" strike="noStrike" dirty="0">
                        <a:solidFill>
                          <a:srgbClr val="000000"/>
                        </a:solidFill>
                        <a:effectLst/>
                        <a:latin typeface="Calibri" panose="020F0502020204030204" pitchFamily="34" charset="0"/>
                      </a:endParaRPr>
                    </a:p>
                  </a:txBody>
                  <a:tcPr marL="8486" marR="8486" marT="84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200" u="none" strike="noStrike" dirty="0">
                          <a:effectLst/>
                        </a:rPr>
                        <a:t> </a:t>
                      </a:r>
                      <a:endParaRPr lang="en-US" sz="1200" b="0" i="0" u="none" strike="noStrike" dirty="0">
                        <a:solidFill>
                          <a:srgbClr val="000000"/>
                        </a:solidFill>
                        <a:effectLst/>
                        <a:latin typeface="Calibri" panose="020F0502020204030204" pitchFamily="34" charset="0"/>
                      </a:endParaRPr>
                    </a:p>
                  </a:txBody>
                  <a:tcPr marL="8486" marR="8486" marT="848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8486" marR="8486" marT="848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200" u="none" strike="noStrike" dirty="0">
                          <a:effectLst/>
                        </a:rPr>
                        <a:t> </a:t>
                      </a:r>
                      <a:endParaRPr lang="en-US" sz="1200" b="0" i="0" u="none" strike="noStrike" dirty="0">
                        <a:solidFill>
                          <a:srgbClr val="000000"/>
                        </a:solidFill>
                        <a:effectLst/>
                        <a:latin typeface="Calibri" panose="020F0502020204030204" pitchFamily="34" charset="0"/>
                      </a:endParaRPr>
                    </a:p>
                  </a:txBody>
                  <a:tcPr marL="8486" marR="8486" marT="848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200" u="none" strike="noStrike" dirty="0">
                          <a:effectLst/>
                        </a:rPr>
                        <a:t> </a:t>
                      </a:r>
                      <a:endParaRPr lang="en-US" sz="1200" b="0" i="0" u="none" strike="noStrike" dirty="0">
                        <a:solidFill>
                          <a:srgbClr val="000000"/>
                        </a:solidFill>
                        <a:effectLst/>
                        <a:latin typeface="Calibri" panose="020F0502020204030204" pitchFamily="34" charset="0"/>
                      </a:endParaRPr>
                    </a:p>
                  </a:txBody>
                  <a:tcPr marL="8486" marR="8486" marT="848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F551C"/>
                    </a:solidFill>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val="3465816904"/>
      </p:ext>
    </p:extLst>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3" cstate="screen">
            <a:extLst>
              <a:ext uri="{28A0092B-C50C-407E-A947-70E740481C1C}">
                <a14:useLocalDpi xmlns:a14="http://schemas.microsoft.com/office/drawing/2010/main"/>
              </a:ext>
            </a:extLst>
          </a:blip>
          <a:srcRect r="2599"/>
          <a:stretch/>
        </p:blipFill>
        <p:spPr>
          <a:xfrm>
            <a:off x="4857285" y="1129319"/>
            <a:ext cx="3817792" cy="2355212"/>
          </a:xfrm>
          <a:prstGeom prst="rect">
            <a:avLst/>
          </a:prstGeom>
          <a:ln>
            <a:solidFill>
              <a:schemeClr val="bg1">
                <a:lumMod val="75000"/>
              </a:schemeClr>
            </a:solidFill>
          </a:ln>
        </p:spPr>
      </p:pic>
      <p:sp>
        <p:nvSpPr>
          <p:cNvPr id="2" name="Title 1"/>
          <p:cNvSpPr>
            <a:spLocks noGrp="1"/>
          </p:cNvSpPr>
          <p:nvPr>
            <p:ph type="title"/>
          </p:nvPr>
        </p:nvSpPr>
        <p:spPr>
          <a:xfrm>
            <a:off x="0" y="0"/>
            <a:ext cx="9144000" cy="1005840"/>
          </a:xfrm>
          <a:solidFill>
            <a:srgbClr val="DDD9C3"/>
          </a:solidFill>
          <a:ln>
            <a:noFill/>
          </a:ln>
        </p:spPr>
        <p:txBody>
          <a:bodyPr anchor="ctr">
            <a:noAutofit/>
          </a:bodyPr>
          <a:lstStyle/>
          <a:p>
            <a:pPr marL="58738" lvl="0" algn="l" defTabSz="914400">
              <a:defRPr/>
            </a:pPr>
            <a:r>
              <a:rPr lang="en-US" sz="2700" dirty="0"/>
              <a:t>Examples of </a:t>
            </a:r>
            <a:r>
              <a:rPr lang="en-US" sz="2700" dirty="0" smtClean="0"/>
              <a:t>training materials</a:t>
            </a:r>
            <a:r>
              <a:rPr lang="en-US" sz="2700" dirty="0"/>
              <a:t>, </a:t>
            </a:r>
            <a:r>
              <a:rPr lang="en-US" sz="2700" dirty="0" smtClean="0"/>
              <a:t>algorithms</a:t>
            </a:r>
            <a:r>
              <a:rPr lang="en-US" sz="2700" dirty="0"/>
              <a:t>, SOPs and </a:t>
            </a:r>
            <a:r>
              <a:rPr lang="en-US" sz="2700" dirty="0" smtClean="0"/>
              <a:t>job aids</a:t>
            </a:r>
            <a:endParaRPr lang="en-US" sz="2700" kern="0" dirty="0">
              <a:solidFill>
                <a:sysClr val="windowText" lastClr="000000"/>
              </a:solidFill>
              <a:latin typeface="Times New Roman" panose="02020603050405020304" pitchFamily="18" charset="0"/>
              <a:ea typeface="Times New Roman" panose="02020603050405020304" pitchFamily="18" charset="0"/>
            </a:endParaRPr>
          </a:p>
        </p:txBody>
      </p:sp>
      <p:grpSp>
        <p:nvGrpSpPr>
          <p:cNvPr id="7" name="Group 6"/>
          <p:cNvGrpSpPr/>
          <p:nvPr/>
        </p:nvGrpSpPr>
        <p:grpSpPr>
          <a:xfrm>
            <a:off x="4859812" y="3578590"/>
            <a:ext cx="3815266" cy="3027526"/>
            <a:chOff x="4859812" y="3578590"/>
            <a:chExt cx="3815266" cy="3027526"/>
          </a:xfrm>
        </p:grpSpPr>
        <p:pic>
          <p:nvPicPr>
            <p:cNvPr id="9" name="Picture 8"/>
            <p:cNvPicPr>
              <a:picLocks noChangeAspect="1"/>
            </p:cNvPicPr>
            <p:nvPr/>
          </p:nvPicPr>
          <p:blipFill rotWithShape="1">
            <a:blip r:embed="rId4" cstate="screen">
              <a:extLst>
                <a:ext uri="{28A0092B-C50C-407E-A947-70E740481C1C}">
                  <a14:useLocalDpi xmlns:a14="http://schemas.microsoft.com/office/drawing/2010/main"/>
                </a:ext>
              </a:extLst>
            </a:blip>
            <a:srcRect t="15383" r="13566" b="6286"/>
            <a:stretch/>
          </p:blipFill>
          <p:spPr>
            <a:xfrm>
              <a:off x="4873165" y="3578590"/>
              <a:ext cx="3801913" cy="1292236"/>
            </a:xfrm>
            <a:prstGeom prst="rect">
              <a:avLst/>
            </a:prstGeom>
            <a:ln>
              <a:solidFill>
                <a:schemeClr val="bg1">
                  <a:lumMod val="75000"/>
                </a:schemeClr>
              </a:solidFill>
            </a:ln>
          </p:spPr>
        </p:pic>
        <p:pic>
          <p:nvPicPr>
            <p:cNvPr id="11" name="Picture 10"/>
            <p:cNvPicPr>
              <a:picLocks noChangeAspect="1"/>
            </p:cNvPicPr>
            <p:nvPr/>
          </p:nvPicPr>
          <p:blipFill rotWithShape="1">
            <a:blip r:embed="rId5" cstate="screen">
              <a:extLst>
                <a:ext uri="{28A0092B-C50C-407E-A947-70E740481C1C}">
                  <a14:useLocalDpi xmlns:a14="http://schemas.microsoft.com/office/drawing/2010/main"/>
                </a:ext>
              </a:extLst>
            </a:blip>
            <a:srcRect l="2299" r="18432" b="3789"/>
            <a:stretch/>
          </p:blipFill>
          <p:spPr>
            <a:xfrm>
              <a:off x="4859812" y="4964885"/>
              <a:ext cx="3815266" cy="1641231"/>
            </a:xfrm>
            <a:prstGeom prst="rect">
              <a:avLst/>
            </a:prstGeom>
            <a:ln>
              <a:solidFill>
                <a:schemeClr val="bg1">
                  <a:lumMod val="75000"/>
                </a:schemeClr>
              </a:solidFill>
            </a:ln>
          </p:spPr>
        </p:pic>
      </p:grpSp>
      <p:grpSp>
        <p:nvGrpSpPr>
          <p:cNvPr id="6" name="Group 5"/>
          <p:cNvGrpSpPr/>
          <p:nvPr/>
        </p:nvGrpSpPr>
        <p:grpSpPr>
          <a:xfrm>
            <a:off x="145328" y="1129818"/>
            <a:ext cx="4364128" cy="5476298"/>
            <a:chOff x="145328" y="1129818"/>
            <a:chExt cx="4364128" cy="5476298"/>
          </a:xfrm>
        </p:grpSpPr>
        <p:pic>
          <p:nvPicPr>
            <p:cNvPr id="5" name="Picture 4"/>
            <p:cNvPicPr>
              <a:picLocks noChangeAspect="1"/>
            </p:cNvPicPr>
            <p:nvPr/>
          </p:nvPicPr>
          <p:blipFill>
            <a:blip r:embed="rId6"/>
            <a:stretch>
              <a:fillRect/>
            </a:stretch>
          </p:blipFill>
          <p:spPr>
            <a:xfrm>
              <a:off x="194654" y="1129818"/>
              <a:ext cx="2288425" cy="3160540"/>
            </a:xfrm>
            <a:prstGeom prst="rect">
              <a:avLst/>
            </a:prstGeom>
            <a:ln>
              <a:solidFill>
                <a:schemeClr val="bg1">
                  <a:lumMod val="75000"/>
                </a:schemeClr>
              </a:solidFill>
            </a:ln>
          </p:spPr>
        </p:pic>
        <p:pic>
          <p:nvPicPr>
            <p:cNvPr id="3" name="Picture 2"/>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263141" y="1465157"/>
              <a:ext cx="2246315" cy="3186495"/>
            </a:xfrm>
            <a:prstGeom prst="rect">
              <a:avLst/>
            </a:prstGeom>
            <a:ln>
              <a:solidFill>
                <a:schemeClr val="tx1">
                  <a:lumMod val="50000"/>
                  <a:lumOff val="50000"/>
                </a:schemeClr>
              </a:solidFill>
            </a:ln>
          </p:spPr>
        </p:pic>
        <p:pic>
          <p:nvPicPr>
            <p:cNvPr id="12" name="Picture 11"/>
            <p:cNvPicPr>
              <a:picLocks noChangeAspect="1"/>
            </p:cNvPicPr>
            <p:nvPr/>
          </p:nvPicPr>
          <p:blipFill rotWithShape="1">
            <a:blip r:embed="rId8" cstate="screen">
              <a:extLst>
                <a:ext uri="{28A0092B-C50C-407E-A947-70E740481C1C}">
                  <a14:useLocalDpi xmlns:a14="http://schemas.microsoft.com/office/drawing/2010/main"/>
                </a:ext>
              </a:extLst>
            </a:blip>
            <a:srcRect t="2073" r="9066" b="3642"/>
            <a:stretch/>
          </p:blipFill>
          <p:spPr>
            <a:xfrm>
              <a:off x="145328" y="4759568"/>
              <a:ext cx="4364128" cy="1846548"/>
            </a:xfrm>
            <a:prstGeom prst="rect">
              <a:avLst/>
            </a:prstGeom>
            <a:ln>
              <a:solidFill>
                <a:schemeClr val="bg1">
                  <a:lumMod val="75000"/>
                </a:schemeClr>
              </a:solidFill>
            </a:ln>
          </p:spPr>
        </p:pic>
      </p:grpSp>
    </p:spTree>
    <p:extLst>
      <p:ext uri="{BB962C8B-B14F-4D97-AF65-F5344CB8AC3E}">
        <p14:creationId xmlns:p14="http://schemas.microsoft.com/office/powerpoint/2010/main" val="113618487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1+#ppt_w/2"/>
                                          </p:val>
                                        </p:tav>
                                        <p:tav tm="100000">
                                          <p:val>
                                            <p:strVal val="#ppt_x"/>
                                          </p:val>
                                        </p:tav>
                                      </p:tavLst>
                                    </p:anim>
                                    <p:anim calcmode="lin" valueType="num">
                                      <p:cBhvr additive="base">
                                        <p:cTn id="14" dur="500" fill="hold"/>
                                        <p:tgtEl>
                                          <p:spTgt spid="13"/>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05840"/>
          </a:xfrm>
          <a:solidFill>
            <a:srgbClr val="DDD9C3"/>
          </a:solidFill>
          <a:ln>
            <a:noFill/>
          </a:ln>
        </p:spPr>
        <p:txBody>
          <a:bodyPr anchor="ctr">
            <a:noAutofit/>
          </a:bodyPr>
          <a:lstStyle/>
          <a:p>
            <a:pPr marL="58738" lvl="0" algn="l" defTabSz="914400">
              <a:defRPr/>
            </a:pPr>
            <a:r>
              <a:rPr lang="en-US" sz="2800" dirty="0" smtClean="0"/>
              <a:t>Installation and training are complete. </a:t>
            </a:r>
            <a:br>
              <a:rPr lang="en-US" sz="2800" dirty="0" smtClean="0"/>
            </a:br>
            <a:r>
              <a:rPr lang="en-US" sz="2800" dirty="0" smtClean="0"/>
              <a:t>Time to start testing…. with close monitoring and support.</a:t>
            </a:r>
            <a:endParaRPr lang="en-US" sz="2800" kern="0" dirty="0">
              <a:solidFill>
                <a:sysClr val="windowText" lastClr="000000"/>
              </a:solidFill>
              <a:latin typeface="Times New Roman" panose="02020603050405020304" pitchFamily="18" charset="0"/>
              <a:ea typeface="Times New Roman" panose="02020603050405020304" pitchFamily="18" charset="0"/>
            </a:endParaRPr>
          </a:p>
        </p:txBody>
      </p:sp>
      <p:pic>
        <p:nvPicPr>
          <p:cNvPr id="5" name="Picture 1" descr="Picture 1"/>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12644" y="1758463"/>
            <a:ext cx="7516965" cy="3575538"/>
          </a:xfrm>
          <a:prstGeom prst="rect">
            <a:avLst/>
          </a:prstGeom>
          <a:ln w="12700">
            <a:miter lim="400000"/>
          </a:ln>
        </p:spPr>
      </p:pic>
    </p:spTree>
    <p:extLst>
      <p:ext uri="{BB962C8B-B14F-4D97-AF65-F5344CB8AC3E}">
        <p14:creationId xmlns:p14="http://schemas.microsoft.com/office/powerpoint/2010/main" val="188567550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05840"/>
          </a:xfrm>
          <a:solidFill>
            <a:srgbClr val="DDD9C3"/>
          </a:solidFill>
          <a:ln>
            <a:noFill/>
          </a:ln>
        </p:spPr>
        <p:txBody>
          <a:bodyPr anchor="ctr">
            <a:noAutofit/>
          </a:bodyPr>
          <a:lstStyle/>
          <a:p>
            <a:pPr marL="58738" lvl="0" algn="l" defTabSz="914400">
              <a:defRPr/>
            </a:pPr>
            <a:r>
              <a:rPr lang="en-US" sz="2800" dirty="0"/>
              <a:t>Input 4: </a:t>
            </a:r>
            <a:r>
              <a:rPr lang="en-US" sz="2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Site </a:t>
            </a:r>
            <a:r>
              <a:rPr lang="en-US" sz="2800"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monitoring</a:t>
            </a:r>
            <a:r>
              <a:rPr lang="en-US" sz="2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sz="2800"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support</a:t>
            </a:r>
            <a:r>
              <a:rPr lang="en-US" sz="2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and </a:t>
            </a:r>
            <a:r>
              <a:rPr lang="en-US" sz="2800"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competency assessments</a:t>
            </a:r>
            <a:endParaRPr lang="en-US" sz="4800" kern="0" dirty="0">
              <a:solidFill>
                <a:sysClr val="windowText" lastClr="000000"/>
              </a:solidFill>
              <a:latin typeface="Times New Roman" panose="02020603050405020304" pitchFamily="18" charset="0"/>
              <a:ea typeface="Times New Roman" panose="02020603050405020304" pitchFamily="18" charset="0"/>
            </a:endParaRPr>
          </a:p>
        </p:txBody>
      </p:sp>
      <p:sp>
        <p:nvSpPr>
          <p:cNvPr id="3" name="TextBox 2"/>
          <p:cNvSpPr txBox="1"/>
          <p:nvPr/>
        </p:nvSpPr>
        <p:spPr>
          <a:xfrm>
            <a:off x="457201" y="1617785"/>
            <a:ext cx="4740442" cy="4816703"/>
          </a:xfrm>
          <a:prstGeom prst="rect">
            <a:avLst/>
          </a:prstGeom>
          <a:noFill/>
        </p:spPr>
        <p:txBody>
          <a:bodyPr wrap="square" rtlCol="0">
            <a:spAutoFit/>
          </a:bodyPr>
          <a:lstStyle/>
          <a:p>
            <a:pPr>
              <a:spcBef>
                <a:spcPts val="1200"/>
              </a:spcBef>
            </a:pPr>
            <a:r>
              <a:rPr lang="en-US" sz="2400" b="1" dirty="0"/>
              <a:t>Post-installation monitoring and follow-up</a:t>
            </a:r>
          </a:p>
          <a:p>
            <a:pPr marL="728645" lvl="1" indent="-385754">
              <a:spcBef>
                <a:spcPts val="600"/>
              </a:spcBef>
              <a:buFont typeface="Wingdings" panose="05000000000000000000" pitchFamily="2" charset="2"/>
              <a:buChar char="ü"/>
            </a:pPr>
            <a:r>
              <a:rPr lang="en-US" dirty="0"/>
              <a:t>Ensure close follow-up for each POC EID testing facility and their respective spoke sites</a:t>
            </a:r>
          </a:p>
          <a:p>
            <a:pPr marL="728645" lvl="1" indent="-385754">
              <a:spcBef>
                <a:spcPts val="600"/>
              </a:spcBef>
              <a:buFont typeface="Wingdings" panose="05000000000000000000" pitchFamily="2" charset="2"/>
              <a:buChar char="ü"/>
            </a:pPr>
            <a:r>
              <a:rPr lang="en-US" dirty="0"/>
              <a:t>Data collection, monitoring, and analysis through supportive site monitoring visits</a:t>
            </a:r>
            <a:r>
              <a:rPr lang="en-US" dirty="0" smtClean="0"/>
              <a:t>, with MOH staff to observe, </a:t>
            </a:r>
            <a:r>
              <a:rPr lang="en-US" dirty="0"/>
              <a:t>review </a:t>
            </a:r>
            <a:r>
              <a:rPr lang="en-US" dirty="0" smtClean="0"/>
              <a:t>data</a:t>
            </a:r>
            <a:r>
              <a:rPr lang="en-US" dirty="0"/>
              <a:t>, etc.</a:t>
            </a:r>
          </a:p>
          <a:p>
            <a:pPr marL="728645" lvl="1" indent="-385754">
              <a:spcBef>
                <a:spcPts val="600"/>
              </a:spcBef>
              <a:buFont typeface="Wingdings" panose="05000000000000000000" pitchFamily="2" charset="2"/>
              <a:buChar char="ü"/>
            </a:pPr>
            <a:r>
              <a:rPr lang="en-US" dirty="0"/>
              <a:t>Ensure swift corrective improvement</a:t>
            </a:r>
          </a:p>
          <a:p>
            <a:pPr marL="728645" lvl="1" indent="-385754">
              <a:spcBef>
                <a:spcPts val="600"/>
              </a:spcBef>
              <a:buFont typeface="Wingdings" panose="05000000000000000000" pitchFamily="2" charset="2"/>
              <a:buChar char="ü"/>
            </a:pPr>
            <a:r>
              <a:rPr lang="en-US" dirty="0"/>
              <a:t>Document lessons learned</a:t>
            </a:r>
          </a:p>
          <a:p>
            <a:pPr marL="728645" lvl="1" indent="-385754">
              <a:spcBef>
                <a:spcPts val="600"/>
              </a:spcBef>
              <a:buFont typeface="Wingdings" panose="05000000000000000000" pitchFamily="2" charset="2"/>
              <a:buChar char="ü"/>
            </a:pPr>
            <a:r>
              <a:rPr lang="en-US" dirty="0"/>
              <a:t>Competency assessments of instrument operators and, if possible, certification</a:t>
            </a:r>
          </a:p>
          <a:p>
            <a:pPr marL="342891"/>
            <a:endParaRPr lang="en-US" dirty="0"/>
          </a:p>
          <a:p>
            <a:endParaRPr lang="fr-FR" dirty="0"/>
          </a:p>
        </p:txBody>
      </p:sp>
      <p:pic>
        <p:nvPicPr>
          <p:cNvPr id="5" name="Picture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985994" y="1529223"/>
            <a:ext cx="2525374" cy="4489554"/>
          </a:xfrm>
          <a:prstGeom prst="rect">
            <a:avLst/>
          </a:prstGeom>
        </p:spPr>
      </p:pic>
    </p:spTree>
    <p:extLst>
      <p:ext uri="{BB962C8B-B14F-4D97-AF65-F5344CB8AC3E}">
        <p14:creationId xmlns:p14="http://schemas.microsoft.com/office/powerpoint/2010/main" val="23790661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05840"/>
          </a:xfrm>
          <a:solidFill>
            <a:srgbClr val="DDD9C3"/>
          </a:solidFill>
          <a:ln>
            <a:noFill/>
          </a:ln>
        </p:spPr>
        <p:txBody>
          <a:bodyPr anchor="ctr">
            <a:noAutofit/>
          </a:bodyPr>
          <a:lstStyle/>
          <a:p>
            <a:pPr marL="58738" lvl="0" algn="l" defTabSz="914400">
              <a:defRPr/>
            </a:pPr>
            <a:r>
              <a:rPr lang="en-US" sz="2800" dirty="0"/>
              <a:t>POC EID Testing Form</a:t>
            </a:r>
            <a:endParaRPr lang="en-US" sz="4800" kern="0" dirty="0">
              <a:solidFill>
                <a:sysClr val="windowText" lastClr="000000"/>
              </a:solidFill>
              <a:latin typeface="Times New Roman" panose="02020603050405020304" pitchFamily="18" charset="0"/>
              <a:ea typeface="Times New Roman" panose="02020603050405020304" pitchFamily="18" charset="0"/>
            </a:endParaRP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486772" y="2753772"/>
            <a:ext cx="2265998" cy="3361849"/>
          </a:xfrm>
          <a:prstGeom prst="rect">
            <a:avLst/>
          </a:prstGeom>
        </p:spPr>
      </p:pic>
      <p:pic>
        <p:nvPicPr>
          <p:cNvPr id="5" name="Picture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262375" y="2547600"/>
            <a:ext cx="2273427" cy="3376708"/>
          </a:xfrm>
          <a:prstGeom prst="rect">
            <a:avLst/>
          </a:prstGeom>
        </p:spPr>
      </p:pic>
      <p:sp>
        <p:nvSpPr>
          <p:cNvPr id="6" name="Content Placeholder 2"/>
          <p:cNvSpPr txBox="1">
            <a:spLocks/>
          </p:cNvSpPr>
          <p:nvPr/>
        </p:nvSpPr>
        <p:spPr>
          <a:xfrm>
            <a:off x="4810935" y="1961714"/>
            <a:ext cx="4629150" cy="4057650"/>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sz="2400" dirty="0"/>
          </a:p>
        </p:txBody>
      </p:sp>
      <p:sp>
        <p:nvSpPr>
          <p:cNvPr id="7" name="TextBox 6"/>
          <p:cNvSpPr txBox="1"/>
          <p:nvPr/>
        </p:nvSpPr>
        <p:spPr>
          <a:xfrm>
            <a:off x="3754595" y="1262772"/>
            <a:ext cx="5211795" cy="415498"/>
          </a:xfrm>
          <a:prstGeom prst="rect">
            <a:avLst/>
          </a:prstGeom>
          <a:noFill/>
        </p:spPr>
        <p:txBody>
          <a:bodyPr wrap="square" rtlCol="0">
            <a:spAutoFit/>
          </a:bodyPr>
          <a:lstStyle/>
          <a:p>
            <a:pPr algn="ctr"/>
            <a:r>
              <a:rPr lang="en-US" sz="2100" dirty="0"/>
              <a:t>Single form with carbon copies</a:t>
            </a:r>
          </a:p>
        </p:txBody>
      </p:sp>
      <p:pic>
        <p:nvPicPr>
          <p:cNvPr id="8" name="Picture 7"/>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002665" y="2315759"/>
            <a:ext cx="2346731" cy="3417236"/>
          </a:xfrm>
          <a:prstGeom prst="rect">
            <a:avLst/>
          </a:prstGeom>
        </p:spPr>
      </p:pic>
      <p:pic>
        <p:nvPicPr>
          <p:cNvPr id="9" name="Picture 8"/>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785698" y="2113329"/>
            <a:ext cx="2353954" cy="3400993"/>
          </a:xfrm>
          <a:prstGeom prst="rect">
            <a:avLst/>
          </a:prstGeom>
        </p:spPr>
      </p:pic>
      <p:grpSp>
        <p:nvGrpSpPr>
          <p:cNvPr id="10" name="Group 9"/>
          <p:cNvGrpSpPr/>
          <p:nvPr/>
        </p:nvGrpSpPr>
        <p:grpSpPr>
          <a:xfrm>
            <a:off x="3930534" y="1818574"/>
            <a:ext cx="1714569" cy="2440046"/>
            <a:chOff x="3951800" y="1457060"/>
            <a:chExt cx="1714569" cy="2440046"/>
          </a:xfrm>
        </p:grpSpPr>
        <p:sp>
          <p:nvSpPr>
            <p:cNvPr id="11" name="Left Brace 10"/>
            <p:cNvSpPr/>
            <p:nvPr/>
          </p:nvSpPr>
          <p:spPr>
            <a:xfrm>
              <a:off x="5503491" y="1457060"/>
              <a:ext cx="162878" cy="2440046"/>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dirty="0"/>
            </a:p>
          </p:txBody>
        </p:sp>
        <p:sp>
          <p:nvSpPr>
            <p:cNvPr id="12" name="TextBox 11"/>
            <p:cNvSpPr txBox="1"/>
            <p:nvPr/>
          </p:nvSpPr>
          <p:spPr>
            <a:xfrm>
              <a:off x="3951800" y="2319514"/>
              <a:ext cx="1168140" cy="715581"/>
            </a:xfrm>
            <a:prstGeom prst="rect">
              <a:avLst/>
            </a:prstGeom>
            <a:noFill/>
          </p:spPr>
          <p:txBody>
            <a:bodyPr wrap="none" rtlCol="0">
              <a:spAutoFit/>
            </a:bodyPr>
            <a:lstStyle/>
            <a:p>
              <a:pPr algn="ctr"/>
              <a:r>
                <a:rPr lang="en-US" sz="1350" dirty="0"/>
                <a:t>Section 1:</a:t>
              </a:r>
            </a:p>
            <a:p>
              <a:pPr algn="ctr"/>
              <a:r>
                <a:rPr lang="en-US" sz="1350" dirty="0"/>
                <a:t>Filled by </a:t>
              </a:r>
            </a:p>
            <a:p>
              <a:pPr algn="ctr"/>
              <a:r>
                <a:rPr lang="en-US" sz="1350" dirty="0"/>
                <a:t>health worker</a:t>
              </a:r>
            </a:p>
          </p:txBody>
        </p:sp>
      </p:grpSp>
      <p:grpSp>
        <p:nvGrpSpPr>
          <p:cNvPr id="13" name="Group 12"/>
          <p:cNvGrpSpPr/>
          <p:nvPr/>
        </p:nvGrpSpPr>
        <p:grpSpPr>
          <a:xfrm>
            <a:off x="3841632" y="4277583"/>
            <a:ext cx="1810197" cy="1495137"/>
            <a:chOff x="3862898" y="3916069"/>
            <a:chExt cx="1810197" cy="1495137"/>
          </a:xfrm>
        </p:grpSpPr>
        <p:sp>
          <p:nvSpPr>
            <p:cNvPr id="14" name="Left Brace 13"/>
            <p:cNvSpPr/>
            <p:nvPr/>
          </p:nvSpPr>
          <p:spPr>
            <a:xfrm>
              <a:off x="5481797" y="3916069"/>
              <a:ext cx="191298" cy="1495137"/>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dirty="0"/>
            </a:p>
          </p:txBody>
        </p:sp>
        <p:sp>
          <p:nvSpPr>
            <p:cNvPr id="15" name="TextBox 14"/>
            <p:cNvSpPr txBox="1"/>
            <p:nvPr/>
          </p:nvSpPr>
          <p:spPr>
            <a:xfrm>
              <a:off x="3862898" y="4308334"/>
              <a:ext cx="1345945" cy="715581"/>
            </a:xfrm>
            <a:prstGeom prst="rect">
              <a:avLst/>
            </a:prstGeom>
            <a:noFill/>
          </p:spPr>
          <p:txBody>
            <a:bodyPr wrap="none" rtlCol="0">
              <a:spAutoFit/>
            </a:bodyPr>
            <a:lstStyle/>
            <a:p>
              <a:pPr algn="ctr"/>
              <a:r>
                <a:rPr lang="en-US" sz="1350" dirty="0"/>
                <a:t>Section 2:</a:t>
              </a:r>
            </a:p>
            <a:p>
              <a:pPr algn="ctr"/>
              <a:r>
                <a:rPr lang="en-US" sz="1350" dirty="0"/>
                <a:t>Filled by </a:t>
              </a:r>
            </a:p>
            <a:p>
              <a:pPr algn="ctr"/>
              <a:r>
                <a:rPr lang="en-US" sz="1350" dirty="0"/>
                <a:t>POC testing staff</a:t>
              </a:r>
            </a:p>
          </p:txBody>
        </p:sp>
      </p:grpSp>
      <p:grpSp>
        <p:nvGrpSpPr>
          <p:cNvPr id="16" name="Group 15"/>
          <p:cNvGrpSpPr/>
          <p:nvPr/>
        </p:nvGrpSpPr>
        <p:grpSpPr>
          <a:xfrm>
            <a:off x="3835170" y="5661573"/>
            <a:ext cx="1809934" cy="715581"/>
            <a:chOff x="3856436" y="5300059"/>
            <a:chExt cx="1809934" cy="715581"/>
          </a:xfrm>
        </p:grpSpPr>
        <p:sp>
          <p:nvSpPr>
            <p:cNvPr id="17" name="TextBox 16"/>
            <p:cNvSpPr txBox="1"/>
            <p:nvPr/>
          </p:nvSpPr>
          <p:spPr>
            <a:xfrm>
              <a:off x="3856436" y="5300059"/>
              <a:ext cx="1358869" cy="715581"/>
            </a:xfrm>
            <a:prstGeom prst="rect">
              <a:avLst/>
            </a:prstGeom>
            <a:solidFill>
              <a:schemeClr val="bg1"/>
            </a:solidFill>
          </p:spPr>
          <p:txBody>
            <a:bodyPr wrap="square" rtlCol="0">
              <a:spAutoFit/>
            </a:bodyPr>
            <a:lstStyle/>
            <a:p>
              <a:pPr algn="ctr"/>
              <a:r>
                <a:rPr lang="en-US" sz="1350" dirty="0"/>
                <a:t>Section 3:</a:t>
              </a:r>
            </a:p>
            <a:p>
              <a:pPr algn="ctr"/>
              <a:r>
                <a:rPr lang="en-US" sz="1350" dirty="0"/>
                <a:t>Filled by </a:t>
              </a:r>
            </a:p>
            <a:p>
              <a:pPr algn="ctr"/>
              <a:r>
                <a:rPr lang="en-US" sz="1350" dirty="0"/>
                <a:t>treating staff</a:t>
              </a:r>
            </a:p>
          </p:txBody>
        </p:sp>
        <p:sp>
          <p:nvSpPr>
            <p:cNvPr id="18" name="Left Brace 17"/>
            <p:cNvSpPr/>
            <p:nvPr/>
          </p:nvSpPr>
          <p:spPr>
            <a:xfrm>
              <a:off x="5485556" y="5433814"/>
              <a:ext cx="180814" cy="409091"/>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dirty="0"/>
            </a:p>
          </p:txBody>
        </p:sp>
      </p:grpSp>
      <p:pic>
        <p:nvPicPr>
          <p:cNvPr id="19" name="Picture 18"/>
          <p:cNvPicPr>
            <a:picLocks noChangeAspect="1"/>
          </p:cNvPicPr>
          <p:nvPr/>
        </p:nvPicPr>
        <p:blipFill>
          <a:blip r:embed="rId7" cstate="screen">
            <a:extLst>
              <a:ext uri="{BEBA8EAE-BF5A-486C-A8C5-ECC9F3942E4B}">
                <a14:imgProps xmlns:a14="http://schemas.microsoft.com/office/drawing/2010/main">
                  <a14:imgLayer r:embed="rId8">
                    <a14:imgEffect>
                      <a14:brightnessContrast contrast="-20000"/>
                    </a14:imgEffect>
                  </a14:imgLayer>
                </a14:imgProps>
              </a:ext>
              <a:ext uri="{28A0092B-C50C-407E-A947-70E740481C1C}">
                <a14:useLocalDpi xmlns:a14="http://schemas.microsoft.com/office/drawing/2010/main"/>
              </a:ext>
            </a:extLst>
          </a:blip>
          <a:stretch>
            <a:fillRect/>
          </a:stretch>
        </p:blipFill>
        <p:spPr>
          <a:xfrm>
            <a:off x="689880" y="1672701"/>
            <a:ext cx="2762185" cy="4485992"/>
          </a:xfrm>
          <a:prstGeom prst="rect">
            <a:avLst/>
          </a:prstGeom>
        </p:spPr>
      </p:pic>
    </p:spTree>
    <p:extLst>
      <p:ext uri="{BB962C8B-B14F-4D97-AF65-F5344CB8AC3E}">
        <p14:creationId xmlns:p14="http://schemas.microsoft.com/office/powerpoint/2010/main" val="144782071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9"/>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05840"/>
          </a:xfrm>
          <a:solidFill>
            <a:srgbClr val="DDD9C3"/>
          </a:solidFill>
          <a:ln>
            <a:noFill/>
          </a:ln>
        </p:spPr>
        <p:txBody>
          <a:bodyPr anchor="ctr">
            <a:noAutofit/>
          </a:bodyPr>
          <a:lstStyle/>
          <a:p>
            <a:pPr marL="58738" lvl="0" algn="l" defTabSz="914400">
              <a:defRPr/>
            </a:pPr>
            <a:r>
              <a:rPr lang="en-US" sz="3200" dirty="0" smtClean="0"/>
              <a:t>Standardized site monitoring checklist</a:t>
            </a:r>
            <a:endParaRPr lang="en-US" sz="3200" kern="0" dirty="0">
              <a:solidFill>
                <a:sysClr val="windowText" lastClr="000000"/>
              </a:solidFill>
              <a:latin typeface="Times New Roman" panose="02020603050405020304" pitchFamily="18" charset="0"/>
              <a:ea typeface="Times New Roman" panose="02020603050405020304" pitchFamily="18" charset="0"/>
            </a:endParaRPr>
          </a:p>
        </p:txBody>
      </p:sp>
      <p:sp>
        <p:nvSpPr>
          <p:cNvPr id="3" name="TextBox 2"/>
          <p:cNvSpPr txBox="1"/>
          <p:nvPr/>
        </p:nvSpPr>
        <p:spPr>
          <a:xfrm>
            <a:off x="414671" y="1330696"/>
            <a:ext cx="4253023" cy="4924425"/>
          </a:xfrm>
          <a:prstGeom prst="rect">
            <a:avLst/>
          </a:prstGeom>
          <a:noFill/>
        </p:spPr>
        <p:txBody>
          <a:bodyPr wrap="square" rtlCol="0">
            <a:spAutoFit/>
          </a:bodyPr>
          <a:lstStyle/>
          <a:p>
            <a:pPr>
              <a:spcBef>
                <a:spcPts val="1200"/>
              </a:spcBef>
            </a:pPr>
            <a:r>
              <a:rPr lang="en-US" sz="2000" b="1" dirty="0">
                <a:solidFill>
                  <a:srgbClr val="0070C0"/>
                </a:solidFill>
              </a:rPr>
              <a:t>Site monitoring visits should include review and observation of:</a:t>
            </a:r>
          </a:p>
          <a:p>
            <a:pPr marL="285750" indent="-285750">
              <a:spcBef>
                <a:spcPts val="600"/>
              </a:spcBef>
              <a:buFont typeface="Arial" panose="020B0604020202020204" pitchFamily="34" charset="0"/>
              <a:buChar char="•"/>
            </a:pPr>
            <a:r>
              <a:rPr lang="en-US" dirty="0"/>
              <a:t>Clinical Integration (i.e. adherence to testing algorithms, patient flow, etc.)</a:t>
            </a:r>
          </a:p>
          <a:p>
            <a:pPr marL="285750" indent="-285750">
              <a:spcBef>
                <a:spcPts val="600"/>
              </a:spcBef>
              <a:buFont typeface="Arial" panose="020B0604020202020204" pitchFamily="34" charset="0"/>
              <a:buChar char="•"/>
            </a:pPr>
            <a:r>
              <a:rPr lang="en-US" dirty="0"/>
              <a:t>Use of SOPs, job aids, registers, tracking logs, and testing forms</a:t>
            </a:r>
          </a:p>
          <a:p>
            <a:pPr marL="285750" indent="-285750">
              <a:spcBef>
                <a:spcPts val="600"/>
              </a:spcBef>
              <a:buFont typeface="Arial" panose="020B0604020202020204" pitchFamily="34" charset="0"/>
              <a:buChar char="•"/>
            </a:pPr>
            <a:r>
              <a:rPr lang="en-US" dirty="0"/>
              <a:t>Training and competency of instrument operators, including observation of operators, if possible</a:t>
            </a:r>
          </a:p>
          <a:p>
            <a:pPr marL="285750" indent="-285750">
              <a:spcBef>
                <a:spcPts val="600"/>
              </a:spcBef>
              <a:buFont typeface="Arial" panose="020B0604020202020204" pitchFamily="34" charset="0"/>
              <a:buChar char="•"/>
            </a:pPr>
            <a:r>
              <a:rPr lang="en-US" dirty="0"/>
              <a:t>Instrument placement and performance</a:t>
            </a:r>
          </a:p>
          <a:p>
            <a:pPr marL="285750" indent="-285750">
              <a:spcBef>
                <a:spcPts val="600"/>
              </a:spcBef>
              <a:buFont typeface="Arial" panose="020B0604020202020204" pitchFamily="34" charset="0"/>
              <a:buChar char="•"/>
            </a:pPr>
            <a:r>
              <a:rPr lang="en-US" dirty="0"/>
              <a:t>Inventory and waste management</a:t>
            </a:r>
          </a:p>
          <a:p>
            <a:pPr marL="285750" indent="-285750">
              <a:spcBef>
                <a:spcPts val="600"/>
              </a:spcBef>
              <a:buFont typeface="Arial" panose="020B0604020202020204" pitchFamily="34" charset="0"/>
              <a:buChar char="•"/>
            </a:pPr>
            <a:r>
              <a:rPr lang="en-US" dirty="0"/>
              <a:t>Linkage to care</a:t>
            </a:r>
          </a:p>
          <a:p>
            <a:pPr marL="285750" indent="-285750">
              <a:spcBef>
                <a:spcPts val="600"/>
              </a:spcBef>
              <a:buFont typeface="Arial" panose="020B0604020202020204" pitchFamily="34" charset="0"/>
              <a:buChar char="•"/>
            </a:pPr>
            <a:r>
              <a:rPr lang="en-US" dirty="0"/>
              <a:t>Trouble shooting</a:t>
            </a:r>
          </a:p>
          <a:p>
            <a:pPr marL="285750" indent="-285750">
              <a:spcBef>
                <a:spcPts val="600"/>
              </a:spcBef>
              <a:buFont typeface="Arial" panose="020B0604020202020204" pitchFamily="34" charset="0"/>
              <a:buChar char="•"/>
            </a:pPr>
            <a:r>
              <a:rPr lang="en-US" dirty="0"/>
              <a:t>Mentoring, training and information sharing</a:t>
            </a:r>
          </a:p>
        </p:txBody>
      </p:sp>
      <p:pic>
        <p:nvPicPr>
          <p:cNvPr id="7" name="Picture 6"/>
          <p:cNvPicPr>
            <a:picLocks noChangeAspect="1"/>
          </p:cNvPicPr>
          <p:nvPr/>
        </p:nvPicPr>
        <p:blipFill rotWithShape="1">
          <a:blip r:embed="rId3"/>
          <a:srcRect r="1790"/>
          <a:stretch/>
        </p:blipFill>
        <p:spPr>
          <a:xfrm>
            <a:off x="4954784" y="1254642"/>
            <a:ext cx="3625702" cy="5218062"/>
          </a:xfrm>
          <a:prstGeom prst="rect">
            <a:avLst/>
          </a:prstGeom>
          <a:ln>
            <a:solidFill>
              <a:schemeClr val="bg1">
                <a:lumMod val="75000"/>
              </a:schemeClr>
            </a:solidFill>
          </a:ln>
        </p:spPr>
      </p:pic>
    </p:spTree>
    <p:extLst>
      <p:ext uri="{BB962C8B-B14F-4D97-AF65-F5344CB8AC3E}">
        <p14:creationId xmlns:p14="http://schemas.microsoft.com/office/powerpoint/2010/main" val="216003451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05840"/>
          </a:xfrm>
          <a:solidFill>
            <a:srgbClr val="DDD9C3"/>
          </a:solidFill>
          <a:ln>
            <a:noFill/>
          </a:ln>
        </p:spPr>
        <p:txBody>
          <a:bodyPr anchor="ctr">
            <a:noAutofit/>
          </a:bodyPr>
          <a:lstStyle/>
          <a:p>
            <a:pPr marL="58738" lvl="0" algn="l" defTabSz="914400">
              <a:defRPr/>
            </a:pPr>
            <a:r>
              <a:rPr lang="en-US" sz="3200" dirty="0"/>
              <a:t>Frequency of </a:t>
            </a:r>
            <a:r>
              <a:rPr lang="en-US" sz="3200" dirty="0" smtClean="0"/>
              <a:t>site monitoring visits</a:t>
            </a:r>
            <a:endParaRPr lang="en-US" sz="3200" kern="0" dirty="0">
              <a:solidFill>
                <a:sysClr val="windowText" lastClr="000000"/>
              </a:solidFill>
              <a:latin typeface="Times New Roman" panose="02020603050405020304" pitchFamily="18" charset="0"/>
              <a:ea typeface="Times New Roman" panose="02020603050405020304" pitchFamily="18" charset="0"/>
            </a:endParaRPr>
          </a:p>
        </p:txBody>
      </p:sp>
      <p:sp>
        <p:nvSpPr>
          <p:cNvPr id="4" name="TextBox 3"/>
          <p:cNvSpPr txBox="1"/>
          <p:nvPr/>
        </p:nvSpPr>
        <p:spPr>
          <a:xfrm>
            <a:off x="4884204" y="1820708"/>
            <a:ext cx="2899955" cy="300082"/>
          </a:xfrm>
          <a:prstGeom prst="rect">
            <a:avLst/>
          </a:prstGeom>
          <a:noFill/>
        </p:spPr>
        <p:txBody>
          <a:bodyPr wrap="square" rtlCol="0">
            <a:spAutoFit/>
          </a:bodyPr>
          <a:lstStyle/>
          <a:p>
            <a:pPr marL="214313" indent="-214313" defTabSz="342900">
              <a:buFont typeface="Arial" panose="020B0604020202020204" pitchFamily="34" charset="0"/>
              <a:buChar char="•"/>
              <a:defRPr/>
            </a:pPr>
            <a:endParaRPr lang="en-US" sz="1350" dirty="0">
              <a:solidFill>
                <a:prstClr val="black"/>
              </a:solidFill>
              <a:latin typeface="Calibri"/>
            </a:endParaRPr>
          </a:p>
        </p:txBody>
      </p:sp>
      <p:sp>
        <p:nvSpPr>
          <p:cNvPr id="5" name="TextBox 4"/>
          <p:cNvSpPr txBox="1"/>
          <p:nvPr/>
        </p:nvSpPr>
        <p:spPr>
          <a:xfrm>
            <a:off x="1200648" y="2976250"/>
            <a:ext cx="2063931" cy="323165"/>
          </a:xfrm>
          <a:prstGeom prst="rect">
            <a:avLst/>
          </a:prstGeom>
          <a:noFill/>
        </p:spPr>
        <p:txBody>
          <a:bodyPr wrap="square" rtlCol="0">
            <a:spAutoFit/>
          </a:bodyPr>
          <a:lstStyle/>
          <a:p>
            <a:pPr defTabSz="342900">
              <a:defRPr/>
            </a:pPr>
            <a:endParaRPr lang="en-US" sz="1500" dirty="0">
              <a:solidFill>
                <a:prstClr val="black"/>
              </a:solidFill>
              <a:latin typeface="Calibri"/>
            </a:endParaRPr>
          </a:p>
        </p:txBody>
      </p:sp>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83172" y="4512616"/>
            <a:ext cx="1717158" cy="1332779"/>
          </a:xfrm>
          <a:prstGeom prst="rect">
            <a:avLst/>
          </a:prstGeom>
        </p:spPr>
      </p:pic>
      <p:sp>
        <p:nvSpPr>
          <p:cNvPr id="7" name="TextBox 6"/>
          <p:cNvSpPr txBox="1"/>
          <p:nvPr/>
        </p:nvSpPr>
        <p:spPr>
          <a:xfrm>
            <a:off x="444274" y="1226786"/>
            <a:ext cx="7547827" cy="4293483"/>
          </a:xfrm>
          <a:prstGeom prst="rect">
            <a:avLst/>
          </a:prstGeom>
          <a:noFill/>
        </p:spPr>
        <p:txBody>
          <a:bodyPr wrap="square" rtlCol="0">
            <a:spAutoFit/>
          </a:bodyPr>
          <a:lstStyle/>
          <a:p>
            <a:pPr defTabSz="342900">
              <a:defRPr/>
            </a:pPr>
            <a:r>
              <a:rPr lang="en-US" b="1" u="sng" dirty="0">
                <a:solidFill>
                  <a:prstClr val="black"/>
                </a:solidFill>
                <a:latin typeface="Calibri"/>
              </a:rPr>
              <a:t>Site Enrollment Monitoring Schedule-testing and hub sites</a:t>
            </a:r>
          </a:p>
          <a:p>
            <a:pPr marL="214313" indent="-214313" defTabSz="342900">
              <a:buFont typeface="Arial" panose="020B0604020202020204" pitchFamily="34" charset="0"/>
              <a:buChar char="•"/>
              <a:defRPr/>
            </a:pPr>
            <a:r>
              <a:rPr lang="en-US" sz="1350" dirty="0">
                <a:solidFill>
                  <a:prstClr val="black"/>
                </a:solidFill>
              </a:rPr>
              <a:t>Supportive supervision </a:t>
            </a:r>
            <a:r>
              <a:rPr lang="en-US" sz="1350" dirty="0">
                <a:solidFill>
                  <a:prstClr val="black"/>
                </a:solidFill>
                <a:latin typeface="Calibri"/>
              </a:rPr>
              <a:t>needs are expected to decrease over time</a:t>
            </a:r>
          </a:p>
          <a:p>
            <a:pPr marL="214313" indent="-214313" defTabSz="342900">
              <a:buFont typeface="Arial" panose="020B0604020202020204" pitchFamily="34" charset="0"/>
              <a:buChar char="•"/>
              <a:defRPr/>
            </a:pPr>
            <a:r>
              <a:rPr lang="en-US" sz="1350" dirty="0">
                <a:solidFill>
                  <a:prstClr val="black"/>
                </a:solidFill>
                <a:latin typeface="Calibri"/>
              </a:rPr>
              <a:t>Site enrollment scheme is planned in a phased manner</a:t>
            </a:r>
          </a:p>
          <a:p>
            <a:pPr marL="214313" indent="-214313" defTabSz="342900">
              <a:buFont typeface="Arial" panose="020B0604020202020204" pitchFamily="34" charset="0"/>
              <a:buChar char="•"/>
              <a:defRPr/>
            </a:pPr>
            <a:r>
              <a:rPr lang="en-US" sz="1350" dirty="0">
                <a:solidFill>
                  <a:prstClr val="black"/>
                </a:solidFill>
                <a:latin typeface="Calibri"/>
              </a:rPr>
              <a:t>The team opted for the following supportive supervision visit scheme for each newly enrolled site:</a:t>
            </a:r>
          </a:p>
          <a:p>
            <a:pPr marL="900113" lvl="2" indent="-214313" defTabSz="342900">
              <a:buFont typeface="Arial" panose="020B0604020202020204" pitchFamily="34" charset="0"/>
              <a:buChar char="•"/>
              <a:defRPr/>
            </a:pPr>
            <a:r>
              <a:rPr lang="en-US" sz="1350" b="1" dirty="0">
                <a:solidFill>
                  <a:prstClr val="black"/>
                </a:solidFill>
                <a:latin typeface="Calibri"/>
              </a:rPr>
              <a:t>2 weeks after each site enrollment</a:t>
            </a:r>
          </a:p>
          <a:p>
            <a:pPr marL="900113" lvl="2" indent="-214313" defTabSz="342900">
              <a:buFont typeface="Arial" panose="020B0604020202020204" pitchFamily="34" charset="0"/>
              <a:buChar char="•"/>
              <a:defRPr/>
            </a:pPr>
            <a:r>
              <a:rPr lang="en-US" sz="1350" b="1" dirty="0">
                <a:solidFill>
                  <a:prstClr val="black"/>
                </a:solidFill>
                <a:latin typeface="Calibri"/>
              </a:rPr>
              <a:t>4 weeks later (6 weeks after enrollment)</a:t>
            </a:r>
          </a:p>
          <a:p>
            <a:pPr marL="900113" lvl="2" indent="-214313" defTabSz="342900">
              <a:buFont typeface="Arial" panose="020B0604020202020204" pitchFamily="34" charset="0"/>
              <a:buChar char="•"/>
              <a:defRPr/>
            </a:pPr>
            <a:r>
              <a:rPr lang="en-US" sz="1350" b="1" dirty="0">
                <a:solidFill>
                  <a:prstClr val="black"/>
                </a:solidFill>
                <a:latin typeface="Calibri"/>
              </a:rPr>
              <a:t>6 weeks later (12 weeks after enrollment)</a:t>
            </a:r>
          </a:p>
          <a:p>
            <a:pPr marL="900113" lvl="2" indent="-214313" defTabSz="342900">
              <a:buFont typeface="Arial" panose="020B0604020202020204" pitchFamily="34" charset="0"/>
              <a:buChar char="•"/>
              <a:defRPr/>
            </a:pPr>
            <a:endParaRPr lang="en-US" sz="1350" dirty="0">
              <a:solidFill>
                <a:prstClr val="black"/>
              </a:solidFill>
              <a:latin typeface="Calibri"/>
            </a:endParaRPr>
          </a:p>
          <a:p>
            <a:pPr marL="900113" lvl="2" indent="-214313" defTabSz="342900">
              <a:buFont typeface="Arial" panose="020B0604020202020204" pitchFamily="34" charset="0"/>
              <a:buChar char="•"/>
              <a:defRPr/>
            </a:pPr>
            <a:endParaRPr lang="en-US" sz="1350" dirty="0">
              <a:solidFill>
                <a:prstClr val="black"/>
              </a:solidFill>
              <a:latin typeface="Calibri"/>
            </a:endParaRPr>
          </a:p>
          <a:p>
            <a:pPr defTabSz="342900">
              <a:defRPr/>
            </a:pPr>
            <a:endParaRPr lang="en-US" sz="1350" dirty="0">
              <a:solidFill>
                <a:prstClr val="black"/>
              </a:solidFill>
              <a:latin typeface="Calibri"/>
            </a:endParaRPr>
          </a:p>
          <a:p>
            <a:pPr marL="900113" lvl="2" indent="-214313" defTabSz="342900">
              <a:buFont typeface="Arial" panose="020B0604020202020204" pitchFamily="34" charset="0"/>
              <a:buChar char="•"/>
              <a:defRPr/>
            </a:pPr>
            <a:endParaRPr lang="en-US" sz="1350" u="sng" dirty="0">
              <a:solidFill>
                <a:prstClr val="black"/>
              </a:solidFill>
              <a:latin typeface="Calibri"/>
            </a:endParaRPr>
          </a:p>
          <a:p>
            <a:pPr marL="900113" lvl="2" indent="-214313" defTabSz="342900">
              <a:buFont typeface="Arial" panose="020B0604020202020204" pitchFamily="34" charset="0"/>
              <a:buChar char="•"/>
              <a:defRPr/>
            </a:pPr>
            <a:endParaRPr lang="en-US" sz="1350" u="sng" dirty="0">
              <a:solidFill>
                <a:prstClr val="black"/>
              </a:solidFill>
              <a:latin typeface="Calibri"/>
            </a:endParaRPr>
          </a:p>
          <a:p>
            <a:pPr marL="900113" lvl="2" indent="-214313" defTabSz="342900">
              <a:buFont typeface="Arial" panose="020B0604020202020204" pitchFamily="34" charset="0"/>
              <a:buChar char="•"/>
              <a:defRPr/>
            </a:pPr>
            <a:endParaRPr lang="en-US" sz="1350" u="sng" dirty="0">
              <a:solidFill>
                <a:prstClr val="black"/>
              </a:solidFill>
              <a:latin typeface="Calibri"/>
            </a:endParaRPr>
          </a:p>
          <a:p>
            <a:pPr marL="900113" lvl="2" indent="-214313" defTabSz="342900">
              <a:buFont typeface="Arial" panose="020B0604020202020204" pitchFamily="34" charset="0"/>
              <a:buChar char="•"/>
              <a:defRPr/>
            </a:pPr>
            <a:endParaRPr lang="en-US" sz="1350" u="sng" dirty="0">
              <a:solidFill>
                <a:prstClr val="black"/>
              </a:solidFill>
              <a:latin typeface="Calibri"/>
            </a:endParaRPr>
          </a:p>
          <a:p>
            <a:pPr marL="900113" lvl="2" indent="-214313" defTabSz="342900">
              <a:buFont typeface="Arial" panose="020B0604020202020204" pitchFamily="34" charset="0"/>
              <a:buChar char="•"/>
              <a:defRPr/>
            </a:pPr>
            <a:endParaRPr lang="en-US" sz="1350" u="sng" dirty="0">
              <a:solidFill>
                <a:prstClr val="black"/>
              </a:solidFill>
              <a:latin typeface="Calibri"/>
            </a:endParaRPr>
          </a:p>
          <a:p>
            <a:pPr marL="900113" lvl="2" indent="-214313" defTabSz="342900">
              <a:buFont typeface="Arial" panose="020B0604020202020204" pitchFamily="34" charset="0"/>
              <a:buChar char="•"/>
              <a:defRPr/>
            </a:pPr>
            <a:r>
              <a:rPr lang="en-US" sz="1350" u="sng" dirty="0">
                <a:solidFill>
                  <a:prstClr val="black"/>
                </a:solidFill>
                <a:latin typeface="Calibri"/>
              </a:rPr>
              <a:t>If all is going well then move on to the…</a:t>
            </a:r>
          </a:p>
          <a:p>
            <a:pPr defTabSz="342900">
              <a:defRPr/>
            </a:pPr>
            <a:endParaRPr lang="en-US" sz="750" dirty="0">
              <a:solidFill>
                <a:prstClr val="black"/>
              </a:solidFill>
              <a:latin typeface="Calibri"/>
            </a:endParaRPr>
          </a:p>
          <a:p>
            <a:pPr defTabSz="342900">
              <a:defRPr/>
            </a:pPr>
            <a:r>
              <a:rPr lang="en-US" b="1" u="sng" dirty="0">
                <a:solidFill>
                  <a:prstClr val="black"/>
                </a:solidFill>
                <a:latin typeface="Calibri"/>
              </a:rPr>
              <a:t>Routine Site Monitoring Schedule:</a:t>
            </a:r>
          </a:p>
          <a:p>
            <a:pPr marL="214313" indent="-214313" defTabSz="342900">
              <a:buFont typeface="Arial" panose="020B0604020202020204" pitchFamily="34" charset="0"/>
              <a:buChar char="•"/>
              <a:defRPr/>
            </a:pPr>
            <a:r>
              <a:rPr lang="en-US" sz="1350" dirty="0">
                <a:solidFill>
                  <a:prstClr val="black"/>
                </a:solidFill>
                <a:latin typeface="Calibri"/>
              </a:rPr>
              <a:t>Quarterly supervision to all sites with a POC EID machine</a:t>
            </a:r>
          </a:p>
          <a:p>
            <a:pPr marL="214313" indent="-214313" defTabSz="342900">
              <a:buFont typeface="Arial" panose="020B0604020202020204" pitchFamily="34" charset="0"/>
              <a:buChar char="•"/>
              <a:defRPr/>
            </a:pPr>
            <a:r>
              <a:rPr lang="en-US" sz="1350" dirty="0">
                <a:solidFill>
                  <a:prstClr val="black"/>
                </a:solidFill>
                <a:latin typeface="Calibri"/>
              </a:rPr>
              <a:t>Choose one spoke from each hub to evaluate</a:t>
            </a:r>
          </a:p>
        </p:txBody>
      </p:sp>
      <p:sp>
        <p:nvSpPr>
          <p:cNvPr id="8" name="Rectangle 7"/>
          <p:cNvSpPr/>
          <p:nvPr/>
        </p:nvSpPr>
        <p:spPr>
          <a:xfrm>
            <a:off x="1624263" y="5590929"/>
            <a:ext cx="4939360" cy="646331"/>
          </a:xfrm>
          <a:prstGeom prst="rect">
            <a:avLst/>
          </a:prstGeom>
          <a:ln>
            <a:solidFill>
              <a:schemeClr val="accent1"/>
            </a:solidFill>
          </a:ln>
        </p:spPr>
        <p:txBody>
          <a:bodyPr wrap="square">
            <a:spAutoFit/>
          </a:bodyPr>
          <a:lstStyle/>
          <a:p>
            <a:pPr marL="0" lvl="1" algn="ctr"/>
            <a:r>
              <a:rPr lang="en-US" b="1" dirty="0"/>
              <a:t>Human resources for monitoring becomes a key </a:t>
            </a:r>
          </a:p>
          <a:p>
            <a:pPr marL="0" lvl="1" algn="ctr"/>
            <a:r>
              <a:rPr lang="en-US" b="1" dirty="0"/>
              <a:t>consideration as more sites are rolled out. </a:t>
            </a:r>
            <a:endParaRPr lang="en-ZA" b="1" dirty="0"/>
          </a:p>
        </p:txBody>
      </p:sp>
      <p:graphicFrame>
        <p:nvGraphicFramePr>
          <p:cNvPr id="9" name="Table 8"/>
          <p:cNvGraphicFramePr>
            <a:graphicFrameLocks noGrp="1"/>
          </p:cNvGraphicFramePr>
          <p:nvPr>
            <p:extLst>
              <p:ext uri="{D42A27DB-BD31-4B8C-83A1-F6EECF244321}">
                <p14:modId xmlns:p14="http://schemas.microsoft.com/office/powerpoint/2010/main" val="3692849621"/>
              </p:ext>
            </p:extLst>
          </p:nvPr>
        </p:nvGraphicFramePr>
        <p:xfrm>
          <a:off x="122924" y="2896240"/>
          <a:ext cx="7883957" cy="160020"/>
        </p:xfrm>
        <a:graphic>
          <a:graphicData uri="http://schemas.openxmlformats.org/drawingml/2006/table">
            <a:tbl>
              <a:tblPr firstRow="1" bandRow="1">
                <a:tableStyleId>{5C22544A-7EE6-4342-B048-85BDC9FD1C3A}</a:tableStyleId>
              </a:tblPr>
              <a:tblGrid>
                <a:gridCol w="600656">
                  <a:extLst>
                    <a:ext uri="{9D8B030D-6E8A-4147-A177-3AD203B41FA5}">
                      <a16:colId xmlns:a16="http://schemas.microsoft.com/office/drawing/2014/main" xmlns="" val="20000"/>
                    </a:ext>
                  </a:extLst>
                </a:gridCol>
                <a:gridCol w="600656">
                  <a:extLst>
                    <a:ext uri="{9D8B030D-6E8A-4147-A177-3AD203B41FA5}">
                      <a16:colId xmlns:a16="http://schemas.microsoft.com/office/drawing/2014/main" xmlns="" val="20001"/>
                    </a:ext>
                  </a:extLst>
                </a:gridCol>
                <a:gridCol w="600656">
                  <a:extLst>
                    <a:ext uri="{9D8B030D-6E8A-4147-A177-3AD203B41FA5}">
                      <a16:colId xmlns:a16="http://schemas.microsoft.com/office/drawing/2014/main" xmlns="" val="20002"/>
                    </a:ext>
                  </a:extLst>
                </a:gridCol>
                <a:gridCol w="600656">
                  <a:extLst>
                    <a:ext uri="{9D8B030D-6E8A-4147-A177-3AD203B41FA5}">
                      <a16:colId xmlns:a16="http://schemas.microsoft.com/office/drawing/2014/main" xmlns="" val="20003"/>
                    </a:ext>
                  </a:extLst>
                </a:gridCol>
                <a:gridCol w="600656">
                  <a:extLst>
                    <a:ext uri="{9D8B030D-6E8A-4147-A177-3AD203B41FA5}">
                      <a16:colId xmlns:a16="http://schemas.microsoft.com/office/drawing/2014/main" xmlns="" val="20004"/>
                    </a:ext>
                  </a:extLst>
                </a:gridCol>
                <a:gridCol w="600656">
                  <a:extLst>
                    <a:ext uri="{9D8B030D-6E8A-4147-A177-3AD203B41FA5}">
                      <a16:colId xmlns:a16="http://schemas.microsoft.com/office/drawing/2014/main" xmlns="" val="20005"/>
                    </a:ext>
                  </a:extLst>
                </a:gridCol>
                <a:gridCol w="600656">
                  <a:extLst>
                    <a:ext uri="{9D8B030D-6E8A-4147-A177-3AD203B41FA5}">
                      <a16:colId xmlns:a16="http://schemas.microsoft.com/office/drawing/2014/main" xmlns="" val="20006"/>
                    </a:ext>
                  </a:extLst>
                </a:gridCol>
                <a:gridCol w="600656">
                  <a:extLst>
                    <a:ext uri="{9D8B030D-6E8A-4147-A177-3AD203B41FA5}">
                      <a16:colId xmlns:a16="http://schemas.microsoft.com/office/drawing/2014/main" xmlns="" val="20007"/>
                    </a:ext>
                  </a:extLst>
                </a:gridCol>
                <a:gridCol w="600656">
                  <a:extLst>
                    <a:ext uri="{9D8B030D-6E8A-4147-A177-3AD203B41FA5}">
                      <a16:colId xmlns:a16="http://schemas.microsoft.com/office/drawing/2014/main" xmlns="" val="20008"/>
                    </a:ext>
                  </a:extLst>
                </a:gridCol>
                <a:gridCol w="600656">
                  <a:extLst>
                    <a:ext uri="{9D8B030D-6E8A-4147-A177-3AD203B41FA5}">
                      <a16:colId xmlns:a16="http://schemas.microsoft.com/office/drawing/2014/main" xmlns="" val="20009"/>
                    </a:ext>
                  </a:extLst>
                </a:gridCol>
                <a:gridCol w="600656">
                  <a:extLst>
                    <a:ext uri="{9D8B030D-6E8A-4147-A177-3AD203B41FA5}">
                      <a16:colId xmlns:a16="http://schemas.microsoft.com/office/drawing/2014/main" xmlns="" val="20010"/>
                    </a:ext>
                  </a:extLst>
                </a:gridCol>
                <a:gridCol w="600656">
                  <a:extLst>
                    <a:ext uri="{9D8B030D-6E8A-4147-A177-3AD203B41FA5}">
                      <a16:colId xmlns:a16="http://schemas.microsoft.com/office/drawing/2014/main" xmlns="" val="20011"/>
                    </a:ext>
                  </a:extLst>
                </a:gridCol>
                <a:gridCol w="676085">
                  <a:extLst>
                    <a:ext uri="{9D8B030D-6E8A-4147-A177-3AD203B41FA5}">
                      <a16:colId xmlns:a16="http://schemas.microsoft.com/office/drawing/2014/main" xmlns="" val="20012"/>
                    </a:ext>
                  </a:extLst>
                </a:gridCol>
              </a:tblGrid>
              <a:tr h="160020">
                <a:tc>
                  <a:txBody>
                    <a:bodyPr/>
                    <a:lstStyle/>
                    <a:p>
                      <a:r>
                        <a:rPr lang="en-US" sz="600" dirty="0"/>
                        <a:t>Week</a:t>
                      </a:r>
                      <a:r>
                        <a:rPr lang="en-US" sz="600" baseline="0" dirty="0"/>
                        <a:t> 1</a:t>
                      </a:r>
                      <a:endParaRPr lang="en-US" sz="6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6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600" dirty="0"/>
                        <a:t>Week 3</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6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6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6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600" dirty="0"/>
                        <a:t>Week 7</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6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6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6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6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6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600" dirty="0"/>
                        <a:t>Week 13</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2415802143"/>
              </p:ext>
            </p:extLst>
          </p:nvPr>
        </p:nvGraphicFramePr>
        <p:xfrm>
          <a:off x="730792" y="3114449"/>
          <a:ext cx="7883957" cy="160020"/>
        </p:xfrm>
        <a:graphic>
          <a:graphicData uri="http://schemas.openxmlformats.org/drawingml/2006/table">
            <a:tbl>
              <a:tblPr firstRow="1" bandRow="1">
                <a:tableStyleId>{5C22544A-7EE6-4342-B048-85BDC9FD1C3A}</a:tableStyleId>
              </a:tblPr>
              <a:tblGrid>
                <a:gridCol w="600656">
                  <a:extLst>
                    <a:ext uri="{9D8B030D-6E8A-4147-A177-3AD203B41FA5}">
                      <a16:colId xmlns:a16="http://schemas.microsoft.com/office/drawing/2014/main" xmlns="" val="20000"/>
                    </a:ext>
                  </a:extLst>
                </a:gridCol>
                <a:gridCol w="600656">
                  <a:extLst>
                    <a:ext uri="{9D8B030D-6E8A-4147-A177-3AD203B41FA5}">
                      <a16:colId xmlns:a16="http://schemas.microsoft.com/office/drawing/2014/main" xmlns="" val="20001"/>
                    </a:ext>
                  </a:extLst>
                </a:gridCol>
                <a:gridCol w="600656">
                  <a:extLst>
                    <a:ext uri="{9D8B030D-6E8A-4147-A177-3AD203B41FA5}">
                      <a16:colId xmlns:a16="http://schemas.microsoft.com/office/drawing/2014/main" xmlns="" val="20002"/>
                    </a:ext>
                  </a:extLst>
                </a:gridCol>
                <a:gridCol w="600656">
                  <a:extLst>
                    <a:ext uri="{9D8B030D-6E8A-4147-A177-3AD203B41FA5}">
                      <a16:colId xmlns:a16="http://schemas.microsoft.com/office/drawing/2014/main" xmlns="" val="20003"/>
                    </a:ext>
                  </a:extLst>
                </a:gridCol>
                <a:gridCol w="600656">
                  <a:extLst>
                    <a:ext uri="{9D8B030D-6E8A-4147-A177-3AD203B41FA5}">
                      <a16:colId xmlns:a16="http://schemas.microsoft.com/office/drawing/2014/main" xmlns="" val="20004"/>
                    </a:ext>
                  </a:extLst>
                </a:gridCol>
                <a:gridCol w="600656">
                  <a:extLst>
                    <a:ext uri="{9D8B030D-6E8A-4147-A177-3AD203B41FA5}">
                      <a16:colId xmlns:a16="http://schemas.microsoft.com/office/drawing/2014/main" xmlns="" val="20005"/>
                    </a:ext>
                  </a:extLst>
                </a:gridCol>
                <a:gridCol w="600656">
                  <a:extLst>
                    <a:ext uri="{9D8B030D-6E8A-4147-A177-3AD203B41FA5}">
                      <a16:colId xmlns:a16="http://schemas.microsoft.com/office/drawing/2014/main" xmlns="" val="20006"/>
                    </a:ext>
                  </a:extLst>
                </a:gridCol>
                <a:gridCol w="600656">
                  <a:extLst>
                    <a:ext uri="{9D8B030D-6E8A-4147-A177-3AD203B41FA5}">
                      <a16:colId xmlns:a16="http://schemas.microsoft.com/office/drawing/2014/main" xmlns="" val="20007"/>
                    </a:ext>
                  </a:extLst>
                </a:gridCol>
                <a:gridCol w="600656">
                  <a:extLst>
                    <a:ext uri="{9D8B030D-6E8A-4147-A177-3AD203B41FA5}">
                      <a16:colId xmlns:a16="http://schemas.microsoft.com/office/drawing/2014/main" xmlns="" val="20008"/>
                    </a:ext>
                  </a:extLst>
                </a:gridCol>
                <a:gridCol w="600656">
                  <a:extLst>
                    <a:ext uri="{9D8B030D-6E8A-4147-A177-3AD203B41FA5}">
                      <a16:colId xmlns:a16="http://schemas.microsoft.com/office/drawing/2014/main" xmlns="" val="20009"/>
                    </a:ext>
                  </a:extLst>
                </a:gridCol>
                <a:gridCol w="600656">
                  <a:extLst>
                    <a:ext uri="{9D8B030D-6E8A-4147-A177-3AD203B41FA5}">
                      <a16:colId xmlns:a16="http://schemas.microsoft.com/office/drawing/2014/main" xmlns="" val="20010"/>
                    </a:ext>
                  </a:extLst>
                </a:gridCol>
                <a:gridCol w="600656">
                  <a:extLst>
                    <a:ext uri="{9D8B030D-6E8A-4147-A177-3AD203B41FA5}">
                      <a16:colId xmlns:a16="http://schemas.microsoft.com/office/drawing/2014/main" xmlns="" val="20011"/>
                    </a:ext>
                  </a:extLst>
                </a:gridCol>
                <a:gridCol w="676085">
                  <a:extLst>
                    <a:ext uri="{9D8B030D-6E8A-4147-A177-3AD203B41FA5}">
                      <a16:colId xmlns:a16="http://schemas.microsoft.com/office/drawing/2014/main" xmlns="" val="20012"/>
                    </a:ext>
                  </a:extLst>
                </a:gridCol>
              </a:tblGrid>
              <a:tr h="160020">
                <a:tc>
                  <a:txBody>
                    <a:bodyPr/>
                    <a:lstStyle/>
                    <a:p>
                      <a:r>
                        <a:rPr lang="en-US" sz="600" dirty="0"/>
                        <a:t>Week</a:t>
                      </a:r>
                      <a:r>
                        <a:rPr lang="en-US" sz="600" baseline="0" dirty="0"/>
                        <a:t> 1</a:t>
                      </a:r>
                      <a:endParaRPr lang="en-US" sz="6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6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600" dirty="0"/>
                        <a:t>Week 3</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6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6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6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600" dirty="0"/>
                        <a:t>Week 7</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6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6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6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6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6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600" dirty="0"/>
                        <a:t>Week 13</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2894745801"/>
              </p:ext>
            </p:extLst>
          </p:nvPr>
        </p:nvGraphicFramePr>
        <p:xfrm>
          <a:off x="1327809" y="3338943"/>
          <a:ext cx="7799717" cy="160020"/>
        </p:xfrm>
        <a:graphic>
          <a:graphicData uri="http://schemas.openxmlformats.org/drawingml/2006/table">
            <a:tbl>
              <a:tblPr firstRow="1" bandRow="1">
                <a:tableStyleId>{5C22544A-7EE6-4342-B048-85BDC9FD1C3A}</a:tableStyleId>
              </a:tblPr>
              <a:tblGrid>
                <a:gridCol w="600656">
                  <a:extLst>
                    <a:ext uri="{9D8B030D-6E8A-4147-A177-3AD203B41FA5}">
                      <a16:colId xmlns:a16="http://schemas.microsoft.com/office/drawing/2014/main" xmlns="" val="20000"/>
                    </a:ext>
                  </a:extLst>
                </a:gridCol>
                <a:gridCol w="600656">
                  <a:extLst>
                    <a:ext uri="{9D8B030D-6E8A-4147-A177-3AD203B41FA5}">
                      <a16:colId xmlns:a16="http://schemas.microsoft.com/office/drawing/2014/main" xmlns="" val="20001"/>
                    </a:ext>
                  </a:extLst>
                </a:gridCol>
                <a:gridCol w="600656">
                  <a:extLst>
                    <a:ext uri="{9D8B030D-6E8A-4147-A177-3AD203B41FA5}">
                      <a16:colId xmlns:a16="http://schemas.microsoft.com/office/drawing/2014/main" xmlns="" val="20002"/>
                    </a:ext>
                  </a:extLst>
                </a:gridCol>
                <a:gridCol w="600656">
                  <a:extLst>
                    <a:ext uri="{9D8B030D-6E8A-4147-A177-3AD203B41FA5}">
                      <a16:colId xmlns:a16="http://schemas.microsoft.com/office/drawing/2014/main" xmlns="" val="20003"/>
                    </a:ext>
                  </a:extLst>
                </a:gridCol>
                <a:gridCol w="600656">
                  <a:extLst>
                    <a:ext uri="{9D8B030D-6E8A-4147-A177-3AD203B41FA5}">
                      <a16:colId xmlns:a16="http://schemas.microsoft.com/office/drawing/2014/main" xmlns="" val="20004"/>
                    </a:ext>
                  </a:extLst>
                </a:gridCol>
                <a:gridCol w="600656">
                  <a:extLst>
                    <a:ext uri="{9D8B030D-6E8A-4147-A177-3AD203B41FA5}">
                      <a16:colId xmlns:a16="http://schemas.microsoft.com/office/drawing/2014/main" xmlns="" val="20005"/>
                    </a:ext>
                  </a:extLst>
                </a:gridCol>
                <a:gridCol w="600656">
                  <a:extLst>
                    <a:ext uri="{9D8B030D-6E8A-4147-A177-3AD203B41FA5}">
                      <a16:colId xmlns:a16="http://schemas.microsoft.com/office/drawing/2014/main" xmlns="" val="20006"/>
                    </a:ext>
                  </a:extLst>
                </a:gridCol>
                <a:gridCol w="600656">
                  <a:extLst>
                    <a:ext uri="{9D8B030D-6E8A-4147-A177-3AD203B41FA5}">
                      <a16:colId xmlns:a16="http://schemas.microsoft.com/office/drawing/2014/main" xmlns="" val="20007"/>
                    </a:ext>
                  </a:extLst>
                </a:gridCol>
                <a:gridCol w="600656">
                  <a:extLst>
                    <a:ext uri="{9D8B030D-6E8A-4147-A177-3AD203B41FA5}">
                      <a16:colId xmlns:a16="http://schemas.microsoft.com/office/drawing/2014/main" xmlns="" val="20008"/>
                    </a:ext>
                  </a:extLst>
                </a:gridCol>
                <a:gridCol w="600656">
                  <a:extLst>
                    <a:ext uri="{9D8B030D-6E8A-4147-A177-3AD203B41FA5}">
                      <a16:colId xmlns:a16="http://schemas.microsoft.com/office/drawing/2014/main" xmlns="" val="20009"/>
                    </a:ext>
                  </a:extLst>
                </a:gridCol>
                <a:gridCol w="600656">
                  <a:extLst>
                    <a:ext uri="{9D8B030D-6E8A-4147-A177-3AD203B41FA5}">
                      <a16:colId xmlns:a16="http://schemas.microsoft.com/office/drawing/2014/main" xmlns="" val="20010"/>
                    </a:ext>
                  </a:extLst>
                </a:gridCol>
                <a:gridCol w="600656">
                  <a:extLst>
                    <a:ext uri="{9D8B030D-6E8A-4147-A177-3AD203B41FA5}">
                      <a16:colId xmlns:a16="http://schemas.microsoft.com/office/drawing/2014/main" xmlns="" val="20011"/>
                    </a:ext>
                  </a:extLst>
                </a:gridCol>
                <a:gridCol w="591845">
                  <a:extLst>
                    <a:ext uri="{9D8B030D-6E8A-4147-A177-3AD203B41FA5}">
                      <a16:colId xmlns:a16="http://schemas.microsoft.com/office/drawing/2014/main" xmlns="" val="20012"/>
                    </a:ext>
                  </a:extLst>
                </a:gridCol>
              </a:tblGrid>
              <a:tr h="149818">
                <a:tc>
                  <a:txBody>
                    <a:bodyPr/>
                    <a:lstStyle/>
                    <a:p>
                      <a:r>
                        <a:rPr lang="en-US" sz="600" dirty="0"/>
                        <a:t>Week</a:t>
                      </a:r>
                      <a:r>
                        <a:rPr lang="en-US" sz="600" baseline="0" dirty="0"/>
                        <a:t> 1</a:t>
                      </a:r>
                      <a:endParaRPr lang="en-US" sz="6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6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600" dirty="0"/>
                        <a:t>Week 3</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6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6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6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600" dirty="0"/>
                        <a:t>Week 7</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6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6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6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6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6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600" dirty="0"/>
                        <a:t>Week 13</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2888147434"/>
              </p:ext>
            </p:extLst>
          </p:nvPr>
        </p:nvGraphicFramePr>
        <p:xfrm>
          <a:off x="1929448" y="3536832"/>
          <a:ext cx="7207872" cy="160020"/>
        </p:xfrm>
        <a:graphic>
          <a:graphicData uri="http://schemas.openxmlformats.org/drawingml/2006/table">
            <a:tbl>
              <a:tblPr firstRow="1" bandRow="1">
                <a:tableStyleId>{5C22544A-7EE6-4342-B048-85BDC9FD1C3A}</a:tableStyleId>
              </a:tblPr>
              <a:tblGrid>
                <a:gridCol w="600656">
                  <a:extLst>
                    <a:ext uri="{9D8B030D-6E8A-4147-A177-3AD203B41FA5}">
                      <a16:colId xmlns:a16="http://schemas.microsoft.com/office/drawing/2014/main" xmlns="" val="20000"/>
                    </a:ext>
                  </a:extLst>
                </a:gridCol>
                <a:gridCol w="600656">
                  <a:extLst>
                    <a:ext uri="{9D8B030D-6E8A-4147-A177-3AD203B41FA5}">
                      <a16:colId xmlns:a16="http://schemas.microsoft.com/office/drawing/2014/main" xmlns="" val="20001"/>
                    </a:ext>
                  </a:extLst>
                </a:gridCol>
                <a:gridCol w="600656">
                  <a:extLst>
                    <a:ext uri="{9D8B030D-6E8A-4147-A177-3AD203B41FA5}">
                      <a16:colId xmlns:a16="http://schemas.microsoft.com/office/drawing/2014/main" xmlns="" val="20002"/>
                    </a:ext>
                  </a:extLst>
                </a:gridCol>
                <a:gridCol w="600656">
                  <a:extLst>
                    <a:ext uri="{9D8B030D-6E8A-4147-A177-3AD203B41FA5}">
                      <a16:colId xmlns:a16="http://schemas.microsoft.com/office/drawing/2014/main" xmlns="" val="20003"/>
                    </a:ext>
                  </a:extLst>
                </a:gridCol>
                <a:gridCol w="600656">
                  <a:extLst>
                    <a:ext uri="{9D8B030D-6E8A-4147-A177-3AD203B41FA5}">
                      <a16:colId xmlns:a16="http://schemas.microsoft.com/office/drawing/2014/main" xmlns="" val="20004"/>
                    </a:ext>
                  </a:extLst>
                </a:gridCol>
                <a:gridCol w="600656">
                  <a:extLst>
                    <a:ext uri="{9D8B030D-6E8A-4147-A177-3AD203B41FA5}">
                      <a16:colId xmlns:a16="http://schemas.microsoft.com/office/drawing/2014/main" xmlns="" val="20005"/>
                    </a:ext>
                  </a:extLst>
                </a:gridCol>
                <a:gridCol w="600656">
                  <a:extLst>
                    <a:ext uri="{9D8B030D-6E8A-4147-A177-3AD203B41FA5}">
                      <a16:colId xmlns:a16="http://schemas.microsoft.com/office/drawing/2014/main" xmlns="" val="20006"/>
                    </a:ext>
                  </a:extLst>
                </a:gridCol>
                <a:gridCol w="600656">
                  <a:extLst>
                    <a:ext uri="{9D8B030D-6E8A-4147-A177-3AD203B41FA5}">
                      <a16:colId xmlns:a16="http://schemas.microsoft.com/office/drawing/2014/main" xmlns="" val="20007"/>
                    </a:ext>
                  </a:extLst>
                </a:gridCol>
                <a:gridCol w="600656">
                  <a:extLst>
                    <a:ext uri="{9D8B030D-6E8A-4147-A177-3AD203B41FA5}">
                      <a16:colId xmlns:a16="http://schemas.microsoft.com/office/drawing/2014/main" xmlns="" val="20008"/>
                    </a:ext>
                  </a:extLst>
                </a:gridCol>
                <a:gridCol w="600656">
                  <a:extLst>
                    <a:ext uri="{9D8B030D-6E8A-4147-A177-3AD203B41FA5}">
                      <a16:colId xmlns:a16="http://schemas.microsoft.com/office/drawing/2014/main" xmlns="" val="20009"/>
                    </a:ext>
                  </a:extLst>
                </a:gridCol>
                <a:gridCol w="600656">
                  <a:extLst>
                    <a:ext uri="{9D8B030D-6E8A-4147-A177-3AD203B41FA5}">
                      <a16:colId xmlns:a16="http://schemas.microsoft.com/office/drawing/2014/main" xmlns="" val="20010"/>
                    </a:ext>
                  </a:extLst>
                </a:gridCol>
                <a:gridCol w="600656">
                  <a:extLst>
                    <a:ext uri="{9D8B030D-6E8A-4147-A177-3AD203B41FA5}">
                      <a16:colId xmlns:a16="http://schemas.microsoft.com/office/drawing/2014/main" xmlns="" val="20011"/>
                    </a:ext>
                  </a:extLst>
                </a:gridCol>
              </a:tblGrid>
              <a:tr h="160020">
                <a:tc>
                  <a:txBody>
                    <a:bodyPr/>
                    <a:lstStyle/>
                    <a:p>
                      <a:r>
                        <a:rPr lang="en-US" sz="600" dirty="0"/>
                        <a:t>Week</a:t>
                      </a:r>
                      <a:r>
                        <a:rPr lang="en-US" sz="600" baseline="0" dirty="0"/>
                        <a:t> 1</a:t>
                      </a:r>
                      <a:endParaRPr lang="en-US" sz="6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6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600" dirty="0"/>
                        <a:t>Week 3</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6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6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6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600" dirty="0"/>
                        <a:t>Week 7</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6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6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6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6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6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0"/>
                  </a:ext>
                </a:extLst>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2998827546"/>
              </p:ext>
            </p:extLst>
          </p:nvPr>
        </p:nvGraphicFramePr>
        <p:xfrm>
          <a:off x="2530822" y="3763344"/>
          <a:ext cx="6607216" cy="160020"/>
        </p:xfrm>
        <a:graphic>
          <a:graphicData uri="http://schemas.openxmlformats.org/drawingml/2006/table">
            <a:tbl>
              <a:tblPr firstRow="1" bandRow="1">
                <a:tableStyleId>{5C22544A-7EE6-4342-B048-85BDC9FD1C3A}</a:tableStyleId>
              </a:tblPr>
              <a:tblGrid>
                <a:gridCol w="600656">
                  <a:extLst>
                    <a:ext uri="{9D8B030D-6E8A-4147-A177-3AD203B41FA5}">
                      <a16:colId xmlns:a16="http://schemas.microsoft.com/office/drawing/2014/main" xmlns="" val="20000"/>
                    </a:ext>
                  </a:extLst>
                </a:gridCol>
                <a:gridCol w="600656">
                  <a:extLst>
                    <a:ext uri="{9D8B030D-6E8A-4147-A177-3AD203B41FA5}">
                      <a16:colId xmlns:a16="http://schemas.microsoft.com/office/drawing/2014/main" xmlns="" val="20001"/>
                    </a:ext>
                  </a:extLst>
                </a:gridCol>
                <a:gridCol w="600656">
                  <a:extLst>
                    <a:ext uri="{9D8B030D-6E8A-4147-A177-3AD203B41FA5}">
                      <a16:colId xmlns:a16="http://schemas.microsoft.com/office/drawing/2014/main" xmlns="" val="20002"/>
                    </a:ext>
                  </a:extLst>
                </a:gridCol>
                <a:gridCol w="600656">
                  <a:extLst>
                    <a:ext uri="{9D8B030D-6E8A-4147-A177-3AD203B41FA5}">
                      <a16:colId xmlns:a16="http://schemas.microsoft.com/office/drawing/2014/main" xmlns="" val="20003"/>
                    </a:ext>
                  </a:extLst>
                </a:gridCol>
                <a:gridCol w="600656">
                  <a:extLst>
                    <a:ext uri="{9D8B030D-6E8A-4147-A177-3AD203B41FA5}">
                      <a16:colId xmlns:a16="http://schemas.microsoft.com/office/drawing/2014/main" xmlns="" val="20004"/>
                    </a:ext>
                  </a:extLst>
                </a:gridCol>
                <a:gridCol w="600656">
                  <a:extLst>
                    <a:ext uri="{9D8B030D-6E8A-4147-A177-3AD203B41FA5}">
                      <a16:colId xmlns:a16="http://schemas.microsoft.com/office/drawing/2014/main" xmlns="" val="20005"/>
                    </a:ext>
                  </a:extLst>
                </a:gridCol>
                <a:gridCol w="600656">
                  <a:extLst>
                    <a:ext uri="{9D8B030D-6E8A-4147-A177-3AD203B41FA5}">
                      <a16:colId xmlns:a16="http://schemas.microsoft.com/office/drawing/2014/main" xmlns="" val="20006"/>
                    </a:ext>
                  </a:extLst>
                </a:gridCol>
                <a:gridCol w="600656">
                  <a:extLst>
                    <a:ext uri="{9D8B030D-6E8A-4147-A177-3AD203B41FA5}">
                      <a16:colId xmlns:a16="http://schemas.microsoft.com/office/drawing/2014/main" xmlns="" val="20007"/>
                    </a:ext>
                  </a:extLst>
                </a:gridCol>
                <a:gridCol w="600656">
                  <a:extLst>
                    <a:ext uri="{9D8B030D-6E8A-4147-A177-3AD203B41FA5}">
                      <a16:colId xmlns:a16="http://schemas.microsoft.com/office/drawing/2014/main" xmlns="" val="20008"/>
                    </a:ext>
                  </a:extLst>
                </a:gridCol>
                <a:gridCol w="600656">
                  <a:extLst>
                    <a:ext uri="{9D8B030D-6E8A-4147-A177-3AD203B41FA5}">
                      <a16:colId xmlns:a16="http://schemas.microsoft.com/office/drawing/2014/main" xmlns="" val="20009"/>
                    </a:ext>
                  </a:extLst>
                </a:gridCol>
                <a:gridCol w="600656">
                  <a:extLst>
                    <a:ext uri="{9D8B030D-6E8A-4147-A177-3AD203B41FA5}">
                      <a16:colId xmlns:a16="http://schemas.microsoft.com/office/drawing/2014/main" xmlns="" val="20010"/>
                    </a:ext>
                  </a:extLst>
                </a:gridCol>
              </a:tblGrid>
              <a:tr h="0">
                <a:tc>
                  <a:txBody>
                    <a:bodyPr/>
                    <a:lstStyle/>
                    <a:p>
                      <a:r>
                        <a:rPr lang="en-US" sz="600" dirty="0"/>
                        <a:t>Week</a:t>
                      </a:r>
                      <a:r>
                        <a:rPr lang="en-US" sz="600" baseline="0" dirty="0"/>
                        <a:t> 1</a:t>
                      </a:r>
                      <a:endParaRPr lang="en-US" sz="6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6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600" dirty="0"/>
                        <a:t>Week 3</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6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6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6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600" dirty="0"/>
                        <a:t>Week 7</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6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6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6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6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0"/>
                  </a:ext>
                </a:extLst>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2463780423"/>
              </p:ext>
            </p:extLst>
          </p:nvPr>
        </p:nvGraphicFramePr>
        <p:xfrm>
          <a:off x="3132014" y="3962554"/>
          <a:ext cx="6006560" cy="160020"/>
        </p:xfrm>
        <a:graphic>
          <a:graphicData uri="http://schemas.openxmlformats.org/drawingml/2006/table">
            <a:tbl>
              <a:tblPr firstRow="1" bandRow="1">
                <a:tableStyleId>{5C22544A-7EE6-4342-B048-85BDC9FD1C3A}</a:tableStyleId>
              </a:tblPr>
              <a:tblGrid>
                <a:gridCol w="600656">
                  <a:extLst>
                    <a:ext uri="{9D8B030D-6E8A-4147-A177-3AD203B41FA5}">
                      <a16:colId xmlns:a16="http://schemas.microsoft.com/office/drawing/2014/main" xmlns="" val="20000"/>
                    </a:ext>
                  </a:extLst>
                </a:gridCol>
                <a:gridCol w="600656">
                  <a:extLst>
                    <a:ext uri="{9D8B030D-6E8A-4147-A177-3AD203B41FA5}">
                      <a16:colId xmlns:a16="http://schemas.microsoft.com/office/drawing/2014/main" xmlns="" val="20001"/>
                    </a:ext>
                  </a:extLst>
                </a:gridCol>
                <a:gridCol w="600656">
                  <a:extLst>
                    <a:ext uri="{9D8B030D-6E8A-4147-A177-3AD203B41FA5}">
                      <a16:colId xmlns:a16="http://schemas.microsoft.com/office/drawing/2014/main" xmlns="" val="20002"/>
                    </a:ext>
                  </a:extLst>
                </a:gridCol>
                <a:gridCol w="600656">
                  <a:extLst>
                    <a:ext uri="{9D8B030D-6E8A-4147-A177-3AD203B41FA5}">
                      <a16:colId xmlns:a16="http://schemas.microsoft.com/office/drawing/2014/main" xmlns="" val="20003"/>
                    </a:ext>
                  </a:extLst>
                </a:gridCol>
                <a:gridCol w="600656">
                  <a:extLst>
                    <a:ext uri="{9D8B030D-6E8A-4147-A177-3AD203B41FA5}">
                      <a16:colId xmlns:a16="http://schemas.microsoft.com/office/drawing/2014/main" xmlns="" val="20004"/>
                    </a:ext>
                  </a:extLst>
                </a:gridCol>
                <a:gridCol w="600656">
                  <a:extLst>
                    <a:ext uri="{9D8B030D-6E8A-4147-A177-3AD203B41FA5}">
                      <a16:colId xmlns:a16="http://schemas.microsoft.com/office/drawing/2014/main" xmlns="" val="20005"/>
                    </a:ext>
                  </a:extLst>
                </a:gridCol>
                <a:gridCol w="600656">
                  <a:extLst>
                    <a:ext uri="{9D8B030D-6E8A-4147-A177-3AD203B41FA5}">
                      <a16:colId xmlns:a16="http://schemas.microsoft.com/office/drawing/2014/main" xmlns="" val="20006"/>
                    </a:ext>
                  </a:extLst>
                </a:gridCol>
                <a:gridCol w="600656">
                  <a:extLst>
                    <a:ext uri="{9D8B030D-6E8A-4147-A177-3AD203B41FA5}">
                      <a16:colId xmlns:a16="http://schemas.microsoft.com/office/drawing/2014/main" xmlns="" val="20007"/>
                    </a:ext>
                  </a:extLst>
                </a:gridCol>
                <a:gridCol w="600656">
                  <a:extLst>
                    <a:ext uri="{9D8B030D-6E8A-4147-A177-3AD203B41FA5}">
                      <a16:colId xmlns:a16="http://schemas.microsoft.com/office/drawing/2014/main" xmlns="" val="20008"/>
                    </a:ext>
                  </a:extLst>
                </a:gridCol>
                <a:gridCol w="600656">
                  <a:extLst>
                    <a:ext uri="{9D8B030D-6E8A-4147-A177-3AD203B41FA5}">
                      <a16:colId xmlns:a16="http://schemas.microsoft.com/office/drawing/2014/main" xmlns="" val="20009"/>
                    </a:ext>
                  </a:extLst>
                </a:gridCol>
              </a:tblGrid>
              <a:tr h="160020">
                <a:tc>
                  <a:txBody>
                    <a:bodyPr/>
                    <a:lstStyle/>
                    <a:p>
                      <a:r>
                        <a:rPr lang="en-US" sz="600" dirty="0"/>
                        <a:t>Week</a:t>
                      </a:r>
                      <a:r>
                        <a:rPr lang="en-US" sz="600" baseline="0" dirty="0"/>
                        <a:t> 1</a:t>
                      </a:r>
                      <a:endParaRPr lang="en-US" sz="6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6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600" dirty="0"/>
                        <a:t>Week 3</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6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6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6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600" dirty="0"/>
                        <a:t>Week 7</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6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6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6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0"/>
                  </a:ext>
                </a:extLst>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880001111"/>
              </p:ext>
            </p:extLst>
          </p:nvPr>
        </p:nvGraphicFramePr>
        <p:xfrm>
          <a:off x="3731764" y="4189734"/>
          <a:ext cx="5405904" cy="160020"/>
        </p:xfrm>
        <a:graphic>
          <a:graphicData uri="http://schemas.openxmlformats.org/drawingml/2006/table">
            <a:tbl>
              <a:tblPr firstRow="1" bandRow="1">
                <a:tableStyleId>{5C22544A-7EE6-4342-B048-85BDC9FD1C3A}</a:tableStyleId>
              </a:tblPr>
              <a:tblGrid>
                <a:gridCol w="600656">
                  <a:extLst>
                    <a:ext uri="{9D8B030D-6E8A-4147-A177-3AD203B41FA5}">
                      <a16:colId xmlns:a16="http://schemas.microsoft.com/office/drawing/2014/main" xmlns="" val="20000"/>
                    </a:ext>
                  </a:extLst>
                </a:gridCol>
                <a:gridCol w="600656">
                  <a:extLst>
                    <a:ext uri="{9D8B030D-6E8A-4147-A177-3AD203B41FA5}">
                      <a16:colId xmlns:a16="http://schemas.microsoft.com/office/drawing/2014/main" xmlns="" val="20001"/>
                    </a:ext>
                  </a:extLst>
                </a:gridCol>
                <a:gridCol w="600656">
                  <a:extLst>
                    <a:ext uri="{9D8B030D-6E8A-4147-A177-3AD203B41FA5}">
                      <a16:colId xmlns:a16="http://schemas.microsoft.com/office/drawing/2014/main" xmlns="" val="20002"/>
                    </a:ext>
                  </a:extLst>
                </a:gridCol>
                <a:gridCol w="600656">
                  <a:extLst>
                    <a:ext uri="{9D8B030D-6E8A-4147-A177-3AD203B41FA5}">
                      <a16:colId xmlns:a16="http://schemas.microsoft.com/office/drawing/2014/main" xmlns="" val="20003"/>
                    </a:ext>
                  </a:extLst>
                </a:gridCol>
                <a:gridCol w="600656">
                  <a:extLst>
                    <a:ext uri="{9D8B030D-6E8A-4147-A177-3AD203B41FA5}">
                      <a16:colId xmlns:a16="http://schemas.microsoft.com/office/drawing/2014/main" xmlns="" val="20004"/>
                    </a:ext>
                  </a:extLst>
                </a:gridCol>
                <a:gridCol w="600656">
                  <a:extLst>
                    <a:ext uri="{9D8B030D-6E8A-4147-A177-3AD203B41FA5}">
                      <a16:colId xmlns:a16="http://schemas.microsoft.com/office/drawing/2014/main" xmlns="" val="20005"/>
                    </a:ext>
                  </a:extLst>
                </a:gridCol>
                <a:gridCol w="600656">
                  <a:extLst>
                    <a:ext uri="{9D8B030D-6E8A-4147-A177-3AD203B41FA5}">
                      <a16:colId xmlns:a16="http://schemas.microsoft.com/office/drawing/2014/main" xmlns="" val="20006"/>
                    </a:ext>
                  </a:extLst>
                </a:gridCol>
                <a:gridCol w="600656">
                  <a:extLst>
                    <a:ext uri="{9D8B030D-6E8A-4147-A177-3AD203B41FA5}">
                      <a16:colId xmlns:a16="http://schemas.microsoft.com/office/drawing/2014/main" xmlns="" val="20007"/>
                    </a:ext>
                  </a:extLst>
                </a:gridCol>
                <a:gridCol w="600656">
                  <a:extLst>
                    <a:ext uri="{9D8B030D-6E8A-4147-A177-3AD203B41FA5}">
                      <a16:colId xmlns:a16="http://schemas.microsoft.com/office/drawing/2014/main" xmlns="" val="20008"/>
                    </a:ext>
                  </a:extLst>
                </a:gridCol>
              </a:tblGrid>
              <a:tr h="160020">
                <a:tc>
                  <a:txBody>
                    <a:bodyPr/>
                    <a:lstStyle/>
                    <a:p>
                      <a:r>
                        <a:rPr lang="en-US" sz="600" dirty="0"/>
                        <a:t>Week</a:t>
                      </a:r>
                      <a:r>
                        <a:rPr lang="en-US" sz="600" baseline="0" dirty="0"/>
                        <a:t> 1</a:t>
                      </a:r>
                      <a:endParaRPr lang="en-US" sz="6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6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600" dirty="0"/>
                        <a:t>Week 3</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6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6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6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600" dirty="0"/>
                        <a:t>Week 7</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6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6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0"/>
                  </a:ext>
                </a:extLst>
              </a:tr>
            </a:tbl>
          </a:graphicData>
        </a:graphic>
      </p:graphicFrame>
      <p:sp>
        <p:nvSpPr>
          <p:cNvPr id="16" name="Oval 15"/>
          <p:cNvSpPr/>
          <p:nvPr/>
        </p:nvSpPr>
        <p:spPr>
          <a:xfrm>
            <a:off x="3566343" y="2764432"/>
            <a:ext cx="939754" cy="1723470"/>
          </a:xfrm>
          <a:prstGeom prst="ellipse">
            <a:avLst/>
          </a:prstGeom>
          <a:noFill/>
          <a:ln w="28575">
            <a:solidFill>
              <a:srgbClr val="DF551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3465896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250"/>
                                  </p:stCondLst>
                                  <p:childTnLst>
                                    <p:set>
                                      <p:cBhvr>
                                        <p:cTn id="9"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05840"/>
          </a:xfrm>
          <a:solidFill>
            <a:srgbClr val="DDD9C3"/>
          </a:solidFill>
          <a:ln>
            <a:noFill/>
          </a:ln>
        </p:spPr>
        <p:txBody>
          <a:bodyPr anchor="ctr">
            <a:noAutofit/>
          </a:bodyPr>
          <a:lstStyle/>
          <a:p>
            <a:pPr marL="58738" lvl="0" algn="l" defTabSz="914400">
              <a:defRPr/>
            </a:pPr>
            <a:r>
              <a:rPr lang="en-US" sz="3200" dirty="0"/>
              <a:t>Remote </a:t>
            </a:r>
            <a:r>
              <a:rPr lang="en-US" sz="3200" dirty="0" smtClean="0"/>
              <a:t>monitoring </a:t>
            </a:r>
            <a:r>
              <a:rPr lang="en-US" sz="3200" dirty="0"/>
              <a:t>of POC EID </a:t>
            </a:r>
            <a:r>
              <a:rPr lang="en-US" sz="3200" dirty="0" smtClean="0"/>
              <a:t>testing</a:t>
            </a:r>
            <a:endParaRPr lang="en-US" sz="3200" kern="0" dirty="0">
              <a:solidFill>
                <a:sysClr val="windowText" lastClr="000000"/>
              </a:solidFill>
              <a:latin typeface="Times New Roman" panose="02020603050405020304" pitchFamily="18" charset="0"/>
              <a:ea typeface="Times New Roman" panose="02020603050405020304" pitchFamily="18" charset="0"/>
            </a:endParaRPr>
          </a:p>
        </p:txBody>
      </p:sp>
      <p:sp>
        <p:nvSpPr>
          <p:cNvPr id="4" name="TextBox 3"/>
          <p:cNvSpPr txBox="1"/>
          <p:nvPr/>
        </p:nvSpPr>
        <p:spPr>
          <a:xfrm>
            <a:off x="574970" y="1560948"/>
            <a:ext cx="7811041" cy="4462760"/>
          </a:xfrm>
          <a:prstGeom prst="rect">
            <a:avLst/>
          </a:prstGeom>
          <a:noFill/>
        </p:spPr>
        <p:txBody>
          <a:bodyPr wrap="square" rtlCol="0">
            <a:spAutoFit/>
          </a:bodyPr>
          <a:lstStyle/>
          <a:p>
            <a:pPr>
              <a:spcBef>
                <a:spcPts val="900"/>
              </a:spcBef>
            </a:pPr>
            <a:r>
              <a:rPr lang="en-US" sz="2400" b="1" dirty="0"/>
              <a:t>Investigation and corrective actions</a:t>
            </a:r>
          </a:p>
          <a:p>
            <a:pPr marL="728645" lvl="1" indent="-385754">
              <a:buFont typeface="Wingdings" panose="05000000000000000000" pitchFamily="2" charset="2"/>
              <a:buChar char="ü"/>
            </a:pPr>
            <a:r>
              <a:rPr lang="en-US" dirty="0"/>
              <a:t>Good governance and appointed coordinating body is crucial</a:t>
            </a:r>
          </a:p>
          <a:p>
            <a:pPr marL="728645" lvl="1" indent="-385754">
              <a:buFont typeface="Wingdings" panose="05000000000000000000" pitchFamily="2" charset="2"/>
              <a:buChar char="ü"/>
            </a:pPr>
            <a:r>
              <a:rPr lang="en-US" dirty="0"/>
              <a:t>Feedback communication with appointed focal points is key</a:t>
            </a:r>
          </a:p>
          <a:p>
            <a:pPr marL="728645" lvl="1" indent="-385754">
              <a:buFont typeface="Wingdings" panose="05000000000000000000" pitchFamily="2" charset="2"/>
              <a:buChar char="ü"/>
            </a:pPr>
            <a:r>
              <a:rPr lang="en-US" dirty="0"/>
              <a:t>District-level support is essential for follow-up and corrective action.</a:t>
            </a:r>
          </a:p>
          <a:p>
            <a:pPr marL="728645" lvl="1" indent="-385754">
              <a:buFont typeface="Wingdings" panose="05000000000000000000" pitchFamily="2" charset="2"/>
              <a:buChar char="ü"/>
            </a:pPr>
            <a:r>
              <a:rPr lang="en-US" dirty="0"/>
              <a:t>Competency assessment and refresher training might be needed</a:t>
            </a:r>
          </a:p>
          <a:p>
            <a:pPr marL="728645" lvl="1" indent="-385754">
              <a:buFont typeface="Wingdings" panose="05000000000000000000" pitchFamily="2" charset="2"/>
              <a:buChar char="ü"/>
            </a:pPr>
            <a:r>
              <a:rPr lang="en-US" dirty="0"/>
              <a:t>Instrument repair might be needed</a:t>
            </a:r>
          </a:p>
          <a:p>
            <a:pPr marL="728645" lvl="1" indent="-385754">
              <a:buFont typeface="Wingdings" panose="05000000000000000000" pitchFamily="2" charset="2"/>
              <a:buChar char="ü"/>
            </a:pPr>
            <a:r>
              <a:rPr lang="en-US" dirty="0"/>
              <a:t>Share information with supply chain to avoid stock outs</a:t>
            </a:r>
          </a:p>
          <a:p>
            <a:pPr marL="728645" lvl="1" indent="-385754">
              <a:buFont typeface="Wingdings" panose="05000000000000000000" pitchFamily="2" charset="2"/>
              <a:buChar char="ü"/>
            </a:pPr>
            <a:r>
              <a:rPr lang="en-US" dirty="0"/>
              <a:t>Seek technical support from manufacturer if needed</a:t>
            </a:r>
          </a:p>
          <a:p>
            <a:pPr>
              <a:spcBef>
                <a:spcPts val="2400"/>
              </a:spcBef>
            </a:pPr>
            <a:r>
              <a:rPr lang="en-US" sz="2400" b="1" dirty="0"/>
              <a:t>Post-market surveillance</a:t>
            </a:r>
          </a:p>
          <a:p>
            <a:pPr marL="728645" lvl="1" indent="-385754">
              <a:buFont typeface="Wingdings" panose="05000000000000000000" pitchFamily="2" charset="2"/>
              <a:buChar char="ü"/>
            </a:pPr>
            <a:r>
              <a:rPr lang="en-US" dirty="0"/>
              <a:t>Know how to identify potential problem in cartridge and instruments</a:t>
            </a:r>
          </a:p>
          <a:p>
            <a:pPr marL="728645" lvl="1" indent="-385754">
              <a:buFont typeface="Wingdings" panose="05000000000000000000" pitchFamily="2" charset="2"/>
              <a:buChar char="ü"/>
            </a:pPr>
            <a:r>
              <a:rPr lang="en-US" dirty="0"/>
              <a:t>Similar problems seen across sites should raise a flag and prompt further investigation</a:t>
            </a:r>
          </a:p>
          <a:p>
            <a:pPr marL="728645" lvl="1" indent="-385754">
              <a:buFont typeface="Wingdings" panose="05000000000000000000" pitchFamily="2" charset="2"/>
              <a:buChar char="ü"/>
            </a:pPr>
            <a:r>
              <a:rPr lang="en-US" dirty="0"/>
              <a:t>Sudden surge in problem following the use of a new lot should also raise a flag</a:t>
            </a:r>
          </a:p>
        </p:txBody>
      </p:sp>
    </p:spTree>
    <p:extLst>
      <p:ext uri="{BB962C8B-B14F-4D97-AF65-F5344CB8AC3E}">
        <p14:creationId xmlns:p14="http://schemas.microsoft.com/office/powerpoint/2010/main" val="90985633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25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par>
                          <p:cTn id="7" fill="hold">
                            <p:stCondLst>
                              <p:cond delay="250"/>
                            </p:stCondLst>
                            <p:childTnLst>
                              <p:par>
                                <p:cTn id="8" presetID="1" presetClass="entr" presetSubtype="0" fill="hold" grpId="0" nodeType="afterEffect">
                                  <p:stCondLst>
                                    <p:cond delay="250"/>
                                  </p:stCondLst>
                                  <p:childTnLst>
                                    <p:set>
                                      <p:cBhvr>
                                        <p:cTn id="9" dur="1" fill="hold">
                                          <p:stCondLst>
                                            <p:cond delay="0"/>
                                          </p:stCondLst>
                                        </p:cTn>
                                        <p:tgtEl>
                                          <p:spTgt spid="4">
                                            <p:txEl>
                                              <p:pRg st="1" end="1"/>
                                            </p:txEl>
                                          </p:spTgt>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grpId="0" nodeType="afterEffect">
                                  <p:stCondLst>
                                    <p:cond delay="25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childTnLst>
                          </p:cTn>
                        </p:par>
                        <p:par>
                          <p:cTn id="13" fill="hold">
                            <p:stCondLst>
                              <p:cond delay="750"/>
                            </p:stCondLst>
                            <p:childTnLst>
                              <p:par>
                                <p:cTn id="14" presetID="1" presetClass="entr" presetSubtype="0" fill="hold" grpId="0" nodeType="afterEffect">
                                  <p:stCondLst>
                                    <p:cond delay="250"/>
                                  </p:stCondLst>
                                  <p:childTnLst>
                                    <p:set>
                                      <p:cBhvr>
                                        <p:cTn id="15" dur="1" fill="hold">
                                          <p:stCondLst>
                                            <p:cond delay="0"/>
                                          </p:stCondLst>
                                        </p:cTn>
                                        <p:tgtEl>
                                          <p:spTgt spid="4">
                                            <p:txEl>
                                              <p:pRg st="3" end="3"/>
                                            </p:txEl>
                                          </p:spTgt>
                                        </p:tgtEl>
                                        <p:attrNameLst>
                                          <p:attrName>style.visibility</p:attrName>
                                        </p:attrNameLst>
                                      </p:cBhvr>
                                      <p:to>
                                        <p:strVal val="visible"/>
                                      </p:to>
                                    </p:set>
                                  </p:childTnLst>
                                </p:cTn>
                              </p:par>
                            </p:childTnLst>
                          </p:cTn>
                        </p:par>
                        <p:par>
                          <p:cTn id="16" fill="hold">
                            <p:stCondLst>
                              <p:cond delay="1000"/>
                            </p:stCondLst>
                            <p:childTnLst>
                              <p:par>
                                <p:cTn id="17" presetID="1" presetClass="entr" presetSubtype="0" fill="hold" grpId="0" nodeType="afterEffect">
                                  <p:stCondLst>
                                    <p:cond delay="25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par>
                          <p:cTn id="19" fill="hold">
                            <p:stCondLst>
                              <p:cond delay="1250"/>
                            </p:stCondLst>
                            <p:childTnLst>
                              <p:par>
                                <p:cTn id="20" presetID="1" presetClass="entr" presetSubtype="0" fill="hold" grpId="0" nodeType="afterEffect">
                                  <p:stCondLst>
                                    <p:cond delay="250"/>
                                  </p:stCondLst>
                                  <p:childTnLst>
                                    <p:set>
                                      <p:cBhvr>
                                        <p:cTn id="21" dur="1" fill="hold">
                                          <p:stCondLst>
                                            <p:cond delay="0"/>
                                          </p:stCondLst>
                                        </p:cTn>
                                        <p:tgtEl>
                                          <p:spTgt spid="4">
                                            <p:txEl>
                                              <p:pRg st="5" end="5"/>
                                            </p:txEl>
                                          </p:spTgt>
                                        </p:tgtEl>
                                        <p:attrNameLst>
                                          <p:attrName>style.visibility</p:attrName>
                                        </p:attrNameLst>
                                      </p:cBhvr>
                                      <p:to>
                                        <p:strVal val="visible"/>
                                      </p:to>
                                    </p:set>
                                  </p:childTnLst>
                                </p:cTn>
                              </p:par>
                            </p:childTnLst>
                          </p:cTn>
                        </p:par>
                        <p:par>
                          <p:cTn id="22" fill="hold">
                            <p:stCondLst>
                              <p:cond delay="1500"/>
                            </p:stCondLst>
                            <p:childTnLst>
                              <p:par>
                                <p:cTn id="23" presetID="1" presetClass="entr" presetSubtype="0" fill="hold" grpId="0" nodeType="afterEffect">
                                  <p:stCondLst>
                                    <p:cond delay="250"/>
                                  </p:stCondLst>
                                  <p:childTnLst>
                                    <p:set>
                                      <p:cBhvr>
                                        <p:cTn id="24" dur="1" fill="hold">
                                          <p:stCondLst>
                                            <p:cond delay="0"/>
                                          </p:stCondLst>
                                        </p:cTn>
                                        <p:tgtEl>
                                          <p:spTgt spid="4">
                                            <p:txEl>
                                              <p:pRg st="6" end="6"/>
                                            </p:txEl>
                                          </p:spTgt>
                                        </p:tgtEl>
                                        <p:attrNameLst>
                                          <p:attrName>style.visibility</p:attrName>
                                        </p:attrNameLst>
                                      </p:cBhvr>
                                      <p:to>
                                        <p:strVal val="visible"/>
                                      </p:to>
                                    </p:set>
                                  </p:childTnLst>
                                </p:cTn>
                              </p:par>
                            </p:childTnLst>
                          </p:cTn>
                        </p:par>
                        <p:par>
                          <p:cTn id="25" fill="hold">
                            <p:stCondLst>
                              <p:cond delay="1750"/>
                            </p:stCondLst>
                            <p:childTnLst>
                              <p:par>
                                <p:cTn id="26" presetID="1" presetClass="entr" presetSubtype="0" fill="hold" grpId="0" nodeType="afterEffect">
                                  <p:stCondLst>
                                    <p:cond delay="250"/>
                                  </p:stCondLst>
                                  <p:childTnLst>
                                    <p:set>
                                      <p:cBhvr>
                                        <p:cTn id="27"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250"/>
                                  </p:stCondLst>
                                  <p:childTnLst>
                                    <p:set>
                                      <p:cBhvr>
                                        <p:cTn id="31" dur="1" fill="hold">
                                          <p:stCondLst>
                                            <p:cond delay="0"/>
                                          </p:stCondLst>
                                        </p:cTn>
                                        <p:tgtEl>
                                          <p:spTgt spid="4">
                                            <p:txEl>
                                              <p:pRg st="8" end="8"/>
                                            </p:txEl>
                                          </p:spTgt>
                                        </p:tgtEl>
                                        <p:attrNameLst>
                                          <p:attrName>style.visibility</p:attrName>
                                        </p:attrNameLst>
                                      </p:cBhvr>
                                      <p:to>
                                        <p:strVal val="visible"/>
                                      </p:to>
                                    </p:set>
                                  </p:childTnLst>
                                </p:cTn>
                              </p:par>
                            </p:childTnLst>
                          </p:cTn>
                        </p:par>
                        <p:par>
                          <p:cTn id="32" fill="hold">
                            <p:stCondLst>
                              <p:cond delay="250"/>
                            </p:stCondLst>
                            <p:childTnLst>
                              <p:par>
                                <p:cTn id="33" presetID="1" presetClass="entr" presetSubtype="0" fill="hold" grpId="0" nodeType="afterEffect">
                                  <p:stCondLst>
                                    <p:cond delay="250"/>
                                  </p:stCondLst>
                                  <p:childTnLst>
                                    <p:set>
                                      <p:cBhvr>
                                        <p:cTn id="34" dur="1" fill="hold">
                                          <p:stCondLst>
                                            <p:cond delay="0"/>
                                          </p:stCondLst>
                                        </p:cTn>
                                        <p:tgtEl>
                                          <p:spTgt spid="4">
                                            <p:txEl>
                                              <p:pRg st="9" end="9"/>
                                            </p:txEl>
                                          </p:spTgt>
                                        </p:tgtEl>
                                        <p:attrNameLst>
                                          <p:attrName>style.visibility</p:attrName>
                                        </p:attrNameLst>
                                      </p:cBhvr>
                                      <p:to>
                                        <p:strVal val="visible"/>
                                      </p:to>
                                    </p:set>
                                  </p:childTnLst>
                                </p:cTn>
                              </p:par>
                            </p:childTnLst>
                          </p:cTn>
                        </p:par>
                        <p:par>
                          <p:cTn id="35" fill="hold">
                            <p:stCondLst>
                              <p:cond delay="500"/>
                            </p:stCondLst>
                            <p:childTnLst>
                              <p:par>
                                <p:cTn id="36" presetID="1" presetClass="entr" presetSubtype="0" fill="hold" grpId="0" nodeType="afterEffect">
                                  <p:stCondLst>
                                    <p:cond delay="250"/>
                                  </p:stCondLst>
                                  <p:childTnLst>
                                    <p:set>
                                      <p:cBhvr>
                                        <p:cTn id="37" dur="1" fill="hold">
                                          <p:stCondLst>
                                            <p:cond delay="0"/>
                                          </p:stCondLst>
                                        </p:cTn>
                                        <p:tgtEl>
                                          <p:spTgt spid="4">
                                            <p:txEl>
                                              <p:pRg st="10" end="10"/>
                                            </p:txEl>
                                          </p:spTgt>
                                        </p:tgtEl>
                                        <p:attrNameLst>
                                          <p:attrName>style.visibility</p:attrName>
                                        </p:attrNameLst>
                                      </p:cBhvr>
                                      <p:to>
                                        <p:strVal val="visible"/>
                                      </p:to>
                                    </p:set>
                                  </p:childTnLst>
                                </p:cTn>
                              </p:par>
                            </p:childTnLst>
                          </p:cTn>
                        </p:par>
                        <p:par>
                          <p:cTn id="38" fill="hold">
                            <p:stCondLst>
                              <p:cond delay="750"/>
                            </p:stCondLst>
                            <p:childTnLst>
                              <p:par>
                                <p:cTn id="39" presetID="1" presetClass="entr" presetSubtype="0" fill="hold" grpId="0" nodeType="afterEffect">
                                  <p:stCondLst>
                                    <p:cond delay="250"/>
                                  </p:stCondLst>
                                  <p:childTnLst>
                                    <p:set>
                                      <p:cBhvr>
                                        <p:cTn id="40"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5"/>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05840"/>
          </a:xfrm>
          <a:solidFill>
            <a:srgbClr val="DDD9C3"/>
          </a:solidFill>
          <a:ln>
            <a:noFill/>
          </a:ln>
        </p:spPr>
        <p:txBody>
          <a:bodyPr anchor="ctr">
            <a:noAutofit/>
          </a:bodyPr>
          <a:lstStyle/>
          <a:p>
            <a:pPr marL="58738" lvl="0" algn="l" defTabSz="914400">
              <a:defRPr/>
            </a:pPr>
            <a:r>
              <a:rPr lang="en-US" sz="3200" dirty="0"/>
              <a:t>Instrument </a:t>
            </a:r>
            <a:r>
              <a:rPr lang="en-US" sz="3200" dirty="0" smtClean="0"/>
              <a:t>connectivity</a:t>
            </a:r>
            <a:endParaRPr lang="en-US" sz="3200" dirty="0"/>
          </a:p>
        </p:txBody>
      </p:sp>
      <p:sp>
        <p:nvSpPr>
          <p:cNvPr id="4" name="TextBox 3"/>
          <p:cNvSpPr txBox="1"/>
          <p:nvPr/>
        </p:nvSpPr>
        <p:spPr>
          <a:xfrm>
            <a:off x="490749" y="1306903"/>
            <a:ext cx="6283029" cy="5093702"/>
          </a:xfrm>
          <a:prstGeom prst="rect">
            <a:avLst/>
          </a:prstGeom>
          <a:noFill/>
        </p:spPr>
        <p:txBody>
          <a:bodyPr wrap="square" rtlCol="0">
            <a:spAutoFit/>
          </a:bodyPr>
          <a:lstStyle/>
          <a:p>
            <a:pPr marL="342892" indent="-342892">
              <a:spcBef>
                <a:spcPts val="1200"/>
              </a:spcBef>
              <a:buFont typeface="+mj-lt"/>
              <a:buAutoNum type="arabicPeriod"/>
            </a:pPr>
            <a:r>
              <a:rPr lang="en-US" dirty="0"/>
              <a:t>Most instruments are capable of being connected</a:t>
            </a:r>
          </a:p>
          <a:p>
            <a:pPr marL="342892" indent="-342892">
              <a:spcBef>
                <a:spcPts val="600"/>
              </a:spcBef>
              <a:buFont typeface="+mj-lt"/>
              <a:buAutoNum type="arabicPeriod"/>
            </a:pPr>
            <a:r>
              <a:rPr lang="en-US" dirty="0"/>
              <a:t>Partial or complete connectivity solutions sometimes provided by manufacturers</a:t>
            </a:r>
          </a:p>
          <a:p>
            <a:pPr marL="342892" indent="-342892">
              <a:spcBef>
                <a:spcPts val="600"/>
              </a:spcBef>
              <a:buFont typeface="+mj-lt"/>
              <a:buAutoNum type="arabicPeriod"/>
            </a:pPr>
            <a:r>
              <a:rPr lang="en-US" dirty="0"/>
              <a:t>Third-party companies specializing in connectivity exist (SystemOne, Savics, etc.)</a:t>
            </a:r>
          </a:p>
          <a:p>
            <a:pPr marL="342892" indent="-342892">
              <a:spcBef>
                <a:spcPts val="600"/>
              </a:spcBef>
              <a:buFont typeface="+mj-lt"/>
              <a:buAutoNum type="arabicPeriod"/>
            </a:pPr>
            <a:r>
              <a:rPr lang="en-US" dirty="0"/>
              <a:t>Key for overall remote monitoring of implementation</a:t>
            </a:r>
          </a:p>
          <a:p>
            <a:pPr marL="342892" indent="-342892">
              <a:spcBef>
                <a:spcPts val="600"/>
              </a:spcBef>
              <a:buFont typeface="+mj-lt"/>
              <a:buAutoNum type="arabicPeriod"/>
            </a:pPr>
            <a:r>
              <a:rPr lang="en-US" dirty="0"/>
              <a:t>Critical for quality assurance of a decentralized POC network.</a:t>
            </a:r>
          </a:p>
          <a:p>
            <a:pPr marL="342892" indent="-342892">
              <a:spcBef>
                <a:spcPts val="600"/>
              </a:spcBef>
              <a:buFont typeface="+mj-lt"/>
              <a:buAutoNum type="arabicPeriod"/>
            </a:pPr>
            <a:r>
              <a:rPr lang="en-US" dirty="0"/>
              <a:t>Use of dashboard allows rapid visualization of data and network map</a:t>
            </a:r>
          </a:p>
          <a:p>
            <a:pPr marL="342892" indent="-342892">
              <a:spcBef>
                <a:spcPts val="600"/>
              </a:spcBef>
              <a:buFont typeface="+mj-lt"/>
              <a:buAutoNum type="arabicPeriod"/>
            </a:pPr>
            <a:r>
              <a:rPr lang="en-US" dirty="0"/>
              <a:t>Can allow for result transmission to clinicians</a:t>
            </a:r>
          </a:p>
          <a:p>
            <a:pPr marL="342892" indent="-342892">
              <a:spcBef>
                <a:spcPts val="600"/>
              </a:spcBef>
              <a:buFont typeface="+mj-lt"/>
              <a:buAutoNum type="arabicPeriod"/>
            </a:pPr>
            <a:r>
              <a:rPr lang="en-US" dirty="0"/>
              <a:t>Can connect to existing LIMS or electronic registers</a:t>
            </a:r>
          </a:p>
          <a:p>
            <a:pPr marL="342892" indent="-342892">
              <a:spcBef>
                <a:spcPts val="600"/>
              </a:spcBef>
              <a:buFont typeface="+mj-lt"/>
              <a:buAutoNum type="arabicPeriod"/>
            </a:pPr>
            <a:r>
              <a:rPr lang="en-US" dirty="0"/>
              <a:t>Inventory Management</a:t>
            </a:r>
          </a:p>
          <a:p>
            <a:pPr marL="342892" indent="-342892">
              <a:spcBef>
                <a:spcPts val="600"/>
              </a:spcBef>
              <a:buFont typeface="+mj-lt"/>
              <a:buAutoNum type="arabicPeriod"/>
            </a:pPr>
            <a:r>
              <a:rPr lang="en-US" dirty="0"/>
              <a:t>Use of GPS coordinates to map your network</a:t>
            </a:r>
          </a:p>
          <a:p>
            <a:pPr marL="342892" indent="-342892">
              <a:spcBef>
                <a:spcPts val="600"/>
              </a:spcBef>
              <a:buFont typeface="+mj-lt"/>
              <a:buAutoNum type="arabicPeriod"/>
            </a:pPr>
            <a:r>
              <a:rPr lang="en-US" dirty="0"/>
              <a:t>Disease surveillance</a:t>
            </a:r>
          </a:p>
          <a:p>
            <a:pPr marL="342892" indent="-342892">
              <a:spcBef>
                <a:spcPts val="600"/>
              </a:spcBef>
              <a:buFont typeface="+mj-lt"/>
              <a:buAutoNum type="arabicPeriod"/>
            </a:pPr>
            <a:r>
              <a:rPr lang="en-US" dirty="0"/>
              <a:t>Configurable data access permissions</a:t>
            </a:r>
          </a:p>
        </p:txBody>
      </p:sp>
      <p:pic>
        <p:nvPicPr>
          <p:cNvPr id="5" name="Picture 4"/>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6657332" y="1583431"/>
            <a:ext cx="2065096" cy="4540647"/>
          </a:xfrm>
          <a:prstGeom prst="rect">
            <a:avLst/>
          </a:prstGeom>
        </p:spPr>
      </p:pic>
    </p:spTree>
    <p:extLst>
      <p:ext uri="{BB962C8B-B14F-4D97-AF65-F5344CB8AC3E}">
        <p14:creationId xmlns:p14="http://schemas.microsoft.com/office/powerpoint/2010/main" val="297201790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25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25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25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25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25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25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25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25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250"/>
                                  </p:stCondLst>
                                  <p:childTnLst>
                                    <p:set>
                                      <p:cBhvr>
                                        <p:cTn id="3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250"/>
                                  </p:stCondLst>
                                  <p:childTnLst>
                                    <p:set>
                                      <p:cBhvr>
                                        <p:cTn id="42"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250"/>
                                  </p:stCondLst>
                                  <p:childTnLst>
                                    <p:set>
                                      <p:cBhvr>
                                        <p:cTn id="46"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250"/>
                                  </p:stCondLst>
                                  <p:childTnLst>
                                    <p:set>
                                      <p:cBhvr>
                                        <p:cTn id="50"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5"/>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05840"/>
          </a:xfrm>
          <a:solidFill>
            <a:srgbClr val="DDD9C3"/>
          </a:solidFill>
          <a:ln>
            <a:noFill/>
          </a:ln>
        </p:spPr>
        <p:txBody>
          <a:bodyPr anchor="ctr">
            <a:noAutofit/>
          </a:bodyPr>
          <a:lstStyle/>
          <a:p>
            <a:pPr marL="63500" algn="l"/>
            <a:r>
              <a:rPr lang="en-US" sz="2800" dirty="0"/>
              <a:t>Why POC testing for EID of HIV?</a:t>
            </a:r>
          </a:p>
        </p:txBody>
      </p:sp>
      <p:sp>
        <p:nvSpPr>
          <p:cNvPr id="7" name="Text Placeholder 2"/>
          <p:cNvSpPr>
            <a:spLocks noGrp="1"/>
          </p:cNvSpPr>
          <p:nvPr>
            <p:ph type="body" idx="1"/>
          </p:nvPr>
        </p:nvSpPr>
        <p:spPr>
          <a:xfrm>
            <a:off x="268941" y="1442698"/>
            <a:ext cx="5369859" cy="4762159"/>
          </a:xfrm>
        </p:spPr>
        <p:txBody>
          <a:bodyPr>
            <a:noAutofit/>
          </a:bodyPr>
          <a:lstStyle/>
          <a:p>
            <a:r>
              <a:rPr lang="en-US" sz="2000" dirty="0">
                <a:cs typeface="Calibri" panose="020F0502020204030204" pitchFamily="34" charset="0"/>
              </a:rPr>
              <a:t>Early HIV testing, prompt return of test results, and rapid initiation of treatment are critical for reducing morbidity and mortality among HIV-infected infants</a:t>
            </a:r>
          </a:p>
          <a:p>
            <a:pPr>
              <a:spcBef>
                <a:spcPts val="1200"/>
              </a:spcBef>
            </a:pPr>
            <a:r>
              <a:rPr lang="en-US" sz="2000" dirty="0">
                <a:cs typeface="Calibri" panose="020F0502020204030204" pitchFamily="34" charset="0"/>
              </a:rPr>
              <a:t>In order to achieve the UNAIDS 90-90-90 targets, the World Health Organization recommends: </a:t>
            </a:r>
          </a:p>
          <a:p>
            <a:pPr lvl="1">
              <a:spcBef>
                <a:spcPts val="600"/>
              </a:spcBef>
            </a:pPr>
            <a:r>
              <a:rPr lang="en-US" sz="1800" dirty="0">
                <a:cs typeface="Calibri" panose="020F0502020204030204" pitchFamily="34" charset="0"/>
              </a:rPr>
              <a:t>All HIV-exposed infants receive a virological test at 4-6 weeks of age, or at the earliest opportunity thereafter;</a:t>
            </a:r>
          </a:p>
          <a:p>
            <a:pPr lvl="1">
              <a:spcBef>
                <a:spcPts val="600"/>
              </a:spcBef>
            </a:pPr>
            <a:r>
              <a:rPr lang="en-US" sz="1800" dirty="0">
                <a:cs typeface="Calibri" panose="020F0502020204030204" pitchFamily="34" charset="0"/>
              </a:rPr>
              <a:t>Test results are returned to caregivers quickly (i.e. within 4 weeks); and</a:t>
            </a:r>
          </a:p>
          <a:p>
            <a:pPr lvl="1">
              <a:spcBef>
                <a:spcPts val="600"/>
              </a:spcBef>
            </a:pPr>
            <a:r>
              <a:rPr lang="en-US" sz="1800" dirty="0">
                <a:cs typeface="Calibri" panose="020F0502020204030204" pitchFamily="34" charset="0"/>
              </a:rPr>
              <a:t>HIV-infected infants are promptly linked to care and treatment services.</a:t>
            </a:r>
            <a:endParaRPr lang="en-GB" sz="1800" dirty="0">
              <a:cs typeface="Calibri" panose="020F0502020204030204" pitchFamily="34" charset="0"/>
            </a:endParaRPr>
          </a:p>
        </p:txBody>
      </p:sp>
      <p:pic>
        <p:nvPicPr>
          <p:cNvPr id="8" name="Picture 7"/>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791200" y="1654041"/>
            <a:ext cx="3124200" cy="4227482"/>
          </a:xfrm>
          <a:prstGeom prst="rect">
            <a:avLst/>
          </a:prstGeom>
        </p:spPr>
      </p:pic>
    </p:spTree>
    <p:extLst>
      <p:ext uri="{BB962C8B-B14F-4D97-AF65-F5344CB8AC3E}">
        <p14:creationId xmlns:p14="http://schemas.microsoft.com/office/powerpoint/2010/main" val="152317845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Effect transition="in" filter="fade">
                                      <p:cBhvr>
                                        <p:cTn id="15" dur="500"/>
                                        <p:tgtEl>
                                          <p:spTgt spid="7">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txEl>
                                              <p:pRg st="3" end="3"/>
                                            </p:txEl>
                                          </p:spTgt>
                                        </p:tgtEl>
                                        <p:attrNameLst>
                                          <p:attrName>style.visibility</p:attrName>
                                        </p:attrNameLst>
                                      </p:cBhvr>
                                      <p:to>
                                        <p:strVal val="visible"/>
                                      </p:to>
                                    </p:set>
                                    <p:animEffect transition="in" filter="fade">
                                      <p:cBhvr>
                                        <p:cTn id="18" dur="500"/>
                                        <p:tgtEl>
                                          <p:spTgt spid="7">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7">
                                            <p:txEl>
                                              <p:pRg st="4" end="4"/>
                                            </p:txEl>
                                          </p:spTgt>
                                        </p:tgtEl>
                                        <p:attrNameLst>
                                          <p:attrName>style.visibility</p:attrName>
                                        </p:attrNameLst>
                                      </p:cBhvr>
                                      <p:to>
                                        <p:strVal val="visible"/>
                                      </p:to>
                                    </p:set>
                                    <p:animEffect transition="in" filter="fade">
                                      <p:cBhvr>
                                        <p:cTn id="21"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01589" y="2038781"/>
            <a:ext cx="2300433" cy="1745465"/>
          </a:xfrm>
          <a:prstGeom prst="rect">
            <a:avLst/>
          </a:prstGeom>
        </p:spPr>
      </p:pic>
      <p:sp>
        <p:nvSpPr>
          <p:cNvPr id="2" name="Title 1"/>
          <p:cNvSpPr>
            <a:spLocks noGrp="1"/>
          </p:cNvSpPr>
          <p:nvPr>
            <p:ph type="title"/>
          </p:nvPr>
        </p:nvSpPr>
        <p:spPr>
          <a:xfrm>
            <a:off x="0" y="0"/>
            <a:ext cx="9144000" cy="1005840"/>
          </a:xfrm>
          <a:solidFill>
            <a:srgbClr val="DDD9C3"/>
          </a:solidFill>
          <a:ln>
            <a:noFill/>
          </a:ln>
        </p:spPr>
        <p:txBody>
          <a:bodyPr anchor="ctr">
            <a:noAutofit/>
          </a:bodyPr>
          <a:lstStyle/>
          <a:p>
            <a:pPr marL="58738" lvl="0" algn="l" defTabSz="914400">
              <a:defRPr/>
            </a:pPr>
            <a:r>
              <a:rPr lang="en-US" sz="3200" dirty="0"/>
              <a:t>Remote </a:t>
            </a:r>
            <a:r>
              <a:rPr lang="en-US" sz="3200" dirty="0" smtClean="0"/>
              <a:t>monitoring </a:t>
            </a:r>
            <a:r>
              <a:rPr lang="en-US" sz="3200" dirty="0"/>
              <a:t>of POC EID </a:t>
            </a:r>
            <a:r>
              <a:rPr lang="en-US" sz="3200" dirty="0" smtClean="0"/>
              <a:t>testing</a:t>
            </a:r>
            <a:endParaRPr lang="en-US" sz="3200" kern="0" dirty="0">
              <a:solidFill>
                <a:sysClr val="windowText" lastClr="000000"/>
              </a:solidFill>
              <a:latin typeface="Times New Roman" panose="02020603050405020304" pitchFamily="18" charset="0"/>
              <a:ea typeface="Times New Roman" panose="02020603050405020304" pitchFamily="18" charset="0"/>
            </a:endParaRPr>
          </a:p>
        </p:txBody>
      </p:sp>
      <p:sp>
        <p:nvSpPr>
          <p:cNvPr id="4" name="TextBox 3"/>
          <p:cNvSpPr txBox="1"/>
          <p:nvPr/>
        </p:nvSpPr>
        <p:spPr>
          <a:xfrm>
            <a:off x="250118" y="1090307"/>
            <a:ext cx="6814506" cy="3470181"/>
          </a:xfrm>
          <a:prstGeom prst="rect">
            <a:avLst/>
          </a:prstGeom>
          <a:noFill/>
        </p:spPr>
        <p:txBody>
          <a:bodyPr wrap="square" rtlCol="0">
            <a:spAutoFit/>
          </a:bodyPr>
          <a:lstStyle/>
          <a:p>
            <a:pPr>
              <a:spcBef>
                <a:spcPts val="900"/>
              </a:spcBef>
            </a:pPr>
            <a:r>
              <a:rPr lang="en-US" sz="2400" b="1" dirty="0"/>
              <a:t>Regular data collection</a:t>
            </a:r>
          </a:p>
          <a:p>
            <a:pPr marL="728645" lvl="1" indent="-385754">
              <a:spcBef>
                <a:spcPts val="400"/>
              </a:spcBef>
              <a:buFont typeface="Wingdings" panose="05000000000000000000" pitchFamily="2" charset="2"/>
              <a:buChar char="ü"/>
            </a:pPr>
            <a:r>
              <a:rPr lang="en-US" dirty="0"/>
              <a:t>Allows to identify trends</a:t>
            </a:r>
          </a:p>
          <a:p>
            <a:pPr marL="728645" lvl="1" indent="-385754">
              <a:spcBef>
                <a:spcPts val="400"/>
              </a:spcBef>
              <a:buFont typeface="Wingdings" panose="05000000000000000000" pitchFamily="2" charset="2"/>
              <a:buChar char="ü"/>
            </a:pPr>
            <a:r>
              <a:rPr lang="en-US" dirty="0"/>
              <a:t>Collected manually (labor intensive) or automatically (seamless and better data quality)</a:t>
            </a:r>
          </a:p>
          <a:p>
            <a:pPr>
              <a:spcBef>
                <a:spcPts val="900"/>
              </a:spcBef>
            </a:pPr>
            <a:r>
              <a:rPr lang="en-US" sz="2400" b="1" dirty="0"/>
              <a:t>Frequent critical analysis of data</a:t>
            </a:r>
          </a:p>
          <a:p>
            <a:pPr marL="728645" lvl="1" indent="-385754">
              <a:spcBef>
                <a:spcPts val="400"/>
              </a:spcBef>
              <a:buFont typeface="Wingdings" panose="05000000000000000000" pitchFamily="2" charset="2"/>
              <a:buChar char="ü"/>
            </a:pPr>
            <a:r>
              <a:rPr lang="en-US" dirty="0"/>
              <a:t>Site level analysis is essential</a:t>
            </a:r>
          </a:p>
          <a:p>
            <a:pPr marL="728645" lvl="1" indent="-385754">
              <a:spcBef>
                <a:spcPts val="400"/>
              </a:spcBef>
              <a:buFont typeface="Wingdings" panose="05000000000000000000" pitchFamily="2" charset="2"/>
              <a:buChar char="ü"/>
            </a:pPr>
            <a:r>
              <a:rPr lang="en-US" dirty="0"/>
              <a:t>Trends analysis are key</a:t>
            </a:r>
          </a:p>
          <a:p>
            <a:pPr marL="728645" lvl="1" indent="-385754">
              <a:spcBef>
                <a:spcPts val="400"/>
              </a:spcBef>
              <a:buFont typeface="Wingdings" panose="05000000000000000000" pitchFamily="2" charset="2"/>
              <a:buChar char="ü"/>
            </a:pPr>
            <a:r>
              <a:rPr lang="en-US" dirty="0"/>
              <a:t>Require a minimum quantity of data for each site</a:t>
            </a:r>
          </a:p>
          <a:p>
            <a:pPr marL="728645" lvl="1" indent="-385754">
              <a:spcBef>
                <a:spcPts val="400"/>
              </a:spcBef>
              <a:buFont typeface="Wingdings" panose="05000000000000000000" pitchFamily="2" charset="2"/>
              <a:buChar char="ü"/>
            </a:pPr>
            <a:r>
              <a:rPr lang="en-US" dirty="0"/>
              <a:t>Allows to identify </a:t>
            </a:r>
            <a:r>
              <a:rPr lang="en-US" dirty="0" smtClean="0"/>
              <a:t>outliers (e.g. a facility with higher error rates) </a:t>
            </a:r>
            <a:r>
              <a:rPr lang="en-US" dirty="0"/>
              <a:t>when POC EID implementation is at scale</a:t>
            </a:r>
          </a:p>
        </p:txBody>
      </p:sp>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86977" y="4662675"/>
            <a:ext cx="4913350" cy="1952625"/>
          </a:xfrm>
          <a:prstGeom prst="rect">
            <a:avLst/>
          </a:prstGeom>
        </p:spPr>
      </p:pic>
      <p:grpSp>
        <p:nvGrpSpPr>
          <p:cNvPr id="7" name="Group 6"/>
          <p:cNvGrpSpPr/>
          <p:nvPr/>
        </p:nvGrpSpPr>
        <p:grpSpPr>
          <a:xfrm>
            <a:off x="5535099" y="4475030"/>
            <a:ext cx="3530055" cy="2064116"/>
            <a:chOff x="5519350" y="2983703"/>
            <a:chExt cx="3530055" cy="2064116"/>
          </a:xfrm>
        </p:grpSpPr>
        <p:pic>
          <p:nvPicPr>
            <p:cNvPr id="8" name="Pictur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519350" y="2983703"/>
              <a:ext cx="3530055" cy="1765028"/>
            </a:xfrm>
            <a:prstGeom prst="rect">
              <a:avLst/>
            </a:prstGeom>
          </p:spPr>
        </p:pic>
        <p:sp>
          <p:nvSpPr>
            <p:cNvPr id="9" name="TextBox 8"/>
            <p:cNvSpPr txBox="1"/>
            <p:nvPr/>
          </p:nvSpPr>
          <p:spPr>
            <a:xfrm rot="18847679">
              <a:off x="5779400" y="4686687"/>
              <a:ext cx="418704" cy="215444"/>
            </a:xfrm>
            <a:prstGeom prst="rect">
              <a:avLst/>
            </a:prstGeom>
            <a:noFill/>
          </p:spPr>
          <p:txBody>
            <a:bodyPr wrap="none" rtlCol="0">
              <a:spAutoFit/>
            </a:bodyPr>
            <a:lstStyle/>
            <a:p>
              <a:r>
                <a:rPr lang="fr-CA" sz="800" b="1" dirty="0">
                  <a:solidFill>
                    <a:schemeClr val="tx1">
                      <a:lumMod val="50000"/>
                      <a:lumOff val="50000"/>
                    </a:schemeClr>
                  </a:solidFill>
                </a:rPr>
                <a:t>Site 1</a:t>
              </a:r>
              <a:endParaRPr lang="en-US" sz="800" b="1" dirty="0">
                <a:solidFill>
                  <a:schemeClr val="tx1">
                    <a:lumMod val="50000"/>
                    <a:lumOff val="50000"/>
                  </a:schemeClr>
                </a:solidFill>
              </a:endParaRPr>
            </a:p>
          </p:txBody>
        </p:sp>
        <p:sp>
          <p:nvSpPr>
            <p:cNvPr id="10" name="TextBox 9"/>
            <p:cNvSpPr txBox="1"/>
            <p:nvPr/>
          </p:nvSpPr>
          <p:spPr>
            <a:xfrm rot="18847679">
              <a:off x="5993268" y="4686687"/>
              <a:ext cx="418704" cy="215444"/>
            </a:xfrm>
            <a:prstGeom prst="rect">
              <a:avLst/>
            </a:prstGeom>
            <a:noFill/>
          </p:spPr>
          <p:txBody>
            <a:bodyPr wrap="none" rtlCol="0">
              <a:spAutoFit/>
            </a:bodyPr>
            <a:lstStyle/>
            <a:p>
              <a:r>
                <a:rPr lang="fr-CA" sz="800" b="1" dirty="0">
                  <a:solidFill>
                    <a:schemeClr val="tx1">
                      <a:lumMod val="50000"/>
                      <a:lumOff val="50000"/>
                    </a:schemeClr>
                  </a:solidFill>
                </a:rPr>
                <a:t>Site 2</a:t>
              </a:r>
              <a:endParaRPr lang="en-US" sz="800" b="1" dirty="0">
                <a:solidFill>
                  <a:schemeClr val="tx1">
                    <a:lumMod val="50000"/>
                    <a:lumOff val="50000"/>
                  </a:schemeClr>
                </a:solidFill>
              </a:endParaRPr>
            </a:p>
          </p:txBody>
        </p:sp>
        <p:sp>
          <p:nvSpPr>
            <p:cNvPr id="11" name="TextBox 10"/>
            <p:cNvSpPr txBox="1"/>
            <p:nvPr/>
          </p:nvSpPr>
          <p:spPr>
            <a:xfrm rot="18847679">
              <a:off x="6207136" y="4686687"/>
              <a:ext cx="418704" cy="215444"/>
            </a:xfrm>
            <a:prstGeom prst="rect">
              <a:avLst/>
            </a:prstGeom>
            <a:noFill/>
          </p:spPr>
          <p:txBody>
            <a:bodyPr wrap="none" rtlCol="0">
              <a:spAutoFit/>
            </a:bodyPr>
            <a:lstStyle/>
            <a:p>
              <a:r>
                <a:rPr lang="fr-CA" sz="800" b="1" dirty="0">
                  <a:solidFill>
                    <a:schemeClr val="tx1">
                      <a:lumMod val="50000"/>
                      <a:lumOff val="50000"/>
                    </a:schemeClr>
                  </a:solidFill>
                </a:rPr>
                <a:t>Site 3</a:t>
              </a:r>
              <a:endParaRPr lang="en-US" sz="800" b="1" dirty="0">
                <a:solidFill>
                  <a:schemeClr val="tx1">
                    <a:lumMod val="50000"/>
                    <a:lumOff val="50000"/>
                  </a:schemeClr>
                </a:solidFill>
              </a:endParaRPr>
            </a:p>
          </p:txBody>
        </p:sp>
        <p:sp>
          <p:nvSpPr>
            <p:cNvPr id="12" name="TextBox 11"/>
            <p:cNvSpPr txBox="1"/>
            <p:nvPr/>
          </p:nvSpPr>
          <p:spPr>
            <a:xfrm rot="18847679">
              <a:off x="6421004" y="4686687"/>
              <a:ext cx="418704" cy="215444"/>
            </a:xfrm>
            <a:prstGeom prst="rect">
              <a:avLst/>
            </a:prstGeom>
            <a:noFill/>
          </p:spPr>
          <p:txBody>
            <a:bodyPr wrap="none" rtlCol="0">
              <a:spAutoFit/>
            </a:bodyPr>
            <a:lstStyle/>
            <a:p>
              <a:r>
                <a:rPr lang="fr-CA" sz="800" b="1" dirty="0">
                  <a:solidFill>
                    <a:schemeClr val="tx1">
                      <a:lumMod val="50000"/>
                      <a:lumOff val="50000"/>
                    </a:schemeClr>
                  </a:solidFill>
                </a:rPr>
                <a:t>Site 4</a:t>
              </a:r>
              <a:endParaRPr lang="en-US" sz="800" b="1" dirty="0">
                <a:solidFill>
                  <a:schemeClr val="tx1">
                    <a:lumMod val="50000"/>
                    <a:lumOff val="50000"/>
                  </a:schemeClr>
                </a:solidFill>
              </a:endParaRPr>
            </a:p>
          </p:txBody>
        </p:sp>
        <p:sp>
          <p:nvSpPr>
            <p:cNvPr id="13" name="TextBox 12"/>
            <p:cNvSpPr txBox="1"/>
            <p:nvPr/>
          </p:nvSpPr>
          <p:spPr>
            <a:xfrm rot="18847679">
              <a:off x="6634872" y="4686687"/>
              <a:ext cx="418704" cy="215444"/>
            </a:xfrm>
            <a:prstGeom prst="rect">
              <a:avLst/>
            </a:prstGeom>
            <a:noFill/>
          </p:spPr>
          <p:txBody>
            <a:bodyPr wrap="none" rtlCol="0">
              <a:spAutoFit/>
            </a:bodyPr>
            <a:lstStyle/>
            <a:p>
              <a:r>
                <a:rPr lang="fr-CA" sz="800" b="1" dirty="0">
                  <a:solidFill>
                    <a:schemeClr val="tx1">
                      <a:lumMod val="50000"/>
                      <a:lumOff val="50000"/>
                    </a:schemeClr>
                  </a:solidFill>
                </a:rPr>
                <a:t>Site 5</a:t>
              </a:r>
              <a:endParaRPr lang="en-US" sz="800" b="1" dirty="0">
                <a:solidFill>
                  <a:schemeClr val="tx1">
                    <a:lumMod val="50000"/>
                    <a:lumOff val="50000"/>
                  </a:schemeClr>
                </a:solidFill>
              </a:endParaRPr>
            </a:p>
          </p:txBody>
        </p:sp>
        <p:sp>
          <p:nvSpPr>
            <p:cNvPr id="14" name="TextBox 13"/>
            <p:cNvSpPr txBox="1"/>
            <p:nvPr/>
          </p:nvSpPr>
          <p:spPr>
            <a:xfrm rot="18847679">
              <a:off x="6848740" y="4686687"/>
              <a:ext cx="418704" cy="215444"/>
            </a:xfrm>
            <a:prstGeom prst="rect">
              <a:avLst/>
            </a:prstGeom>
            <a:noFill/>
          </p:spPr>
          <p:txBody>
            <a:bodyPr wrap="none" rtlCol="0">
              <a:spAutoFit/>
            </a:bodyPr>
            <a:lstStyle/>
            <a:p>
              <a:r>
                <a:rPr lang="fr-CA" sz="800" b="1" dirty="0">
                  <a:solidFill>
                    <a:schemeClr val="tx1">
                      <a:lumMod val="50000"/>
                      <a:lumOff val="50000"/>
                    </a:schemeClr>
                  </a:solidFill>
                </a:rPr>
                <a:t>Site 6</a:t>
              </a:r>
              <a:endParaRPr lang="en-US" sz="800" b="1" dirty="0">
                <a:solidFill>
                  <a:schemeClr val="tx1">
                    <a:lumMod val="50000"/>
                    <a:lumOff val="50000"/>
                  </a:schemeClr>
                </a:solidFill>
              </a:endParaRPr>
            </a:p>
          </p:txBody>
        </p:sp>
        <p:sp>
          <p:nvSpPr>
            <p:cNvPr id="15" name="TextBox 14"/>
            <p:cNvSpPr txBox="1"/>
            <p:nvPr/>
          </p:nvSpPr>
          <p:spPr>
            <a:xfrm rot="18847679">
              <a:off x="7062608" y="4686687"/>
              <a:ext cx="418704" cy="215444"/>
            </a:xfrm>
            <a:prstGeom prst="rect">
              <a:avLst/>
            </a:prstGeom>
            <a:noFill/>
          </p:spPr>
          <p:txBody>
            <a:bodyPr wrap="none" rtlCol="0">
              <a:spAutoFit/>
            </a:bodyPr>
            <a:lstStyle/>
            <a:p>
              <a:r>
                <a:rPr lang="fr-CA" sz="800" b="1" dirty="0">
                  <a:solidFill>
                    <a:schemeClr val="tx1">
                      <a:lumMod val="50000"/>
                      <a:lumOff val="50000"/>
                    </a:schemeClr>
                  </a:solidFill>
                </a:rPr>
                <a:t>Site 7</a:t>
              </a:r>
              <a:endParaRPr lang="en-US" sz="800" b="1" dirty="0">
                <a:solidFill>
                  <a:schemeClr val="tx1">
                    <a:lumMod val="50000"/>
                    <a:lumOff val="50000"/>
                  </a:schemeClr>
                </a:solidFill>
              </a:endParaRPr>
            </a:p>
          </p:txBody>
        </p:sp>
        <p:sp>
          <p:nvSpPr>
            <p:cNvPr id="16" name="TextBox 15"/>
            <p:cNvSpPr txBox="1"/>
            <p:nvPr/>
          </p:nvSpPr>
          <p:spPr>
            <a:xfrm rot="18847679">
              <a:off x="7276476" y="4686687"/>
              <a:ext cx="418704" cy="215444"/>
            </a:xfrm>
            <a:prstGeom prst="rect">
              <a:avLst/>
            </a:prstGeom>
            <a:noFill/>
          </p:spPr>
          <p:txBody>
            <a:bodyPr wrap="none" rtlCol="0">
              <a:spAutoFit/>
            </a:bodyPr>
            <a:lstStyle/>
            <a:p>
              <a:r>
                <a:rPr lang="fr-CA" sz="800" b="1" dirty="0">
                  <a:solidFill>
                    <a:schemeClr val="tx1">
                      <a:lumMod val="50000"/>
                      <a:lumOff val="50000"/>
                    </a:schemeClr>
                  </a:solidFill>
                </a:rPr>
                <a:t>Site 8</a:t>
              </a:r>
              <a:endParaRPr lang="en-US" sz="800" b="1" dirty="0">
                <a:solidFill>
                  <a:schemeClr val="tx1">
                    <a:lumMod val="50000"/>
                    <a:lumOff val="50000"/>
                  </a:schemeClr>
                </a:solidFill>
              </a:endParaRPr>
            </a:p>
          </p:txBody>
        </p:sp>
        <p:sp>
          <p:nvSpPr>
            <p:cNvPr id="17" name="TextBox 16"/>
            <p:cNvSpPr txBox="1"/>
            <p:nvPr/>
          </p:nvSpPr>
          <p:spPr>
            <a:xfrm rot="18847679">
              <a:off x="7490344" y="4686687"/>
              <a:ext cx="418704" cy="215444"/>
            </a:xfrm>
            <a:prstGeom prst="rect">
              <a:avLst/>
            </a:prstGeom>
            <a:noFill/>
          </p:spPr>
          <p:txBody>
            <a:bodyPr wrap="none" rtlCol="0">
              <a:spAutoFit/>
            </a:bodyPr>
            <a:lstStyle/>
            <a:p>
              <a:r>
                <a:rPr lang="fr-CA" sz="800" b="1" dirty="0">
                  <a:solidFill>
                    <a:schemeClr val="tx1">
                      <a:lumMod val="50000"/>
                      <a:lumOff val="50000"/>
                    </a:schemeClr>
                  </a:solidFill>
                </a:rPr>
                <a:t>Site 9</a:t>
              </a:r>
              <a:endParaRPr lang="en-US" sz="800" b="1" dirty="0">
                <a:solidFill>
                  <a:schemeClr val="tx1">
                    <a:lumMod val="50000"/>
                    <a:lumOff val="50000"/>
                  </a:schemeClr>
                </a:solidFill>
              </a:endParaRPr>
            </a:p>
          </p:txBody>
        </p:sp>
        <p:sp>
          <p:nvSpPr>
            <p:cNvPr id="18" name="TextBox 17"/>
            <p:cNvSpPr txBox="1"/>
            <p:nvPr/>
          </p:nvSpPr>
          <p:spPr>
            <a:xfrm rot="18847679">
              <a:off x="7678564" y="4705097"/>
              <a:ext cx="470000" cy="215444"/>
            </a:xfrm>
            <a:prstGeom prst="rect">
              <a:avLst/>
            </a:prstGeom>
            <a:noFill/>
          </p:spPr>
          <p:txBody>
            <a:bodyPr wrap="none" rtlCol="0">
              <a:spAutoFit/>
            </a:bodyPr>
            <a:lstStyle/>
            <a:p>
              <a:r>
                <a:rPr lang="fr-CA" sz="800" b="1" dirty="0">
                  <a:solidFill>
                    <a:schemeClr val="tx1">
                      <a:lumMod val="50000"/>
                      <a:lumOff val="50000"/>
                    </a:schemeClr>
                  </a:solidFill>
                </a:rPr>
                <a:t>Site 10</a:t>
              </a:r>
              <a:endParaRPr lang="en-US" sz="800" b="1" dirty="0">
                <a:solidFill>
                  <a:schemeClr val="tx1">
                    <a:lumMod val="50000"/>
                    <a:lumOff val="50000"/>
                  </a:schemeClr>
                </a:solidFill>
              </a:endParaRPr>
            </a:p>
          </p:txBody>
        </p:sp>
        <p:sp>
          <p:nvSpPr>
            <p:cNvPr id="19" name="TextBox 18"/>
            <p:cNvSpPr txBox="1"/>
            <p:nvPr/>
          </p:nvSpPr>
          <p:spPr>
            <a:xfrm rot="18847679">
              <a:off x="7892432" y="4705097"/>
              <a:ext cx="470000" cy="215444"/>
            </a:xfrm>
            <a:prstGeom prst="rect">
              <a:avLst/>
            </a:prstGeom>
            <a:noFill/>
          </p:spPr>
          <p:txBody>
            <a:bodyPr wrap="none" rtlCol="0">
              <a:spAutoFit/>
            </a:bodyPr>
            <a:lstStyle/>
            <a:p>
              <a:r>
                <a:rPr lang="fr-CA" sz="800" b="1" dirty="0">
                  <a:solidFill>
                    <a:schemeClr val="tx1">
                      <a:lumMod val="50000"/>
                      <a:lumOff val="50000"/>
                    </a:schemeClr>
                  </a:solidFill>
                </a:rPr>
                <a:t>Site 11</a:t>
              </a:r>
              <a:endParaRPr lang="en-US" sz="800" b="1" dirty="0">
                <a:solidFill>
                  <a:schemeClr val="tx1">
                    <a:lumMod val="50000"/>
                    <a:lumOff val="50000"/>
                  </a:schemeClr>
                </a:solidFill>
              </a:endParaRPr>
            </a:p>
          </p:txBody>
        </p:sp>
        <p:sp>
          <p:nvSpPr>
            <p:cNvPr id="20" name="TextBox 19"/>
            <p:cNvSpPr txBox="1"/>
            <p:nvPr/>
          </p:nvSpPr>
          <p:spPr>
            <a:xfrm rot="18847679">
              <a:off x="8106300" y="4705097"/>
              <a:ext cx="470000" cy="215444"/>
            </a:xfrm>
            <a:prstGeom prst="rect">
              <a:avLst/>
            </a:prstGeom>
            <a:noFill/>
          </p:spPr>
          <p:txBody>
            <a:bodyPr wrap="none" rtlCol="0">
              <a:spAutoFit/>
            </a:bodyPr>
            <a:lstStyle/>
            <a:p>
              <a:r>
                <a:rPr lang="fr-CA" sz="800" b="1" dirty="0">
                  <a:solidFill>
                    <a:schemeClr val="tx1">
                      <a:lumMod val="50000"/>
                      <a:lumOff val="50000"/>
                    </a:schemeClr>
                  </a:solidFill>
                </a:rPr>
                <a:t>Site 12</a:t>
              </a:r>
              <a:endParaRPr lang="en-US" sz="800" b="1" dirty="0">
                <a:solidFill>
                  <a:schemeClr val="tx1">
                    <a:lumMod val="50000"/>
                    <a:lumOff val="50000"/>
                  </a:schemeClr>
                </a:solidFill>
              </a:endParaRPr>
            </a:p>
          </p:txBody>
        </p:sp>
        <p:sp>
          <p:nvSpPr>
            <p:cNvPr id="21" name="TextBox 20"/>
            <p:cNvSpPr txBox="1"/>
            <p:nvPr/>
          </p:nvSpPr>
          <p:spPr>
            <a:xfrm rot="18847679">
              <a:off x="8320168" y="4705097"/>
              <a:ext cx="470000" cy="215444"/>
            </a:xfrm>
            <a:prstGeom prst="rect">
              <a:avLst/>
            </a:prstGeom>
            <a:noFill/>
          </p:spPr>
          <p:txBody>
            <a:bodyPr wrap="none" rtlCol="0">
              <a:spAutoFit/>
            </a:bodyPr>
            <a:lstStyle/>
            <a:p>
              <a:r>
                <a:rPr lang="fr-CA" sz="800" b="1" dirty="0">
                  <a:solidFill>
                    <a:schemeClr val="tx1">
                      <a:lumMod val="50000"/>
                      <a:lumOff val="50000"/>
                    </a:schemeClr>
                  </a:solidFill>
                </a:rPr>
                <a:t>Site 13</a:t>
              </a:r>
              <a:endParaRPr lang="en-US" sz="800" b="1" dirty="0">
                <a:solidFill>
                  <a:schemeClr val="tx1">
                    <a:lumMod val="50000"/>
                    <a:lumOff val="50000"/>
                  </a:schemeClr>
                </a:solidFill>
              </a:endParaRPr>
            </a:p>
          </p:txBody>
        </p:sp>
        <p:sp>
          <p:nvSpPr>
            <p:cNvPr id="22" name="TextBox 21"/>
            <p:cNvSpPr txBox="1"/>
            <p:nvPr/>
          </p:nvSpPr>
          <p:spPr>
            <a:xfrm rot="18847679">
              <a:off x="8534038" y="4705097"/>
              <a:ext cx="470000" cy="215444"/>
            </a:xfrm>
            <a:prstGeom prst="rect">
              <a:avLst/>
            </a:prstGeom>
            <a:noFill/>
          </p:spPr>
          <p:txBody>
            <a:bodyPr wrap="none" rtlCol="0">
              <a:spAutoFit/>
            </a:bodyPr>
            <a:lstStyle/>
            <a:p>
              <a:r>
                <a:rPr lang="fr-CA" sz="800" b="1" dirty="0">
                  <a:solidFill>
                    <a:schemeClr val="tx1">
                      <a:lumMod val="50000"/>
                      <a:lumOff val="50000"/>
                    </a:schemeClr>
                  </a:solidFill>
                </a:rPr>
                <a:t>Site 14</a:t>
              </a:r>
              <a:endParaRPr lang="en-US" sz="800" b="1" dirty="0">
                <a:solidFill>
                  <a:schemeClr val="tx1">
                    <a:lumMod val="50000"/>
                    <a:lumOff val="50000"/>
                  </a:schemeClr>
                </a:solidFill>
              </a:endParaRPr>
            </a:p>
          </p:txBody>
        </p:sp>
      </p:grpSp>
    </p:spTree>
    <p:extLst>
      <p:ext uri="{BB962C8B-B14F-4D97-AF65-F5344CB8AC3E}">
        <p14:creationId xmlns:p14="http://schemas.microsoft.com/office/powerpoint/2010/main" val="107742715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250"/>
                                  </p:stCondLst>
                                  <p:childTnLst>
                                    <p:set>
                                      <p:cBhvr>
                                        <p:cTn id="9" dur="1" fill="hold">
                                          <p:stCondLst>
                                            <p:cond delay="0"/>
                                          </p:stCondLst>
                                        </p:cTn>
                                        <p:tgtEl>
                                          <p:spTgt spid="4">
                                            <p:txEl>
                                              <p:pRg st="1" end="1"/>
                                            </p:txEl>
                                          </p:spTgt>
                                        </p:tgtEl>
                                        <p:attrNameLst>
                                          <p:attrName>style.visibility</p:attrName>
                                        </p:attrNameLst>
                                      </p:cBhvr>
                                      <p:to>
                                        <p:strVal val="visible"/>
                                      </p:to>
                                    </p:set>
                                  </p:childTnLst>
                                </p:cTn>
                              </p:par>
                            </p:childTnLst>
                          </p:cTn>
                        </p:par>
                        <p:par>
                          <p:cTn id="10" fill="hold">
                            <p:stCondLst>
                              <p:cond delay="250"/>
                            </p:stCondLst>
                            <p:childTnLst>
                              <p:par>
                                <p:cTn id="11" presetID="1" presetClass="entr" presetSubtype="0" fill="hold" grpId="0" nodeType="afterEffect">
                                  <p:stCondLst>
                                    <p:cond delay="25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childTnLst>
                          </p:cTn>
                        </p:par>
                        <p:par>
                          <p:cTn id="13" fill="hold">
                            <p:stCondLst>
                              <p:cond delay="500"/>
                            </p:stCondLst>
                            <p:childTnLst>
                              <p:par>
                                <p:cTn id="14" presetID="10" presetClass="entr" presetSubtype="0" fill="hold" nodeType="afterEffect">
                                  <p:stCondLst>
                                    <p:cond delay="25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250"/>
                                  </p:stCondLst>
                                  <p:childTnLst>
                                    <p:set>
                                      <p:cBhvr>
                                        <p:cTn id="20" dur="1" fill="hold">
                                          <p:stCondLst>
                                            <p:cond delay="0"/>
                                          </p:stCondLst>
                                        </p:cTn>
                                        <p:tgtEl>
                                          <p:spTgt spid="4">
                                            <p:txEl>
                                              <p:pRg st="3" end="3"/>
                                            </p:txEl>
                                          </p:spTgt>
                                        </p:tgtEl>
                                        <p:attrNameLst>
                                          <p:attrName>style.visibility</p:attrName>
                                        </p:attrNameLst>
                                      </p:cBhvr>
                                      <p:to>
                                        <p:strVal val="visible"/>
                                      </p:to>
                                    </p:set>
                                  </p:childTnLst>
                                </p:cTn>
                              </p:par>
                            </p:childTnLst>
                          </p:cTn>
                        </p:par>
                        <p:par>
                          <p:cTn id="21" fill="hold">
                            <p:stCondLst>
                              <p:cond delay="250"/>
                            </p:stCondLst>
                            <p:childTnLst>
                              <p:par>
                                <p:cTn id="22" presetID="10" presetClass="entr" presetSubtype="0" fill="hold" nodeType="afterEffect">
                                  <p:stCondLst>
                                    <p:cond delay="25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childTnLst>
                          </p:cTn>
                        </p:par>
                        <p:par>
                          <p:cTn id="25" fill="hold">
                            <p:stCondLst>
                              <p:cond delay="1000"/>
                            </p:stCondLst>
                            <p:childTnLst>
                              <p:par>
                                <p:cTn id="26" presetID="1" presetClass="entr" presetSubtype="0" fill="hold" grpId="0" nodeType="after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childTnLst>
                                </p:cTn>
                              </p:par>
                            </p:childTnLst>
                          </p:cTn>
                        </p:par>
                        <p:par>
                          <p:cTn id="28" fill="hold">
                            <p:stCondLst>
                              <p:cond delay="1000"/>
                            </p:stCondLst>
                            <p:childTnLst>
                              <p:par>
                                <p:cTn id="29" presetID="1" presetClass="entr" presetSubtype="0" fill="hold" grpId="0" nodeType="afterEffect">
                                  <p:stCondLst>
                                    <p:cond delay="250"/>
                                  </p:stCondLst>
                                  <p:childTnLst>
                                    <p:set>
                                      <p:cBhvr>
                                        <p:cTn id="30" dur="1" fill="hold">
                                          <p:stCondLst>
                                            <p:cond delay="0"/>
                                          </p:stCondLst>
                                        </p:cTn>
                                        <p:tgtEl>
                                          <p:spTgt spid="4">
                                            <p:txEl>
                                              <p:pRg st="5" end="5"/>
                                            </p:txEl>
                                          </p:spTgt>
                                        </p:tgtEl>
                                        <p:attrNameLst>
                                          <p:attrName>style.visibility</p:attrName>
                                        </p:attrNameLst>
                                      </p:cBhvr>
                                      <p:to>
                                        <p:strVal val="visible"/>
                                      </p:to>
                                    </p:set>
                                  </p:childTnLst>
                                </p:cTn>
                              </p:par>
                            </p:childTnLst>
                          </p:cTn>
                        </p:par>
                        <p:par>
                          <p:cTn id="31" fill="hold">
                            <p:stCondLst>
                              <p:cond delay="1250"/>
                            </p:stCondLst>
                            <p:childTnLst>
                              <p:par>
                                <p:cTn id="32" presetID="1" presetClass="entr" presetSubtype="0" fill="hold" grpId="0" nodeType="afterEffect">
                                  <p:stCondLst>
                                    <p:cond delay="250"/>
                                  </p:stCondLst>
                                  <p:childTnLst>
                                    <p:set>
                                      <p:cBhvr>
                                        <p:cTn id="33" dur="1" fill="hold">
                                          <p:stCondLst>
                                            <p:cond delay="0"/>
                                          </p:stCondLst>
                                        </p:cTn>
                                        <p:tgtEl>
                                          <p:spTgt spid="4">
                                            <p:txEl>
                                              <p:pRg st="6" end="6"/>
                                            </p:txEl>
                                          </p:spTgt>
                                        </p:tgtEl>
                                        <p:attrNameLst>
                                          <p:attrName>style.visibility</p:attrName>
                                        </p:attrNameLst>
                                      </p:cBhvr>
                                      <p:to>
                                        <p:strVal val="visible"/>
                                      </p:to>
                                    </p:set>
                                  </p:childTnLst>
                                </p:cTn>
                              </p:par>
                            </p:childTnLst>
                          </p:cTn>
                        </p:par>
                        <p:par>
                          <p:cTn id="34" fill="hold">
                            <p:stCondLst>
                              <p:cond delay="1500"/>
                            </p:stCondLst>
                            <p:childTnLst>
                              <p:par>
                                <p:cTn id="35" presetID="1" presetClass="entr" presetSubtype="0" fill="hold" grpId="0" nodeType="afterEffect">
                                  <p:stCondLst>
                                    <p:cond delay="250"/>
                                  </p:stCondLst>
                                  <p:childTnLst>
                                    <p:set>
                                      <p:cBhvr>
                                        <p:cTn id="36" dur="1" fill="hold">
                                          <p:stCondLst>
                                            <p:cond delay="0"/>
                                          </p:stCondLst>
                                        </p:cTn>
                                        <p:tgtEl>
                                          <p:spTgt spid="4">
                                            <p:txEl>
                                              <p:pRg st="7" end="7"/>
                                            </p:txEl>
                                          </p:spTgt>
                                        </p:tgtEl>
                                        <p:attrNameLst>
                                          <p:attrName>style.visibility</p:attrName>
                                        </p:attrNameLst>
                                      </p:cBhvr>
                                      <p:to>
                                        <p:strVal val="visible"/>
                                      </p:to>
                                    </p:set>
                                  </p:childTnLst>
                                </p:cTn>
                              </p:par>
                            </p:childTnLst>
                          </p:cTn>
                        </p:par>
                        <p:par>
                          <p:cTn id="37" fill="hold">
                            <p:stCondLst>
                              <p:cond delay="1750"/>
                            </p:stCondLst>
                            <p:childTnLst>
                              <p:par>
                                <p:cTn id="38" presetID="10" presetClass="entr" presetSubtype="0" fill="hold" nodeType="afterEffect">
                                  <p:stCondLst>
                                    <p:cond delay="25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5"/>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05840"/>
          </a:xfrm>
          <a:solidFill>
            <a:srgbClr val="DDD9C3"/>
          </a:solidFill>
          <a:ln>
            <a:noFill/>
          </a:ln>
        </p:spPr>
        <p:txBody>
          <a:bodyPr anchor="ctr">
            <a:noAutofit/>
          </a:bodyPr>
          <a:lstStyle/>
          <a:p>
            <a:pPr marL="58738" lvl="0" algn="l" defTabSz="914400">
              <a:defRPr/>
            </a:pPr>
            <a:r>
              <a:rPr lang="en-US" sz="3200" dirty="0" smtClean="0"/>
              <a:t>Hub-and-spoke networks</a:t>
            </a:r>
            <a:r>
              <a:rPr lang="en-US" sz="3200" dirty="0"/>
              <a:t>: SMS for </a:t>
            </a:r>
            <a:r>
              <a:rPr lang="en-US" sz="3200" dirty="0" smtClean="0"/>
              <a:t>results return</a:t>
            </a:r>
            <a:endParaRPr lang="en-US" sz="3200" kern="0" dirty="0">
              <a:solidFill>
                <a:sysClr val="windowText" lastClr="000000"/>
              </a:solidFill>
              <a:latin typeface="Times New Roman" panose="02020603050405020304" pitchFamily="18" charset="0"/>
              <a:ea typeface="Times New Roman" panose="02020603050405020304" pitchFamily="18" charset="0"/>
            </a:endParaRPr>
          </a:p>
        </p:txBody>
      </p:sp>
      <p:sp>
        <p:nvSpPr>
          <p:cNvPr id="4" name="TextBox 3"/>
          <p:cNvSpPr txBox="1"/>
          <p:nvPr/>
        </p:nvSpPr>
        <p:spPr>
          <a:xfrm>
            <a:off x="274182" y="1270795"/>
            <a:ext cx="4069219" cy="5101397"/>
          </a:xfrm>
          <a:prstGeom prst="rect">
            <a:avLst/>
          </a:prstGeom>
          <a:noFill/>
        </p:spPr>
        <p:txBody>
          <a:bodyPr wrap="square" rtlCol="0">
            <a:spAutoFit/>
          </a:bodyPr>
          <a:lstStyle/>
          <a:p>
            <a:pPr marL="342892" indent="-342892">
              <a:spcBef>
                <a:spcPts val="900"/>
              </a:spcBef>
              <a:buFont typeface="+mj-lt"/>
              <a:buAutoNum type="arabicPeriod"/>
            </a:pPr>
            <a:r>
              <a:rPr lang="en-US" dirty="0"/>
              <a:t>Linkage-to-care integrated solution developed with ARDx (previously Alere)</a:t>
            </a:r>
          </a:p>
          <a:p>
            <a:pPr marL="342892" indent="-342892">
              <a:spcBef>
                <a:spcPts val="900"/>
              </a:spcBef>
              <a:buFont typeface="+mj-lt"/>
              <a:buAutoNum type="arabicPeriod"/>
            </a:pPr>
            <a:r>
              <a:rPr lang="en-US" dirty="0"/>
              <a:t>Piloted in C</a:t>
            </a:r>
            <a:r>
              <a:rPr lang="fr-CA" dirty="0"/>
              <a:t>ôte d’Ivoire,</a:t>
            </a:r>
            <a:r>
              <a:rPr lang="en-US" dirty="0"/>
              <a:t> Rwanda, Zimbabwe, and Cameroon (about to start)</a:t>
            </a:r>
          </a:p>
          <a:p>
            <a:pPr marL="342892" indent="-342892">
              <a:spcBef>
                <a:spcPts val="900"/>
              </a:spcBef>
              <a:buFont typeface="+mj-lt"/>
              <a:buAutoNum type="arabicPeriod"/>
            </a:pPr>
            <a:r>
              <a:rPr lang="en-US" dirty="0"/>
              <a:t>DataPoint software, remote data storage, modem, SIM cards and data bundles are provided for FREE by ARDx</a:t>
            </a:r>
          </a:p>
          <a:p>
            <a:pPr marL="342892" indent="-342892">
              <a:spcBef>
                <a:spcPts val="900"/>
              </a:spcBef>
              <a:buFont typeface="+mj-lt"/>
              <a:buAutoNum type="arabicPeriod"/>
            </a:pPr>
            <a:r>
              <a:rPr lang="en-US" dirty="0"/>
              <a:t>Purchasing pre-configured SMS printers for spokes directly from ARDx</a:t>
            </a:r>
          </a:p>
          <a:p>
            <a:pPr marL="342892" indent="-342892">
              <a:spcBef>
                <a:spcPts val="900"/>
              </a:spcBef>
              <a:buFont typeface="+mj-lt"/>
              <a:buAutoNum type="arabicPeriod"/>
            </a:pPr>
            <a:r>
              <a:rPr lang="en-US" dirty="0"/>
              <a:t>Ability for spokes to request reprint</a:t>
            </a:r>
          </a:p>
          <a:p>
            <a:pPr marL="342892" indent="-342892">
              <a:spcBef>
                <a:spcPts val="900"/>
              </a:spcBef>
              <a:buFont typeface="+mj-lt"/>
              <a:buAutoNum type="arabicPeriod"/>
            </a:pPr>
            <a:r>
              <a:rPr lang="en-US" dirty="0"/>
              <a:t>Ability of Alere to remotely push printers’ software update and troubleshoot</a:t>
            </a:r>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2777966">
            <a:off x="5331653" y="4371695"/>
            <a:ext cx="904397" cy="1979520"/>
          </a:xfrm>
          <a:prstGeom prst="rect">
            <a:avLst/>
          </a:prstGeom>
        </p:spPr>
      </p:pic>
      <p:pic>
        <p:nvPicPr>
          <p:cNvPr id="6" name="Picture 5"/>
          <p:cNvPicPr>
            <a:picLocks noChangeAspect="1"/>
          </p:cNvPicPr>
          <p:nvPr/>
        </p:nvPicPr>
        <p:blipFill rotWithShape="1">
          <a:blip r:embed="rId4" cstate="screen">
            <a:extLst>
              <a:ext uri="{28A0092B-C50C-407E-A947-70E740481C1C}">
                <a14:useLocalDpi xmlns:a14="http://schemas.microsoft.com/office/drawing/2010/main"/>
              </a:ext>
            </a:extLst>
          </a:blip>
          <a:srcRect b="9013"/>
          <a:stretch/>
        </p:blipFill>
        <p:spPr>
          <a:xfrm>
            <a:off x="4536268" y="1287379"/>
            <a:ext cx="4551123" cy="2971800"/>
          </a:xfrm>
          <a:prstGeom prst="rect">
            <a:avLst/>
          </a:prstGeom>
          <a:ln>
            <a:solidFill>
              <a:schemeClr val="bg1">
                <a:lumMod val="65000"/>
              </a:schemeClr>
            </a:solidFill>
          </a:ln>
        </p:spPr>
      </p:pic>
      <p:pic>
        <p:nvPicPr>
          <p:cNvPr id="7" name="Picture 6"/>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2610232">
            <a:off x="6877284" y="3898128"/>
            <a:ext cx="1191597" cy="3004724"/>
          </a:xfrm>
          <a:prstGeom prst="rect">
            <a:avLst/>
          </a:prstGeom>
        </p:spPr>
      </p:pic>
    </p:spTree>
    <p:extLst>
      <p:ext uri="{BB962C8B-B14F-4D97-AF65-F5344CB8AC3E}">
        <p14:creationId xmlns:p14="http://schemas.microsoft.com/office/powerpoint/2010/main" val="2262397821"/>
      </p:ext>
    </p:extLst>
  </p:cSld>
  <p:clrMapOvr>
    <a:masterClrMapping/>
  </p:clrMapOvr>
  <p:transition spd="med"/>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05840"/>
          </a:xfrm>
          <a:solidFill>
            <a:srgbClr val="DDD9C3"/>
          </a:solidFill>
          <a:ln>
            <a:noFill/>
          </a:ln>
        </p:spPr>
        <p:txBody>
          <a:bodyPr anchor="ctr">
            <a:noAutofit/>
          </a:bodyPr>
          <a:lstStyle/>
          <a:p>
            <a:pPr marL="58738" lvl="0" algn="l" defTabSz="914400">
              <a:defRPr/>
            </a:pPr>
            <a:r>
              <a:rPr lang="en-US" sz="2800" dirty="0" smtClean="0"/>
              <a:t>Standardized competency assessment tool</a:t>
            </a:r>
            <a:endParaRPr lang="en-US" sz="4800" kern="0" dirty="0">
              <a:solidFill>
                <a:sysClr val="windowText" lastClr="000000"/>
              </a:solidFill>
              <a:latin typeface="Times New Roman" panose="02020603050405020304" pitchFamily="18" charset="0"/>
              <a:ea typeface="Times New Roman" panose="02020603050405020304" pitchFamily="18" charset="0"/>
            </a:endParaRPr>
          </a:p>
        </p:txBody>
      </p:sp>
      <p:pic>
        <p:nvPicPr>
          <p:cNvPr id="4" name="2V8A1372.JPG" descr="2V8A1372.JP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flipH="1">
            <a:off x="6035660" y="1986052"/>
            <a:ext cx="2927869" cy="3358862"/>
          </a:xfrm>
          <a:prstGeom prst="rect">
            <a:avLst/>
          </a:prstGeom>
          <a:ln w="12700">
            <a:miter lim="400000"/>
          </a:ln>
        </p:spPr>
      </p:pic>
      <p:sp>
        <p:nvSpPr>
          <p:cNvPr id="5" name="TextBox 4"/>
          <p:cNvSpPr txBox="1"/>
          <p:nvPr/>
        </p:nvSpPr>
        <p:spPr>
          <a:xfrm>
            <a:off x="156408" y="1157363"/>
            <a:ext cx="8614610" cy="1985159"/>
          </a:xfrm>
          <a:prstGeom prst="rect">
            <a:avLst/>
          </a:prstGeom>
          <a:noFill/>
        </p:spPr>
        <p:txBody>
          <a:bodyPr wrap="square" rtlCol="0">
            <a:spAutoFit/>
          </a:bodyPr>
          <a:lstStyle/>
          <a:p>
            <a:pPr>
              <a:spcBef>
                <a:spcPts val="600"/>
              </a:spcBef>
            </a:pPr>
            <a:r>
              <a:rPr lang="en-US" sz="2400" b="1" dirty="0">
                <a:solidFill>
                  <a:srgbClr val="0070C0"/>
                </a:solidFill>
              </a:rPr>
              <a:t>Observational checklist assesses three main steps in the testing cascade, namely:</a:t>
            </a:r>
          </a:p>
          <a:p>
            <a:pPr marL="800100" lvl="1" indent="-342900">
              <a:spcBef>
                <a:spcPts val="600"/>
              </a:spcBef>
              <a:buFont typeface="+mj-lt"/>
              <a:buAutoNum type="arabicPeriod"/>
            </a:pPr>
            <a:r>
              <a:rPr lang="en-US" sz="2000" dirty="0"/>
              <a:t>Sample reception, handling, and </a:t>
            </a:r>
            <a:r>
              <a:rPr lang="en-US" sz="2000" dirty="0" smtClean="0"/>
              <a:t>labelling   </a:t>
            </a:r>
            <a:endParaRPr lang="en-US" sz="2000" dirty="0"/>
          </a:p>
          <a:p>
            <a:pPr marL="800100" lvl="1" indent="-342900">
              <a:spcBef>
                <a:spcPts val="600"/>
              </a:spcBef>
              <a:buFont typeface="+mj-lt"/>
              <a:buAutoNum type="arabicPeriod"/>
            </a:pPr>
            <a:r>
              <a:rPr lang="en-US" sz="2000" dirty="0"/>
              <a:t>Cartridge </a:t>
            </a:r>
            <a:r>
              <a:rPr lang="en-US" sz="2000" dirty="0" smtClean="0"/>
              <a:t>preparation</a:t>
            </a:r>
            <a:endParaRPr lang="en-US" sz="2000" dirty="0"/>
          </a:p>
          <a:p>
            <a:pPr marL="800100" lvl="1" indent="-342900">
              <a:spcBef>
                <a:spcPts val="600"/>
              </a:spcBef>
              <a:buFont typeface="+mj-lt"/>
              <a:buAutoNum type="arabicPeriod"/>
            </a:pPr>
            <a:r>
              <a:rPr lang="en-US" sz="2000" dirty="0"/>
              <a:t>Starting and running the assay</a:t>
            </a:r>
          </a:p>
        </p:txBody>
      </p:sp>
      <p:pic>
        <p:nvPicPr>
          <p:cNvPr id="8" name="Picture 7"/>
          <p:cNvPicPr>
            <a:picLocks noChangeAspect="1"/>
          </p:cNvPicPr>
          <p:nvPr/>
        </p:nvPicPr>
        <p:blipFill rotWithShape="1">
          <a:blip r:embed="rId4" cstate="screen">
            <a:extLst>
              <a:ext uri="{28A0092B-C50C-407E-A947-70E740481C1C}">
                <a14:useLocalDpi xmlns:a14="http://schemas.microsoft.com/office/drawing/2010/main"/>
              </a:ext>
            </a:extLst>
          </a:blip>
          <a:srcRect r="10333"/>
          <a:stretch/>
        </p:blipFill>
        <p:spPr>
          <a:xfrm>
            <a:off x="176589" y="3208232"/>
            <a:ext cx="5951370" cy="3518774"/>
          </a:xfrm>
          <a:prstGeom prst="rect">
            <a:avLst/>
          </a:prstGeom>
          <a:ln>
            <a:solidFill>
              <a:schemeClr val="bg1">
                <a:lumMod val="65000"/>
              </a:schemeClr>
            </a:solidFill>
          </a:ln>
        </p:spPr>
      </p:pic>
    </p:spTree>
    <p:extLst>
      <p:ext uri="{BB962C8B-B14F-4D97-AF65-F5344CB8AC3E}">
        <p14:creationId xmlns:p14="http://schemas.microsoft.com/office/powerpoint/2010/main" val="134116204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05840"/>
          </a:xfrm>
          <a:solidFill>
            <a:srgbClr val="DDD9C3"/>
          </a:solidFill>
          <a:ln>
            <a:noFill/>
          </a:ln>
        </p:spPr>
        <p:txBody>
          <a:bodyPr anchor="ctr">
            <a:noAutofit/>
          </a:bodyPr>
          <a:lstStyle/>
          <a:p>
            <a:pPr marL="63500" algn="l"/>
            <a:r>
              <a:rPr lang="en-US" sz="2800" dirty="0"/>
              <a:t>Input 6: Quality</a:t>
            </a:r>
            <a:r>
              <a:rPr lang="fr-FR" sz="2800" dirty="0"/>
              <a:t> </a:t>
            </a:r>
            <a:r>
              <a:rPr lang="fr-FR" sz="2800" dirty="0" smtClean="0"/>
              <a:t>management </a:t>
            </a:r>
            <a:r>
              <a:rPr lang="fr-FR" sz="2800" dirty="0"/>
              <a:t>and </a:t>
            </a:r>
            <a:r>
              <a:rPr lang="fr-FR" sz="2800" dirty="0" smtClean="0"/>
              <a:t>assurance </a:t>
            </a:r>
            <a:r>
              <a:rPr lang="fr-FR" sz="2800" dirty="0"/>
              <a:t>(</a:t>
            </a:r>
            <a:r>
              <a:rPr lang="fr-FR" sz="2800" dirty="0" smtClean="0"/>
              <a:t>QM/QA) </a:t>
            </a:r>
            <a:endParaRPr lang="en-US" sz="2800" dirty="0"/>
          </a:p>
        </p:txBody>
      </p:sp>
      <p:sp>
        <p:nvSpPr>
          <p:cNvPr id="5" name="Content Placeholder 2"/>
          <p:cNvSpPr txBox="1">
            <a:spLocks/>
          </p:cNvSpPr>
          <p:nvPr/>
        </p:nvSpPr>
        <p:spPr>
          <a:xfrm>
            <a:off x="352167" y="1233765"/>
            <a:ext cx="8594125" cy="5202205"/>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400" b="1" dirty="0" smtClean="0"/>
              <a:t>Fit-for-purpose quality management/assurance</a:t>
            </a:r>
            <a:endParaRPr lang="en-US" sz="2400" b="1" dirty="0"/>
          </a:p>
          <a:p>
            <a:pPr>
              <a:spcBef>
                <a:spcPts val="600"/>
              </a:spcBef>
            </a:pPr>
            <a:r>
              <a:rPr lang="en-US" sz="2000" dirty="0"/>
              <a:t>Site and platform selection (right product at the right place)</a:t>
            </a:r>
          </a:p>
          <a:p>
            <a:r>
              <a:rPr lang="en-US" sz="2000" dirty="0"/>
              <a:t>Site capacity assessment (infrastructure and HR) and upgrade (right conditions)</a:t>
            </a:r>
          </a:p>
          <a:p>
            <a:r>
              <a:rPr lang="en-US" sz="2000" dirty="0"/>
              <a:t>Site enrollment steps and activities</a:t>
            </a:r>
          </a:p>
          <a:p>
            <a:r>
              <a:rPr lang="en-US" sz="2000" dirty="0"/>
              <a:t>Model algorithms for testing and release of results </a:t>
            </a:r>
          </a:p>
          <a:p>
            <a:r>
              <a:rPr lang="en-US" sz="2000" dirty="0"/>
              <a:t>Comprehensive on-site trainings, and refresher trainings, if needed </a:t>
            </a:r>
          </a:p>
          <a:p>
            <a:pPr marL="0" indent="0">
              <a:buNone/>
            </a:pPr>
            <a:r>
              <a:rPr lang="en-US" sz="2000" dirty="0"/>
              <a:t>      (blood collection, packaging, transport, analysis, reporting, waste disposal)</a:t>
            </a:r>
          </a:p>
          <a:p>
            <a:r>
              <a:rPr lang="en-US" sz="2000" dirty="0"/>
              <a:t>Defined communication lines, for technical support and reporting of issues</a:t>
            </a:r>
          </a:p>
          <a:p>
            <a:r>
              <a:rPr lang="en-US" sz="2000" dirty="0"/>
              <a:t>Site monitoring and supervision visits</a:t>
            </a:r>
          </a:p>
          <a:p>
            <a:r>
              <a:rPr lang="en-US" sz="2000" dirty="0"/>
              <a:t>IQC failures monitoring</a:t>
            </a:r>
          </a:p>
          <a:p>
            <a:r>
              <a:rPr lang="en-US" sz="2000" dirty="0"/>
              <a:t>Use of monitoring logs (temperatures, sample transport, IQC failures, etc.)</a:t>
            </a:r>
          </a:p>
          <a:p>
            <a:r>
              <a:rPr lang="en-US" sz="2000" dirty="0"/>
              <a:t>Use of connectivity</a:t>
            </a:r>
          </a:p>
          <a:p>
            <a:r>
              <a:rPr lang="en-US" sz="2000" dirty="0"/>
              <a:t>Competency assessment</a:t>
            </a:r>
          </a:p>
        </p:txBody>
      </p:sp>
      <p:sp>
        <p:nvSpPr>
          <p:cNvPr id="6" name="Rectangle 5"/>
          <p:cNvSpPr/>
          <p:nvPr/>
        </p:nvSpPr>
        <p:spPr>
          <a:xfrm>
            <a:off x="305417" y="4548551"/>
            <a:ext cx="8464078" cy="1881354"/>
          </a:xfrm>
          <a:prstGeom prst="rect">
            <a:avLst/>
          </a:prstGeom>
          <a:noFill/>
          <a:ln w="25400">
            <a:solidFill>
              <a:srgbClr val="007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useo Slab 100"/>
            </a:endParaRPr>
          </a:p>
        </p:txBody>
      </p:sp>
    </p:spTree>
    <p:extLst>
      <p:ext uri="{BB962C8B-B14F-4D97-AF65-F5344CB8AC3E}">
        <p14:creationId xmlns:p14="http://schemas.microsoft.com/office/powerpoint/2010/main" val="62542279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05840"/>
          </a:xfrm>
          <a:solidFill>
            <a:srgbClr val="DDD9C3"/>
          </a:solidFill>
          <a:ln>
            <a:noFill/>
          </a:ln>
        </p:spPr>
        <p:txBody>
          <a:bodyPr anchor="ctr">
            <a:noAutofit/>
          </a:bodyPr>
          <a:lstStyle/>
          <a:p>
            <a:pPr marL="58738" lvl="0" algn="l" defTabSz="914400">
              <a:defRPr/>
            </a:pPr>
            <a:r>
              <a:rPr lang="en-US" sz="2800" dirty="0"/>
              <a:t>Input 5: Forecasting, procurement, supply chain and waste </a:t>
            </a:r>
            <a:r>
              <a:rPr lang="en-US" sz="2800" dirty="0" smtClean="0"/>
              <a:t>management. </a:t>
            </a:r>
            <a:endParaRPr lang="en-US" sz="2800" dirty="0"/>
          </a:p>
        </p:txBody>
      </p:sp>
      <p:graphicFrame>
        <p:nvGraphicFramePr>
          <p:cNvPr id="4" name="Diagram 3"/>
          <p:cNvGraphicFramePr/>
          <p:nvPr>
            <p:extLst>
              <p:ext uri="{D42A27DB-BD31-4B8C-83A1-F6EECF244321}">
                <p14:modId xmlns:p14="http://schemas.microsoft.com/office/powerpoint/2010/main" val="1386299764"/>
              </p:ext>
            </p:extLst>
          </p:nvPr>
        </p:nvGraphicFramePr>
        <p:xfrm>
          <a:off x="282804" y="1112363"/>
          <a:ext cx="8493551" cy="55712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9991392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DB01F3F3-AAD9-41D9-B90A-1C19FD137275}"/>
                                            </p:graphicEl>
                                          </p:spTgt>
                                        </p:tgtEl>
                                        <p:attrNameLst>
                                          <p:attrName>style.visibility</p:attrName>
                                        </p:attrNameLst>
                                      </p:cBhvr>
                                      <p:to>
                                        <p:strVal val="visible"/>
                                      </p:to>
                                    </p:set>
                                    <p:animEffect transition="in" filter="fade">
                                      <p:cBhvr>
                                        <p:cTn id="7" dur="500"/>
                                        <p:tgtEl>
                                          <p:spTgt spid="4">
                                            <p:graphicEl>
                                              <a:dgm id="{DB01F3F3-AAD9-41D9-B90A-1C19FD137275}"/>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graphicEl>
                                              <a:dgm id="{30B80910-CEA3-45F9-8C63-E7D4B7C7931A}"/>
                                            </p:graphicEl>
                                          </p:spTgt>
                                        </p:tgtEl>
                                        <p:attrNameLst>
                                          <p:attrName>style.visibility</p:attrName>
                                        </p:attrNameLst>
                                      </p:cBhvr>
                                      <p:to>
                                        <p:strVal val="visible"/>
                                      </p:to>
                                    </p:set>
                                    <p:animEffect transition="in" filter="fade">
                                      <p:cBhvr>
                                        <p:cTn id="12" dur="500"/>
                                        <p:tgtEl>
                                          <p:spTgt spid="4">
                                            <p:graphicEl>
                                              <a:dgm id="{30B80910-CEA3-45F9-8C63-E7D4B7C7931A}"/>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graphicEl>
                                              <a:dgm id="{5039433B-EDBA-4B06-9EEB-15D7DDE2C874}"/>
                                            </p:graphicEl>
                                          </p:spTgt>
                                        </p:tgtEl>
                                        <p:attrNameLst>
                                          <p:attrName>style.visibility</p:attrName>
                                        </p:attrNameLst>
                                      </p:cBhvr>
                                      <p:to>
                                        <p:strVal val="visible"/>
                                      </p:to>
                                    </p:set>
                                    <p:animEffect transition="in" filter="fade">
                                      <p:cBhvr>
                                        <p:cTn id="15" dur="500"/>
                                        <p:tgtEl>
                                          <p:spTgt spid="4">
                                            <p:graphicEl>
                                              <a:dgm id="{5039433B-EDBA-4B06-9EEB-15D7DDE2C874}"/>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graphicEl>
                                              <a:dgm id="{A5BABADB-C61D-4948-8E19-496217FFE245}"/>
                                            </p:graphicEl>
                                          </p:spTgt>
                                        </p:tgtEl>
                                        <p:attrNameLst>
                                          <p:attrName>style.visibility</p:attrName>
                                        </p:attrNameLst>
                                      </p:cBhvr>
                                      <p:to>
                                        <p:strVal val="visible"/>
                                      </p:to>
                                    </p:set>
                                    <p:animEffect transition="in" filter="fade">
                                      <p:cBhvr>
                                        <p:cTn id="20" dur="500"/>
                                        <p:tgtEl>
                                          <p:spTgt spid="4">
                                            <p:graphicEl>
                                              <a:dgm id="{A5BABADB-C61D-4948-8E19-496217FFE245}"/>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
                                            <p:graphicEl>
                                              <a:dgm id="{61721AC8-9AF0-4FB8-A22C-592F8F10564C}"/>
                                            </p:graphicEl>
                                          </p:spTgt>
                                        </p:tgtEl>
                                        <p:attrNameLst>
                                          <p:attrName>style.visibility</p:attrName>
                                        </p:attrNameLst>
                                      </p:cBhvr>
                                      <p:to>
                                        <p:strVal val="visible"/>
                                      </p:to>
                                    </p:set>
                                    <p:animEffect transition="in" filter="fade">
                                      <p:cBhvr>
                                        <p:cTn id="25" dur="500"/>
                                        <p:tgtEl>
                                          <p:spTgt spid="4">
                                            <p:graphicEl>
                                              <a:dgm id="{61721AC8-9AF0-4FB8-A22C-592F8F10564C}"/>
                                            </p:graphic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4">
                                            <p:graphicEl>
                                              <a:dgm id="{51E6FB9A-51A2-4535-941C-7102CE3A5F39}"/>
                                            </p:graphicEl>
                                          </p:spTgt>
                                        </p:tgtEl>
                                        <p:attrNameLst>
                                          <p:attrName>style.visibility</p:attrName>
                                        </p:attrNameLst>
                                      </p:cBhvr>
                                      <p:to>
                                        <p:strVal val="visible"/>
                                      </p:to>
                                    </p:set>
                                    <p:animEffect transition="in" filter="fade">
                                      <p:cBhvr>
                                        <p:cTn id="30" dur="500"/>
                                        <p:tgtEl>
                                          <p:spTgt spid="4">
                                            <p:graphicEl>
                                              <a:dgm id="{51E6FB9A-51A2-4535-941C-7102CE3A5F39}"/>
                                            </p:graphic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4">
                                            <p:graphicEl>
                                              <a:dgm id="{454C8BB9-F343-40C2-AEC7-9740584EBDA5}"/>
                                            </p:graphicEl>
                                          </p:spTgt>
                                        </p:tgtEl>
                                        <p:attrNameLst>
                                          <p:attrName>style.visibility</p:attrName>
                                        </p:attrNameLst>
                                      </p:cBhvr>
                                      <p:to>
                                        <p:strVal val="visible"/>
                                      </p:to>
                                    </p:set>
                                    <p:animEffect transition="in" filter="fade">
                                      <p:cBhvr>
                                        <p:cTn id="35" dur="500"/>
                                        <p:tgtEl>
                                          <p:spTgt spid="4">
                                            <p:graphicEl>
                                              <a:dgm id="{454C8BB9-F343-40C2-AEC7-9740584EBDA5}"/>
                                            </p:graphic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4">
                                            <p:graphicEl>
                                              <a:dgm id="{500C2B75-2BA7-4D4B-B5A9-7BA525F64965}"/>
                                            </p:graphicEl>
                                          </p:spTgt>
                                        </p:tgtEl>
                                        <p:attrNameLst>
                                          <p:attrName>style.visibility</p:attrName>
                                        </p:attrNameLst>
                                      </p:cBhvr>
                                      <p:to>
                                        <p:strVal val="visible"/>
                                      </p:to>
                                    </p:set>
                                    <p:animEffect transition="in" filter="fade">
                                      <p:cBhvr>
                                        <p:cTn id="40" dur="500"/>
                                        <p:tgtEl>
                                          <p:spTgt spid="4">
                                            <p:graphicEl>
                                              <a:dgm id="{500C2B75-2BA7-4D4B-B5A9-7BA525F64965}"/>
                                            </p:graphic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4">
                                            <p:graphicEl>
                                              <a:dgm id="{156C0E7C-9549-4F55-8ABC-DAE5E344958D}"/>
                                            </p:graphicEl>
                                          </p:spTgt>
                                        </p:tgtEl>
                                        <p:attrNameLst>
                                          <p:attrName>style.visibility</p:attrName>
                                        </p:attrNameLst>
                                      </p:cBhvr>
                                      <p:to>
                                        <p:strVal val="visible"/>
                                      </p:to>
                                    </p:set>
                                    <p:animEffect transition="in" filter="fade">
                                      <p:cBhvr>
                                        <p:cTn id="45" dur="500"/>
                                        <p:tgtEl>
                                          <p:spTgt spid="4">
                                            <p:graphicEl>
                                              <a:dgm id="{156C0E7C-9549-4F55-8ABC-DAE5E344958D}"/>
                                            </p:graphic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4">
                                            <p:graphicEl>
                                              <a:dgm id="{F7A618EC-FB81-4204-9518-FAFE540A099C}"/>
                                            </p:graphicEl>
                                          </p:spTgt>
                                        </p:tgtEl>
                                        <p:attrNameLst>
                                          <p:attrName>style.visibility</p:attrName>
                                        </p:attrNameLst>
                                      </p:cBhvr>
                                      <p:to>
                                        <p:strVal val="visible"/>
                                      </p:to>
                                    </p:set>
                                    <p:animEffect transition="in" filter="fade">
                                      <p:cBhvr>
                                        <p:cTn id="50" dur="500"/>
                                        <p:tgtEl>
                                          <p:spTgt spid="4">
                                            <p:graphicEl>
                                              <a:dgm id="{F7A618EC-FB81-4204-9518-FAFE540A099C}"/>
                                            </p:graphic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4">
                                            <p:graphicEl>
                                              <a:dgm id="{11D65406-31B1-46CD-B6EA-57E526AAC249}"/>
                                            </p:graphicEl>
                                          </p:spTgt>
                                        </p:tgtEl>
                                        <p:attrNameLst>
                                          <p:attrName>style.visibility</p:attrName>
                                        </p:attrNameLst>
                                      </p:cBhvr>
                                      <p:to>
                                        <p:strVal val="visible"/>
                                      </p:to>
                                    </p:set>
                                    <p:animEffect transition="in" filter="fade">
                                      <p:cBhvr>
                                        <p:cTn id="55" dur="500"/>
                                        <p:tgtEl>
                                          <p:spTgt spid="4">
                                            <p:graphicEl>
                                              <a:dgm id="{11D65406-31B1-46CD-B6EA-57E526AAC249}"/>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4">
                                            <p:graphicEl>
                                              <a:dgm id="{0D2CD2A2-65DC-40B2-B1E2-2B99AF8159AC}"/>
                                            </p:graphicEl>
                                          </p:spTgt>
                                        </p:tgtEl>
                                        <p:attrNameLst>
                                          <p:attrName>style.visibility</p:attrName>
                                        </p:attrNameLst>
                                      </p:cBhvr>
                                      <p:to>
                                        <p:strVal val="visible"/>
                                      </p:to>
                                    </p:set>
                                    <p:animEffect transition="in" filter="fade">
                                      <p:cBhvr>
                                        <p:cTn id="60" dur="500"/>
                                        <p:tgtEl>
                                          <p:spTgt spid="4">
                                            <p:graphicEl>
                                              <a:dgm id="{0D2CD2A2-65DC-40B2-B1E2-2B99AF8159AC}"/>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05840"/>
          </a:xfrm>
          <a:solidFill>
            <a:srgbClr val="DDD9C3"/>
          </a:solidFill>
          <a:ln>
            <a:noFill/>
          </a:ln>
        </p:spPr>
        <p:txBody>
          <a:bodyPr anchor="ctr">
            <a:noAutofit/>
          </a:bodyPr>
          <a:lstStyle/>
          <a:p>
            <a:pPr marL="58738" lvl="0" algn="l" defTabSz="914400">
              <a:defRPr/>
            </a:pPr>
            <a:r>
              <a:rPr lang="en-US" sz="2800" dirty="0" smtClean="0"/>
              <a:t>Procurement and supply chain management cycle (1)</a:t>
            </a:r>
            <a:endParaRPr lang="en-US" sz="2800" dirty="0"/>
          </a:p>
        </p:txBody>
      </p:sp>
      <p:sp>
        <p:nvSpPr>
          <p:cNvPr id="5" name="TextBox 4"/>
          <p:cNvSpPr txBox="1"/>
          <p:nvPr/>
        </p:nvSpPr>
        <p:spPr>
          <a:xfrm>
            <a:off x="147203" y="1219925"/>
            <a:ext cx="7280031" cy="430887"/>
          </a:xfrm>
          <a:prstGeom prst="rect">
            <a:avLst/>
          </a:prstGeom>
          <a:noFill/>
        </p:spPr>
        <p:txBody>
          <a:bodyPr wrap="square" rtlCol="0">
            <a:spAutoFit/>
          </a:bodyPr>
          <a:lstStyle/>
          <a:p>
            <a:pPr lvl="1"/>
            <a:endParaRPr lang="en-US" sz="2200" dirty="0"/>
          </a:p>
        </p:txBody>
      </p:sp>
      <p:sp>
        <p:nvSpPr>
          <p:cNvPr id="6" name="TextBox 5"/>
          <p:cNvSpPr txBox="1"/>
          <p:nvPr/>
        </p:nvSpPr>
        <p:spPr>
          <a:xfrm>
            <a:off x="671780" y="1132841"/>
            <a:ext cx="7891649" cy="5586145"/>
          </a:xfrm>
          <a:prstGeom prst="rect">
            <a:avLst/>
          </a:prstGeom>
          <a:noFill/>
        </p:spPr>
        <p:txBody>
          <a:bodyPr wrap="square" rtlCol="0">
            <a:spAutoFit/>
          </a:bodyPr>
          <a:lstStyle/>
          <a:p>
            <a:pPr>
              <a:spcBef>
                <a:spcPts val="1200"/>
              </a:spcBef>
            </a:pPr>
            <a:r>
              <a:rPr lang="en-US" sz="2400" b="1" dirty="0"/>
              <a:t>1.  Forecasting and quantification</a:t>
            </a:r>
          </a:p>
          <a:p>
            <a:pPr marL="914400" lvl="1" indent="-457200">
              <a:spcBef>
                <a:spcPts val="600"/>
              </a:spcBef>
              <a:buFont typeface="Arial" panose="020B0604020202020204" pitchFamily="34" charset="0"/>
              <a:buChar char="•"/>
            </a:pPr>
            <a:r>
              <a:rPr lang="en-US" sz="2200" dirty="0"/>
              <a:t>Important to ensure no stock-outs or over-stocks</a:t>
            </a:r>
          </a:p>
          <a:p>
            <a:pPr marL="914400" lvl="1" indent="-457200">
              <a:spcBef>
                <a:spcPts val="600"/>
              </a:spcBef>
              <a:buFont typeface="Arial" panose="020B0604020202020204" pitchFamily="34" charset="0"/>
              <a:buChar char="•"/>
            </a:pPr>
            <a:r>
              <a:rPr lang="en-US" sz="2200" dirty="0"/>
              <a:t>Mix of forecasting approaches necessary during </a:t>
            </a:r>
            <a:r>
              <a:rPr lang="en-US" sz="2200" dirty="0" smtClean="0"/>
              <a:t>introduction and scale </a:t>
            </a:r>
            <a:r>
              <a:rPr lang="en-US" sz="2200" dirty="0"/>
              <a:t>up of new devices</a:t>
            </a:r>
          </a:p>
          <a:p>
            <a:pPr marL="914400" lvl="1" indent="-457200">
              <a:spcBef>
                <a:spcPts val="600"/>
              </a:spcBef>
              <a:buFont typeface="Arial" panose="020B0604020202020204" pitchFamily="34" charset="0"/>
              <a:buChar char="•"/>
            </a:pPr>
            <a:r>
              <a:rPr lang="en-US" sz="2200" dirty="0"/>
              <a:t>Quarterly supply plan monitoring</a:t>
            </a:r>
          </a:p>
          <a:p>
            <a:pPr marL="914400" lvl="1" indent="-457200">
              <a:spcBef>
                <a:spcPts val="600"/>
              </a:spcBef>
              <a:buFont typeface="Arial" panose="020B0604020202020204" pitchFamily="34" charset="0"/>
              <a:buChar char="•"/>
            </a:pPr>
            <a:r>
              <a:rPr lang="en-US" sz="2200" dirty="0"/>
              <a:t>Integrated forecasting of both POC and conventional laboratory-based diagnostics</a:t>
            </a:r>
          </a:p>
          <a:p>
            <a:pPr>
              <a:spcBef>
                <a:spcPts val="1200"/>
              </a:spcBef>
            </a:pPr>
            <a:r>
              <a:rPr lang="en-US" sz="2400" b="1" dirty="0"/>
              <a:t>2.  Procurement</a:t>
            </a:r>
          </a:p>
          <a:p>
            <a:pPr marL="914400" lvl="1" indent="-457200">
              <a:spcBef>
                <a:spcPts val="600"/>
              </a:spcBef>
              <a:buFont typeface="Arial" panose="020B0604020202020204" pitchFamily="34" charset="0"/>
              <a:buChar char="•"/>
            </a:pPr>
            <a:r>
              <a:rPr lang="en-US" sz="2200" dirty="0"/>
              <a:t>Contracts with manufacturers including </a:t>
            </a:r>
            <a:r>
              <a:rPr lang="en-US" sz="2200" dirty="0" smtClean="0"/>
              <a:t>service and maintenance agreements</a:t>
            </a:r>
            <a:endParaRPr lang="en-US" sz="2200" dirty="0"/>
          </a:p>
          <a:p>
            <a:pPr marL="914400" lvl="1" indent="-457200">
              <a:spcBef>
                <a:spcPts val="600"/>
              </a:spcBef>
              <a:buFont typeface="Arial" panose="020B0604020202020204" pitchFamily="34" charset="0"/>
              <a:buChar char="•"/>
            </a:pPr>
            <a:r>
              <a:rPr lang="en-US" sz="2200" dirty="0"/>
              <a:t>Frequent orders due to shelf life of test kits</a:t>
            </a:r>
          </a:p>
          <a:p>
            <a:pPr marL="914400" lvl="1" indent="-457200">
              <a:spcBef>
                <a:spcPts val="600"/>
              </a:spcBef>
              <a:buFont typeface="Arial" panose="020B0604020202020204" pitchFamily="34" charset="0"/>
              <a:buChar char="•"/>
            </a:pPr>
            <a:r>
              <a:rPr lang="en-US" sz="2200" dirty="0"/>
              <a:t>Lead time </a:t>
            </a:r>
            <a:r>
              <a:rPr lang="en-US" sz="2200" dirty="0" smtClean="0"/>
              <a:t>consideration of around 3 months from placing the order (i.e. production time + tax </a:t>
            </a:r>
            <a:r>
              <a:rPr lang="en-US" sz="2200" dirty="0"/>
              <a:t>waiver process </a:t>
            </a:r>
            <a:r>
              <a:rPr lang="en-US" sz="2200" dirty="0" smtClean="0"/>
              <a:t>time + shipping time + custom </a:t>
            </a:r>
            <a:r>
              <a:rPr lang="en-US" sz="2200" dirty="0"/>
              <a:t>clearance </a:t>
            </a:r>
            <a:r>
              <a:rPr lang="en-US" sz="2200" dirty="0" smtClean="0"/>
              <a:t>time)</a:t>
            </a:r>
            <a:endParaRPr lang="en-US" sz="2200" dirty="0"/>
          </a:p>
        </p:txBody>
      </p:sp>
    </p:spTree>
    <p:extLst>
      <p:ext uri="{BB962C8B-B14F-4D97-AF65-F5344CB8AC3E}">
        <p14:creationId xmlns:p14="http://schemas.microsoft.com/office/powerpoint/2010/main" val="225761323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500"/>
                                        <p:tgtEl>
                                          <p:spTgt spid="6">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fade">
                                      <p:cBhvr>
                                        <p:cTn id="13" dur="500"/>
                                        <p:tgtEl>
                                          <p:spTgt spid="6">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xEl>
                                              <p:pRg st="3" end="3"/>
                                            </p:txEl>
                                          </p:spTgt>
                                        </p:tgtEl>
                                        <p:attrNameLst>
                                          <p:attrName>style.visibility</p:attrName>
                                        </p:attrNameLst>
                                      </p:cBhvr>
                                      <p:to>
                                        <p:strVal val="visible"/>
                                      </p:to>
                                    </p:set>
                                    <p:animEffect transition="in" filter="fade">
                                      <p:cBhvr>
                                        <p:cTn id="16" dur="500"/>
                                        <p:tgtEl>
                                          <p:spTgt spid="6">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Effect transition="in" filter="fade">
                                      <p:cBhvr>
                                        <p:cTn id="19" dur="500"/>
                                        <p:tgtEl>
                                          <p:spTgt spid="6">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6">
                                            <p:txEl>
                                              <p:pRg st="5" end="5"/>
                                            </p:txEl>
                                          </p:spTgt>
                                        </p:tgtEl>
                                        <p:attrNameLst>
                                          <p:attrName>style.visibility</p:attrName>
                                        </p:attrNameLst>
                                      </p:cBhvr>
                                      <p:to>
                                        <p:strVal val="visible"/>
                                      </p:to>
                                    </p:set>
                                    <p:animEffect transition="in" filter="fade">
                                      <p:cBhvr>
                                        <p:cTn id="24" dur="500"/>
                                        <p:tgtEl>
                                          <p:spTgt spid="6">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animEffect transition="in" filter="fade">
                                      <p:cBhvr>
                                        <p:cTn id="27" dur="500"/>
                                        <p:tgtEl>
                                          <p:spTgt spid="6">
                                            <p:txEl>
                                              <p:pRg st="6" end="6"/>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6">
                                            <p:txEl>
                                              <p:pRg st="7" end="7"/>
                                            </p:txEl>
                                          </p:spTgt>
                                        </p:tgtEl>
                                        <p:attrNameLst>
                                          <p:attrName>style.visibility</p:attrName>
                                        </p:attrNameLst>
                                      </p:cBhvr>
                                      <p:to>
                                        <p:strVal val="visible"/>
                                      </p:to>
                                    </p:set>
                                    <p:animEffect transition="in" filter="fade">
                                      <p:cBhvr>
                                        <p:cTn id="30" dur="500"/>
                                        <p:tgtEl>
                                          <p:spTgt spid="6">
                                            <p:txEl>
                                              <p:pRg st="7" end="7"/>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6">
                                            <p:txEl>
                                              <p:pRg st="8" end="8"/>
                                            </p:txEl>
                                          </p:spTgt>
                                        </p:tgtEl>
                                        <p:attrNameLst>
                                          <p:attrName>style.visibility</p:attrName>
                                        </p:attrNameLst>
                                      </p:cBhvr>
                                      <p:to>
                                        <p:strVal val="visible"/>
                                      </p:to>
                                    </p:set>
                                    <p:animEffect transition="in" filter="fade">
                                      <p:cBhvr>
                                        <p:cTn id="33" dur="5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05840"/>
          </a:xfrm>
          <a:solidFill>
            <a:srgbClr val="DDD9C3"/>
          </a:solidFill>
          <a:ln>
            <a:noFill/>
          </a:ln>
        </p:spPr>
        <p:txBody>
          <a:bodyPr anchor="ctr">
            <a:noAutofit/>
          </a:bodyPr>
          <a:lstStyle/>
          <a:p>
            <a:pPr marL="58738" lvl="0" algn="l" defTabSz="914400">
              <a:defRPr/>
            </a:pPr>
            <a:r>
              <a:rPr lang="en-US" sz="2800" dirty="0"/>
              <a:t>Procurement and supply chain management cycle (</a:t>
            </a:r>
            <a:r>
              <a:rPr lang="en-US" sz="2800" dirty="0" smtClean="0"/>
              <a:t>2)</a:t>
            </a:r>
            <a:endParaRPr lang="en-US" sz="2800" dirty="0"/>
          </a:p>
        </p:txBody>
      </p:sp>
      <p:sp>
        <p:nvSpPr>
          <p:cNvPr id="5" name="TextBox 4"/>
          <p:cNvSpPr txBox="1"/>
          <p:nvPr/>
        </p:nvSpPr>
        <p:spPr>
          <a:xfrm>
            <a:off x="147203" y="1219925"/>
            <a:ext cx="7280031" cy="430887"/>
          </a:xfrm>
          <a:prstGeom prst="rect">
            <a:avLst/>
          </a:prstGeom>
          <a:noFill/>
        </p:spPr>
        <p:txBody>
          <a:bodyPr wrap="square" rtlCol="0">
            <a:spAutoFit/>
          </a:bodyPr>
          <a:lstStyle/>
          <a:p>
            <a:pPr lvl="1"/>
            <a:endParaRPr lang="en-US" sz="2200" dirty="0"/>
          </a:p>
        </p:txBody>
      </p:sp>
      <p:sp>
        <p:nvSpPr>
          <p:cNvPr id="6" name="TextBox 5"/>
          <p:cNvSpPr txBox="1"/>
          <p:nvPr/>
        </p:nvSpPr>
        <p:spPr>
          <a:xfrm>
            <a:off x="669717" y="1435368"/>
            <a:ext cx="7280031" cy="4431983"/>
          </a:xfrm>
          <a:prstGeom prst="rect">
            <a:avLst/>
          </a:prstGeom>
          <a:noFill/>
        </p:spPr>
        <p:txBody>
          <a:bodyPr wrap="square" rtlCol="0">
            <a:spAutoFit/>
          </a:bodyPr>
          <a:lstStyle/>
          <a:p>
            <a:pPr>
              <a:spcBef>
                <a:spcPts val="1200"/>
              </a:spcBef>
            </a:pPr>
            <a:r>
              <a:rPr lang="en-US" sz="2400" b="1" dirty="0"/>
              <a:t>3.</a:t>
            </a:r>
            <a:r>
              <a:rPr lang="en-US" sz="2400" dirty="0"/>
              <a:t>  </a:t>
            </a:r>
            <a:r>
              <a:rPr lang="en-US" sz="2400" b="1" dirty="0"/>
              <a:t>Shipping and custom clearance</a:t>
            </a:r>
          </a:p>
          <a:p>
            <a:pPr marL="800100" lvl="1" indent="-342900">
              <a:spcBef>
                <a:spcPts val="600"/>
              </a:spcBef>
              <a:buFont typeface="Arial" panose="020B0604020202020204" pitchFamily="34" charset="0"/>
              <a:buChar char="•"/>
            </a:pPr>
            <a:r>
              <a:rPr lang="en-US" sz="2200" dirty="0"/>
              <a:t>Identification of incoterm</a:t>
            </a:r>
          </a:p>
          <a:p>
            <a:pPr marL="800100" lvl="1" indent="-342900">
              <a:spcBef>
                <a:spcPts val="600"/>
              </a:spcBef>
              <a:buFont typeface="Arial" panose="020B0604020202020204" pitchFamily="34" charset="0"/>
              <a:buChar char="•"/>
            </a:pPr>
            <a:r>
              <a:rPr lang="en-US" sz="2200" dirty="0"/>
              <a:t>Air shipment due to test kit shelf life</a:t>
            </a:r>
          </a:p>
          <a:p>
            <a:pPr marL="800100" lvl="1" indent="-342900">
              <a:spcBef>
                <a:spcPts val="600"/>
              </a:spcBef>
              <a:buFont typeface="Arial" panose="020B0604020202020204" pitchFamily="34" charset="0"/>
              <a:buChar char="•"/>
            </a:pPr>
            <a:r>
              <a:rPr lang="en-US" sz="2200" dirty="0"/>
              <a:t>Government tax and duties exemption</a:t>
            </a:r>
          </a:p>
          <a:p>
            <a:pPr marL="800100" lvl="1" indent="-342900">
              <a:spcBef>
                <a:spcPts val="600"/>
              </a:spcBef>
              <a:buFont typeface="Arial" panose="020B0604020202020204" pitchFamily="34" charset="0"/>
              <a:buChar char="•"/>
            </a:pPr>
            <a:r>
              <a:rPr lang="en-US" sz="2200" dirty="0"/>
              <a:t>Customs clearance procedure</a:t>
            </a:r>
          </a:p>
          <a:p>
            <a:pPr>
              <a:spcBef>
                <a:spcPts val="1800"/>
              </a:spcBef>
            </a:pPr>
            <a:r>
              <a:rPr lang="en-US" sz="2400" b="1" dirty="0"/>
              <a:t>4.  Receipt and inventory management </a:t>
            </a:r>
          </a:p>
          <a:p>
            <a:pPr marL="914400" lvl="1" indent="-457200">
              <a:spcBef>
                <a:spcPts val="600"/>
              </a:spcBef>
              <a:buFont typeface="Arial" panose="020B0604020202020204" pitchFamily="34" charset="0"/>
              <a:buChar char="•"/>
            </a:pPr>
            <a:r>
              <a:rPr lang="en-US" sz="2200" dirty="0"/>
              <a:t>Inspection of received commodities</a:t>
            </a:r>
          </a:p>
          <a:p>
            <a:pPr marL="914400" lvl="1" indent="-457200">
              <a:spcBef>
                <a:spcPts val="600"/>
              </a:spcBef>
              <a:buFont typeface="Arial" panose="020B0604020202020204" pitchFamily="34" charset="0"/>
              <a:buChar char="•"/>
            </a:pPr>
            <a:r>
              <a:rPr lang="en-US" sz="2200" dirty="0"/>
              <a:t>Inventory control system (FEFO)</a:t>
            </a:r>
          </a:p>
          <a:p>
            <a:pPr marL="914400" lvl="1" indent="-457200">
              <a:spcBef>
                <a:spcPts val="600"/>
              </a:spcBef>
              <a:buFont typeface="Arial" panose="020B0604020202020204" pitchFamily="34" charset="0"/>
              <a:buChar char="•"/>
            </a:pPr>
            <a:r>
              <a:rPr lang="en-US" sz="2200" dirty="0"/>
              <a:t>Updated stock-keeping records (whether manual or automated)</a:t>
            </a:r>
          </a:p>
        </p:txBody>
      </p:sp>
    </p:spTree>
    <p:extLst>
      <p:ext uri="{BB962C8B-B14F-4D97-AF65-F5344CB8AC3E}">
        <p14:creationId xmlns:p14="http://schemas.microsoft.com/office/powerpoint/2010/main" val="41112711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500"/>
                                        <p:tgtEl>
                                          <p:spTgt spid="6">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fade">
                                      <p:cBhvr>
                                        <p:cTn id="13" dur="500"/>
                                        <p:tgtEl>
                                          <p:spTgt spid="6">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xEl>
                                              <p:pRg st="3" end="3"/>
                                            </p:txEl>
                                          </p:spTgt>
                                        </p:tgtEl>
                                        <p:attrNameLst>
                                          <p:attrName>style.visibility</p:attrName>
                                        </p:attrNameLst>
                                      </p:cBhvr>
                                      <p:to>
                                        <p:strVal val="visible"/>
                                      </p:to>
                                    </p:set>
                                    <p:animEffect transition="in" filter="fade">
                                      <p:cBhvr>
                                        <p:cTn id="16" dur="500"/>
                                        <p:tgtEl>
                                          <p:spTgt spid="6">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Effect transition="in" filter="fade">
                                      <p:cBhvr>
                                        <p:cTn id="19" dur="500"/>
                                        <p:tgtEl>
                                          <p:spTgt spid="6">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6">
                                            <p:txEl>
                                              <p:pRg st="5" end="5"/>
                                            </p:txEl>
                                          </p:spTgt>
                                        </p:tgtEl>
                                        <p:attrNameLst>
                                          <p:attrName>style.visibility</p:attrName>
                                        </p:attrNameLst>
                                      </p:cBhvr>
                                      <p:to>
                                        <p:strVal val="visible"/>
                                      </p:to>
                                    </p:set>
                                    <p:animEffect transition="in" filter="fade">
                                      <p:cBhvr>
                                        <p:cTn id="24" dur="500"/>
                                        <p:tgtEl>
                                          <p:spTgt spid="6">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animEffect transition="in" filter="fade">
                                      <p:cBhvr>
                                        <p:cTn id="27" dur="500"/>
                                        <p:tgtEl>
                                          <p:spTgt spid="6">
                                            <p:txEl>
                                              <p:pRg st="6" end="6"/>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6">
                                            <p:txEl>
                                              <p:pRg st="7" end="7"/>
                                            </p:txEl>
                                          </p:spTgt>
                                        </p:tgtEl>
                                        <p:attrNameLst>
                                          <p:attrName>style.visibility</p:attrName>
                                        </p:attrNameLst>
                                      </p:cBhvr>
                                      <p:to>
                                        <p:strVal val="visible"/>
                                      </p:to>
                                    </p:set>
                                    <p:animEffect transition="in" filter="fade">
                                      <p:cBhvr>
                                        <p:cTn id="30" dur="500"/>
                                        <p:tgtEl>
                                          <p:spTgt spid="6">
                                            <p:txEl>
                                              <p:pRg st="7" end="7"/>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6">
                                            <p:txEl>
                                              <p:pRg st="8" end="8"/>
                                            </p:txEl>
                                          </p:spTgt>
                                        </p:tgtEl>
                                        <p:attrNameLst>
                                          <p:attrName>style.visibility</p:attrName>
                                        </p:attrNameLst>
                                      </p:cBhvr>
                                      <p:to>
                                        <p:strVal val="visible"/>
                                      </p:to>
                                    </p:set>
                                    <p:animEffect transition="in" filter="fade">
                                      <p:cBhvr>
                                        <p:cTn id="33" dur="5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05840"/>
          </a:xfrm>
          <a:solidFill>
            <a:srgbClr val="DDD9C3"/>
          </a:solidFill>
          <a:ln>
            <a:noFill/>
          </a:ln>
        </p:spPr>
        <p:txBody>
          <a:bodyPr anchor="ctr">
            <a:noAutofit/>
          </a:bodyPr>
          <a:lstStyle/>
          <a:p>
            <a:pPr marL="58738" lvl="0" algn="l" defTabSz="914400">
              <a:defRPr/>
            </a:pPr>
            <a:r>
              <a:rPr lang="en-US" sz="2800" dirty="0"/>
              <a:t>Procurement and supply chain management cycle (</a:t>
            </a:r>
            <a:r>
              <a:rPr lang="en-US" sz="2800" dirty="0" smtClean="0"/>
              <a:t>3)</a:t>
            </a:r>
            <a:endParaRPr lang="en-US" sz="2800" dirty="0"/>
          </a:p>
        </p:txBody>
      </p:sp>
      <p:sp>
        <p:nvSpPr>
          <p:cNvPr id="5" name="TextBox 4"/>
          <p:cNvSpPr txBox="1"/>
          <p:nvPr/>
        </p:nvSpPr>
        <p:spPr>
          <a:xfrm>
            <a:off x="147203" y="1219925"/>
            <a:ext cx="7280031" cy="430887"/>
          </a:xfrm>
          <a:prstGeom prst="rect">
            <a:avLst/>
          </a:prstGeom>
          <a:noFill/>
        </p:spPr>
        <p:txBody>
          <a:bodyPr wrap="square" rtlCol="0">
            <a:spAutoFit/>
          </a:bodyPr>
          <a:lstStyle/>
          <a:p>
            <a:pPr lvl="1"/>
            <a:endParaRPr lang="en-US" sz="2200" dirty="0"/>
          </a:p>
        </p:txBody>
      </p:sp>
      <p:sp>
        <p:nvSpPr>
          <p:cNvPr id="6" name="TextBox 5"/>
          <p:cNvSpPr txBox="1"/>
          <p:nvPr/>
        </p:nvSpPr>
        <p:spPr>
          <a:xfrm>
            <a:off x="931984" y="1409919"/>
            <a:ext cx="7280031" cy="4647426"/>
          </a:xfrm>
          <a:prstGeom prst="rect">
            <a:avLst/>
          </a:prstGeom>
          <a:noFill/>
        </p:spPr>
        <p:txBody>
          <a:bodyPr wrap="square" rtlCol="0">
            <a:spAutoFit/>
          </a:bodyPr>
          <a:lstStyle/>
          <a:p>
            <a:pPr>
              <a:spcBef>
                <a:spcPts val="1200"/>
              </a:spcBef>
            </a:pPr>
            <a:r>
              <a:rPr lang="en-US" sz="2400" b="1" dirty="0"/>
              <a:t>5.  Storage and distribution</a:t>
            </a:r>
          </a:p>
          <a:p>
            <a:pPr marL="914400" lvl="1" indent="-457200">
              <a:spcBef>
                <a:spcPts val="600"/>
              </a:spcBef>
              <a:buFont typeface="Arial" panose="020B0604020202020204" pitchFamily="34" charset="0"/>
              <a:buChar char="•"/>
            </a:pPr>
            <a:r>
              <a:rPr lang="en-US" sz="2200" dirty="0"/>
              <a:t>Good storage practices (management; storage facilities; product rotation; storage conditions; and security)</a:t>
            </a:r>
          </a:p>
          <a:p>
            <a:pPr marL="914400" lvl="1" indent="-457200">
              <a:spcBef>
                <a:spcPts val="600"/>
              </a:spcBef>
              <a:buFont typeface="Arial" panose="020B0604020202020204" pitchFamily="34" charset="0"/>
              <a:buChar char="•"/>
            </a:pPr>
            <a:r>
              <a:rPr lang="en-US" sz="2200" dirty="0"/>
              <a:t>If possible avoid parallel storage and distribution</a:t>
            </a:r>
          </a:p>
          <a:p>
            <a:pPr marL="914400" lvl="1" indent="-457200">
              <a:spcBef>
                <a:spcPts val="600"/>
              </a:spcBef>
              <a:buFont typeface="Arial" panose="020B0604020202020204" pitchFamily="34" charset="0"/>
              <a:buChar char="•"/>
            </a:pPr>
            <a:r>
              <a:rPr lang="en-US" sz="2200" dirty="0"/>
              <a:t>Frequent orders (monthly)</a:t>
            </a:r>
          </a:p>
          <a:p>
            <a:pPr marL="914400" lvl="1" indent="-457200">
              <a:spcBef>
                <a:spcPts val="600"/>
              </a:spcBef>
              <a:buFont typeface="Arial" panose="020B0604020202020204" pitchFamily="34" charset="0"/>
              <a:buChar char="•"/>
            </a:pPr>
            <a:r>
              <a:rPr lang="en-US" sz="2200" dirty="0"/>
              <a:t>If possible direct distribution to sites</a:t>
            </a:r>
          </a:p>
          <a:p>
            <a:pPr>
              <a:spcBef>
                <a:spcPts val="2400"/>
              </a:spcBef>
            </a:pPr>
            <a:r>
              <a:rPr lang="en-US" sz="2400" b="1" dirty="0"/>
              <a:t>6.  Consumption reporting</a:t>
            </a:r>
          </a:p>
          <a:p>
            <a:pPr marL="914400" lvl="1" indent="-457200">
              <a:spcBef>
                <a:spcPts val="600"/>
              </a:spcBef>
              <a:buFont typeface="Arial" panose="020B0604020202020204" pitchFamily="34" charset="0"/>
              <a:buChar char="•"/>
            </a:pPr>
            <a:r>
              <a:rPr lang="en-US" sz="2200" dirty="0"/>
              <a:t>Critical to inform calculations used to forecast and order new supplies</a:t>
            </a:r>
          </a:p>
          <a:p>
            <a:pPr marL="914400" lvl="1" indent="-457200">
              <a:spcBef>
                <a:spcPts val="600"/>
              </a:spcBef>
              <a:buFont typeface="Arial" panose="020B0604020202020204" pitchFamily="34" charset="0"/>
              <a:buChar char="•"/>
            </a:pPr>
            <a:r>
              <a:rPr lang="en-US" sz="2200" dirty="0"/>
              <a:t>Monthly reporting recommended</a:t>
            </a:r>
          </a:p>
        </p:txBody>
      </p:sp>
    </p:spTree>
    <p:extLst>
      <p:ext uri="{BB962C8B-B14F-4D97-AF65-F5344CB8AC3E}">
        <p14:creationId xmlns:p14="http://schemas.microsoft.com/office/powerpoint/2010/main" val="334077230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500"/>
                                        <p:tgtEl>
                                          <p:spTgt spid="6">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fade">
                                      <p:cBhvr>
                                        <p:cTn id="13" dur="500"/>
                                        <p:tgtEl>
                                          <p:spTgt spid="6">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xEl>
                                              <p:pRg st="3" end="3"/>
                                            </p:txEl>
                                          </p:spTgt>
                                        </p:tgtEl>
                                        <p:attrNameLst>
                                          <p:attrName>style.visibility</p:attrName>
                                        </p:attrNameLst>
                                      </p:cBhvr>
                                      <p:to>
                                        <p:strVal val="visible"/>
                                      </p:to>
                                    </p:set>
                                    <p:animEffect transition="in" filter="fade">
                                      <p:cBhvr>
                                        <p:cTn id="16" dur="500"/>
                                        <p:tgtEl>
                                          <p:spTgt spid="6">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Effect transition="in" filter="fade">
                                      <p:cBhvr>
                                        <p:cTn id="19" dur="500"/>
                                        <p:tgtEl>
                                          <p:spTgt spid="6">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6">
                                            <p:txEl>
                                              <p:pRg st="5" end="5"/>
                                            </p:txEl>
                                          </p:spTgt>
                                        </p:tgtEl>
                                        <p:attrNameLst>
                                          <p:attrName>style.visibility</p:attrName>
                                        </p:attrNameLst>
                                      </p:cBhvr>
                                      <p:to>
                                        <p:strVal val="visible"/>
                                      </p:to>
                                    </p:set>
                                    <p:animEffect transition="in" filter="fade">
                                      <p:cBhvr>
                                        <p:cTn id="24" dur="500"/>
                                        <p:tgtEl>
                                          <p:spTgt spid="6">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animEffect transition="in" filter="fade">
                                      <p:cBhvr>
                                        <p:cTn id="27" dur="500"/>
                                        <p:tgtEl>
                                          <p:spTgt spid="6">
                                            <p:txEl>
                                              <p:pRg st="6" end="6"/>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6">
                                            <p:txEl>
                                              <p:pRg st="7" end="7"/>
                                            </p:txEl>
                                          </p:spTgt>
                                        </p:tgtEl>
                                        <p:attrNameLst>
                                          <p:attrName>style.visibility</p:attrName>
                                        </p:attrNameLst>
                                      </p:cBhvr>
                                      <p:to>
                                        <p:strVal val="visible"/>
                                      </p:to>
                                    </p:set>
                                    <p:animEffect transition="in" filter="fade">
                                      <p:cBhvr>
                                        <p:cTn id="30"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05840"/>
          </a:xfrm>
          <a:solidFill>
            <a:srgbClr val="DDD9C3"/>
          </a:solidFill>
          <a:ln>
            <a:noFill/>
          </a:ln>
        </p:spPr>
        <p:txBody>
          <a:bodyPr anchor="ctr">
            <a:noAutofit/>
          </a:bodyPr>
          <a:lstStyle/>
          <a:p>
            <a:pPr marL="58738" lvl="0" algn="l" defTabSz="914400">
              <a:defRPr/>
            </a:pPr>
            <a:r>
              <a:rPr lang="en-US" sz="2800" dirty="0"/>
              <a:t>Procurement and supply chain management cycle (</a:t>
            </a:r>
            <a:r>
              <a:rPr lang="en-US" sz="2800" dirty="0" smtClean="0"/>
              <a:t>4)</a:t>
            </a:r>
            <a:endParaRPr lang="en-US" sz="2800" dirty="0"/>
          </a:p>
        </p:txBody>
      </p:sp>
      <p:sp>
        <p:nvSpPr>
          <p:cNvPr id="5" name="TextBox 4"/>
          <p:cNvSpPr txBox="1"/>
          <p:nvPr/>
        </p:nvSpPr>
        <p:spPr>
          <a:xfrm>
            <a:off x="147203" y="1219925"/>
            <a:ext cx="7280031" cy="430887"/>
          </a:xfrm>
          <a:prstGeom prst="rect">
            <a:avLst/>
          </a:prstGeom>
          <a:noFill/>
        </p:spPr>
        <p:txBody>
          <a:bodyPr wrap="square" rtlCol="0">
            <a:spAutoFit/>
          </a:bodyPr>
          <a:lstStyle/>
          <a:p>
            <a:pPr lvl="1"/>
            <a:endParaRPr lang="en-US" sz="2200" dirty="0"/>
          </a:p>
        </p:txBody>
      </p:sp>
      <p:sp>
        <p:nvSpPr>
          <p:cNvPr id="6" name="TextBox 5"/>
          <p:cNvSpPr txBox="1"/>
          <p:nvPr/>
        </p:nvSpPr>
        <p:spPr>
          <a:xfrm>
            <a:off x="742289" y="1219925"/>
            <a:ext cx="7280031" cy="4909036"/>
          </a:xfrm>
          <a:prstGeom prst="rect">
            <a:avLst/>
          </a:prstGeom>
          <a:noFill/>
        </p:spPr>
        <p:txBody>
          <a:bodyPr wrap="square" rtlCol="0">
            <a:spAutoFit/>
          </a:bodyPr>
          <a:lstStyle/>
          <a:p>
            <a:pPr>
              <a:spcBef>
                <a:spcPts val="600"/>
              </a:spcBef>
            </a:pPr>
            <a:r>
              <a:rPr lang="en-US" sz="2400" b="1" dirty="0"/>
              <a:t>7.  Waste Management and Reverse Logistics</a:t>
            </a:r>
          </a:p>
          <a:p>
            <a:pPr marL="914400" lvl="1" indent="-457200">
              <a:spcBef>
                <a:spcPts val="600"/>
              </a:spcBef>
              <a:buFont typeface="Arial" panose="020B0604020202020204" pitchFamily="34" charset="0"/>
              <a:buChar char="•"/>
            </a:pPr>
            <a:r>
              <a:rPr lang="en-US" sz="2200" dirty="0"/>
              <a:t>Generation of waste should be minimized, as much as possible</a:t>
            </a:r>
          </a:p>
          <a:p>
            <a:pPr marL="914400" lvl="1" indent="-457200">
              <a:spcBef>
                <a:spcPts val="600"/>
              </a:spcBef>
              <a:buFont typeface="Arial" panose="020B0604020202020204" pitchFamily="34" charset="0"/>
              <a:buChar char="•"/>
            </a:pPr>
            <a:r>
              <a:rPr lang="en-US" sz="2200" dirty="0"/>
              <a:t>Medical waste should be segregated according to nature of waste</a:t>
            </a:r>
          </a:p>
          <a:p>
            <a:pPr marL="914400" lvl="1" indent="-457200">
              <a:spcBef>
                <a:spcPts val="600"/>
              </a:spcBef>
              <a:buFont typeface="Arial" panose="020B0604020202020204" pitchFamily="34" charset="0"/>
              <a:buChar char="•"/>
            </a:pPr>
            <a:r>
              <a:rPr lang="en-US" sz="2200" dirty="0"/>
              <a:t>National SOPs for the storage and transport of medical waste should be followed</a:t>
            </a:r>
          </a:p>
          <a:p>
            <a:pPr marL="914400" lvl="1" indent="-457200">
              <a:spcBef>
                <a:spcPts val="600"/>
              </a:spcBef>
              <a:buFont typeface="Arial" panose="020B0604020202020204" pitchFamily="34" charset="0"/>
              <a:buChar char="•"/>
            </a:pPr>
            <a:r>
              <a:rPr lang="en-US" sz="2200" dirty="0"/>
              <a:t>Depending on the type of waste to be treated, disposal can involve autoclaving, incineration, burial in a protected pit, or transfer to a landfill for disposal</a:t>
            </a:r>
          </a:p>
          <a:p>
            <a:pPr marL="914400" lvl="1" indent="-457200">
              <a:spcBef>
                <a:spcPts val="600"/>
              </a:spcBef>
              <a:buFont typeface="Arial" panose="020B0604020202020204" pitchFamily="34" charset="0"/>
              <a:buChar char="•"/>
            </a:pPr>
            <a:r>
              <a:rPr lang="en-US" sz="2200" dirty="0"/>
              <a:t>Reverse logistics can be undertaken by health facilities to return waste to a central level facility or warehouse for disposal</a:t>
            </a:r>
          </a:p>
        </p:txBody>
      </p:sp>
    </p:spTree>
    <p:extLst>
      <p:ext uri="{BB962C8B-B14F-4D97-AF65-F5344CB8AC3E}">
        <p14:creationId xmlns:p14="http://schemas.microsoft.com/office/powerpoint/2010/main" val="2004083323"/>
      </p:ext>
    </p:extLst>
  </p:cSld>
  <p:clrMapOvr>
    <a:masterClrMapping/>
  </p:clrMapOvr>
  <p:transition spd="med"/>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05840"/>
          </a:xfrm>
          <a:solidFill>
            <a:srgbClr val="DDD9C3"/>
          </a:solidFill>
          <a:ln>
            <a:noFill/>
          </a:ln>
        </p:spPr>
        <p:txBody>
          <a:bodyPr anchor="ctr">
            <a:noAutofit/>
          </a:bodyPr>
          <a:lstStyle/>
          <a:p>
            <a:pPr marL="58738" lvl="0" algn="l" defTabSz="914400">
              <a:defRPr/>
            </a:pPr>
            <a:r>
              <a:rPr lang="en-US" sz="2800" dirty="0" smtClean="0"/>
              <a:t>Special considerations </a:t>
            </a:r>
            <a:r>
              <a:rPr lang="en-US" sz="2800" dirty="0"/>
              <a:t>for POC equipment </a:t>
            </a:r>
            <a:endParaRPr lang="en-US" sz="4800" kern="0" dirty="0">
              <a:solidFill>
                <a:sysClr val="windowText" lastClr="000000"/>
              </a:solidFill>
              <a:latin typeface="Times New Roman" panose="02020603050405020304" pitchFamily="18" charset="0"/>
              <a:ea typeface="Times New Roman" panose="02020603050405020304" pitchFamily="18" charset="0"/>
            </a:endParaRPr>
          </a:p>
        </p:txBody>
      </p:sp>
      <p:sp>
        <p:nvSpPr>
          <p:cNvPr id="3" name="TextBox 2"/>
          <p:cNvSpPr txBox="1"/>
          <p:nvPr/>
        </p:nvSpPr>
        <p:spPr>
          <a:xfrm>
            <a:off x="698746" y="1263468"/>
            <a:ext cx="7280031" cy="4555093"/>
          </a:xfrm>
          <a:prstGeom prst="rect">
            <a:avLst/>
          </a:prstGeom>
          <a:noFill/>
        </p:spPr>
        <p:txBody>
          <a:bodyPr wrap="square" rtlCol="0">
            <a:spAutoFit/>
          </a:bodyPr>
          <a:lstStyle/>
          <a:p>
            <a:pPr>
              <a:spcBef>
                <a:spcPts val="1200"/>
              </a:spcBef>
            </a:pPr>
            <a:r>
              <a:rPr lang="en-US" sz="2400" dirty="0" smtClean="0"/>
              <a:t>Equipment considerations:</a:t>
            </a:r>
            <a:endParaRPr lang="en-US" sz="2400" dirty="0"/>
          </a:p>
          <a:p>
            <a:pPr marL="800100" lvl="1" indent="-342900">
              <a:spcBef>
                <a:spcPts val="1200"/>
              </a:spcBef>
              <a:buFont typeface="Wingdings" panose="05000000000000000000" pitchFamily="2" charset="2"/>
              <a:buChar char="Ø"/>
            </a:pPr>
            <a:r>
              <a:rPr lang="en-US" sz="2400" dirty="0"/>
              <a:t>Site </a:t>
            </a:r>
            <a:r>
              <a:rPr lang="en-US" sz="2400" dirty="0" smtClean="0"/>
              <a:t>upgrades to ensure an appropriate environment (e.g</a:t>
            </a:r>
            <a:r>
              <a:rPr lang="en-US" sz="2400" dirty="0"/>
              <a:t>. </a:t>
            </a:r>
            <a:r>
              <a:rPr lang="en-US" sz="2400" dirty="0" smtClean="0"/>
              <a:t>cooling system, thermometers, locked doors and windows)</a:t>
            </a:r>
            <a:endParaRPr lang="en-US" sz="2400" dirty="0"/>
          </a:p>
          <a:p>
            <a:pPr marL="800100" lvl="1" indent="-342900">
              <a:spcBef>
                <a:spcPts val="1200"/>
              </a:spcBef>
              <a:buFont typeface="Wingdings" panose="05000000000000000000" pitchFamily="2" charset="2"/>
              <a:buChar char="Ø"/>
            </a:pPr>
            <a:r>
              <a:rPr lang="en-US" sz="2400" dirty="0"/>
              <a:t>Power considerations </a:t>
            </a:r>
            <a:r>
              <a:rPr lang="en-US" sz="2400" dirty="0" smtClean="0"/>
              <a:t>(e.g. gel </a:t>
            </a:r>
            <a:r>
              <a:rPr lang="en-US" sz="2400" dirty="0"/>
              <a:t>batteries or solar panel and battery </a:t>
            </a:r>
            <a:r>
              <a:rPr lang="en-US" sz="2400" dirty="0" smtClean="0"/>
              <a:t>system, if not included with the platform)</a:t>
            </a:r>
            <a:endParaRPr lang="en-US" sz="2400" dirty="0"/>
          </a:p>
          <a:p>
            <a:pPr marL="800100" lvl="1" indent="-342900">
              <a:spcBef>
                <a:spcPts val="1200"/>
              </a:spcBef>
              <a:buFont typeface="Wingdings" panose="05000000000000000000" pitchFamily="2" charset="2"/>
              <a:buChar char="Ø"/>
            </a:pPr>
            <a:r>
              <a:rPr lang="en-US" sz="2400" dirty="0"/>
              <a:t>Supporting equipment (e.g. printers)</a:t>
            </a:r>
          </a:p>
          <a:p>
            <a:pPr marL="800100" lvl="1" indent="-342900">
              <a:spcBef>
                <a:spcPts val="1200"/>
              </a:spcBef>
              <a:buFont typeface="Wingdings" panose="05000000000000000000" pitchFamily="2" charset="2"/>
              <a:buChar char="Ø"/>
            </a:pPr>
            <a:r>
              <a:rPr lang="en-US" sz="2400" dirty="0"/>
              <a:t>Routine maintenance</a:t>
            </a:r>
          </a:p>
          <a:p>
            <a:pPr marL="800100" lvl="1" indent="-342900">
              <a:spcBef>
                <a:spcPts val="1200"/>
              </a:spcBef>
              <a:buFont typeface="Wingdings" panose="05000000000000000000" pitchFamily="2" charset="2"/>
              <a:buChar char="Ø"/>
            </a:pPr>
            <a:r>
              <a:rPr lang="en-US" sz="2400" dirty="0" smtClean="0"/>
              <a:t>Long-term service </a:t>
            </a:r>
            <a:r>
              <a:rPr lang="en-US" sz="2400" dirty="0"/>
              <a:t>and maintenance agreements </a:t>
            </a:r>
          </a:p>
        </p:txBody>
      </p:sp>
    </p:spTree>
    <p:extLst>
      <p:ext uri="{BB962C8B-B14F-4D97-AF65-F5344CB8AC3E}">
        <p14:creationId xmlns:p14="http://schemas.microsoft.com/office/powerpoint/2010/main" val="1369136802"/>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029" y="1605742"/>
            <a:ext cx="6343423" cy="4574954"/>
          </a:xfrm>
          <a:prstGeom prst="rect">
            <a:avLst/>
          </a:prstGeom>
        </p:spPr>
      </p:pic>
      <p:sp>
        <p:nvSpPr>
          <p:cNvPr id="20" name="Rectangle 19"/>
          <p:cNvSpPr/>
          <p:nvPr/>
        </p:nvSpPr>
        <p:spPr>
          <a:xfrm>
            <a:off x="6629399" y="1494126"/>
            <a:ext cx="2286000" cy="4790926"/>
          </a:xfrm>
          <a:prstGeom prst="rect">
            <a:avLst/>
          </a:prstGeom>
          <a:solidFill>
            <a:schemeClr val="bg1">
              <a:lumMod val="95000"/>
            </a:schemeClr>
          </a:solidFill>
          <a:ln w="28575">
            <a:noFill/>
          </a:ln>
        </p:spPr>
        <p:style>
          <a:lnRef idx="1">
            <a:schemeClr val="accent1"/>
          </a:lnRef>
          <a:fillRef idx="3">
            <a:schemeClr val="accent1"/>
          </a:fillRef>
          <a:effectRef idx="2">
            <a:schemeClr val="accent1"/>
          </a:effectRef>
          <a:fontRef idx="minor">
            <a:schemeClr val="lt1"/>
          </a:fontRef>
        </p:style>
        <p:txBody>
          <a:bodyPr rtlCol="0" anchor="t"/>
          <a:lstStyle/>
          <a:p>
            <a:r>
              <a:rPr lang="en-US" sz="1600" dirty="0">
                <a:solidFill>
                  <a:srgbClr val="1F497D"/>
                </a:solidFill>
                <a:cs typeface="Arial" pitchFamily="34" charset="0"/>
              </a:rPr>
              <a:t>The proportion of HIV-exposed infants receiving a timely virlogical test  for HIV by 2-months of age remained below 50% from 2010-2016. </a:t>
            </a:r>
          </a:p>
          <a:p>
            <a:endParaRPr lang="en-US" sz="1600" dirty="0">
              <a:solidFill>
                <a:srgbClr val="1F497D"/>
              </a:solidFill>
              <a:cs typeface="Arial" pitchFamily="34" charset="0"/>
            </a:endParaRPr>
          </a:p>
          <a:p>
            <a:r>
              <a:rPr lang="en-US" sz="1600" dirty="0">
                <a:solidFill>
                  <a:srgbClr val="1F497D"/>
                </a:solidFill>
                <a:cs typeface="Arial" pitchFamily="34" charset="0"/>
              </a:rPr>
              <a:t>During the same period the number of EID tests nearly doubled. However long turnaround times (TAT) and a high proportion of results not returned have remained problems.</a:t>
            </a:r>
          </a:p>
          <a:p>
            <a:endParaRPr lang="en-US" sz="1600" dirty="0">
              <a:solidFill>
                <a:srgbClr val="1F497D"/>
              </a:solidFill>
              <a:cs typeface="Arial" pitchFamily="34" charset="0"/>
            </a:endParaRPr>
          </a:p>
          <a:p>
            <a:r>
              <a:rPr lang="en-US" sz="1600" dirty="0">
                <a:solidFill>
                  <a:srgbClr val="1F497D"/>
                </a:solidFill>
                <a:cs typeface="Arial" pitchFamily="34" charset="0"/>
              </a:rPr>
              <a:t>Only 51% of HIV-infected children are on life-saving ART. </a:t>
            </a:r>
          </a:p>
        </p:txBody>
      </p:sp>
      <p:sp>
        <p:nvSpPr>
          <p:cNvPr id="21" name="Title 1"/>
          <p:cNvSpPr txBox="1">
            <a:spLocks/>
          </p:cNvSpPr>
          <p:nvPr/>
        </p:nvSpPr>
        <p:spPr>
          <a:xfrm>
            <a:off x="0" y="0"/>
            <a:ext cx="9144000" cy="1005840"/>
          </a:xfrm>
          <a:prstGeom prst="rect">
            <a:avLst/>
          </a:prstGeom>
          <a:solidFill>
            <a:srgbClr val="DDD9C3"/>
          </a:solidFill>
        </p:spPr>
        <p:txBody>
          <a:bodyPr vert="horz" anchor="b">
            <a:no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marL="55563" algn="l"/>
            <a:r>
              <a:rPr lang="en-US" sz="2000" dirty="0">
                <a:solidFill>
                  <a:schemeClr val="tx1"/>
                </a:solidFill>
              </a:rPr>
              <a:t>In spite of a decade-long effort to scale-up access to conventional EID testing services, which has nearly doubled the number of tests, the coverage of HIV-exposed infants receiving a timely EID test remains below 50%</a:t>
            </a:r>
          </a:p>
        </p:txBody>
      </p:sp>
    </p:spTree>
    <p:extLst>
      <p:ext uri="{BB962C8B-B14F-4D97-AF65-F5344CB8AC3E}">
        <p14:creationId xmlns:p14="http://schemas.microsoft.com/office/powerpoint/2010/main" val="3294287479"/>
      </p:ext>
    </p:extLst>
  </p:cSld>
  <p:clrMapOvr>
    <a:masterClrMapping/>
  </p:clrMapOvr>
  <p:transition spd="med"/>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05840"/>
          </a:xfrm>
          <a:solidFill>
            <a:srgbClr val="DDD9C3"/>
          </a:solidFill>
          <a:ln>
            <a:noFill/>
          </a:ln>
        </p:spPr>
        <p:txBody>
          <a:bodyPr anchor="ctr">
            <a:noAutofit/>
          </a:bodyPr>
          <a:lstStyle/>
          <a:p>
            <a:pPr marL="58738" lvl="0" algn="l" defTabSz="914400">
              <a:defRPr/>
            </a:pPr>
            <a:r>
              <a:rPr lang="en-US" sz="2800" dirty="0"/>
              <a:t>Special </a:t>
            </a:r>
            <a:r>
              <a:rPr lang="en-US" sz="2800" dirty="0" smtClean="0"/>
              <a:t>considerations </a:t>
            </a:r>
            <a:r>
              <a:rPr lang="en-US" sz="2800" dirty="0"/>
              <a:t>for </a:t>
            </a:r>
            <a:r>
              <a:rPr lang="en-US" sz="2800" dirty="0" smtClean="0"/>
              <a:t>test kits </a:t>
            </a:r>
            <a:r>
              <a:rPr lang="en-US" sz="2800" dirty="0"/>
              <a:t>and </a:t>
            </a:r>
            <a:r>
              <a:rPr lang="en-US" sz="2800" dirty="0" smtClean="0"/>
              <a:t>consumables </a:t>
            </a:r>
            <a:endParaRPr lang="en-US" sz="2800" dirty="0"/>
          </a:p>
        </p:txBody>
      </p:sp>
      <p:sp>
        <p:nvSpPr>
          <p:cNvPr id="3" name="TextBox 2"/>
          <p:cNvSpPr txBox="1"/>
          <p:nvPr/>
        </p:nvSpPr>
        <p:spPr>
          <a:xfrm>
            <a:off x="626174" y="1394096"/>
            <a:ext cx="7603426" cy="4555093"/>
          </a:xfrm>
          <a:prstGeom prst="rect">
            <a:avLst/>
          </a:prstGeom>
          <a:noFill/>
        </p:spPr>
        <p:txBody>
          <a:bodyPr wrap="square" rtlCol="0">
            <a:spAutoFit/>
          </a:bodyPr>
          <a:lstStyle/>
          <a:p>
            <a:pPr>
              <a:spcBef>
                <a:spcPts val="1200"/>
              </a:spcBef>
            </a:pPr>
            <a:r>
              <a:rPr lang="en-US" sz="2400" dirty="0" smtClean="0"/>
              <a:t>Test kits and consumables:</a:t>
            </a:r>
          </a:p>
          <a:p>
            <a:pPr marL="800100" lvl="1" indent="-342900">
              <a:spcBef>
                <a:spcPts val="1200"/>
              </a:spcBef>
              <a:buFont typeface="Wingdings" panose="05000000000000000000" pitchFamily="2" charset="2"/>
              <a:buChar char="Ø"/>
            </a:pPr>
            <a:r>
              <a:rPr lang="en-US" sz="2400" dirty="0" smtClean="0"/>
              <a:t>Shelf </a:t>
            </a:r>
            <a:r>
              <a:rPr lang="en-US" sz="2400" dirty="0"/>
              <a:t>life of test kits </a:t>
            </a:r>
            <a:r>
              <a:rPr lang="en-US" sz="2400" dirty="0" smtClean="0"/>
              <a:t>(currently 9 to 12 months from manufacturing date)</a:t>
            </a:r>
            <a:endParaRPr lang="en-US" sz="2400" dirty="0"/>
          </a:p>
          <a:p>
            <a:pPr marL="800100" lvl="1" indent="-342900">
              <a:spcBef>
                <a:spcPts val="1200"/>
              </a:spcBef>
              <a:buFont typeface="Wingdings" panose="05000000000000000000" pitchFamily="2" charset="2"/>
              <a:buChar char="Ø"/>
            </a:pPr>
            <a:r>
              <a:rPr lang="en-US" sz="2400" dirty="0" smtClean="0"/>
              <a:t>Sample </a:t>
            </a:r>
            <a:r>
              <a:rPr lang="en-US" sz="2400" dirty="0"/>
              <a:t>collection </a:t>
            </a:r>
            <a:r>
              <a:rPr lang="en-US" sz="2400" dirty="0" smtClean="0"/>
              <a:t>kits – appropriate for the type of sample (e.g. DBS, whole blood) </a:t>
            </a:r>
            <a:endParaRPr lang="en-US" sz="2400" dirty="0"/>
          </a:p>
          <a:p>
            <a:pPr marL="800100" lvl="1" indent="-342900">
              <a:spcBef>
                <a:spcPts val="1200"/>
              </a:spcBef>
              <a:buFont typeface="Wingdings" panose="05000000000000000000" pitchFamily="2" charset="2"/>
              <a:buChar char="Ø"/>
            </a:pPr>
            <a:r>
              <a:rPr lang="en-US" sz="2400" dirty="0" smtClean="0"/>
              <a:t>Sample </a:t>
            </a:r>
            <a:r>
              <a:rPr lang="en-US" sz="2400" dirty="0"/>
              <a:t>transport materials (e.g. </a:t>
            </a:r>
            <a:r>
              <a:rPr lang="en-US" sz="2400" dirty="0"/>
              <a:t>EDTA </a:t>
            </a:r>
            <a:r>
              <a:rPr lang="en-US" sz="2400" dirty="0"/>
              <a:t>microtainer</a:t>
            </a:r>
            <a:r>
              <a:rPr lang="en-US" sz="2400" dirty="0"/>
              <a:t> tubes</a:t>
            </a:r>
            <a:r>
              <a:rPr lang="en-US" sz="2400" dirty="0" smtClean="0"/>
              <a:t>, triple packaging, cooler </a:t>
            </a:r>
            <a:r>
              <a:rPr lang="en-US" sz="2400" dirty="0"/>
              <a:t>boxes)</a:t>
            </a:r>
          </a:p>
          <a:p>
            <a:pPr marL="800100" lvl="1" indent="-342900">
              <a:spcBef>
                <a:spcPts val="1200"/>
              </a:spcBef>
              <a:buFont typeface="Wingdings" panose="05000000000000000000" pitchFamily="2" charset="2"/>
              <a:buChar char="Ø"/>
            </a:pPr>
            <a:r>
              <a:rPr lang="en-US" sz="2400" dirty="0" smtClean="0"/>
              <a:t>Other </a:t>
            </a:r>
            <a:r>
              <a:rPr lang="en-US" sz="2400" dirty="0"/>
              <a:t>consumables (e.g. printer paper</a:t>
            </a:r>
            <a:r>
              <a:rPr lang="en-US" sz="2400" dirty="0" smtClean="0"/>
              <a:t>)</a:t>
            </a:r>
          </a:p>
          <a:p>
            <a:pPr marL="800100" lvl="1" indent="-342900">
              <a:spcBef>
                <a:spcPts val="1200"/>
              </a:spcBef>
              <a:buFont typeface="Wingdings" panose="05000000000000000000" pitchFamily="2" charset="2"/>
              <a:buChar char="Ø"/>
            </a:pPr>
            <a:r>
              <a:rPr lang="en-US" sz="2400" dirty="0"/>
              <a:t>Waste management </a:t>
            </a:r>
            <a:r>
              <a:rPr lang="en-US" sz="2400" dirty="0" smtClean="0"/>
              <a:t>or reverse logistics for used and expired cartridges</a:t>
            </a:r>
            <a:endParaRPr lang="en-US" sz="2400" dirty="0"/>
          </a:p>
        </p:txBody>
      </p:sp>
    </p:spTree>
    <p:extLst>
      <p:ext uri="{BB962C8B-B14F-4D97-AF65-F5344CB8AC3E}">
        <p14:creationId xmlns:p14="http://schemas.microsoft.com/office/powerpoint/2010/main" val="254672592"/>
      </p:ext>
    </p:extLst>
  </p:cSld>
  <p:clrMapOvr>
    <a:masterClrMapping/>
  </p:clrMapOvr>
  <p:transition spd="med"/>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05840"/>
          </a:xfrm>
          <a:solidFill>
            <a:srgbClr val="DDD9C3"/>
          </a:solidFill>
          <a:ln>
            <a:noFill/>
          </a:ln>
        </p:spPr>
        <p:txBody>
          <a:bodyPr anchor="ctr">
            <a:noAutofit/>
          </a:bodyPr>
          <a:lstStyle/>
          <a:p>
            <a:pPr marL="58738" lvl="0" algn="l" defTabSz="914400">
              <a:defRPr/>
            </a:pPr>
            <a:r>
              <a:rPr lang="en-US" sz="2800" dirty="0"/>
              <a:t>Monitoring of </a:t>
            </a:r>
            <a:r>
              <a:rPr lang="en-US" sz="2800" dirty="0" smtClean="0"/>
              <a:t>manufacturer performance</a:t>
            </a:r>
            <a:endParaRPr lang="en-US" sz="2800" dirty="0"/>
          </a:p>
        </p:txBody>
      </p:sp>
      <p:sp>
        <p:nvSpPr>
          <p:cNvPr id="5" name="TextBox 4"/>
          <p:cNvSpPr txBox="1"/>
          <p:nvPr/>
        </p:nvSpPr>
        <p:spPr>
          <a:xfrm>
            <a:off x="147203" y="1219925"/>
            <a:ext cx="7280031" cy="430887"/>
          </a:xfrm>
          <a:prstGeom prst="rect">
            <a:avLst/>
          </a:prstGeom>
          <a:noFill/>
        </p:spPr>
        <p:txBody>
          <a:bodyPr wrap="square" rtlCol="0">
            <a:spAutoFit/>
          </a:bodyPr>
          <a:lstStyle/>
          <a:p>
            <a:pPr lvl="1"/>
            <a:endParaRPr lang="en-US" sz="2200" dirty="0"/>
          </a:p>
        </p:txBody>
      </p:sp>
      <p:sp>
        <p:nvSpPr>
          <p:cNvPr id="7" name="TextBox 6"/>
          <p:cNvSpPr txBox="1"/>
          <p:nvPr/>
        </p:nvSpPr>
        <p:spPr>
          <a:xfrm>
            <a:off x="147203" y="1219925"/>
            <a:ext cx="7280031" cy="461665"/>
          </a:xfrm>
          <a:prstGeom prst="rect">
            <a:avLst/>
          </a:prstGeom>
          <a:noFill/>
        </p:spPr>
        <p:txBody>
          <a:bodyPr wrap="square" rtlCol="0">
            <a:spAutoFit/>
          </a:bodyPr>
          <a:lstStyle/>
          <a:p>
            <a:pPr marL="342900" indent="-342900">
              <a:spcBef>
                <a:spcPts val="1200"/>
              </a:spcBef>
              <a:buFont typeface="Arial" panose="020B0604020202020204" pitchFamily="34" charset="0"/>
              <a:buChar char="•"/>
            </a:pPr>
            <a:endParaRPr lang="fr-FR" sz="2400" dirty="0"/>
          </a:p>
        </p:txBody>
      </p:sp>
      <p:sp>
        <p:nvSpPr>
          <p:cNvPr id="6" name="TextBox 5"/>
          <p:cNvSpPr txBox="1"/>
          <p:nvPr/>
        </p:nvSpPr>
        <p:spPr>
          <a:xfrm>
            <a:off x="725714" y="1093727"/>
            <a:ext cx="8080316" cy="5539978"/>
          </a:xfrm>
          <a:prstGeom prst="rect">
            <a:avLst/>
          </a:prstGeom>
          <a:noFill/>
        </p:spPr>
        <p:txBody>
          <a:bodyPr wrap="square" rtlCol="0">
            <a:spAutoFit/>
          </a:bodyPr>
          <a:lstStyle/>
          <a:p>
            <a:pPr>
              <a:lnSpc>
                <a:spcPct val="120000"/>
              </a:lnSpc>
            </a:pPr>
            <a:r>
              <a:rPr lang="en-US" sz="2000" b="1" dirty="0">
                <a:latin typeface="Museo Slab 100"/>
                <a:cs typeface="Museo Slab 100"/>
              </a:rPr>
              <a:t>Purpose</a:t>
            </a:r>
            <a:r>
              <a:rPr lang="en-US" sz="2000" dirty="0">
                <a:latin typeface="Museo Slab 100"/>
                <a:cs typeface="Museo Slab 100"/>
              </a:rPr>
              <a:t>:</a:t>
            </a:r>
          </a:p>
          <a:p>
            <a:pPr marL="342900" indent="-342900">
              <a:buClr>
                <a:schemeClr val="accent2">
                  <a:lumMod val="75000"/>
                </a:schemeClr>
              </a:buClr>
              <a:buFont typeface="Arial" panose="020B0604020202020204" pitchFamily="34" charset="0"/>
              <a:buChar char="•"/>
            </a:pPr>
            <a:r>
              <a:rPr lang="en-US" sz="2000" dirty="0"/>
              <a:t>Inform how manufacturer is performing with regards to agreed service levels, quality and cost;</a:t>
            </a:r>
          </a:p>
          <a:p>
            <a:pPr marL="342900" indent="-342900">
              <a:buClr>
                <a:schemeClr val="accent2">
                  <a:lumMod val="75000"/>
                </a:schemeClr>
              </a:buClr>
              <a:buFont typeface="Arial" panose="020B0604020202020204" pitchFamily="34" charset="0"/>
              <a:buChar char="•"/>
            </a:pPr>
            <a:r>
              <a:rPr lang="en-US" sz="2000" dirty="0"/>
              <a:t>Identify room for improvement; and</a:t>
            </a:r>
          </a:p>
          <a:p>
            <a:pPr marL="342900" indent="-342900">
              <a:buClr>
                <a:schemeClr val="accent2">
                  <a:lumMod val="75000"/>
                </a:schemeClr>
              </a:buClr>
              <a:buFont typeface="Arial" panose="020B0604020202020204" pitchFamily="34" charset="0"/>
              <a:buChar char="•"/>
            </a:pPr>
            <a:r>
              <a:rPr lang="en-US" sz="2000" dirty="0"/>
              <a:t>Ensure immediate problem-solving and corrective action.</a:t>
            </a:r>
          </a:p>
          <a:p>
            <a:pPr>
              <a:spcBef>
                <a:spcPts val="1200"/>
              </a:spcBef>
            </a:pPr>
            <a:r>
              <a:rPr lang="en-US" sz="2000" b="1" dirty="0">
                <a:latin typeface="Museo Slab 100"/>
                <a:cs typeface="Museo Slab 100"/>
              </a:rPr>
              <a:t>Two types of Key Performance Indicators (KPIs):</a:t>
            </a:r>
          </a:p>
          <a:p>
            <a:pPr marL="457200" indent="-457200">
              <a:spcBef>
                <a:spcPts val="1200"/>
              </a:spcBef>
              <a:buAutoNum type="arabicPeriod"/>
            </a:pPr>
            <a:r>
              <a:rPr lang="en-US" sz="2000" dirty="0">
                <a:cs typeface="Museo Slab 100"/>
              </a:rPr>
              <a:t>Procurement indicators</a:t>
            </a:r>
          </a:p>
          <a:p>
            <a:pPr marL="800100" lvl="1" indent="-342900">
              <a:buClr>
                <a:schemeClr val="accent2">
                  <a:lumMod val="75000"/>
                </a:schemeClr>
              </a:buClr>
              <a:buFont typeface="Arial" panose="020B0604020202020204" pitchFamily="34" charset="0"/>
              <a:buChar char="•"/>
            </a:pPr>
            <a:r>
              <a:rPr lang="en-US" sz="2000" i="1" dirty="0">
                <a:cs typeface="Museo Slab 100"/>
              </a:rPr>
              <a:t>On-Time, In-Full </a:t>
            </a:r>
            <a:r>
              <a:rPr lang="en-US" sz="2000" dirty="0">
                <a:cs typeface="Museo Slab 100"/>
              </a:rPr>
              <a:t>principle</a:t>
            </a:r>
          </a:p>
          <a:p>
            <a:pPr marL="800100" lvl="1" indent="-342900">
              <a:buClr>
                <a:schemeClr val="accent2">
                  <a:lumMod val="75000"/>
                </a:schemeClr>
              </a:buClr>
              <a:buFont typeface="Arial" panose="020B0604020202020204" pitchFamily="34" charset="0"/>
              <a:buChar char="•"/>
            </a:pPr>
            <a:r>
              <a:rPr lang="en-US" sz="2000" dirty="0">
                <a:cs typeface="Museo Slab 100"/>
              </a:rPr>
              <a:t>Guaranteed shelf life </a:t>
            </a:r>
          </a:p>
          <a:p>
            <a:pPr marL="800100" lvl="1" indent="-342900">
              <a:buClr>
                <a:schemeClr val="accent2">
                  <a:lumMod val="75000"/>
                </a:schemeClr>
              </a:buClr>
              <a:buFont typeface="Arial" panose="020B0604020202020204" pitchFamily="34" charset="0"/>
              <a:buChar char="•"/>
            </a:pPr>
            <a:r>
              <a:rPr lang="en-US" sz="2000" dirty="0">
                <a:cs typeface="Museo Slab 100"/>
              </a:rPr>
              <a:t>Quality of delivered devices and consumables</a:t>
            </a:r>
          </a:p>
          <a:p>
            <a:pPr marL="800100" lvl="1" indent="-342900">
              <a:buClr>
                <a:schemeClr val="accent2">
                  <a:lumMod val="75000"/>
                </a:schemeClr>
              </a:buClr>
              <a:buFont typeface="Arial" panose="020B0604020202020204" pitchFamily="34" charset="0"/>
              <a:buChar char="•"/>
            </a:pPr>
            <a:r>
              <a:rPr lang="en-US" sz="2000" dirty="0">
                <a:cs typeface="Museo Slab 100"/>
              </a:rPr>
              <a:t>Service and maintenance costs</a:t>
            </a:r>
          </a:p>
          <a:p>
            <a:pPr marL="457200" indent="-457200">
              <a:spcBef>
                <a:spcPts val="1200"/>
              </a:spcBef>
              <a:buAutoNum type="arabicPeriod"/>
            </a:pPr>
            <a:r>
              <a:rPr lang="en-US" sz="2000" dirty="0">
                <a:cs typeface="Museo Slab 100"/>
              </a:rPr>
              <a:t>In-country device performance indicators</a:t>
            </a:r>
          </a:p>
          <a:p>
            <a:pPr marL="800100" lvl="1" indent="-342900">
              <a:buClr>
                <a:schemeClr val="accent2">
                  <a:lumMod val="75000"/>
                </a:schemeClr>
              </a:buClr>
              <a:buFont typeface="Arial" panose="020B0604020202020204" pitchFamily="34" charset="0"/>
              <a:buChar char="•"/>
            </a:pPr>
            <a:r>
              <a:rPr lang="en-US" sz="2000" dirty="0">
                <a:cs typeface="Museo Slab 100"/>
              </a:rPr>
              <a:t>Reported device and module breakdowns</a:t>
            </a:r>
          </a:p>
          <a:p>
            <a:pPr marL="800100" lvl="1" indent="-342900">
              <a:buClr>
                <a:schemeClr val="accent2">
                  <a:lumMod val="75000"/>
                </a:schemeClr>
              </a:buClr>
              <a:buFont typeface="Arial" panose="020B0604020202020204" pitchFamily="34" charset="0"/>
              <a:buChar char="•"/>
            </a:pPr>
            <a:r>
              <a:rPr lang="en-US" sz="2000" dirty="0">
                <a:cs typeface="Museo Slab 100"/>
              </a:rPr>
              <a:t>Response time from receipt of complaint and provision of replacement device</a:t>
            </a:r>
          </a:p>
          <a:p>
            <a:pPr marL="800100" lvl="1" indent="-342900">
              <a:buClr>
                <a:schemeClr val="accent2">
                  <a:lumMod val="75000"/>
                </a:schemeClr>
              </a:buClr>
              <a:buFont typeface="Arial" panose="020B0604020202020204" pitchFamily="34" charset="0"/>
              <a:buChar char="•"/>
            </a:pPr>
            <a:r>
              <a:rPr lang="en-US" sz="2000" dirty="0">
                <a:cs typeface="Museo Slab 100"/>
              </a:rPr>
              <a:t>Repair time</a:t>
            </a:r>
          </a:p>
        </p:txBody>
      </p:sp>
    </p:spTree>
    <p:extLst>
      <p:ext uri="{BB962C8B-B14F-4D97-AF65-F5344CB8AC3E}">
        <p14:creationId xmlns:p14="http://schemas.microsoft.com/office/powerpoint/2010/main" val="2034899383"/>
      </p:ext>
    </p:extLst>
  </p:cSld>
  <p:clrMapOvr>
    <a:masterClrMapping/>
  </p:clrMapOvr>
  <p:transition spd="med"/>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05840"/>
          </a:xfrm>
          <a:solidFill>
            <a:srgbClr val="DDD9C3"/>
          </a:solidFill>
          <a:ln>
            <a:noFill/>
          </a:ln>
        </p:spPr>
        <p:txBody>
          <a:bodyPr anchor="ctr">
            <a:noAutofit/>
          </a:bodyPr>
          <a:lstStyle/>
          <a:p>
            <a:pPr marL="117475" lvl="0" algn="l" defTabSz="914400">
              <a:defRPr/>
            </a:pPr>
            <a:r>
              <a:rPr lang="en-US" sz="2800" dirty="0"/>
              <a:t>Acknowledgements </a:t>
            </a:r>
            <a:endParaRPr lang="en-US" sz="4800" kern="0" dirty="0">
              <a:solidFill>
                <a:sysClr val="windowText" lastClr="000000"/>
              </a:solidFill>
              <a:latin typeface="Times New Roman" panose="02020603050405020304" pitchFamily="18" charset="0"/>
              <a:ea typeface="Times New Roman" panose="02020603050405020304" pitchFamily="18" charset="0"/>
            </a:endParaRPr>
          </a:p>
        </p:txBody>
      </p:sp>
      <p:sp>
        <p:nvSpPr>
          <p:cNvPr id="4" name="Content Placeholder 3"/>
          <p:cNvSpPr txBox="1">
            <a:spLocks/>
          </p:cNvSpPr>
          <p:nvPr/>
        </p:nvSpPr>
        <p:spPr>
          <a:xfrm>
            <a:off x="392206" y="1347201"/>
            <a:ext cx="7886700" cy="3263504"/>
          </a:xfrm>
          <a:prstGeom prst="rect">
            <a:avLst/>
          </a:prstGeom>
        </p:spPr>
        <p:txBody>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000" dirty="0"/>
              <a:t>Mothers and babies</a:t>
            </a:r>
          </a:p>
          <a:p>
            <a:r>
              <a:rPr lang="en-US" sz="3000" dirty="0"/>
              <a:t>Ministries of Health</a:t>
            </a:r>
          </a:p>
          <a:p>
            <a:r>
              <a:rPr lang="en-US" sz="3000" dirty="0"/>
              <a:t>CHAI, UNICEF and EGPAF global and country teams</a:t>
            </a:r>
          </a:p>
          <a:p>
            <a:r>
              <a:rPr lang="en-US" sz="3000" dirty="0"/>
              <a:t>Other POC EID partners</a:t>
            </a:r>
          </a:p>
          <a:p>
            <a:r>
              <a:rPr lang="en-US" sz="3000" dirty="0"/>
              <a:t>Unitaid</a:t>
            </a:r>
          </a:p>
        </p:txBody>
      </p:sp>
    </p:spTree>
    <p:extLst>
      <p:ext uri="{BB962C8B-B14F-4D97-AF65-F5344CB8AC3E}">
        <p14:creationId xmlns:p14="http://schemas.microsoft.com/office/powerpoint/2010/main" val="2206107887"/>
      </p:ext>
    </p:extLst>
  </p:cSld>
  <p:clrMapOvr>
    <a:masterClrMapping/>
  </p:clrMapOvr>
  <p:transition spd="med"/>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05840"/>
          </a:xfrm>
          <a:solidFill>
            <a:srgbClr val="DDD9C3"/>
          </a:solidFill>
          <a:ln>
            <a:noFill/>
          </a:ln>
        </p:spPr>
        <p:txBody>
          <a:bodyPr anchor="ctr">
            <a:noAutofit/>
          </a:bodyPr>
          <a:lstStyle/>
          <a:p>
            <a:pPr marL="117475" lvl="0" defTabSz="914400">
              <a:defRPr/>
            </a:pPr>
            <a:r>
              <a:rPr lang="en-US" sz="3600" dirty="0"/>
              <a:t>Questions and Discussion </a:t>
            </a:r>
            <a:endParaRPr lang="en-US" sz="3600" kern="0" dirty="0">
              <a:solidFill>
                <a:sysClr val="windowText" lastClr="000000"/>
              </a:solidFill>
              <a:latin typeface="Times New Roman" panose="02020603050405020304" pitchFamily="18" charset="0"/>
              <a:ea typeface="Times New Roman" panose="02020603050405020304" pitchFamily="18" charset="0"/>
            </a:endParaRPr>
          </a:p>
        </p:txBody>
      </p:sp>
      <p:pic>
        <p:nvPicPr>
          <p:cNvPr id="6" name="Picture 5" descr="CHAI-logo-PMS654.pdf"/>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115713" y="5839732"/>
            <a:ext cx="1295400" cy="695481"/>
          </a:xfrm>
          <a:prstGeom prst="rect">
            <a:avLst/>
          </a:prstGeom>
        </p:spPr>
      </p:pic>
      <p:pic>
        <p:nvPicPr>
          <p:cNvPr id="7" name="Picture 6" descr="C:\Users\Nndlovu\Documents\ASLM _2017\Logos\EPGAF_Horiz_NOTAG.jpg"/>
          <p:cNvPicPr/>
          <p:nvPr/>
        </p:nvPicPr>
        <p:blipFill>
          <a:blip r:embed="rId4" cstate="print">
            <a:extLst>
              <a:ext uri="{28A0092B-C50C-407E-A947-70E740481C1C}">
                <a14:useLocalDpi xmlns:a14="http://schemas.microsoft.com/office/drawing/2010/main"/>
              </a:ext>
            </a:extLst>
          </a:blip>
          <a:srcRect/>
          <a:stretch>
            <a:fillRect/>
          </a:stretch>
        </p:blipFill>
        <p:spPr bwMode="auto">
          <a:xfrm>
            <a:off x="3511901" y="5874231"/>
            <a:ext cx="1982991" cy="626483"/>
          </a:xfrm>
          <a:prstGeom prst="rect">
            <a:avLst/>
          </a:prstGeom>
          <a:noFill/>
          <a:ln>
            <a:noFill/>
          </a:ln>
        </p:spPr>
      </p:pic>
      <p:pic>
        <p:nvPicPr>
          <p:cNvPr id="8" name="Picture 7" descr="C:\Users\Nndlovu\Documents\ASLM _2017\Logos\Unitaid_logo_Eng_color.png"/>
          <p:cNvPicPr/>
          <p:nvPr/>
        </p:nvPicPr>
        <p:blipFill>
          <a:blip r:embed="rId5" cstate="print">
            <a:extLst>
              <a:ext uri="{28A0092B-C50C-407E-A947-70E740481C1C}">
                <a14:useLocalDpi xmlns:a14="http://schemas.microsoft.com/office/drawing/2010/main"/>
              </a:ext>
            </a:extLst>
          </a:blip>
          <a:srcRect/>
          <a:stretch>
            <a:fillRect/>
          </a:stretch>
        </p:blipFill>
        <p:spPr bwMode="auto">
          <a:xfrm>
            <a:off x="6465045" y="5867432"/>
            <a:ext cx="1563594" cy="640080"/>
          </a:xfrm>
          <a:prstGeom prst="rect">
            <a:avLst/>
          </a:prstGeom>
          <a:noFill/>
          <a:ln>
            <a:noFill/>
          </a:ln>
        </p:spPr>
      </p:pic>
      <p:pic>
        <p:nvPicPr>
          <p:cNvPr id="9" name="Picture 8"/>
          <p:cNvPicPr>
            <a:picLocks noChangeAspect="1"/>
          </p:cNvPicPr>
          <p:nvPr/>
        </p:nvPicPr>
        <p:blipFill rotWithShape="1">
          <a:blip r:embed="rId6" cstate="print">
            <a:extLst>
              <a:ext uri="{28A0092B-C50C-407E-A947-70E740481C1C}">
                <a14:useLocalDpi xmlns:a14="http://schemas.microsoft.com/office/drawing/2010/main" val="0"/>
              </a:ext>
            </a:extLst>
          </a:blip>
          <a:srcRect l="11405" t="620" r="546"/>
          <a:stretch/>
        </p:blipFill>
        <p:spPr>
          <a:xfrm>
            <a:off x="2964" y="982746"/>
            <a:ext cx="9143999" cy="3639954"/>
          </a:xfrm>
          <a:prstGeom prst="rect">
            <a:avLst/>
          </a:prstGeom>
        </p:spPr>
      </p:pic>
      <p:sp>
        <p:nvSpPr>
          <p:cNvPr id="10" name="Text Placeholder 2"/>
          <p:cNvSpPr>
            <a:spLocks noGrp="1"/>
          </p:cNvSpPr>
          <p:nvPr>
            <p:ph type="body" idx="1"/>
          </p:nvPr>
        </p:nvSpPr>
        <p:spPr>
          <a:xfrm>
            <a:off x="0" y="5034989"/>
            <a:ext cx="9158538" cy="453148"/>
          </a:xfrm>
        </p:spPr>
        <p:txBody>
          <a:bodyPr>
            <a:noAutofit/>
          </a:bodyPr>
          <a:lstStyle/>
          <a:p>
            <a:pPr marL="0" indent="0" algn="ctr">
              <a:buNone/>
            </a:pPr>
            <a:r>
              <a:rPr lang="en-US" sz="1800" dirty="0" smtClean="0">
                <a:cs typeface="Calibri" panose="020F0502020204030204" pitchFamily="34" charset="0"/>
              </a:rPr>
              <a:t>For more information, please contact: </a:t>
            </a:r>
            <a:r>
              <a:rPr lang="en-US" sz="1800" dirty="0" smtClean="0">
                <a:cs typeface="Calibri" panose="020F0502020204030204" pitchFamily="34" charset="0"/>
                <a:hlinkClick r:id="rId7"/>
              </a:rPr>
              <a:t>rbailey@pedaids.org</a:t>
            </a:r>
            <a:endParaRPr lang="en-US" sz="1800" dirty="0" smtClean="0">
              <a:cs typeface="Calibri" panose="020F0502020204030204" pitchFamily="34" charset="0"/>
            </a:endParaRPr>
          </a:p>
          <a:p>
            <a:pPr marL="0" indent="0" algn="ctr">
              <a:buNone/>
            </a:pPr>
            <a:endParaRPr lang="en-US" sz="1800" dirty="0">
              <a:cs typeface="Calibri" panose="020F0502020204030204" pitchFamily="34" charset="0"/>
            </a:endParaRPr>
          </a:p>
          <a:p>
            <a:pPr marL="0" indent="0" algn="ctr">
              <a:buNone/>
            </a:pPr>
            <a:endParaRPr lang="en-US" sz="1800" dirty="0">
              <a:cs typeface="Calibri" panose="020F0502020204030204" pitchFamily="34" charset="0"/>
            </a:endParaRPr>
          </a:p>
          <a:p>
            <a:pPr marL="0" indent="0" algn="ctr">
              <a:buNone/>
            </a:pPr>
            <a:endParaRPr lang="en-US" sz="1800" dirty="0">
              <a:cs typeface="Calibri" panose="020F0502020204030204" pitchFamily="34" charset="0"/>
            </a:endParaRPr>
          </a:p>
        </p:txBody>
      </p:sp>
    </p:spTree>
    <p:extLst>
      <p:ext uri="{BB962C8B-B14F-4D97-AF65-F5344CB8AC3E}">
        <p14:creationId xmlns:p14="http://schemas.microsoft.com/office/powerpoint/2010/main" val="1454866652"/>
      </p:ext>
    </p:extLst>
  </p:cSld>
  <p:clrMapOvr>
    <a:masterClrMapping/>
  </p:clrMapOvr>
  <p:transition spd="med"/>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05840"/>
          </a:xfrm>
          <a:solidFill>
            <a:srgbClr val="DDD9C3"/>
          </a:solidFill>
          <a:ln>
            <a:noFill/>
          </a:ln>
        </p:spPr>
        <p:txBody>
          <a:bodyPr anchor="ctr">
            <a:noAutofit/>
          </a:bodyPr>
          <a:lstStyle/>
          <a:p>
            <a:pPr marL="63500" algn="l"/>
            <a:endParaRPr lang="en-US" sz="2800" dirty="0"/>
          </a:p>
        </p:txBody>
      </p:sp>
      <p:sp>
        <p:nvSpPr>
          <p:cNvPr id="3" name="Text Placeholder 2"/>
          <p:cNvSpPr>
            <a:spLocks noGrp="1"/>
          </p:cNvSpPr>
          <p:nvPr>
            <p:ph type="body" idx="1"/>
          </p:nvPr>
        </p:nvSpPr>
        <p:spPr>
          <a:xfrm>
            <a:off x="1628818" y="2837744"/>
            <a:ext cx="5369859" cy="690901"/>
          </a:xfrm>
        </p:spPr>
        <p:txBody>
          <a:bodyPr>
            <a:noAutofit/>
          </a:bodyPr>
          <a:lstStyle/>
          <a:p>
            <a:pPr marL="0" indent="0" algn="ctr">
              <a:buNone/>
            </a:pPr>
            <a:r>
              <a:rPr lang="en-US" sz="2000" b="1" dirty="0" smtClean="0">
                <a:cs typeface="Calibri" panose="020F0502020204030204" pitchFamily="34" charset="0"/>
              </a:rPr>
              <a:t>EXTRA SLIDES</a:t>
            </a:r>
            <a:endParaRPr lang="en-US" sz="2000" b="1" dirty="0">
              <a:cs typeface="Calibri" panose="020F0502020204030204" pitchFamily="34" charset="0"/>
            </a:endParaRPr>
          </a:p>
        </p:txBody>
      </p:sp>
    </p:spTree>
    <p:extLst>
      <p:ext uri="{BB962C8B-B14F-4D97-AF65-F5344CB8AC3E}">
        <p14:creationId xmlns:p14="http://schemas.microsoft.com/office/powerpoint/2010/main" val="3298822019"/>
      </p:ext>
    </p:extLst>
  </p:cSld>
  <p:clrMapOvr>
    <a:masterClrMapping/>
  </p:clrMapOvr>
  <p:transition spd="med"/>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05840"/>
          </a:xfrm>
          <a:solidFill>
            <a:srgbClr val="DDD9C3"/>
          </a:solidFill>
          <a:ln>
            <a:noFill/>
          </a:ln>
        </p:spPr>
        <p:txBody>
          <a:bodyPr anchor="ctr">
            <a:noAutofit/>
          </a:bodyPr>
          <a:lstStyle/>
          <a:p>
            <a:pPr marL="63500" algn="l"/>
            <a:r>
              <a:rPr lang="en-US" sz="2800" dirty="0" smtClean="0"/>
              <a:t>MOH-led site and product selection approach</a:t>
            </a:r>
            <a:endParaRPr lang="en-US" sz="2800" dirty="0"/>
          </a:p>
        </p:txBody>
      </p:sp>
      <p:graphicFrame>
        <p:nvGraphicFramePr>
          <p:cNvPr id="5" name="Table 4"/>
          <p:cNvGraphicFramePr>
            <a:graphicFrameLocks noGrp="1"/>
          </p:cNvGraphicFramePr>
          <p:nvPr>
            <p:extLst/>
          </p:nvPr>
        </p:nvGraphicFramePr>
        <p:xfrm>
          <a:off x="682172" y="2012959"/>
          <a:ext cx="7823200" cy="4190120"/>
        </p:xfrm>
        <a:graphic>
          <a:graphicData uri="http://schemas.openxmlformats.org/drawingml/2006/table">
            <a:tbl>
              <a:tblPr firstRow="1" firstCol="1" bandRow="1"/>
              <a:tblGrid>
                <a:gridCol w="2816352"/>
                <a:gridCol w="5006848"/>
              </a:tblGrid>
              <a:tr h="349640">
                <a:tc gridSpan="2">
                  <a:txBody>
                    <a:bodyPr/>
                    <a:lstStyle/>
                    <a:p>
                      <a:pPr marL="0" marR="0">
                        <a:lnSpc>
                          <a:spcPct val="107000"/>
                        </a:lnSpc>
                        <a:spcBef>
                          <a:spcPts val="0"/>
                        </a:spcBef>
                        <a:spcAft>
                          <a:spcPts val="0"/>
                        </a:spcAft>
                      </a:pPr>
                      <a:r>
                        <a:rPr lang="en-US" sz="2000" b="1" dirty="0">
                          <a:effectLst/>
                          <a:latin typeface="Calibri" panose="020F0502020204030204" pitchFamily="34" charset="0"/>
                          <a:ea typeface="Calibri" panose="020F0502020204030204" pitchFamily="34" charset="0"/>
                          <a:cs typeface="Times New Roman" panose="02020603050405020304" pitchFamily="18" charset="0"/>
                        </a:rPr>
                        <a:t>Recommended Steps for Site and Product Selection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hMerge="1">
                  <a:txBody>
                    <a:bodyPr/>
                    <a:lstStyle/>
                    <a:p>
                      <a:endParaRPr lang="fr-FR"/>
                    </a:p>
                  </a:txBody>
                  <a:tcPr/>
                </a:tc>
              </a:tr>
              <a:tr h="536812">
                <a:tc>
                  <a:txBody>
                    <a:bodyPr/>
                    <a:lstStyle/>
                    <a:p>
                      <a:pPr marL="0" marR="0" algn="l">
                        <a:lnSpc>
                          <a:spcPct val="100000"/>
                        </a:lnSpc>
                        <a:spcBef>
                          <a:spcPts val="0"/>
                        </a:spcBef>
                        <a:spcAft>
                          <a:spcPts val="0"/>
                        </a:spcAft>
                      </a:pPr>
                      <a:r>
                        <a:rPr lang="en-US" sz="2000" b="1" dirty="0">
                          <a:effectLst/>
                          <a:latin typeface="Calibri" panose="020F0502020204030204" pitchFamily="34" charset="0"/>
                          <a:ea typeface="Calibri" panose="020F0502020204030204" pitchFamily="34" charset="0"/>
                          <a:cs typeface="Times New Roman" panose="02020603050405020304" pitchFamily="18" charset="0"/>
                        </a:rPr>
                        <a:t>Step 1: Analyze the EID Situation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Review the epidemiology and national priorities with respect to PMTCT and to the diagnosis and treatment </a:t>
                      </a:r>
                      <a:r>
                        <a:rPr lang="en-US" sz="1800" dirty="0" smtClean="0">
                          <a:effectLst/>
                          <a:latin typeface="Calibri" panose="020F0502020204030204" pitchFamily="34" charset="0"/>
                          <a:ea typeface="Calibri" panose="020F0502020204030204" pitchFamily="34" charset="0"/>
                          <a:cs typeface="Times New Roman" panose="02020603050405020304" pitchFamily="18" charset="0"/>
                        </a:rPr>
                        <a:t>of pediatric </a:t>
                      </a:r>
                      <a:r>
                        <a:rPr lang="en-US" sz="1800" dirty="0">
                          <a:effectLst/>
                          <a:latin typeface="Calibri" panose="020F0502020204030204" pitchFamily="34" charset="0"/>
                          <a:ea typeface="Calibri" panose="020F0502020204030204" pitchFamily="34" charset="0"/>
                          <a:cs typeface="Times New Roman" panose="02020603050405020304" pitchFamily="18" charset="0"/>
                        </a:rPr>
                        <a:t>HIV</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05219">
                <a:tc>
                  <a:txBody>
                    <a:bodyPr/>
                    <a:lstStyle/>
                    <a:p>
                      <a:pPr marL="0" marR="0" algn="l">
                        <a:lnSpc>
                          <a:spcPct val="100000"/>
                        </a:lnSpc>
                        <a:spcBef>
                          <a:spcPts val="0"/>
                        </a:spcBef>
                        <a:spcAft>
                          <a:spcPts val="0"/>
                        </a:spcAft>
                      </a:pPr>
                      <a:r>
                        <a:rPr lang="en-US" sz="2000" b="1" dirty="0">
                          <a:effectLst/>
                          <a:latin typeface="Calibri" panose="020F0502020204030204" pitchFamily="34" charset="0"/>
                          <a:ea typeface="Calibri" panose="020F0502020204030204" pitchFamily="34" charset="0"/>
                          <a:cs typeface="Times New Roman" panose="02020603050405020304" pitchFamily="18" charset="0"/>
                        </a:rPr>
                        <a:t>Step 2:  Select POC EID Sites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Identify and assess the capacity of potential POC EID sites. Determine the appropriate operational model(s) based on additional analysis. Finalize site selection.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73623">
                <a:tc>
                  <a:txBody>
                    <a:bodyPr/>
                    <a:lstStyle/>
                    <a:p>
                      <a:pPr marL="0" marR="0" indent="0" algn="l">
                        <a:lnSpc>
                          <a:spcPct val="100000"/>
                        </a:lnSpc>
                        <a:spcBef>
                          <a:spcPts val="0"/>
                        </a:spcBef>
                        <a:spcAft>
                          <a:spcPts val="0"/>
                        </a:spcAft>
                      </a:pPr>
                      <a:r>
                        <a:rPr lang="en-US" sz="2000" b="1" dirty="0">
                          <a:effectLst/>
                          <a:latin typeface="Calibri" panose="020F0502020204030204" pitchFamily="34" charset="0"/>
                          <a:ea typeface="Calibri" panose="020F0502020204030204" pitchFamily="34" charset="0"/>
                          <a:cs typeface="Times New Roman" panose="02020603050405020304" pitchFamily="18" charset="0"/>
                        </a:rPr>
                        <a:t>Step 3:  Identify Product Needs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Consider the product needs for each site, such as throughput, infrastructure, portability, ease-of-use and electrical stability requirements, as well as sample type and sample preparation needs.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05219">
                <a:tc>
                  <a:txBody>
                    <a:bodyPr/>
                    <a:lstStyle/>
                    <a:p>
                      <a:pPr marL="0" marR="0" algn="l">
                        <a:lnSpc>
                          <a:spcPct val="100000"/>
                        </a:lnSpc>
                        <a:spcBef>
                          <a:spcPts val="0"/>
                        </a:spcBef>
                        <a:spcAft>
                          <a:spcPts val="0"/>
                        </a:spcAft>
                      </a:pPr>
                      <a:r>
                        <a:rPr lang="en-US" sz="2000" b="1" dirty="0">
                          <a:effectLst/>
                          <a:latin typeface="Calibri" panose="020F0502020204030204" pitchFamily="34" charset="0"/>
                          <a:ea typeface="Calibri" panose="020F0502020204030204" pitchFamily="34" charset="0"/>
                          <a:cs typeface="Times New Roman" panose="02020603050405020304" pitchFamily="18" charset="0"/>
                        </a:rPr>
                        <a:t>Step 4:  Select POC EID Products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Choose appropriate POC EID products based on which product’s characteristics are the best match for the product needs.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Text Placeholder 2"/>
          <p:cNvSpPr txBox="1">
            <a:spLocks/>
          </p:cNvSpPr>
          <p:nvPr/>
        </p:nvSpPr>
        <p:spPr>
          <a:xfrm>
            <a:off x="609602" y="1190186"/>
            <a:ext cx="8200573" cy="638426"/>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2000" dirty="0" smtClean="0">
                <a:cs typeface="Calibri" panose="020F0502020204030204" pitchFamily="34" charset="0"/>
              </a:rPr>
              <a:t>Aims to expand access to POC EID, ensure the proficiency of instrument operators, and optimize previous investments in laboratory networks. </a:t>
            </a:r>
            <a:endParaRPr lang="en-US" sz="2000" dirty="0">
              <a:cs typeface="Calibri" panose="020F0502020204030204" pitchFamily="34" charset="0"/>
            </a:endParaRPr>
          </a:p>
        </p:txBody>
      </p:sp>
    </p:spTree>
    <p:extLst>
      <p:ext uri="{BB962C8B-B14F-4D97-AF65-F5344CB8AC3E}">
        <p14:creationId xmlns:p14="http://schemas.microsoft.com/office/powerpoint/2010/main" val="3385632684"/>
      </p:ext>
    </p:extLst>
  </p:cSld>
  <p:clrMapOvr>
    <a:masterClrMapping/>
  </p:clrMapOvr>
  <p:transition spd="med"/>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05840"/>
          </a:xfrm>
          <a:solidFill>
            <a:srgbClr val="DDD9C3"/>
          </a:solidFill>
          <a:ln>
            <a:noFill/>
          </a:ln>
        </p:spPr>
        <p:txBody>
          <a:bodyPr anchor="ctr">
            <a:noAutofit/>
          </a:bodyPr>
          <a:lstStyle/>
          <a:p>
            <a:pPr marL="63500" algn="l"/>
            <a:r>
              <a:rPr lang="en-US" sz="2800" dirty="0" smtClean="0"/>
              <a:t>Site capacity assessments</a:t>
            </a:r>
            <a:endParaRPr lang="en-US" sz="2800" dirty="0"/>
          </a:p>
        </p:txBody>
      </p:sp>
      <p:sp>
        <p:nvSpPr>
          <p:cNvPr id="5" name="Text Placeholder 2"/>
          <p:cNvSpPr>
            <a:spLocks noGrp="1"/>
          </p:cNvSpPr>
          <p:nvPr>
            <p:ph type="body" idx="1"/>
          </p:nvPr>
        </p:nvSpPr>
        <p:spPr>
          <a:xfrm>
            <a:off x="609600" y="1168602"/>
            <a:ext cx="8244114" cy="5406369"/>
          </a:xfrm>
        </p:spPr>
        <p:txBody>
          <a:bodyPr>
            <a:noAutofit/>
          </a:bodyPr>
          <a:lstStyle/>
          <a:p>
            <a:pPr marL="0" indent="0">
              <a:buClr>
                <a:schemeClr val="tx2">
                  <a:lumMod val="60000"/>
                  <a:lumOff val="40000"/>
                </a:schemeClr>
              </a:buClr>
              <a:buNone/>
            </a:pPr>
            <a:r>
              <a:rPr lang="en-US" sz="2000" dirty="0" smtClean="0">
                <a:cs typeface="Calibri" panose="020F0502020204030204" pitchFamily="34" charset="0"/>
              </a:rPr>
              <a:t>Uses an </a:t>
            </a:r>
            <a:r>
              <a:rPr lang="en-US" sz="2000" dirty="0">
                <a:cs typeface="Calibri" panose="020F0502020204030204" pitchFamily="34" charset="0"/>
              </a:rPr>
              <a:t>adapted version of the </a:t>
            </a:r>
            <a:r>
              <a:rPr lang="en-US" sz="2000" b="1" i="1" dirty="0">
                <a:cs typeface="Calibri" panose="020F0502020204030204" pitchFamily="34" charset="0"/>
              </a:rPr>
              <a:t>CDC SPI Point-of-Care Checklist (CDC SPI SPOCT Checklist</a:t>
            </a:r>
            <a:r>
              <a:rPr lang="en-US" sz="2000" b="1" i="1" dirty="0" smtClean="0">
                <a:cs typeface="Calibri" panose="020F0502020204030204" pitchFamily="34" charset="0"/>
              </a:rPr>
              <a:t>) </a:t>
            </a:r>
            <a:r>
              <a:rPr lang="en-US" sz="2000" dirty="0" smtClean="0">
                <a:cs typeface="Calibri" panose="020F0502020204030204" pitchFamily="34" charset="0"/>
              </a:rPr>
              <a:t>to assess the </a:t>
            </a:r>
            <a:r>
              <a:rPr lang="en-US" sz="2000" dirty="0">
                <a:cs typeface="Calibri" panose="020F0502020204030204" pitchFamily="34" charset="0"/>
              </a:rPr>
              <a:t>capacity </a:t>
            </a:r>
            <a:r>
              <a:rPr lang="en-US" sz="2000" dirty="0" smtClean="0">
                <a:cs typeface="Calibri" panose="020F0502020204030204" pitchFamily="34" charset="0"/>
              </a:rPr>
              <a:t>of a site to implement POC EID and also helps to identify what site upgrades might be needed, if any. </a:t>
            </a:r>
          </a:p>
          <a:p>
            <a:pPr marL="0" indent="0">
              <a:buNone/>
            </a:pPr>
            <a:endParaRPr lang="en-US" sz="2000" dirty="0" smtClean="0">
              <a:cs typeface="Calibri" panose="020F0502020204030204" pitchFamily="34" charset="0"/>
            </a:endParaRPr>
          </a:p>
          <a:p>
            <a:pPr marL="0" indent="0">
              <a:buNone/>
            </a:pPr>
            <a:r>
              <a:rPr lang="en-US" sz="2000" dirty="0" smtClean="0">
                <a:cs typeface="Calibri" panose="020F0502020204030204" pitchFamily="34" charset="0"/>
              </a:rPr>
              <a:t>Analyzes </a:t>
            </a:r>
            <a:r>
              <a:rPr lang="en-US" sz="2000" dirty="0">
                <a:cs typeface="Calibri" panose="020F0502020204030204" pitchFamily="34" charset="0"/>
              </a:rPr>
              <a:t>the ability of each site to:  </a:t>
            </a:r>
          </a:p>
          <a:p>
            <a:pPr>
              <a:buClr>
                <a:srgbClr val="0070C0"/>
              </a:buClr>
              <a:buFont typeface="Wingdings" panose="05000000000000000000" pitchFamily="2" charset="2"/>
              <a:buChar char="ü"/>
            </a:pPr>
            <a:r>
              <a:rPr lang="en-US" sz="2000" dirty="0" smtClean="0">
                <a:cs typeface="Calibri" panose="020F0502020204030204" pitchFamily="34" charset="0"/>
              </a:rPr>
              <a:t>Integrate </a:t>
            </a:r>
            <a:r>
              <a:rPr lang="en-US" sz="2000" dirty="0">
                <a:cs typeface="Calibri" panose="020F0502020204030204" pitchFamily="34" charset="0"/>
              </a:rPr>
              <a:t>point-of-care testing into patient care</a:t>
            </a:r>
          </a:p>
          <a:p>
            <a:pPr>
              <a:buClr>
                <a:srgbClr val="0070C0"/>
              </a:buClr>
              <a:buFont typeface="Wingdings" panose="05000000000000000000" pitchFamily="2" charset="2"/>
              <a:buChar char="ü"/>
            </a:pPr>
            <a:r>
              <a:rPr lang="en-US" sz="2000" dirty="0" smtClean="0">
                <a:cs typeface="Calibri" panose="020F0502020204030204" pitchFamily="34" charset="0"/>
              </a:rPr>
              <a:t>Identify </a:t>
            </a:r>
            <a:r>
              <a:rPr lang="en-US" sz="2000" dirty="0">
                <a:cs typeface="Calibri" panose="020F0502020204030204" pitchFamily="34" charset="0"/>
              </a:rPr>
              <a:t>and train appropriate staff </a:t>
            </a:r>
          </a:p>
          <a:p>
            <a:pPr>
              <a:buClr>
                <a:srgbClr val="0070C0"/>
              </a:buClr>
              <a:buFont typeface="Wingdings" panose="05000000000000000000" pitchFamily="2" charset="2"/>
              <a:buChar char="ü"/>
            </a:pPr>
            <a:r>
              <a:rPr lang="en-US" sz="2000" dirty="0" smtClean="0">
                <a:cs typeface="Calibri" panose="020F0502020204030204" pitchFamily="34" charset="0"/>
              </a:rPr>
              <a:t>Provide </a:t>
            </a:r>
            <a:r>
              <a:rPr lang="en-US" sz="2000" dirty="0">
                <a:cs typeface="Calibri" panose="020F0502020204030204" pitchFamily="34" charset="0"/>
              </a:rPr>
              <a:t>the physical facilities required for POC EID testing, such as adequate space and electricity </a:t>
            </a:r>
          </a:p>
          <a:p>
            <a:pPr>
              <a:buClr>
                <a:srgbClr val="0070C0"/>
              </a:buClr>
              <a:buFont typeface="Wingdings" panose="05000000000000000000" pitchFamily="2" charset="2"/>
              <a:buChar char="ü"/>
            </a:pPr>
            <a:r>
              <a:rPr lang="en-US" sz="2000" dirty="0" smtClean="0">
                <a:cs typeface="Calibri" panose="020F0502020204030204" pitchFamily="34" charset="0"/>
              </a:rPr>
              <a:t>Ensure </a:t>
            </a:r>
            <a:r>
              <a:rPr lang="en-US" sz="2000" dirty="0">
                <a:cs typeface="Calibri" panose="020F0502020204030204" pitchFamily="34" charset="0"/>
              </a:rPr>
              <a:t>the safety of health workers and patients</a:t>
            </a:r>
          </a:p>
          <a:p>
            <a:pPr>
              <a:buClr>
                <a:srgbClr val="0070C0"/>
              </a:buClr>
              <a:buFont typeface="Wingdings" panose="05000000000000000000" pitchFamily="2" charset="2"/>
              <a:buChar char="ü"/>
            </a:pPr>
            <a:r>
              <a:rPr lang="en-US" sz="2000" dirty="0" smtClean="0">
                <a:cs typeface="Calibri" panose="020F0502020204030204" pitchFamily="34" charset="0"/>
              </a:rPr>
              <a:t>Implement </a:t>
            </a:r>
            <a:r>
              <a:rPr lang="en-US" sz="2000" dirty="0">
                <a:cs typeface="Calibri" panose="020F0502020204030204" pitchFamily="34" charset="0"/>
              </a:rPr>
              <a:t>POC EID tests</a:t>
            </a:r>
          </a:p>
          <a:p>
            <a:pPr>
              <a:buClr>
                <a:srgbClr val="0070C0"/>
              </a:buClr>
              <a:buFont typeface="Wingdings" panose="05000000000000000000" pitchFamily="2" charset="2"/>
              <a:buChar char="ü"/>
            </a:pPr>
            <a:r>
              <a:rPr lang="en-US" sz="2000" dirty="0" smtClean="0">
                <a:cs typeface="Calibri" panose="020F0502020204030204" pitchFamily="34" charset="0"/>
              </a:rPr>
              <a:t>Ensure </a:t>
            </a:r>
            <a:r>
              <a:rPr lang="en-US" sz="2000" dirty="0">
                <a:cs typeface="Calibri" panose="020F0502020204030204" pitchFamily="34" charset="0"/>
              </a:rPr>
              <a:t>a reliable supply of quality POC EID supplies, reagents and </a:t>
            </a:r>
            <a:r>
              <a:rPr lang="en-US" sz="2000" dirty="0" smtClean="0">
                <a:cs typeface="Calibri" panose="020F0502020204030204" pitchFamily="34" charset="0"/>
              </a:rPr>
              <a:t>equipment; and</a:t>
            </a:r>
            <a:endParaRPr lang="en-US" sz="2000" dirty="0">
              <a:cs typeface="Calibri" panose="020F0502020204030204" pitchFamily="34" charset="0"/>
            </a:endParaRPr>
          </a:p>
          <a:p>
            <a:pPr>
              <a:buClr>
                <a:srgbClr val="0070C0"/>
              </a:buClr>
              <a:buFont typeface="Wingdings" panose="05000000000000000000" pitchFamily="2" charset="2"/>
              <a:buChar char="ü"/>
            </a:pPr>
            <a:r>
              <a:rPr lang="en-US" sz="2000" dirty="0" smtClean="0">
                <a:cs typeface="Calibri" panose="020F0502020204030204" pitchFamily="34" charset="0"/>
              </a:rPr>
              <a:t>Monitor </a:t>
            </a:r>
            <a:r>
              <a:rPr lang="en-US" sz="2000" dirty="0">
                <a:cs typeface="Calibri" panose="020F0502020204030204" pitchFamily="34" charset="0"/>
              </a:rPr>
              <a:t>the quality of testing</a:t>
            </a:r>
          </a:p>
          <a:p>
            <a:pPr marL="0" indent="0">
              <a:buNone/>
            </a:pPr>
            <a:endParaRPr lang="en-US" sz="2000" dirty="0">
              <a:cs typeface="Calibri" panose="020F0502020204030204" pitchFamily="34" charset="0"/>
            </a:endParaRPr>
          </a:p>
        </p:txBody>
      </p:sp>
    </p:spTree>
    <p:extLst>
      <p:ext uri="{BB962C8B-B14F-4D97-AF65-F5344CB8AC3E}">
        <p14:creationId xmlns:p14="http://schemas.microsoft.com/office/powerpoint/2010/main" val="1064380014"/>
      </p:ext>
    </p:extLst>
  </p:cSld>
  <p:clrMapOvr>
    <a:masterClrMapping/>
  </p:clrMapOvr>
  <p:transition spd="med"/>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0" y="0"/>
            <a:ext cx="9144000" cy="1005840"/>
          </a:xfrm>
          <a:solidFill>
            <a:srgbClr val="DDD9C3"/>
          </a:solidFill>
        </p:spPr>
        <p:txBody>
          <a:bodyPr lIns="137160" anchor="ctr">
            <a:noAutofit/>
          </a:bodyPr>
          <a:lstStyle/>
          <a:p>
            <a:pPr algn="l"/>
            <a:r>
              <a:rPr lang="en-US" sz="2200" dirty="0">
                <a:cs typeface="Calibri"/>
              </a:rPr>
              <a:t>A combination of placement models and testing strategies can be used to increase access to POC testing while optimizing device utilization</a:t>
            </a:r>
          </a:p>
        </p:txBody>
      </p:sp>
      <p:sp>
        <p:nvSpPr>
          <p:cNvPr id="4" name="Slide Number Placeholder 3"/>
          <p:cNvSpPr>
            <a:spLocks noGrp="1"/>
          </p:cNvSpPr>
          <p:nvPr>
            <p:ph type="sldNum" sz="quarter" idx="4294967295"/>
          </p:nvPr>
        </p:nvSpPr>
        <p:spPr>
          <a:xfrm>
            <a:off x="6781800" y="6416675"/>
            <a:ext cx="2133600" cy="365125"/>
          </a:xfrm>
          <a:prstGeom prst="rect">
            <a:avLst/>
          </a:prstGeom>
        </p:spPr>
        <p:txBody>
          <a:bodyPr/>
          <a:lstStyle/>
          <a:p>
            <a:fld id="{6EA8D270-DAAB-1D48-AD6B-8043B7827426}" type="slidenum">
              <a:rPr lang="en-US" smtClean="0">
                <a:solidFill>
                  <a:srgbClr val="000000"/>
                </a:solidFill>
                <a:latin typeface="Calibri"/>
              </a:rPr>
              <a:pPr/>
              <a:t>47</a:t>
            </a:fld>
            <a:endParaRPr lang="en-US" dirty="0">
              <a:solidFill>
                <a:srgbClr val="000000"/>
              </a:solidFill>
              <a:latin typeface="Calibri"/>
            </a:endParaRPr>
          </a:p>
        </p:txBody>
      </p:sp>
      <p:sp>
        <p:nvSpPr>
          <p:cNvPr id="6" name="Text Placeholder 2"/>
          <p:cNvSpPr txBox="1">
            <a:spLocks/>
          </p:cNvSpPr>
          <p:nvPr/>
        </p:nvSpPr>
        <p:spPr>
          <a:xfrm>
            <a:off x="883227" y="1398192"/>
            <a:ext cx="2877519" cy="701939"/>
          </a:xfrm>
          <a:prstGeom prst="rect">
            <a:avLst/>
          </a:prstGeom>
        </p:spPr>
        <p:txBody>
          <a:bodyPr vert="horz">
            <a:norm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lgn="ctr" defTabSz="457200">
              <a:spcBef>
                <a:spcPts val="0"/>
              </a:spcBef>
              <a:buClr>
                <a:srgbClr val="4F81BD"/>
              </a:buClr>
              <a:buFont typeface="Wingdings 2"/>
              <a:buNone/>
            </a:pPr>
            <a:r>
              <a:rPr lang="en-US" sz="1800" b="1" dirty="0">
                <a:solidFill>
                  <a:srgbClr val="002060"/>
                </a:solidFill>
                <a:latin typeface="Calibri"/>
              </a:rPr>
              <a:t>Stand-Alone Sites</a:t>
            </a:r>
          </a:p>
          <a:p>
            <a:pPr marL="0" indent="0" algn="ctr" defTabSz="457200">
              <a:spcBef>
                <a:spcPts val="0"/>
              </a:spcBef>
              <a:buClr>
                <a:srgbClr val="4F81BD"/>
              </a:buClr>
              <a:buFont typeface="Wingdings 2"/>
              <a:buNone/>
            </a:pPr>
            <a:r>
              <a:rPr lang="en-US" sz="1100" dirty="0">
                <a:solidFill>
                  <a:prstClr val="black"/>
                </a:solidFill>
                <a:latin typeface="Calibri"/>
              </a:rPr>
              <a:t>Receive samples directly from clients and perform POC EID tests on site </a:t>
            </a:r>
          </a:p>
        </p:txBody>
      </p:sp>
      <p:sp>
        <p:nvSpPr>
          <p:cNvPr id="7" name="Text Placeholder 4"/>
          <p:cNvSpPr txBox="1">
            <a:spLocks/>
          </p:cNvSpPr>
          <p:nvPr/>
        </p:nvSpPr>
        <p:spPr>
          <a:xfrm>
            <a:off x="228600" y="3733800"/>
            <a:ext cx="4191000" cy="644833"/>
          </a:xfrm>
          <a:prstGeom prst="rect">
            <a:avLst/>
          </a:prstGeom>
        </p:spPr>
        <p:txBody>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lgn="ctr" defTabSz="457200">
              <a:spcBef>
                <a:spcPts val="0"/>
              </a:spcBef>
              <a:buClr>
                <a:srgbClr val="4F81BD"/>
              </a:buClr>
              <a:buFont typeface="Wingdings 2"/>
              <a:buNone/>
            </a:pPr>
            <a:r>
              <a:rPr lang="en-US" sz="1800" b="1" dirty="0">
                <a:solidFill>
                  <a:srgbClr val="002060"/>
                </a:solidFill>
                <a:latin typeface="Calibri"/>
              </a:rPr>
              <a:t>Hub-and-Spoke Networks</a:t>
            </a:r>
          </a:p>
          <a:p>
            <a:pPr marL="0" indent="0" algn="ctr" defTabSz="457200">
              <a:spcBef>
                <a:spcPts val="0"/>
              </a:spcBef>
              <a:buClr>
                <a:srgbClr val="4F81BD"/>
              </a:buClr>
              <a:buFont typeface="Wingdings 2"/>
              <a:buNone/>
            </a:pPr>
            <a:r>
              <a:rPr lang="en-US" sz="1100" dirty="0">
                <a:solidFill>
                  <a:prstClr val="black"/>
                </a:solidFill>
                <a:latin typeface="Calibri"/>
              </a:rPr>
              <a:t>Hub sites provide testing for patients at that site and for spoke sites. Nearby spoke sites send samples to the hub sites for testing </a:t>
            </a:r>
          </a:p>
        </p:txBody>
      </p:sp>
      <p:sp>
        <p:nvSpPr>
          <p:cNvPr id="9" name="Text Placeholder 2"/>
          <p:cNvSpPr txBox="1">
            <a:spLocks/>
          </p:cNvSpPr>
          <p:nvPr/>
        </p:nvSpPr>
        <p:spPr>
          <a:xfrm>
            <a:off x="5168699" y="1431661"/>
            <a:ext cx="3317350" cy="701939"/>
          </a:xfrm>
          <a:prstGeom prst="rect">
            <a:avLst/>
          </a:prstGeom>
        </p:spPr>
        <p:txBody>
          <a:bodyPr anchor="b"/>
          <a:lstStyle>
            <a:lvl1pPr marL="0" indent="0" algn="l" defTabSz="457200" rtl="0" eaLnBrk="1" latinLnBrk="0" hangingPunct="1">
              <a:spcBef>
                <a:spcPct val="20000"/>
              </a:spcBef>
              <a:buFont typeface="Arial"/>
              <a:buNone/>
              <a:defRPr sz="2400" b="1"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000" b="1"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1800" b="1"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1600" b="1"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1600" b="1" kern="1200">
                <a:solidFill>
                  <a:schemeClr val="tx1"/>
                </a:solidFill>
                <a:latin typeface="+mn-lt"/>
                <a:ea typeface="+mn-ea"/>
                <a:cs typeface="+mn-cs"/>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pPr algn="ctr">
              <a:spcBef>
                <a:spcPts val="0"/>
              </a:spcBef>
            </a:pPr>
            <a:r>
              <a:rPr lang="en-US" sz="1800" dirty="0">
                <a:solidFill>
                  <a:srgbClr val="002060"/>
                </a:solidFill>
                <a:latin typeface="Calibri"/>
              </a:rPr>
              <a:t>Multiple-Entry-Point Sites</a:t>
            </a:r>
          </a:p>
          <a:p>
            <a:pPr algn="ctr">
              <a:spcBef>
                <a:spcPts val="0"/>
              </a:spcBef>
            </a:pPr>
            <a:r>
              <a:rPr lang="en-US" sz="1100" b="0" dirty="0">
                <a:solidFill>
                  <a:prstClr val="black"/>
                </a:solidFill>
                <a:latin typeface="Calibri"/>
              </a:rPr>
              <a:t>Receive samples from different units or wards within the same health facility</a:t>
            </a:r>
          </a:p>
        </p:txBody>
      </p:sp>
      <p:grpSp>
        <p:nvGrpSpPr>
          <p:cNvPr id="10" name="Group 9"/>
          <p:cNvGrpSpPr/>
          <p:nvPr/>
        </p:nvGrpSpPr>
        <p:grpSpPr>
          <a:xfrm>
            <a:off x="820743" y="4443827"/>
            <a:ext cx="3217858" cy="1880773"/>
            <a:chOff x="654627" y="4838698"/>
            <a:chExt cx="2877519" cy="1880773"/>
          </a:xfrm>
        </p:grpSpPr>
        <p:pic>
          <p:nvPicPr>
            <p:cNvPr id="11" name="BD51B57C-DA31-487D-B460-03F413AF66D5" descr="D70C593F-1D50-4968-9796-6F011D116B91@home"/>
            <p:cNvPicPr>
              <a:picLocks noChangeAspect="1" noChangeArrowheads="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587206" y="4932644"/>
              <a:ext cx="349782" cy="43727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12" name="BD51B57C-DA31-487D-B460-03F413AF66D5" descr="D70C593F-1D50-4968-9796-6F011D116B91@home"/>
            <p:cNvPicPr>
              <a:picLocks noChangeAspect="1" noChangeArrowheads="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079057" y="4941811"/>
              <a:ext cx="349782" cy="43727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13" name="Down Arrow 12"/>
            <p:cNvSpPr/>
            <p:nvPr/>
          </p:nvSpPr>
          <p:spPr>
            <a:xfrm rot="1497963" flipH="1">
              <a:off x="2264358" y="5446838"/>
              <a:ext cx="207463" cy="372195"/>
            </a:xfrm>
            <a:prstGeom prst="downArrow">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white"/>
                </a:solidFill>
                <a:latin typeface="Calibri"/>
              </a:endParaRPr>
            </a:p>
          </p:txBody>
        </p:sp>
        <p:sp>
          <p:nvSpPr>
            <p:cNvPr id="14" name="Flowchart: Off-page Connector 13"/>
            <p:cNvSpPr/>
            <p:nvPr/>
          </p:nvSpPr>
          <p:spPr>
            <a:xfrm rot="10800000">
              <a:off x="1650861" y="5724375"/>
              <a:ext cx="799939" cy="905030"/>
            </a:xfrm>
            <a:prstGeom prst="flowChartOffpageConnector">
              <a:avLst/>
            </a:prstGeom>
            <a:solidFill>
              <a:schemeClr val="bg1"/>
            </a:solidFill>
            <a:ln w="952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white"/>
                </a:solidFill>
                <a:latin typeface="Calibri"/>
              </a:endParaRPr>
            </a:p>
          </p:txBody>
        </p:sp>
        <p:sp>
          <p:nvSpPr>
            <p:cNvPr id="15" name="Rectangle 14"/>
            <p:cNvSpPr/>
            <p:nvPr/>
          </p:nvSpPr>
          <p:spPr>
            <a:xfrm>
              <a:off x="654627" y="4838698"/>
              <a:ext cx="2877519" cy="1880773"/>
            </a:xfrm>
            <a:prstGeom prst="rect">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white"/>
                </a:solidFill>
                <a:latin typeface="Calibri"/>
              </a:endParaRPr>
            </a:p>
          </p:txBody>
        </p:sp>
        <p:sp>
          <p:nvSpPr>
            <p:cNvPr id="16" name="Cube 15"/>
            <p:cNvSpPr/>
            <p:nvPr/>
          </p:nvSpPr>
          <p:spPr>
            <a:xfrm>
              <a:off x="1781133" y="6118174"/>
              <a:ext cx="539393" cy="447954"/>
            </a:xfrm>
            <a:prstGeom prst="cube">
              <a:avLst/>
            </a:prstGeom>
            <a:solidFill>
              <a:schemeClr val="bg1">
                <a:lumMod val="95000"/>
              </a:schemeClr>
            </a:soli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sz="1100" dirty="0">
                  <a:ln w="0"/>
                  <a:solidFill>
                    <a:prstClr val="black"/>
                  </a:solidFill>
                  <a:effectLst>
                    <a:outerShdw blurRad="38100" dist="19050" dir="2700000" algn="tl" rotWithShape="0">
                      <a:prstClr val="black">
                        <a:alpha val="40000"/>
                      </a:prstClr>
                    </a:outerShdw>
                  </a:effectLst>
                  <a:latin typeface="Calibri"/>
                </a:rPr>
                <a:t>POC EID</a:t>
              </a:r>
            </a:p>
          </p:txBody>
        </p:sp>
        <p:sp>
          <p:nvSpPr>
            <p:cNvPr id="17" name="Down Arrow 16"/>
            <p:cNvSpPr/>
            <p:nvPr/>
          </p:nvSpPr>
          <p:spPr>
            <a:xfrm rot="5400000">
              <a:off x="2498738" y="6253912"/>
              <a:ext cx="268943" cy="212474"/>
            </a:xfrm>
            <a:prstGeom prst="downArrow">
              <a:avLst/>
            </a:prstGeom>
            <a:solidFill>
              <a:schemeClr val="accent1">
                <a:lumMod val="60000"/>
                <a:lumOff val="4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white"/>
                </a:solidFill>
                <a:latin typeface="Calibri"/>
              </a:endParaRPr>
            </a:p>
          </p:txBody>
        </p:sp>
        <p:pic>
          <p:nvPicPr>
            <p:cNvPr id="18" name="BD51B57C-DA31-487D-B460-03F413AF66D5" descr="D70C593F-1D50-4968-9796-6F011D116B91@home"/>
            <p:cNvPicPr>
              <a:picLocks noChangeAspect="1" noChangeArrowheads="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724361" y="6097883"/>
              <a:ext cx="350476" cy="42619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19" name="Down Arrow 18"/>
            <p:cNvSpPr/>
            <p:nvPr/>
          </p:nvSpPr>
          <p:spPr>
            <a:xfrm rot="16200000" flipH="1">
              <a:off x="1358426" y="6242012"/>
              <a:ext cx="266636" cy="185353"/>
            </a:xfrm>
            <a:prstGeom prst="downArrow">
              <a:avLst/>
            </a:prstGeom>
            <a:solidFill>
              <a:schemeClr val="accent1">
                <a:lumMod val="60000"/>
                <a:lumOff val="4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white"/>
                </a:solidFill>
                <a:latin typeface="Calibri"/>
              </a:endParaRPr>
            </a:p>
          </p:txBody>
        </p:sp>
        <p:sp>
          <p:nvSpPr>
            <p:cNvPr id="20" name="TextBox 19"/>
            <p:cNvSpPr txBox="1"/>
            <p:nvPr/>
          </p:nvSpPr>
          <p:spPr>
            <a:xfrm>
              <a:off x="1793257" y="5807349"/>
              <a:ext cx="529361" cy="307777"/>
            </a:xfrm>
            <a:prstGeom prst="rect">
              <a:avLst/>
            </a:prstGeom>
            <a:noFill/>
          </p:spPr>
          <p:txBody>
            <a:bodyPr wrap="square" rtlCol="0">
              <a:spAutoFit/>
            </a:bodyPr>
            <a:lstStyle/>
            <a:p>
              <a:pPr defTabSz="457200"/>
              <a:r>
                <a:rPr lang="en-US" sz="1400" b="1" dirty="0">
                  <a:solidFill>
                    <a:prstClr val="black"/>
                  </a:solidFill>
                  <a:latin typeface="Calibri"/>
                </a:rPr>
                <a:t>Hub</a:t>
              </a:r>
            </a:p>
          </p:txBody>
        </p:sp>
        <p:sp>
          <p:nvSpPr>
            <p:cNvPr id="21" name="Down Arrow 20"/>
            <p:cNvSpPr/>
            <p:nvPr/>
          </p:nvSpPr>
          <p:spPr>
            <a:xfrm rot="20102037">
              <a:off x="1538690" y="5490306"/>
              <a:ext cx="207463" cy="372195"/>
            </a:xfrm>
            <a:prstGeom prst="downArrow">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white"/>
                </a:solidFill>
                <a:latin typeface="Calibri"/>
              </a:endParaRPr>
            </a:p>
          </p:txBody>
        </p:sp>
        <p:grpSp>
          <p:nvGrpSpPr>
            <p:cNvPr id="22" name="Group 21"/>
            <p:cNvGrpSpPr/>
            <p:nvPr/>
          </p:nvGrpSpPr>
          <p:grpSpPr>
            <a:xfrm>
              <a:off x="1264509" y="5257800"/>
              <a:ext cx="650420" cy="307777"/>
              <a:chOff x="1493111" y="5091544"/>
              <a:chExt cx="650420" cy="307777"/>
            </a:xfrm>
          </p:grpSpPr>
          <p:sp>
            <p:nvSpPr>
              <p:cNvPr id="27" name="Flowchart: Off-page Connector 26"/>
              <p:cNvSpPr/>
              <p:nvPr/>
            </p:nvSpPr>
            <p:spPr>
              <a:xfrm rot="10800000">
                <a:off x="1555117" y="5091544"/>
                <a:ext cx="497052" cy="304507"/>
              </a:xfrm>
              <a:prstGeom prst="flowChartOffpageConnector">
                <a:avLst/>
              </a:prstGeom>
              <a:ln w="3175">
                <a:solidFill>
                  <a:schemeClr val="accent1">
                    <a:lumMod val="60000"/>
                    <a:lumOff val="40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defTabSz="457200"/>
                <a:endParaRPr lang="en-US" dirty="0">
                  <a:solidFill>
                    <a:prstClr val="black"/>
                  </a:solidFill>
                  <a:latin typeface="Calibri"/>
                </a:endParaRPr>
              </a:p>
            </p:txBody>
          </p:sp>
          <p:sp>
            <p:nvSpPr>
              <p:cNvPr id="28" name="TextBox 27"/>
              <p:cNvSpPr txBox="1"/>
              <p:nvPr/>
            </p:nvSpPr>
            <p:spPr>
              <a:xfrm>
                <a:off x="1493111" y="5091544"/>
                <a:ext cx="650420" cy="307777"/>
              </a:xfrm>
              <a:prstGeom prst="rect">
                <a:avLst/>
              </a:prstGeom>
              <a:noFill/>
            </p:spPr>
            <p:txBody>
              <a:bodyPr wrap="square" rtlCol="0">
                <a:spAutoFit/>
              </a:bodyPr>
              <a:lstStyle/>
              <a:p>
                <a:pPr defTabSz="457200"/>
                <a:r>
                  <a:rPr lang="en-US" sz="1400" b="1" dirty="0">
                    <a:solidFill>
                      <a:prstClr val="black"/>
                    </a:solidFill>
                    <a:latin typeface="Calibri"/>
                  </a:rPr>
                  <a:t>Spoke</a:t>
                </a:r>
              </a:p>
            </p:txBody>
          </p:sp>
        </p:grpSp>
        <p:grpSp>
          <p:nvGrpSpPr>
            <p:cNvPr id="23" name="Group 22"/>
            <p:cNvGrpSpPr/>
            <p:nvPr/>
          </p:nvGrpSpPr>
          <p:grpSpPr>
            <a:xfrm>
              <a:off x="2097169" y="5226859"/>
              <a:ext cx="650420" cy="307777"/>
              <a:chOff x="1493111" y="5091544"/>
              <a:chExt cx="650420" cy="307777"/>
            </a:xfrm>
          </p:grpSpPr>
          <p:sp>
            <p:nvSpPr>
              <p:cNvPr id="25" name="Flowchart: Off-page Connector 24"/>
              <p:cNvSpPr/>
              <p:nvPr/>
            </p:nvSpPr>
            <p:spPr>
              <a:xfrm rot="10800000">
                <a:off x="1555117" y="5091544"/>
                <a:ext cx="497052" cy="304507"/>
              </a:xfrm>
              <a:prstGeom prst="flowChartOffpageConnector">
                <a:avLst/>
              </a:prstGeom>
              <a:ln w="3175">
                <a:solidFill>
                  <a:schemeClr val="accent1">
                    <a:lumMod val="60000"/>
                    <a:lumOff val="40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defTabSz="457200"/>
                <a:endParaRPr lang="en-US" dirty="0">
                  <a:solidFill>
                    <a:prstClr val="black"/>
                  </a:solidFill>
                  <a:latin typeface="Calibri"/>
                </a:endParaRPr>
              </a:p>
            </p:txBody>
          </p:sp>
          <p:sp>
            <p:nvSpPr>
              <p:cNvPr id="26" name="TextBox 25"/>
              <p:cNvSpPr txBox="1"/>
              <p:nvPr/>
            </p:nvSpPr>
            <p:spPr>
              <a:xfrm>
                <a:off x="1493111" y="5091544"/>
                <a:ext cx="650420" cy="307777"/>
              </a:xfrm>
              <a:prstGeom prst="rect">
                <a:avLst/>
              </a:prstGeom>
              <a:noFill/>
            </p:spPr>
            <p:txBody>
              <a:bodyPr wrap="square" rtlCol="0">
                <a:spAutoFit/>
              </a:bodyPr>
              <a:lstStyle/>
              <a:p>
                <a:pPr defTabSz="457200"/>
                <a:r>
                  <a:rPr lang="en-US" sz="1400" b="1" dirty="0">
                    <a:solidFill>
                      <a:prstClr val="black"/>
                    </a:solidFill>
                    <a:latin typeface="Calibri"/>
                  </a:rPr>
                  <a:t>Spoke</a:t>
                </a:r>
              </a:p>
            </p:txBody>
          </p:sp>
        </p:grpSp>
        <p:pic>
          <p:nvPicPr>
            <p:cNvPr id="24" name="BD51B57C-DA31-487D-B460-03F413AF66D5" descr="D70C593F-1D50-4968-9796-6F011D116B91@home"/>
            <p:cNvPicPr>
              <a:picLocks noChangeAspect="1" noChangeArrowheads="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011199" y="6065195"/>
              <a:ext cx="349782" cy="43727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grpSp>
      <p:grpSp>
        <p:nvGrpSpPr>
          <p:cNvPr id="29" name="Group 28"/>
          <p:cNvGrpSpPr/>
          <p:nvPr/>
        </p:nvGrpSpPr>
        <p:grpSpPr>
          <a:xfrm>
            <a:off x="820742" y="2162639"/>
            <a:ext cx="3217858" cy="1530876"/>
            <a:chOff x="654627" y="2462641"/>
            <a:chExt cx="2902680" cy="1433945"/>
          </a:xfrm>
        </p:grpSpPr>
        <p:sp>
          <p:nvSpPr>
            <p:cNvPr id="30" name="Down Arrow 29"/>
            <p:cNvSpPr/>
            <p:nvPr/>
          </p:nvSpPr>
          <p:spPr>
            <a:xfrm rot="17803766" flipH="1">
              <a:off x="1301216" y="2810158"/>
              <a:ext cx="244471" cy="280510"/>
            </a:xfrm>
            <a:prstGeom prst="downArrow">
              <a:avLst/>
            </a:prstGeom>
            <a:solidFill>
              <a:schemeClr val="accent1">
                <a:lumMod val="60000"/>
                <a:lumOff val="4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white"/>
                </a:solidFill>
                <a:latin typeface="Calibri"/>
              </a:endParaRPr>
            </a:p>
          </p:txBody>
        </p:sp>
        <p:sp>
          <p:nvSpPr>
            <p:cNvPr id="31" name="Down Arrow 30"/>
            <p:cNvSpPr/>
            <p:nvPr/>
          </p:nvSpPr>
          <p:spPr>
            <a:xfrm rot="3796234">
              <a:off x="2499637" y="2813623"/>
              <a:ext cx="244471" cy="280510"/>
            </a:xfrm>
            <a:prstGeom prst="downArrow">
              <a:avLst/>
            </a:prstGeom>
            <a:solidFill>
              <a:schemeClr val="accent1">
                <a:lumMod val="60000"/>
                <a:lumOff val="4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white"/>
                </a:solidFill>
                <a:latin typeface="Calibri"/>
              </a:endParaRPr>
            </a:p>
          </p:txBody>
        </p:sp>
        <p:sp>
          <p:nvSpPr>
            <p:cNvPr id="32" name="Flowchart: Off-page Connector 31"/>
            <p:cNvSpPr/>
            <p:nvPr/>
          </p:nvSpPr>
          <p:spPr>
            <a:xfrm rot="10800000">
              <a:off x="1623153" y="2654930"/>
              <a:ext cx="799939" cy="1046274"/>
            </a:xfrm>
            <a:prstGeom prst="flowChartOffpageConnector">
              <a:avLst/>
            </a:prstGeom>
            <a:solidFill>
              <a:schemeClr val="bg1"/>
            </a:solidFill>
            <a:ln w="952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white"/>
                </a:solidFill>
                <a:latin typeface="Calibri"/>
              </a:endParaRPr>
            </a:p>
          </p:txBody>
        </p:sp>
        <p:sp>
          <p:nvSpPr>
            <p:cNvPr id="33" name="Rectangle 32"/>
            <p:cNvSpPr/>
            <p:nvPr/>
          </p:nvSpPr>
          <p:spPr>
            <a:xfrm>
              <a:off x="654627" y="2462641"/>
              <a:ext cx="2902680" cy="1433945"/>
            </a:xfrm>
            <a:prstGeom prst="rect">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white"/>
                </a:solidFill>
                <a:latin typeface="Calibri"/>
              </a:endParaRPr>
            </a:p>
          </p:txBody>
        </p:sp>
        <p:sp>
          <p:nvSpPr>
            <p:cNvPr id="34" name="Cube 33"/>
            <p:cNvSpPr/>
            <p:nvPr/>
          </p:nvSpPr>
          <p:spPr>
            <a:xfrm>
              <a:off x="1734760" y="3046064"/>
              <a:ext cx="614281" cy="447954"/>
            </a:xfrm>
            <a:prstGeom prst="cube">
              <a:avLst/>
            </a:prstGeom>
            <a:solidFill>
              <a:schemeClr val="bg1">
                <a:lumMod val="95000"/>
              </a:schemeClr>
            </a:soli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sz="1100" dirty="0">
                  <a:ln w="0"/>
                  <a:solidFill>
                    <a:prstClr val="black"/>
                  </a:solidFill>
                  <a:effectLst>
                    <a:outerShdw blurRad="38100" dist="19050" dir="2700000" algn="tl" rotWithShape="0">
                      <a:prstClr val="black">
                        <a:alpha val="40000"/>
                      </a:prstClr>
                    </a:outerShdw>
                  </a:effectLst>
                  <a:latin typeface="Calibri"/>
                </a:rPr>
                <a:t>POC EID</a:t>
              </a:r>
            </a:p>
          </p:txBody>
        </p:sp>
        <p:pic>
          <p:nvPicPr>
            <p:cNvPr id="35" name="BD51B57C-DA31-487D-B460-03F413AF66D5" descr="D70C593F-1D50-4968-9796-6F011D116B91@home"/>
            <p:cNvPicPr>
              <a:picLocks noChangeAspect="1" noChangeArrowheads="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682684" y="2565950"/>
              <a:ext cx="351461" cy="43937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36" name="BD51B57C-DA31-487D-B460-03F413AF66D5" descr="D70C593F-1D50-4968-9796-6F011D116B91@home"/>
            <p:cNvPicPr>
              <a:picLocks noChangeAspect="1" noChangeArrowheads="1"/>
            </p:cNvPicPr>
            <p:nvPr/>
          </p:nvPicPr>
          <p:blipFill>
            <a:blip r:embed="rId6"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012992" y="2588092"/>
              <a:ext cx="349782" cy="43727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37" name="BD51B57C-DA31-487D-B460-03F413AF66D5" descr="D70C593F-1D50-4968-9796-6F011D116B91@home"/>
            <p:cNvPicPr>
              <a:picLocks noChangeAspect="1" noChangeArrowheads="1"/>
            </p:cNvPicPr>
            <p:nvPr/>
          </p:nvPicPr>
          <p:blipFill>
            <a:blip r:embed="rId7"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883228" y="3289895"/>
              <a:ext cx="353048" cy="42931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38" name="Down Arrow 37"/>
            <p:cNvSpPr/>
            <p:nvPr/>
          </p:nvSpPr>
          <p:spPr>
            <a:xfrm rot="5400000">
              <a:off x="2538300" y="3400164"/>
              <a:ext cx="250066" cy="277573"/>
            </a:xfrm>
            <a:prstGeom prst="downArrow">
              <a:avLst/>
            </a:prstGeom>
            <a:solidFill>
              <a:schemeClr val="accent1">
                <a:lumMod val="60000"/>
                <a:lumOff val="4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white"/>
                </a:solidFill>
                <a:latin typeface="Calibri"/>
              </a:endParaRPr>
            </a:p>
          </p:txBody>
        </p:sp>
        <p:pic>
          <p:nvPicPr>
            <p:cNvPr id="39" name="BD51B57C-DA31-487D-B460-03F413AF66D5" descr="D70C593F-1D50-4968-9796-6F011D116B91@home"/>
            <p:cNvPicPr>
              <a:picLocks noChangeAspect="1" noChangeArrowheads="1"/>
            </p:cNvPicPr>
            <p:nvPr/>
          </p:nvPicPr>
          <p:blipFill>
            <a:blip r:embed="rId6"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841543" y="3245455"/>
              <a:ext cx="349782" cy="43727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40" name="Down Arrow 39"/>
            <p:cNvSpPr/>
            <p:nvPr/>
          </p:nvSpPr>
          <p:spPr>
            <a:xfrm rot="16200000" flipH="1">
              <a:off x="1298312" y="3438263"/>
              <a:ext cx="250066" cy="277573"/>
            </a:xfrm>
            <a:prstGeom prst="downArrow">
              <a:avLst/>
            </a:prstGeom>
            <a:solidFill>
              <a:schemeClr val="accent1">
                <a:lumMod val="60000"/>
                <a:lumOff val="4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white"/>
                </a:solidFill>
                <a:latin typeface="Calibri"/>
              </a:endParaRPr>
            </a:p>
          </p:txBody>
        </p:sp>
      </p:grpSp>
      <p:sp>
        <p:nvSpPr>
          <p:cNvPr id="41" name="Text Placeholder 4"/>
          <p:cNvSpPr txBox="1">
            <a:spLocks/>
          </p:cNvSpPr>
          <p:nvPr/>
        </p:nvSpPr>
        <p:spPr>
          <a:xfrm>
            <a:off x="5168699" y="3887706"/>
            <a:ext cx="3265396" cy="531894"/>
          </a:xfrm>
          <a:prstGeom prst="rect">
            <a:avLst/>
          </a:prstGeom>
        </p:spPr>
        <p:txBody>
          <a:bodyPr anchor="b"/>
          <a:lstStyle>
            <a:lvl1pPr marL="0" indent="0" algn="l" defTabSz="457200" rtl="0" eaLnBrk="1" latinLnBrk="0" hangingPunct="1">
              <a:spcBef>
                <a:spcPct val="20000"/>
              </a:spcBef>
              <a:buFont typeface="Arial"/>
              <a:buNone/>
              <a:defRPr sz="2400" b="1"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000" b="1"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1800" b="1"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1600" b="1"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1600" b="1" kern="1200">
                <a:solidFill>
                  <a:schemeClr val="tx1"/>
                </a:solidFill>
                <a:latin typeface="+mn-lt"/>
                <a:ea typeface="+mn-ea"/>
                <a:cs typeface="+mn-cs"/>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pPr algn="ctr">
              <a:spcBef>
                <a:spcPts val="0"/>
              </a:spcBef>
            </a:pPr>
            <a:r>
              <a:rPr lang="en-US" sz="1800" dirty="0">
                <a:solidFill>
                  <a:srgbClr val="002060"/>
                </a:solidFill>
                <a:latin typeface="Calibri"/>
              </a:rPr>
              <a:t>Integrated Testing Sites</a:t>
            </a:r>
          </a:p>
          <a:p>
            <a:pPr algn="ctr">
              <a:spcBef>
                <a:spcPts val="0"/>
              </a:spcBef>
            </a:pPr>
            <a:r>
              <a:rPr lang="en-US" sz="1100" b="0" dirty="0">
                <a:solidFill>
                  <a:prstClr val="black"/>
                </a:solidFill>
                <a:latin typeface="Calibri"/>
              </a:rPr>
              <a:t>Process different types of POC tests </a:t>
            </a:r>
          </a:p>
          <a:p>
            <a:pPr algn="ctr">
              <a:spcBef>
                <a:spcPts val="0"/>
              </a:spcBef>
            </a:pPr>
            <a:r>
              <a:rPr lang="en-US" sz="1100" b="0" dirty="0">
                <a:solidFill>
                  <a:prstClr val="black"/>
                </a:solidFill>
                <a:latin typeface="Calibri"/>
              </a:rPr>
              <a:t>(e.g. EID, TB, other)</a:t>
            </a:r>
          </a:p>
        </p:txBody>
      </p:sp>
      <p:grpSp>
        <p:nvGrpSpPr>
          <p:cNvPr id="42" name="Group 41"/>
          <p:cNvGrpSpPr/>
          <p:nvPr/>
        </p:nvGrpSpPr>
        <p:grpSpPr>
          <a:xfrm>
            <a:off x="5216237" y="2148946"/>
            <a:ext cx="3217858" cy="1558262"/>
            <a:chOff x="4991679" y="2438691"/>
            <a:chExt cx="3213815" cy="1702082"/>
          </a:xfrm>
        </p:grpSpPr>
        <p:cxnSp>
          <p:nvCxnSpPr>
            <p:cNvPr id="43" name="Straight Arrow Connector 42"/>
            <p:cNvCxnSpPr/>
            <p:nvPr/>
          </p:nvCxnSpPr>
          <p:spPr>
            <a:xfrm>
              <a:off x="5937477" y="3026134"/>
              <a:ext cx="386625" cy="12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4" name="Rectangle 43"/>
            <p:cNvSpPr/>
            <p:nvPr/>
          </p:nvSpPr>
          <p:spPr>
            <a:xfrm>
              <a:off x="5426258" y="2884658"/>
              <a:ext cx="689403" cy="439925"/>
            </a:xfrm>
            <a:prstGeom prst="rect">
              <a:avLst/>
            </a:prstGeom>
            <a:solidFill>
              <a:schemeClr val="bg1"/>
            </a:solidFill>
            <a:ln w="31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sz="1050" dirty="0">
                  <a:solidFill>
                    <a:prstClr val="black"/>
                  </a:solidFill>
                  <a:latin typeface="Calibri"/>
                </a:rPr>
                <a:t>Nutrition unit</a:t>
              </a:r>
            </a:p>
          </p:txBody>
        </p:sp>
        <p:pic>
          <p:nvPicPr>
            <p:cNvPr id="45" name="BD51B57C-DA31-487D-B460-03F413AF66D5" descr="D70C593F-1D50-4968-9796-6F011D116B91@home"/>
            <p:cNvPicPr>
              <a:picLocks noChangeAspect="1" noChangeArrowheads="1"/>
            </p:cNvPicPr>
            <p:nvPr/>
          </p:nvPicPr>
          <p:blipFill>
            <a:blip r:embed="rId8"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169298" y="2899417"/>
              <a:ext cx="349782" cy="43727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cxnSp>
          <p:nvCxnSpPr>
            <p:cNvPr id="46" name="Straight Arrow Connector 45"/>
            <p:cNvCxnSpPr/>
            <p:nvPr/>
          </p:nvCxnSpPr>
          <p:spPr>
            <a:xfrm flipH="1">
              <a:off x="6892416" y="3015288"/>
              <a:ext cx="386625" cy="12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7" name="Cube 46"/>
            <p:cNvSpPr/>
            <p:nvPr/>
          </p:nvSpPr>
          <p:spPr>
            <a:xfrm>
              <a:off x="6334493" y="2717544"/>
              <a:ext cx="532762" cy="495690"/>
            </a:xfrm>
            <a:prstGeom prst="cube">
              <a:avLst/>
            </a:prstGeom>
            <a:solidFill>
              <a:schemeClr val="bg1">
                <a:lumMod val="95000"/>
              </a:scheme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sz="1000" dirty="0">
                  <a:ln w="0"/>
                  <a:solidFill>
                    <a:prstClr val="black"/>
                  </a:solidFill>
                  <a:effectLst>
                    <a:outerShdw blurRad="38100" dist="19050" dir="2700000" algn="tl" rotWithShape="0">
                      <a:prstClr val="black">
                        <a:alpha val="40000"/>
                      </a:prstClr>
                    </a:outerShdw>
                  </a:effectLst>
                  <a:latin typeface="Calibri"/>
                </a:rPr>
                <a:t>POC EID</a:t>
              </a:r>
            </a:p>
          </p:txBody>
        </p:sp>
        <p:sp>
          <p:nvSpPr>
            <p:cNvPr id="48" name="Rectangle 47"/>
            <p:cNvSpPr/>
            <p:nvPr/>
          </p:nvSpPr>
          <p:spPr>
            <a:xfrm>
              <a:off x="7045234" y="2884658"/>
              <a:ext cx="689403" cy="439925"/>
            </a:xfrm>
            <a:prstGeom prst="rect">
              <a:avLst/>
            </a:prstGeom>
            <a:solidFill>
              <a:schemeClr val="bg1"/>
            </a:solidFill>
            <a:ln w="31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sz="1050" dirty="0">
                  <a:solidFill>
                    <a:prstClr val="black"/>
                  </a:solidFill>
                  <a:latin typeface="Calibri"/>
                </a:rPr>
                <a:t>Pediatric ward</a:t>
              </a:r>
            </a:p>
          </p:txBody>
        </p:sp>
        <p:sp>
          <p:nvSpPr>
            <p:cNvPr id="49" name="Flowchart: Off-page Connector 48"/>
            <p:cNvSpPr/>
            <p:nvPr/>
          </p:nvSpPr>
          <p:spPr>
            <a:xfrm rot="10800000">
              <a:off x="5158905" y="2536905"/>
              <a:ext cx="2852481" cy="1431045"/>
            </a:xfrm>
            <a:prstGeom prst="flowChartOffpageConnector">
              <a:avLst/>
            </a:prstGeom>
            <a:no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white"/>
                </a:solidFill>
                <a:latin typeface="Calibri"/>
              </a:endParaRPr>
            </a:p>
          </p:txBody>
        </p:sp>
        <p:sp>
          <p:nvSpPr>
            <p:cNvPr id="50" name="Rectangle 49"/>
            <p:cNvSpPr/>
            <p:nvPr/>
          </p:nvSpPr>
          <p:spPr>
            <a:xfrm>
              <a:off x="6238849" y="3476070"/>
              <a:ext cx="723547" cy="439925"/>
            </a:xfrm>
            <a:prstGeom prst="rect">
              <a:avLst/>
            </a:prstGeom>
            <a:solidFill>
              <a:schemeClr val="bg1"/>
            </a:solidFill>
            <a:ln w="31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sz="1050" dirty="0">
                  <a:solidFill>
                    <a:prstClr val="black"/>
                  </a:solidFill>
                  <a:latin typeface="Calibri"/>
                </a:rPr>
                <a:t>MCH clinic</a:t>
              </a:r>
            </a:p>
          </p:txBody>
        </p:sp>
        <p:pic>
          <p:nvPicPr>
            <p:cNvPr id="51" name="BD51B57C-DA31-487D-B460-03F413AF66D5" descr="D70C593F-1D50-4968-9796-6F011D116B91@home"/>
            <p:cNvPicPr>
              <a:picLocks noChangeAspect="1" noChangeArrowheads="1"/>
            </p:cNvPicPr>
            <p:nvPr/>
          </p:nvPicPr>
          <p:blipFill>
            <a:blip r:embed="rId8"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649975" y="2882398"/>
              <a:ext cx="349782" cy="43727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52" name="BD51B57C-DA31-487D-B460-03F413AF66D5" descr="D70C593F-1D50-4968-9796-6F011D116B91@home"/>
            <p:cNvPicPr>
              <a:picLocks noChangeAspect="1" noChangeArrowheads="1"/>
            </p:cNvPicPr>
            <p:nvPr/>
          </p:nvPicPr>
          <p:blipFill>
            <a:blip r:embed="rId8"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775071" y="3431947"/>
              <a:ext cx="349782" cy="43727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cxnSp>
          <p:nvCxnSpPr>
            <p:cNvPr id="53" name="Straight Arrow Connector 52"/>
            <p:cNvCxnSpPr/>
            <p:nvPr/>
          </p:nvCxnSpPr>
          <p:spPr>
            <a:xfrm flipV="1">
              <a:off x="6494975" y="3250814"/>
              <a:ext cx="0" cy="2252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4" name="Rectangle 53"/>
            <p:cNvSpPr/>
            <p:nvPr/>
          </p:nvSpPr>
          <p:spPr>
            <a:xfrm>
              <a:off x="4991679" y="2438691"/>
              <a:ext cx="3213815" cy="1702082"/>
            </a:xfrm>
            <a:prstGeom prst="rect">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white"/>
                </a:solidFill>
                <a:latin typeface="Calibri"/>
              </a:endParaRPr>
            </a:p>
          </p:txBody>
        </p:sp>
      </p:grpSp>
      <p:grpSp>
        <p:nvGrpSpPr>
          <p:cNvPr id="55" name="Group 54"/>
          <p:cNvGrpSpPr/>
          <p:nvPr/>
        </p:nvGrpSpPr>
        <p:grpSpPr>
          <a:xfrm>
            <a:off x="5216237" y="4443827"/>
            <a:ext cx="3217858" cy="1880773"/>
            <a:chOff x="4987637" y="4823988"/>
            <a:chExt cx="3217858" cy="1895483"/>
          </a:xfrm>
        </p:grpSpPr>
        <p:cxnSp>
          <p:nvCxnSpPr>
            <p:cNvPr id="56" name="Straight Arrow Connector 55"/>
            <p:cNvCxnSpPr/>
            <p:nvPr/>
          </p:nvCxnSpPr>
          <p:spPr>
            <a:xfrm>
              <a:off x="5965185" y="5516494"/>
              <a:ext cx="386625" cy="12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7" name="Rectangle 56"/>
            <p:cNvSpPr/>
            <p:nvPr/>
          </p:nvSpPr>
          <p:spPr>
            <a:xfrm>
              <a:off x="5453966" y="5375018"/>
              <a:ext cx="689403" cy="439925"/>
            </a:xfrm>
            <a:prstGeom prst="rect">
              <a:avLst/>
            </a:prstGeom>
            <a:solidFill>
              <a:schemeClr val="bg1"/>
            </a:solidFill>
            <a:ln w="31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sz="1200" b="1" dirty="0">
                  <a:solidFill>
                    <a:prstClr val="black"/>
                  </a:solidFill>
                  <a:latin typeface="Calibri"/>
                </a:rPr>
                <a:t>EID</a:t>
              </a:r>
            </a:p>
          </p:txBody>
        </p:sp>
        <p:pic>
          <p:nvPicPr>
            <p:cNvPr id="58" name="BD51B57C-DA31-487D-B460-03F413AF66D5" descr="D70C593F-1D50-4968-9796-6F011D116B91@home"/>
            <p:cNvPicPr>
              <a:picLocks noChangeAspect="1" noChangeArrowheads="1"/>
            </p:cNvPicPr>
            <p:nvPr/>
          </p:nvPicPr>
          <p:blipFill>
            <a:blip r:embed="rId9"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228179" y="5358604"/>
              <a:ext cx="349782" cy="43727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cxnSp>
          <p:nvCxnSpPr>
            <p:cNvPr id="59" name="Straight Arrow Connector 58"/>
            <p:cNvCxnSpPr/>
            <p:nvPr/>
          </p:nvCxnSpPr>
          <p:spPr>
            <a:xfrm flipH="1">
              <a:off x="6920124" y="5505648"/>
              <a:ext cx="386625" cy="12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0" name="Cube 59"/>
            <p:cNvSpPr/>
            <p:nvPr/>
          </p:nvSpPr>
          <p:spPr>
            <a:xfrm>
              <a:off x="6362201" y="5207904"/>
              <a:ext cx="532762" cy="495690"/>
            </a:xfrm>
            <a:prstGeom prst="cube">
              <a:avLst/>
            </a:prstGeom>
            <a:solidFill>
              <a:schemeClr val="bg1">
                <a:lumMod val="95000"/>
              </a:scheme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sz="1000" dirty="0">
                  <a:ln w="0"/>
                  <a:solidFill>
                    <a:prstClr val="black"/>
                  </a:solidFill>
                  <a:effectLst>
                    <a:outerShdw blurRad="38100" dist="19050" dir="2700000" algn="tl" rotWithShape="0">
                      <a:prstClr val="black">
                        <a:alpha val="40000"/>
                      </a:prstClr>
                    </a:outerShdw>
                  </a:effectLst>
                  <a:latin typeface="Calibri"/>
                </a:rPr>
                <a:t>POC</a:t>
              </a:r>
            </a:p>
          </p:txBody>
        </p:sp>
        <p:sp>
          <p:nvSpPr>
            <p:cNvPr id="61" name="Rectangle 60"/>
            <p:cNvSpPr/>
            <p:nvPr/>
          </p:nvSpPr>
          <p:spPr>
            <a:xfrm>
              <a:off x="7072942" y="5375018"/>
              <a:ext cx="689403" cy="439925"/>
            </a:xfrm>
            <a:prstGeom prst="rect">
              <a:avLst/>
            </a:prstGeom>
            <a:solidFill>
              <a:schemeClr val="bg1"/>
            </a:solidFill>
            <a:ln w="31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sz="1200" b="1" dirty="0">
                  <a:solidFill>
                    <a:prstClr val="black"/>
                  </a:solidFill>
                  <a:latin typeface="Calibri"/>
                </a:rPr>
                <a:t>TB</a:t>
              </a:r>
            </a:p>
          </p:txBody>
        </p:sp>
        <p:sp>
          <p:nvSpPr>
            <p:cNvPr id="62" name="Flowchart: Off-page Connector 61"/>
            <p:cNvSpPr/>
            <p:nvPr/>
          </p:nvSpPr>
          <p:spPr>
            <a:xfrm rot="10800000">
              <a:off x="5186613" y="5027265"/>
              <a:ext cx="2852481" cy="1431045"/>
            </a:xfrm>
            <a:prstGeom prst="flowChartOffpageConnector">
              <a:avLst/>
            </a:prstGeom>
            <a:no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white"/>
                </a:solidFill>
                <a:latin typeface="Calibri"/>
              </a:endParaRPr>
            </a:p>
          </p:txBody>
        </p:sp>
        <p:sp>
          <p:nvSpPr>
            <p:cNvPr id="63" name="Rectangle 62"/>
            <p:cNvSpPr/>
            <p:nvPr/>
          </p:nvSpPr>
          <p:spPr>
            <a:xfrm>
              <a:off x="6266557" y="5966430"/>
              <a:ext cx="723547" cy="439925"/>
            </a:xfrm>
            <a:prstGeom prst="rect">
              <a:avLst/>
            </a:prstGeom>
            <a:solidFill>
              <a:schemeClr val="bg1"/>
            </a:solidFill>
            <a:ln w="31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sz="1200" b="1" dirty="0">
                  <a:solidFill>
                    <a:prstClr val="black"/>
                  </a:solidFill>
                  <a:latin typeface="Calibri"/>
                </a:rPr>
                <a:t>Other</a:t>
              </a:r>
            </a:p>
          </p:txBody>
        </p:sp>
        <p:cxnSp>
          <p:nvCxnSpPr>
            <p:cNvPr id="64" name="Straight Arrow Connector 63"/>
            <p:cNvCxnSpPr/>
            <p:nvPr/>
          </p:nvCxnSpPr>
          <p:spPr>
            <a:xfrm flipV="1">
              <a:off x="6522683" y="5741174"/>
              <a:ext cx="0" cy="2252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5" name="Rectangle 64"/>
            <p:cNvSpPr/>
            <p:nvPr/>
          </p:nvSpPr>
          <p:spPr>
            <a:xfrm>
              <a:off x="4987637" y="4823988"/>
              <a:ext cx="3217858" cy="1895483"/>
            </a:xfrm>
            <a:prstGeom prst="rect">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white"/>
                </a:solidFill>
                <a:latin typeface="Calibri"/>
              </a:endParaRPr>
            </a:p>
          </p:txBody>
        </p:sp>
        <p:pic>
          <p:nvPicPr>
            <p:cNvPr id="66" name="Picture 65"/>
            <p:cNvPicPr>
              <a:picLocks noChangeAspect="1"/>
            </p:cNvPicPr>
            <p:nvPr/>
          </p:nvPicPr>
          <p:blipFill rotWithShape="1">
            <a:blip r:embed="rId10" cstate="screen">
              <a:extLst>
                <a:ext uri="{28A0092B-C50C-407E-A947-70E740481C1C}">
                  <a14:useLocalDpi xmlns:a14="http://schemas.microsoft.com/office/drawing/2010/main"/>
                </a:ext>
              </a:extLst>
            </a:blip>
            <a:srcRect r="-651"/>
            <a:stretch/>
          </p:blipFill>
          <p:spPr>
            <a:xfrm>
              <a:off x="7684235" y="5358810"/>
              <a:ext cx="230928" cy="420274"/>
            </a:xfrm>
            <a:prstGeom prst="rect">
              <a:avLst/>
            </a:prstGeom>
          </p:spPr>
        </p:pic>
        <p:grpSp>
          <p:nvGrpSpPr>
            <p:cNvPr id="67" name="Group 66"/>
            <p:cNvGrpSpPr/>
            <p:nvPr/>
          </p:nvGrpSpPr>
          <p:grpSpPr>
            <a:xfrm>
              <a:off x="6848476" y="5966355"/>
              <a:ext cx="352423" cy="414008"/>
              <a:chOff x="5814142" y="4686379"/>
              <a:chExt cx="1338419" cy="1673202"/>
            </a:xfrm>
          </p:grpSpPr>
          <p:pic>
            <p:nvPicPr>
              <p:cNvPr id="68" name="BD51B57C-DA31-487D-B460-03F413AF66D5" descr="D70C593F-1D50-4968-9796-6F011D116B91@home"/>
              <p:cNvPicPr>
                <a:picLocks noChangeAspect="1" noChangeArrowheads="1"/>
              </p:cNvPicPr>
              <p:nvPr/>
            </p:nvPicPr>
            <p:blipFill>
              <a:blip r:embed="rId11"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814142" y="4686379"/>
                <a:ext cx="1338419" cy="167320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69" name="Oval 68"/>
              <p:cNvSpPr/>
              <p:nvPr/>
            </p:nvSpPr>
            <p:spPr>
              <a:xfrm>
                <a:off x="6143369" y="5379086"/>
                <a:ext cx="631702" cy="505148"/>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latin typeface="Calibri"/>
                </a:endParaRPr>
              </a:p>
            </p:txBody>
          </p:sp>
        </p:grpSp>
      </p:grpSp>
    </p:spTree>
    <p:extLst>
      <p:ext uri="{BB962C8B-B14F-4D97-AF65-F5344CB8AC3E}">
        <p14:creationId xmlns:p14="http://schemas.microsoft.com/office/powerpoint/2010/main" val="1569144608"/>
      </p:ext>
    </p:extLst>
  </p:cSld>
  <p:clrMapOvr>
    <a:masterClrMapping/>
  </p:clrMapOvr>
  <p:transition spd="med"/>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05840"/>
          </a:xfrm>
          <a:solidFill>
            <a:srgbClr val="DDD9C3"/>
          </a:solidFill>
          <a:ln>
            <a:noFill/>
          </a:ln>
        </p:spPr>
        <p:txBody>
          <a:bodyPr anchor="ctr">
            <a:noAutofit/>
          </a:bodyPr>
          <a:lstStyle/>
          <a:p>
            <a:pPr marL="58738" lvl="0" algn="l" defTabSz="914400">
              <a:defRPr/>
            </a:pPr>
            <a:r>
              <a:rPr lang="en-US" sz="3200" dirty="0" smtClean="0"/>
              <a:t>Task shifting: POC </a:t>
            </a:r>
            <a:r>
              <a:rPr lang="en-US" sz="3200" dirty="0"/>
              <a:t>EID </a:t>
            </a:r>
            <a:r>
              <a:rPr lang="en-US" sz="3200" dirty="0" smtClean="0"/>
              <a:t>utilization </a:t>
            </a:r>
            <a:r>
              <a:rPr lang="en-US" sz="3200" dirty="0"/>
              <a:t>by </a:t>
            </a:r>
            <a:r>
              <a:rPr lang="en-US" sz="3200" dirty="0" smtClean="0"/>
              <a:t>lab </a:t>
            </a:r>
            <a:r>
              <a:rPr lang="en-US" sz="3200" dirty="0"/>
              <a:t>and </a:t>
            </a:r>
            <a:r>
              <a:rPr lang="en-US" sz="3200" dirty="0" smtClean="0"/>
              <a:t>non-lab staff</a:t>
            </a:r>
            <a:endParaRPr lang="en-US" sz="3200" kern="0" dirty="0">
              <a:solidFill>
                <a:sysClr val="windowText" lastClr="000000"/>
              </a:solidFill>
              <a:latin typeface="Times New Roman" panose="02020603050405020304" pitchFamily="18" charset="0"/>
              <a:ea typeface="Times New Roman" panose="02020603050405020304" pitchFamily="18" charset="0"/>
            </a:endParaRPr>
          </a:p>
        </p:txBody>
      </p:sp>
      <p:sp>
        <p:nvSpPr>
          <p:cNvPr id="4" name="Content Placeholder 2"/>
          <p:cNvSpPr txBox="1">
            <a:spLocks/>
          </p:cNvSpPr>
          <p:nvPr/>
        </p:nvSpPr>
        <p:spPr>
          <a:xfrm>
            <a:off x="493294" y="1329427"/>
            <a:ext cx="7892717" cy="4999184"/>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dirty="0"/>
              <a:t>Instrument utilization, various approaches among eight countries:</a:t>
            </a:r>
          </a:p>
          <a:p>
            <a:pPr lvl="1"/>
            <a:r>
              <a:rPr lang="en-US" sz="2000" b="1" dirty="0"/>
              <a:t>Lab sites only: </a:t>
            </a:r>
            <a:r>
              <a:rPr lang="en-US" sz="2000" dirty="0"/>
              <a:t>Cameroon, Kenya, Rwanda</a:t>
            </a:r>
          </a:p>
          <a:p>
            <a:pPr lvl="1"/>
            <a:r>
              <a:rPr lang="en-US" sz="2000" b="1" dirty="0"/>
              <a:t>Mix of lab and non-lab sites:</a:t>
            </a:r>
            <a:r>
              <a:rPr lang="en-US" sz="2000" dirty="0"/>
              <a:t> C</a:t>
            </a:r>
            <a:r>
              <a:rPr lang="fr-CA" sz="2000" dirty="0"/>
              <a:t>ô</a:t>
            </a:r>
            <a:r>
              <a:rPr lang="en-US" sz="2000" dirty="0"/>
              <a:t>te d’Ivoire, Zimbabwe, </a:t>
            </a:r>
            <a:r>
              <a:rPr lang="en-US" sz="2000" dirty="0"/>
              <a:t>eSwatini</a:t>
            </a:r>
            <a:r>
              <a:rPr lang="en-US" sz="2000" dirty="0"/>
              <a:t> (only 1 out of 19 sites is lab)</a:t>
            </a:r>
          </a:p>
          <a:p>
            <a:pPr lvl="1"/>
            <a:r>
              <a:rPr lang="en-US" sz="2000" b="1" dirty="0"/>
              <a:t>Non-lab sites only</a:t>
            </a:r>
            <a:r>
              <a:rPr lang="en-US" sz="2000" dirty="0"/>
              <a:t>: Lesotho, Mozambique</a:t>
            </a:r>
            <a:endParaRPr lang="en-US" sz="2400" dirty="0"/>
          </a:p>
          <a:p>
            <a:pPr>
              <a:spcBef>
                <a:spcPts val="1800"/>
              </a:spcBef>
            </a:pPr>
            <a:r>
              <a:rPr lang="en-US" sz="2400" dirty="0"/>
              <a:t>103 testing sites reporting (48 lab sites and 55 sites non-lab) </a:t>
            </a:r>
          </a:p>
          <a:p>
            <a:pPr>
              <a:spcBef>
                <a:spcPts val="1800"/>
              </a:spcBef>
            </a:pPr>
            <a:r>
              <a:rPr lang="en-US" sz="2400" dirty="0"/>
              <a:t>20,209 tests performed (lab: 6,670; non-lab: 13,539) </a:t>
            </a:r>
          </a:p>
          <a:p>
            <a:pPr>
              <a:spcBef>
                <a:spcPts val="1800"/>
              </a:spcBef>
            </a:pPr>
            <a:r>
              <a:rPr lang="en-US" sz="2400" dirty="0"/>
              <a:t>Both GeneXpert and Alere q instruments were installed across both lab and non-lab staff settings</a:t>
            </a:r>
          </a:p>
          <a:p>
            <a:pPr marL="0" indent="0">
              <a:buNone/>
            </a:pPr>
            <a:endParaRPr lang="en-US" sz="1800" dirty="0"/>
          </a:p>
        </p:txBody>
      </p:sp>
    </p:spTree>
    <p:extLst>
      <p:ext uri="{BB962C8B-B14F-4D97-AF65-F5344CB8AC3E}">
        <p14:creationId xmlns:p14="http://schemas.microsoft.com/office/powerpoint/2010/main" val="1708098280"/>
      </p:ext>
    </p:extLst>
  </p:cSld>
  <p:clrMapOvr>
    <a:masterClrMapping/>
  </p:clrMapOvr>
  <p:transition spd="med"/>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05840"/>
          </a:xfrm>
          <a:solidFill>
            <a:srgbClr val="DDD9C3"/>
          </a:solidFill>
          <a:ln>
            <a:noFill/>
          </a:ln>
        </p:spPr>
        <p:txBody>
          <a:bodyPr anchor="ctr">
            <a:noAutofit/>
          </a:bodyPr>
          <a:lstStyle/>
          <a:p>
            <a:pPr marL="58738" lvl="0" algn="l" defTabSz="914400">
              <a:defRPr/>
            </a:pPr>
            <a:r>
              <a:rPr lang="en-US" sz="3200" dirty="0"/>
              <a:t>Performance of </a:t>
            </a:r>
            <a:r>
              <a:rPr lang="en-US" sz="3200" dirty="0" smtClean="0"/>
              <a:t>lab staff compared </a:t>
            </a:r>
            <a:r>
              <a:rPr lang="en-US" sz="3200" dirty="0"/>
              <a:t>to </a:t>
            </a:r>
            <a:r>
              <a:rPr lang="en-US" sz="3200" dirty="0" smtClean="0"/>
              <a:t>non-lab staff</a:t>
            </a:r>
            <a:endParaRPr lang="en-US" sz="3200" kern="0" dirty="0">
              <a:solidFill>
                <a:sysClr val="windowText" lastClr="000000"/>
              </a:solidFill>
              <a:latin typeface="Times New Roman" panose="02020603050405020304" pitchFamily="18" charset="0"/>
              <a:ea typeface="Times New Roman" panose="02020603050405020304" pitchFamily="18" charset="0"/>
            </a:endParaRPr>
          </a:p>
        </p:txBody>
      </p:sp>
      <p:sp>
        <p:nvSpPr>
          <p:cNvPr id="4" name="TextBox 3"/>
          <p:cNvSpPr txBox="1"/>
          <p:nvPr/>
        </p:nvSpPr>
        <p:spPr>
          <a:xfrm>
            <a:off x="5159082" y="6237134"/>
            <a:ext cx="1361206" cy="276999"/>
          </a:xfrm>
          <a:prstGeom prst="rect">
            <a:avLst/>
          </a:prstGeom>
          <a:noFill/>
        </p:spPr>
        <p:txBody>
          <a:bodyPr wrap="none" rtlCol="0">
            <a:spAutoFit/>
          </a:bodyPr>
          <a:lstStyle/>
          <a:p>
            <a:r>
              <a:rPr lang="fr-CA" sz="1200" dirty="0"/>
              <a:t>*</a:t>
            </a:r>
            <a:r>
              <a:rPr lang="en-US" sz="1200" dirty="0"/>
              <a:t>Unpublished</a:t>
            </a:r>
            <a:r>
              <a:rPr lang="fr-CA" sz="1200" dirty="0"/>
              <a:t> data</a:t>
            </a:r>
            <a:endParaRPr lang="en-US" sz="1200" dirty="0"/>
          </a:p>
        </p:txBody>
      </p:sp>
      <p:pic>
        <p:nvPicPr>
          <p:cNvPr id="5" name="Picture 4"/>
          <p:cNvPicPr>
            <a:picLocks noChangeAspect="1"/>
          </p:cNvPicPr>
          <p:nvPr/>
        </p:nvPicPr>
        <p:blipFill>
          <a:blip r:embed="rId3"/>
          <a:stretch>
            <a:fillRect/>
          </a:stretch>
        </p:blipFill>
        <p:spPr>
          <a:xfrm>
            <a:off x="1523416" y="1271780"/>
            <a:ext cx="5429593" cy="3263532"/>
          </a:xfrm>
          <a:prstGeom prst="rect">
            <a:avLst/>
          </a:prstGeom>
        </p:spPr>
      </p:pic>
      <p:graphicFrame>
        <p:nvGraphicFramePr>
          <p:cNvPr id="6" name="Table 5"/>
          <p:cNvGraphicFramePr>
            <a:graphicFrameLocks noGrp="1"/>
          </p:cNvGraphicFramePr>
          <p:nvPr>
            <p:extLst/>
          </p:nvPr>
        </p:nvGraphicFramePr>
        <p:xfrm>
          <a:off x="1906897" y="4769673"/>
          <a:ext cx="4702175" cy="1371600"/>
        </p:xfrm>
        <a:graphic>
          <a:graphicData uri="http://schemas.openxmlformats.org/drawingml/2006/table">
            <a:tbl>
              <a:tblPr firstRow="1" bandRow="1">
                <a:tableStyleId>{5C22544A-7EE6-4342-B048-85BDC9FD1C3A}</a:tableStyleId>
              </a:tblPr>
              <a:tblGrid>
                <a:gridCol w="1503299">
                  <a:extLst>
                    <a:ext uri="{9D8B030D-6E8A-4147-A177-3AD203B41FA5}">
                      <a16:colId xmlns:a16="http://schemas.microsoft.com/office/drawing/2014/main" xmlns="" val="20000"/>
                    </a:ext>
                  </a:extLst>
                </a:gridCol>
                <a:gridCol w="1063244">
                  <a:extLst>
                    <a:ext uri="{9D8B030D-6E8A-4147-A177-3AD203B41FA5}">
                      <a16:colId xmlns:a16="http://schemas.microsoft.com/office/drawing/2014/main" xmlns="" val="20001"/>
                    </a:ext>
                  </a:extLst>
                </a:gridCol>
                <a:gridCol w="1053274">
                  <a:extLst>
                    <a:ext uri="{9D8B030D-6E8A-4147-A177-3AD203B41FA5}">
                      <a16:colId xmlns:a16="http://schemas.microsoft.com/office/drawing/2014/main" xmlns="" val="20002"/>
                    </a:ext>
                  </a:extLst>
                </a:gridCol>
                <a:gridCol w="1082358">
                  <a:extLst>
                    <a:ext uri="{9D8B030D-6E8A-4147-A177-3AD203B41FA5}">
                      <a16:colId xmlns:a16="http://schemas.microsoft.com/office/drawing/2014/main" xmlns="" val="20003"/>
                    </a:ext>
                  </a:extLst>
                </a:gridCol>
              </a:tblGrid>
              <a:tr h="255819">
                <a:tc>
                  <a:txBody>
                    <a:bodyPr/>
                    <a:lstStyle/>
                    <a:p>
                      <a:pPr algn="ctr"/>
                      <a:r>
                        <a:rPr lang="en-US" sz="1200" dirty="0"/>
                        <a:t>IQC</a:t>
                      </a:r>
                      <a:r>
                        <a:rPr lang="en-US" sz="1200" baseline="0" dirty="0"/>
                        <a:t> Failure Category</a:t>
                      </a:r>
                      <a:endParaRPr lang="en-US" sz="1200" dirty="0"/>
                    </a:p>
                  </a:txBody>
                  <a:tcPr/>
                </a:tc>
                <a:tc>
                  <a:txBody>
                    <a:bodyPr/>
                    <a:lstStyle/>
                    <a:p>
                      <a:pPr algn="ctr"/>
                      <a:r>
                        <a:rPr lang="en-US" sz="1200" dirty="0"/>
                        <a:t>Testing Cadre</a:t>
                      </a:r>
                    </a:p>
                  </a:txBody>
                  <a:tcPr/>
                </a:tc>
                <a:tc>
                  <a:txBody>
                    <a:bodyPr/>
                    <a:lstStyle/>
                    <a:p>
                      <a:pPr algn="ctr"/>
                      <a:r>
                        <a:rPr lang="en-US" sz="1200" dirty="0"/>
                        <a:t>% IQC Failure</a:t>
                      </a:r>
                    </a:p>
                  </a:txBody>
                  <a:tcPr/>
                </a:tc>
                <a:tc>
                  <a:txBody>
                    <a:bodyPr/>
                    <a:lstStyle/>
                    <a:p>
                      <a:pPr algn="ctr"/>
                      <a:r>
                        <a:rPr lang="en-US" sz="1200" dirty="0"/>
                        <a:t>P-value (95%)</a:t>
                      </a:r>
                    </a:p>
                  </a:txBody>
                  <a:tcPr/>
                </a:tc>
                <a:extLst>
                  <a:ext uri="{0D108BD9-81ED-4DB2-BD59-A6C34878D82A}">
                    <a16:rowId xmlns:a16="http://schemas.microsoft.com/office/drawing/2014/main" xmlns="" val="10000"/>
                  </a:ext>
                </a:extLst>
              </a:tr>
              <a:tr h="255819">
                <a:tc rowSpan="2">
                  <a:txBody>
                    <a:bodyPr/>
                    <a:lstStyle/>
                    <a:p>
                      <a:r>
                        <a:rPr lang="en-US" sz="1200" dirty="0"/>
                        <a:t>All</a:t>
                      </a:r>
                    </a:p>
                  </a:txBody>
                  <a:tcPr anchor="ctr"/>
                </a:tc>
                <a:tc>
                  <a:txBody>
                    <a:bodyPr/>
                    <a:lstStyle/>
                    <a:p>
                      <a:pPr algn="ctr"/>
                      <a:r>
                        <a:rPr lang="en-US" sz="1200" dirty="0"/>
                        <a:t>Lab Staff</a:t>
                      </a:r>
                    </a:p>
                  </a:txBody>
                  <a:tcPr anchor="ctr"/>
                </a:tc>
                <a:tc>
                  <a:txBody>
                    <a:bodyPr/>
                    <a:lstStyle/>
                    <a:p>
                      <a:pPr algn="ctr"/>
                      <a:r>
                        <a:rPr lang="en-US" sz="1200" dirty="0"/>
                        <a:t>5.5%</a:t>
                      </a:r>
                    </a:p>
                  </a:txBody>
                  <a:tcPr anchor="ctr"/>
                </a:tc>
                <a:tc rowSpan="2">
                  <a:txBody>
                    <a:bodyPr/>
                    <a:lstStyle/>
                    <a:p>
                      <a:pPr algn="ctr"/>
                      <a:r>
                        <a:rPr lang="en-US" sz="1200" dirty="0"/>
                        <a:t>0.001</a:t>
                      </a:r>
                    </a:p>
                  </a:txBody>
                  <a:tcPr anchor="ctr"/>
                </a:tc>
                <a:extLst>
                  <a:ext uri="{0D108BD9-81ED-4DB2-BD59-A6C34878D82A}">
                    <a16:rowId xmlns:a16="http://schemas.microsoft.com/office/drawing/2014/main" xmlns="" val="10001"/>
                  </a:ext>
                </a:extLst>
              </a:tr>
              <a:tr h="255819">
                <a:tc vMerge="1">
                  <a:txBody>
                    <a:bodyPr/>
                    <a:lstStyle/>
                    <a:p>
                      <a:endParaRPr lang="en-US" dirty="0"/>
                    </a:p>
                  </a:txBody>
                  <a:tcPr/>
                </a:tc>
                <a:tc>
                  <a:txBody>
                    <a:bodyPr/>
                    <a:lstStyle/>
                    <a:p>
                      <a:pPr algn="ctr"/>
                      <a:r>
                        <a:rPr lang="en-US" sz="1200" dirty="0"/>
                        <a:t>Non-lab Staff</a:t>
                      </a:r>
                    </a:p>
                  </a:txBody>
                  <a:tcPr anchor="ctr"/>
                </a:tc>
                <a:tc>
                  <a:txBody>
                    <a:bodyPr/>
                    <a:lstStyle/>
                    <a:p>
                      <a:pPr algn="ctr"/>
                      <a:r>
                        <a:rPr lang="en-US" sz="1200" dirty="0"/>
                        <a:t>6.7%</a:t>
                      </a:r>
                    </a:p>
                  </a:txBody>
                  <a:tcPr anchor="ctr"/>
                </a:tc>
                <a:tc vMerge="1">
                  <a:txBody>
                    <a:bodyPr/>
                    <a:lstStyle/>
                    <a:p>
                      <a:endParaRPr lang="en-US" dirty="0"/>
                    </a:p>
                  </a:txBody>
                  <a:tcPr/>
                </a:tc>
                <a:extLst>
                  <a:ext uri="{0D108BD9-81ED-4DB2-BD59-A6C34878D82A}">
                    <a16:rowId xmlns:a16="http://schemas.microsoft.com/office/drawing/2014/main" xmlns="" val="10002"/>
                  </a:ext>
                </a:extLst>
              </a:tr>
              <a:tr h="255819">
                <a:tc rowSpan="2">
                  <a:txBody>
                    <a:bodyPr/>
                    <a:lstStyle/>
                    <a:p>
                      <a:r>
                        <a:rPr lang="en-US" sz="1200" dirty="0"/>
                        <a:t>End-user related</a:t>
                      </a:r>
                    </a:p>
                  </a:txBody>
                  <a:tcPr anchor="ctr"/>
                </a:tc>
                <a:tc>
                  <a:txBody>
                    <a:bodyPr/>
                    <a:lstStyle/>
                    <a:p>
                      <a:pPr algn="ctr"/>
                      <a:r>
                        <a:rPr lang="en-US" sz="1200" dirty="0"/>
                        <a:t>Lab Staff</a:t>
                      </a:r>
                    </a:p>
                  </a:txBody>
                  <a:tcPr anchor="ctr"/>
                </a:tc>
                <a:tc>
                  <a:txBody>
                    <a:bodyPr/>
                    <a:lstStyle/>
                    <a:p>
                      <a:pPr algn="ctr"/>
                      <a:r>
                        <a:rPr lang="en-US" sz="1200" dirty="0"/>
                        <a:t>3.0%</a:t>
                      </a:r>
                    </a:p>
                  </a:txBody>
                  <a:tcPr anchor="ctr"/>
                </a:tc>
                <a:tc rowSpan="2">
                  <a:txBody>
                    <a:bodyPr/>
                    <a:lstStyle/>
                    <a:p>
                      <a:pPr algn="ctr"/>
                      <a:r>
                        <a:rPr lang="en-US" sz="1200" dirty="0"/>
                        <a:t>0.003</a:t>
                      </a:r>
                    </a:p>
                  </a:txBody>
                  <a:tcPr anchor="ctr"/>
                </a:tc>
                <a:extLst>
                  <a:ext uri="{0D108BD9-81ED-4DB2-BD59-A6C34878D82A}">
                    <a16:rowId xmlns:a16="http://schemas.microsoft.com/office/drawing/2014/main" xmlns="" val="10003"/>
                  </a:ext>
                </a:extLst>
              </a:tr>
              <a:tr h="255819">
                <a:tc vMerge="1">
                  <a:txBody>
                    <a:bodyPr/>
                    <a:lstStyle/>
                    <a:p>
                      <a:endParaRPr lang="en-US" dirty="0"/>
                    </a:p>
                  </a:txBody>
                  <a:tcPr/>
                </a:tc>
                <a:tc>
                  <a:txBody>
                    <a:bodyPr/>
                    <a:lstStyle/>
                    <a:p>
                      <a:pPr algn="ctr"/>
                      <a:r>
                        <a:rPr lang="en-US" sz="1200" dirty="0"/>
                        <a:t>Non-lab Staff</a:t>
                      </a:r>
                    </a:p>
                  </a:txBody>
                  <a:tcPr anchor="ctr"/>
                </a:tc>
                <a:tc>
                  <a:txBody>
                    <a:bodyPr/>
                    <a:lstStyle/>
                    <a:p>
                      <a:pPr algn="ctr"/>
                      <a:r>
                        <a:rPr lang="en-US" sz="1200" dirty="0"/>
                        <a:t>2.3%</a:t>
                      </a:r>
                    </a:p>
                  </a:txBody>
                  <a:tcPr anchor="ctr"/>
                </a:tc>
                <a:tc vMerge="1">
                  <a:txBody>
                    <a:bodyPr/>
                    <a:lstStyle/>
                    <a:p>
                      <a:endParaRPr lang="en-US" dirty="0"/>
                    </a:p>
                  </a:txBody>
                  <a:tcPr/>
                </a:tc>
                <a:extLst>
                  <a:ext uri="{0D108BD9-81ED-4DB2-BD59-A6C34878D82A}">
                    <a16:rowId xmlns:a16="http://schemas.microsoft.com/office/drawing/2014/main" xmlns="" val="10004"/>
                  </a:ext>
                </a:extLst>
              </a:tr>
            </a:tbl>
          </a:graphicData>
        </a:graphic>
      </p:graphicFrame>
      <p:sp>
        <p:nvSpPr>
          <p:cNvPr id="7" name="Rounded Rectangle 6"/>
          <p:cNvSpPr/>
          <p:nvPr/>
        </p:nvSpPr>
        <p:spPr>
          <a:xfrm>
            <a:off x="3356757" y="5574319"/>
            <a:ext cx="3252315" cy="566954"/>
          </a:xfrm>
          <a:prstGeom prst="roundRect">
            <a:avLst/>
          </a:prstGeom>
          <a:noFill/>
          <a:ln w="2857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15268802"/>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05840"/>
          </a:xfrm>
          <a:solidFill>
            <a:srgbClr val="DDD9C3"/>
          </a:solidFill>
        </p:spPr>
        <p:txBody>
          <a:bodyPr>
            <a:noAutofit/>
          </a:bodyPr>
          <a:lstStyle/>
          <a:p>
            <a:pPr marL="55563" algn="l"/>
            <a:r>
              <a:rPr lang="en-US" sz="2000" dirty="0"/>
              <a:t>With laboratory-based EID testing, the number of steps from sample collection to return of results to caregiver and clinical action are mired in persistent delays and a high proportion of lost results</a:t>
            </a:r>
          </a:p>
        </p:txBody>
      </p:sp>
      <p:sp>
        <p:nvSpPr>
          <p:cNvPr id="14" name="AutoShape 4" descr="Image result for dried blood spot eid"/>
          <p:cNvSpPr>
            <a:spLocks noChangeAspect="1" noChangeArrowheads="1"/>
          </p:cNvSpPr>
          <p:nvPr/>
        </p:nvSpPr>
        <p:spPr bwMode="auto">
          <a:xfrm>
            <a:off x="1982666" y="1141379"/>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endParaRPr>
          </a:p>
        </p:txBody>
      </p:sp>
      <p:pic>
        <p:nvPicPr>
          <p:cNvPr id="15" name="Picture 6" descr="http://t2.gstatic.com/images?q=tbn:ANd9GcSi8mkHAxHkFUphjQ2oiiQw62cIcfBfPS6WfapSlf5AWzTI1diP_Wpv2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446181"/>
            <a:ext cx="1188733" cy="863978"/>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21"/>
          <p:cNvSpPr/>
          <p:nvPr/>
        </p:nvSpPr>
        <p:spPr>
          <a:xfrm>
            <a:off x="152400" y="1477150"/>
            <a:ext cx="993531" cy="342900"/>
          </a:xfrm>
          <a:prstGeom prst="rect">
            <a:avLst/>
          </a:prstGeom>
          <a:solidFill>
            <a:schemeClr val="accent1">
              <a:lumMod val="60000"/>
              <a:lumOff val="40000"/>
            </a:schemeClr>
          </a:solidFill>
          <a:ln>
            <a:solidFill>
              <a:schemeClr val="accent1">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342900"/>
            <a:r>
              <a:rPr lang="en-US" sz="1350" dirty="0">
                <a:solidFill>
                  <a:schemeClr val="bg1"/>
                </a:solidFill>
                <a:latin typeface="Arial" pitchFamily="34" charset="0"/>
                <a:cs typeface="Arial" pitchFamily="34" charset="0"/>
              </a:rPr>
              <a:t>Step 1</a:t>
            </a:r>
          </a:p>
        </p:txBody>
      </p:sp>
      <p:pic>
        <p:nvPicPr>
          <p:cNvPr id="23" name="Picture 8" descr="Image result for motorcycle africa"/>
          <p:cNvPicPr>
            <a:picLocks noChangeAspect="1" noChangeArrowheads="1"/>
          </p:cNvPicPr>
          <p:nvPr/>
        </p:nvPicPr>
        <p:blipFill rotWithShape="1">
          <a:blip r:embed="rId4">
            <a:extLst>
              <a:ext uri="{28A0092B-C50C-407E-A947-70E740481C1C}">
                <a14:useLocalDpi xmlns:a14="http://schemas.microsoft.com/office/drawing/2010/main" val="0"/>
              </a:ext>
            </a:extLst>
          </a:blip>
          <a:srcRect/>
          <a:stretch/>
        </p:blipFill>
        <p:spPr bwMode="auto">
          <a:xfrm>
            <a:off x="2624938" y="2321854"/>
            <a:ext cx="1140613" cy="802346"/>
          </a:xfrm>
          <a:prstGeom prst="rect">
            <a:avLst/>
          </a:prstGeom>
          <a:noFill/>
          <a:extLst>
            <a:ext uri="{909E8E84-426E-40DD-AFC4-6F175D3DCCD1}">
              <a14:hiddenFill xmlns:a14="http://schemas.microsoft.com/office/drawing/2010/main">
                <a:solidFill>
                  <a:srgbClr val="FFFFFF"/>
                </a:solidFill>
              </a14:hiddenFill>
            </a:ext>
          </a:extLst>
        </p:spPr>
      </p:pic>
      <p:sp>
        <p:nvSpPr>
          <p:cNvPr id="25" name="AutoShape 10" descr="Image result for plane"/>
          <p:cNvSpPr>
            <a:spLocks noChangeAspect="1" noChangeArrowheads="1"/>
          </p:cNvSpPr>
          <p:nvPr/>
        </p:nvSpPr>
        <p:spPr bwMode="auto">
          <a:xfrm>
            <a:off x="2096966" y="1255679"/>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endParaRPr>
          </a:p>
        </p:txBody>
      </p:sp>
      <p:sp>
        <p:nvSpPr>
          <p:cNvPr id="26" name="AutoShape 12" descr="Image result for plane"/>
          <p:cNvSpPr>
            <a:spLocks noChangeAspect="1" noChangeArrowheads="1"/>
          </p:cNvSpPr>
          <p:nvPr/>
        </p:nvSpPr>
        <p:spPr bwMode="auto">
          <a:xfrm>
            <a:off x="2211266" y="1369979"/>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endParaRPr>
          </a:p>
        </p:txBody>
      </p:sp>
      <p:pic>
        <p:nvPicPr>
          <p:cNvPr id="27" name="Picture 16" descr="http://www.businessdailyafrica.com/image/view/-/2425634/medRes/813144/-/maxw/600/-/pm0xnv/-/LAB.jpg"/>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3810000" y="3151961"/>
            <a:ext cx="1195485" cy="777781"/>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18" descr="http://technabob.com/blog/wp-content/uploads/2011/02/sms-printer1.jp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4996544" y="3962400"/>
            <a:ext cx="1367647" cy="776769"/>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p:cNvSpPr/>
          <p:nvPr/>
        </p:nvSpPr>
        <p:spPr>
          <a:xfrm>
            <a:off x="1566093" y="2438400"/>
            <a:ext cx="993531" cy="342900"/>
          </a:xfrm>
          <a:prstGeom prst="rect">
            <a:avLst/>
          </a:prstGeom>
          <a:solidFill>
            <a:schemeClr val="accent1">
              <a:lumMod val="60000"/>
              <a:lumOff val="40000"/>
            </a:schemeClr>
          </a:solidFill>
          <a:ln>
            <a:solidFill>
              <a:schemeClr val="accent1">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342900"/>
            <a:r>
              <a:rPr lang="en-US" sz="1350" dirty="0">
                <a:solidFill>
                  <a:schemeClr val="bg1"/>
                </a:solidFill>
                <a:latin typeface="Arial" pitchFamily="34" charset="0"/>
                <a:cs typeface="Arial" pitchFamily="34" charset="0"/>
              </a:rPr>
              <a:t>Step 2</a:t>
            </a:r>
          </a:p>
        </p:txBody>
      </p:sp>
      <p:sp>
        <p:nvSpPr>
          <p:cNvPr id="30" name="Rectangle 29"/>
          <p:cNvSpPr/>
          <p:nvPr/>
        </p:nvSpPr>
        <p:spPr>
          <a:xfrm>
            <a:off x="2710542" y="3243944"/>
            <a:ext cx="990600" cy="342900"/>
          </a:xfrm>
          <a:prstGeom prst="rect">
            <a:avLst/>
          </a:prstGeom>
          <a:solidFill>
            <a:schemeClr val="accent1">
              <a:lumMod val="60000"/>
              <a:lumOff val="40000"/>
            </a:schemeClr>
          </a:solidFill>
          <a:ln>
            <a:solidFill>
              <a:schemeClr val="accent1">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342900"/>
            <a:r>
              <a:rPr lang="en-US" sz="1350" dirty="0">
                <a:solidFill>
                  <a:schemeClr val="bg1"/>
                </a:solidFill>
                <a:latin typeface="Arial" pitchFamily="34" charset="0"/>
                <a:cs typeface="Arial" pitchFamily="34" charset="0"/>
              </a:rPr>
              <a:t>Step 3</a:t>
            </a:r>
          </a:p>
        </p:txBody>
      </p:sp>
      <p:sp>
        <p:nvSpPr>
          <p:cNvPr id="31" name="Rectangle 30"/>
          <p:cNvSpPr/>
          <p:nvPr/>
        </p:nvSpPr>
        <p:spPr>
          <a:xfrm>
            <a:off x="3886200" y="4038602"/>
            <a:ext cx="993531" cy="342900"/>
          </a:xfrm>
          <a:prstGeom prst="rect">
            <a:avLst/>
          </a:prstGeom>
          <a:solidFill>
            <a:schemeClr val="accent1">
              <a:lumMod val="60000"/>
              <a:lumOff val="40000"/>
            </a:schemeClr>
          </a:solidFill>
          <a:ln>
            <a:solidFill>
              <a:schemeClr val="accent1">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342900"/>
            <a:r>
              <a:rPr lang="en-US" sz="1350" dirty="0">
                <a:solidFill>
                  <a:schemeClr val="bg1"/>
                </a:solidFill>
                <a:latin typeface="Arial" pitchFamily="34" charset="0"/>
                <a:cs typeface="Arial" pitchFamily="34" charset="0"/>
              </a:rPr>
              <a:t>Step 4</a:t>
            </a:r>
          </a:p>
        </p:txBody>
      </p:sp>
      <p:sp>
        <p:nvSpPr>
          <p:cNvPr id="32" name="Rectangle 31"/>
          <p:cNvSpPr/>
          <p:nvPr/>
        </p:nvSpPr>
        <p:spPr>
          <a:xfrm>
            <a:off x="5105400" y="4838700"/>
            <a:ext cx="993531" cy="342900"/>
          </a:xfrm>
          <a:prstGeom prst="rect">
            <a:avLst/>
          </a:prstGeom>
          <a:solidFill>
            <a:schemeClr val="accent1">
              <a:lumMod val="60000"/>
              <a:lumOff val="40000"/>
            </a:schemeClr>
          </a:solidFill>
          <a:ln>
            <a:solidFill>
              <a:schemeClr val="accent1">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342900"/>
            <a:r>
              <a:rPr lang="en-US" sz="1350" dirty="0">
                <a:solidFill>
                  <a:schemeClr val="bg1"/>
                </a:solidFill>
                <a:latin typeface="Arial" pitchFamily="34" charset="0"/>
                <a:cs typeface="Arial" pitchFamily="34" charset="0"/>
              </a:rPr>
              <a:t>Step 5</a:t>
            </a:r>
          </a:p>
        </p:txBody>
      </p:sp>
      <p:pic>
        <p:nvPicPr>
          <p:cNvPr id="33" name="Picture 20" descr="http://africaspeaks4africa.org/wp-content/uploads/2013/05/tumblr_m4nfkzr7n41r8pxcho1_500.jpg"/>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6226628" y="4783897"/>
            <a:ext cx="1247204" cy="833131"/>
          </a:xfrm>
          <a:prstGeom prst="rect">
            <a:avLst/>
          </a:prstGeom>
          <a:noFill/>
          <a:extLst>
            <a:ext uri="{909E8E84-426E-40DD-AFC4-6F175D3DCCD1}">
              <a14:hiddenFill xmlns:a14="http://schemas.microsoft.com/office/drawing/2010/main">
                <a:solidFill>
                  <a:srgbClr val="FFFFFF"/>
                </a:solidFill>
              </a14:hiddenFill>
            </a:ext>
          </a:extLst>
        </p:spPr>
      </p:pic>
      <p:sp>
        <p:nvSpPr>
          <p:cNvPr id="34" name="Right Brace 33"/>
          <p:cNvSpPr/>
          <p:nvPr/>
        </p:nvSpPr>
        <p:spPr>
          <a:xfrm rot="5400000">
            <a:off x="4469299" y="1550501"/>
            <a:ext cx="231242" cy="8712640"/>
          </a:xfrm>
          <a:prstGeom prst="rightBrace">
            <a:avLst>
              <a:gd name="adj1" fmla="val 8333"/>
              <a:gd name="adj2" fmla="val 50313"/>
            </a:avLst>
          </a:prstGeom>
          <a:noFill/>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defTabSz="342900"/>
            <a:endParaRPr lang="en-US" sz="1350" dirty="0">
              <a:solidFill>
                <a:prstClr val="black"/>
              </a:solidFill>
            </a:endParaRPr>
          </a:p>
        </p:txBody>
      </p:sp>
      <p:sp>
        <p:nvSpPr>
          <p:cNvPr id="35" name="TextBox 34"/>
          <p:cNvSpPr txBox="1"/>
          <p:nvPr/>
        </p:nvSpPr>
        <p:spPr>
          <a:xfrm>
            <a:off x="2930772" y="6112441"/>
            <a:ext cx="3247292" cy="400110"/>
          </a:xfrm>
          <a:prstGeom prst="rect">
            <a:avLst/>
          </a:prstGeom>
          <a:noFill/>
        </p:spPr>
        <p:txBody>
          <a:bodyPr wrap="square" rtlCol="0">
            <a:spAutoFit/>
          </a:bodyPr>
          <a:lstStyle/>
          <a:p>
            <a:pPr algn="ctr" defTabSz="342900"/>
            <a:r>
              <a:rPr lang="en-US" sz="2000" b="1" dirty="0">
                <a:solidFill>
                  <a:prstClr val="black"/>
                </a:solidFill>
                <a:latin typeface="Arial" pitchFamily="34" charset="0"/>
                <a:cs typeface="Arial" pitchFamily="34" charset="0"/>
              </a:rPr>
              <a:t>Timeframe: 30-90 days</a:t>
            </a:r>
          </a:p>
        </p:txBody>
      </p:sp>
      <p:sp>
        <p:nvSpPr>
          <p:cNvPr id="6" name="TextBox 5"/>
          <p:cNvSpPr txBox="1"/>
          <p:nvPr/>
        </p:nvSpPr>
        <p:spPr>
          <a:xfrm>
            <a:off x="2438400" y="1563469"/>
            <a:ext cx="2115964" cy="646331"/>
          </a:xfrm>
          <a:prstGeom prst="rect">
            <a:avLst/>
          </a:prstGeom>
          <a:noFill/>
        </p:spPr>
        <p:txBody>
          <a:bodyPr wrap="none" rtlCol="0">
            <a:spAutoFit/>
          </a:bodyPr>
          <a:lstStyle/>
          <a:p>
            <a:r>
              <a:rPr lang="en-US" dirty="0"/>
              <a:t>Specimen collection </a:t>
            </a:r>
          </a:p>
          <a:p>
            <a:r>
              <a:rPr lang="en-US" dirty="0"/>
              <a:t>at health facility</a:t>
            </a:r>
          </a:p>
        </p:txBody>
      </p:sp>
      <p:sp>
        <p:nvSpPr>
          <p:cNvPr id="36" name="TextBox 35"/>
          <p:cNvSpPr txBox="1"/>
          <p:nvPr/>
        </p:nvSpPr>
        <p:spPr>
          <a:xfrm>
            <a:off x="3855024" y="2438400"/>
            <a:ext cx="1856662" cy="646331"/>
          </a:xfrm>
          <a:prstGeom prst="rect">
            <a:avLst/>
          </a:prstGeom>
          <a:noFill/>
        </p:spPr>
        <p:txBody>
          <a:bodyPr wrap="none" rtlCol="0">
            <a:spAutoFit/>
          </a:bodyPr>
          <a:lstStyle/>
          <a:p>
            <a:r>
              <a:rPr lang="en-US" dirty="0"/>
              <a:t>Sample transport </a:t>
            </a:r>
          </a:p>
          <a:p>
            <a:r>
              <a:rPr lang="en-US" dirty="0"/>
              <a:t>to laboratory</a:t>
            </a:r>
          </a:p>
        </p:txBody>
      </p:sp>
      <p:sp>
        <p:nvSpPr>
          <p:cNvPr id="37" name="TextBox 36"/>
          <p:cNvSpPr txBox="1"/>
          <p:nvPr/>
        </p:nvSpPr>
        <p:spPr>
          <a:xfrm>
            <a:off x="5127227" y="3200400"/>
            <a:ext cx="2111773" cy="646331"/>
          </a:xfrm>
          <a:prstGeom prst="rect">
            <a:avLst/>
          </a:prstGeom>
          <a:noFill/>
        </p:spPr>
        <p:txBody>
          <a:bodyPr wrap="square" rtlCol="0">
            <a:spAutoFit/>
          </a:bodyPr>
          <a:lstStyle/>
          <a:p>
            <a:r>
              <a:rPr lang="en-US" dirty="0"/>
              <a:t>Analysis </a:t>
            </a:r>
          </a:p>
          <a:p>
            <a:r>
              <a:rPr lang="en-US" dirty="0"/>
              <a:t>at the laboratory</a:t>
            </a:r>
          </a:p>
        </p:txBody>
      </p:sp>
      <p:sp>
        <p:nvSpPr>
          <p:cNvPr id="38" name="TextBox 37"/>
          <p:cNvSpPr txBox="1"/>
          <p:nvPr/>
        </p:nvSpPr>
        <p:spPr>
          <a:xfrm>
            <a:off x="6464400" y="4027716"/>
            <a:ext cx="1700787" cy="646331"/>
          </a:xfrm>
          <a:prstGeom prst="rect">
            <a:avLst/>
          </a:prstGeom>
          <a:noFill/>
        </p:spPr>
        <p:txBody>
          <a:bodyPr wrap="none" rtlCol="0">
            <a:spAutoFit/>
          </a:bodyPr>
          <a:lstStyle/>
          <a:p>
            <a:r>
              <a:rPr lang="en-US" dirty="0"/>
              <a:t>Result return </a:t>
            </a:r>
          </a:p>
          <a:p>
            <a:r>
              <a:rPr lang="en-US" dirty="0"/>
              <a:t>to health facility</a:t>
            </a:r>
          </a:p>
        </p:txBody>
      </p:sp>
      <p:cxnSp>
        <p:nvCxnSpPr>
          <p:cNvPr id="8" name="Straight Arrow Connector 7"/>
          <p:cNvCxnSpPr/>
          <p:nvPr/>
        </p:nvCxnSpPr>
        <p:spPr>
          <a:xfrm>
            <a:off x="304800" y="2057400"/>
            <a:ext cx="5330686" cy="3657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7543801" y="4876800"/>
            <a:ext cx="1397440" cy="646331"/>
          </a:xfrm>
          <a:prstGeom prst="rect">
            <a:avLst/>
          </a:prstGeom>
          <a:noFill/>
        </p:spPr>
        <p:txBody>
          <a:bodyPr wrap="square" rtlCol="0">
            <a:spAutoFit/>
          </a:bodyPr>
          <a:lstStyle/>
          <a:p>
            <a:r>
              <a:rPr lang="en-US" dirty="0"/>
              <a:t>Result return</a:t>
            </a:r>
          </a:p>
          <a:p>
            <a:r>
              <a:rPr lang="en-US" dirty="0"/>
              <a:t>to caregiver</a:t>
            </a:r>
          </a:p>
        </p:txBody>
      </p:sp>
    </p:spTree>
    <p:extLst>
      <p:ext uri="{BB962C8B-B14F-4D97-AF65-F5344CB8AC3E}">
        <p14:creationId xmlns:p14="http://schemas.microsoft.com/office/powerpoint/2010/main" val="3163515838"/>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6553200" y="6356352"/>
            <a:ext cx="2133600" cy="365125"/>
          </a:xfrm>
          <a:prstGeom prst="rect">
            <a:avLst/>
          </a:prstGeom>
        </p:spPr>
        <p:txBody>
          <a:bodyPr/>
          <a:lstStyle/>
          <a:p>
            <a:fld id="{6EA8D270-DAAB-1D48-AD6B-8043B7827426}" type="slidenum">
              <a:rPr lang="en-US" smtClean="0">
                <a:solidFill>
                  <a:srgbClr val="000000"/>
                </a:solidFill>
              </a:rPr>
              <a:pPr/>
              <a:t>6</a:t>
            </a:fld>
            <a:endParaRPr lang="en-US" dirty="0">
              <a:solidFill>
                <a:srgbClr val="000000"/>
              </a:solidFill>
            </a:endParaRPr>
          </a:p>
        </p:txBody>
      </p:sp>
      <p:sp>
        <p:nvSpPr>
          <p:cNvPr id="6" name="Rectangle 5"/>
          <p:cNvSpPr/>
          <p:nvPr/>
        </p:nvSpPr>
        <p:spPr>
          <a:xfrm>
            <a:off x="5317811" y="1540345"/>
            <a:ext cx="3361710" cy="4627152"/>
          </a:xfrm>
          <a:prstGeom prst="rect">
            <a:avLst/>
          </a:prstGeom>
          <a:solidFill>
            <a:schemeClr val="bg1">
              <a:lumMod val="95000"/>
            </a:schemeClr>
          </a:solidFill>
          <a:ln w="28575">
            <a:noFill/>
          </a:ln>
        </p:spPr>
        <p:style>
          <a:lnRef idx="1">
            <a:schemeClr val="accent1"/>
          </a:lnRef>
          <a:fillRef idx="3">
            <a:schemeClr val="accent1"/>
          </a:fillRef>
          <a:effectRef idx="2">
            <a:schemeClr val="accent1"/>
          </a:effectRef>
          <a:fontRef idx="minor">
            <a:schemeClr val="lt1"/>
          </a:fontRef>
        </p:style>
        <p:txBody>
          <a:bodyPr rtlCol="0" anchor="t"/>
          <a:lstStyle/>
          <a:p>
            <a:r>
              <a:rPr lang="en-US" sz="1600" i="1" u="sng" dirty="0">
                <a:solidFill>
                  <a:srgbClr val="1F497D"/>
                </a:solidFill>
                <a:cs typeface="Arial" pitchFamily="34" charset="0"/>
              </a:rPr>
              <a:t>Goal:</a:t>
            </a:r>
            <a:r>
              <a:rPr lang="en-US" sz="1600" dirty="0">
                <a:solidFill>
                  <a:srgbClr val="1F497D"/>
                </a:solidFill>
                <a:cs typeface="Arial" pitchFamily="34" charset="0"/>
              </a:rPr>
              <a:t>  Increase the number of </a:t>
            </a:r>
            <a:r>
              <a:rPr lang="en-US" sz="1600" b="1" dirty="0">
                <a:solidFill>
                  <a:srgbClr val="1F497D"/>
                </a:solidFill>
                <a:cs typeface="Arial" pitchFamily="34" charset="0"/>
              </a:rPr>
              <a:t>HIV-exposed infants with known HIV status </a:t>
            </a:r>
            <a:r>
              <a:rPr lang="en-US" sz="1600" dirty="0">
                <a:solidFill>
                  <a:srgbClr val="1F497D"/>
                </a:solidFill>
                <a:cs typeface="Arial" pitchFamily="34" charset="0"/>
              </a:rPr>
              <a:t>and facilitate</a:t>
            </a:r>
            <a:r>
              <a:rPr lang="en-US" sz="1600" b="1" dirty="0">
                <a:solidFill>
                  <a:srgbClr val="1F497D"/>
                </a:solidFill>
                <a:cs typeface="Arial" pitchFamily="34" charset="0"/>
              </a:rPr>
              <a:t> early initiation of care and treatment</a:t>
            </a:r>
          </a:p>
          <a:p>
            <a:pPr defTabSz="457200"/>
            <a:endParaRPr lang="en-US" sz="1600" b="1" dirty="0">
              <a:solidFill>
                <a:srgbClr val="1F497D"/>
              </a:solidFill>
              <a:cs typeface="Arial" pitchFamily="34" charset="0"/>
            </a:endParaRPr>
          </a:p>
          <a:p>
            <a:pPr defTabSz="457200"/>
            <a:r>
              <a:rPr lang="en-US" sz="1600" i="1" u="sng" dirty="0">
                <a:solidFill>
                  <a:srgbClr val="1F497D"/>
                </a:solidFill>
                <a:cs typeface="Arial" pitchFamily="34" charset="0"/>
              </a:rPr>
              <a:t>Purpose:</a:t>
            </a:r>
            <a:r>
              <a:rPr lang="en-US" sz="1600" b="1" i="1" dirty="0">
                <a:solidFill>
                  <a:srgbClr val="1F497D"/>
                </a:solidFill>
                <a:cs typeface="Arial" pitchFamily="34" charset="0"/>
              </a:rPr>
              <a:t> </a:t>
            </a:r>
            <a:r>
              <a:rPr lang="en-US" sz="1600" b="1" dirty="0">
                <a:solidFill>
                  <a:srgbClr val="1F497D"/>
                </a:solidFill>
                <a:cs typeface="Arial" pitchFamily="34" charset="0"/>
              </a:rPr>
              <a:t>Ensure that at-risk infants have </a:t>
            </a:r>
            <a:r>
              <a:rPr lang="en-US" sz="1600" b="1" u="sng" dirty="0">
                <a:solidFill>
                  <a:srgbClr val="1F497D"/>
                </a:solidFill>
                <a:cs typeface="Arial" pitchFamily="34" charset="0"/>
              </a:rPr>
              <a:t>timely access </a:t>
            </a:r>
            <a:r>
              <a:rPr lang="en-US" sz="1600" b="1" dirty="0">
                <a:solidFill>
                  <a:srgbClr val="1F497D"/>
                </a:solidFill>
                <a:cs typeface="Arial" pitchFamily="34" charset="0"/>
              </a:rPr>
              <a:t>to HIV testing, diagnosis and treatment </a:t>
            </a:r>
            <a:r>
              <a:rPr lang="en-US" sz="1600" dirty="0">
                <a:solidFill>
                  <a:srgbClr val="1F497D"/>
                </a:solidFill>
                <a:cs typeface="Arial" pitchFamily="34" charset="0"/>
              </a:rPr>
              <a:t>through the incorporation of POC testing into national EID networks</a:t>
            </a:r>
          </a:p>
          <a:p>
            <a:pPr defTabSz="457200"/>
            <a:endParaRPr lang="en-US" sz="1600" dirty="0">
              <a:solidFill>
                <a:srgbClr val="1F497D"/>
              </a:solidFill>
              <a:cs typeface="Arial" pitchFamily="34" charset="0"/>
            </a:endParaRPr>
          </a:p>
          <a:p>
            <a:pPr lvl="0" defTabSz="457200"/>
            <a:r>
              <a:rPr lang="en-US" sz="1600" i="1" u="sng" dirty="0">
                <a:solidFill>
                  <a:srgbClr val="1F497D"/>
                </a:solidFill>
                <a:cs typeface="Arial" pitchFamily="34" charset="0"/>
              </a:rPr>
              <a:t>Scale:</a:t>
            </a:r>
          </a:p>
          <a:p>
            <a:pPr marL="285750" indent="-285750" defTabSz="457200">
              <a:buFont typeface="Arial" pitchFamily="34" charset="0"/>
              <a:buChar char="•"/>
            </a:pPr>
            <a:r>
              <a:rPr lang="en-US" sz="1600" dirty="0">
                <a:solidFill>
                  <a:srgbClr val="1F497D"/>
                </a:solidFill>
                <a:cs typeface="Arial" pitchFamily="34" charset="0"/>
              </a:rPr>
              <a:t>15 countries – </a:t>
            </a:r>
            <a:r>
              <a:rPr lang="en-US" sz="1600" i="1" dirty="0">
                <a:solidFill>
                  <a:srgbClr val="1F497D"/>
                </a:solidFill>
                <a:cs typeface="Arial" pitchFamily="34" charset="0"/>
              </a:rPr>
              <a:t>4 overlapping </a:t>
            </a:r>
            <a:endParaRPr lang="en-US" sz="1600" dirty="0">
              <a:solidFill>
                <a:srgbClr val="1F497D"/>
              </a:solidFill>
              <a:cs typeface="Arial" pitchFamily="34" charset="0"/>
            </a:endParaRPr>
          </a:p>
          <a:p>
            <a:pPr marL="285750" indent="-285750" defTabSz="457200">
              <a:buFont typeface="Arial" pitchFamily="34" charset="0"/>
              <a:buChar char="•"/>
            </a:pPr>
            <a:r>
              <a:rPr lang="en-US" sz="1600" dirty="0">
                <a:solidFill>
                  <a:srgbClr val="1F497D"/>
                </a:solidFill>
                <a:cs typeface="Arial" pitchFamily="34" charset="0"/>
              </a:rPr>
              <a:t>5 years </a:t>
            </a:r>
          </a:p>
          <a:p>
            <a:pPr marL="742950" lvl="1" indent="-285750" defTabSz="457200">
              <a:buFont typeface="Arial" pitchFamily="34" charset="0"/>
              <a:buChar char="•"/>
            </a:pPr>
            <a:r>
              <a:rPr lang="en-US" sz="1600" i="1" dirty="0">
                <a:solidFill>
                  <a:srgbClr val="1F497D"/>
                </a:solidFill>
                <a:cs typeface="Arial" pitchFamily="34" charset="0"/>
              </a:rPr>
              <a:t>EGPAF 2015-2019</a:t>
            </a:r>
          </a:p>
          <a:p>
            <a:pPr marL="742950" lvl="1" indent="-285750" defTabSz="457200">
              <a:buFont typeface="Arial" pitchFamily="34" charset="0"/>
              <a:buChar char="•"/>
            </a:pPr>
            <a:r>
              <a:rPr lang="en-US" sz="1600" i="1" dirty="0">
                <a:solidFill>
                  <a:srgbClr val="1F497D"/>
                </a:solidFill>
                <a:cs typeface="Arial" pitchFamily="34" charset="0"/>
              </a:rPr>
              <a:t>CHAI/UNICEF 2016 – 2020</a:t>
            </a:r>
          </a:p>
          <a:p>
            <a:pPr marL="285750" indent="-285750" defTabSz="457200">
              <a:buFont typeface="Arial" pitchFamily="34" charset="0"/>
              <a:buChar char="•"/>
            </a:pPr>
            <a:r>
              <a:rPr lang="en-US" sz="1600" dirty="0">
                <a:solidFill>
                  <a:srgbClr val="1F497D"/>
                </a:solidFill>
                <a:cs typeface="Arial" pitchFamily="34" charset="0"/>
              </a:rPr>
              <a:t>$157 million</a:t>
            </a:r>
          </a:p>
        </p:txBody>
      </p:sp>
      <p:sp>
        <p:nvSpPr>
          <p:cNvPr id="136" name="Title 1"/>
          <p:cNvSpPr txBox="1">
            <a:spLocks/>
          </p:cNvSpPr>
          <p:nvPr/>
        </p:nvSpPr>
        <p:spPr>
          <a:xfrm>
            <a:off x="0" y="0"/>
            <a:ext cx="9144000" cy="1005840"/>
          </a:xfrm>
          <a:prstGeom prst="rect">
            <a:avLst/>
          </a:prstGeom>
          <a:solidFill>
            <a:srgbClr val="DDD9C3"/>
          </a:solidFill>
        </p:spPr>
        <p:txBody>
          <a:bodyPr vert="horz" anchor="ctr">
            <a:no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marL="55563" algn="l"/>
            <a:r>
              <a:rPr lang="en-US" sz="2000" dirty="0">
                <a:solidFill>
                  <a:schemeClr val="tx1"/>
                </a:solidFill>
              </a:rPr>
              <a:t>With funding and support from Unitaid, CHAI/UNICEF and EGPAF are collaborating with the Ministries of Health in 15 African countries to speed up clinical decision making by integrating POC EID testing into national laboratory systems.</a:t>
            </a:r>
          </a:p>
        </p:txBody>
      </p:sp>
      <p:grpSp>
        <p:nvGrpSpPr>
          <p:cNvPr id="230" name="Group 229"/>
          <p:cNvGrpSpPr/>
          <p:nvPr/>
        </p:nvGrpSpPr>
        <p:grpSpPr>
          <a:xfrm>
            <a:off x="622307" y="1617835"/>
            <a:ext cx="3823960" cy="4612754"/>
            <a:chOff x="1892300" y="1260475"/>
            <a:chExt cx="4960938" cy="5886450"/>
          </a:xfrm>
          <a:solidFill>
            <a:srgbClr val="CCB400">
              <a:lumMod val="20000"/>
              <a:lumOff val="80000"/>
            </a:srgbClr>
          </a:solidFill>
        </p:grpSpPr>
        <p:sp>
          <p:nvSpPr>
            <p:cNvPr id="231" name="Freeform 5"/>
            <p:cNvSpPr>
              <a:spLocks/>
            </p:cNvSpPr>
            <p:nvPr/>
          </p:nvSpPr>
          <p:spPr bwMode="gray">
            <a:xfrm>
              <a:off x="5327650" y="5154613"/>
              <a:ext cx="754063" cy="1349375"/>
            </a:xfrm>
            <a:custGeom>
              <a:avLst/>
              <a:gdLst>
                <a:gd name="T0" fmla="*/ 303213 w 475"/>
                <a:gd name="T1" fmla="*/ 788988 h 850"/>
                <a:gd name="T2" fmla="*/ 331788 w 475"/>
                <a:gd name="T3" fmla="*/ 762000 h 850"/>
                <a:gd name="T4" fmla="*/ 469900 w 475"/>
                <a:gd name="T5" fmla="*/ 623888 h 850"/>
                <a:gd name="T6" fmla="*/ 588963 w 475"/>
                <a:gd name="T7" fmla="*/ 541338 h 850"/>
                <a:gd name="T8" fmla="*/ 744538 w 475"/>
                <a:gd name="T9" fmla="*/ 385763 h 850"/>
                <a:gd name="T10" fmla="*/ 744538 w 475"/>
                <a:gd name="T11" fmla="*/ 330200 h 850"/>
                <a:gd name="T12" fmla="*/ 754063 w 475"/>
                <a:gd name="T13" fmla="*/ 165100 h 850"/>
                <a:gd name="T14" fmla="*/ 754063 w 475"/>
                <a:gd name="T15" fmla="*/ 0 h 850"/>
                <a:gd name="T16" fmla="*/ 671513 w 475"/>
                <a:gd name="T17" fmla="*/ 36513 h 850"/>
                <a:gd name="T18" fmla="*/ 560388 w 475"/>
                <a:gd name="T19" fmla="*/ 82550 h 850"/>
                <a:gd name="T20" fmla="*/ 423863 w 475"/>
                <a:gd name="T21" fmla="*/ 82550 h 850"/>
                <a:gd name="T22" fmla="*/ 349250 w 475"/>
                <a:gd name="T23" fmla="*/ 90488 h 850"/>
                <a:gd name="T24" fmla="*/ 312738 w 475"/>
                <a:gd name="T25" fmla="*/ 165100 h 850"/>
                <a:gd name="T26" fmla="*/ 358775 w 475"/>
                <a:gd name="T27" fmla="*/ 293688 h 850"/>
                <a:gd name="T28" fmla="*/ 395288 w 475"/>
                <a:gd name="T29" fmla="*/ 403225 h 850"/>
                <a:gd name="T30" fmla="*/ 341313 w 475"/>
                <a:gd name="T31" fmla="*/ 495300 h 850"/>
                <a:gd name="T32" fmla="*/ 322263 w 475"/>
                <a:gd name="T33" fmla="*/ 495300 h 850"/>
                <a:gd name="T34" fmla="*/ 312738 w 475"/>
                <a:gd name="T35" fmla="*/ 357188 h 850"/>
                <a:gd name="T36" fmla="*/ 239713 w 475"/>
                <a:gd name="T37" fmla="*/ 330200 h 850"/>
                <a:gd name="T38" fmla="*/ 157163 w 475"/>
                <a:gd name="T39" fmla="*/ 311150 h 850"/>
                <a:gd name="T40" fmla="*/ 55563 w 475"/>
                <a:gd name="T41" fmla="*/ 357188 h 850"/>
                <a:gd name="T42" fmla="*/ 9525 w 475"/>
                <a:gd name="T43" fmla="*/ 422275 h 850"/>
                <a:gd name="T44" fmla="*/ 46038 w 475"/>
                <a:gd name="T45" fmla="*/ 458788 h 850"/>
                <a:gd name="T46" fmla="*/ 184150 w 475"/>
                <a:gd name="T47" fmla="*/ 514350 h 850"/>
                <a:gd name="T48" fmla="*/ 166688 w 475"/>
                <a:gd name="T49" fmla="*/ 679450 h 850"/>
                <a:gd name="T50" fmla="*/ 157163 w 475"/>
                <a:gd name="T51" fmla="*/ 825500 h 850"/>
                <a:gd name="T52" fmla="*/ 92075 w 475"/>
                <a:gd name="T53" fmla="*/ 936625 h 850"/>
                <a:gd name="T54" fmla="*/ 65088 w 475"/>
                <a:gd name="T55" fmla="*/ 1036638 h 850"/>
                <a:gd name="T56" fmla="*/ 74613 w 475"/>
                <a:gd name="T57" fmla="*/ 1184275 h 850"/>
                <a:gd name="T58" fmla="*/ 84138 w 475"/>
                <a:gd name="T59" fmla="*/ 1339850 h 850"/>
                <a:gd name="T60" fmla="*/ 138113 w 475"/>
                <a:gd name="T61" fmla="*/ 1293813 h 850"/>
                <a:gd name="T62" fmla="*/ 203200 w 475"/>
                <a:gd name="T63" fmla="*/ 1201738 h 850"/>
                <a:gd name="T64" fmla="*/ 331788 w 475"/>
                <a:gd name="T65" fmla="*/ 1128713 h 850"/>
                <a:gd name="T66" fmla="*/ 341313 w 475"/>
                <a:gd name="T67" fmla="*/ 1028700 h 850"/>
                <a:gd name="T68" fmla="*/ 331788 w 475"/>
                <a:gd name="T69" fmla="*/ 982663 h 850"/>
                <a:gd name="T70" fmla="*/ 312738 w 475"/>
                <a:gd name="T71" fmla="*/ 844550 h 85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75"/>
                <a:gd name="T109" fmla="*/ 0 h 850"/>
                <a:gd name="T110" fmla="*/ 475 w 475"/>
                <a:gd name="T111" fmla="*/ 850 h 85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75" h="850">
                  <a:moveTo>
                    <a:pt x="197" y="532"/>
                  </a:moveTo>
                  <a:lnTo>
                    <a:pt x="191" y="497"/>
                  </a:lnTo>
                  <a:lnTo>
                    <a:pt x="197" y="486"/>
                  </a:lnTo>
                  <a:lnTo>
                    <a:pt x="209" y="480"/>
                  </a:lnTo>
                  <a:lnTo>
                    <a:pt x="261" y="433"/>
                  </a:lnTo>
                  <a:lnTo>
                    <a:pt x="296" y="393"/>
                  </a:lnTo>
                  <a:lnTo>
                    <a:pt x="330" y="364"/>
                  </a:lnTo>
                  <a:lnTo>
                    <a:pt x="371" y="341"/>
                  </a:lnTo>
                  <a:lnTo>
                    <a:pt x="429" y="306"/>
                  </a:lnTo>
                  <a:lnTo>
                    <a:pt x="469" y="243"/>
                  </a:lnTo>
                  <a:lnTo>
                    <a:pt x="475" y="202"/>
                  </a:lnTo>
                  <a:lnTo>
                    <a:pt x="469" y="208"/>
                  </a:lnTo>
                  <a:lnTo>
                    <a:pt x="469" y="133"/>
                  </a:lnTo>
                  <a:lnTo>
                    <a:pt x="475" y="104"/>
                  </a:lnTo>
                  <a:lnTo>
                    <a:pt x="469" y="34"/>
                  </a:lnTo>
                  <a:lnTo>
                    <a:pt x="475" y="0"/>
                  </a:lnTo>
                  <a:lnTo>
                    <a:pt x="469" y="0"/>
                  </a:lnTo>
                  <a:lnTo>
                    <a:pt x="423" y="23"/>
                  </a:lnTo>
                  <a:lnTo>
                    <a:pt x="377" y="46"/>
                  </a:lnTo>
                  <a:lnTo>
                    <a:pt x="353" y="52"/>
                  </a:lnTo>
                  <a:lnTo>
                    <a:pt x="319" y="63"/>
                  </a:lnTo>
                  <a:lnTo>
                    <a:pt x="267" y="52"/>
                  </a:lnTo>
                  <a:lnTo>
                    <a:pt x="238" y="57"/>
                  </a:lnTo>
                  <a:lnTo>
                    <a:pt x="220" y="57"/>
                  </a:lnTo>
                  <a:lnTo>
                    <a:pt x="203" y="69"/>
                  </a:lnTo>
                  <a:lnTo>
                    <a:pt x="197" y="104"/>
                  </a:lnTo>
                  <a:lnTo>
                    <a:pt x="203" y="156"/>
                  </a:lnTo>
                  <a:lnTo>
                    <a:pt x="226" y="185"/>
                  </a:lnTo>
                  <a:lnTo>
                    <a:pt x="255" y="214"/>
                  </a:lnTo>
                  <a:lnTo>
                    <a:pt x="249" y="254"/>
                  </a:lnTo>
                  <a:lnTo>
                    <a:pt x="244" y="295"/>
                  </a:lnTo>
                  <a:lnTo>
                    <a:pt x="215" y="312"/>
                  </a:lnTo>
                  <a:lnTo>
                    <a:pt x="220" y="347"/>
                  </a:lnTo>
                  <a:lnTo>
                    <a:pt x="203" y="312"/>
                  </a:lnTo>
                  <a:lnTo>
                    <a:pt x="180" y="277"/>
                  </a:lnTo>
                  <a:lnTo>
                    <a:pt x="197" y="225"/>
                  </a:lnTo>
                  <a:lnTo>
                    <a:pt x="180" y="208"/>
                  </a:lnTo>
                  <a:lnTo>
                    <a:pt x="151" y="208"/>
                  </a:lnTo>
                  <a:lnTo>
                    <a:pt x="134" y="185"/>
                  </a:lnTo>
                  <a:lnTo>
                    <a:pt x="99" y="196"/>
                  </a:lnTo>
                  <a:lnTo>
                    <a:pt x="70" y="214"/>
                  </a:lnTo>
                  <a:lnTo>
                    <a:pt x="35" y="225"/>
                  </a:lnTo>
                  <a:lnTo>
                    <a:pt x="0" y="237"/>
                  </a:lnTo>
                  <a:lnTo>
                    <a:pt x="6" y="266"/>
                  </a:lnTo>
                  <a:lnTo>
                    <a:pt x="6" y="289"/>
                  </a:lnTo>
                  <a:lnTo>
                    <a:pt x="29" y="289"/>
                  </a:lnTo>
                  <a:lnTo>
                    <a:pt x="70" y="306"/>
                  </a:lnTo>
                  <a:lnTo>
                    <a:pt x="116" y="324"/>
                  </a:lnTo>
                  <a:lnTo>
                    <a:pt x="116" y="387"/>
                  </a:lnTo>
                  <a:lnTo>
                    <a:pt x="105" y="428"/>
                  </a:lnTo>
                  <a:lnTo>
                    <a:pt x="110" y="474"/>
                  </a:lnTo>
                  <a:lnTo>
                    <a:pt x="99" y="520"/>
                  </a:lnTo>
                  <a:lnTo>
                    <a:pt x="87" y="561"/>
                  </a:lnTo>
                  <a:lnTo>
                    <a:pt x="58" y="590"/>
                  </a:lnTo>
                  <a:lnTo>
                    <a:pt x="29" y="619"/>
                  </a:lnTo>
                  <a:lnTo>
                    <a:pt x="41" y="653"/>
                  </a:lnTo>
                  <a:lnTo>
                    <a:pt x="47" y="694"/>
                  </a:lnTo>
                  <a:lnTo>
                    <a:pt x="47" y="746"/>
                  </a:lnTo>
                  <a:lnTo>
                    <a:pt x="47" y="804"/>
                  </a:lnTo>
                  <a:lnTo>
                    <a:pt x="53" y="844"/>
                  </a:lnTo>
                  <a:lnTo>
                    <a:pt x="87" y="850"/>
                  </a:lnTo>
                  <a:lnTo>
                    <a:pt x="87" y="815"/>
                  </a:lnTo>
                  <a:lnTo>
                    <a:pt x="76" y="804"/>
                  </a:lnTo>
                  <a:lnTo>
                    <a:pt x="128" y="757"/>
                  </a:lnTo>
                  <a:lnTo>
                    <a:pt x="180" y="734"/>
                  </a:lnTo>
                  <a:lnTo>
                    <a:pt x="209" y="711"/>
                  </a:lnTo>
                  <a:lnTo>
                    <a:pt x="209" y="694"/>
                  </a:lnTo>
                  <a:lnTo>
                    <a:pt x="215" y="648"/>
                  </a:lnTo>
                  <a:lnTo>
                    <a:pt x="220" y="601"/>
                  </a:lnTo>
                  <a:lnTo>
                    <a:pt x="209" y="619"/>
                  </a:lnTo>
                  <a:lnTo>
                    <a:pt x="203" y="572"/>
                  </a:lnTo>
                  <a:lnTo>
                    <a:pt x="197" y="532"/>
                  </a:lnTo>
                  <a:close/>
                </a:path>
              </a:pathLst>
            </a:custGeom>
            <a:pattFill prst="smGrid">
              <a:fgClr>
                <a:srgbClr val="003366"/>
              </a:fgClr>
              <a:bgClr>
                <a:srgbClr val="D16349"/>
              </a:bgClr>
            </a:pattFill>
            <a:ln w="12700">
              <a:solidFill>
                <a:srgbClr val="646B86"/>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D19049">
                    <a:lumMod val="60000"/>
                    <a:lumOff val="40000"/>
                  </a:srgbClr>
                </a:solidFill>
                <a:effectLst/>
                <a:uLnTx/>
                <a:uFillTx/>
              </a:endParaRPr>
            </a:p>
          </p:txBody>
        </p:sp>
        <p:sp>
          <p:nvSpPr>
            <p:cNvPr id="232" name="Freeform 7"/>
            <p:cNvSpPr>
              <a:spLocks/>
            </p:cNvSpPr>
            <p:nvPr/>
          </p:nvSpPr>
          <p:spPr bwMode="gray">
            <a:xfrm>
              <a:off x="4308475" y="6118225"/>
              <a:ext cx="1157288" cy="1028700"/>
            </a:xfrm>
            <a:custGeom>
              <a:avLst/>
              <a:gdLst>
                <a:gd name="T0" fmla="*/ 393144545 w 729"/>
                <a:gd name="T1" fmla="*/ 451108763 h 648"/>
                <a:gd name="T2" fmla="*/ 380544552 w 729"/>
                <a:gd name="T3" fmla="*/ 700603438 h 648"/>
                <a:gd name="T4" fmla="*/ 262096363 w 729"/>
                <a:gd name="T5" fmla="*/ 874495013 h 648"/>
                <a:gd name="T6" fmla="*/ 57964413 w 729"/>
                <a:gd name="T7" fmla="*/ 758567825 h 648"/>
                <a:gd name="T8" fmla="*/ 42843469 w 729"/>
                <a:gd name="T9" fmla="*/ 947578750 h 648"/>
                <a:gd name="T10" fmla="*/ 131048182 w 729"/>
                <a:gd name="T11" fmla="*/ 1194554063 h 648"/>
                <a:gd name="T12" fmla="*/ 131048182 w 729"/>
                <a:gd name="T13" fmla="*/ 1370965000 h 648"/>
                <a:gd name="T14" fmla="*/ 176411014 w 729"/>
                <a:gd name="T15" fmla="*/ 1575098450 h 648"/>
                <a:gd name="T16" fmla="*/ 277217307 w 729"/>
                <a:gd name="T17" fmla="*/ 1602819375 h 648"/>
                <a:gd name="T18" fmla="*/ 466229901 w 729"/>
                <a:gd name="T19" fmla="*/ 1602819375 h 648"/>
                <a:gd name="T20" fmla="*/ 700603740 w 729"/>
                <a:gd name="T21" fmla="*/ 1559977513 h 648"/>
                <a:gd name="T22" fmla="*/ 962700103 w 729"/>
                <a:gd name="T23" fmla="*/ 1532255000 h 648"/>
                <a:gd name="T24" fmla="*/ 1209675523 w 729"/>
                <a:gd name="T25" fmla="*/ 1428929388 h 648"/>
                <a:gd name="T26" fmla="*/ 1355844648 w 729"/>
                <a:gd name="T27" fmla="*/ 1297881263 h 648"/>
                <a:gd name="T28" fmla="*/ 1502013774 w 729"/>
                <a:gd name="T29" fmla="*/ 1136591263 h 648"/>
                <a:gd name="T30" fmla="*/ 1648182900 w 729"/>
                <a:gd name="T31" fmla="*/ 962699688 h 648"/>
                <a:gd name="T32" fmla="*/ 1779231081 w 729"/>
                <a:gd name="T33" fmla="*/ 728325950 h 648"/>
                <a:gd name="T34" fmla="*/ 1751510144 w 729"/>
                <a:gd name="T35" fmla="*/ 597277825 h 648"/>
                <a:gd name="T36" fmla="*/ 1617941012 w 729"/>
                <a:gd name="T37" fmla="*/ 627519700 h 648"/>
                <a:gd name="T38" fmla="*/ 1678424788 w 729"/>
                <a:gd name="T39" fmla="*/ 466229700 h 648"/>
                <a:gd name="T40" fmla="*/ 1736389200 w 729"/>
                <a:gd name="T41" fmla="*/ 350302513 h 648"/>
                <a:gd name="T42" fmla="*/ 1721268256 w 729"/>
                <a:gd name="T43" fmla="*/ 115927188 h 648"/>
                <a:gd name="T44" fmla="*/ 1590220075 w 729"/>
                <a:gd name="T45" fmla="*/ 15120938 h 648"/>
                <a:gd name="T46" fmla="*/ 1459171893 w 729"/>
                <a:gd name="T47" fmla="*/ 0 h 648"/>
                <a:gd name="T48" fmla="*/ 1197075530 w 729"/>
                <a:gd name="T49" fmla="*/ 189012513 h 648"/>
                <a:gd name="T50" fmla="*/ 1066027348 w 729"/>
                <a:gd name="T51" fmla="*/ 350302513 h 648"/>
                <a:gd name="T52" fmla="*/ 831651922 w 729"/>
                <a:gd name="T53" fmla="*/ 438507188 h 648"/>
                <a:gd name="T54" fmla="*/ 685482796 w 729"/>
                <a:gd name="T55" fmla="*/ 496471575 h 648"/>
                <a:gd name="T56" fmla="*/ 511592734 w 729"/>
                <a:gd name="T57" fmla="*/ 597277825 h 648"/>
                <a:gd name="T58" fmla="*/ 481350845 w 729"/>
                <a:gd name="T59" fmla="*/ 451108763 h 648"/>
                <a:gd name="T60" fmla="*/ 1270159299 w 729"/>
                <a:gd name="T61" fmla="*/ 874495013 h 648"/>
                <a:gd name="T62" fmla="*/ 1239917411 w 729"/>
                <a:gd name="T63" fmla="*/ 1093747813 h 648"/>
                <a:gd name="T64" fmla="*/ 1401207480 w 729"/>
                <a:gd name="T65" fmla="*/ 977820625 h 648"/>
                <a:gd name="T66" fmla="*/ 1328123711 w 729"/>
                <a:gd name="T67" fmla="*/ 846772500 h 648"/>
                <a:gd name="T68" fmla="*/ 408265489 w 729"/>
                <a:gd name="T69" fmla="*/ 335181575 h 64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29"/>
                <a:gd name="T106" fmla="*/ 0 h 648"/>
                <a:gd name="T107" fmla="*/ 729 w 729"/>
                <a:gd name="T108" fmla="*/ 648 h 64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29" h="648">
                  <a:moveTo>
                    <a:pt x="162" y="133"/>
                  </a:moveTo>
                  <a:lnTo>
                    <a:pt x="156" y="179"/>
                  </a:lnTo>
                  <a:lnTo>
                    <a:pt x="156" y="231"/>
                  </a:lnTo>
                  <a:lnTo>
                    <a:pt x="151" y="278"/>
                  </a:lnTo>
                  <a:lnTo>
                    <a:pt x="145" y="324"/>
                  </a:lnTo>
                  <a:lnTo>
                    <a:pt x="104" y="347"/>
                  </a:lnTo>
                  <a:lnTo>
                    <a:pt x="41" y="336"/>
                  </a:lnTo>
                  <a:lnTo>
                    <a:pt x="23" y="301"/>
                  </a:lnTo>
                  <a:lnTo>
                    <a:pt x="0" y="330"/>
                  </a:lnTo>
                  <a:lnTo>
                    <a:pt x="17" y="376"/>
                  </a:lnTo>
                  <a:lnTo>
                    <a:pt x="35" y="428"/>
                  </a:lnTo>
                  <a:lnTo>
                    <a:pt x="52" y="474"/>
                  </a:lnTo>
                  <a:lnTo>
                    <a:pt x="70" y="521"/>
                  </a:lnTo>
                  <a:lnTo>
                    <a:pt x="52" y="544"/>
                  </a:lnTo>
                  <a:lnTo>
                    <a:pt x="46" y="561"/>
                  </a:lnTo>
                  <a:lnTo>
                    <a:pt x="70" y="625"/>
                  </a:lnTo>
                  <a:lnTo>
                    <a:pt x="87" y="619"/>
                  </a:lnTo>
                  <a:lnTo>
                    <a:pt x="110" y="636"/>
                  </a:lnTo>
                  <a:lnTo>
                    <a:pt x="139" y="648"/>
                  </a:lnTo>
                  <a:lnTo>
                    <a:pt x="185" y="636"/>
                  </a:lnTo>
                  <a:lnTo>
                    <a:pt x="232" y="619"/>
                  </a:lnTo>
                  <a:lnTo>
                    <a:pt x="278" y="619"/>
                  </a:lnTo>
                  <a:lnTo>
                    <a:pt x="324" y="613"/>
                  </a:lnTo>
                  <a:lnTo>
                    <a:pt x="382" y="608"/>
                  </a:lnTo>
                  <a:lnTo>
                    <a:pt x="417" y="602"/>
                  </a:lnTo>
                  <a:lnTo>
                    <a:pt x="480" y="567"/>
                  </a:lnTo>
                  <a:lnTo>
                    <a:pt x="504" y="544"/>
                  </a:lnTo>
                  <a:lnTo>
                    <a:pt x="538" y="515"/>
                  </a:lnTo>
                  <a:lnTo>
                    <a:pt x="567" y="486"/>
                  </a:lnTo>
                  <a:lnTo>
                    <a:pt x="596" y="451"/>
                  </a:lnTo>
                  <a:lnTo>
                    <a:pt x="625" y="422"/>
                  </a:lnTo>
                  <a:lnTo>
                    <a:pt x="654" y="382"/>
                  </a:lnTo>
                  <a:lnTo>
                    <a:pt x="689" y="341"/>
                  </a:lnTo>
                  <a:lnTo>
                    <a:pt x="706" y="289"/>
                  </a:lnTo>
                  <a:lnTo>
                    <a:pt x="729" y="243"/>
                  </a:lnTo>
                  <a:lnTo>
                    <a:pt x="695" y="237"/>
                  </a:lnTo>
                  <a:lnTo>
                    <a:pt x="689" y="260"/>
                  </a:lnTo>
                  <a:lnTo>
                    <a:pt x="642" y="249"/>
                  </a:lnTo>
                  <a:lnTo>
                    <a:pt x="648" y="208"/>
                  </a:lnTo>
                  <a:lnTo>
                    <a:pt x="666" y="185"/>
                  </a:lnTo>
                  <a:lnTo>
                    <a:pt x="689" y="197"/>
                  </a:lnTo>
                  <a:lnTo>
                    <a:pt x="689" y="139"/>
                  </a:lnTo>
                  <a:lnTo>
                    <a:pt x="689" y="87"/>
                  </a:lnTo>
                  <a:lnTo>
                    <a:pt x="683" y="46"/>
                  </a:lnTo>
                  <a:lnTo>
                    <a:pt x="671" y="12"/>
                  </a:lnTo>
                  <a:lnTo>
                    <a:pt x="631" y="6"/>
                  </a:lnTo>
                  <a:lnTo>
                    <a:pt x="585" y="0"/>
                  </a:lnTo>
                  <a:lnTo>
                    <a:pt x="579" y="0"/>
                  </a:lnTo>
                  <a:lnTo>
                    <a:pt x="521" y="41"/>
                  </a:lnTo>
                  <a:lnTo>
                    <a:pt x="475" y="75"/>
                  </a:lnTo>
                  <a:lnTo>
                    <a:pt x="451" y="122"/>
                  </a:lnTo>
                  <a:lnTo>
                    <a:pt x="423" y="139"/>
                  </a:lnTo>
                  <a:lnTo>
                    <a:pt x="399" y="185"/>
                  </a:lnTo>
                  <a:lnTo>
                    <a:pt x="330" y="174"/>
                  </a:lnTo>
                  <a:lnTo>
                    <a:pt x="295" y="162"/>
                  </a:lnTo>
                  <a:lnTo>
                    <a:pt x="272" y="197"/>
                  </a:lnTo>
                  <a:lnTo>
                    <a:pt x="249" y="231"/>
                  </a:lnTo>
                  <a:lnTo>
                    <a:pt x="203" y="237"/>
                  </a:lnTo>
                  <a:lnTo>
                    <a:pt x="185" y="231"/>
                  </a:lnTo>
                  <a:lnTo>
                    <a:pt x="191" y="179"/>
                  </a:lnTo>
                  <a:lnTo>
                    <a:pt x="162" y="133"/>
                  </a:lnTo>
                  <a:lnTo>
                    <a:pt x="504" y="347"/>
                  </a:lnTo>
                  <a:lnTo>
                    <a:pt x="463" y="388"/>
                  </a:lnTo>
                  <a:lnTo>
                    <a:pt x="492" y="434"/>
                  </a:lnTo>
                  <a:lnTo>
                    <a:pt x="509" y="422"/>
                  </a:lnTo>
                  <a:lnTo>
                    <a:pt x="556" y="388"/>
                  </a:lnTo>
                  <a:lnTo>
                    <a:pt x="561" y="359"/>
                  </a:lnTo>
                  <a:lnTo>
                    <a:pt x="527" y="336"/>
                  </a:lnTo>
                  <a:lnTo>
                    <a:pt x="504" y="347"/>
                  </a:lnTo>
                  <a:lnTo>
                    <a:pt x="162" y="133"/>
                  </a:lnTo>
                  <a:close/>
                </a:path>
              </a:pathLst>
            </a:custGeom>
            <a:grpFill/>
            <a:ln w="12700">
              <a:solidFill>
                <a:srgbClr val="646B86"/>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sp>
          <p:nvSpPr>
            <p:cNvPr id="233" name="Freeform 8"/>
            <p:cNvSpPr>
              <a:spLocks/>
            </p:cNvSpPr>
            <p:nvPr/>
          </p:nvSpPr>
          <p:spPr bwMode="gray">
            <a:xfrm>
              <a:off x="4308475" y="6118225"/>
              <a:ext cx="1157288" cy="1028700"/>
            </a:xfrm>
            <a:custGeom>
              <a:avLst/>
              <a:gdLst>
                <a:gd name="T0" fmla="*/ 408265489 w 729"/>
                <a:gd name="T1" fmla="*/ 335181575 h 648"/>
                <a:gd name="T2" fmla="*/ 393144545 w 729"/>
                <a:gd name="T3" fmla="*/ 451108763 h 648"/>
                <a:gd name="T4" fmla="*/ 393144545 w 729"/>
                <a:gd name="T5" fmla="*/ 582156888 h 648"/>
                <a:gd name="T6" fmla="*/ 380544552 w 729"/>
                <a:gd name="T7" fmla="*/ 700603438 h 648"/>
                <a:gd name="T8" fmla="*/ 365423608 w 729"/>
                <a:gd name="T9" fmla="*/ 816530625 h 648"/>
                <a:gd name="T10" fmla="*/ 262096363 w 729"/>
                <a:gd name="T11" fmla="*/ 874495013 h 648"/>
                <a:gd name="T12" fmla="*/ 103327245 w 729"/>
                <a:gd name="T13" fmla="*/ 846772500 h 648"/>
                <a:gd name="T14" fmla="*/ 57964413 w 729"/>
                <a:gd name="T15" fmla="*/ 758567825 h 648"/>
                <a:gd name="T16" fmla="*/ 0 w 729"/>
                <a:gd name="T17" fmla="*/ 831651563 h 648"/>
                <a:gd name="T18" fmla="*/ 42843469 w 729"/>
                <a:gd name="T19" fmla="*/ 947578750 h 648"/>
                <a:gd name="T20" fmla="*/ 88206301 w 729"/>
                <a:gd name="T21" fmla="*/ 1078626875 h 648"/>
                <a:gd name="T22" fmla="*/ 131048182 w 729"/>
                <a:gd name="T23" fmla="*/ 1194554063 h 648"/>
                <a:gd name="T24" fmla="*/ 176411014 w 729"/>
                <a:gd name="T25" fmla="*/ 1313002200 h 648"/>
                <a:gd name="T26" fmla="*/ 131048182 w 729"/>
                <a:gd name="T27" fmla="*/ 1370965000 h 648"/>
                <a:gd name="T28" fmla="*/ 115927238 w 729"/>
                <a:gd name="T29" fmla="*/ 1413808450 h 648"/>
                <a:gd name="T30" fmla="*/ 176411014 w 729"/>
                <a:gd name="T31" fmla="*/ 1575098450 h 648"/>
                <a:gd name="T32" fmla="*/ 219254482 w 729"/>
                <a:gd name="T33" fmla="*/ 1559977513 h 648"/>
                <a:gd name="T34" fmla="*/ 277217307 w 729"/>
                <a:gd name="T35" fmla="*/ 1602819375 h 648"/>
                <a:gd name="T36" fmla="*/ 350302664 w 729"/>
                <a:gd name="T37" fmla="*/ 1633061250 h 648"/>
                <a:gd name="T38" fmla="*/ 466229901 w 729"/>
                <a:gd name="T39" fmla="*/ 1602819375 h 648"/>
                <a:gd name="T40" fmla="*/ 584676503 w 729"/>
                <a:gd name="T41" fmla="*/ 1559977513 h 648"/>
                <a:gd name="T42" fmla="*/ 700603740 w 729"/>
                <a:gd name="T43" fmla="*/ 1559977513 h 648"/>
                <a:gd name="T44" fmla="*/ 816530978 w 729"/>
                <a:gd name="T45" fmla="*/ 1544856575 h 648"/>
                <a:gd name="T46" fmla="*/ 962700103 w 729"/>
                <a:gd name="T47" fmla="*/ 1532255000 h 648"/>
                <a:gd name="T48" fmla="*/ 1050906404 w 729"/>
                <a:gd name="T49" fmla="*/ 1517134063 h 648"/>
                <a:gd name="T50" fmla="*/ 1209675523 w 729"/>
                <a:gd name="T51" fmla="*/ 1428929388 h 648"/>
                <a:gd name="T52" fmla="*/ 1270159299 w 729"/>
                <a:gd name="T53" fmla="*/ 1370965000 h 648"/>
                <a:gd name="T54" fmla="*/ 1355844648 w 729"/>
                <a:gd name="T55" fmla="*/ 1297881263 h 648"/>
                <a:gd name="T56" fmla="*/ 1428930005 w 729"/>
                <a:gd name="T57" fmla="*/ 1224795938 h 648"/>
                <a:gd name="T58" fmla="*/ 1502013774 w 729"/>
                <a:gd name="T59" fmla="*/ 1136591263 h 648"/>
                <a:gd name="T60" fmla="*/ 1575099131 w 729"/>
                <a:gd name="T61" fmla="*/ 1063505938 h 648"/>
                <a:gd name="T62" fmla="*/ 1648182900 w 729"/>
                <a:gd name="T63" fmla="*/ 962699688 h 648"/>
                <a:gd name="T64" fmla="*/ 1736389200 w 729"/>
                <a:gd name="T65" fmla="*/ 859374075 h 648"/>
                <a:gd name="T66" fmla="*/ 1779231081 w 729"/>
                <a:gd name="T67" fmla="*/ 728325950 h 648"/>
                <a:gd name="T68" fmla="*/ 1837195494 w 729"/>
                <a:gd name="T69" fmla="*/ 612398763 h 648"/>
                <a:gd name="T70" fmla="*/ 1751510144 w 729"/>
                <a:gd name="T71" fmla="*/ 597277825 h 648"/>
                <a:gd name="T72" fmla="*/ 1736389200 w 729"/>
                <a:gd name="T73" fmla="*/ 655240625 h 648"/>
                <a:gd name="T74" fmla="*/ 1617941012 w 729"/>
                <a:gd name="T75" fmla="*/ 627519700 h 648"/>
                <a:gd name="T76" fmla="*/ 1633061956 w 729"/>
                <a:gd name="T77" fmla="*/ 524192500 h 648"/>
                <a:gd name="T78" fmla="*/ 1678424788 w 729"/>
                <a:gd name="T79" fmla="*/ 466229700 h 648"/>
                <a:gd name="T80" fmla="*/ 1736389200 w 729"/>
                <a:gd name="T81" fmla="*/ 496471575 h 648"/>
                <a:gd name="T82" fmla="*/ 1736389200 w 729"/>
                <a:gd name="T83" fmla="*/ 350302513 h 648"/>
                <a:gd name="T84" fmla="*/ 1736389200 w 729"/>
                <a:gd name="T85" fmla="*/ 219254388 h 648"/>
                <a:gd name="T86" fmla="*/ 1721268256 w 729"/>
                <a:gd name="T87" fmla="*/ 115927188 h 648"/>
                <a:gd name="T88" fmla="*/ 1691026368 w 729"/>
                <a:gd name="T89" fmla="*/ 30241875 h 648"/>
                <a:gd name="T90" fmla="*/ 1590220075 w 729"/>
                <a:gd name="T91" fmla="*/ 15120938 h 648"/>
                <a:gd name="T92" fmla="*/ 1474292837 w 729"/>
                <a:gd name="T93" fmla="*/ 0 h 648"/>
                <a:gd name="T94" fmla="*/ 1459171893 w 729"/>
                <a:gd name="T95" fmla="*/ 0 h 648"/>
                <a:gd name="T96" fmla="*/ 1313002767 w 729"/>
                <a:gd name="T97" fmla="*/ 103327200 h 648"/>
                <a:gd name="T98" fmla="*/ 1197075530 w 729"/>
                <a:gd name="T99" fmla="*/ 189012513 h 648"/>
                <a:gd name="T100" fmla="*/ 1136591754 w 729"/>
                <a:gd name="T101" fmla="*/ 307459063 h 648"/>
                <a:gd name="T102" fmla="*/ 1066027348 w 729"/>
                <a:gd name="T103" fmla="*/ 350302513 h 648"/>
                <a:gd name="T104" fmla="*/ 1005543572 w 729"/>
                <a:gd name="T105" fmla="*/ 466229700 h 648"/>
                <a:gd name="T106" fmla="*/ 831651922 w 729"/>
                <a:gd name="T107" fmla="*/ 438507188 h 648"/>
                <a:gd name="T108" fmla="*/ 743447209 w 729"/>
                <a:gd name="T109" fmla="*/ 408265313 h 648"/>
                <a:gd name="T110" fmla="*/ 685482796 w 729"/>
                <a:gd name="T111" fmla="*/ 496471575 h 648"/>
                <a:gd name="T112" fmla="*/ 627519971 w 729"/>
                <a:gd name="T113" fmla="*/ 582156888 h 648"/>
                <a:gd name="T114" fmla="*/ 511592734 w 729"/>
                <a:gd name="T115" fmla="*/ 597277825 h 648"/>
                <a:gd name="T116" fmla="*/ 466229901 w 729"/>
                <a:gd name="T117" fmla="*/ 582156888 h 648"/>
                <a:gd name="T118" fmla="*/ 481350845 w 729"/>
                <a:gd name="T119" fmla="*/ 451108763 h 648"/>
                <a:gd name="T120" fmla="*/ 408265489 w 729"/>
                <a:gd name="T121" fmla="*/ 335181575 h 64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29"/>
                <a:gd name="T184" fmla="*/ 0 h 648"/>
                <a:gd name="T185" fmla="*/ 729 w 729"/>
                <a:gd name="T186" fmla="*/ 648 h 64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29" h="648">
                  <a:moveTo>
                    <a:pt x="162" y="133"/>
                  </a:moveTo>
                  <a:lnTo>
                    <a:pt x="156" y="179"/>
                  </a:lnTo>
                  <a:lnTo>
                    <a:pt x="156" y="231"/>
                  </a:lnTo>
                  <a:lnTo>
                    <a:pt x="151" y="278"/>
                  </a:lnTo>
                  <a:lnTo>
                    <a:pt x="145" y="324"/>
                  </a:lnTo>
                  <a:lnTo>
                    <a:pt x="104" y="347"/>
                  </a:lnTo>
                  <a:lnTo>
                    <a:pt x="41" y="336"/>
                  </a:lnTo>
                  <a:lnTo>
                    <a:pt x="23" y="301"/>
                  </a:lnTo>
                  <a:lnTo>
                    <a:pt x="0" y="330"/>
                  </a:lnTo>
                  <a:lnTo>
                    <a:pt x="17" y="376"/>
                  </a:lnTo>
                  <a:lnTo>
                    <a:pt x="35" y="428"/>
                  </a:lnTo>
                  <a:lnTo>
                    <a:pt x="52" y="474"/>
                  </a:lnTo>
                  <a:lnTo>
                    <a:pt x="70" y="521"/>
                  </a:lnTo>
                  <a:lnTo>
                    <a:pt x="52" y="544"/>
                  </a:lnTo>
                  <a:lnTo>
                    <a:pt x="46" y="561"/>
                  </a:lnTo>
                  <a:lnTo>
                    <a:pt x="70" y="625"/>
                  </a:lnTo>
                  <a:lnTo>
                    <a:pt x="87" y="619"/>
                  </a:lnTo>
                  <a:lnTo>
                    <a:pt x="110" y="636"/>
                  </a:lnTo>
                  <a:lnTo>
                    <a:pt x="139" y="648"/>
                  </a:lnTo>
                  <a:lnTo>
                    <a:pt x="185" y="636"/>
                  </a:lnTo>
                  <a:lnTo>
                    <a:pt x="232" y="619"/>
                  </a:lnTo>
                  <a:lnTo>
                    <a:pt x="278" y="619"/>
                  </a:lnTo>
                  <a:lnTo>
                    <a:pt x="324" y="613"/>
                  </a:lnTo>
                  <a:lnTo>
                    <a:pt x="382" y="608"/>
                  </a:lnTo>
                  <a:lnTo>
                    <a:pt x="417" y="602"/>
                  </a:lnTo>
                  <a:lnTo>
                    <a:pt x="480" y="567"/>
                  </a:lnTo>
                  <a:lnTo>
                    <a:pt x="504" y="544"/>
                  </a:lnTo>
                  <a:lnTo>
                    <a:pt x="538" y="515"/>
                  </a:lnTo>
                  <a:lnTo>
                    <a:pt x="567" y="486"/>
                  </a:lnTo>
                  <a:lnTo>
                    <a:pt x="596" y="451"/>
                  </a:lnTo>
                  <a:lnTo>
                    <a:pt x="625" y="422"/>
                  </a:lnTo>
                  <a:lnTo>
                    <a:pt x="654" y="382"/>
                  </a:lnTo>
                  <a:lnTo>
                    <a:pt x="689" y="341"/>
                  </a:lnTo>
                  <a:lnTo>
                    <a:pt x="706" y="289"/>
                  </a:lnTo>
                  <a:lnTo>
                    <a:pt x="729" y="243"/>
                  </a:lnTo>
                  <a:lnTo>
                    <a:pt x="695" y="237"/>
                  </a:lnTo>
                  <a:lnTo>
                    <a:pt x="689" y="260"/>
                  </a:lnTo>
                  <a:lnTo>
                    <a:pt x="642" y="249"/>
                  </a:lnTo>
                  <a:lnTo>
                    <a:pt x="648" y="208"/>
                  </a:lnTo>
                  <a:lnTo>
                    <a:pt x="666" y="185"/>
                  </a:lnTo>
                  <a:lnTo>
                    <a:pt x="689" y="197"/>
                  </a:lnTo>
                  <a:lnTo>
                    <a:pt x="689" y="139"/>
                  </a:lnTo>
                  <a:lnTo>
                    <a:pt x="689" y="87"/>
                  </a:lnTo>
                  <a:lnTo>
                    <a:pt x="683" y="46"/>
                  </a:lnTo>
                  <a:lnTo>
                    <a:pt x="671" y="12"/>
                  </a:lnTo>
                  <a:lnTo>
                    <a:pt x="631" y="6"/>
                  </a:lnTo>
                  <a:lnTo>
                    <a:pt x="585" y="0"/>
                  </a:lnTo>
                  <a:lnTo>
                    <a:pt x="579" y="0"/>
                  </a:lnTo>
                  <a:lnTo>
                    <a:pt x="521" y="41"/>
                  </a:lnTo>
                  <a:lnTo>
                    <a:pt x="475" y="75"/>
                  </a:lnTo>
                  <a:lnTo>
                    <a:pt x="451" y="122"/>
                  </a:lnTo>
                  <a:lnTo>
                    <a:pt x="423" y="139"/>
                  </a:lnTo>
                  <a:lnTo>
                    <a:pt x="399" y="185"/>
                  </a:lnTo>
                  <a:lnTo>
                    <a:pt x="330" y="174"/>
                  </a:lnTo>
                  <a:lnTo>
                    <a:pt x="295" y="162"/>
                  </a:lnTo>
                  <a:lnTo>
                    <a:pt x="272" y="197"/>
                  </a:lnTo>
                  <a:lnTo>
                    <a:pt x="249" y="231"/>
                  </a:lnTo>
                  <a:lnTo>
                    <a:pt x="203" y="237"/>
                  </a:lnTo>
                  <a:lnTo>
                    <a:pt x="185" y="231"/>
                  </a:lnTo>
                  <a:lnTo>
                    <a:pt x="191" y="179"/>
                  </a:lnTo>
                  <a:lnTo>
                    <a:pt x="162" y="133"/>
                  </a:lnTo>
                  <a:close/>
                </a:path>
              </a:pathLst>
            </a:custGeom>
            <a:grpFill/>
            <a:ln w="12700">
              <a:solidFill>
                <a:srgbClr val="646B86"/>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sp>
          <p:nvSpPr>
            <p:cNvPr id="234" name="Freeform 9"/>
            <p:cNvSpPr>
              <a:spLocks/>
            </p:cNvSpPr>
            <p:nvPr/>
          </p:nvSpPr>
          <p:spPr bwMode="gray">
            <a:xfrm>
              <a:off x="5043488" y="6651625"/>
              <a:ext cx="155575" cy="155575"/>
            </a:xfrm>
            <a:custGeom>
              <a:avLst/>
              <a:gdLst>
                <a:gd name="T0" fmla="*/ 103327200 w 98"/>
                <a:gd name="T1" fmla="*/ 27722513 h 98"/>
                <a:gd name="T2" fmla="*/ 0 w 98"/>
                <a:gd name="T3" fmla="*/ 131048125 h 98"/>
                <a:gd name="T4" fmla="*/ 73085325 w 98"/>
                <a:gd name="T5" fmla="*/ 246975313 h 98"/>
                <a:gd name="T6" fmla="*/ 115927188 w 98"/>
                <a:gd name="T7" fmla="*/ 216733438 h 98"/>
                <a:gd name="T8" fmla="*/ 234375325 w 98"/>
                <a:gd name="T9" fmla="*/ 131048125 h 98"/>
                <a:gd name="T10" fmla="*/ 246975313 w 98"/>
                <a:gd name="T11" fmla="*/ 57964388 h 98"/>
                <a:gd name="T12" fmla="*/ 161290000 w 98"/>
                <a:gd name="T13" fmla="*/ 0 h 98"/>
                <a:gd name="T14" fmla="*/ 103327200 w 98"/>
                <a:gd name="T15" fmla="*/ 27722513 h 98"/>
                <a:gd name="T16" fmla="*/ 0 60000 65536"/>
                <a:gd name="T17" fmla="*/ 0 60000 65536"/>
                <a:gd name="T18" fmla="*/ 0 60000 65536"/>
                <a:gd name="T19" fmla="*/ 0 60000 65536"/>
                <a:gd name="T20" fmla="*/ 0 60000 65536"/>
                <a:gd name="T21" fmla="*/ 0 60000 65536"/>
                <a:gd name="T22" fmla="*/ 0 60000 65536"/>
                <a:gd name="T23" fmla="*/ 0 60000 65536"/>
                <a:gd name="T24" fmla="*/ 0 w 98"/>
                <a:gd name="T25" fmla="*/ 0 h 98"/>
                <a:gd name="T26" fmla="*/ 98 w 98"/>
                <a:gd name="T27" fmla="*/ 98 h 9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8" h="98">
                  <a:moveTo>
                    <a:pt x="41" y="11"/>
                  </a:moveTo>
                  <a:lnTo>
                    <a:pt x="0" y="52"/>
                  </a:lnTo>
                  <a:lnTo>
                    <a:pt x="29" y="98"/>
                  </a:lnTo>
                  <a:lnTo>
                    <a:pt x="46" y="86"/>
                  </a:lnTo>
                  <a:lnTo>
                    <a:pt x="93" y="52"/>
                  </a:lnTo>
                  <a:lnTo>
                    <a:pt x="98" y="23"/>
                  </a:lnTo>
                  <a:lnTo>
                    <a:pt x="64" y="0"/>
                  </a:lnTo>
                  <a:lnTo>
                    <a:pt x="41" y="11"/>
                  </a:lnTo>
                  <a:close/>
                </a:path>
              </a:pathLst>
            </a:custGeom>
            <a:grpFill/>
            <a:ln w="12700">
              <a:solidFill>
                <a:srgbClr val="646B86"/>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sp>
          <p:nvSpPr>
            <p:cNvPr id="235" name="Freeform 10"/>
            <p:cNvSpPr>
              <a:spLocks/>
            </p:cNvSpPr>
            <p:nvPr/>
          </p:nvSpPr>
          <p:spPr bwMode="gray">
            <a:xfrm>
              <a:off x="4179888" y="6154738"/>
              <a:ext cx="9525" cy="46037"/>
            </a:xfrm>
            <a:custGeom>
              <a:avLst/>
              <a:gdLst>
                <a:gd name="T0" fmla="*/ 15120938 w 6"/>
                <a:gd name="T1" fmla="*/ 73082944 h 29"/>
                <a:gd name="T2" fmla="*/ 0 w 6"/>
                <a:gd name="T3" fmla="*/ 57962170 h 29"/>
                <a:gd name="T4" fmla="*/ 0 w 6"/>
                <a:gd name="T5" fmla="*/ 0 h 29"/>
                <a:gd name="T6" fmla="*/ 15120938 w 6"/>
                <a:gd name="T7" fmla="*/ 73082944 h 29"/>
                <a:gd name="T8" fmla="*/ 0 60000 65536"/>
                <a:gd name="T9" fmla="*/ 0 60000 65536"/>
                <a:gd name="T10" fmla="*/ 0 60000 65536"/>
                <a:gd name="T11" fmla="*/ 0 60000 65536"/>
                <a:gd name="T12" fmla="*/ 0 w 6"/>
                <a:gd name="T13" fmla="*/ 0 h 29"/>
                <a:gd name="T14" fmla="*/ 6 w 6"/>
                <a:gd name="T15" fmla="*/ 29 h 29"/>
              </a:gdLst>
              <a:ahLst/>
              <a:cxnLst>
                <a:cxn ang="T8">
                  <a:pos x="T0" y="T1"/>
                </a:cxn>
                <a:cxn ang="T9">
                  <a:pos x="T2" y="T3"/>
                </a:cxn>
                <a:cxn ang="T10">
                  <a:pos x="T4" y="T5"/>
                </a:cxn>
                <a:cxn ang="T11">
                  <a:pos x="T6" y="T7"/>
                </a:cxn>
              </a:cxnLst>
              <a:rect l="T12" t="T13" r="T14" b="T15"/>
              <a:pathLst>
                <a:path w="6" h="29">
                  <a:moveTo>
                    <a:pt x="6" y="29"/>
                  </a:moveTo>
                  <a:lnTo>
                    <a:pt x="0" y="23"/>
                  </a:lnTo>
                  <a:lnTo>
                    <a:pt x="0" y="0"/>
                  </a:lnTo>
                  <a:lnTo>
                    <a:pt x="6" y="29"/>
                  </a:lnTo>
                  <a:close/>
                </a:path>
              </a:pathLst>
            </a:custGeom>
            <a:grpFill/>
            <a:ln w="12700">
              <a:solidFill>
                <a:srgbClr val="646B86"/>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sp>
          <p:nvSpPr>
            <p:cNvPr id="236" name="Freeform 11"/>
            <p:cNvSpPr>
              <a:spLocks/>
            </p:cNvSpPr>
            <p:nvPr/>
          </p:nvSpPr>
          <p:spPr bwMode="gray">
            <a:xfrm>
              <a:off x="5530850" y="1562100"/>
              <a:ext cx="82550" cy="312738"/>
            </a:xfrm>
            <a:custGeom>
              <a:avLst/>
              <a:gdLst>
                <a:gd name="T0" fmla="*/ 85685313 w 52"/>
                <a:gd name="T1" fmla="*/ 496472369 h 197"/>
                <a:gd name="T2" fmla="*/ 42843450 w 52"/>
                <a:gd name="T3" fmla="*/ 365424034 h 197"/>
                <a:gd name="T4" fmla="*/ 0 w 52"/>
                <a:gd name="T5" fmla="*/ 249496661 h 197"/>
                <a:gd name="T6" fmla="*/ 27722513 w 52"/>
                <a:gd name="T7" fmla="*/ 133569289 h 197"/>
                <a:gd name="T8" fmla="*/ 73085325 w 52"/>
                <a:gd name="T9" fmla="*/ 15120962 h 197"/>
                <a:gd name="T10" fmla="*/ 115927188 w 52"/>
                <a:gd name="T11" fmla="*/ 0 h 197"/>
                <a:gd name="T12" fmla="*/ 131048125 w 52"/>
                <a:gd name="T13" fmla="*/ 60483847 h 197"/>
                <a:gd name="T14" fmla="*/ 115927188 w 52"/>
                <a:gd name="T15" fmla="*/ 176411220 h 197"/>
                <a:gd name="T16" fmla="*/ 115927188 w 52"/>
                <a:gd name="T17" fmla="*/ 277217631 h 197"/>
                <a:gd name="T18" fmla="*/ 100806250 w 52"/>
                <a:gd name="T19" fmla="*/ 380544996 h 197"/>
                <a:gd name="T20" fmla="*/ 100806250 w 52"/>
                <a:gd name="T21" fmla="*/ 481351407 h 197"/>
                <a:gd name="T22" fmla="*/ 85685313 w 52"/>
                <a:gd name="T23" fmla="*/ 496472369 h 19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2"/>
                <a:gd name="T37" fmla="*/ 0 h 197"/>
                <a:gd name="T38" fmla="*/ 52 w 52"/>
                <a:gd name="T39" fmla="*/ 197 h 19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2" h="197">
                  <a:moveTo>
                    <a:pt x="34" y="197"/>
                  </a:moveTo>
                  <a:lnTo>
                    <a:pt x="17" y="145"/>
                  </a:lnTo>
                  <a:lnTo>
                    <a:pt x="0" y="99"/>
                  </a:lnTo>
                  <a:lnTo>
                    <a:pt x="11" y="53"/>
                  </a:lnTo>
                  <a:lnTo>
                    <a:pt x="29" y="6"/>
                  </a:lnTo>
                  <a:lnTo>
                    <a:pt x="46" y="0"/>
                  </a:lnTo>
                  <a:lnTo>
                    <a:pt x="52" y="24"/>
                  </a:lnTo>
                  <a:lnTo>
                    <a:pt x="46" y="70"/>
                  </a:lnTo>
                  <a:lnTo>
                    <a:pt x="46" y="110"/>
                  </a:lnTo>
                  <a:lnTo>
                    <a:pt x="40" y="151"/>
                  </a:lnTo>
                  <a:lnTo>
                    <a:pt x="40" y="191"/>
                  </a:lnTo>
                  <a:lnTo>
                    <a:pt x="34" y="197"/>
                  </a:lnTo>
                  <a:close/>
                </a:path>
              </a:pathLst>
            </a:custGeom>
            <a:grpFill/>
            <a:ln w="12700">
              <a:solidFill>
                <a:srgbClr val="646B86"/>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sp>
          <p:nvSpPr>
            <p:cNvPr id="237" name="Freeform 12"/>
            <p:cNvSpPr>
              <a:spLocks/>
            </p:cNvSpPr>
            <p:nvPr/>
          </p:nvSpPr>
          <p:spPr bwMode="gray">
            <a:xfrm>
              <a:off x="5576888" y="1443038"/>
              <a:ext cx="82550" cy="128587"/>
            </a:xfrm>
            <a:custGeom>
              <a:avLst/>
              <a:gdLst>
                <a:gd name="T0" fmla="*/ 115927188 w 52"/>
                <a:gd name="T1" fmla="*/ 118446089 h 81"/>
                <a:gd name="T2" fmla="*/ 42843450 w 52"/>
                <a:gd name="T3" fmla="*/ 189010190 h 81"/>
                <a:gd name="T4" fmla="*/ 0 w 52"/>
                <a:gd name="T5" fmla="*/ 204131069 h 81"/>
                <a:gd name="T6" fmla="*/ 27722513 w 52"/>
                <a:gd name="T7" fmla="*/ 103325211 h 81"/>
                <a:gd name="T8" fmla="*/ 42843450 w 52"/>
                <a:gd name="T9" fmla="*/ 73083453 h 81"/>
                <a:gd name="T10" fmla="*/ 73085325 w 52"/>
                <a:gd name="T11" fmla="*/ 0 h 81"/>
                <a:gd name="T12" fmla="*/ 131048125 w 52"/>
                <a:gd name="T13" fmla="*/ 30241757 h 81"/>
                <a:gd name="T14" fmla="*/ 115927188 w 52"/>
                <a:gd name="T15" fmla="*/ 118446089 h 81"/>
                <a:gd name="T16" fmla="*/ 0 60000 65536"/>
                <a:gd name="T17" fmla="*/ 0 60000 65536"/>
                <a:gd name="T18" fmla="*/ 0 60000 65536"/>
                <a:gd name="T19" fmla="*/ 0 60000 65536"/>
                <a:gd name="T20" fmla="*/ 0 60000 65536"/>
                <a:gd name="T21" fmla="*/ 0 60000 65536"/>
                <a:gd name="T22" fmla="*/ 0 60000 65536"/>
                <a:gd name="T23" fmla="*/ 0 60000 65536"/>
                <a:gd name="T24" fmla="*/ 0 w 52"/>
                <a:gd name="T25" fmla="*/ 0 h 81"/>
                <a:gd name="T26" fmla="*/ 52 w 52"/>
                <a:gd name="T27" fmla="*/ 81 h 8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2" h="81">
                  <a:moveTo>
                    <a:pt x="46" y="47"/>
                  </a:moveTo>
                  <a:lnTo>
                    <a:pt x="17" y="75"/>
                  </a:lnTo>
                  <a:lnTo>
                    <a:pt x="0" y="81"/>
                  </a:lnTo>
                  <a:lnTo>
                    <a:pt x="11" y="41"/>
                  </a:lnTo>
                  <a:lnTo>
                    <a:pt x="17" y="29"/>
                  </a:lnTo>
                  <a:lnTo>
                    <a:pt x="29" y="0"/>
                  </a:lnTo>
                  <a:lnTo>
                    <a:pt x="52" y="12"/>
                  </a:lnTo>
                  <a:lnTo>
                    <a:pt x="46" y="47"/>
                  </a:lnTo>
                  <a:close/>
                </a:path>
              </a:pathLst>
            </a:custGeom>
            <a:grpFill/>
            <a:ln w="12700">
              <a:solidFill>
                <a:srgbClr val="646B86"/>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sp>
          <p:nvSpPr>
            <p:cNvPr id="238" name="Freeform 13"/>
            <p:cNvSpPr>
              <a:spLocks/>
            </p:cNvSpPr>
            <p:nvPr/>
          </p:nvSpPr>
          <p:spPr bwMode="gray">
            <a:xfrm>
              <a:off x="4730750" y="4970463"/>
              <a:ext cx="854075" cy="808037"/>
            </a:xfrm>
            <a:custGeom>
              <a:avLst/>
              <a:gdLst>
                <a:gd name="T0" fmla="*/ 234375325 w 538"/>
                <a:gd name="T1" fmla="*/ 612396796 h 509"/>
                <a:gd name="T2" fmla="*/ 131048125 w 538"/>
                <a:gd name="T3" fmla="*/ 612396796 h 509"/>
                <a:gd name="T4" fmla="*/ 15120938 w 538"/>
                <a:gd name="T5" fmla="*/ 627517724 h 509"/>
                <a:gd name="T6" fmla="*/ 15120938 w 538"/>
                <a:gd name="T7" fmla="*/ 728323912 h 509"/>
                <a:gd name="T8" fmla="*/ 0 w 538"/>
                <a:gd name="T9" fmla="*/ 831651048 h 509"/>
                <a:gd name="T10" fmla="*/ 0 w 538"/>
                <a:gd name="T11" fmla="*/ 932457236 h 509"/>
                <a:gd name="T12" fmla="*/ 0 w 538"/>
                <a:gd name="T13" fmla="*/ 1035782784 h 509"/>
                <a:gd name="T14" fmla="*/ 88206263 w 538"/>
                <a:gd name="T15" fmla="*/ 1136588972 h 509"/>
                <a:gd name="T16" fmla="*/ 161290000 w 538"/>
                <a:gd name="T17" fmla="*/ 1224795180 h 509"/>
                <a:gd name="T18" fmla="*/ 249496263 w 538"/>
                <a:gd name="T19" fmla="*/ 1209674251 h 509"/>
                <a:gd name="T20" fmla="*/ 365423450 w 538"/>
                <a:gd name="T21" fmla="*/ 1252516087 h 509"/>
                <a:gd name="T22" fmla="*/ 526713450 w 538"/>
                <a:gd name="T23" fmla="*/ 1282757944 h 509"/>
                <a:gd name="T24" fmla="*/ 642640638 w 538"/>
                <a:gd name="T25" fmla="*/ 1179432395 h 509"/>
                <a:gd name="T26" fmla="*/ 758567825 w 538"/>
                <a:gd name="T27" fmla="*/ 1093747136 h 509"/>
                <a:gd name="T28" fmla="*/ 788809700 w 538"/>
                <a:gd name="T29" fmla="*/ 1005540928 h 509"/>
                <a:gd name="T30" fmla="*/ 877014375 w 538"/>
                <a:gd name="T31" fmla="*/ 990420000 h 509"/>
                <a:gd name="T32" fmla="*/ 962699688 w 538"/>
                <a:gd name="T33" fmla="*/ 962699092 h 509"/>
                <a:gd name="T34" fmla="*/ 947578750 w 538"/>
                <a:gd name="T35" fmla="*/ 889613812 h 509"/>
                <a:gd name="T36" fmla="*/ 1035785013 w 538"/>
                <a:gd name="T37" fmla="*/ 859371956 h 509"/>
                <a:gd name="T38" fmla="*/ 1123989688 w 538"/>
                <a:gd name="T39" fmla="*/ 831651048 h 509"/>
                <a:gd name="T40" fmla="*/ 1197075013 w 538"/>
                <a:gd name="T41" fmla="*/ 786288263 h 509"/>
                <a:gd name="T42" fmla="*/ 1285279688 w 538"/>
                <a:gd name="T43" fmla="*/ 758565768 h 509"/>
                <a:gd name="T44" fmla="*/ 1239916875 w 538"/>
                <a:gd name="T45" fmla="*/ 700603004 h 509"/>
                <a:gd name="T46" fmla="*/ 1297881263 w 538"/>
                <a:gd name="T47" fmla="*/ 567034012 h 509"/>
                <a:gd name="T48" fmla="*/ 1313002200 w 538"/>
                <a:gd name="T49" fmla="*/ 539313104 h 509"/>
                <a:gd name="T50" fmla="*/ 1328123138 w 538"/>
                <a:gd name="T51" fmla="*/ 435985968 h 509"/>
                <a:gd name="T52" fmla="*/ 1328123138 w 538"/>
                <a:gd name="T53" fmla="*/ 335179780 h 509"/>
                <a:gd name="T54" fmla="*/ 1355844063 w 538"/>
                <a:gd name="T55" fmla="*/ 292337944 h 509"/>
                <a:gd name="T56" fmla="*/ 1285279688 w 538"/>
                <a:gd name="T57" fmla="*/ 189010808 h 509"/>
                <a:gd name="T58" fmla="*/ 1270158750 w 538"/>
                <a:gd name="T59" fmla="*/ 146168972 h 509"/>
                <a:gd name="T60" fmla="*/ 1151712200 w 538"/>
                <a:gd name="T61" fmla="*/ 88204620 h 509"/>
                <a:gd name="T62" fmla="*/ 1035785013 w 538"/>
                <a:gd name="T63" fmla="*/ 15120928 h 509"/>
                <a:gd name="T64" fmla="*/ 1035785013 w 538"/>
                <a:gd name="T65" fmla="*/ 0 h 509"/>
                <a:gd name="T66" fmla="*/ 919857825 w 538"/>
                <a:gd name="T67" fmla="*/ 15120928 h 509"/>
                <a:gd name="T68" fmla="*/ 816530625 w 538"/>
                <a:gd name="T69" fmla="*/ 42841836 h 509"/>
                <a:gd name="T70" fmla="*/ 758567825 w 538"/>
                <a:gd name="T71" fmla="*/ 146168972 h 509"/>
                <a:gd name="T72" fmla="*/ 773688763 w 538"/>
                <a:gd name="T73" fmla="*/ 246975160 h 509"/>
                <a:gd name="T74" fmla="*/ 773688763 w 538"/>
                <a:gd name="T75" fmla="*/ 365421636 h 509"/>
                <a:gd name="T76" fmla="*/ 758567825 w 538"/>
                <a:gd name="T77" fmla="*/ 481348752 h 509"/>
                <a:gd name="T78" fmla="*/ 877014375 w 538"/>
                <a:gd name="T79" fmla="*/ 554434032 h 509"/>
                <a:gd name="T80" fmla="*/ 904736888 w 538"/>
                <a:gd name="T81" fmla="*/ 509071247 h 509"/>
                <a:gd name="T82" fmla="*/ 877014375 w 538"/>
                <a:gd name="T83" fmla="*/ 670361148 h 509"/>
                <a:gd name="T84" fmla="*/ 861893438 w 538"/>
                <a:gd name="T85" fmla="*/ 670361148 h 509"/>
                <a:gd name="T86" fmla="*/ 803930638 w 538"/>
                <a:gd name="T87" fmla="*/ 670361148 h 509"/>
                <a:gd name="T88" fmla="*/ 715724375 w 538"/>
                <a:gd name="T89" fmla="*/ 539313104 h 509"/>
                <a:gd name="T90" fmla="*/ 642640638 w 538"/>
                <a:gd name="T91" fmla="*/ 496469680 h 509"/>
                <a:gd name="T92" fmla="*/ 599797188 w 538"/>
                <a:gd name="T93" fmla="*/ 435985968 h 509"/>
                <a:gd name="T94" fmla="*/ 554434375 w 538"/>
                <a:gd name="T95" fmla="*/ 496469680 h 509"/>
                <a:gd name="T96" fmla="*/ 395665325 w 538"/>
                <a:gd name="T97" fmla="*/ 435985968 h 509"/>
                <a:gd name="T98" fmla="*/ 380544388 w 538"/>
                <a:gd name="T99" fmla="*/ 393144132 h 509"/>
                <a:gd name="T100" fmla="*/ 292338125 w 538"/>
                <a:gd name="T101" fmla="*/ 408265060 h 509"/>
                <a:gd name="T102" fmla="*/ 249496263 w 538"/>
                <a:gd name="T103" fmla="*/ 350300708 h 509"/>
                <a:gd name="T104" fmla="*/ 249496263 w 538"/>
                <a:gd name="T105" fmla="*/ 481348752 h 509"/>
                <a:gd name="T106" fmla="*/ 234375325 w 538"/>
                <a:gd name="T107" fmla="*/ 612396796 h 50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38"/>
                <a:gd name="T163" fmla="*/ 0 h 509"/>
                <a:gd name="T164" fmla="*/ 538 w 538"/>
                <a:gd name="T165" fmla="*/ 509 h 50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38" h="509">
                  <a:moveTo>
                    <a:pt x="93" y="243"/>
                  </a:moveTo>
                  <a:lnTo>
                    <a:pt x="52" y="243"/>
                  </a:lnTo>
                  <a:lnTo>
                    <a:pt x="6" y="249"/>
                  </a:lnTo>
                  <a:lnTo>
                    <a:pt x="6" y="289"/>
                  </a:lnTo>
                  <a:lnTo>
                    <a:pt x="0" y="330"/>
                  </a:lnTo>
                  <a:lnTo>
                    <a:pt x="0" y="370"/>
                  </a:lnTo>
                  <a:lnTo>
                    <a:pt x="0" y="411"/>
                  </a:lnTo>
                  <a:lnTo>
                    <a:pt x="35" y="451"/>
                  </a:lnTo>
                  <a:lnTo>
                    <a:pt x="64" y="486"/>
                  </a:lnTo>
                  <a:lnTo>
                    <a:pt x="99" y="480"/>
                  </a:lnTo>
                  <a:lnTo>
                    <a:pt x="145" y="497"/>
                  </a:lnTo>
                  <a:lnTo>
                    <a:pt x="209" y="509"/>
                  </a:lnTo>
                  <a:lnTo>
                    <a:pt x="255" y="468"/>
                  </a:lnTo>
                  <a:lnTo>
                    <a:pt x="301" y="434"/>
                  </a:lnTo>
                  <a:lnTo>
                    <a:pt x="313" y="399"/>
                  </a:lnTo>
                  <a:lnTo>
                    <a:pt x="348" y="393"/>
                  </a:lnTo>
                  <a:lnTo>
                    <a:pt x="382" y="382"/>
                  </a:lnTo>
                  <a:lnTo>
                    <a:pt x="376" y="353"/>
                  </a:lnTo>
                  <a:lnTo>
                    <a:pt x="411" y="341"/>
                  </a:lnTo>
                  <a:lnTo>
                    <a:pt x="446" y="330"/>
                  </a:lnTo>
                  <a:lnTo>
                    <a:pt x="475" y="312"/>
                  </a:lnTo>
                  <a:lnTo>
                    <a:pt x="510" y="301"/>
                  </a:lnTo>
                  <a:lnTo>
                    <a:pt x="492" y="278"/>
                  </a:lnTo>
                  <a:lnTo>
                    <a:pt x="515" y="225"/>
                  </a:lnTo>
                  <a:lnTo>
                    <a:pt x="521" y="214"/>
                  </a:lnTo>
                  <a:lnTo>
                    <a:pt x="527" y="173"/>
                  </a:lnTo>
                  <a:lnTo>
                    <a:pt x="527" y="133"/>
                  </a:lnTo>
                  <a:lnTo>
                    <a:pt x="538" y="116"/>
                  </a:lnTo>
                  <a:lnTo>
                    <a:pt x="510" y="75"/>
                  </a:lnTo>
                  <a:lnTo>
                    <a:pt x="504" y="58"/>
                  </a:lnTo>
                  <a:lnTo>
                    <a:pt x="457" y="35"/>
                  </a:lnTo>
                  <a:lnTo>
                    <a:pt x="411" y="6"/>
                  </a:lnTo>
                  <a:lnTo>
                    <a:pt x="411" y="0"/>
                  </a:lnTo>
                  <a:lnTo>
                    <a:pt x="365" y="6"/>
                  </a:lnTo>
                  <a:lnTo>
                    <a:pt x="324" y="17"/>
                  </a:lnTo>
                  <a:lnTo>
                    <a:pt x="301" y="58"/>
                  </a:lnTo>
                  <a:lnTo>
                    <a:pt x="307" y="98"/>
                  </a:lnTo>
                  <a:lnTo>
                    <a:pt x="307" y="145"/>
                  </a:lnTo>
                  <a:lnTo>
                    <a:pt x="301" y="191"/>
                  </a:lnTo>
                  <a:lnTo>
                    <a:pt x="348" y="220"/>
                  </a:lnTo>
                  <a:lnTo>
                    <a:pt x="359" y="202"/>
                  </a:lnTo>
                  <a:lnTo>
                    <a:pt x="348" y="266"/>
                  </a:lnTo>
                  <a:lnTo>
                    <a:pt x="342" y="266"/>
                  </a:lnTo>
                  <a:lnTo>
                    <a:pt x="319" y="266"/>
                  </a:lnTo>
                  <a:lnTo>
                    <a:pt x="284" y="214"/>
                  </a:lnTo>
                  <a:lnTo>
                    <a:pt x="255" y="197"/>
                  </a:lnTo>
                  <a:lnTo>
                    <a:pt x="238" y="173"/>
                  </a:lnTo>
                  <a:lnTo>
                    <a:pt x="220" y="197"/>
                  </a:lnTo>
                  <a:lnTo>
                    <a:pt x="157" y="173"/>
                  </a:lnTo>
                  <a:lnTo>
                    <a:pt x="151" y="156"/>
                  </a:lnTo>
                  <a:lnTo>
                    <a:pt x="116" y="162"/>
                  </a:lnTo>
                  <a:lnTo>
                    <a:pt x="99" y="139"/>
                  </a:lnTo>
                  <a:lnTo>
                    <a:pt x="99" y="191"/>
                  </a:lnTo>
                  <a:lnTo>
                    <a:pt x="93" y="243"/>
                  </a:lnTo>
                  <a:close/>
                </a:path>
              </a:pathLst>
            </a:custGeom>
            <a:solidFill>
              <a:srgbClr val="D16349"/>
            </a:solidFill>
            <a:ln w="12700">
              <a:solidFill>
                <a:srgbClr val="646B86"/>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sp>
          <p:nvSpPr>
            <p:cNvPr id="239" name="Freeform 14"/>
            <p:cNvSpPr>
              <a:spLocks/>
            </p:cNvSpPr>
            <p:nvPr/>
          </p:nvSpPr>
          <p:spPr bwMode="gray">
            <a:xfrm>
              <a:off x="3995738" y="4776788"/>
              <a:ext cx="892175" cy="992187"/>
            </a:xfrm>
            <a:custGeom>
              <a:avLst/>
              <a:gdLst>
                <a:gd name="T0" fmla="*/ 1401206875 w 562"/>
                <a:gd name="T1" fmla="*/ 919855774 h 625"/>
                <a:gd name="T2" fmla="*/ 1297881263 w 562"/>
                <a:gd name="T3" fmla="*/ 919855774 h 625"/>
                <a:gd name="T4" fmla="*/ 1181954075 w 562"/>
                <a:gd name="T5" fmla="*/ 934976704 h 625"/>
                <a:gd name="T6" fmla="*/ 1181954075 w 562"/>
                <a:gd name="T7" fmla="*/ 1035782903 h 625"/>
                <a:gd name="T8" fmla="*/ 1166833138 w 562"/>
                <a:gd name="T9" fmla="*/ 1139110051 h 625"/>
                <a:gd name="T10" fmla="*/ 1166833138 w 562"/>
                <a:gd name="T11" fmla="*/ 1239916250 h 625"/>
                <a:gd name="T12" fmla="*/ 1166833138 w 562"/>
                <a:gd name="T13" fmla="*/ 1343241811 h 625"/>
                <a:gd name="T14" fmla="*/ 1255037813 w 562"/>
                <a:gd name="T15" fmla="*/ 1444048010 h 625"/>
                <a:gd name="T16" fmla="*/ 1328123138 w 562"/>
                <a:gd name="T17" fmla="*/ 1532254228 h 625"/>
                <a:gd name="T18" fmla="*/ 1154231563 w 562"/>
                <a:gd name="T19" fmla="*/ 1559975139 h 625"/>
                <a:gd name="T20" fmla="*/ 992941563 w 562"/>
                <a:gd name="T21" fmla="*/ 1575096069 h 625"/>
                <a:gd name="T22" fmla="*/ 877014375 w 562"/>
                <a:gd name="T23" fmla="*/ 1547375158 h 625"/>
                <a:gd name="T24" fmla="*/ 773688763 w 562"/>
                <a:gd name="T25" fmla="*/ 1532254228 h 625"/>
                <a:gd name="T26" fmla="*/ 758567825 w 562"/>
                <a:gd name="T27" fmla="*/ 1502012368 h 625"/>
                <a:gd name="T28" fmla="*/ 627519700 w 562"/>
                <a:gd name="T29" fmla="*/ 1502012368 h 625"/>
                <a:gd name="T30" fmla="*/ 496471575 w 562"/>
                <a:gd name="T31" fmla="*/ 1486891438 h 625"/>
                <a:gd name="T32" fmla="*/ 365423450 w 562"/>
                <a:gd name="T33" fmla="*/ 1486891438 h 625"/>
                <a:gd name="T34" fmla="*/ 219254388 w 562"/>
                <a:gd name="T35" fmla="*/ 1486891438 h 625"/>
                <a:gd name="T36" fmla="*/ 146169063 w 562"/>
                <a:gd name="T37" fmla="*/ 1444048010 h 625"/>
                <a:gd name="T38" fmla="*/ 0 w 562"/>
                <a:gd name="T39" fmla="*/ 1486891438 h 625"/>
                <a:gd name="T40" fmla="*/ 0 w 562"/>
                <a:gd name="T41" fmla="*/ 1370964309 h 625"/>
                <a:gd name="T42" fmla="*/ 15120938 w 562"/>
                <a:gd name="T43" fmla="*/ 1282758091 h 625"/>
                <a:gd name="T44" fmla="*/ 73085325 w 562"/>
                <a:gd name="T45" fmla="*/ 1108868191 h 625"/>
                <a:gd name="T46" fmla="*/ 118448138 w 562"/>
                <a:gd name="T47" fmla="*/ 947578272 h 625"/>
                <a:gd name="T48" fmla="*/ 191531875 w 562"/>
                <a:gd name="T49" fmla="*/ 861893003 h 625"/>
                <a:gd name="T50" fmla="*/ 249496263 w 562"/>
                <a:gd name="T51" fmla="*/ 773686785 h 625"/>
                <a:gd name="T52" fmla="*/ 219254388 w 562"/>
                <a:gd name="T53" fmla="*/ 599796885 h 625"/>
                <a:gd name="T54" fmla="*/ 191531875 w 562"/>
                <a:gd name="T55" fmla="*/ 496469737 h 625"/>
                <a:gd name="T56" fmla="*/ 161290000 w 562"/>
                <a:gd name="T57" fmla="*/ 395663538 h 625"/>
                <a:gd name="T58" fmla="*/ 204133450 w 562"/>
                <a:gd name="T59" fmla="*/ 335179819 h 625"/>
                <a:gd name="T60" fmla="*/ 146169063 w 562"/>
                <a:gd name="T61" fmla="*/ 176410849 h 625"/>
                <a:gd name="T62" fmla="*/ 88206263 w 562"/>
                <a:gd name="T63" fmla="*/ 30241860 h 625"/>
                <a:gd name="T64" fmla="*/ 176410938 w 562"/>
                <a:gd name="T65" fmla="*/ 0 h 625"/>
                <a:gd name="T66" fmla="*/ 277217188 w 562"/>
                <a:gd name="T67" fmla="*/ 0 h 625"/>
                <a:gd name="T68" fmla="*/ 380544388 w 562"/>
                <a:gd name="T69" fmla="*/ 0 h 625"/>
                <a:gd name="T70" fmla="*/ 468749063 w 562"/>
                <a:gd name="T71" fmla="*/ 15120930 h 625"/>
                <a:gd name="T72" fmla="*/ 569555313 w 562"/>
                <a:gd name="T73" fmla="*/ 15120930 h 625"/>
                <a:gd name="T74" fmla="*/ 612398763 w 562"/>
                <a:gd name="T75" fmla="*/ 131048059 h 625"/>
                <a:gd name="T76" fmla="*/ 657761575 w 562"/>
                <a:gd name="T77" fmla="*/ 264615479 h 625"/>
                <a:gd name="T78" fmla="*/ 743446888 w 562"/>
                <a:gd name="T79" fmla="*/ 292337978 h 625"/>
                <a:gd name="T80" fmla="*/ 889615950 w 562"/>
                <a:gd name="T81" fmla="*/ 264615479 h 625"/>
                <a:gd name="T82" fmla="*/ 904736888 w 562"/>
                <a:gd name="T83" fmla="*/ 146168989 h 625"/>
                <a:gd name="T84" fmla="*/ 1020664075 w 562"/>
                <a:gd name="T85" fmla="*/ 161289919 h 625"/>
                <a:gd name="T86" fmla="*/ 1020664075 w 562"/>
                <a:gd name="T87" fmla="*/ 191531778 h 625"/>
                <a:gd name="T88" fmla="*/ 1166833138 w 562"/>
                <a:gd name="T89" fmla="*/ 204131760 h 625"/>
                <a:gd name="T90" fmla="*/ 1181954075 w 562"/>
                <a:gd name="T91" fmla="*/ 350300748 h 625"/>
                <a:gd name="T92" fmla="*/ 1181954075 w 562"/>
                <a:gd name="T93" fmla="*/ 511590667 h 625"/>
                <a:gd name="T94" fmla="*/ 1224795938 w 562"/>
                <a:gd name="T95" fmla="*/ 642638726 h 625"/>
                <a:gd name="T96" fmla="*/ 1224795938 w 562"/>
                <a:gd name="T97" fmla="*/ 685482155 h 625"/>
                <a:gd name="T98" fmla="*/ 1313002200 w 562"/>
                <a:gd name="T99" fmla="*/ 672880586 h 625"/>
                <a:gd name="T100" fmla="*/ 1416327813 w 562"/>
                <a:gd name="T101" fmla="*/ 657759656 h 625"/>
                <a:gd name="T102" fmla="*/ 1416327813 w 562"/>
                <a:gd name="T103" fmla="*/ 788807715 h 625"/>
                <a:gd name="T104" fmla="*/ 1401206875 w 562"/>
                <a:gd name="T105" fmla="*/ 919855774 h 62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62"/>
                <a:gd name="T160" fmla="*/ 0 h 625"/>
                <a:gd name="T161" fmla="*/ 562 w 562"/>
                <a:gd name="T162" fmla="*/ 625 h 62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62" h="625">
                  <a:moveTo>
                    <a:pt x="556" y="365"/>
                  </a:moveTo>
                  <a:lnTo>
                    <a:pt x="515" y="365"/>
                  </a:lnTo>
                  <a:lnTo>
                    <a:pt x="469" y="371"/>
                  </a:lnTo>
                  <a:lnTo>
                    <a:pt x="469" y="411"/>
                  </a:lnTo>
                  <a:lnTo>
                    <a:pt x="463" y="452"/>
                  </a:lnTo>
                  <a:lnTo>
                    <a:pt x="463" y="492"/>
                  </a:lnTo>
                  <a:lnTo>
                    <a:pt x="463" y="533"/>
                  </a:lnTo>
                  <a:lnTo>
                    <a:pt x="498" y="573"/>
                  </a:lnTo>
                  <a:lnTo>
                    <a:pt x="527" y="608"/>
                  </a:lnTo>
                  <a:lnTo>
                    <a:pt x="458" y="619"/>
                  </a:lnTo>
                  <a:lnTo>
                    <a:pt x="394" y="625"/>
                  </a:lnTo>
                  <a:lnTo>
                    <a:pt x="348" y="614"/>
                  </a:lnTo>
                  <a:lnTo>
                    <a:pt x="307" y="608"/>
                  </a:lnTo>
                  <a:lnTo>
                    <a:pt x="301" y="596"/>
                  </a:lnTo>
                  <a:lnTo>
                    <a:pt x="249" y="596"/>
                  </a:lnTo>
                  <a:lnTo>
                    <a:pt x="197" y="590"/>
                  </a:lnTo>
                  <a:lnTo>
                    <a:pt x="145" y="590"/>
                  </a:lnTo>
                  <a:lnTo>
                    <a:pt x="87" y="590"/>
                  </a:lnTo>
                  <a:lnTo>
                    <a:pt x="58" y="573"/>
                  </a:lnTo>
                  <a:lnTo>
                    <a:pt x="0" y="590"/>
                  </a:lnTo>
                  <a:lnTo>
                    <a:pt x="0" y="544"/>
                  </a:lnTo>
                  <a:lnTo>
                    <a:pt x="6" y="509"/>
                  </a:lnTo>
                  <a:lnTo>
                    <a:pt x="29" y="440"/>
                  </a:lnTo>
                  <a:lnTo>
                    <a:pt x="47" y="376"/>
                  </a:lnTo>
                  <a:lnTo>
                    <a:pt x="76" y="342"/>
                  </a:lnTo>
                  <a:lnTo>
                    <a:pt x="99" y="307"/>
                  </a:lnTo>
                  <a:lnTo>
                    <a:pt x="87" y="238"/>
                  </a:lnTo>
                  <a:lnTo>
                    <a:pt x="76" y="197"/>
                  </a:lnTo>
                  <a:lnTo>
                    <a:pt x="64" y="157"/>
                  </a:lnTo>
                  <a:lnTo>
                    <a:pt x="81" y="133"/>
                  </a:lnTo>
                  <a:lnTo>
                    <a:pt x="58" y="70"/>
                  </a:lnTo>
                  <a:lnTo>
                    <a:pt x="35" y="12"/>
                  </a:lnTo>
                  <a:lnTo>
                    <a:pt x="70" y="0"/>
                  </a:lnTo>
                  <a:lnTo>
                    <a:pt x="110" y="0"/>
                  </a:lnTo>
                  <a:lnTo>
                    <a:pt x="151" y="0"/>
                  </a:lnTo>
                  <a:lnTo>
                    <a:pt x="186" y="6"/>
                  </a:lnTo>
                  <a:lnTo>
                    <a:pt x="226" y="6"/>
                  </a:lnTo>
                  <a:lnTo>
                    <a:pt x="243" y="52"/>
                  </a:lnTo>
                  <a:lnTo>
                    <a:pt x="261" y="105"/>
                  </a:lnTo>
                  <a:lnTo>
                    <a:pt x="295" y="116"/>
                  </a:lnTo>
                  <a:lnTo>
                    <a:pt x="353" y="105"/>
                  </a:lnTo>
                  <a:lnTo>
                    <a:pt x="359" y="58"/>
                  </a:lnTo>
                  <a:lnTo>
                    <a:pt x="405" y="64"/>
                  </a:lnTo>
                  <a:lnTo>
                    <a:pt x="405" y="76"/>
                  </a:lnTo>
                  <a:lnTo>
                    <a:pt x="463" y="81"/>
                  </a:lnTo>
                  <a:lnTo>
                    <a:pt x="469" y="139"/>
                  </a:lnTo>
                  <a:lnTo>
                    <a:pt x="469" y="203"/>
                  </a:lnTo>
                  <a:lnTo>
                    <a:pt x="486" y="255"/>
                  </a:lnTo>
                  <a:lnTo>
                    <a:pt x="486" y="272"/>
                  </a:lnTo>
                  <a:lnTo>
                    <a:pt x="521" y="267"/>
                  </a:lnTo>
                  <a:lnTo>
                    <a:pt x="562" y="261"/>
                  </a:lnTo>
                  <a:lnTo>
                    <a:pt x="562" y="313"/>
                  </a:lnTo>
                  <a:lnTo>
                    <a:pt x="556" y="365"/>
                  </a:lnTo>
                  <a:close/>
                </a:path>
              </a:pathLst>
            </a:custGeom>
            <a:grpFill/>
            <a:ln w="12700">
              <a:solidFill>
                <a:srgbClr val="646B86"/>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sp>
          <p:nvSpPr>
            <p:cNvPr id="240" name="Freeform 15"/>
            <p:cNvSpPr>
              <a:spLocks/>
            </p:cNvSpPr>
            <p:nvPr/>
          </p:nvSpPr>
          <p:spPr bwMode="gray">
            <a:xfrm>
              <a:off x="4024313" y="4657725"/>
              <a:ext cx="82550" cy="111125"/>
            </a:xfrm>
            <a:custGeom>
              <a:avLst/>
              <a:gdLst>
                <a:gd name="T0" fmla="*/ 15120938 w 52"/>
                <a:gd name="T1" fmla="*/ 176410938 h 70"/>
                <a:gd name="T2" fmla="*/ 0 w 52"/>
                <a:gd name="T3" fmla="*/ 73085325 h 70"/>
                <a:gd name="T4" fmla="*/ 73085325 w 52"/>
                <a:gd name="T5" fmla="*/ 0 h 70"/>
                <a:gd name="T6" fmla="*/ 131048125 w 52"/>
                <a:gd name="T7" fmla="*/ 30241875 h 70"/>
                <a:gd name="T8" fmla="*/ 73085325 w 52"/>
                <a:gd name="T9" fmla="*/ 73085325 h 70"/>
                <a:gd name="T10" fmla="*/ 57964388 w 52"/>
                <a:gd name="T11" fmla="*/ 176410938 h 70"/>
                <a:gd name="T12" fmla="*/ 15120938 w 52"/>
                <a:gd name="T13" fmla="*/ 176410938 h 70"/>
                <a:gd name="T14" fmla="*/ 0 60000 65536"/>
                <a:gd name="T15" fmla="*/ 0 60000 65536"/>
                <a:gd name="T16" fmla="*/ 0 60000 65536"/>
                <a:gd name="T17" fmla="*/ 0 60000 65536"/>
                <a:gd name="T18" fmla="*/ 0 60000 65536"/>
                <a:gd name="T19" fmla="*/ 0 60000 65536"/>
                <a:gd name="T20" fmla="*/ 0 60000 65536"/>
                <a:gd name="T21" fmla="*/ 0 w 52"/>
                <a:gd name="T22" fmla="*/ 0 h 70"/>
                <a:gd name="T23" fmla="*/ 52 w 52"/>
                <a:gd name="T24" fmla="*/ 70 h 7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2" h="70">
                  <a:moveTo>
                    <a:pt x="6" y="70"/>
                  </a:moveTo>
                  <a:lnTo>
                    <a:pt x="0" y="29"/>
                  </a:lnTo>
                  <a:lnTo>
                    <a:pt x="29" y="0"/>
                  </a:lnTo>
                  <a:lnTo>
                    <a:pt x="52" y="12"/>
                  </a:lnTo>
                  <a:lnTo>
                    <a:pt x="29" y="29"/>
                  </a:lnTo>
                  <a:lnTo>
                    <a:pt x="23" y="70"/>
                  </a:lnTo>
                  <a:lnTo>
                    <a:pt x="6" y="70"/>
                  </a:lnTo>
                  <a:close/>
                </a:path>
              </a:pathLst>
            </a:custGeom>
            <a:grpFill/>
            <a:ln w="12700">
              <a:solidFill>
                <a:srgbClr val="646B86"/>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sp>
          <p:nvSpPr>
            <p:cNvPr id="241" name="Freeform 16"/>
            <p:cNvSpPr>
              <a:spLocks/>
            </p:cNvSpPr>
            <p:nvPr/>
          </p:nvSpPr>
          <p:spPr bwMode="gray">
            <a:xfrm>
              <a:off x="4033838" y="3859213"/>
              <a:ext cx="1385887" cy="1533525"/>
            </a:xfrm>
            <a:custGeom>
              <a:avLst/>
              <a:gdLst>
                <a:gd name="T0" fmla="*/ 1239837 w 873"/>
                <a:gd name="T1" fmla="*/ 606425 h 966"/>
                <a:gd name="T2" fmla="*/ 1220787 w 873"/>
                <a:gd name="T3" fmla="*/ 660400 h 966"/>
                <a:gd name="T4" fmla="*/ 1239837 w 873"/>
                <a:gd name="T5" fmla="*/ 735013 h 966"/>
                <a:gd name="T6" fmla="*/ 1257300 w 873"/>
                <a:gd name="T7" fmla="*/ 798513 h 966"/>
                <a:gd name="T8" fmla="*/ 1257300 w 873"/>
                <a:gd name="T9" fmla="*/ 917575 h 966"/>
                <a:gd name="T10" fmla="*/ 1312862 w 873"/>
                <a:gd name="T11" fmla="*/ 1046163 h 966"/>
                <a:gd name="T12" fmla="*/ 1276350 w 873"/>
                <a:gd name="T13" fmla="*/ 1120775 h 966"/>
                <a:gd name="T14" fmla="*/ 1174750 w 873"/>
                <a:gd name="T15" fmla="*/ 1203325 h 966"/>
                <a:gd name="T16" fmla="*/ 1184275 w 873"/>
                <a:gd name="T17" fmla="*/ 1341438 h 966"/>
                <a:gd name="T18" fmla="*/ 1249362 w 873"/>
                <a:gd name="T19" fmla="*/ 1460500 h 966"/>
                <a:gd name="T20" fmla="*/ 1249362 w 873"/>
                <a:gd name="T21" fmla="*/ 1533525 h 966"/>
                <a:gd name="T22" fmla="*/ 1203325 w 873"/>
                <a:gd name="T23" fmla="*/ 1533525 h 966"/>
                <a:gd name="T24" fmla="*/ 1101725 w 873"/>
                <a:gd name="T25" fmla="*/ 1423988 h 966"/>
                <a:gd name="T26" fmla="*/ 1046162 w 873"/>
                <a:gd name="T27" fmla="*/ 1423988 h 966"/>
                <a:gd name="T28" fmla="*/ 936625 w 873"/>
                <a:gd name="T29" fmla="*/ 1358900 h 966"/>
                <a:gd name="T30" fmla="*/ 854075 w 873"/>
                <a:gd name="T31" fmla="*/ 1331913 h 966"/>
                <a:gd name="T32" fmla="*/ 733425 w 873"/>
                <a:gd name="T33" fmla="*/ 1349375 h 966"/>
                <a:gd name="T34" fmla="*/ 706437 w 873"/>
                <a:gd name="T35" fmla="*/ 1239838 h 966"/>
                <a:gd name="T36" fmla="*/ 696912 w 873"/>
                <a:gd name="T37" fmla="*/ 1046163 h 966"/>
                <a:gd name="T38" fmla="*/ 604837 w 873"/>
                <a:gd name="T39" fmla="*/ 1019175 h 966"/>
                <a:gd name="T40" fmla="*/ 522287 w 873"/>
                <a:gd name="T41" fmla="*/ 1084263 h 966"/>
                <a:gd name="T42" fmla="*/ 376237 w 873"/>
                <a:gd name="T43" fmla="*/ 1084263 h 966"/>
                <a:gd name="T44" fmla="*/ 320675 w 873"/>
                <a:gd name="T45" fmla="*/ 927100 h 966"/>
                <a:gd name="T46" fmla="*/ 201612 w 873"/>
                <a:gd name="T47" fmla="*/ 917575 h 966"/>
                <a:gd name="T48" fmla="*/ 73025 w 873"/>
                <a:gd name="T49" fmla="*/ 917575 h 966"/>
                <a:gd name="T50" fmla="*/ 0 w 873"/>
                <a:gd name="T51" fmla="*/ 909638 h 966"/>
                <a:gd name="T52" fmla="*/ 36512 w 873"/>
                <a:gd name="T53" fmla="*/ 844550 h 966"/>
                <a:gd name="T54" fmla="*/ 109537 w 873"/>
                <a:gd name="T55" fmla="*/ 827088 h 966"/>
                <a:gd name="T56" fmla="*/ 173037 w 873"/>
                <a:gd name="T57" fmla="*/ 798513 h 966"/>
                <a:gd name="T58" fmla="*/ 228600 w 873"/>
                <a:gd name="T59" fmla="*/ 781050 h 966"/>
                <a:gd name="T60" fmla="*/ 293687 w 873"/>
                <a:gd name="T61" fmla="*/ 660400 h 966"/>
                <a:gd name="T62" fmla="*/ 357187 w 873"/>
                <a:gd name="T63" fmla="*/ 531813 h 966"/>
                <a:gd name="T64" fmla="*/ 422275 w 873"/>
                <a:gd name="T65" fmla="*/ 403225 h 966"/>
                <a:gd name="T66" fmla="*/ 439737 w 873"/>
                <a:gd name="T67" fmla="*/ 284163 h 966"/>
                <a:gd name="T68" fmla="*/ 468312 w 873"/>
                <a:gd name="T69" fmla="*/ 146050 h 966"/>
                <a:gd name="T70" fmla="*/ 522287 w 873"/>
                <a:gd name="T71" fmla="*/ 9525 h 966"/>
                <a:gd name="T72" fmla="*/ 669925 w 873"/>
                <a:gd name="T73" fmla="*/ 73025 h 966"/>
                <a:gd name="T74" fmla="*/ 771525 w 873"/>
                <a:gd name="T75" fmla="*/ 46038 h 966"/>
                <a:gd name="T76" fmla="*/ 881062 w 873"/>
                <a:gd name="T77" fmla="*/ 26988 h 966"/>
                <a:gd name="T78" fmla="*/ 954087 w 873"/>
                <a:gd name="T79" fmla="*/ 0 h 966"/>
                <a:gd name="T80" fmla="*/ 1074737 w 873"/>
                <a:gd name="T81" fmla="*/ 9525 h 966"/>
                <a:gd name="T82" fmla="*/ 1128712 w 873"/>
                <a:gd name="T83" fmla="*/ 46038 h 966"/>
                <a:gd name="T84" fmla="*/ 1230312 w 873"/>
                <a:gd name="T85" fmla="*/ 73025 h 966"/>
                <a:gd name="T86" fmla="*/ 1303337 w 873"/>
                <a:gd name="T87" fmla="*/ 100013 h 966"/>
                <a:gd name="T88" fmla="*/ 1349375 w 873"/>
                <a:gd name="T89" fmla="*/ 220663 h 966"/>
                <a:gd name="T90" fmla="*/ 1339850 w 873"/>
                <a:gd name="T91" fmla="*/ 312738 h 966"/>
                <a:gd name="T92" fmla="*/ 1285875 w 873"/>
                <a:gd name="T93" fmla="*/ 458788 h 96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873"/>
                <a:gd name="T142" fmla="*/ 0 h 966"/>
                <a:gd name="T143" fmla="*/ 873 w 873"/>
                <a:gd name="T144" fmla="*/ 966 h 96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873" h="966">
                  <a:moveTo>
                    <a:pt x="798" y="347"/>
                  </a:moveTo>
                  <a:lnTo>
                    <a:pt x="781" y="382"/>
                  </a:lnTo>
                  <a:lnTo>
                    <a:pt x="769" y="411"/>
                  </a:lnTo>
                  <a:lnTo>
                    <a:pt x="769" y="416"/>
                  </a:lnTo>
                  <a:lnTo>
                    <a:pt x="775" y="422"/>
                  </a:lnTo>
                  <a:lnTo>
                    <a:pt x="781" y="463"/>
                  </a:lnTo>
                  <a:lnTo>
                    <a:pt x="787" y="503"/>
                  </a:lnTo>
                  <a:lnTo>
                    <a:pt x="792" y="503"/>
                  </a:lnTo>
                  <a:lnTo>
                    <a:pt x="792" y="544"/>
                  </a:lnTo>
                  <a:lnTo>
                    <a:pt x="792" y="578"/>
                  </a:lnTo>
                  <a:lnTo>
                    <a:pt x="810" y="625"/>
                  </a:lnTo>
                  <a:lnTo>
                    <a:pt x="827" y="659"/>
                  </a:lnTo>
                  <a:lnTo>
                    <a:pt x="850" y="700"/>
                  </a:lnTo>
                  <a:lnTo>
                    <a:pt x="804" y="706"/>
                  </a:lnTo>
                  <a:lnTo>
                    <a:pt x="763" y="717"/>
                  </a:lnTo>
                  <a:lnTo>
                    <a:pt x="740" y="758"/>
                  </a:lnTo>
                  <a:lnTo>
                    <a:pt x="746" y="798"/>
                  </a:lnTo>
                  <a:lnTo>
                    <a:pt x="746" y="845"/>
                  </a:lnTo>
                  <a:lnTo>
                    <a:pt x="740" y="891"/>
                  </a:lnTo>
                  <a:lnTo>
                    <a:pt x="787" y="920"/>
                  </a:lnTo>
                  <a:lnTo>
                    <a:pt x="798" y="902"/>
                  </a:lnTo>
                  <a:lnTo>
                    <a:pt x="787" y="966"/>
                  </a:lnTo>
                  <a:lnTo>
                    <a:pt x="781" y="966"/>
                  </a:lnTo>
                  <a:lnTo>
                    <a:pt x="758" y="966"/>
                  </a:lnTo>
                  <a:lnTo>
                    <a:pt x="723" y="914"/>
                  </a:lnTo>
                  <a:lnTo>
                    <a:pt x="694" y="897"/>
                  </a:lnTo>
                  <a:lnTo>
                    <a:pt x="677" y="873"/>
                  </a:lnTo>
                  <a:lnTo>
                    <a:pt x="659" y="897"/>
                  </a:lnTo>
                  <a:lnTo>
                    <a:pt x="596" y="873"/>
                  </a:lnTo>
                  <a:lnTo>
                    <a:pt x="590" y="856"/>
                  </a:lnTo>
                  <a:lnTo>
                    <a:pt x="555" y="862"/>
                  </a:lnTo>
                  <a:lnTo>
                    <a:pt x="538" y="839"/>
                  </a:lnTo>
                  <a:lnTo>
                    <a:pt x="497" y="845"/>
                  </a:lnTo>
                  <a:lnTo>
                    <a:pt x="462" y="850"/>
                  </a:lnTo>
                  <a:lnTo>
                    <a:pt x="462" y="833"/>
                  </a:lnTo>
                  <a:lnTo>
                    <a:pt x="445" y="781"/>
                  </a:lnTo>
                  <a:lnTo>
                    <a:pt x="445" y="717"/>
                  </a:lnTo>
                  <a:lnTo>
                    <a:pt x="439" y="659"/>
                  </a:lnTo>
                  <a:lnTo>
                    <a:pt x="381" y="654"/>
                  </a:lnTo>
                  <a:lnTo>
                    <a:pt x="381" y="642"/>
                  </a:lnTo>
                  <a:lnTo>
                    <a:pt x="335" y="636"/>
                  </a:lnTo>
                  <a:lnTo>
                    <a:pt x="329" y="683"/>
                  </a:lnTo>
                  <a:lnTo>
                    <a:pt x="271" y="694"/>
                  </a:lnTo>
                  <a:lnTo>
                    <a:pt x="237" y="683"/>
                  </a:lnTo>
                  <a:lnTo>
                    <a:pt x="219" y="630"/>
                  </a:lnTo>
                  <a:lnTo>
                    <a:pt x="202" y="584"/>
                  </a:lnTo>
                  <a:lnTo>
                    <a:pt x="162" y="584"/>
                  </a:lnTo>
                  <a:lnTo>
                    <a:pt x="127" y="578"/>
                  </a:lnTo>
                  <a:lnTo>
                    <a:pt x="86" y="578"/>
                  </a:lnTo>
                  <a:lnTo>
                    <a:pt x="46" y="578"/>
                  </a:lnTo>
                  <a:lnTo>
                    <a:pt x="11" y="584"/>
                  </a:lnTo>
                  <a:lnTo>
                    <a:pt x="0" y="573"/>
                  </a:lnTo>
                  <a:lnTo>
                    <a:pt x="17" y="573"/>
                  </a:lnTo>
                  <a:lnTo>
                    <a:pt x="23" y="532"/>
                  </a:lnTo>
                  <a:lnTo>
                    <a:pt x="46" y="515"/>
                  </a:lnTo>
                  <a:lnTo>
                    <a:pt x="69" y="521"/>
                  </a:lnTo>
                  <a:lnTo>
                    <a:pt x="81" y="503"/>
                  </a:lnTo>
                  <a:lnTo>
                    <a:pt x="109" y="503"/>
                  </a:lnTo>
                  <a:lnTo>
                    <a:pt x="109" y="526"/>
                  </a:lnTo>
                  <a:lnTo>
                    <a:pt x="144" y="492"/>
                  </a:lnTo>
                  <a:lnTo>
                    <a:pt x="179" y="457"/>
                  </a:lnTo>
                  <a:lnTo>
                    <a:pt x="185" y="416"/>
                  </a:lnTo>
                  <a:lnTo>
                    <a:pt x="196" y="376"/>
                  </a:lnTo>
                  <a:lnTo>
                    <a:pt x="225" y="335"/>
                  </a:lnTo>
                  <a:lnTo>
                    <a:pt x="260" y="295"/>
                  </a:lnTo>
                  <a:lnTo>
                    <a:pt x="266" y="254"/>
                  </a:lnTo>
                  <a:lnTo>
                    <a:pt x="271" y="214"/>
                  </a:lnTo>
                  <a:lnTo>
                    <a:pt x="277" y="179"/>
                  </a:lnTo>
                  <a:lnTo>
                    <a:pt x="283" y="139"/>
                  </a:lnTo>
                  <a:lnTo>
                    <a:pt x="295" y="92"/>
                  </a:lnTo>
                  <a:lnTo>
                    <a:pt x="295" y="58"/>
                  </a:lnTo>
                  <a:lnTo>
                    <a:pt x="329" y="6"/>
                  </a:lnTo>
                  <a:lnTo>
                    <a:pt x="381" y="35"/>
                  </a:lnTo>
                  <a:lnTo>
                    <a:pt x="422" y="46"/>
                  </a:lnTo>
                  <a:lnTo>
                    <a:pt x="468" y="58"/>
                  </a:lnTo>
                  <a:lnTo>
                    <a:pt x="486" y="29"/>
                  </a:lnTo>
                  <a:lnTo>
                    <a:pt x="509" y="35"/>
                  </a:lnTo>
                  <a:lnTo>
                    <a:pt x="555" y="17"/>
                  </a:lnTo>
                  <a:lnTo>
                    <a:pt x="584" y="17"/>
                  </a:lnTo>
                  <a:lnTo>
                    <a:pt x="601" y="0"/>
                  </a:lnTo>
                  <a:lnTo>
                    <a:pt x="642" y="6"/>
                  </a:lnTo>
                  <a:lnTo>
                    <a:pt x="677" y="6"/>
                  </a:lnTo>
                  <a:lnTo>
                    <a:pt x="700" y="11"/>
                  </a:lnTo>
                  <a:lnTo>
                    <a:pt x="711" y="29"/>
                  </a:lnTo>
                  <a:lnTo>
                    <a:pt x="746" y="46"/>
                  </a:lnTo>
                  <a:lnTo>
                    <a:pt x="775" y="46"/>
                  </a:lnTo>
                  <a:lnTo>
                    <a:pt x="792" y="35"/>
                  </a:lnTo>
                  <a:lnTo>
                    <a:pt x="821" y="63"/>
                  </a:lnTo>
                  <a:lnTo>
                    <a:pt x="856" y="92"/>
                  </a:lnTo>
                  <a:lnTo>
                    <a:pt x="850" y="139"/>
                  </a:lnTo>
                  <a:lnTo>
                    <a:pt x="873" y="162"/>
                  </a:lnTo>
                  <a:lnTo>
                    <a:pt x="844" y="197"/>
                  </a:lnTo>
                  <a:lnTo>
                    <a:pt x="815" y="231"/>
                  </a:lnTo>
                  <a:lnTo>
                    <a:pt x="810" y="289"/>
                  </a:lnTo>
                  <a:lnTo>
                    <a:pt x="798" y="347"/>
                  </a:lnTo>
                  <a:close/>
                </a:path>
              </a:pathLst>
            </a:custGeom>
            <a:solidFill>
              <a:srgbClr val="003366"/>
            </a:solidFill>
            <a:ln w="12700">
              <a:solidFill>
                <a:srgbClr val="646B86"/>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sp>
          <p:nvSpPr>
            <p:cNvPr id="242" name="Freeform 17"/>
            <p:cNvSpPr>
              <a:spLocks/>
            </p:cNvSpPr>
            <p:nvPr/>
          </p:nvSpPr>
          <p:spPr bwMode="gray">
            <a:xfrm>
              <a:off x="3840163" y="4097338"/>
              <a:ext cx="138112" cy="111125"/>
            </a:xfrm>
            <a:custGeom>
              <a:avLst/>
              <a:gdLst>
                <a:gd name="T0" fmla="*/ 219252006 w 87"/>
                <a:gd name="T1" fmla="*/ 30241875 h 70"/>
                <a:gd name="T2" fmla="*/ 219252006 w 87"/>
                <a:gd name="T3" fmla="*/ 176410938 h 70"/>
                <a:gd name="T4" fmla="*/ 131047651 w 87"/>
                <a:gd name="T5" fmla="*/ 176410938 h 70"/>
                <a:gd name="T6" fmla="*/ 42841707 w 87"/>
                <a:gd name="T7" fmla="*/ 176410938 h 70"/>
                <a:gd name="T8" fmla="*/ 30241766 w 87"/>
                <a:gd name="T9" fmla="*/ 176410938 h 70"/>
                <a:gd name="T10" fmla="*/ 0 w 87"/>
                <a:gd name="T11" fmla="*/ 161290000 h 70"/>
                <a:gd name="T12" fmla="*/ 15120883 w 87"/>
                <a:gd name="T13" fmla="*/ 118448138 h 70"/>
                <a:gd name="T14" fmla="*/ 42841707 w 87"/>
                <a:gd name="T15" fmla="*/ 0 h 70"/>
                <a:gd name="T16" fmla="*/ 131047651 w 87"/>
                <a:gd name="T17" fmla="*/ 15120938 h 70"/>
                <a:gd name="T18" fmla="*/ 219252006 w 87"/>
                <a:gd name="T19" fmla="*/ 30241875 h 7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7"/>
                <a:gd name="T31" fmla="*/ 0 h 70"/>
                <a:gd name="T32" fmla="*/ 87 w 87"/>
                <a:gd name="T33" fmla="*/ 70 h 7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7" h="70">
                  <a:moveTo>
                    <a:pt x="87" y="12"/>
                  </a:moveTo>
                  <a:lnTo>
                    <a:pt x="87" y="70"/>
                  </a:lnTo>
                  <a:lnTo>
                    <a:pt x="52" y="70"/>
                  </a:lnTo>
                  <a:lnTo>
                    <a:pt x="17" y="70"/>
                  </a:lnTo>
                  <a:lnTo>
                    <a:pt x="12" y="70"/>
                  </a:lnTo>
                  <a:lnTo>
                    <a:pt x="0" y="64"/>
                  </a:lnTo>
                  <a:lnTo>
                    <a:pt x="6" y="47"/>
                  </a:lnTo>
                  <a:lnTo>
                    <a:pt x="17" y="0"/>
                  </a:lnTo>
                  <a:lnTo>
                    <a:pt x="52" y="6"/>
                  </a:lnTo>
                  <a:lnTo>
                    <a:pt x="87" y="12"/>
                  </a:lnTo>
                  <a:close/>
                </a:path>
              </a:pathLst>
            </a:custGeom>
            <a:grpFill/>
            <a:ln w="12700">
              <a:solidFill>
                <a:srgbClr val="646B86"/>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sp>
          <p:nvSpPr>
            <p:cNvPr id="243" name="Freeform 18"/>
            <p:cNvSpPr>
              <a:spLocks/>
            </p:cNvSpPr>
            <p:nvPr/>
          </p:nvSpPr>
          <p:spPr bwMode="gray">
            <a:xfrm>
              <a:off x="3767138" y="3978275"/>
              <a:ext cx="36512" cy="46038"/>
            </a:xfrm>
            <a:custGeom>
              <a:avLst/>
              <a:gdLst>
                <a:gd name="T0" fmla="*/ 0 w 23"/>
                <a:gd name="T1" fmla="*/ 73086119 h 29"/>
                <a:gd name="T2" fmla="*/ 27720545 w 23"/>
                <a:gd name="T3" fmla="*/ 0 h 29"/>
                <a:gd name="T4" fmla="*/ 57962006 w 23"/>
                <a:gd name="T5" fmla="*/ 15121102 h 29"/>
                <a:gd name="T6" fmla="*/ 0 w 23"/>
                <a:gd name="T7" fmla="*/ 73086119 h 29"/>
                <a:gd name="T8" fmla="*/ 0 60000 65536"/>
                <a:gd name="T9" fmla="*/ 0 60000 65536"/>
                <a:gd name="T10" fmla="*/ 0 60000 65536"/>
                <a:gd name="T11" fmla="*/ 0 60000 65536"/>
                <a:gd name="T12" fmla="*/ 0 w 23"/>
                <a:gd name="T13" fmla="*/ 0 h 29"/>
                <a:gd name="T14" fmla="*/ 23 w 23"/>
                <a:gd name="T15" fmla="*/ 29 h 29"/>
              </a:gdLst>
              <a:ahLst/>
              <a:cxnLst>
                <a:cxn ang="T8">
                  <a:pos x="T0" y="T1"/>
                </a:cxn>
                <a:cxn ang="T9">
                  <a:pos x="T2" y="T3"/>
                </a:cxn>
                <a:cxn ang="T10">
                  <a:pos x="T4" y="T5"/>
                </a:cxn>
                <a:cxn ang="T11">
                  <a:pos x="T6" y="T7"/>
                </a:cxn>
              </a:cxnLst>
              <a:rect l="T12" t="T13" r="T14" b="T15"/>
              <a:pathLst>
                <a:path w="23" h="29">
                  <a:moveTo>
                    <a:pt x="0" y="29"/>
                  </a:moveTo>
                  <a:lnTo>
                    <a:pt x="11" y="0"/>
                  </a:lnTo>
                  <a:lnTo>
                    <a:pt x="23" y="6"/>
                  </a:lnTo>
                  <a:lnTo>
                    <a:pt x="0" y="29"/>
                  </a:lnTo>
                  <a:close/>
                </a:path>
              </a:pathLst>
            </a:custGeom>
            <a:grpFill/>
            <a:ln w="12700">
              <a:solidFill>
                <a:srgbClr val="646B86"/>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sp>
          <p:nvSpPr>
            <p:cNvPr id="244" name="Freeform 19"/>
            <p:cNvSpPr>
              <a:spLocks/>
            </p:cNvSpPr>
            <p:nvPr/>
          </p:nvSpPr>
          <p:spPr bwMode="gray">
            <a:xfrm>
              <a:off x="3784600" y="4116388"/>
              <a:ext cx="422275" cy="504825"/>
            </a:xfrm>
            <a:custGeom>
              <a:avLst/>
              <a:gdLst>
                <a:gd name="T0" fmla="*/ 118448138 w 266"/>
                <a:gd name="T1" fmla="*/ 146169063 h 318"/>
                <a:gd name="T2" fmla="*/ 103327200 w 266"/>
                <a:gd name="T3" fmla="*/ 204133450 h 318"/>
                <a:gd name="T4" fmla="*/ 73085325 w 266"/>
                <a:gd name="T5" fmla="*/ 204133450 h 318"/>
                <a:gd name="T6" fmla="*/ 88206263 w 266"/>
                <a:gd name="T7" fmla="*/ 231854375 h 318"/>
                <a:gd name="T8" fmla="*/ 146169063 w 266"/>
                <a:gd name="T9" fmla="*/ 262096250 h 318"/>
                <a:gd name="T10" fmla="*/ 73085325 w 266"/>
                <a:gd name="T11" fmla="*/ 246975313 h 318"/>
                <a:gd name="T12" fmla="*/ 45362813 w 266"/>
                <a:gd name="T13" fmla="*/ 378023438 h 318"/>
                <a:gd name="T14" fmla="*/ 0 w 266"/>
                <a:gd name="T15" fmla="*/ 378023438 h 318"/>
                <a:gd name="T16" fmla="*/ 57964388 w 266"/>
                <a:gd name="T17" fmla="*/ 466229700 h 318"/>
                <a:gd name="T18" fmla="*/ 88206263 w 266"/>
                <a:gd name="T19" fmla="*/ 496471575 h 318"/>
                <a:gd name="T20" fmla="*/ 45362813 w 266"/>
                <a:gd name="T21" fmla="*/ 451108763 h 318"/>
                <a:gd name="T22" fmla="*/ 88206263 w 266"/>
                <a:gd name="T23" fmla="*/ 539313438 h 318"/>
                <a:gd name="T24" fmla="*/ 73085325 w 266"/>
                <a:gd name="T25" fmla="*/ 539313438 h 318"/>
                <a:gd name="T26" fmla="*/ 146169063 w 266"/>
                <a:gd name="T27" fmla="*/ 612398763 h 318"/>
                <a:gd name="T28" fmla="*/ 131048125 w 266"/>
                <a:gd name="T29" fmla="*/ 612398763 h 318"/>
                <a:gd name="T30" fmla="*/ 204133450 w 266"/>
                <a:gd name="T31" fmla="*/ 700603438 h 318"/>
                <a:gd name="T32" fmla="*/ 277217188 w 266"/>
                <a:gd name="T33" fmla="*/ 801409688 h 318"/>
                <a:gd name="T34" fmla="*/ 322580000 w 266"/>
                <a:gd name="T35" fmla="*/ 743446888 h 318"/>
                <a:gd name="T36" fmla="*/ 350302513 w 266"/>
                <a:gd name="T37" fmla="*/ 758567825 h 318"/>
                <a:gd name="T38" fmla="*/ 365423450 w 266"/>
                <a:gd name="T39" fmla="*/ 743446888 h 318"/>
                <a:gd name="T40" fmla="*/ 350302513 w 266"/>
                <a:gd name="T41" fmla="*/ 685482500 h 318"/>
                <a:gd name="T42" fmla="*/ 335181575 w 266"/>
                <a:gd name="T43" fmla="*/ 640119688 h 318"/>
                <a:gd name="T44" fmla="*/ 335181575 w 266"/>
                <a:gd name="T45" fmla="*/ 612398763 h 318"/>
                <a:gd name="T46" fmla="*/ 438507188 w 266"/>
                <a:gd name="T47" fmla="*/ 597277825 h 318"/>
                <a:gd name="T48" fmla="*/ 453628125 w 266"/>
                <a:gd name="T49" fmla="*/ 524192500 h 318"/>
                <a:gd name="T50" fmla="*/ 511592513 w 266"/>
                <a:gd name="T51" fmla="*/ 597277825 h 318"/>
                <a:gd name="T52" fmla="*/ 584676250 w 266"/>
                <a:gd name="T53" fmla="*/ 567035950 h 318"/>
                <a:gd name="T54" fmla="*/ 599797188 w 266"/>
                <a:gd name="T55" fmla="*/ 597277825 h 318"/>
                <a:gd name="T56" fmla="*/ 642640638 w 266"/>
                <a:gd name="T57" fmla="*/ 567035950 h 318"/>
                <a:gd name="T58" fmla="*/ 670361563 w 266"/>
                <a:gd name="T59" fmla="*/ 393144375 h 318"/>
                <a:gd name="T60" fmla="*/ 599797188 w 266"/>
                <a:gd name="T61" fmla="*/ 277217188 h 318"/>
                <a:gd name="T62" fmla="*/ 657761575 w 266"/>
                <a:gd name="T63" fmla="*/ 204133450 h 318"/>
                <a:gd name="T64" fmla="*/ 642640638 w 266"/>
                <a:gd name="T65" fmla="*/ 115927188 h 318"/>
                <a:gd name="T66" fmla="*/ 526713450 w 266"/>
                <a:gd name="T67" fmla="*/ 115927188 h 318"/>
                <a:gd name="T68" fmla="*/ 526713450 w 266"/>
                <a:gd name="T69" fmla="*/ 0 h 318"/>
                <a:gd name="T70" fmla="*/ 423386250 w 266"/>
                <a:gd name="T71" fmla="*/ 0 h 318"/>
                <a:gd name="T72" fmla="*/ 307459063 w 266"/>
                <a:gd name="T73" fmla="*/ 0 h 318"/>
                <a:gd name="T74" fmla="*/ 307459063 w 266"/>
                <a:gd name="T75" fmla="*/ 146169063 h 318"/>
                <a:gd name="T76" fmla="*/ 219254388 w 266"/>
                <a:gd name="T77" fmla="*/ 146169063 h 318"/>
                <a:gd name="T78" fmla="*/ 131048125 w 266"/>
                <a:gd name="T79" fmla="*/ 146169063 h 318"/>
                <a:gd name="T80" fmla="*/ 118448138 w 266"/>
                <a:gd name="T81" fmla="*/ 146169063 h 31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66"/>
                <a:gd name="T124" fmla="*/ 0 h 318"/>
                <a:gd name="T125" fmla="*/ 266 w 266"/>
                <a:gd name="T126" fmla="*/ 318 h 31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66" h="318">
                  <a:moveTo>
                    <a:pt x="47" y="58"/>
                  </a:moveTo>
                  <a:lnTo>
                    <a:pt x="41" y="81"/>
                  </a:lnTo>
                  <a:lnTo>
                    <a:pt x="29" y="81"/>
                  </a:lnTo>
                  <a:lnTo>
                    <a:pt x="35" y="92"/>
                  </a:lnTo>
                  <a:lnTo>
                    <a:pt x="58" y="104"/>
                  </a:lnTo>
                  <a:lnTo>
                    <a:pt x="29" y="98"/>
                  </a:lnTo>
                  <a:lnTo>
                    <a:pt x="18" y="150"/>
                  </a:lnTo>
                  <a:lnTo>
                    <a:pt x="0" y="150"/>
                  </a:lnTo>
                  <a:lnTo>
                    <a:pt x="23" y="185"/>
                  </a:lnTo>
                  <a:lnTo>
                    <a:pt x="35" y="197"/>
                  </a:lnTo>
                  <a:lnTo>
                    <a:pt x="18" y="179"/>
                  </a:lnTo>
                  <a:lnTo>
                    <a:pt x="35" y="214"/>
                  </a:lnTo>
                  <a:lnTo>
                    <a:pt x="29" y="214"/>
                  </a:lnTo>
                  <a:lnTo>
                    <a:pt x="58" y="243"/>
                  </a:lnTo>
                  <a:lnTo>
                    <a:pt x="52" y="243"/>
                  </a:lnTo>
                  <a:lnTo>
                    <a:pt x="81" y="278"/>
                  </a:lnTo>
                  <a:lnTo>
                    <a:pt x="110" y="318"/>
                  </a:lnTo>
                  <a:lnTo>
                    <a:pt x="128" y="295"/>
                  </a:lnTo>
                  <a:lnTo>
                    <a:pt x="139" y="301"/>
                  </a:lnTo>
                  <a:lnTo>
                    <a:pt x="145" y="295"/>
                  </a:lnTo>
                  <a:lnTo>
                    <a:pt x="139" y="272"/>
                  </a:lnTo>
                  <a:lnTo>
                    <a:pt x="133" y="254"/>
                  </a:lnTo>
                  <a:lnTo>
                    <a:pt x="133" y="243"/>
                  </a:lnTo>
                  <a:lnTo>
                    <a:pt x="174" y="237"/>
                  </a:lnTo>
                  <a:lnTo>
                    <a:pt x="180" y="208"/>
                  </a:lnTo>
                  <a:lnTo>
                    <a:pt x="203" y="237"/>
                  </a:lnTo>
                  <a:lnTo>
                    <a:pt x="232" y="225"/>
                  </a:lnTo>
                  <a:lnTo>
                    <a:pt x="238" y="237"/>
                  </a:lnTo>
                  <a:lnTo>
                    <a:pt x="255" y="225"/>
                  </a:lnTo>
                  <a:lnTo>
                    <a:pt x="266" y="156"/>
                  </a:lnTo>
                  <a:lnTo>
                    <a:pt x="238" y="110"/>
                  </a:lnTo>
                  <a:lnTo>
                    <a:pt x="261" y="81"/>
                  </a:lnTo>
                  <a:lnTo>
                    <a:pt x="255" y="46"/>
                  </a:lnTo>
                  <a:lnTo>
                    <a:pt x="209" y="46"/>
                  </a:lnTo>
                  <a:lnTo>
                    <a:pt x="209" y="0"/>
                  </a:lnTo>
                  <a:lnTo>
                    <a:pt x="168" y="0"/>
                  </a:lnTo>
                  <a:lnTo>
                    <a:pt x="122" y="0"/>
                  </a:lnTo>
                  <a:lnTo>
                    <a:pt x="122" y="58"/>
                  </a:lnTo>
                  <a:lnTo>
                    <a:pt x="87" y="58"/>
                  </a:lnTo>
                  <a:lnTo>
                    <a:pt x="52" y="58"/>
                  </a:lnTo>
                  <a:lnTo>
                    <a:pt x="47" y="58"/>
                  </a:lnTo>
                  <a:close/>
                </a:path>
              </a:pathLst>
            </a:custGeom>
            <a:grpFill/>
            <a:ln w="12700">
              <a:solidFill>
                <a:srgbClr val="646B86"/>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sp>
          <p:nvSpPr>
            <p:cNvPr id="245" name="Freeform 20"/>
            <p:cNvSpPr>
              <a:spLocks/>
            </p:cNvSpPr>
            <p:nvPr/>
          </p:nvSpPr>
          <p:spPr bwMode="gray">
            <a:xfrm>
              <a:off x="5254625" y="4383088"/>
              <a:ext cx="138113" cy="136525"/>
            </a:xfrm>
            <a:custGeom>
              <a:avLst/>
              <a:gdLst>
                <a:gd name="T0" fmla="*/ 73085590 w 87"/>
                <a:gd name="T1" fmla="*/ 42843450 h 86"/>
                <a:gd name="T2" fmla="*/ 30241984 w 87"/>
                <a:gd name="T3" fmla="*/ 131048125 h 86"/>
                <a:gd name="T4" fmla="*/ 0 w 87"/>
                <a:gd name="T5" fmla="*/ 204133450 h 86"/>
                <a:gd name="T6" fmla="*/ 0 w 87"/>
                <a:gd name="T7" fmla="*/ 216733438 h 86"/>
                <a:gd name="T8" fmla="*/ 15120992 w 87"/>
                <a:gd name="T9" fmla="*/ 216733438 h 86"/>
                <a:gd name="T10" fmla="*/ 115927607 w 87"/>
                <a:gd name="T11" fmla="*/ 204133450 h 86"/>
                <a:gd name="T12" fmla="*/ 115927607 w 87"/>
                <a:gd name="T13" fmla="*/ 158770638 h 86"/>
                <a:gd name="T14" fmla="*/ 189013197 w 87"/>
                <a:gd name="T15" fmla="*/ 173891575 h 86"/>
                <a:gd name="T16" fmla="*/ 219255181 w 87"/>
                <a:gd name="T17" fmla="*/ 158770638 h 86"/>
                <a:gd name="T18" fmla="*/ 176411576 w 87"/>
                <a:gd name="T19" fmla="*/ 0 h 86"/>
                <a:gd name="T20" fmla="*/ 103327574 w 87"/>
                <a:gd name="T21" fmla="*/ 42843450 h 86"/>
                <a:gd name="T22" fmla="*/ 73085590 w 87"/>
                <a:gd name="T23" fmla="*/ 42843450 h 8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7"/>
                <a:gd name="T37" fmla="*/ 0 h 86"/>
                <a:gd name="T38" fmla="*/ 87 w 87"/>
                <a:gd name="T39" fmla="*/ 86 h 8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7" h="86">
                  <a:moveTo>
                    <a:pt x="29" y="17"/>
                  </a:moveTo>
                  <a:lnTo>
                    <a:pt x="12" y="52"/>
                  </a:lnTo>
                  <a:lnTo>
                    <a:pt x="0" y="81"/>
                  </a:lnTo>
                  <a:lnTo>
                    <a:pt x="0" y="86"/>
                  </a:lnTo>
                  <a:lnTo>
                    <a:pt x="6" y="86"/>
                  </a:lnTo>
                  <a:lnTo>
                    <a:pt x="46" y="81"/>
                  </a:lnTo>
                  <a:lnTo>
                    <a:pt x="46" y="63"/>
                  </a:lnTo>
                  <a:lnTo>
                    <a:pt x="75" y="69"/>
                  </a:lnTo>
                  <a:lnTo>
                    <a:pt x="87" y="63"/>
                  </a:lnTo>
                  <a:lnTo>
                    <a:pt x="70" y="0"/>
                  </a:lnTo>
                  <a:lnTo>
                    <a:pt x="41" y="17"/>
                  </a:lnTo>
                  <a:lnTo>
                    <a:pt x="29" y="17"/>
                  </a:lnTo>
                  <a:close/>
                </a:path>
              </a:pathLst>
            </a:custGeom>
            <a:solidFill>
              <a:srgbClr val="D16349"/>
            </a:solidFill>
            <a:ln w="12700">
              <a:solidFill>
                <a:srgbClr val="646B86"/>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sp>
          <p:nvSpPr>
            <p:cNvPr id="246" name="Freeform 21"/>
            <p:cNvSpPr>
              <a:spLocks/>
            </p:cNvSpPr>
            <p:nvPr/>
          </p:nvSpPr>
          <p:spPr bwMode="gray">
            <a:xfrm>
              <a:off x="3619500" y="4262438"/>
              <a:ext cx="26988" cy="28575"/>
            </a:xfrm>
            <a:custGeom>
              <a:avLst/>
              <a:gdLst>
                <a:gd name="T0" fmla="*/ 42844244 w 17"/>
                <a:gd name="T1" fmla="*/ 15120938 h 18"/>
                <a:gd name="T2" fmla="*/ 15121218 w 17"/>
                <a:gd name="T3" fmla="*/ 45362813 h 18"/>
                <a:gd name="T4" fmla="*/ 0 w 17"/>
                <a:gd name="T5" fmla="*/ 30241875 h 18"/>
                <a:gd name="T6" fmla="*/ 30242435 w 17"/>
                <a:gd name="T7" fmla="*/ 0 h 18"/>
                <a:gd name="T8" fmla="*/ 42844244 w 17"/>
                <a:gd name="T9" fmla="*/ 0 h 18"/>
                <a:gd name="T10" fmla="*/ 42844244 w 17"/>
                <a:gd name="T11" fmla="*/ 15120938 h 18"/>
                <a:gd name="T12" fmla="*/ 0 60000 65536"/>
                <a:gd name="T13" fmla="*/ 0 60000 65536"/>
                <a:gd name="T14" fmla="*/ 0 60000 65536"/>
                <a:gd name="T15" fmla="*/ 0 60000 65536"/>
                <a:gd name="T16" fmla="*/ 0 60000 65536"/>
                <a:gd name="T17" fmla="*/ 0 60000 65536"/>
                <a:gd name="T18" fmla="*/ 0 w 17"/>
                <a:gd name="T19" fmla="*/ 0 h 18"/>
                <a:gd name="T20" fmla="*/ 17 w 17"/>
                <a:gd name="T21" fmla="*/ 18 h 18"/>
              </a:gdLst>
              <a:ahLst/>
              <a:cxnLst>
                <a:cxn ang="T12">
                  <a:pos x="T0" y="T1"/>
                </a:cxn>
                <a:cxn ang="T13">
                  <a:pos x="T2" y="T3"/>
                </a:cxn>
                <a:cxn ang="T14">
                  <a:pos x="T4" y="T5"/>
                </a:cxn>
                <a:cxn ang="T15">
                  <a:pos x="T6" y="T7"/>
                </a:cxn>
                <a:cxn ang="T16">
                  <a:pos x="T8" y="T9"/>
                </a:cxn>
                <a:cxn ang="T17">
                  <a:pos x="T10" y="T11"/>
                </a:cxn>
              </a:cxnLst>
              <a:rect l="T18" t="T19" r="T20" b="T21"/>
              <a:pathLst>
                <a:path w="17" h="18">
                  <a:moveTo>
                    <a:pt x="17" y="6"/>
                  </a:moveTo>
                  <a:lnTo>
                    <a:pt x="6" y="18"/>
                  </a:lnTo>
                  <a:lnTo>
                    <a:pt x="0" y="12"/>
                  </a:lnTo>
                  <a:lnTo>
                    <a:pt x="12" y="0"/>
                  </a:lnTo>
                  <a:lnTo>
                    <a:pt x="17" y="0"/>
                  </a:lnTo>
                  <a:lnTo>
                    <a:pt x="17" y="6"/>
                  </a:lnTo>
                  <a:close/>
                </a:path>
              </a:pathLst>
            </a:custGeom>
            <a:grpFill/>
            <a:ln w="12700">
              <a:solidFill>
                <a:srgbClr val="646B86"/>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sp>
          <p:nvSpPr>
            <p:cNvPr id="247" name="Freeform 22"/>
            <p:cNvSpPr>
              <a:spLocks/>
            </p:cNvSpPr>
            <p:nvPr/>
          </p:nvSpPr>
          <p:spPr bwMode="gray">
            <a:xfrm>
              <a:off x="3684588" y="4152900"/>
              <a:ext cx="7937" cy="19050"/>
            </a:xfrm>
            <a:custGeom>
              <a:avLst/>
              <a:gdLst>
                <a:gd name="T0" fmla="*/ 12599194 w 5"/>
                <a:gd name="T1" fmla="*/ 30241875 h 12"/>
                <a:gd name="T2" fmla="*/ 0 w 5"/>
                <a:gd name="T3" fmla="*/ 15120938 h 12"/>
                <a:gd name="T4" fmla="*/ 12599194 w 5"/>
                <a:gd name="T5" fmla="*/ 0 h 12"/>
                <a:gd name="T6" fmla="*/ 12599194 w 5"/>
                <a:gd name="T7" fmla="*/ 30241875 h 12"/>
                <a:gd name="T8" fmla="*/ 0 60000 65536"/>
                <a:gd name="T9" fmla="*/ 0 60000 65536"/>
                <a:gd name="T10" fmla="*/ 0 60000 65536"/>
                <a:gd name="T11" fmla="*/ 0 60000 65536"/>
                <a:gd name="T12" fmla="*/ 0 w 5"/>
                <a:gd name="T13" fmla="*/ 0 h 12"/>
                <a:gd name="T14" fmla="*/ 5 w 5"/>
                <a:gd name="T15" fmla="*/ 12 h 12"/>
              </a:gdLst>
              <a:ahLst/>
              <a:cxnLst>
                <a:cxn ang="T8">
                  <a:pos x="T0" y="T1"/>
                </a:cxn>
                <a:cxn ang="T9">
                  <a:pos x="T2" y="T3"/>
                </a:cxn>
                <a:cxn ang="T10">
                  <a:pos x="T4" y="T5"/>
                </a:cxn>
                <a:cxn ang="T11">
                  <a:pos x="T6" y="T7"/>
                </a:cxn>
              </a:cxnLst>
              <a:rect l="T12" t="T13" r="T14" b="T15"/>
              <a:pathLst>
                <a:path w="5" h="12">
                  <a:moveTo>
                    <a:pt x="5" y="12"/>
                  </a:moveTo>
                  <a:lnTo>
                    <a:pt x="0" y="6"/>
                  </a:lnTo>
                  <a:lnTo>
                    <a:pt x="5" y="0"/>
                  </a:lnTo>
                  <a:lnTo>
                    <a:pt x="5" y="12"/>
                  </a:lnTo>
                  <a:close/>
                </a:path>
              </a:pathLst>
            </a:custGeom>
            <a:grpFill/>
            <a:ln w="12700">
              <a:solidFill>
                <a:srgbClr val="646B86"/>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sp>
          <p:nvSpPr>
            <p:cNvPr id="248" name="Freeform 23"/>
            <p:cNvSpPr>
              <a:spLocks/>
            </p:cNvSpPr>
            <p:nvPr/>
          </p:nvSpPr>
          <p:spPr bwMode="gray">
            <a:xfrm>
              <a:off x="5291138" y="4373563"/>
              <a:ext cx="781050" cy="881062"/>
            </a:xfrm>
            <a:custGeom>
              <a:avLst/>
              <a:gdLst>
                <a:gd name="T0" fmla="*/ 596900 w 492"/>
                <a:gd name="T1" fmla="*/ 192087 h 555"/>
                <a:gd name="T2" fmla="*/ 588963 w 492"/>
                <a:gd name="T3" fmla="*/ 165100 h 555"/>
                <a:gd name="T4" fmla="*/ 523875 w 492"/>
                <a:gd name="T5" fmla="*/ 128587 h 555"/>
                <a:gd name="T6" fmla="*/ 460375 w 492"/>
                <a:gd name="T7" fmla="*/ 82550 h 555"/>
                <a:gd name="T8" fmla="*/ 385763 w 492"/>
                <a:gd name="T9" fmla="*/ 46037 h 555"/>
                <a:gd name="T10" fmla="*/ 322263 w 492"/>
                <a:gd name="T11" fmla="*/ 0 h 555"/>
                <a:gd name="T12" fmla="*/ 257175 w 492"/>
                <a:gd name="T13" fmla="*/ 0 h 555"/>
                <a:gd name="T14" fmla="*/ 203200 w 492"/>
                <a:gd name="T15" fmla="*/ 9525 h 555"/>
                <a:gd name="T16" fmla="*/ 138113 w 492"/>
                <a:gd name="T17" fmla="*/ 9525 h 555"/>
                <a:gd name="T18" fmla="*/ 74613 w 492"/>
                <a:gd name="T19" fmla="*/ 9525 h 555"/>
                <a:gd name="T20" fmla="*/ 101600 w 492"/>
                <a:gd name="T21" fmla="*/ 109537 h 555"/>
                <a:gd name="T22" fmla="*/ 82550 w 492"/>
                <a:gd name="T23" fmla="*/ 119062 h 555"/>
                <a:gd name="T24" fmla="*/ 82550 w 492"/>
                <a:gd name="T25" fmla="*/ 155575 h 555"/>
                <a:gd name="T26" fmla="*/ 101600 w 492"/>
                <a:gd name="T27" fmla="*/ 184150 h 555"/>
                <a:gd name="T28" fmla="*/ 55563 w 492"/>
                <a:gd name="T29" fmla="*/ 238125 h 555"/>
                <a:gd name="T30" fmla="*/ 9525 w 492"/>
                <a:gd name="T31" fmla="*/ 284162 h 555"/>
                <a:gd name="T32" fmla="*/ 0 w 492"/>
                <a:gd name="T33" fmla="*/ 284162 h 555"/>
                <a:gd name="T34" fmla="*/ 0 w 492"/>
                <a:gd name="T35" fmla="*/ 349250 h 555"/>
                <a:gd name="T36" fmla="*/ 0 w 492"/>
                <a:gd name="T37" fmla="*/ 403225 h 555"/>
                <a:gd name="T38" fmla="*/ 28575 w 492"/>
                <a:gd name="T39" fmla="*/ 477837 h 555"/>
                <a:gd name="T40" fmla="*/ 55563 w 492"/>
                <a:gd name="T41" fmla="*/ 531812 h 555"/>
                <a:gd name="T42" fmla="*/ 92075 w 492"/>
                <a:gd name="T43" fmla="*/ 596900 h 555"/>
                <a:gd name="T44" fmla="*/ 92075 w 492"/>
                <a:gd name="T45" fmla="*/ 606425 h 555"/>
                <a:gd name="T46" fmla="*/ 165100 w 492"/>
                <a:gd name="T47" fmla="*/ 652462 h 555"/>
                <a:gd name="T48" fmla="*/ 239713 w 492"/>
                <a:gd name="T49" fmla="*/ 688975 h 555"/>
                <a:gd name="T50" fmla="*/ 312738 w 492"/>
                <a:gd name="T51" fmla="*/ 706437 h 555"/>
                <a:gd name="T52" fmla="*/ 339725 w 492"/>
                <a:gd name="T53" fmla="*/ 715962 h 555"/>
                <a:gd name="T54" fmla="*/ 368300 w 492"/>
                <a:gd name="T55" fmla="*/ 808037 h 555"/>
                <a:gd name="T56" fmla="*/ 385763 w 492"/>
                <a:gd name="T57" fmla="*/ 871537 h 555"/>
                <a:gd name="T58" fmla="*/ 414338 w 492"/>
                <a:gd name="T59" fmla="*/ 871537 h 555"/>
                <a:gd name="T60" fmla="*/ 460375 w 492"/>
                <a:gd name="T61" fmla="*/ 863600 h 555"/>
                <a:gd name="T62" fmla="*/ 542925 w 492"/>
                <a:gd name="T63" fmla="*/ 881062 h 555"/>
                <a:gd name="T64" fmla="*/ 596900 w 492"/>
                <a:gd name="T65" fmla="*/ 863600 h 555"/>
                <a:gd name="T66" fmla="*/ 635000 w 492"/>
                <a:gd name="T67" fmla="*/ 854075 h 555"/>
                <a:gd name="T68" fmla="*/ 708025 w 492"/>
                <a:gd name="T69" fmla="*/ 817562 h 555"/>
                <a:gd name="T70" fmla="*/ 781050 w 492"/>
                <a:gd name="T71" fmla="*/ 781050 h 555"/>
                <a:gd name="T72" fmla="*/ 735013 w 492"/>
                <a:gd name="T73" fmla="*/ 735012 h 555"/>
                <a:gd name="T74" fmla="*/ 717550 w 492"/>
                <a:gd name="T75" fmla="*/ 652462 h 555"/>
                <a:gd name="T76" fmla="*/ 708025 w 492"/>
                <a:gd name="T77" fmla="*/ 587375 h 555"/>
                <a:gd name="T78" fmla="*/ 708025 w 492"/>
                <a:gd name="T79" fmla="*/ 560387 h 555"/>
                <a:gd name="T80" fmla="*/ 717550 w 492"/>
                <a:gd name="T81" fmla="*/ 485775 h 555"/>
                <a:gd name="T82" fmla="*/ 681038 w 492"/>
                <a:gd name="T83" fmla="*/ 412750 h 555"/>
                <a:gd name="T84" fmla="*/ 708025 w 492"/>
                <a:gd name="T85" fmla="*/ 303212 h 555"/>
                <a:gd name="T86" fmla="*/ 652463 w 492"/>
                <a:gd name="T87" fmla="*/ 247650 h 555"/>
                <a:gd name="T88" fmla="*/ 596900 w 492"/>
                <a:gd name="T89" fmla="*/ 192087 h 55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92"/>
                <a:gd name="T136" fmla="*/ 0 h 555"/>
                <a:gd name="T137" fmla="*/ 492 w 492"/>
                <a:gd name="T138" fmla="*/ 555 h 55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92" h="555">
                  <a:moveTo>
                    <a:pt x="376" y="121"/>
                  </a:moveTo>
                  <a:lnTo>
                    <a:pt x="371" y="104"/>
                  </a:lnTo>
                  <a:lnTo>
                    <a:pt x="330" y="81"/>
                  </a:lnTo>
                  <a:lnTo>
                    <a:pt x="290" y="52"/>
                  </a:lnTo>
                  <a:lnTo>
                    <a:pt x="243" y="29"/>
                  </a:lnTo>
                  <a:lnTo>
                    <a:pt x="203" y="0"/>
                  </a:lnTo>
                  <a:lnTo>
                    <a:pt x="162" y="0"/>
                  </a:lnTo>
                  <a:lnTo>
                    <a:pt x="128" y="6"/>
                  </a:lnTo>
                  <a:lnTo>
                    <a:pt x="87" y="6"/>
                  </a:lnTo>
                  <a:lnTo>
                    <a:pt x="47" y="6"/>
                  </a:lnTo>
                  <a:lnTo>
                    <a:pt x="64" y="69"/>
                  </a:lnTo>
                  <a:lnTo>
                    <a:pt x="52" y="75"/>
                  </a:lnTo>
                  <a:lnTo>
                    <a:pt x="52" y="98"/>
                  </a:lnTo>
                  <a:lnTo>
                    <a:pt x="64" y="116"/>
                  </a:lnTo>
                  <a:lnTo>
                    <a:pt x="35" y="150"/>
                  </a:lnTo>
                  <a:lnTo>
                    <a:pt x="6" y="179"/>
                  </a:lnTo>
                  <a:lnTo>
                    <a:pt x="0" y="179"/>
                  </a:lnTo>
                  <a:lnTo>
                    <a:pt x="0" y="220"/>
                  </a:lnTo>
                  <a:lnTo>
                    <a:pt x="0" y="254"/>
                  </a:lnTo>
                  <a:lnTo>
                    <a:pt x="18" y="301"/>
                  </a:lnTo>
                  <a:lnTo>
                    <a:pt x="35" y="335"/>
                  </a:lnTo>
                  <a:lnTo>
                    <a:pt x="58" y="376"/>
                  </a:lnTo>
                  <a:lnTo>
                    <a:pt x="58" y="382"/>
                  </a:lnTo>
                  <a:lnTo>
                    <a:pt x="104" y="411"/>
                  </a:lnTo>
                  <a:lnTo>
                    <a:pt x="151" y="434"/>
                  </a:lnTo>
                  <a:lnTo>
                    <a:pt x="197" y="445"/>
                  </a:lnTo>
                  <a:lnTo>
                    <a:pt x="214" y="451"/>
                  </a:lnTo>
                  <a:lnTo>
                    <a:pt x="232" y="509"/>
                  </a:lnTo>
                  <a:lnTo>
                    <a:pt x="243" y="549"/>
                  </a:lnTo>
                  <a:lnTo>
                    <a:pt x="261" y="549"/>
                  </a:lnTo>
                  <a:lnTo>
                    <a:pt x="290" y="544"/>
                  </a:lnTo>
                  <a:lnTo>
                    <a:pt x="342" y="555"/>
                  </a:lnTo>
                  <a:lnTo>
                    <a:pt x="376" y="544"/>
                  </a:lnTo>
                  <a:lnTo>
                    <a:pt x="400" y="538"/>
                  </a:lnTo>
                  <a:lnTo>
                    <a:pt x="446" y="515"/>
                  </a:lnTo>
                  <a:lnTo>
                    <a:pt x="492" y="492"/>
                  </a:lnTo>
                  <a:lnTo>
                    <a:pt x="463" y="463"/>
                  </a:lnTo>
                  <a:lnTo>
                    <a:pt x="452" y="411"/>
                  </a:lnTo>
                  <a:lnTo>
                    <a:pt x="446" y="370"/>
                  </a:lnTo>
                  <a:lnTo>
                    <a:pt x="446" y="353"/>
                  </a:lnTo>
                  <a:lnTo>
                    <a:pt x="452" y="306"/>
                  </a:lnTo>
                  <a:lnTo>
                    <a:pt x="429" y="260"/>
                  </a:lnTo>
                  <a:lnTo>
                    <a:pt x="446" y="191"/>
                  </a:lnTo>
                  <a:lnTo>
                    <a:pt x="411" y="156"/>
                  </a:lnTo>
                  <a:lnTo>
                    <a:pt x="376" y="121"/>
                  </a:lnTo>
                  <a:close/>
                </a:path>
              </a:pathLst>
            </a:custGeom>
            <a:solidFill>
              <a:srgbClr val="003366"/>
            </a:solidFill>
            <a:ln w="12700">
              <a:solidFill>
                <a:srgbClr val="646B86"/>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sp>
          <p:nvSpPr>
            <p:cNvPr id="249" name="Freeform 24"/>
            <p:cNvSpPr>
              <a:spLocks/>
            </p:cNvSpPr>
            <p:nvPr/>
          </p:nvSpPr>
          <p:spPr bwMode="gray">
            <a:xfrm>
              <a:off x="5989638" y="4768850"/>
              <a:ext cx="26987" cy="53975"/>
            </a:xfrm>
            <a:custGeom>
              <a:avLst/>
              <a:gdLst>
                <a:gd name="T0" fmla="*/ 42841069 w 17"/>
                <a:gd name="T1" fmla="*/ 85685313 h 34"/>
                <a:gd name="T2" fmla="*/ 30241315 w 17"/>
                <a:gd name="T3" fmla="*/ 0 h 34"/>
                <a:gd name="T4" fmla="*/ 0 w 17"/>
                <a:gd name="T5" fmla="*/ 42843450 h 34"/>
                <a:gd name="T6" fmla="*/ 42841069 w 17"/>
                <a:gd name="T7" fmla="*/ 85685313 h 34"/>
                <a:gd name="T8" fmla="*/ 0 60000 65536"/>
                <a:gd name="T9" fmla="*/ 0 60000 65536"/>
                <a:gd name="T10" fmla="*/ 0 60000 65536"/>
                <a:gd name="T11" fmla="*/ 0 60000 65536"/>
                <a:gd name="T12" fmla="*/ 0 w 17"/>
                <a:gd name="T13" fmla="*/ 0 h 34"/>
                <a:gd name="T14" fmla="*/ 17 w 17"/>
                <a:gd name="T15" fmla="*/ 34 h 34"/>
              </a:gdLst>
              <a:ahLst/>
              <a:cxnLst>
                <a:cxn ang="T8">
                  <a:pos x="T0" y="T1"/>
                </a:cxn>
                <a:cxn ang="T9">
                  <a:pos x="T2" y="T3"/>
                </a:cxn>
                <a:cxn ang="T10">
                  <a:pos x="T4" y="T5"/>
                </a:cxn>
                <a:cxn ang="T11">
                  <a:pos x="T6" y="T7"/>
                </a:cxn>
              </a:cxnLst>
              <a:rect l="T12" t="T13" r="T14" b="T15"/>
              <a:pathLst>
                <a:path w="17" h="34">
                  <a:moveTo>
                    <a:pt x="17" y="34"/>
                  </a:moveTo>
                  <a:lnTo>
                    <a:pt x="12" y="0"/>
                  </a:lnTo>
                  <a:lnTo>
                    <a:pt x="0" y="17"/>
                  </a:lnTo>
                  <a:lnTo>
                    <a:pt x="17" y="34"/>
                  </a:lnTo>
                  <a:close/>
                </a:path>
              </a:pathLst>
            </a:custGeom>
            <a:grpFill/>
            <a:ln w="12700">
              <a:solidFill>
                <a:srgbClr val="646B86"/>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sp>
          <p:nvSpPr>
            <p:cNvPr id="250" name="Freeform 25"/>
            <p:cNvSpPr>
              <a:spLocks/>
            </p:cNvSpPr>
            <p:nvPr/>
          </p:nvSpPr>
          <p:spPr bwMode="gray">
            <a:xfrm>
              <a:off x="4198938" y="3400425"/>
              <a:ext cx="946150" cy="715963"/>
            </a:xfrm>
            <a:custGeom>
              <a:avLst/>
              <a:gdLst>
                <a:gd name="T0" fmla="*/ 524192500 w 596"/>
                <a:gd name="T1" fmla="*/ 304939913 h 451"/>
                <a:gd name="T2" fmla="*/ 509071563 w 596"/>
                <a:gd name="T3" fmla="*/ 262096433 h 451"/>
                <a:gd name="T4" fmla="*/ 670361563 w 596"/>
                <a:gd name="T5" fmla="*/ 231854537 h 451"/>
                <a:gd name="T6" fmla="*/ 758567825 w 596"/>
                <a:gd name="T7" fmla="*/ 131048217 h 451"/>
                <a:gd name="T8" fmla="*/ 844253138 w 596"/>
                <a:gd name="T9" fmla="*/ 12601584 h 451"/>
                <a:gd name="T10" fmla="*/ 962699688 w 596"/>
                <a:gd name="T11" fmla="*/ 0 h 451"/>
                <a:gd name="T12" fmla="*/ 1005543138 w 596"/>
                <a:gd name="T13" fmla="*/ 70564424 h 451"/>
                <a:gd name="T14" fmla="*/ 1063505938 w 596"/>
                <a:gd name="T15" fmla="*/ 158770748 h 451"/>
                <a:gd name="T16" fmla="*/ 1035785013 w 596"/>
                <a:gd name="T17" fmla="*/ 274698017 h 451"/>
                <a:gd name="T18" fmla="*/ 1121470325 w 596"/>
                <a:gd name="T19" fmla="*/ 304939913 h 451"/>
                <a:gd name="T20" fmla="*/ 1136591263 w 596"/>
                <a:gd name="T21" fmla="*/ 335181809 h 451"/>
                <a:gd name="T22" fmla="*/ 1252518450 w 596"/>
                <a:gd name="T23" fmla="*/ 420867181 h 451"/>
                <a:gd name="T24" fmla="*/ 1267639388 w 596"/>
                <a:gd name="T25" fmla="*/ 466230026 h 451"/>
                <a:gd name="T26" fmla="*/ 1370965000 w 596"/>
                <a:gd name="T27" fmla="*/ 567036346 h 451"/>
                <a:gd name="T28" fmla="*/ 1413808450 w 596"/>
                <a:gd name="T29" fmla="*/ 640120135 h 451"/>
                <a:gd name="T30" fmla="*/ 1486892188 w 596"/>
                <a:gd name="T31" fmla="*/ 728326459 h 451"/>
                <a:gd name="T32" fmla="*/ 1502013125 w 596"/>
                <a:gd name="T33" fmla="*/ 756047403 h 451"/>
                <a:gd name="T34" fmla="*/ 1444050325 w 596"/>
                <a:gd name="T35" fmla="*/ 743447407 h 451"/>
                <a:gd name="T36" fmla="*/ 1355844063 w 596"/>
                <a:gd name="T37" fmla="*/ 743447407 h 451"/>
                <a:gd name="T38" fmla="*/ 1252518450 w 596"/>
                <a:gd name="T39" fmla="*/ 728326459 h 451"/>
                <a:gd name="T40" fmla="*/ 1209675000 w 596"/>
                <a:gd name="T41" fmla="*/ 771168351 h 451"/>
                <a:gd name="T42" fmla="*/ 1136591263 w 596"/>
                <a:gd name="T43" fmla="*/ 771168351 h 451"/>
                <a:gd name="T44" fmla="*/ 1020664075 w 596"/>
                <a:gd name="T45" fmla="*/ 816531195 h 451"/>
                <a:gd name="T46" fmla="*/ 962699688 w 596"/>
                <a:gd name="T47" fmla="*/ 801410247 h 451"/>
                <a:gd name="T48" fmla="*/ 917336875 w 596"/>
                <a:gd name="T49" fmla="*/ 874495623 h 451"/>
                <a:gd name="T50" fmla="*/ 801409688 w 596"/>
                <a:gd name="T51" fmla="*/ 844253727 h 451"/>
                <a:gd name="T52" fmla="*/ 698084075 w 596"/>
                <a:gd name="T53" fmla="*/ 816531195 h 451"/>
                <a:gd name="T54" fmla="*/ 567035950 w 596"/>
                <a:gd name="T55" fmla="*/ 743447407 h 451"/>
                <a:gd name="T56" fmla="*/ 481350638 w 596"/>
                <a:gd name="T57" fmla="*/ 874495623 h 451"/>
                <a:gd name="T58" fmla="*/ 481350638 w 596"/>
                <a:gd name="T59" fmla="*/ 960180996 h 451"/>
                <a:gd name="T60" fmla="*/ 393144375 w 596"/>
                <a:gd name="T61" fmla="*/ 960180996 h 451"/>
                <a:gd name="T62" fmla="*/ 304939700 w 596"/>
                <a:gd name="T63" fmla="*/ 947579412 h 451"/>
                <a:gd name="T64" fmla="*/ 246975313 w 596"/>
                <a:gd name="T65" fmla="*/ 990422892 h 451"/>
                <a:gd name="T66" fmla="*/ 204133450 w 596"/>
                <a:gd name="T67" fmla="*/ 1136592056 h 451"/>
                <a:gd name="T68" fmla="*/ 173891575 w 596"/>
                <a:gd name="T69" fmla="*/ 1005543840 h 451"/>
                <a:gd name="T70" fmla="*/ 100806250 w 596"/>
                <a:gd name="T71" fmla="*/ 917337516 h 451"/>
                <a:gd name="T72" fmla="*/ 42843450 w 596"/>
                <a:gd name="T73" fmla="*/ 829132779 h 451"/>
                <a:gd name="T74" fmla="*/ 0 w 596"/>
                <a:gd name="T75" fmla="*/ 640120135 h 451"/>
                <a:gd name="T76" fmla="*/ 57964388 w 596"/>
                <a:gd name="T77" fmla="*/ 539313814 h 451"/>
                <a:gd name="T78" fmla="*/ 115927188 w 596"/>
                <a:gd name="T79" fmla="*/ 435988129 h 451"/>
                <a:gd name="T80" fmla="*/ 231854375 w 596"/>
                <a:gd name="T81" fmla="*/ 408265598 h 451"/>
                <a:gd name="T82" fmla="*/ 246975313 w 596"/>
                <a:gd name="T83" fmla="*/ 420867181 h 451"/>
                <a:gd name="T84" fmla="*/ 320060638 w 596"/>
                <a:gd name="T85" fmla="*/ 408265598 h 451"/>
                <a:gd name="T86" fmla="*/ 481350638 w 596"/>
                <a:gd name="T87" fmla="*/ 378023701 h 451"/>
                <a:gd name="T88" fmla="*/ 524192500 w 596"/>
                <a:gd name="T89" fmla="*/ 304939913 h 45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96"/>
                <a:gd name="T136" fmla="*/ 0 h 451"/>
                <a:gd name="T137" fmla="*/ 596 w 596"/>
                <a:gd name="T138" fmla="*/ 451 h 45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96" h="451">
                  <a:moveTo>
                    <a:pt x="208" y="121"/>
                  </a:moveTo>
                  <a:lnTo>
                    <a:pt x="202" y="104"/>
                  </a:lnTo>
                  <a:lnTo>
                    <a:pt x="266" y="92"/>
                  </a:lnTo>
                  <a:lnTo>
                    <a:pt x="301" y="52"/>
                  </a:lnTo>
                  <a:lnTo>
                    <a:pt x="335" y="5"/>
                  </a:lnTo>
                  <a:lnTo>
                    <a:pt x="382" y="0"/>
                  </a:lnTo>
                  <a:lnTo>
                    <a:pt x="399" y="28"/>
                  </a:lnTo>
                  <a:lnTo>
                    <a:pt x="422" y="63"/>
                  </a:lnTo>
                  <a:lnTo>
                    <a:pt x="411" y="109"/>
                  </a:lnTo>
                  <a:lnTo>
                    <a:pt x="445" y="121"/>
                  </a:lnTo>
                  <a:lnTo>
                    <a:pt x="451" y="133"/>
                  </a:lnTo>
                  <a:lnTo>
                    <a:pt x="497" y="167"/>
                  </a:lnTo>
                  <a:lnTo>
                    <a:pt x="503" y="185"/>
                  </a:lnTo>
                  <a:lnTo>
                    <a:pt x="544" y="225"/>
                  </a:lnTo>
                  <a:lnTo>
                    <a:pt x="561" y="254"/>
                  </a:lnTo>
                  <a:lnTo>
                    <a:pt x="590" y="289"/>
                  </a:lnTo>
                  <a:lnTo>
                    <a:pt x="596" y="300"/>
                  </a:lnTo>
                  <a:lnTo>
                    <a:pt x="573" y="295"/>
                  </a:lnTo>
                  <a:lnTo>
                    <a:pt x="538" y="295"/>
                  </a:lnTo>
                  <a:lnTo>
                    <a:pt x="497" y="289"/>
                  </a:lnTo>
                  <a:lnTo>
                    <a:pt x="480" y="306"/>
                  </a:lnTo>
                  <a:lnTo>
                    <a:pt x="451" y="306"/>
                  </a:lnTo>
                  <a:lnTo>
                    <a:pt x="405" y="324"/>
                  </a:lnTo>
                  <a:lnTo>
                    <a:pt x="382" y="318"/>
                  </a:lnTo>
                  <a:lnTo>
                    <a:pt x="364" y="347"/>
                  </a:lnTo>
                  <a:lnTo>
                    <a:pt x="318" y="335"/>
                  </a:lnTo>
                  <a:lnTo>
                    <a:pt x="277" y="324"/>
                  </a:lnTo>
                  <a:lnTo>
                    <a:pt x="225" y="295"/>
                  </a:lnTo>
                  <a:lnTo>
                    <a:pt x="191" y="347"/>
                  </a:lnTo>
                  <a:lnTo>
                    <a:pt x="191" y="381"/>
                  </a:lnTo>
                  <a:lnTo>
                    <a:pt x="156" y="381"/>
                  </a:lnTo>
                  <a:lnTo>
                    <a:pt x="121" y="376"/>
                  </a:lnTo>
                  <a:lnTo>
                    <a:pt x="98" y="393"/>
                  </a:lnTo>
                  <a:lnTo>
                    <a:pt x="81" y="451"/>
                  </a:lnTo>
                  <a:lnTo>
                    <a:pt x="69" y="399"/>
                  </a:lnTo>
                  <a:lnTo>
                    <a:pt x="40" y="364"/>
                  </a:lnTo>
                  <a:lnTo>
                    <a:pt x="17" y="329"/>
                  </a:lnTo>
                  <a:lnTo>
                    <a:pt x="0" y="254"/>
                  </a:lnTo>
                  <a:lnTo>
                    <a:pt x="23" y="214"/>
                  </a:lnTo>
                  <a:lnTo>
                    <a:pt x="46" y="173"/>
                  </a:lnTo>
                  <a:lnTo>
                    <a:pt x="92" y="162"/>
                  </a:lnTo>
                  <a:lnTo>
                    <a:pt x="98" y="167"/>
                  </a:lnTo>
                  <a:lnTo>
                    <a:pt x="127" y="162"/>
                  </a:lnTo>
                  <a:lnTo>
                    <a:pt x="191" y="150"/>
                  </a:lnTo>
                  <a:lnTo>
                    <a:pt x="208" y="121"/>
                  </a:lnTo>
                  <a:close/>
                </a:path>
              </a:pathLst>
            </a:custGeom>
            <a:grpFill/>
            <a:ln w="12700">
              <a:solidFill>
                <a:srgbClr val="646B86"/>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sp>
          <p:nvSpPr>
            <p:cNvPr id="251" name="Freeform 26"/>
            <p:cNvSpPr>
              <a:spLocks/>
            </p:cNvSpPr>
            <p:nvPr/>
          </p:nvSpPr>
          <p:spPr bwMode="gray">
            <a:xfrm>
              <a:off x="2544763" y="3417888"/>
              <a:ext cx="431800" cy="514350"/>
            </a:xfrm>
            <a:custGeom>
              <a:avLst/>
              <a:gdLst>
                <a:gd name="T0" fmla="*/ 380544388 w 272"/>
                <a:gd name="T1" fmla="*/ 57964388 h 324"/>
                <a:gd name="T2" fmla="*/ 335181575 w 272"/>
                <a:gd name="T3" fmla="*/ 30241875 h 324"/>
                <a:gd name="T4" fmla="*/ 262096250 w 272"/>
                <a:gd name="T5" fmla="*/ 42843450 h 324"/>
                <a:gd name="T6" fmla="*/ 246975313 w 272"/>
                <a:gd name="T7" fmla="*/ 0 h 324"/>
                <a:gd name="T8" fmla="*/ 204133450 w 272"/>
                <a:gd name="T9" fmla="*/ 30241875 h 324"/>
                <a:gd name="T10" fmla="*/ 146169063 w 272"/>
                <a:gd name="T11" fmla="*/ 57964388 h 324"/>
                <a:gd name="T12" fmla="*/ 73085325 w 272"/>
                <a:gd name="T13" fmla="*/ 42843450 h 324"/>
                <a:gd name="T14" fmla="*/ 57964388 w 272"/>
                <a:gd name="T15" fmla="*/ 57964388 h 324"/>
                <a:gd name="T16" fmla="*/ 42843450 w 272"/>
                <a:gd name="T17" fmla="*/ 161290000 h 324"/>
                <a:gd name="T18" fmla="*/ 57964388 w 272"/>
                <a:gd name="T19" fmla="*/ 189012513 h 324"/>
                <a:gd name="T20" fmla="*/ 57964388 w 272"/>
                <a:gd name="T21" fmla="*/ 219254388 h 324"/>
                <a:gd name="T22" fmla="*/ 73085325 w 272"/>
                <a:gd name="T23" fmla="*/ 262096250 h 324"/>
                <a:gd name="T24" fmla="*/ 73085325 w 272"/>
                <a:gd name="T25" fmla="*/ 292338125 h 324"/>
                <a:gd name="T26" fmla="*/ 30241875 w 272"/>
                <a:gd name="T27" fmla="*/ 292338125 h 324"/>
                <a:gd name="T28" fmla="*/ 42843450 w 272"/>
                <a:gd name="T29" fmla="*/ 350302513 h 324"/>
                <a:gd name="T30" fmla="*/ 0 w 272"/>
                <a:gd name="T31" fmla="*/ 393144375 h 324"/>
                <a:gd name="T32" fmla="*/ 0 w 272"/>
                <a:gd name="T33" fmla="*/ 408265313 h 324"/>
                <a:gd name="T34" fmla="*/ 0 w 272"/>
                <a:gd name="T35" fmla="*/ 524192500 h 324"/>
                <a:gd name="T36" fmla="*/ 0 w 272"/>
                <a:gd name="T37" fmla="*/ 539313438 h 324"/>
                <a:gd name="T38" fmla="*/ 73085325 w 272"/>
                <a:gd name="T39" fmla="*/ 612398763 h 324"/>
                <a:gd name="T40" fmla="*/ 115927188 w 272"/>
                <a:gd name="T41" fmla="*/ 670361563 h 324"/>
                <a:gd name="T42" fmla="*/ 103327200 w 272"/>
                <a:gd name="T43" fmla="*/ 816530625 h 324"/>
                <a:gd name="T44" fmla="*/ 246975313 w 272"/>
                <a:gd name="T45" fmla="*/ 773688763 h 324"/>
                <a:gd name="T46" fmla="*/ 393144375 w 272"/>
                <a:gd name="T47" fmla="*/ 715724375 h 324"/>
                <a:gd name="T48" fmla="*/ 423386250 w 272"/>
                <a:gd name="T49" fmla="*/ 715724375 h 324"/>
                <a:gd name="T50" fmla="*/ 511592513 w 272"/>
                <a:gd name="T51" fmla="*/ 700603438 h 324"/>
                <a:gd name="T52" fmla="*/ 539313438 w 272"/>
                <a:gd name="T53" fmla="*/ 715724375 h 324"/>
                <a:gd name="T54" fmla="*/ 597277825 w 272"/>
                <a:gd name="T55" fmla="*/ 715724375 h 324"/>
                <a:gd name="T56" fmla="*/ 612398763 w 272"/>
                <a:gd name="T57" fmla="*/ 728325950 h 324"/>
                <a:gd name="T58" fmla="*/ 642640638 w 272"/>
                <a:gd name="T59" fmla="*/ 700603438 h 324"/>
                <a:gd name="T60" fmla="*/ 627519700 w 272"/>
                <a:gd name="T61" fmla="*/ 597277825 h 324"/>
                <a:gd name="T62" fmla="*/ 597277825 w 272"/>
                <a:gd name="T63" fmla="*/ 496471575 h 324"/>
                <a:gd name="T64" fmla="*/ 642640638 w 272"/>
                <a:gd name="T65" fmla="*/ 408265313 h 324"/>
                <a:gd name="T66" fmla="*/ 685482500 w 272"/>
                <a:gd name="T67" fmla="*/ 320060638 h 324"/>
                <a:gd name="T68" fmla="*/ 655240625 w 272"/>
                <a:gd name="T69" fmla="*/ 161290000 h 324"/>
                <a:gd name="T70" fmla="*/ 554434375 w 272"/>
                <a:gd name="T71" fmla="*/ 103327200 h 324"/>
                <a:gd name="T72" fmla="*/ 451108763 w 272"/>
                <a:gd name="T73" fmla="*/ 131048125 h 324"/>
                <a:gd name="T74" fmla="*/ 380544388 w 272"/>
                <a:gd name="T75" fmla="*/ 57964388 h 32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72"/>
                <a:gd name="T115" fmla="*/ 0 h 324"/>
                <a:gd name="T116" fmla="*/ 272 w 272"/>
                <a:gd name="T117" fmla="*/ 324 h 32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72" h="324">
                  <a:moveTo>
                    <a:pt x="151" y="23"/>
                  </a:moveTo>
                  <a:lnTo>
                    <a:pt x="133" y="12"/>
                  </a:lnTo>
                  <a:lnTo>
                    <a:pt x="104" y="17"/>
                  </a:lnTo>
                  <a:lnTo>
                    <a:pt x="98" y="0"/>
                  </a:lnTo>
                  <a:lnTo>
                    <a:pt x="81" y="12"/>
                  </a:lnTo>
                  <a:lnTo>
                    <a:pt x="58" y="23"/>
                  </a:lnTo>
                  <a:lnTo>
                    <a:pt x="29" y="17"/>
                  </a:lnTo>
                  <a:lnTo>
                    <a:pt x="23" y="23"/>
                  </a:lnTo>
                  <a:lnTo>
                    <a:pt x="17" y="64"/>
                  </a:lnTo>
                  <a:lnTo>
                    <a:pt x="23" y="75"/>
                  </a:lnTo>
                  <a:lnTo>
                    <a:pt x="23" y="87"/>
                  </a:lnTo>
                  <a:lnTo>
                    <a:pt x="29" y="104"/>
                  </a:lnTo>
                  <a:lnTo>
                    <a:pt x="29" y="116"/>
                  </a:lnTo>
                  <a:lnTo>
                    <a:pt x="12" y="116"/>
                  </a:lnTo>
                  <a:lnTo>
                    <a:pt x="17" y="139"/>
                  </a:lnTo>
                  <a:lnTo>
                    <a:pt x="0" y="156"/>
                  </a:lnTo>
                  <a:lnTo>
                    <a:pt x="0" y="162"/>
                  </a:lnTo>
                  <a:lnTo>
                    <a:pt x="0" y="208"/>
                  </a:lnTo>
                  <a:lnTo>
                    <a:pt x="0" y="214"/>
                  </a:lnTo>
                  <a:lnTo>
                    <a:pt x="29" y="243"/>
                  </a:lnTo>
                  <a:lnTo>
                    <a:pt x="46" y="266"/>
                  </a:lnTo>
                  <a:lnTo>
                    <a:pt x="41" y="324"/>
                  </a:lnTo>
                  <a:lnTo>
                    <a:pt x="98" y="307"/>
                  </a:lnTo>
                  <a:lnTo>
                    <a:pt x="156" y="284"/>
                  </a:lnTo>
                  <a:lnTo>
                    <a:pt x="168" y="284"/>
                  </a:lnTo>
                  <a:lnTo>
                    <a:pt x="203" y="278"/>
                  </a:lnTo>
                  <a:lnTo>
                    <a:pt x="214" y="284"/>
                  </a:lnTo>
                  <a:lnTo>
                    <a:pt x="237" y="284"/>
                  </a:lnTo>
                  <a:lnTo>
                    <a:pt x="243" y="289"/>
                  </a:lnTo>
                  <a:lnTo>
                    <a:pt x="255" y="278"/>
                  </a:lnTo>
                  <a:lnTo>
                    <a:pt x="249" y="237"/>
                  </a:lnTo>
                  <a:lnTo>
                    <a:pt x="237" y="197"/>
                  </a:lnTo>
                  <a:lnTo>
                    <a:pt x="255" y="162"/>
                  </a:lnTo>
                  <a:lnTo>
                    <a:pt x="272" y="127"/>
                  </a:lnTo>
                  <a:lnTo>
                    <a:pt x="260" y="64"/>
                  </a:lnTo>
                  <a:lnTo>
                    <a:pt x="220" y="41"/>
                  </a:lnTo>
                  <a:lnTo>
                    <a:pt x="179" y="52"/>
                  </a:lnTo>
                  <a:lnTo>
                    <a:pt x="151" y="23"/>
                  </a:lnTo>
                  <a:close/>
                </a:path>
              </a:pathLst>
            </a:custGeom>
            <a:solidFill>
              <a:srgbClr val="D16349"/>
            </a:solidFill>
            <a:ln w="12700">
              <a:solidFill>
                <a:srgbClr val="646B86"/>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sp>
          <p:nvSpPr>
            <p:cNvPr id="252" name="Freeform 27"/>
            <p:cNvSpPr>
              <a:spLocks/>
            </p:cNvSpPr>
            <p:nvPr/>
          </p:nvSpPr>
          <p:spPr bwMode="gray">
            <a:xfrm>
              <a:off x="2921000" y="3381375"/>
              <a:ext cx="322263" cy="514350"/>
            </a:xfrm>
            <a:custGeom>
              <a:avLst/>
              <a:gdLst>
                <a:gd name="T0" fmla="*/ 453628829 w 203"/>
                <a:gd name="T1" fmla="*/ 700603438 h 324"/>
                <a:gd name="T2" fmla="*/ 365424017 w 203"/>
                <a:gd name="T3" fmla="*/ 728325950 h 324"/>
                <a:gd name="T4" fmla="*/ 277217618 w 203"/>
                <a:gd name="T5" fmla="*/ 758567825 h 324"/>
                <a:gd name="T6" fmla="*/ 204133767 w 203"/>
                <a:gd name="T7" fmla="*/ 801409688 h 324"/>
                <a:gd name="T8" fmla="*/ 176411211 w 203"/>
                <a:gd name="T9" fmla="*/ 816530625 h 324"/>
                <a:gd name="T10" fmla="*/ 118448321 w 203"/>
                <a:gd name="T11" fmla="*/ 816530625 h 324"/>
                <a:gd name="T12" fmla="*/ 15120961 w 203"/>
                <a:gd name="T13" fmla="*/ 786288750 h 324"/>
                <a:gd name="T14" fmla="*/ 45362883 w 203"/>
                <a:gd name="T15" fmla="*/ 758567825 h 324"/>
                <a:gd name="T16" fmla="*/ 30241922 w 203"/>
                <a:gd name="T17" fmla="*/ 655240625 h 324"/>
                <a:gd name="T18" fmla="*/ 0 w 203"/>
                <a:gd name="T19" fmla="*/ 554434375 h 324"/>
                <a:gd name="T20" fmla="*/ 45362883 w 203"/>
                <a:gd name="T21" fmla="*/ 466229700 h 324"/>
                <a:gd name="T22" fmla="*/ 88206399 w 203"/>
                <a:gd name="T23" fmla="*/ 378023438 h 324"/>
                <a:gd name="T24" fmla="*/ 57964477 w 203"/>
                <a:gd name="T25" fmla="*/ 219254388 h 324"/>
                <a:gd name="T26" fmla="*/ 57964477 w 203"/>
                <a:gd name="T27" fmla="*/ 115927188 h 324"/>
                <a:gd name="T28" fmla="*/ 45362883 w 203"/>
                <a:gd name="T29" fmla="*/ 15120938 h 324"/>
                <a:gd name="T30" fmla="*/ 176411211 w 203"/>
                <a:gd name="T31" fmla="*/ 15120938 h 324"/>
                <a:gd name="T32" fmla="*/ 322580500 w 203"/>
                <a:gd name="T33" fmla="*/ 0 h 324"/>
                <a:gd name="T34" fmla="*/ 350303056 w 203"/>
                <a:gd name="T35" fmla="*/ 0 h 324"/>
                <a:gd name="T36" fmla="*/ 365424017 w 203"/>
                <a:gd name="T37" fmla="*/ 42843450 h 324"/>
                <a:gd name="T38" fmla="*/ 408265946 w 203"/>
                <a:gd name="T39" fmla="*/ 161290000 h 324"/>
                <a:gd name="T40" fmla="*/ 408265946 w 203"/>
                <a:gd name="T41" fmla="*/ 219254388 h 324"/>
                <a:gd name="T42" fmla="*/ 423386907 w 203"/>
                <a:gd name="T43" fmla="*/ 304939700 h 324"/>
                <a:gd name="T44" fmla="*/ 438507868 w 203"/>
                <a:gd name="T45" fmla="*/ 378023438 h 324"/>
                <a:gd name="T46" fmla="*/ 438507868 w 203"/>
                <a:gd name="T47" fmla="*/ 481350638 h 324"/>
                <a:gd name="T48" fmla="*/ 453628829 w 203"/>
                <a:gd name="T49" fmla="*/ 582156888 h 324"/>
                <a:gd name="T50" fmla="*/ 511593306 w 203"/>
                <a:gd name="T51" fmla="*/ 655240625 h 324"/>
                <a:gd name="T52" fmla="*/ 453628829 w 203"/>
                <a:gd name="T53" fmla="*/ 700603438 h 324"/>
                <a:gd name="T54" fmla="*/ 408265946 w 203"/>
                <a:gd name="T55" fmla="*/ 655240625 h 324"/>
                <a:gd name="T56" fmla="*/ 453628829 w 203"/>
                <a:gd name="T57" fmla="*/ 700603438 h 32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03"/>
                <a:gd name="T88" fmla="*/ 0 h 324"/>
                <a:gd name="T89" fmla="*/ 203 w 203"/>
                <a:gd name="T90" fmla="*/ 324 h 32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03" h="324">
                  <a:moveTo>
                    <a:pt x="180" y="278"/>
                  </a:moveTo>
                  <a:lnTo>
                    <a:pt x="145" y="289"/>
                  </a:lnTo>
                  <a:lnTo>
                    <a:pt x="110" y="301"/>
                  </a:lnTo>
                  <a:lnTo>
                    <a:pt x="81" y="318"/>
                  </a:lnTo>
                  <a:lnTo>
                    <a:pt x="70" y="324"/>
                  </a:lnTo>
                  <a:lnTo>
                    <a:pt x="47" y="324"/>
                  </a:lnTo>
                  <a:lnTo>
                    <a:pt x="6" y="312"/>
                  </a:lnTo>
                  <a:lnTo>
                    <a:pt x="18" y="301"/>
                  </a:lnTo>
                  <a:lnTo>
                    <a:pt x="12" y="260"/>
                  </a:lnTo>
                  <a:lnTo>
                    <a:pt x="0" y="220"/>
                  </a:lnTo>
                  <a:lnTo>
                    <a:pt x="18" y="185"/>
                  </a:lnTo>
                  <a:lnTo>
                    <a:pt x="35" y="150"/>
                  </a:lnTo>
                  <a:lnTo>
                    <a:pt x="23" y="87"/>
                  </a:lnTo>
                  <a:lnTo>
                    <a:pt x="23" y="46"/>
                  </a:lnTo>
                  <a:lnTo>
                    <a:pt x="18" y="6"/>
                  </a:lnTo>
                  <a:lnTo>
                    <a:pt x="70" y="6"/>
                  </a:lnTo>
                  <a:lnTo>
                    <a:pt x="128" y="0"/>
                  </a:lnTo>
                  <a:lnTo>
                    <a:pt x="139" y="0"/>
                  </a:lnTo>
                  <a:lnTo>
                    <a:pt x="145" y="17"/>
                  </a:lnTo>
                  <a:lnTo>
                    <a:pt x="162" y="64"/>
                  </a:lnTo>
                  <a:lnTo>
                    <a:pt x="162" y="87"/>
                  </a:lnTo>
                  <a:lnTo>
                    <a:pt x="168" y="121"/>
                  </a:lnTo>
                  <a:lnTo>
                    <a:pt x="174" y="150"/>
                  </a:lnTo>
                  <a:lnTo>
                    <a:pt x="174" y="191"/>
                  </a:lnTo>
                  <a:lnTo>
                    <a:pt x="180" y="231"/>
                  </a:lnTo>
                  <a:lnTo>
                    <a:pt x="203" y="260"/>
                  </a:lnTo>
                  <a:lnTo>
                    <a:pt x="180" y="278"/>
                  </a:lnTo>
                  <a:lnTo>
                    <a:pt x="162" y="260"/>
                  </a:lnTo>
                  <a:lnTo>
                    <a:pt x="180" y="278"/>
                  </a:lnTo>
                  <a:close/>
                </a:path>
              </a:pathLst>
            </a:custGeom>
            <a:grpFill/>
            <a:ln w="12700">
              <a:solidFill>
                <a:srgbClr val="646B86"/>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sp>
          <p:nvSpPr>
            <p:cNvPr id="253" name="Freeform 28"/>
            <p:cNvSpPr>
              <a:spLocks/>
            </p:cNvSpPr>
            <p:nvPr/>
          </p:nvSpPr>
          <p:spPr bwMode="gray">
            <a:xfrm>
              <a:off x="2324100" y="3592513"/>
              <a:ext cx="293688" cy="339725"/>
            </a:xfrm>
            <a:custGeom>
              <a:avLst/>
              <a:gdLst>
                <a:gd name="T0" fmla="*/ 453628897 w 185"/>
                <a:gd name="T1" fmla="*/ 539313438 h 214"/>
                <a:gd name="T2" fmla="*/ 320061182 w 185"/>
                <a:gd name="T3" fmla="*/ 496471575 h 214"/>
                <a:gd name="T4" fmla="*/ 204133798 w 185"/>
                <a:gd name="T5" fmla="*/ 408265313 h 214"/>
                <a:gd name="T6" fmla="*/ 88206413 w 185"/>
                <a:gd name="T7" fmla="*/ 307459063 h 214"/>
                <a:gd name="T8" fmla="*/ 0 w 185"/>
                <a:gd name="T9" fmla="*/ 204133450 h 214"/>
                <a:gd name="T10" fmla="*/ 30241926 w 185"/>
                <a:gd name="T11" fmla="*/ 173891575 h 214"/>
                <a:gd name="T12" fmla="*/ 88206413 w 185"/>
                <a:gd name="T13" fmla="*/ 88206263 h 214"/>
                <a:gd name="T14" fmla="*/ 131048348 w 185"/>
                <a:gd name="T15" fmla="*/ 0 h 214"/>
                <a:gd name="T16" fmla="*/ 204133798 w 185"/>
                <a:gd name="T17" fmla="*/ 0 h 214"/>
                <a:gd name="T18" fmla="*/ 234375724 w 185"/>
                <a:gd name="T19" fmla="*/ 131048125 h 214"/>
                <a:gd name="T20" fmla="*/ 262096696 w 185"/>
                <a:gd name="T21" fmla="*/ 161290000 h 214"/>
                <a:gd name="T22" fmla="*/ 320061182 w 185"/>
                <a:gd name="T23" fmla="*/ 131048125 h 214"/>
                <a:gd name="T24" fmla="*/ 350303109 w 185"/>
                <a:gd name="T25" fmla="*/ 131048125 h 214"/>
                <a:gd name="T26" fmla="*/ 350303109 w 185"/>
                <a:gd name="T27" fmla="*/ 246975313 h 214"/>
                <a:gd name="T28" fmla="*/ 350303109 w 185"/>
                <a:gd name="T29" fmla="*/ 262096250 h 214"/>
                <a:gd name="T30" fmla="*/ 423386971 w 185"/>
                <a:gd name="T31" fmla="*/ 335181575 h 214"/>
                <a:gd name="T32" fmla="*/ 466230494 w 185"/>
                <a:gd name="T33" fmla="*/ 393144375 h 214"/>
                <a:gd name="T34" fmla="*/ 453628897 w 185"/>
                <a:gd name="T35" fmla="*/ 539313438 h 2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5"/>
                <a:gd name="T55" fmla="*/ 0 h 214"/>
                <a:gd name="T56" fmla="*/ 185 w 185"/>
                <a:gd name="T57" fmla="*/ 214 h 2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5" h="214">
                  <a:moveTo>
                    <a:pt x="180" y="214"/>
                  </a:moveTo>
                  <a:lnTo>
                    <a:pt x="127" y="197"/>
                  </a:lnTo>
                  <a:lnTo>
                    <a:pt x="81" y="162"/>
                  </a:lnTo>
                  <a:lnTo>
                    <a:pt x="35" y="122"/>
                  </a:lnTo>
                  <a:lnTo>
                    <a:pt x="0" y="81"/>
                  </a:lnTo>
                  <a:lnTo>
                    <a:pt x="12" y="69"/>
                  </a:lnTo>
                  <a:lnTo>
                    <a:pt x="35" y="35"/>
                  </a:lnTo>
                  <a:lnTo>
                    <a:pt x="52" y="0"/>
                  </a:lnTo>
                  <a:lnTo>
                    <a:pt x="81" y="0"/>
                  </a:lnTo>
                  <a:lnTo>
                    <a:pt x="93" y="52"/>
                  </a:lnTo>
                  <a:lnTo>
                    <a:pt x="104" y="64"/>
                  </a:lnTo>
                  <a:lnTo>
                    <a:pt x="127" y="52"/>
                  </a:lnTo>
                  <a:lnTo>
                    <a:pt x="139" y="52"/>
                  </a:lnTo>
                  <a:lnTo>
                    <a:pt x="139" y="98"/>
                  </a:lnTo>
                  <a:lnTo>
                    <a:pt x="139" y="104"/>
                  </a:lnTo>
                  <a:lnTo>
                    <a:pt x="168" y="133"/>
                  </a:lnTo>
                  <a:lnTo>
                    <a:pt x="185" y="156"/>
                  </a:lnTo>
                  <a:lnTo>
                    <a:pt x="180" y="214"/>
                  </a:lnTo>
                  <a:close/>
                </a:path>
              </a:pathLst>
            </a:custGeom>
            <a:grpFill/>
            <a:ln w="12700">
              <a:solidFill>
                <a:srgbClr val="646B86"/>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sp>
          <p:nvSpPr>
            <p:cNvPr id="254" name="Freeform 29"/>
            <p:cNvSpPr>
              <a:spLocks/>
            </p:cNvSpPr>
            <p:nvPr/>
          </p:nvSpPr>
          <p:spPr bwMode="gray">
            <a:xfrm>
              <a:off x="5613400" y="3914775"/>
              <a:ext cx="577850" cy="762000"/>
            </a:xfrm>
            <a:custGeom>
              <a:avLst/>
              <a:gdLst>
                <a:gd name="T0" fmla="*/ 266700 w 364"/>
                <a:gd name="T1" fmla="*/ 623888 h 480"/>
                <a:gd name="T2" fmla="*/ 201613 w 364"/>
                <a:gd name="T3" fmla="*/ 587375 h 480"/>
                <a:gd name="T4" fmla="*/ 138113 w 364"/>
                <a:gd name="T5" fmla="*/ 541338 h 480"/>
                <a:gd name="T6" fmla="*/ 63500 w 364"/>
                <a:gd name="T7" fmla="*/ 504825 h 480"/>
                <a:gd name="T8" fmla="*/ 0 w 364"/>
                <a:gd name="T9" fmla="*/ 458788 h 480"/>
                <a:gd name="T10" fmla="*/ 0 w 364"/>
                <a:gd name="T11" fmla="*/ 366713 h 480"/>
                <a:gd name="T12" fmla="*/ 46038 w 364"/>
                <a:gd name="T13" fmla="*/ 293688 h 480"/>
                <a:gd name="T14" fmla="*/ 82550 w 364"/>
                <a:gd name="T15" fmla="*/ 228600 h 480"/>
                <a:gd name="T16" fmla="*/ 55563 w 364"/>
                <a:gd name="T17" fmla="*/ 165100 h 480"/>
                <a:gd name="T18" fmla="*/ 36513 w 364"/>
                <a:gd name="T19" fmla="*/ 100013 h 480"/>
                <a:gd name="T20" fmla="*/ 9525 w 364"/>
                <a:gd name="T21" fmla="*/ 36513 h 480"/>
                <a:gd name="T22" fmla="*/ 36513 w 364"/>
                <a:gd name="T23" fmla="*/ 0 h 480"/>
                <a:gd name="T24" fmla="*/ 92075 w 364"/>
                <a:gd name="T25" fmla="*/ 0 h 480"/>
                <a:gd name="T26" fmla="*/ 146050 w 364"/>
                <a:gd name="T27" fmla="*/ 0 h 480"/>
                <a:gd name="T28" fmla="*/ 211138 w 364"/>
                <a:gd name="T29" fmla="*/ 7938 h 480"/>
                <a:gd name="T30" fmla="*/ 293688 w 364"/>
                <a:gd name="T31" fmla="*/ 73025 h 480"/>
                <a:gd name="T32" fmla="*/ 395288 w 364"/>
                <a:gd name="T33" fmla="*/ 90488 h 480"/>
                <a:gd name="T34" fmla="*/ 431800 w 364"/>
                <a:gd name="T35" fmla="*/ 63500 h 480"/>
                <a:gd name="T36" fmla="*/ 504825 w 364"/>
                <a:gd name="T37" fmla="*/ 36513 h 480"/>
                <a:gd name="T38" fmla="*/ 577850 w 364"/>
                <a:gd name="T39" fmla="*/ 53975 h 480"/>
                <a:gd name="T40" fmla="*/ 541338 w 364"/>
                <a:gd name="T41" fmla="*/ 100013 h 480"/>
                <a:gd name="T42" fmla="*/ 514350 w 364"/>
                <a:gd name="T43" fmla="*/ 146050 h 480"/>
                <a:gd name="T44" fmla="*/ 514350 w 364"/>
                <a:gd name="T45" fmla="*/ 219075 h 480"/>
                <a:gd name="T46" fmla="*/ 514350 w 364"/>
                <a:gd name="T47" fmla="*/ 301625 h 480"/>
                <a:gd name="T48" fmla="*/ 514350 w 364"/>
                <a:gd name="T49" fmla="*/ 376238 h 480"/>
                <a:gd name="T50" fmla="*/ 514350 w 364"/>
                <a:gd name="T51" fmla="*/ 449263 h 480"/>
                <a:gd name="T52" fmla="*/ 550863 w 364"/>
                <a:gd name="T53" fmla="*/ 514350 h 480"/>
                <a:gd name="T54" fmla="*/ 523875 w 364"/>
                <a:gd name="T55" fmla="*/ 541338 h 480"/>
                <a:gd name="T56" fmla="*/ 495300 w 364"/>
                <a:gd name="T57" fmla="*/ 596900 h 480"/>
                <a:gd name="T58" fmla="*/ 458788 w 364"/>
                <a:gd name="T59" fmla="*/ 623888 h 480"/>
                <a:gd name="T60" fmla="*/ 431800 w 364"/>
                <a:gd name="T61" fmla="*/ 687388 h 480"/>
                <a:gd name="T62" fmla="*/ 395288 w 364"/>
                <a:gd name="T63" fmla="*/ 752475 h 480"/>
                <a:gd name="T64" fmla="*/ 385763 w 364"/>
                <a:gd name="T65" fmla="*/ 762000 h 480"/>
                <a:gd name="T66" fmla="*/ 330200 w 364"/>
                <a:gd name="T67" fmla="*/ 706438 h 480"/>
                <a:gd name="T68" fmla="*/ 274638 w 364"/>
                <a:gd name="T69" fmla="*/ 650875 h 480"/>
                <a:gd name="T70" fmla="*/ 266700 w 364"/>
                <a:gd name="T71" fmla="*/ 623888 h 48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64"/>
                <a:gd name="T109" fmla="*/ 0 h 480"/>
                <a:gd name="T110" fmla="*/ 364 w 364"/>
                <a:gd name="T111" fmla="*/ 480 h 48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64" h="480">
                  <a:moveTo>
                    <a:pt x="168" y="393"/>
                  </a:moveTo>
                  <a:lnTo>
                    <a:pt x="127" y="370"/>
                  </a:lnTo>
                  <a:lnTo>
                    <a:pt x="87" y="341"/>
                  </a:lnTo>
                  <a:lnTo>
                    <a:pt x="40" y="318"/>
                  </a:lnTo>
                  <a:lnTo>
                    <a:pt x="0" y="289"/>
                  </a:lnTo>
                  <a:lnTo>
                    <a:pt x="0" y="231"/>
                  </a:lnTo>
                  <a:lnTo>
                    <a:pt x="29" y="185"/>
                  </a:lnTo>
                  <a:lnTo>
                    <a:pt x="52" y="144"/>
                  </a:lnTo>
                  <a:lnTo>
                    <a:pt x="35" y="104"/>
                  </a:lnTo>
                  <a:lnTo>
                    <a:pt x="23" y="63"/>
                  </a:lnTo>
                  <a:lnTo>
                    <a:pt x="6" y="23"/>
                  </a:lnTo>
                  <a:lnTo>
                    <a:pt x="23" y="0"/>
                  </a:lnTo>
                  <a:lnTo>
                    <a:pt x="58" y="0"/>
                  </a:lnTo>
                  <a:lnTo>
                    <a:pt x="92" y="0"/>
                  </a:lnTo>
                  <a:lnTo>
                    <a:pt x="133" y="5"/>
                  </a:lnTo>
                  <a:lnTo>
                    <a:pt x="185" y="46"/>
                  </a:lnTo>
                  <a:lnTo>
                    <a:pt x="249" y="57"/>
                  </a:lnTo>
                  <a:lnTo>
                    <a:pt x="272" y="40"/>
                  </a:lnTo>
                  <a:lnTo>
                    <a:pt x="318" y="23"/>
                  </a:lnTo>
                  <a:lnTo>
                    <a:pt x="364" y="34"/>
                  </a:lnTo>
                  <a:lnTo>
                    <a:pt x="341" y="63"/>
                  </a:lnTo>
                  <a:lnTo>
                    <a:pt x="324" y="92"/>
                  </a:lnTo>
                  <a:lnTo>
                    <a:pt x="324" y="138"/>
                  </a:lnTo>
                  <a:lnTo>
                    <a:pt x="324" y="190"/>
                  </a:lnTo>
                  <a:lnTo>
                    <a:pt x="324" y="237"/>
                  </a:lnTo>
                  <a:lnTo>
                    <a:pt x="324" y="283"/>
                  </a:lnTo>
                  <a:lnTo>
                    <a:pt x="347" y="324"/>
                  </a:lnTo>
                  <a:lnTo>
                    <a:pt x="330" y="341"/>
                  </a:lnTo>
                  <a:lnTo>
                    <a:pt x="312" y="376"/>
                  </a:lnTo>
                  <a:lnTo>
                    <a:pt x="289" y="393"/>
                  </a:lnTo>
                  <a:lnTo>
                    <a:pt x="272" y="433"/>
                  </a:lnTo>
                  <a:lnTo>
                    <a:pt x="249" y="474"/>
                  </a:lnTo>
                  <a:lnTo>
                    <a:pt x="243" y="480"/>
                  </a:lnTo>
                  <a:lnTo>
                    <a:pt x="208" y="445"/>
                  </a:lnTo>
                  <a:lnTo>
                    <a:pt x="173" y="410"/>
                  </a:lnTo>
                  <a:lnTo>
                    <a:pt x="168" y="393"/>
                  </a:lnTo>
                  <a:close/>
                </a:path>
              </a:pathLst>
            </a:custGeom>
            <a:pattFill prst="smGrid">
              <a:fgClr>
                <a:srgbClr val="003366"/>
              </a:fgClr>
              <a:bgClr>
                <a:srgbClr val="D16349"/>
              </a:bgClr>
            </a:pattFill>
            <a:ln w="12700">
              <a:solidFill>
                <a:srgbClr val="646B86"/>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sp>
          <p:nvSpPr>
            <p:cNvPr id="255" name="Freeform 32"/>
            <p:cNvSpPr>
              <a:spLocks/>
            </p:cNvSpPr>
            <p:nvPr/>
          </p:nvSpPr>
          <p:spPr bwMode="gray">
            <a:xfrm>
              <a:off x="5254625" y="4483100"/>
              <a:ext cx="138113" cy="174625"/>
            </a:xfrm>
            <a:custGeom>
              <a:avLst/>
              <a:gdLst>
                <a:gd name="T0" fmla="*/ 189013197 w 87"/>
                <a:gd name="T1" fmla="*/ 73085325 h 110"/>
                <a:gd name="T2" fmla="*/ 189013197 w 87"/>
                <a:gd name="T3" fmla="*/ 15120938 h 110"/>
                <a:gd name="T4" fmla="*/ 115927607 w 87"/>
                <a:gd name="T5" fmla="*/ 0 h 110"/>
                <a:gd name="T6" fmla="*/ 115927607 w 87"/>
                <a:gd name="T7" fmla="*/ 45362813 h 110"/>
                <a:gd name="T8" fmla="*/ 15120992 w 87"/>
                <a:gd name="T9" fmla="*/ 57964388 h 110"/>
                <a:gd name="T10" fmla="*/ 0 w 87"/>
                <a:gd name="T11" fmla="*/ 57964388 h 110"/>
                <a:gd name="T12" fmla="*/ 15120992 w 87"/>
                <a:gd name="T13" fmla="*/ 73085325 h 110"/>
                <a:gd name="T14" fmla="*/ 30241984 w 87"/>
                <a:gd name="T15" fmla="*/ 176410938 h 110"/>
                <a:gd name="T16" fmla="*/ 45362977 w 87"/>
                <a:gd name="T17" fmla="*/ 277217188 h 110"/>
                <a:gd name="T18" fmla="*/ 73085590 w 87"/>
                <a:gd name="T19" fmla="*/ 277217188 h 110"/>
                <a:gd name="T20" fmla="*/ 146169592 w 87"/>
                <a:gd name="T21" fmla="*/ 204133450 h 110"/>
                <a:gd name="T22" fmla="*/ 219255181 w 87"/>
                <a:gd name="T23" fmla="*/ 118448138 h 110"/>
                <a:gd name="T24" fmla="*/ 189013197 w 87"/>
                <a:gd name="T25" fmla="*/ 73085325 h 11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7"/>
                <a:gd name="T40" fmla="*/ 0 h 110"/>
                <a:gd name="T41" fmla="*/ 87 w 87"/>
                <a:gd name="T42" fmla="*/ 110 h 11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7" h="110">
                  <a:moveTo>
                    <a:pt x="75" y="29"/>
                  </a:moveTo>
                  <a:lnTo>
                    <a:pt x="75" y="6"/>
                  </a:lnTo>
                  <a:lnTo>
                    <a:pt x="46" y="0"/>
                  </a:lnTo>
                  <a:lnTo>
                    <a:pt x="46" y="18"/>
                  </a:lnTo>
                  <a:lnTo>
                    <a:pt x="6" y="23"/>
                  </a:lnTo>
                  <a:lnTo>
                    <a:pt x="0" y="23"/>
                  </a:lnTo>
                  <a:lnTo>
                    <a:pt x="6" y="29"/>
                  </a:lnTo>
                  <a:lnTo>
                    <a:pt x="12" y="70"/>
                  </a:lnTo>
                  <a:lnTo>
                    <a:pt x="18" y="110"/>
                  </a:lnTo>
                  <a:lnTo>
                    <a:pt x="29" y="110"/>
                  </a:lnTo>
                  <a:lnTo>
                    <a:pt x="58" y="81"/>
                  </a:lnTo>
                  <a:lnTo>
                    <a:pt x="87" y="47"/>
                  </a:lnTo>
                  <a:lnTo>
                    <a:pt x="75" y="29"/>
                  </a:lnTo>
                  <a:close/>
                </a:path>
              </a:pathLst>
            </a:custGeom>
            <a:grpFill/>
            <a:ln w="12700">
              <a:solidFill>
                <a:srgbClr val="646B86"/>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sp>
          <p:nvSpPr>
            <p:cNvPr id="256" name="Freeform 33"/>
            <p:cNvSpPr>
              <a:spLocks/>
            </p:cNvSpPr>
            <p:nvPr/>
          </p:nvSpPr>
          <p:spPr bwMode="gray">
            <a:xfrm>
              <a:off x="3959225" y="3997325"/>
              <a:ext cx="542925" cy="706438"/>
            </a:xfrm>
            <a:custGeom>
              <a:avLst/>
              <a:gdLst>
                <a:gd name="T0" fmla="*/ 161290000 w 342"/>
                <a:gd name="T1" fmla="*/ 786289307 h 445"/>
                <a:gd name="T2" fmla="*/ 57964388 w 342"/>
                <a:gd name="T3" fmla="*/ 801410255 h 445"/>
                <a:gd name="T4" fmla="*/ 57964388 w 342"/>
                <a:gd name="T5" fmla="*/ 829132787 h 445"/>
                <a:gd name="T6" fmla="*/ 73085325 w 342"/>
                <a:gd name="T7" fmla="*/ 874495631 h 445"/>
                <a:gd name="T8" fmla="*/ 88206263 w 342"/>
                <a:gd name="T9" fmla="*/ 932458472 h 445"/>
                <a:gd name="T10" fmla="*/ 73085325 w 342"/>
                <a:gd name="T11" fmla="*/ 947579421 h 445"/>
                <a:gd name="T12" fmla="*/ 45362813 w 342"/>
                <a:gd name="T13" fmla="*/ 932458472 h 445"/>
                <a:gd name="T14" fmla="*/ 0 w 342"/>
                <a:gd name="T15" fmla="*/ 990422901 h 445"/>
                <a:gd name="T16" fmla="*/ 103327200 w 342"/>
                <a:gd name="T17" fmla="*/ 1121471119 h 445"/>
                <a:gd name="T18" fmla="*/ 176410938 w 342"/>
                <a:gd name="T19" fmla="*/ 1048385742 h 445"/>
                <a:gd name="T20" fmla="*/ 234375325 w 342"/>
                <a:gd name="T21" fmla="*/ 1078627638 h 445"/>
                <a:gd name="T22" fmla="*/ 292338125 w 342"/>
                <a:gd name="T23" fmla="*/ 1093748587 h 445"/>
                <a:gd name="T24" fmla="*/ 322580000 w 342"/>
                <a:gd name="T25" fmla="*/ 1048385742 h 445"/>
                <a:gd name="T26" fmla="*/ 393144375 w 342"/>
                <a:gd name="T27" fmla="*/ 1048385742 h 445"/>
                <a:gd name="T28" fmla="*/ 393144375 w 342"/>
                <a:gd name="T29" fmla="*/ 1106350171 h 445"/>
                <a:gd name="T30" fmla="*/ 481350638 w 342"/>
                <a:gd name="T31" fmla="*/ 1020664797 h 445"/>
                <a:gd name="T32" fmla="*/ 569555313 w 342"/>
                <a:gd name="T33" fmla="*/ 932458472 h 445"/>
                <a:gd name="T34" fmla="*/ 584676250 w 342"/>
                <a:gd name="T35" fmla="*/ 829132787 h 445"/>
                <a:gd name="T36" fmla="*/ 612398763 w 342"/>
                <a:gd name="T37" fmla="*/ 728326465 h 445"/>
                <a:gd name="T38" fmla="*/ 685482500 w 342"/>
                <a:gd name="T39" fmla="*/ 624999192 h 445"/>
                <a:gd name="T40" fmla="*/ 773688763 w 342"/>
                <a:gd name="T41" fmla="*/ 524192871 h 445"/>
                <a:gd name="T42" fmla="*/ 788809700 w 342"/>
                <a:gd name="T43" fmla="*/ 420867185 h 445"/>
                <a:gd name="T44" fmla="*/ 801409688 w 342"/>
                <a:gd name="T45" fmla="*/ 320060864 h 445"/>
                <a:gd name="T46" fmla="*/ 816530625 w 342"/>
                <a:gd name="T47" fmla="*/ 231854539 h 445"/>
                <a:gd name="T48" fmla="*/ 831651563 w 342"/>
                <a:gd name="T49" fmla="*/ 131048218 h 445"/>
                <a:gd name="T50" fmla="*/ 861893438 w 342"/>
                <a:gd name="T51" fmla="*/ 12601584 h 445"/>
                <a:gd name="T52" fmla="*/ 773688763 w 342"/>
                <a:gd name="T53" fmla="*/ 12601584 h 445"/>
                <a:gd name="T54" fmla="*/ 685482500 w 342"/>
                <a:gd name="T55" fmla="*/ 0 h 445"/>
                <a:gd name="T56" fmla="*/ 627519700 w 342"/>
                <a:gd name="T57" fmla="*/ 42843480 h 445"/>
                <a:gd name="T58" fmla="*/ 584676250 w 342"/>
                <a:gd name="T59" fmla="*/ 189012646 h 445"/>
                <a:gd name="T60" fmla="*/ 569555313 w 342"/>
                <a:gd name="T61" fmla="*/ 246975487 h 445"/>
                <a:gd name="T62" fmla="*/ 466229700 w 342"/>
                <a:gd name="T63" fmla="*/ 216733591 h 445"/>
                <a:gd name="T64" fmla="*/ 365423450 w 342"/>
                <a:gd name="T65" fmla="*/ 189012646 h 445"/>
                <a:gd name="T66" fmla="*/ 249496263 w 342"/>
                <a:gd name="T67" fmla="*/ 189012646 h 445"/>
                <a:gd name="T68" fmla="*/ 249496263 w 342"/>
                <a:gd name="T69" fmla="*/ 304939916 h 445"/>
                <a:gd name="T70" fmla="*/ 365423450 w 342"/>
                <a:gd name="T71" fmla="*/ 304939916 h 445"/>
                <a:gd name="T72" fmla="*/ 380544388 w 342"/>
                <a:gd name="T73" fmla="*/ 393144653 h 445"/>
                <a:gd name="T74" fmla="*/ 322580000 w 342"/>
                <a:gd name="T75" fmla="*/ 466230030 h 445"/>
                <a:gd name="T76" fmla="*/ 393144375 w 342"/>
                <a:gd name="T77" fmla="*/ 582157300 h 445"/>
                <a:gd name="T78" fmla="*/ 365423450 w 342"/>
                <a:gd name="T79" fmla="*/ 756047410 h 445"/>
                <a:gd name="T80" fmla="*/ 322580000 w 342"/>
                <a:gd name="T81" fmla="*/ 786289307 h 445"/>
                <a:gd name="T82" fmla="*/ 307459063 w 342"/>
                <a:gd name="T83" fmla="*/ 756047410 h 445"/>
                <a:gd name="T84" fmla="*/ 234375325 w 342"/>
                <a:gd name="T85" fmla="*/ 786289307 h 445"/>
                <a:gd name="T86" fmla="*/ 176410938 w 342"/>
                <a:gd name="T87" fmla="*/ 713205517 h 445"/>
                <a:gd name="T88" fmla="*/ 161290000 w 342"/>
                <a:gd name="T89" fmla="*/ 786289307 h 44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42"/>
                <a:gd name="T136" fmla="*/ 0 h 445"/>
                <a:gd name="T137" fmla="*/ 342 w 342"/>
                <a:gd name="T138" fmla="*/ 445 h 44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42" h="445">
                  <a:moveTo>
                    <a:pt x="64" y="312"/>
                  </a:moveTo>
                  <a:lnTo>
                    <a:pt x="23" y="318"/>
                  </a:lnTo>
                  <a:lnTo>
                    <a:pt x="23" y="329"/>
                  </a:lnTo>
                  <a:lnTo>
                    <a:pt x="29" y="347"/>
                  </a:lnTo>
                  <a:lnTo>
                    <a:pt x="35" y="370"/>
                  </a:lnTo>
                  <a:lnTo>
                    <a:pt x="29" y="376"/>
                  </a:lnTo>
                  <a:lnTo>
                    <a:pt x="18" y="370"/>
                  </a:lnTo>
                  <a:lnTo>
                    <a:pt x="0" y="393"/>
                  </a:lnTo>
                  <a:lnTo>
                    <a:pt x="41" y="445"/>
                  </a:lnTo>
                  <a:lnTo>
                    <a:pt x="70" y="416"/>
                  </a:lnTo>
                  <a:lnTo>
                    <a:pt x="93" y="428"/>
                  </a:lnTo>
                  <a:lnTo>
                    <a:pt x="116" y="434"/>
                  </a:lnTo>
                  <a:lnTo>
                    <a:pt x="128" y="416"/>
                  </a:lnTo>
                  <a:lnTo>
                    <a:pt x="156" y="416"/>
                  </a:lnTo>
                  <a:lnTo>
                    <a:pt x="156" y="439"/>
                  </a:lnTo>
                  <a:lnTo>
                    <a:pt x="191" y="405"/>
                  </a:lnTo>
                  <a:lnTo>
                    <a:pt x="226" y="370"/>
                  </a:lnTo>
                  <a:lnTo>
                    <a:pt x="232" y="329"/>
                  </a:lnTo>
                  <a:lnTo>
                    <a:pt x="243" y="289"/>
                  </a:lnTo>
                  <a:lnTo>
                    <a:pt x="272" y="248"/>
                  </a:lnTo>
                  <a:lnTo>
                    <a:pt x="307" y="208"/>
                  </a:lnTo>
                  <a:lnTo>
                    <a:pt x="313" y="167"/>
                  </a:lnTo>
                  <a:lnTo>
                    <a:pt x="318" y="127"/>
                  </a:lnTo>
                  <a:lnTo>
                    <a:pt x="324" y="92"/>
                  </a:lnTo>
                  <a:lnTo>
                    <a:pt x="330" y="52"/>
                  </a:lnTo>
                  <a:lnTo>
                    <a:pt x="342" y="5"/>
                  </a:lnTo>
                  <a:lnTo>
                    <a:pt x="307" y="5"/>
                  </a:lnTo>
                  <a:lnTo>
                    <a:pt x="272" y="0"/>
                  </a:lnTo>
                  <a:lnTo>
                    <a:pt x="249" y="17"/>
                  </a:lnTo>
                  <a:lnTo>
                    <a:pt x="232" y="75"/>
                  </a:lnTo>
                  <a:lnTo>
                    <a:pt x="226" y="98"/>
                  </a:lnTo>
                  <a:lnTo>
                    <a:pt x="185" y="86"/>
                  </a:lnTo>
                  <a:lnTo>
                    <a:pt x="145" y="75"/>
                  </a:lnTo>
                  <a:lnTo>
                    <a:pt x="99" y="75"/>
                  </a:lnTo>
                  <a:lnTo>
                    <a:pt x="99" y="121"/>
                  </a:lnTo>
                  <a:lnTo>
                    <a:pt x="145" y="121"/>
                  </a:lnTo>
                  <a:lnTo>
                    <a:pt x="151" y="156"/>
                  </a:lnTo>
                  <a:lnTo>
                    <a:pt x="128" y="185"/>
                  </a:lnTo>
                  <a:lnTo>
                    <a:pt x="156" y="231"/>
                  </a:lnTo>
                  <a:lnTo>
                    <a:pt x="145" y="300"/>
                  </a:lnTo>
                  <a:lnTo>
                    <a:pt x="128" y="312"/>
                  </a:lnTo>
                  <a:lnTo>
                    <a:pt x="122" y="300"/>
                  </a:lnTo>
                  <a:lnTo>
                    <a:pt x="93" y="312"/>
                  </a:lnTo>
                  <a:lnTo>
                    <a:pt x="70" y="283"/>
                  </a:lnTo>
                  <a:lnTo>
                    <a:pt x="64" y="312"/>
                  </a:lnTo>
                  <a:close/>
                </a:path>
              </a:pathLst>
            </a:custGeom>
            <a:grpFill/>
            <a:ln w="12700">
              <a:solidFill>
                <a:srgbClr val="646B86"/>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sp>
          <p:nvSpPr>
            <p:cNvPr id="257" name="Freeform 34"/>
            <p:cNvSpPr>
              <a:spLocks/>
            </p:cNvSpPr>
            <p:nvPr/>
          </p:nvSpPr>
          <p:spPr bwMode="gray">
            <a:xfrm>
              <a:off x="4887913" y="1690688"/>
              <a:ext cx="798512" cy="817562"/>
            </a:xfrm>
            <a:custGeom>
              <a:avLst/>
              <a:gdLst>
                <a:gd name="T0" fmla="*/ 917336301 w 503"/>
                <a:gd name="T1" fmla="*/ 350300711 h 515"/>
                <a:gd name="T2" fmla="*/ 831651042 w 503"/>
                <a:gd name="T3" fmla="*/ 249494522 h 515"/>
                <a:gd name="T4" fmla="*/ 932457229 w 503"/>
                <a:gd name="T5" fmla="*/ 438506919 h 515"/>
                <a:gd name="T6" fmla="*/ 1035782776 w 503"/>
                <a:gd name="T7" fmla="*/ 627517729 h 515"/>
                <a:gd name="T8" fmla="*/ 1136588963 w 503"/>
                <a:gd name="T9" fmla="*/ 816530126 h 515"/>
                <a:gd name="T10" fmla="*/ 1267637006 w 503"/>
                <a:gd name="T11" fmla="*/ 1008061883 h 515"/>
                <a:gd name="T12" fmla="*/ 1252516078 w 503"/>
                <a:gd name="T13" fmla="*/ 1108868072 h 515"/>
                <a:gd name="T14" fmla="*/ 1179432386 w 503"/>
                <a:gd name="T15" fmla="*/ 1154230857 h 515"/>
                <a:gd name="T16" fmla="*/ 1093747128 w 503"/>
                <a:gd name="T17" fmla="*/ 1239916117 h 515"/>
                <a:gd name="T18" fmla="*/ 932457229 w 503"/>
                <a:gd name="T19" fmla="*/ 1285278901 h 515"/>
                <a:gd name="T20" fmla="*/ 786288258 w 503"/>
                <a:gd name="T21" fmla="*/ 1239916117 h 515"/>
                <a:gd name="T22" fmla="*/ 685482071 w 503"/>
                <a:gd name="T23" fmla="*/ 1270157973 h 515"/>
                <a:gd name="T24" fmla="*/ 509071244 w 503"/>
                <a:gd name="T25" fmla="*/ 1270157973 h 515"/>
                <a:gd name="T26" fmla="*/ 335179778 w 503"/>
                <a:gd name="T27" fmla="*/ 1270157973 h 515"/>
                <a:gd name="T28" fmla="*/ 158768951 w 503"/>
                <a:gd name="T29" fmla="*/ 1270157973 h 515"/>
                <a:gd name="T30" fmla="*/ 57962764 w 503"/>
                <a:gd name="T31" fmla="*/ 1139109928 h 515"/>
                <a:gd name="T32" fmla="*/ 42841836 w 503"/>
                <a:gd name="T33" fmla="*/ 889613818 h 515"/>
                <a:gd name="T34" fmla="*/ 27720908 w 503"/>
                <a:gd name="T35" fmla="*/ 657759585 h 515"/>
                <a:gd name="T36" fmla="*/ 12599980 w 503"/>
                <a:gd name="T37" fmla="*/ 408265063 h 515"/>
                <a:gd name="T38" fmla="*/ 0 w 503"/>
                <a:gd name="T39" fmla="*/ 191531758 h 515"/>
                <a:gd name="T40" fmla="*/ 12599980 w 503"/>
                <a:gd name="T41" fmla="*/ 0 h 515"/>
                <a:gd name="T42" fmla="*/ 246975158 w 503"/>
                <a:gd name="T43" fmla="*/ 30241857 h 515"/>
                <a:gd name="T44" fmla="*/ 289816994 w 503"/>
                <a:gd name="T45" fmla="*/ 73083693 h 515"/>
                <a:gd name="T46" fmla="*/ 350300706 w 503"/>
                <a:gd name="T47" fmla="*/ 73083693 h 515"/>
                <a:gd name="T48" fmla="*/ 423385985 w 503"/>
                <a:gd name="T49" fmla="*/ 103325549 h 515"/>
                <a:gd name="T50" fmla="*/ 524192172 w 503"/>
                <a:gd name="T51" fmla="*/ 73083693 h 515"/>
                <a:gd name="T52" fmla="*/ 554434028 w 503"/>
                <a:gd name="T53" fmla="*/ 45362785 h 515"/>
                <a:gd name="T54" fmla="*/ 582154935 w 503"/>
                <a:gd name="T55" fmla="*/ 30241857 h 515"/>
                <a:gd name="T56" fmla="*/ 627517720 w 503"/>
                <a:gd name="T57" fmla="*/ 30241857 h 515"/>
                <a:gd name="T58" fmla="*/ 670361143 w 503"/>
                <a:gd name="T59" fmla="*/ 15120928 h 515"/>
                <a:gd name="T60" fmla="*/ 743444834 w 503"/>
                <a:gd name="T61" fmla="*/ 30241857 h 515"/>
                <a:gd name="T62" fmla="*/ 771167330 w 503"/>
                <a:gd name="T63" fmla="*/ 60483713 h 515"/>
                <a:gd name="T64" fmla="*/ 816530114 w 503"/>
                <a:gd name="T65" fmla="*/ 73083693 h 515"/>
                <a:gd name="T66" fmla="*/ 801409186 w 503"/>
                <a:gd name="T67" fmla="*/ 45362785 h 515"/>
                <a:gd name="T68" fmla="*/ 831651042 w 503"/>
                <a:gd name="T69" fmla="*/ 73083693 h 515"/>
                <a:gd name="T70" fmla="*/ 1020661848 w 503"/>
                <a:gd name="T71" fmla="*/ 45362785 h 515"/>
                <a:gd name="T72" fmla="*/ 1106347107 w 503"/>
                <a:gd name="T73" fmla="*/ 292337946 h 515"/>
                <a:gd name="T74" fmla="*/ 1063505272 w 503"/>
                <a:gd name="T75" fmla="*/ 496469684 h 51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03"/>
                <a:gd name="T115" fmla="*/ 0 h 515"/>
                <a:gd name="T116" fmla="*/ 503 w 503"/>
                <a:gd name="T117" fmla="*/ 515 h 51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03" h="515">
                  <a:moveTo>
                    <a:pt x="399" y="191"/>
                  </a:moveTo>
                  <a:lnTo>
                    <a:pt x="364" y="139"/>
                  </a:lnTo>
                  <a:lnTo>
                    <a:pt x="341" y="93"/>
                  </a:lnTo>
                  <a:lnTo>
                    <a:pt x="330" y="99"/>
                  </a:lnTo>
                  <a:lnTo>
                    <a:pt x="353" y="139"/>
                  </a:lnTo>
                  <a:lnTo>
                    <a:pt x="370" y="174"/>
                  </a:lnTo>
                  <a:lnTo>
                    <a:pt x="387" y="215"/>
                  </a:lnTo>
                  <a:lnTo>
                    <a:pt x="411" y="249"/>
                  </a:lnTo>
                  <a:lnTo>
                    <a:pt x="428" y="290"/>
                  </a:lnTo>
                  <a:lnTo>
                    <a:pt x="451" y="324"/>
                  </a:lnTo>
                  <a:lnTo>
                    <a:pt x="474" y="359"/>
                  </a:lnTo>
                  <a:lnTo>
                    <a:pt x="503" y="400"/>
                  </a:lnTo>
                  <a:lnTo>
                    <a:pt x="497" y="400"/>
                  </a:lnTo>
                  <a:lnTo>
                    <a:pt x="497" y="440"/>
                  </a:lnTo>
                  <a:lnTo>
                    <a:pt x="480" y="463"/>
                  </a:lnTo>
                  <a:lnTo>
                    <a:pt x="468" y="458"/>
                  </a:lnTo>
                  <a:lnTo>
                    <a:pt x="463" y="486"/>
                  </a:lnTo>
                  <a:lnTo>
                    <a:pt x="434" y="492"/>
                  </a:lnTo>
                  <a:lnTo>
                    <a:pt x="428" y="515"/>
                  </a:lnTo>
                  <a:lnTo>
                    <a:pt x="370" y="510"/>
                  </a:lnTo>
                  <a:lnTo>
                    <a:pt x="312" y="504"/>
                  </a:lnTo>
                  <a:lnTo>
                    <a:pt x="312" y="492"/>
                  </a:lnTo>
                  <a:lnTo>
                    <a:pt x="306" y="504"/>
                  </a:lnTo>
                  <a:lnTo>
                    <a:pt x="272" y="504"/>
                  </a:lnTo>
                  <a:lnTo>
                    <a:pt x="237" y="504"/>
                  </a:lnTo>
                  <a:lnTo>
                    <a:pt x="202" y="504"/>
                  </a:lnTo>
                  <a:lnTo>
                    <a:pt x="168" y="504"/>
                  </a:lnTo>
                  <a:lnTo>
                    <a:pt x="133" y="504"/>
                  </a:lnTo>
                  <a:lnTo>
                    <a:pt x="98" y="504"/>
                  </a:lnTo>
                  <a:lnTo>
                    <a:pt x="63" y="504"/>
                  </a:lnTo>
                  <a:lnTo>
                    <a:pt x="29" y="504"/>
                  </a:lnTo>
                  <a:lnTo>
                    <a:pt x="23" y="452"/>
                  </a:lnTo>
                  <a:lnTo>
                    <a:pt x="23" y="405"/>
                  </a:lnTo>
                  <a:lnTo>
                    <a:pt x="17" y="353"/>
                  </a:lnTo>
                  <a:lnTo>
                    <a:pt x="17" y="307"/>
                  </a:lnTo>
                  <a:lnTo>
                    <a:pt x="11" y="261"/>
                  </a:lnTo>
                  <a:lnTo>
                    <a:pt x="5" y="209"/>
                  </a:lnTo>
                  <a:lnTo>
                    <a:pt x="5" y="162"/>
                  </a:lnTo>
                  <a:lnTo>
                    <a:pt x="0" y="110"/>
                  </a:lnTo>
                  <a:lnTo>
                    <a:pt x="0" y="76"/>
                  </a:lnTo>
                  <a:lnTo>
                    <a:pt x="0" y="35"/>
                  </a:lnTo>
                  <a:lnTo>
                    <a:pt x="5" y="0"/>
                  </a:lnTo>
                  <a:lnTo>
                    <a:pt x="34" y="0"/>
                  </a:lnTo>
                  <a:lnTo>
                    <a:pt x="98" y="12"/>
                  </a:lnTo>
                  <a:lnTo>
                    <a:pt x="104" y="24"/>
                  </a:lnTo>
                  <a:lnTo>
                    <a:pt x="115" y="29"/>
                  </a:lnTo>
                  <a:lnTo>
                    <a:pt x="127" y="29"/>
                  </a:lnTo>
                  <a:lnTo>
                    <a:pt x="139" y="29"/>
                  </a:lnTo>
                  <a:lnTo>
                    <a:pt x="150" y="29"/>
                  </a:lnTo>
                  <a:lnTo>
                    <a:pt x="168" y="41"/>
                  </a:lnTo>
                  <a:lnTo>
                    <a:pt x="191" y="35"/>
                  </a:lnTo>
                  <a:lnTo>
                    <a:pt x="208" y="29"/>
                  </a:lnTo>
                  <a:lnTo>
                    <a:pt x="214" y="24"/>
                  </a:lnTo>
                  <a:lnTo>
                    <a:pt x="220" y="18"/>
                  </a:lnTo>
                  <a:lnTo>
                    <a:pt x="231" y="18"/>
                  </a:lnTo>
                  <a:lnTo>
                    <a:pt x="231" y="12"/>
                  </a:lnTo>
                  <a:lnTo>
                    <a:pt x="260" y="6"/>
                  </a:lnTo>
                  <a:lnTo>
                    <a:pt x="249" y="12"/>
                  </a:lnTo>
                  <a:lnTo>
                    <a:pt x="260" y="6"/>
                  </a:lnTo>
                  <a:lnTo>
                    <a:pt x="266" y="6"/>
                  </a:lnTo>
                  <a:lnTo>
                    <a:pt x="283" y="12"/>
                  </a:lnTo>
                  <a:lnTo>
                    <a:pt x="295" y="12"/>
                  </a:lnTo>
                  <a:lnTo>
                    <a:pt x="306" y="18"/>
                  </a:lnTo>
                  <a:lnTo>
                    <a:pt x="306" y="24"/>
                  </a:lnTo>
                  <a:lnTo>
                    <a:pt x="318" y="24"/>
                  </a:lnTo>
                  <a:lnTo>
                    <a:pt x="324" y="29"/>
                  </a:lnTo>
                  <a:lnTo>
                    <a:pt x="318" y="24"/>
                  </a:lnTo>
                  <a:lnTo>
                    <a:pt x="318" y="18"/>
                  </a:lnTo>
                  <a:lnTo>
                    <a:pt x="324" y="24"/>
                  </a:lnTo>
                  <a:lnTo>
                    <a:pt x="330" y="29"/>
                  </a:lnTo>
                  <a:lnTo>
                    <a:pt x="341" y="29"/>
                  </a:lnTo>
                  <a:lnTo>
                    <a:pt x="405" y="18"/>
                  </a:lnTo>
                  <a:lnTo>
                    <a:pt x="422" y="64"/>
                  </a:lnTo>
                  <a:lnTo>
                    <a:pt x="439" y="116"/>
                  </a:lnTo>
                  <a:lnTo>
                    <a:pt x="434" y="157"/>
                  </a:lnTo>
                  <a:lnTo>
                    <a:pt x="422" y="197"/>
                  </a:lnTo>
                  <a:lnTo>
                    <a:pt x="399" y="191"/>
                  </a:lnTo>
                  <a:close/>
                </a:path>
              </a:pathLst>
            </a:custGeom>
            <a:grpFill/>
            <a:ln w="12700">
              <a:solidFill>
                <a:srgbClr val="646B86"/>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sp>
          <p:nvSpPr>
            <p:cNvPr id="258" name="Freeform 35"/>
            <p:cNvSpPr>
              <a:spLocks/>
            </p:cNvSpPr>
            <p:nvPr/>
          </p:nvSpPr>
          <p:spPr bwMode="gray">
            <a:xfrm>
              <a:off x="6127750" y="3316288"/>
              <a:ext cx="725488" cy="1112837"/>
            </a:xfrm>
            <a:custGeom>
              <a:avLst/>
              <a:gdLst>
                <a:gd name="T0" fmla="*/ 1108869514 w 457"/>
                <a:gd name="T1" fmla="*/ 234373632 h 701"/>
                <a:gd name="T2" fmla="*/ 1078627618 w 457"/>
                <a:gd name="T3" fmla="*/ 380542629 h 701"/>
                <a:gd name="T4" fmla="*/ 1005543831 w 457"/>
                <a:gd name="T5" fmla="*/ 541832557 h 701"/>
                <a:gd name="T6" fmla="*/ 932458455 w 457"/>
                <a:gd name="T7" fmla="*/ 685482192 h 701"/>
                <a:gd name="T8" fmla="*/ 859374667 w 457"/>
                <a:gd name="T9" fmla="*/ 861893050 h 701"/>
                <a:gd name="T10" fmla="*/ 773689296 w 457"/>
                <a:gd name="T11" fmla="*/ 1008062047 h 701"/>
                <a:gd name="T12" fmla="*/ 700603920 w 457"/>
                <a:gd name="T13" fmla="*/ 1081145752 h 701"/>
                <a:gd name="T14" fmla="*/ 642641080 w 457"/>
                <a:gd name="T15" fmla="*/ 1154231044 h 701"/>
                <a:gd name="T16" fmla="*/ 612399185 w 457"/>
                <a:gd name="T17" fmla="*/ 1197072887 h 701"/>
                <a:gd name="T18" fmla="*/ 569555705 w 457"/>
                <a:gd name="T19" fmla="*/ 1224795387 h 701"/>
                <a:gd name="T20" fmla="*/ 496471917 w 457"/>
                <a:gd name="T21" fmla="*/ 1297879092 h 701"/>
                <a:gd name="T22" fmla="*/ 408265594 w 457"/>
                <a:gd name="T23" fmla="*/ 1370964384 h 701"/>
                <a:gd name="T24" fmla="*/ 335181806 w 457"/>
                <a:gd name="T25" fmla="*/ 1444048089 h 701"/>
                <a:gd name="T26" fmla="*/ 246975483 w 457"/>
                <a:gd name="T27" fmla="*/ 1532254312 h 701"/>
                <a:gd name="T28" fmla="*/ 173891695 w 457"/>
                <a:gd name="T29" fmla="*/ 1605338016 h 701"/>
                <a:gd name="T30" fmla="*/ 115927267 w 457"/>
                <a:gd name="T31" fmla="*/ 1693544239 h 701"/>
                <a:gd name="T32" fmla="*/ 57964427 w 457"/>
                <a:gd name="T33" fmla="*/ 1766627944 h 701"/>
                <a:gd name="T34" fmla="*/ 0 w 457"/>
                <a:gd name="T35" fmla="*/ 1663302378 h 701"/>
                <a:gd name="T36" fmla="*/ 0 w 457"/>
                <a:gd name="T37" fmla="*/ 1547375242 h 701"/>
                <a:gd name="T38" fmla="*/ 0 w 457"/>
                <a:gd name="T39" fmla="*/ 1428927158 h 701"/>
                <a:gd name="T40" fmla="*/ 0 w 457"/>
                <a:gd name="T41" fmla="*/ 1297879092 h 701"/>
                <a:gd name="T42" fmla="*/ 0 w 457"/>
                <a:gd name="T43" fmla="*/ 1181951956 h 701"/>
                <a:gd name="T44" fmla="*/ 42843480 w 457"/>
                <a:gd name="T45" fmla="*/ 1108868252 h 701"/>
                <a:gd name="T46" fmla="*/ 100806319 w 457"/>
                <a:gd name="T47" fmla="*/ 1035782960 h 701"/>
                <a:gd name="T48" fmla="*/ 161290111 w 457"/>
                <a:gd name="T49" fmla="*/ 1008062047 h 701"/>
                <a:gd name="T50" fmla="*/ 262096431 w 457"/>
                <a:gd name="T51" fmla="*/ 934976755 h 701"/>
                <a:gd name="T52" fmla="*/ 365423702 w 457"/>
                <a:gd name="T53" fmla="*/ 919855824 h 701"/>
                <a:gd name="T54" fmla="*/ 451109073 w 457"/>
                <a:gd name="T55" fmla="*/ 919855824 h 701"/>
                <a:gd name="T56" fmla="*/ 539313809 w 457"/>
                <a:gd name="T57" fmla="*/ 816530258 h 701"/>
                <a:gd name="T58" fmla="*/ 627520132 w 457"/>
                <a:gd name="T59" fmla="*/ 715724053 h 701"/>
                <a:gd name="T60" fmla="*/ 700603920 w 457"/>
                <a:gd name="T61" fmla="*/ 612396900 h 701"/>
                <a:gd name="T62" fmla="*/ 786289292 w 457"/>
                <a:gd name="T63" fmla="*/ 511590695 h 701"/>
                <a:gd name="T64" fmla="*/ 670362025 w 457"/>
                <a:gd name="T65" fmla="*/ 511590695 h 701"/>
                <a:gd name="T66" fmla="*/ 597278237 w 457"/>
                <a:gd name="T67" fmla="*/ 481348834 h 701"/>
                <a:gd name="T68" fmla="*/ 509071913 w 457"/>
                <a:gd name="T69" fmla="*/ 438506990 h 701"/>
                <a:gd name="T70" fmla="*/ 423386542 w 457"/>
                <a:gd name="T71" fmla="*/ 408265129 h 701"/>
                <a:gd name="T72" fmla="*/ 335181806 w 457"/>
                <a:gd name="T73" fmla="*/ 380542629 h 701"/>
                <a:gd name="T74" fmla="*/ 262096431 w 457"/>
                <a:gd name="T75" fmla="*/ 277217063 h 701"/>
                <a:gd name="T76" fmla="*/ 189012643 w 457"/>
                <a:gd name="T77" fmla="*/ 191531789 h 701"/>
                <a:gd name="T78" fmla="*/ 204133591 w 457"/>
                <a:gd name="T79" fmla="*/ 118446497 h 701"/>
                <a:gd name="T80" fmla="*/ 231854535 w 457"/>
                <a:gd name="T81" fmla="*/ 60483723 h 701"/>
                <a:gd name="T82" fmla="*/ 304939910 w 457"/>
                <a:gd name="T83" fmla="*/ 118446497 h 701"/>
                <a:gd name="T84" fmla="*/ 378023698 w 457"/>
                <a:gd name="T85" fmla="*/ 191531789 h 701"/>
                <a:gd name="T86" fmla="*/ 524192861 w 457"/>
                <a:gd name="T87" fmla="*/ 133567427 h 701"/>
                <a:gd name="T88" fmla="*/ 627520132 w 457"/>
                <a:gd name="T89" fmla="*/ 146168997 h 701"/>
                <a:gd name="T90" fmla="*/ 728326452 w 457"/>
                <a:gd name="T91" fmla="*/ 103325566 h 701"/>
                <a:gd name="T92" fmla="*/ 889616563 w 457"/>
                <a:gd name="T93" fmla="*/ 60483723 h 701"/>
                <a:gd name="T94" fmla="*/ 1050906674 w 457"/>
                <a:gd name="T95" fmla="*/ 30241861 h 701"/>
                <a:gd name="T96" fmla="*/ 1108869514 w 457"/>
                <a:gd name="T97" fmla="*/ 0 h 701"/>
                <a:gd name="T98" fmla="*/ 1151712994 w 457"/>
                <a:gd name="T99" fmla="*/ 30241861 h 701"/>
                <a:gd name="T100" fmla="*/ 1136592046 w 457"/>
                <a:gd name="T101" fmla="*/ 191531789 h 701"/>
                <a:gd name="T102" fmla="*/ 1151712994 w 457"/>
                <a:gd name="T103" fmla="*/ 191531789 h 701"/>
                <a:gd name="T104" fmla="*/ 1108869514 w 457"/>
                <a:gd name="T105" fmla="*/ 234373632 h 70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57"/>
                <a:gd name="T160" fmla="*/ 0 h 701"/>
                <a:gd name="T161" fmla="*/ 457 w 457"/>
                <a:gd name="T162" fmla="*/ 701 h 70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57" h="701">
                  <a:moveTo>
                    <a:pt x="440" y="93"/>
                  </a:moveTo>
                  <a:lnTo>
                    <a:pt x="428" y="151"/>
                  </a:lnTo>
                  <a:lnTo>
                    <a:pt x="399" y="215"/>
                  </a:lnTo>
                  <a:lnTo>
                    <a:pt x="370" y="272"/>
                  </a:lnTo>
                  <a:lnTo>
                    <a:pt x="341" y="342"/>
                  </a:lnTo>
                  <a:lnTo>
                    <a:pt x="307" y="400"/>
                  </a:lnTo>
                  <a:lnTo>
                    <a:pt x="278" y="429"/>
                  </a:lnTo>
                  <a:lnTo>
                    <a:pt x="255" y="458"/>
                  </a:lnTo>
                  <a:lnTo>
                    <a:pt x="243" y="475"/>
                  </a:lnTo>
                  <a:lnTo>
                    <a:pt x="226" y="486"/>
                  </a:lnTo>
                  <a:lnTo>
                    <a:pt x="197" y="515"/>
                  </a:lnTo>
                  <a:lnTo>
                    <a:pt x="162" y="544"/>
                  </a:lnTo>
                  <a:lnTo>
                    <a:pt x="133" y="573"/>
                  </a:lnTo>
                  <a:lnTo>
                    <a:pt x="98" y="608"/>
                  </a:lnTo>
                  <a:lnTo>
                    <a:pt x="69" y="637"/>
                  </a:lnTo>
                  <a:lnTo>
                    <a:pt x="46" y="672"/>
                  </a:lnTo>
                  <a:lnTo>
                    <a:pt x="23" y="701"/>
                  </a:lnTo>
                  <a:lnTo>
                    <a:pt x="0" y="660"/>
                  </a:lnTo>
                  <a:lnTo>
                    <a:pt x="0" y="614"/>
                  </a:lnTo>
                  <a:lnTo>
                    <a:pt x="0" y="567"/>
                  </a:lnTo>
                  <a:lnTo>
                    <a:pt x="0" y="515"/>
                  </a:lnTo>
                  <a:lnTo>
                    <a:pt x="0" y="469"/>
                  </a:lnTo>
                  <a:lnTo>
                    <a:pt x="17" y="440"/>
                  </a:lnTo>
                  <a:lnTo>
                    <a:pt x="40" y="411"/>
                  </a:lnTo>
                  <a:lnTo>
                    <a:pt x="64" y="400"/>
                  </a:lnTo>
                  <a:lnTo>
                    <a:pt x="104" y="371"/>
                  </a:lnTo>
                  <a:lnTo>
                    <a:pt x="145" y="365"/>
                  </a:lnTo>
                  <a:lnTo>
                    <a:pt x="179" y="365"/>
                  </a:lnTo>
                  <a:lnTo>
                    <a:pt x="214" y="324"/>
                  </a:lnTo>
                  <a:lnTo>
                    <a:pt x="249" y="284"/>
                  </a:lnTo>
                  <a:lnTo>
                    <a:pt x="278" y="243"/>
                  </a:lnTo>
                  <a:lnTo>
                    <a:pt x="312" y="203"/>
                  </a:lnTo>
                  <a:lnTo>
                    <a:pt x="266" y="203"/>
                  </a:lnTo>
                  <a:lnTo>
                    <a:pt x="237" y="191"/>
                  </a:lnTo>
                  <a:lnTo>
                    <a:pt x="202" y="174"/>
                  </a:lnTo>
                  <a:lnTo>
                    <a:pt x="168" y="162"/>
                  </a:lnTo>
                  <a:lnTo>
                    <a:pt x="133" y="151"/>
                  </a:lnTo>
                  <a:lnTo>
                    <a:pt x="104" y="110"/>
                  </a:lnTo>
                  <a:lnTo>
                    <a:pt x="75" y="76"/>
                  </a:lnTo>
                  <a:lnTo>
                    <a:pt x="81" y="47"/>
                  </a:lnTo>
                  <a:lnTo>
                    <a:pt x="92" y="24"/>
                  </a:lnTo>
                  <a:lnTo>
                    <a:pt x="121" y="47"/>
                  </a:lnTo>
                  <a:lnTo>
                    <a:pt x="150" y="76"/>
                  </a:lnTo>
                  <a:lnTo>
                    <a:pt x="208" y="53"/>
                  </a:lnTo>
                  <a:lnTo>
                    <a:pt x="249" y="58"/>
                  </a:lnTo>
                  <a:lnTo>
                    <a:pt x="289" y="41"/>
                  </a:lnTo>
                  <a:lnTo>
                    <a:pt x="353" y="24"/>
                  </a:lnTo>
                  <a:lnTo>
                    <a:pt x="417" y="12"/>
                  </a:lnTo>
                  <a:lnTo>
                    <a:pt x="440" y="0"/>
                  </a:lnTo>
                  <a:lnTo>
                    <a:pt x="457" y="12"/>
                  </a:lnTo>
                  <a:lnTo>
                    <a:pt x="451" y="76"/>
                  </a:lnTo>
                  <a:lnTo>
                    <a:pt x="457" y="76"/>
                  </a:lnTo>
                  <a:lnTo>
                    <a:pt x="440" y="93"/>
                  </a:lnTo>
                  <a:close/>
                </a:path>
              </a:pathLst>
            </a:custGeom>
            <a:grpFill/>
            <a:ln w="12700">
              <a:solidFill>
                <a:srgbClr val="646B86"/>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sp>
          <p:nvSpPr>
            <p:cNvPr id="259" name="Freeform 36"/>
            <p:cNvSpPr>
              <a:spLocks/>
            </p:cNvSpPr>
            <p:nvPr/>
          </p:nvSpPr>
          <p:spPr bwMode="gray">
            <a:xfrm>
              <a:off x="4722813" y="2389188"/>
              <a:ext cx="1184275" cy="1616075"/>
            </a:xfrm>
            <a:custGeom>
              <a:avLst/>
              <a:gdLst>
                <a:gd name="T0" fmla="*/ 231854375 w 746"/>
                <a:gd name="T1" fmla="*/ 408265313 h 1018"/>
                <a:gd name="T2" fmla="*/ 335181575 w 746"/>
                <a:gd name="T3" fmla="*/ 277217188 h 1018"/>
                <a:gd name="T4" fmla="*/ 420866888 w 746"/>
                <a:gd name="T5" fmla="*/ 161290000 h 1018"/>
                <a:gd name="T6" fmla="*/ 597277825 w 746"/>
                <a:gd name="T7" fmla="*/ 161290000 h 1018"/>
                <a:gd name="T8" fmla="*/ 771167813 w 746"/>
                <a:gd name="T9" fmla="*/ 161290000 h 1018"/>
                <a:gd name="T10" fmla="*/ 947578750 w 746"/>
                <a:gd name="T11" fmla="*/ 161290000 h 1018"/>
                <a:gd name="T12" fmla="*/ 1048385000 w 746"/>
                <a:gd name="T13" fmla="*/ 131048125 h 1018"/>
                <a:gd name="T14" fmla="*/ 1194554063 w 746"/>
                <a:gd name="T15" fmla="*/ 176410938 h 1018"/>
                <a:gd name="T16" fmla="*/ 1355844063 w 746"/>
                <a:gd name="T17" fmla="*/ 131048125 h 1018"/>
                <a:gd name="T18" fmla="*/ 1441529375 w 746"/>
                <a:gd name="T19" fmla="*/ 45362813 h 1018"/>
                <a:gd name="T20" fmla="*/ 1514614700 w 746"/>
                <a:gd name="T21" fmla="*/ 0 h 1018"/>
                <a:gd name="T22" fmla="*/ 1675904700 w 746"/>
                <a:gd name="T23" fmla="*/ 176410938 h 1018"/>
                <a:gd name="T24" fmla="*/ 1733867500 w 746"/>
                <a:gd name="T25" fmla="*/ 423386250 h 1018"/>
                <a:gd name="T26" fmla="*/ 1880036563 w 746"/>
                <a:gd name="T27" fmla="*/ 700603438 h 1018"/>
                <a:gd name="T28" fmla="*/ 1733867500 w 746"/>
                <a:gd name="T29" fmla="*/ 801409688 h 1018"/>
                <a:gd name="T30" fmla="*/ 1675904700 w 746"/>
                <a:gd name="T31" fmla="*/ 1151712200 h 1018"/>
                <a:gd name="T32" fmla="*/ 1544856575 w 746"/>
                <a:gd name="T33" fmla="*/ 1459171263 h 1018"/>
                <a:gd name="T34" fmla="*/ 1456650313 w 746"/>
                <a:gd name="T35" fmla="*/ 1617940313 h 1018"/>
                <a:gd name="T36" fmla="*/ 1428929388 w 746"/>
                <a:gd name="T37" fmla="*/ 1910278438 h 1018"/>
                <a:gd name="T38" fmla="*/ 1297881263 w 746"/>
                <a:gd name="T39" fmla="*/ 1983363763 h 1018"/>
                <a:gd name="T40" fmla="*/ 1456650313 w 746"/>
                <a:gd name="T41" fmla="*/ 2114411888 h 1018"/>
                <a:gd name="T42" fmla="*/ 1544856575 w 746"/>
                <a:gd name="T43" fmla="*/ 2147483647 h 1018"/>
                <a:gd name="T44" fmla="*/ 1645662825 w 746"/>
                <a:gd name="T45" fmla="*/ 2147483647 h 1018"/>
                <a:gd name="T46" fmla="*/ 1471771250 w 746"/>
                <a:gd name="T47" fmla="*/ 2147483647 h 1018"/>
                <a:gd name="T48" fmla="*/ 1368445638 w 746"/>
                <a:gd name="T49" fmla="*/ 2147483647 h 1018"/>
                <a:gd name="T50" fmla="*/ 1179433125 w 746"/>
                <a:gd name="T51" fmla="*/ 2147483647 h 1018"/>
                <a:gd name="T52" fmla="*/ 1078626875 w 746"/>
                <a:gd name="T53" fmla="*/ 2147483647 h 1018"/>
                <a:gd name="T54" fmla="*/ 975301263 w 746"/>
                <a:gd name="T55" fmla="*/ 2147483647 h 1018"/>
                <a:gd name="T56" fmla="*/ 859374075 w 746"/>
                <a:gd name="T57" fmla="*/ 2147483647 h 1018"/>
                <a:gd name="T58" fmla="*/ 698084075 w 746"/>
                <a:gd name="T59" fmla="*/ 2147483647 h 1018"/>
                <a:gd name="T60" fmla="*/ 655240625 w 746"/>
                <a:gd name="T61" fmla="*/ 2147483647 h 1018"/>
                <a:gd name="T62" fmla="*/ 539313438 w 746"/>
                <a:gd name="T63" fmla="*/ 2147483647 h 1018"/>
                <a:gd name="T64" fmla="*/ 420866888 w 746"/>
                <a:gd name="T65" fmla="*/ 2026205625 h 1018"/>
                <a:gd name="T66" fmla="*/ 289818763 w 746"/>
                <a:gd name="T67" fmla="*/ 1910278438 h 1018"/>
                <a:gd name="T68" fmla="*/ 231854375 w 746"/>
                <a:gd name="T69" fmla="*/ 1764109375 h 1018"/>
                <a:gd name="T70" fmla="*/ 131048125 w 746"/>
                <a:gd name="T71" fmla="*/ 1605340325 h 1018"/>
                <a:gd name="T72" fmla="*/ 100806250 w 746"/>
                <a:gd name="T73" fmla="*/ 1459171263 h 1018"/>
                <a:gd name="T74" fmla="*/ 0 w 746"/>
                <a:gd name="T75" fmla="*/ 1355844063 h 1018"/>
                <a:gd name="T76" fmla="*/ 57964388 w 746"/>
                <a:gd name="T77" fmla="*/ 1197075013 h 1018"/>
                <a:gd name="T78" fmla="*/ 70564375 w 746"/>
                <a:gd name="T79" fmla="*/ 1108868750 h 1018"/>
                <a:gd name="T80" fmla="*/ 173891575 w 746"/>
                <a:gd name="T81" fmla="*/ 977820625 h 1018"/>
                <a:gd name="T82" fmla="*/ 246975313 w 746"/>
                <a:gd name="T83" fmla="*/ 846772500 h 1018"/>
                <a:gd name="T84" fmla="*/ 231854375 w 746"/>
                <a:gd name="T85" fmla="*/ 597277825 h 101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46"/>
                <a:gd name="T130" fmla="*/ 0 h 1018"/>
                <a:gd name="T131" fmla="*/ 746 w 746"/>
                <a:gd name="T132" fmla="*/ 1018 h 101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46" h="1018">
                  <a:moveTo>
                    <a:pt x="92" y="191"/>
                  </a:moveTo>
                  <a:lnTo>
                    <a:pt x="92" y="162"/>
                  </a:lnTo>
                  <a:lnTo>
                    <a:pt x="133" y="162"/>
                  </a:lnTo>
                  <a:lnTo>
                    <a:pt x="133" y="110"/>
                  </a:lnTo>
                  <a:lnTo>
                    <a:pt x="133" y="64"/>
                  </a:lnTo>
                  <a:lnTo>
                    <a:pt x="167" y="64"/>
                  </a:lnTo>
                  <a:lnTo>
                    <a:pt x="202" y="64"/>
                  </a:lnTo>
                  <a:lnTo>
                    <a:pt x="237" y="64"/>
                  </a:lnTo>
                  <a:lnTo>
                    <a:pt x="272" y="64"/>
                  </a:lnTo>
                  <a:lnTo>
                    <a:pt x="306" y="64"/>
                  </a:lnTo>
                  <a:lnTo>
                    <a:pt x="341" y="64"/>
                  </a:lnTo>
                  <a:lnTo>
                    <a:pt x="376" y="64"/>
                  </a:lnTo>
                  <a:lnTo>
                    <a:pt x="410" y="64"/>
                  </a:lnTo>
                  <a:lnTo>
                    <a:pt x="416" y="52"/>
                  </a:lnTo>
                  <a:lnTo>
                    <a:pt x="416" y="64"/>
                  </a:lnTo>
                  <a:lnTo>
                    <a:pt x="474" y="70"/>
                  </a:lnTo>
                  <a:lnTo>
                    <a:pt x="532" y="75"/>
                  </a:lnTo>
                  <a:lnTo>
                    <a:pt x="538" y="52"/>
                  </a:lnTo>
                  <a:lnTo>
                    <a:pt x="567" y="46"/>
                  </a:lnTo>
                  <a:lnTo>
                    <a:pt x="572" y="18"/>
                  </a:lnTo>
                  <a:lnTo>
                    <a:pt x="584" y="23"/>
                  </a:lnTo>
                  <a:lnTo>
                    <a:pt x="601" y="0"/>
                  </a:lnTo>
                  <a:lnTo>
                    <a:pt x="630" y="35"/>
                  </a:lnTo>
                  <a:lnTo>
                    <a:pt x="665" y="70"/>
                  </a:lnTo>
                  <a:lnTo>
                    <a:pt x="677" y="104"/>
                  </a:lnTo>
                  <a:lnTo>
                    <a:pt x="688" y="168"/>
                  </a:lnTo>
                  <a:lnTo>
                    <a:pt x="700" y="232"/>
                  </a:lnTo>
                  <a:lnTo>
                    <a:pt x="746" y="278"/>
                  </a:lnTo>
                  <a:lnTo>
                    <a:pt x="717" y="295"/>
                  </a:lnTo>
                  <a:lnTo>
                    <a:pt x="688" y="318"/>
                  </a:lnTo>
                  <a:lnTo>
                    <a:pt x="671" y="382"/>
                  </a:lnTo>
                  <a:lnTo>
                    <a:pt x="665" y="457"/>
                  </a:lnTo>
                  <a:lnTo>
                    <a:pt x="659" y="498"/>
                  </a:lnTo>
                  <a:lnTo>
                    <a:pt x="613" y="579"/>
                  </a:lnTo>
                  <a:lnTo>
                    <a:pt x="601" y="637"/>
                  </a:lnTo>
                  <a:lnTo>
                    <a:pt x="578" y="642"/>
                  </a:lnTo>
                  <a:lnTo>
                    <a:pt x="572" y="700"/>
                  </a:lnTo>
                  <a:lnTo>
                    <a:pt x="567" y="758"/>
                  </a:lnTo>
                  <a:lnTo>
                    <a:pt x="532" y="764"/>
                  </a:lnTo>
                  <a:lnTo>
                    <a:pt x="515" y="787"/>
                  </a:lnTo>
                  <a:lnTo>
                    <a:pt x="532" y="799"/>
                  </a:lnTo>
                  <a:lnTo>
                    <a:pt x="578" y="839"/>
                  </a:lnTo>
                  <a:lnTo>
                    <a:pt x="596" y="874"/>
                  </a:lnTo>
                  <a:lnTo>
                    <a:pt x="613" y="908"/>
                  </a:lnTo>
                  <a:lnTo>
                    <a:pt x="642" y="920"/>
                  </a:lnTo>
                  <a:lnTo>
                    <a:pt x="653" y="961"/>
                  </a:lnTo>
                  <a:lnTo>
                    <a:pt x="619" y="961"/>
                  </a:lnTo>
                  <a:lnTo>
                    <a:pt x="584" y="961"/>
                  </a:lnTo>
                  <a:lnTo>
                    <a:pt x="567" y="984"/>
                  </a:lnTo>
                  <a:lnTo>
                    <a:pt x="543" y="1007"/>
                  </a:lnTo>
                  <a:lnTo>
                    <a:pt x="491" y="1007"/>
                  </a:lnTo>
                  <a:lnTo>
                    <a:pt x="468" y="1013"/>
                  </a:lnTo>
                  <a:lnTo>
                    <a:pt x="462" y="1007"/>
                  </a:lnTo>
                  <a:lnTo>
                    <a:pt x="428" y="1007"/>
                  </a:lnTo>
                  <a:lnTo>
                    <a:pt x="422" y="1018"/>
                  </a:lnTo>
                  <a:lnTo>
                    <a:pt x="387" y="989"/>
                  </a:lnTo>
                  <a:lnTo>
                    <a:pt x="358" y="961"/>
                  </a:lnTo>
                  <a:lnTo>
                    <a:pt x="341" y="972"/>
                  </a:lnTo>
                  <a:lnTo>
                    <a:pt x="312" y="972"/>
                  </a:lnTo>
                  <a:lnTo>
                    <a:pt x="277" y="955"/>
                  </a:lnTo>
                  <a:lnTo>
                    <a:pt x="266" y="937"/>
                  </a:lnTo>
                  <a:lnTo>
                    <a:pt x="260" y="926"/>
                  </a:lnTo>
                  <a:lnTo>
                    <a:pt x="231" y="891"/>
                  </a:lnTo>
                  <a:lnTo>
                    <a:pt x="214" y="862"/>
                  </a:lnTo>
                  <a:lnTo>
                    <a:pt x="173" y="822"/>
                  </a:lnTo>
                  <a:lnTo>
                    <a:pt x="167" y="804"/>
                  </a:lnTo>
                  <a:lnTo>
                    <a:pt x="121" y="770"/>
                  </a:lnTo>
                  <a:lnTo>
                    <a:pt x="115" y="758"/>
                  </a:lnTo>
                  <a:lnTo>
                    <a:pt x="81" y="746"/>
                  </a:lnTo>
                  <a:lnTo>
                    <a:pt x="92" y="700"/>
                  </a:lnTo>
                  <a:lnTo>
                    <a:pt x="69" y="665"/>
                  </a:lnTo>
                  <a:lnTo>
                    <a:pt x="52" y="637"/>
                  </a:lnTo>
                  <a:lnTo>
                    <a:pt x="46" y="608"/>
                  </a:lnTo>
                  <a:lnTo>
                    <a:pt x="40" y="579"/>
                  </a:lnTo>
                  <a:lnTo>
                    <a:pt x="17" y="538"/>
                  </a:lnTo>
                  <a:lnTo>
                    <a:pt x="0" y="538"/>
                  </a:lnTo>
                  <a:lnTo>
                    <a:pt x="17" y="498"/>
                  </a:lnTo>
                  <a:lnTo>
                    <a:pt x="23" y="475"/>
                  </a:lnTo>
                  <a:lnTo>
                    <a:pt x="28" y="463"/>
                  </a:lnTo>
                  <a:lnTo>
                    <a:pt x="28" y="440"/>
                  </a:lnTo>
                  <a:lnTo>
                    <a:pt x="52" y="399"/>
                  </a:lnTo>
                  <a:lnTo>
                    <a:pt x="69" y="388"/>
                  </a:lnTo>
                  <a:lnTo>
                    <a:pt x="98" y="388"/>
                  </a:lnTo>
                  <a:lnTo>
                    <a:pt x="98" y="336"/>
                  </a:lnTo>
                  <a:lnTo>
                    <a:pt x="92" y="289"/>
                  </a:lnTo>
                  <a:lnTo>
                    <a:pt x="92" y="237"/>
                  </a:lnTo>
                  <a:lnTo>
                    <a:pt x="92" y="191"/>
                  </a:lnTo>
                  <a:close/>
                </a:path>
              </a:pathLst>
            </a:custGeom>
            <a:grpFill/>
            <a:ln w="12700">
              <a:solidFill>
                <a:srgbClr val="646B86"/>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sp>
          <p:nvSpPr>
            <p:cNvPr id="260" name="Freeform 37"/>
            <p:cNvSpPr>
              <a:spLocks/>
            </p:cNvSpPr>
            <p:nvPr/>
          </p:nvSpPr>
          <p:spPr bwMode="gray">
            <a:xfrm>
              <a:off x="3141663" y="3381375"/>
              <a:ext cx="128587" cy="412750"/>
            </a:xfrm>
            <a:custGeom>
              <a:avLst/>
              <a:gdLst>
                <a:gd name="T0" fmla="*/ 88204332 w 81"/>
                <a:gd name="T1" fmla="*/ 15120938 h 260"/>
                <a:gd name="T2" fmla="*/ 0 w 81"/>
                <a:gd name="T3" fmla="*/ 0 h 260"/>
                <a:gd name="T4" fmla="*/ 15120879 w 81"/>
                <a:gd name="T5" fmla="*/ 42843450 h 260"/>
                <a:gd name="T6" fmla="*/ 57962575 w 81"/>
                <a:gd name="T7" fmla="*/ 161290000 h 260"/>
                <a:gd name="T8" fmla="*/ 57962575 w 81"/>
                <a:gd name="T9" fmla="*/ 219254388 h 260"/>
                <a:gd name="T10" fmla="*/ 73083453 w 81"/>
                <a:gd name="T11" fmla="*/ 304939700 h 260"/>
                <a:gd name="T12" fmla="*/ 88204332 w 81"/>
                <a:gd name="T13" fmla="*/ 378023438 h 260"/>
                <a:gd name="T14" fmla="*/ 88204332 w 81"/>
                <a:gd name="T15" fmla="*/ 481350638 h 260"/>
                <a:gd name="T16" fmla="*/ 103325211 w 81"/>
                <a:gd name="T17" fmla="*/ 582156888 h 260"/>
                <a:gd name="T18" fmla="*/ 161289373 w 81"/>
                <a:gd name="T19" fmla="*/ 655240625 h 260"/>
                <a:gd name="T20" fmla="*/ 204131069 w 81"/>
                <a:gd name="T21" fmla="*/ 642640638 h 260"/>
                <a:gd name="T22" fmla="*/ 204131069 w 81"/>
                <a:gd name="T23" fmla="*/ 539313438 h 260"/>
                <a:gd name="T24" fmla="*/ 204131069 w 81"/>
                <a:gd name="T25" fmla="*/ 438507188 h 260"/>
                <a:gd name="T26" fmla="*/ 189010190 w 81"/>
                <a:gd name="T27" fmla="*/ 350302513 h 260"/>
                <a:gd name="T28" fmla="*/ 189010190 w 81"/>
                <a:gd name="T29" fmla="*/ 246975313 h 260"/>
                <a:gd name="T30" fmla="*/ 176410252 w 81"/>
                <a:gd name="T31" fmla="*/ 146169063 h 260"/>
                <a:gd name="T32" fmla="*/ 115926737 w 81"/>
                <a:gd name="T33" fmla="*/ 73085325 h 260"/>
                <a:gd name="T34" fmla="*/ 115926737 w 81"/>
                <a:gd name="T35" fmla="*/ 15120938 h 260"/>
                <a:gd name="T36" fmla="*/ 88204332 w 81"/>
                <a:gd name="T37" fmla="*/ 15120938 h 26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1"/>
                <a:gd name="T58" fmla="*/ 0 h 260"/>
                <a:gd name="T59" fmla="*/ 81 w 81"/>
                <a:gd name="T60" fmla="*/ 260 h 26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1" h="260">
                  <a:moveTo>
                    <a:pt x="35" y="6"/>
                  </a:moveTo>
                  <a:lnTo>
                    <a:pt x="0" y="0"/>
                  </a:lnTo>
                  <a:lnTo>
                    <a:pt x="6" y="17"/>
                  </a:lnTo>
                  <a:lnTo>
                    <a:pt x="23" y="64"/>
                  </a:lnTo>
                  <a:lnTo>
                    <a:pt x="23" y="87"/>
                  </a:lnTo>
                  <a:lnTo>
                    <a:pt x="29" y="121"/>
                  </a:lnTo>
                  <a:lnTo>
                    <a:pt x="35" y="150"/>
                  </a:lnTo>
                  <a:lnTo>
                    <a:pt x="35" y="191"/>
                  </a:lnTo>
                  <a:lnTo>
                    <a:pt x="41" y="231"/>
                  </a:lnTo>
                  <a:lnTo>
                    <a:pt x="64" y="260"/>
                  </a:lnTo>
                  <a:lnTo>
                    <a:pt x="81" y="255"/>
                  </a:lnTo>
                  <a:lnTo>
                    <a:pt x="81" y="214"/>
                  </a:lnTo>
                  <a:lnTo>
                    <a:pt x="81" y="174"/>
                  </a:lnTo>
                  <a:lnTo>
                    <a:pt x="75" y="139"/>
                  </a:lnTo>
                  <a:lnTo>
                    <a:pt x="75" y="98"/>
                  </a:lnTo>
                  <a:lnTo>
                    <a:pt x="70" y="58"/>
                  </a:lnTo>
                  <a:lnTo>
                    <a:pt x="46" y="29"/>
                  </a:lnTo>
                  <a:lnTo>
                    <a:pt x="46" y="6"/>
                  </a:lnTo>
                  <a:lnTo>
                    <a:pt x="35" y="6"/>
                  </a:lnTo>
                  <a:close/>
                </a:path>
              </a:pathLst>
            </a:custGeom>
            <a:grpFill/>
            <a:ln w="12700">
              <a:solidFill>
                <a:srgbClr val="646B86"/>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sp>
          <p:nvSpPr>
            <p:cNvPr id="261" name="Freeform 38"/>
            <p:cNvSpPr>
              <a:spLocks/>
            </p:cNvSpPr>
            <p:nvPr/>
          </p:nvSpPr>
          <p:spPr bwMode="gray">
            <a:xfrm>
              <a:off x="3352800" y="3160713"/>
              <a:ext cx="854075" cy="771525"/>
            </a:xfrm>
            <a:custGeom>
              <a:avLst/>
              <a:gdLst>
                <a:gd name="T0" fmla="*/ 904736888 w 538"/>
                <a:gd name="T1" fmla="*/ 889615950 h 486"/>
                <a:gd name="T2" fmla="*/ 816530625 w 538"/>
                <a:gd name="T3" fmla="*/ 919857825 h 486"/>
                <a:gd name="T4" fmla="*/ 758567825 w 538"/>
                <a:gd name="T5" fmla="*/ 992941563 h 486"/>
                <a:gd name="T6" fmla="*/ 700603438 w 538"/>
                <a:gd name="T7" fmla="*/ 1063505938 h 486"/>
                <a:gd name="T8" fmla="*/ 670361563 w 538"/>
                <a:gd name="T9" fmla="*/ 1166833138 h 486"/>
                <a:gd name="T10" fmla="*/ 627519700 w 538"/>
                <a:gd name="T11" fmla="*/ 1166833138 h 486"/>
                <a:gd name="T12" fmla="*/ 642640638 w 538"/>
                <a:gd name="T13" fmla="*/ 1209675000 h 486"/>
                <a:gd name="T14" fmla="*/ 526713450 w 538"/>
                <a:gd name="T15" fmla="*/ 1209675000 h 486"/>
                <a:gd name="T16" fmla="*/ 511592513 w 538"/>
                <a:gd name="T17" fmla="*/ 1197075013 h 486"/>
                <a:gd name="T18" fmla="*/ 496471575 w 538"/>
                <a:gd name="T19" fmla="*/ 1197075013 h 486"/>
                <a:gd name="T20" fmla="*/ 466229700 w 538"/>
                <a:gd name="T21" fmla="*/ 1224795938 h 486"/>
                <a:gd name="T22" fmla="*/ 466229700 w 538"/>
                <a:gd name="T23" fmla="*/ 1181954075 h 486"/>
                <a:gd name="T24" fmla="*/ 453628125 w 538"/>
                <a:gd name="T25" fmla="*/ 1224795938 h 486"/>
                <a:gd name="T26" fmla="*/ 453628125 w 538"/>
                <a:gd name="T27" fmla="*/ 1209675000 h 486"/>
                <a:gd name="T28" fmla="*/ 438507188 w 538"/>
                <a:gd name="T29" fmla="*/ 1209675000 h 486"/>
                <a:gd name="T30" fmla="*/ 408265313 w 538"/>
                <a:gd name="T31" fmla="*/ 1224795938 h 486"/>
                <a:gd name="T32" fmla="*/ 350302513 w 538"/>
                <a:gd name="T33" fmla="*/ 1224795938 h 486"/>
                <a:gd name="T34" fmla="*/ 307459063 w 538"/>
                <a:gd name="T35" fmla="*/ 1093747813 h 486"/>
                <a:gd name="T36" fmla="*/ 322580000 w 538"/>
                <a:gd name="T37" fmla="*/ 1093747813 h 486"/>
                <a:gd name="T38" fmla="*/ 292338125 w 538"/>
                <a:gd name="T39" fmla="*/ 1063505938 h 486"/>
                <a:gd name="T40" fmla="*/ 307459063 w 538"/>
                <a:gd name="T41" fmla="*/ 1063505938 h 486"/>
                <a:gd name="T42" fmla="*/ 277217188 w 538"/>
                <a:gd name="T43" fmla="*/ 1035785013 h 486"/>
                <a:gd name="T44" fmla="*/ 146169063 w 538"/>
                <a:gd name="T45" fmla="*/ 962699688 h 486"/>
                <a:gd name="T46" fmla="*/ 88206263 w 538"/>
                <a:gd name="T47" fmla="*/ 962699688 h 486"/>
                <a:gd name="T48" fmla="*/ 73085325 w 538"/>
                <a:gd name="T49" fmla="*/ 962699688 h 486"/>
                <a:gd name="T50" fmla="*/ 15120938 w 538"/>
                <a:gd name="T51" fmla="*/ 962699688 h 486"/>
                <a:gd name="T52" fmla="*/ 0 w 538"/>
                <a:gd name="T53" fmla="*/ 962699688 h 486"/>
                <a:gd name="T54" fmla="*/ 0 w 538"/>
                <a:gd name="T55" fmla="*/ 788809700 h 486"/>
                <a:gd name="T56" fmla="*/ 15120938 w 538"/>
                <a:gd name="T57" fmla="*/ 612398763 h 486"/>
                <a:gd name="T58" fmla="*/ 103327200 w 538"/>
                <a:gd name="T59" fmla="*/ 466229700 h 486"/>
                <a:gd name="T60" fmla="*/ 118448138 w 538"/>
                <a:gd name="T61" fmla="*/ 350302513 h 486"/>
                <a:gd name="T62" fmla="*/ 88206263 w 538"/>
                <a:gd name="T63" fmla="*/ 277217188 h 486"/>
                <a:gd name="T64" fmla="*/ 103327200 w 538"/>
                <a:gd name="T65" fmla="*/ 277217188 h 486"/>
                <a:gd name="T66" fmla="*/ 103327200 w 538"/>
                <a:gd name="T67" fmla="*/ 219254388 h 486"/>
                <a:gd name="T68" fmla="*/ 131048125 w 538"/>
                <a:gd name="T69" fmla="*/ 131048125 h 486"/>
                <a:gd name="T70" fmla="*/ 161290000 w 538"/>
                <a:gd name="T71" fmla="*/ 42843450 h 486"/>
                <a:gd name="T72" fmla="*/ 262096250 w 538"/>
                <a:gd name="T73" fmla="*/ 0 h 486"/>
                <a:gd name="T74" fmla="*/ 380544388 w 538"/>
                <a:gd name="T75" fmla="*/ 15120938 h 486"/>
                <a:gd name="T76" fmla="*/ 466229700 w 538"/>
                <a:gd name="T77" fmla="*/ 88206263 h 486"/>
                <a:gd name="T78" fmla="*/ 584676250 w 538"/>
                <a:gd name="T79" fmla="*/ 57964388 h 486"/>
                <a:gd name="T80" fmla="*/ 657761575 w 538"/>
                <a:gd name="T81" fmla="*/ 88206263 h 486"/>
                <a:gd name="T82" fmla="*/ 743446888 w 538"/>
                <a:gd name="T83" fmla="*/ 131048125 h 486"/>
                <a:gd name="T84" fmla="*/ 874495013 w 538"/>
                <a:gd name="T85" fmla="*/ 57964388 h 486"/>
                <a:gd name="T86" fmla="*/ 992941563 w 538"/>
                <a:gd name="T87" fmla="*/ 73085325 h 486"/>
                <a:gd name="T88" fmla="*/ 1108868750 w 538"/>
                <a:gd name="T89" fmla="*/ 88206263 h 486"/>
                <a:gd name="T90" fmla="*/ 1239916875 w 538"/>
                <a:gd name="T91" fmla="*/ 15120938 h 486"/>
                <a:gd name="T92" fmla="*/ 1297881263 w 538"/>
                <a:gd name="T93" fmla="*/ 88206263 h 486"/>
                <a:gd name="T94" fmla="*/ 1313002200 w 538"/>
                <a:gd name="T95" fmla="*/ 189012513 h 486"/>
                <a:gd name="T96" fmla="*/ 1355844063 w 538"/>
                <a:gd name="T97" fmla="*/ 234375325 h 486"/>
                <a:gd name="T98" fmla="*/ 1328123138 w 538"/>
                <a:gd name="T99" fmla="*/ 307459063 h 486"/>
                <a:gd name="T100" fmla="*/ 1255037813 w 538"/>
                <a:gd name="T101" fmla="*/ 380544388 h 486"/>
                <a:gd name="T102" fmla="*/ 1212195950 w 538"/>
                <a:gd name="T103" fmla="*/ 481350638 h 486"/>
                <a:gd name="T104" fmla="*/ 1166833138 w 538"/>
                <a:gd name="T105" fmla="*/ 569555313 h 486"/>
                <a:gd name="T106" fmla="*/ 1123989688 w 538"/>
                <a:gd name="T107" fmla="*/ 670361563 h 486"/>
                <a:gd name="T108" fmla="*/ 1081147825 w 538"/>
                <a:gd name="T109" fmla="*/ 743446888 h 486"/>
                <a:gd name="T110" fmla="*/ 1035785013 w 538"/>
                <a:gd name="T111" fmla="*/ 859374075 h 486"/>
                <a:gd name="T112" fmla="*/ 962699688 w 538"/>
                <a:gd name="T113" fmla="*/ 962699688 h 486"/>
                <a:gd name="T114" fmla="*/ 904736888 w 538"/>
                <a:gd name="T115" fmla="*/ 889615950 h 48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38"/>
                <a:gd name="T175" fmla="*/ 0 h 486"/>
                <a:gd name="T176" fmla="*/ 538 w 538"/>
                <a:gd name="T177" fmla="*/ 486 h 48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38" h="486">
                  <a:moveTo>
                    <a:pt x="359" y="353"/>
                  </a:moveTo>
                  <a:lnTo>
                    <a:pt x="324" y="365"/>
                  </a:lnTo>
                  <a:lnTo>
                    <a:pt x="301" y="394"/>
                  </a:lnTo>
                  <a:lnTo>
                    <a:pt x="278" y="422"/>
                  </a:lnTo>
                  <a:lnTo>
                    <a:pt x="266" y="463"/>
                  </a:lnTo>
                  <a:lnTo>
                    <a:pt x="249" y="463"/>
                  </a:lnTo>
                  <a:lnTo>
                    <a:pt x="255" y="480"/>
                  </a:lnTo>
                  <a:lnTo>
                    <a:pt x="209" y="480"/>
                  </a:lnTo>
                  <a:lnTo>
                    <a:pt x="203" y="475"/>
                  </a:lnTo>
                  <a:lnTo>
                    <a:pt x="197" y="475"/>
                  </a:lnTo>
                  <a:lnTo>
                    <a:pt x="185" y="486"/>
                  </a:lnTo>
                  <a:lnTo>
                    <a:pt x="185" y="469"/>
                  </a:lnTo>
                  <a:lnTo>
                    <a:pt x="180" y="486"/>
                  </a:lnTo>
                  <a:lnTo>
                    <a:pt x="180" y="480"/>
                  </a:lnTo>
                  <a:lnTo>
                    <a:pt x="174" y="480"/>
                  </a:lnTo>
                  <a:lnTo>
                    <a:pt x="162" y="486"/>
                  </a:lnTo>
                  <a:lnTo>
                    <a:pt x="139" y="486"/>
                  </a:lnTo>
                  <a:lnTo>
                    <a:pt x="122" y="434"/>
                  </a:lnTo>
                  <a:lnTo>
                    <a:pt x="128" y="434"/>
                  </a:lnTo>
                  <a:lnTo>
                    <a:pt x="116" y="422"/>
                  </a:lnTo>
                  <a:lnTo>
                    <a:pt x="122" y="422"/>
                  </a:lnTo>
                  <a:lnTo>
                    <a:pt x="110" y="411"/>
                  </a:lnTo>
                  <a:lnTo>
                    <a:pt x="58" y="382"/>
                  </a:lnTo>
                  <a:lnTo>
                    <a:pt x="35" y="382"/>
                  </a:lnTo>
                  <a:lnTo>
                    <a:pt x="29" y="382"/>
                  </a:lnTo>
                  <a:lnTo>
                    <a:pt x="6" y="382"/>
                  </a:lnTo>
                  <a:lnTo>
                    <a:pt x="0" y="382"/>
                  </a:lnTo>
                  <a:lnTo>
                    <a:pt x="0" y="313"/>
                  </a:lnTo>
                  <a:lnTo>
                    <a:pt x="6" y="243"/>
                  </a:lnTo>
                  <a:lnTo>
                    <a:pt x="41" y="185"/>
                  </a:lnTo>
                  <a:lnTo>
                    <a:pt x="47" y="139"/>
                  </a:lnTo>
                  <a:lnTo>
                    <a:pt x="35" y="110"/>
                  </a:lnTo>
                  <a:lnTo>
                    <a:pt x="41" y="110"/>
                  </a:lnTo>
                  <a:lnTo>
                    <a:pt x="41" y="87"/>
                  </a:lnTo>
                  <a:lnTo>
                    <a:pt x="52" y="52"/>
                  </a:lnTo>
                  <a:lnTo>
                    <a:pt x="64" y="17"/>
                  </a:lnTo>
                  <a:lnTo>
                    <a:pt x="104" y="0"/>
                  </a:lnTo>
                  <a:lnTo>
                    <a:pt x="151" y="6"/>
                  </a:lnTo>
                  <a:lnTo>
                    <a:pt x="185" y="35"/>
                  </a:lnTo>
                  <a:lnTo>
                    <a:pt x="232" y="23"/>
                  </a:lnTo>
                  <a:lnTo>
                    <a:pt x="261" y="35"/>
                  </a:lnTo>
                  <a:lnTo>
                    <a:pt x="295" y="52"/>
                  </a:lnTo>
                  <a:lnTo>
                    <a:pt x="347" y="23"/>
                  </a:lnTo>
                  <a:lnTo>
                    <a:pt x="394" y="29"/>
                  </a:lnTo>
                  <a:lnTo>
                    <a:pt x="440" y="35"/>
                  </a:lnTo>
                  <a:lnTo>
                    <a:pt x="492" y="6"/>
                  </a:lnTo>
                  <a:lnTo>
                    <a:pt x="515" y="35"/>
                  </a:lnTo>
                  <a:lnTo>
                    <a:pt x="521" y="75"/>
                  </a:lnTo>
                  <a:lnTo>
                    <a:pt x="538" y="93"/>
                  </a:lnTo>
                  <a:lnTo>
                    <a:pt x="527" y="122"/>
                  </a:lnTo>
                  <a:lnTo>
                    <a:pt x="498" y="151"/>
                  </a:lnTo>
                  <a:lnTo>
                    <a:pt x="481" y="191"/>
                  </a:lnTo>
                  <a:lnTo>
                    <a:pt x="463" y="226"/>
                  </a:lnTo>
                  <a:lnTo>
                    <a:pt x="446" y="266"/>
                  </a:lnTo>
                  <a:lnTo>
                    <a:pt x="429" y="295"/>
                  </a:lnTo>
                  <a:lnTo>
                    <a:pt x="411" y="341"/>
                  </a:lnTo>
                  <a:lnTo>
                    <a:pt x="382" y="382"/>
                  </a:lnTo>
                  <a:lnTo>
                    <a:pt x="359" y="353"/>
                  </a:lnTo>
                  <a:close/>
                </a:path>
              </a:pathLst>
            </a:custGeom>
            <a:grpFill/>
            <a:ln w="12700">
              <a:solidFill>
                <a:srgbClr val="646B86"/>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sp>
          <p:nvSpPr>
            <p:cNvPr id="262" name="Freeform 39"/>
            <p:cNvSpPr>
              <a:spLocks/>
            </p:cNvSpPr>
            <p:nvPr/>
          </p:nvSpPr>
          <p:spPr bwMode="gray">
            <a:xfrm>
              <a:off x="3214688" y="3279775"/>
              <a:ext cx="212725" cy="506413"/>
            </a:xfrm>
            <a:custGeom>
              <a:avLst/>
              <a:gdLst>
                <a:gd name="T0" fmla="*/ 15120938 w 134"/>
                <a:gd name="T1" fmla="*/ 176411112 h 319"/>
                <a:gd name="T2" fmla="*/ 0 w 134"/>
                <a:gd name="T3" fmla="*/ 176411112 h 319"/>
                <a:gd name="T4" fmla="*/ 0 w 134"/>
                <a:gd name="T5" fmla="*/ 234375556 h 319"/>
                <a:gd name="T6" fmla="*/ 60483750 w 134"/>
                <a:gd name="T7" fmla="*/ 307459366 h 319"/>
                <a:gd name="T8" fmla="*/ 73085325 w 134"/>
                <a:gd name="T9" fmla="*/ 408265716 h 319"/>
                <a:gd name="T10" fmla="*/ 73085325 w 134"/>
                <a:gd name="T11" fmla="*/ 511593018 h 319"/>
                <a:gd name="T12" fmla="*/ 88206263 w 134"/>
                <a:gd name="T13" fmla="*/ 599797780 h 319"/>
                <a:gd name="T14" fmla="*/ 88206263 w 134"/>
                <a:gd name="T15" fmla="*/ 700604129 h 319"/>
                <a:gd name="T16" fmla="*/ 88206263 w 134"/>
                <a:gd name="T17" fmla="*/ 803931431 h 319"/>
                <a:gd name="T18" fmla="*/ 191531875 w 134"/>
                <a:gd name="T19" fmla="*/ 788810479 h 319"/>
                <a:gd name="T20" fmla="*/ 219254388 w 134"/>
                <a:gd name="T21" fmla="*/ 773689526 h 319"/>
                <a:gd name="T22" fmla="*/ 219254388 w 134"/>
                <a:gd name="T23" fmla="*/ 599797780 h 319"/>
                <a:gd name="T24" fmla="*/ 234375325 w 134"/>
                <a:gd name="T25" fmla="*/ 423386668 h 319"/>
                <a:gd name="T26" fmla="*/ 322580000 w 134"/>
                <a:gd name="T27" fmla="*/ 277217461 h 319"/>
                <a:gd name="T28" fmla="*/ 337700938 w 134"/>
                <a:gd name="T29" fmla="*/ 161290159 h 319"/>
                <a:gd name="T30" fmla="*/ 307459063 w 134"/>
                <a:gd name="T31" fmla="*/ 88206350 h 319"/>
                <a:gd name="T32" fmla="*/ 322580000 w 134"/>
                <a:gd name="T33" fmla="*/ 88206350 h 319"/>
                <a:gd name="T34" fmla="*/ 219254388 w 134"/>
                <a:gd name="T35" fmla="*/ 0 h 319"/>
                <a:gd name="T36" fmla="*/ 176410938 w 134"/>
                <a:gd name="T37" fmla="*/ 45362857 h 319"/>
                <a:gd name="T38" fmla="*/ 176410938 w 134"/>
                <a:gd name="T39" fmla="*/ 57964445 h 319"/>
                <a:gd name="T40" fmla="*/ 176410938 w 134"/>
                <a:gd name="T41" fmla="*/ 73085397 h 319"/>
                <a:gd name="T42" fmla="*/ 88206263 w 134"/>
                <a:gd name="T43" fmla="*/ 131048254 h 319"/>
                <a:gd name="T44" fmla="*/ 15120938 w 134"/>
                <a:gd name="T45" fmla="*/ 176411112 h 31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34"/>
                <a:gd name="T70" fmla="*/ 0 h 319"/>
                <a:gd name="T71" fmla="*/ 134 w 134"/>
                <a:gd name="T72" fmla="*/ 319 h 31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34" h="319">
                  <a:moveTo>
                    <a:pt x="6" y="70"/>
                  </a:moveTo>
                  <a:lnTo>
                    <a:pt x="0" y="70"/>
                  </a:lnTo>
                  <a:lnTo>
                    <a:pt x="0" y="93"/>
                  </a:lnTo>
                  <a:lnTo>
                    <a:pt x="24" y="122"/>
                  </a:lnTo>
                  <a:lnTo>
                    <a:pt x="29" y="162"/>
                  </a:lnTo>
                  <a:lnTo>
                    <a:pt x="29" y="203"/>
                  </a:lnTo>
                  <a:lnTo>
                    <a:pt x="35" y="238"/>
                  </a:lnTo>
                  <a:lnTo>
                    <a:pt x="35" y="278"/>
                  </a:lnTo>
                  <a:lnTo>
                    <a:pt x="35" y="319"/>
                  </a:lnTo>
                  <a:lnTo>
                    <a:pt x="76" y="313"/>
                  </a:lnTo>
                  <a:lnTo>
                    <a:pt x="87" y="307"/>
                  </a:lnTo>
                  <a:lnTo>
                    <a:pt x="87" y="238"/>
                  </a:lnTo>
                  <a:lnTo>
                    <a:pt x="93" y="168"/>
                  </a:lnTo>
                  <a:lnTo>
                    <a:pt x="128" y="110"/>
                  </a:lnTo>
                  <a:lnTo>
                    <a:pt x="134" y="64"/>
                  </a:lnTo>
                  <a:lnTo>
                    <a:pt x="122" y="35"/>
                  </a:lnTo>
                  <a:lnTo>
                    <a:pt x="128" y="35"/>
                  </a:lnTo>
                  <a:lnTo>
                    <a:pt x="87" y="0"/>
                  </a:lnTo>
                  <a:lnTo>
                    <a:pt x="70" y="18"/>
                  </a:lnTo>
                  <a:lnTo>
                    <a:pt x="70" y="23"/>
                  </a:lnTo>
                  <a:lnTo>
                    <a:pt x="70" y="29"/>
                  </a:lnTo>
                  <a:lnTo>
                    <a:pt x="35" y="52"/>
                  </a:lnTo>
                  <a:lnTo>
                    <a:pt x="6" y="70"/>
                  </a:lnTo>
                  <a:close/>
                </a:path>
              </a:pathLst>
            </a:custGeom>
            <a:grpFill/>
            <a:ln w="12700">
              <a:solidFill>
                <a:srgbClr val="646B86"/>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sp>
          <p:nvSpPr>
            <p:cNvPr id="263" name="Freeform 40"/>
            <p:cNvSpPr>
              <a:spLocks/>
            </p:cNvSpPr>
            <p:nvPr/>
          </p:nvSpPr>
          <p:spPr bwMode="gray">
            <a:xfrm>
              <a:off x="2755900" y="3051175"/>
              <a:ext cx="569913" cy="468313"/>
            </a:xfrm>
            <a:custGeom>
              <a:avLst/>
              <a:gdLst>
                <a:gd name="T0" fmla="*/ 743447540 w 359"/>
                <a:gd name="T1" fmla="*/ 539314013 h 295"/>
                <a:gd name="T2" fmla="*/ 700604052 w 359"/>
                <a:gd name="T3" fmla="*/ 539314013 h 295"/>
                <a:gd name="T4" fmla="*/ 612399300 w 359"/>
                <a:gd name="T5" fmla="*/ 524193060 h 295"/>
                <a:gd name="T6" fmla="*/ 584676763 w 359"/>
                <a:gd name="T7" fmla="*/ 524193060 h 295"/>
                <a:gd name="T8" fmla="*/ 438507572 w 359"/>
                <a:gd name="T9" fmla="*/ 539314013 h 295"/>
                <a:gd name="T10" fmla="*/ 307459332 w 359"/>
                <a:gd name="T11" fmla="*/ 539314013 h 295"/>
                <a:gd name="T12" fmla="*/ 320060918 w 359"/>
                <a:gd name="T13" fmla="*/ 640120371 h 295"/>
                <a:gd name="T14" fmla="*/ 320060918 w 359"/>
                <a:gd name="T15" fmla="*/ 743447681 h 295"/>
                <a:gd name="T16" fmla="*/ 219254580 w 359"/>
                <a:gd name="T17" fmla="*/ 685483232 h 295"/>
                <a:gd name="T18" fmla="*/ 115927289 w 359"/>
                <a:gd name="T19" fmla="*/ 713205774 h 295"/>
                <a:gd name="T20" fmla="*/ 45362852 w 359"/>
                <a:gd name="T21" fmla="*/ 640120371 h 295"/>
                <a:gd name="T22" fmla="*/ 0 w 359"/>
                <a:gd name="T23" fmla="*/ 612399416 h 295"/>
                <a:gd name="T24" fmla="*/ 30241902 w 359"/>
                <a:gd name="T25" fmla="*/ 435988290 h 295"/>
                <a:gd name="T26" fmla="*/ 57964438 w 359"/>
                <a:gd name="T27" fmla="*/ 408265748 h 295"/>
                <a:gd name="T28" fmla="*/ 115927289 w 359"/>
                <a:gd name="T29" fmla="*/ 350302887 h 295"/>
                <a:gd name="T30" fmla="*/ 146169191 w 359"/>
                <a:gd name="T31" fmla="*/ 289819072 h 295"/>
                <a:gd name="T32" fmla="*/ 161290142 w 359"/>
                <a:gd name="T33" fmla="*/ 216733669 h 295"/>
                <a:gd name="T34" fmla="*/ 234375531 w 359"/>
                <a:gd name="T35" fmla="*/ 246975576 h 295"/>
                <a:gd name="T36" fmla="*/ 262096480 w 359"/>
                <a:gd name="T37" fmla="*/ 204133668 h 295"/>
                <a:gd name="T38" fmla="*/ 277217431 w 359"/>
                <a:gd name="T39" fmla="*/ 189012714 h 295"/>
                <a:gd name="T40" fmla="*/ 320060918 w 359"/>
                <a:gd name="T41" fmla="*/ 131048265 h 295"/>
                <a:gd name="T42" fmla="*/ 393144720 w 359"/>
                <a:gd name="T43" fmla="*/ 131048265 h 295"/>
                <a:gd name="T44" fmla="*/ 408265671 w 359"/>
                <a:gd name="T45" fmla="*/ 73085403 h 295"/>
                <a:gd name="T46" fmla="*/ 554434861 w 359"/>
                <a:gd name="T47" fmla="*/ 0 h 295"/>
                <a:gd name="T48" fmla="*/ 657762152 w 359"/>
                <a:gd name="T49" fmla="*/ 15120954 h 295"/>
                <a:gd name="T50" fmla="*/ 670362151 w 359"/>
                <a:gd name="T51" fmla="*/ 131048265 h 295"/>
                <a:gd name="T52" fmla="*/ 758568491 w 359"/>
                <a:gd name="T53" fmla="*/ 216733669 h 295"/>
                <a:gd name="T54" fmla="*/ 743447540 w 359"/>
                <a:gd name="T55" fmla="*/ 231854623 h 295"/>
                <a:gd name="T56" fmla="*/ 743447540 w 359"/>
                <a:gd name="T57" fmla="*/ 277217483 h 295"/>
                <a:gd name="T58" fmla="*/ 816531341 w 359"/>
                <a:gd name="T59" fmla="*/ 320060979 h 295"/>
                <a:gd name="T60" fmla="*/ 846773243 w 359"/>
                <a:gd name="T61" fmla="*/ 320060979 h 295"/>
                <a:gd name="T62" fmla="*/ 874495780 w 359"/>
                <a:gd name="T63" fmla="*/ 350302887 h 295"/>
                <a:gd name="T64" fmla="*/ 904737681 w 359"/>
                <a:gd name="T65" fmla="*/ 420867337 h 295"/>
                <a:gd name="T66" fmla="*/ 904737681 w 359"/>
                <a:gd name="T67" fmla="*/ 435988290 h 295"/>
                <a:gd name="T68" fmla="*/ 816531341 w 359"/>
                <a:gd name="T69" fmla="*/ 493951152 h 295"/>
                <a:gd name="T70" fmla="*/ 743447540 w 359"/>
                <a:gd name="T71" fmla="*/ 539314013 h 29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59"/>
                <a:gd name="T109" fmla="*/ 0 h 295"/>
                <a:gd name="T110" fmla="*/ 359 w 359"/>
                <a:gd name="T111" fmla="*/ 295 h 29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59" h="295">
                  <a:moveTo>
                    <a:pt x="295" y="214"/>
                  </a:moveTo>
                  <a:lnTo>
                    <a:pt x="278" y="214"/>
                  </a:lnTo>
                  <a:lnTo>
                    <a:pt x="243" y="208"/>
                  </a:lnTo>
                  <a:lnTo>
                    <a:pt x="232" y="208"/>
                  </a:lnTo>
                  <a:lnTo>
                    <a:pt x="174" y="214"/>
                  </a:lnTo>
                  <a:lnTo>
                    <a:pt x="122" y="214"/>
                  </a:lnTo>
                  <a:lnTo>
                    <a:pt x="127" y="254"/>
                  </a:lnTo>
                  <a:lnTo>
                    <a:pt x="127" y="295"/>
                  </a:lnTo>
                  <a:lnTo>
                    <a:pt x="87" y="272"/>
                  </a:lnTo>
                  <a:lnTo>
                    <a:pt x="46" y="283"/>
                  </a:lnTo>
                  <a:lnTo>
                    <a:pt x="18" y="254"/>
                  </a:lnTo>
                  <a:lnTo>
                    <a:pt x="0" y="243"/>
                  </a:lnTo>
                  <a:lnTo>
                    <a:pt x="12" y="173"/>
                  </a:lnTo>
                  <a:lnTo>
                    <a:pt x="23" y="162"/>
                  </a:lnTo>
                  <a:lnTo>
                    <a:pt x="46" y="139"/>
                  </a:lnTo>
                  <a:lnTo>
                    <a:pt x="58" y="115"/>
                  </a:lnTo>
                  <a:lnTo>
                    <a:pt x="64" y="86"/>
                  </a:lnTo>
                  <a:lnTo>
                    <a:pt x="93" y="98"/>
                  </a:lnTo>
                  <a:lnTo>
                    <a:pt x="104" y="81"/>
                  </a:lnTo>
                  <a:lnTo>
                    <a:pt x="110" y="75"/>
                  </a:lnTo>
                  <a:lnTo>
                    <a:pt x="127" y="52"/>
                  </a:lnTo>
                  <a:lnTo>
                    <a:pt x="156" y="52"/>
                  </a:lnTo>
                  <a:lnTo>
                    <a:pt x="162" y="29"/>
                  </a:lnTo>
                  <a:lnTo>
                    <a:pt x="220" y="0"/>
                  </a:lnTo>
                  <a:lnTo>
                    <a:pt x="261" y="6"/>
                  </a:lnTo>
                  <a:lnTo>
                    <a:pt x="266" y="52"/>
                  </a:lnTo>
                  <a:lnTo>
                    <a:pt x="301" y="86"/>
                  </a:lnTo>
                  <a:lnTo>
                    <a:pt x="295" y="92"/>
                  </a:lnTo>
                  <a:lnTo>
                    <a:pt x="295" y="110"/>
                  </a:lnTo>
                  <a:lnTo>
                    <a:pt x="324" y="127"/>
                  </a:lnTo>
                  <a:lnTo>
                    <a:pt x="336" y="127"/>
                  </a:lnTo>
                  <a:lnTo>
                    <a:pt x="347" y="139"/>
                  </a:lnTo>
                  <a:lnTo>
                    <a:pt x="359" y="167"/>
                  </a:lnTo>
                  <a:lnTo>
                    <a:pt x="359" y="173"/>
                  </a:lnTo>
                  <a:lnTo>
                    <a:pt x="324" y="196"/>
                  </a:lnTo>
                  <a:lnTo>
                    <a:pt x="295" y="214"/>
                  </a:lnTo>
                  <a:close/>
                </a:path>
              </a:pathLst>
            </a:custGeom>
            <a:grpFill/>
            <a:ln w="12700">
              <a:solidFill>
                <a:srgbClr val="646B86"/>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sp>
          <p:nvSpPr>
            <p:cNvPr id="264" name="Freeform 41"/>
            <p:cNvSpPr>
              <a:spLocks/>
            </p:cNvSpPr>
            <p:nvPr/>
          </p:nvSpPr>
          <p:spPr bwMode="gray">
            <a:xfrm>
              <a:off x="1947863" y="3160713"/>
              <a:ext cx="211137" cy="55562"/>
            </a:xfrm>
            <a:custGeom>
              <a:avLst/>
              <a:gdLst>
                <a:gd name="T0" fmla="*/ 15120902 w 133"/>
                <a:gd name="T1" fmla="*/ 42841477 h 35"/>
                <a:gd name="T2" fmla="*/ 0 w 133"/>
                <a:gd name="T3" fmla="*/ 88203881 h 35"/>
                <a:gd name="T4" fmla="*/ 88204466 w 133"/>
                <a:gd name="T5" fmla="*/ 57962278 h 35"/>
                <a:gd name="T6" fmla="*/ 173889576 w 133"/>
                <a:gd name="T7" fmla="*/ 30241603 h 35"/>
                <a:gd name="T8" fmla="*/ 335179194 w 133"/>
                <a:gd name="T9" fmla="*/ 57962278 h 35"/>
                <a:gd name="T10" fmla="*/ 304937390 w 133"/>
                <a:gd name="T11" fmla="*/ 30241603 h 35"/>
                <a:gd name="T12" fmla="*/ 161289618 w 133"/>
                <a:gd name="T13" fmla="*/ 0 h 35"/>
                <a:gd name="T14" fmla="*/ 146168716 w 133"/>
                <a:gd name="T15" fmla="*/ 30241603 h 35"/>
                <a:gd name="T16" fmla="*/ 15120902 w 133"/>
                <a:gd name="T17" fmla="*/ 30241603 h 35"/>
                <a:gd name="T18" fmla="*/ 15120902 w 133"/>
                <a:gd name="T19" fmla="*/ 42841477 h 35"/>
                <a:gd name="T20" fmla="*/ 131047815 w 133"/>
                <a:gd name="T21" fmla="*/ 42841477 h 35"/>
                <a:gd name="T22" fmla="*/ 73083564 w 133"/>
                <a:gd name="T23" fmla="*/ 73083080 h 35"/>
                <a:gd name="T24" fmla="*/ 15120902 w 133"/>
                <a:gd name="T25" fmla="*/ 42841477 h 3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3"/>
                <a:gd name="T40" fmla="*/ 0 h 35"/>
                <a:gd name="T41" fmla="*/ 133 w 133"/>
                <a:gd name="T42" fmla="*/ 35 h 3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3" h="35">
                  <a:moveTo>
                    <a:pt x="6" y="17"/>
                  </a:moveTo>
                  <a:lnTo>
                    <a:pt x="0" y="35"/>
                  </a:lnTo>
                  <a:lnTo>
                    <a:pt x="35" y="23"/>
                  </a:lnTo>
                  <a:lnTo>
                    <a:pt x="69" y="12"/>
                  </a:lnTo>
                  <a:lnTo>
                    <a:pt x="133" y="23"/>
                  </a:lnTo>
                  <a:lnTo>
                    <a:pt x="121" y="12"/>
                  </a:lnTo>
                  <a:lnTo>
                    <a:pt x="64" y="0"/>
                  </a:lnTo>
                  <a:lnTo>
                    <a:pt x="58" y="12"/>
                  </a:lnTo>
                  <a:lnTo>
                    <a:pt x="6" y="12"/>
                  </a:lnTo>
                  <a:lnTo>
                    <a:pt x="6" y="17"/>
                  </a:lnTo>
                  <a:lnTo>
                    <a:pt x="52" y="17"/>
                  </a:lnTo>
                  <a:lnTo>
                    <a:pt x="29" y="29"/>
                  </a:lnTo>
                  <a:lnTo>
                    <a:pt x="6" y="17"/>
                  </a:lnTo>
                  <a:close/>
                </a:path>
              </a:pathLst>
            </a:custGeom>
            <a:grpFill/>
            <a:ln w="12700">
              <a:solidFill>
                <a:srgbClr val="646B86"/>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sp>
          <p:nvSpPr>
            <p:cNvPr id="265" name="Freeform 42"/>
            <p:cNvSpPr>
              <a:spLocks/>
            </p:cNvSpPr>
            <p:nvPr/>
          </p:nvSpPr>
          <p:spPr bwMode="gray">
            <a:xfrm>
              <a:off x="2066925" y="3252788"/>
              <a:ext cx="523875" cy="441325"/>
            </a:xfrm>
            <a:custGeom>
              <a:avLst/>
              <a:gdLst>
                <a:gd name="T0" fmla="*/ 758567825 w 330"/>
                <a:gd name="T1" fmla="*/ 161290000 h 278"/>
                <a:gd name="T2" fmla="*/ 743446888 w 330"/>
                <a:gd name="T3" fmla="*/ 204133450 h 278"/>
                <a:gd name="T4" fmla="*/ 758567825 w 330"/>
                <a:gd name="T5" fmla="*/ 204133450 h 278"/>
                <a:gd name="T6" fmla="*/ 816530625 w 330"/>
                <a:gd name="T7" fmla="*/ 320060638 h 278"/>
                <a:gd name="T8" fmla="*/ 801409688 w 330"/>
                <a:gd name="T9" fmla="*/ 423386250 h 278"/>
                <a:gd name="T10" fmla="*/ 816530625 w 330"/>
                <a:gd name="T11" fmla="*/ 451108763 h 278"/>
                <a:gd name="T12" fmla="*/ 816530625 w 330"/>
                <a:gd name="T13" fmla="*/ 481350638 h 278"/>
                <a:gd name="T14" fmla="*/ 831651563 w 330"/>
                <a:gd name="T15" fmla="*/ 524192500 h 278"/>
                <a:gd name="T16" fmla="*/ 831651563 w 330"/>
                <a:gd name="T17" fmla="*/ 554434375 h 278"/>
                <a:gd name="T18" fmla="*/ 788809700 w 330"/>
                <a:gd name="T19" fmla="*/ 554434375 h 278"/>
                <a:gd name="T20" fmla="*/ 801409688 w 330"/>
                <a:gd name="T21" fmla="*/ 612398763 h 278"/>
                <a:gd name="T22" fmla="*/ 758567825 w 330"/>
                <a:gd name="T23" fmla="*/ 655240625 h 278"/>
                <a:gd name="T24" fmla="*/ 758567825 w 330"/>
                <a:gd name="T25" fmla="*/ 670361563 h 278"/>
                <a:gd name="T26" fmla="*/ 728325950 w 330"/>
                <a:gd name="T27" fmla="*/ 670361563 h 278"/>
                <a:gd name="T28" fmla="*/ 670361563 w 330"/>
                <a:gd name="T29" fmla="*/ 700603438 h 278"/>
                <a:gd name="T30" fmla="*/ 642640638 w 330"/>
                <a:gd name="T31" fmla="*/ 670361563 h 278"/>
                <a:gd name="T32" fmla="*/ 612398763 w 330"/>
                <a:gd name="T33" fmla="*/ 539313438 h 278"/>
                <a:gd name="T34" fmla="*/ 539313438 w 330"/>
                <a:gd name="T35" fmla="*/ 539313438 h 278"/>
                <a:gd name="T36" fmla="*/ 496471575 w 330"/>
                <a:gd name="T37" fmla="*/ 554434375 h 278"/>
                <a:gd name="T38" fmla="*/ 511592513 w 330"/>
                <a:gd name="T39" fmla="*/ 466229700 h 278"/>
                <a:gd name="T40" fmla="*/ 438507188 w 330"/>
                <a:gd name="T41" fmla="*/ 350302513 h 278"/>
                <a:gd name="T42" fmla="*/ 277217188 w 330"/>
                <a:gd name="T43" fmla="*/ 393144375 h 278"/>
                <a:gd name="T44" fmla="*/ 204133450 w 330"/>
                <a:gd name="T45" fmla="*/ 481350638 h 278"/>
                <a:gd name="T46" fmla="*/ 176410938 w 330"/>
                <a:gd name="T47" fmla="*/ 438507188 h 278"/>
                <a:gd name="T48" fmla="*/ 146169063 w 330"/>
                <a:gd name="T49" fmla="*/ 393144375 h 278"/>
                <a:gd name="T50" fmla="*/ 131048125 w 330"/>
                <a:gd name="T51" fmla="*/ 365423450 h 278"/>
                <a:gd name="T52" fmla="*/ 103327200 w 330"/>
                <a:gd name="T53" fmla="*/ 335181575 h 278"/>
                <a:gd name="T54" fmla="*/ 42843450 w 330"/>
                <a:gd name="T55" fmla="*/ 262096250 h 278"/>
                <a:gd name="T56" fmla="*/ 57964388 w 330"/>
                <a:gd name="T57" fmla="*/ 246975313 h 278"/>
                <a:gd name="T58" fmla="*/ 42843450 w 330"/>
                <a:gd name="T59" fmla="*/ 246975313 h 278"/>
                <a:gd name="T60" fmla="*/ 30241875 w 330"/>
                <a:gd name="T61" fmla="*/ 219254388 h 278"/>
                <a:gd name="T62" fmla="*/ 0 w 330"/>
                <a:gd name="T63" fmla="*/ 234375325 h 278"/>
                <a:gd name="T64" fmla="*/ 0 w 330"/>
                <a:gd name="T65" fmla="*/ 219254388 h 278"/>
                <a:gd name="T66" fmla="*/ 30241875 w 330"/>
                <a:gd name="T67" fmla="*/ 173891575 h 278"/>
                <a:gd name="T68" fmla="*/ 131048125 w 330"/>
                <a:gd name="T69" fmla="*/ 131048125 h 278"/>
                <a:gd name="T70" fmla="*/ 146169063 w 330"/>
                <a:gd name="T71" fmla="*/ 57964388 h 278"/>
                <a:gd name="T72" fmla="*/ 161290000 w 330"/>
                <a:gd name="T73" fmla="*/ 0 h 278"/>
                <a:gd name="T74" fmla="*/ 262096250 w 330"/>
                <a:gd name="T75" fmla="*/ 30241875 h 278"/>
                <a:gd name="T76" fmla="*/ 423386250 w 330"/>
                <a:gd name="T77" fmla="*/ 30241875 h 278"/>
                <a:gd name="T78" fmla="*/ 408265313 w 330"/>
                <a:gd name="T79" fmla="*/ 73085325 h 278"/>
                <a:gd name="T80" fmla="*/ 481350638 w 330"/>
                <a:gd name="T81" fmla="*/ 73085325 h 278"/>
                <a:gd name="T82" fmla="*/ 511592513 w 330"/>
                <a:gd name="T83" fmla="*/ 88206263 h 278"/>
                <a:gd name="T84" fmla="*/ 584676250 w 330"/>
                <a:gd name="T85" fmla="*/ 73085325 h 278"/>
                <a:gd name="T86" fmla="*/ 657761575 w 330"/>
                <a:gd name="T87" fmla="*/ 42843450 h 278"/>
                <a:gd name="T88" fmla="*/ 670361563 w 330"/>
                <a:gd name="T89" fmla="*/ 30241875 h 278"/>
                <a:gd name="T90" fmla="*/ 715724375 w 330"/>
                <a:gd name="T91" fmla="*/ 131048125 h 278"/>
                <a:gd name="T92" fmla="*/ 758567825 w 330"/>
                <a:gd name="T93" fmla="*/ 161290000 h 27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30"/>
                <a:gd name="T142" fmla="*/ 0 h 278"/>
                <a:gd name="T143" fmla="*/ 330 w 330"/>
                <a:gd name="T144" fmla="*/ 278 h 27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30" h="278">
                  <a:moveTo>
                    <a:pt x="301" y="64"/>
                  </a:moveTo>
                  <a:lnTo>
                    <a:pt x="295" y="81"/>
                  </a:lnTo>
                  <a:lnTo>
                    <a:pt x="301" y="81"/>
                  </a:lnTo>
                  <a:lnTo>
                    <a:pt x="324" y="127"/>
                  </a:lnTo>
                  <a:lnTo>
                    <a:pt x="318" y="168"/>
                  </a:lnTo>
                  <a:lnTo>
                    <a:pt x="324" y="179"/>
                  </a:lnTo>
                  <a:lnTo>
                    <a:pt x="324" y="191"/>
                  </a:lnTo>
                  <a:lnTo>
                    <a:pt x="330" y="208"/>
                  </a:lnTo>
                  <a:lnTo>
                    <a:pt x="330" y="220"/>
                  </a:lnTo>
                  <a:lnTo>
                    <a:pt x="313" y="220"/>
                  </a:lnTo>
                  <a:lnTo>
                    <a:pt x="318" y="243"/>
                  </a:lnTo>
                  <a:lnTo>
                    <a:pt x="301" y="260"/>
                  </a:lnTo>
                  <a:lnTo>
                    <a:pt x="301" y="266"/>
                  </a:lnTo>
                  <a:lnTo>
                    <a:pt x="289" y="266"/>
                  </a:lnTo>
                  <a:lnTo>
                    <a:pt x="266" y="278"/>
                  </a:lnTo>
                  <a:lnTo>
                    <a:pt x="255" y="266"/>
                  </a:lnTo>
                  <a:lnTo>
                    <a:pt x="243" y="214"/>
                  </a:lnTo>
                  <a:lnTo>
                    <a:pt x="214" y="214"/>
                  </a:lnTo>
                  <a:lnTo>
                    <a:pt x="197" y="220"/>
                  </a:lnTo>
                  <a:lnTo>
                    <a:pt x="203" y="185"/>
                  </a:lnTo>
                  <a:lnTo>
                    <a:pt x="174" y="139"/>
                  </a:lnTo>
                  <a:lnTo>
                    <a:pt x="110" y="156"/>
                  </a:lnTo>
                  <a:lnTo>
                    <a:pt x="81" y="191"/>
                  </a:lnTo>
                  <a:lnTo>
                    <a:pt x="70" y="174"/>
                  </a:lnTo>
                  <a:lnTo>
                    <a:pt x="58" y="156"/>
                  </a:lnTo>
                  <a:lnTo>
                    <a:pt x="52" y="145"/>
                  </a:lnTo>
                  <a:lnTo>
                    <a:pt x="41" y="133"/>
                  </a:lnTo>
                  <a:lnTo>
                    <a:pt x="17" y="104"/>
                  </a:lnTo>
                  <a:lnTo>
                    <a:pt x="23" y="98"/>
                  </a:lnTo>
                  <a:lnTo>
                    <a:pt x="17" y="98"/>
                  </a:lnTo>
                  <a:lnTo>
                    <a:pt x="12" y="87"/>
                  </a:lnTo>
                  <a:lnTo>
                    <a:pt x="0" y="93"/>
                  </a:lnTo>
                  <a:lnTo>
                    <a:pt x="0" y="87"/>
                  </a:lnTo>
                  <a:lnTo>
                    <a:pt x="12" y="69"/>
                  </a:lnTo>
                  <a:lnTo>
                    <a:pt x="52" y="52"/>
                  </a:lnTo>
                  <a:lnTo>
                    <a:pt x="58" y="23"/>
                  </a:lnTo>
                  <a:lnTo>
                    <a:pt x="64" y="0"/>
                  </a:lnTo>
                  <a:lnTo>
                    <a:pt x="104" y="12"/>
                  </a:lnTo>
                  <a:lnTo>
                    <a:pt x="168" y="12"/>
                  </a:lnTo>
                  <a:lnTo>
                    <a:pt x="162" y="29"/>
                  </a:lnTo>
                  <a:lnTo>
                    <a:pt x="191" y="29"/>
                  </a:lnTo>
                  <a:lnTo>
                    <a:pt x="203" y="35"/>
                  </a:lnTo>
                  <a:lnTo>
                    <a:pt x="232" y="29"/>
                  </a:lnTo>
                  <a:lnTo>
                    <a:pt x="261" y="17"/>
                  </a:lnTo>
                  <a:lnTo>
                    <a:pt x="266" y="12"/>
                  </a:lnTo>
                  <a:lnTo>
                    <a:pt x="284" y="52"/>
                  </a:lnTo>
                  <a:lnTo>
                    <a:pt x="301" y="64"/>
                  </a:lnTo>
                  <a:close/>
                </a:path>
              </a:pathLst>
            </a:custGeom>
            <a:grpFill/>
            <a:ln w="12700">
              <a:solidFill>
                <a:srgbClr val="646B86"/>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sp>
          <p:nvSpPr>
            <p:cNvPr id="266" name="Freeform 43"/>
            <p:cNvSpPr>
              <a:spLocks/>
            </p:cNvSpPr>
            <p:nvPr/>
          </p:nvSpPr>
          <p:spPr bwMode="gray">
            <a:xfrm>
              <a:off x="1947863" y="3252788"/>
              <a:ext cx="220662" cy="138112"/>
            </a:xfrm>
            <a:custGeom>
              <a:avLst/>
              <a:gdLst>
                <a:gd name="T0" fmla="*/ 173889593 w 139"/>
                <a:gd name="T1" fmla="*/ 131047651 h 87"/>
                <a:gd name="T2" fmla="*/ 161289635 w 139"/>
                <a:gd name="T3" fmla="*/ 173889358 h 87"/>
                <a:gd name="T4" fmla="*/ 173889593 w 139"/>
                <a:gd name="T5" fmla="*/ 204131123 h 87"/>
                <a:gd name="T6" fmla="*/ 189010497 w 139"/>
                <a:gd name="T7" fmla="*/ 219252006 h 87"/>
                <a:gd name="T8" fmla="*/ 219252303 w 139"/>
                <a:gd name="T9" fmla="*/ 173889358 h 87"/>
                <a:gd name="T10" fmla="*/ 320058325 w 139"/>
                <a:gd name="T11" fmla="*/ 131047651 h 87"/>
                <a:gd name="T12" fmla="*/ 335179228 w 139"/>
                <a:gd name="T13" fmla="*/ 57962590 h 87"/>
                <a:gd name="T14" fmla="*/ 350300131 w 139"/>
                <a:gd name="T15" fmla="*/ 0 h 87"/>
                <a:gd name="T16" fmla="*/ 246974753 w 139"/>
                <a:gd name="T17" fmla="*/ 0 h 87"/>
                <a:gd name="T18" fmla="*/ 146168731 w 139"/>
                <a:gd name="T19" fmla="*/ 15120883 h 87"/>
                <a:gd name="T20" fmla="*/ 0 w 139"/>
                <a:gd name="T21" fmla="*/ 42841707 h 87"/>
                <a:gd name="T22" fmla="*/ 57962669 w 139"/>
                <a:gd name="T23" fmla="*/ 42841707 h 87"/>
                <a:gd name="T24" fmla="*/ 42841765 w 139"/>
                <a:gd name="T25" fmla="*/ 73083473 h 87"/>
                <a:gd name="T26" fmla="*/ 100806022 w 139"/>
                <a:gd name="T27" fmla="*/ 88204356 h 87"/>
                <a:gd name="T28" fmla="*/ 88204475 w 139"/>
                <a:gd name="T29" fmla="*/ 100805885 h 87"/>
                <a:gd name="T30" fmla="*/ 115926925 w 139"/>
                <a:gd name="T31" fmla="*/ 115926768 h 87"/>
                <a:gd name="T32" fmla="*/ 173889593 w 139"/>
                <a:gd name="T33" fmla="*/ 100805885 h 87"/>
                <a:gd name="T34" fmla="*/ 189010497 w 139"/>
                <a:gd name="T35" fmla="*/ 115926768 h 87"/>
                <a:gd name="T36" fmla="*/ 131047828 w 139"/>
                <a:gd name="T37" fmla="*/ 131047651 h 87"/>
                <a:gd name="T38" fmla="*/ 131047828 w 139"/>
                <a:gd name="T39" fmla="*/ 146168533 h 87"/>
                <a:gd name="T40" fmla="*/ 173889593 w 139"/>
                <a:gd name="T41" fmla="*/ 131047651 h 8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39"/>
                <a:gd name="T64" fmla="*/ 0 h 87"/>
                <a:gd name="T65" fmla="*/ 139 w 139"/>
                <a:gd name="T66" fmla="*/ 87 h 8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39" h="87">
                  <a:moveTo>
                    <a:pt x="69" y="52"/>
                  </a:moveTo>
                  <a:lnTo>
                    <a:pt x="64" y="69"/>
                  </a:lnTo>
                  <a:lnTo>
                    <a:pt x="69" y="81"/>
                  </a:lnTo>
                  <a:lnTo>
                    <a:pt x="75" y="87"/>
                  </a:lnTo>
                  <a:lnTo>
                    <a:pt x="87" y="69"/>
                  </a:lnTo>
                  <a:lnTo>
                    <a:pt x="127" y="52"/>
                  </a:lnTo>
                  <a:lnTo>
                    <a:pt x="133" y="23"/>
                  </a:lnTo>
                  <a:lnTo>
                    <a:pt x="139" y="0"/>
                  </a:lnTo>
                  <a:lnTo>
                    <a:pt x="98" y="0"/>
                  </a:lnTo>
                  <a:lnTo>
                    <a:pt x="58" y="6"/>
                  </a:lnTo>
                  <a:lnTo>
                    <a:pt x="0" y="17"/>
                  </a:lnTo>
                  <a:lnTo>
                    <a:pt x="23" y="17"/>
                  </a:lnTo>
                  <a:lnTo>
                    <a:pt x="17" y="29"/>
                  </a:lnTo>
                  <a:lnTo>
                    <a:pt x="40" y="35"/>
                  </a:lnTo>
                  <a:lnTo>
                    <a:pt x="35" y="40"/>
                  </a:lnTo>
                  <a:lnTo>
                    <a:pt x="46" y="46"/>
                  </a:lnTo>
                  <a:lnTo>
                    <a:pt x="69" y="40"/>
                  </a:lnTo>
                  <a:lnTo>
                    <a:pt x="75" y="46"/>
                  </a:lnTo>
                  <a:lnTo>
                    <a:pt x="52" y="52"/>
                  </a:lnTo>
                  <a:lnTo>
                    <a:pt x="52" y="58"/>
                  </a:lnTo>
                  <a:lnTo>
                    <a:pt x="69" y="52"/>
                  </a:lnTo>
                  <a:close/>
                </a:path>
              </a:pathLst>
            </a:custGeom>
            <a:grpFill/>
            <a:ln w="12700">
              <a:solidFill>
                <a:srgbClr val="646B86"/>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sp>
          <p:nvSpPr>
            <p:cNvPr id="267" name="Freeform 44"/>
            <p:cNvSpPr>
              <a:spLocks/>
            </p:cNvSpPr>
            <p:nvPr/>
          </p:nvSpPr>
          <p:spPr bwMode="gray">
            <a:xfrm>
              <a:off x="2195513" y="3473450"/>
              <a:ext cx="211137" cy="247650"/>
            </a:xfrm>
            <a:custGeom>
              <a:avLst/>
              <a:gdLst>
                <a:gd name="T0" fmla="*/ 335179194 w 133"/>
                <a:gd name="T1" fmla="*/ 189012513 h 156"/>
                <a:gd name="T2" fmla="*/ 292337433 w 133"/>
                <a:gd name="T3" fmla="*/ 277217188 h 156"/>
                <a:gd name="T4" fmla="*/ 234373182 w 133"/>
                <a:gd name="T5" fmla="*/ 362902500 h 156"/>
                <a:gd name="T6" fmla="*/ 204131379 w 133"/>
                <a:gd name="T7" fmla="*/ 393144375 h 156"/>
                <a:gd name="T8" fmla="*/ 88204466 w 133"/>
                <a:gd name="T9" fmla="*/ 335181575 h 156"/>
                <a:gd name="T10" fmla="*/ 103325368 w 133"/>
                <a:gd name="T11" fmla="*/ 320060638 h 156"/>
                <a:gd name="T12" fmla="*/ 73083564 w 133"/>
                <a:gd name="T13" fmla="*/ 292338125 h 156"/>
                <a:gd name="T14" fmla="*/ 0 w 133"/>
                <a:gd name="T15" fmla="*/ 219254388 h 156"/>
                <a:gd name="T16" fmla="*/ 0 w 133"/>
                <a:gd name="T17" fmla="*/ 189012513 h 156"/>
                <a:gd name="T18" fmla="*/ 45362705 w 133"/>
                <a:gd name="T19" fmla="*/ 189012513 h 156"/>
                <a:gd name="T20" fmla="*/ 0 w 133"/>
                <a:gd name="T21" fmla="*/ 173891575 h 156"/>
                <a:gd name="T22" fmla="*/ 30241803 w 133"/>
                <a:gd name="T23" fmla="*/ 146169063 h 156"/>
                <a:gd name="T24" fmla="*/ 0 w 133"/>
                <a:gd name="T25" fmla="*/ 131048125 h 156"/>
                <a:gd name="T26" fmla="*/ 73083564 w 133"/>
                <a:gd name="T27" fmla="*/ 42843450 h 156"/>
                <a:gd name="T28" fmla="*/ 234373182 w 133"/>
                <a:gd name="T29" fmla="*/ 0 h 156"/>
                <a:gd name="T30" fmla="*/ 307458334 w 133"/>
                <a:gd name="T31" fmla="*/ 115927188 h 156"/>
                <a:gd name="T32" fmla="*/ 292337433 w 133"/>
                <a:gd name="T33" fmla="*/ 204133450 h 156"/>
                <a:gd name="T34" fmla="*/ 335179194 w 133"/>
                <a:gd name="T35" fmla="*/ 189012513 h 1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3"/>
                <a:gd name="T55" fmla="*/ 0 h 156"/>
                <a:gd name="T56" fmla="*/ 133 w 133"/>
                <a:gd name="T57" fmla="*/ 156 h 15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3" h="156">
                  <a:moveTo>
                    <a:pt x="133" y="75"/>
                  </a:moveTo>
                  <a:lnTo>
                    <a:pt x="116" y="110"/>
                  </a:lnTo>
                  <a:lnTo>
                    <a:pt x="93" y="144"/>
                  </a:lnTo>
                  <a:lnTo>
                    <a:pt x="81" y="156"/>
                  </a:lnTo>
                  <a:lnTo>
                    <a:pt x="35" y="133"/>
                  </a:lnTo>
                  <a:lnTo>
                    <a:pt x="41" y="127"/>
                  </a:lnTo>
                  <a:lnTo>
                    <a:pt x="29" y="116"/>
                  </a:lnTo>
                  <a:lnTo>
                    <a:pt x="0" y="87"/>
                  </a:lnTo>
                  <a:lnTo>
                    <a:pt x="0" y="75"/>
                  </a:lnTo>
                  <a:lnTo>
                    <a:pt x="18" y="75"/>
                  </a:lnTo>
                  <a:lnTo>
                    <a:pt x="0" y="69"/>
                  </a:lnTo>
                  <a:lnTo>
                    <a:pt x="12" y="58"/>
                  </a:lnTo>
                  <a:lnTo>
                    <a:pt x="0" y="52"/>
                  </a:lnTo>
                  <a:lnTo>
                    <a:pt x="29" y="17"/>
                  </a:lnTo>
                  <a:lnTo>
                    <a:pt x="93" y="0"/>
                  </a:lnTo>
                  <a:lnTo>
                    <a:pt x="122" y="46"/>
                  </a:lnTo>
                  <a:lnTo>
                    <a:pt x="116" y="81"/>
                  </a:lnTo>
                  <a:lnTo>
                    <a:pt x="133" y="75"/>
                  </a:lnTo>
                  <a:close/>
                </a:path>
              </a:pathLst>
            </a:custGeom>
            <a:grpFill/>
            <a:ln w="12700">
              <a:solidFill>
                <a:srgbClr val="646B86"/>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sp>
          <p:nvSpPr>
            <p:cNvPr id="268" name="Freeform 45"/>
            <p:cNvSpPr>
              <a:spLocks/>
            </p:cNvSpPr>
            <p:nvPr/>
          </p:nvSpPr>
          <p:spPr bwMode="gray">
            <a:xfrm>
              <a:off x="3767138" y="3216275"/>
              <a:ext cx="560387" cy="936625"/>
            </a:xfrm>
            <a:custGeom>
              <a:avLst/>
              <a:gdLst>
                <a:gd name="T0" fmla="*/ 523875 w 353"/>
                <a:gd name="T1" fmla="*/ 257175 h 590"/>
                <a:gd name="T2" fmla="*/ 439737 w 353"/>
                <a:gd name="T3" fmla="*/ 257175 h 590"/>
                <a:gd name="T4" fmla="*/ 403225 w 353"/>
                <a:gd name="T5" fmla="*/ 274638 h 590"/>
                <a:gd name="T6" fmla="*/ 458787 w 353"/>
                <a:gd name="T7" fmla="*/ 349250 h 590"/>
                <a:gd name="T8" fmla="*/ 504825 w 353"/>
                <a:gd name="T9" fmla="*/ 458788 h 590"/>
                <a:gd name="T10" fmla="*/ 468312 w 353"/>
                <a:gd name="T11" fmla="*/ 523875 h 590"/>
                <a:gd name="T12" fmla="*/ 431800 w 353"/>
                <a:gd name="T13" fmla="*/ 587375 h 590"/>
                <a:gd name="T14" fmla="*/ 458787 w 353"/>
                <a:gd name="T15" fmla="*/ 706438 h 590"/>
                <a:gd name="T16" fmla="*/ 495300 w 353"/>
                <a:gd name="T17" fmla="*/ 762000 h 590"/>
                <a:gd name="T18" fmla="*/ 541337 w 353"/>
                <a:gd name="T19" fmla="*/ 817563 h 590"/>
                <a:gd name="T20" fmla="*/ 560387 w 353"/>
                <a:gd name="T21" fmla="*/ 900113 h 590"/>
                <a:gd name="T22" fmla="*/ 550862 w 353"/>
                <a:gd name="T23" fmla="*/ 936625 h 590"/>
                <a:gd name="T24" fmla="*/ 485775 w 353"/>
                <a:gd name="T25" fmla="*/ 917575 h 590"/>
                <a:gd name="T26" fmla="*/ 422275 w 353"/>
                <a:gd name="T27" fmla="*/ 900113 h 590"/>
                <a:gd name="T28" fmla="*/ 349250 w 353"/>
                <a:gd name="T29" fmla="*/ 900113 h 590"/>
                <a:gd name="T30" fmla="*/ 284162 w 353"/>
                <a:gd name="T31" fmla="*/ 900113 h 590"/>
                <a:gd name="T32" fmla="*/ 211137 w 353"/>
                <a:gd name="T33" fmla="*/ 900113 h 590"/>
                <a:gd name="T34" fmla="*/ 155575 w 353"/>
                <a:gd name="T35" fmla="*/ 890588 h 590"/>
                <a:gd name="T36" fmla="*/ 100012 w 353"/>
                <a:gd name="T37" fmla="*/ 881063 h 590"/>
                <a:gd name="T38" fmla="*/ 100012 w 353"/>
                <a:gd name="T39" fmla="*/ 798513 h 590"/>
                <a:gd name="T40" fmla="*/ 92075 w 353"/>
                <a:gd name="T41" fmla="*/ 771525 h 590"/>
                <a:gd name="T42" fmla="*/ 92075 w 353"/>
                <a:gd name="T43" fmla="*/ 742950 h 590"/>
                <a:gd name="T44" fmla="*/ 46037 w 353"/>
                <a:gd name="T45" fmla="*/ 752475 h 590"/>
                <a:gd name="T46" fmla="*/ 36512 w 353"/>
                <a:gd name="T47" fmla="*/ 742950 h 590"/>
                <a:gd name="T48" fmla="*/ 17462 w 353"/>
                <a:gd name="T49" fmla="*/ 698500 h 590"/>
                <a:gd name="T50" fmla="*/ 0 w 353"/>
                <a:gd name="T51" fmla="*/ 698500 h 590"/>
                <a:gd name="T52" fmla="*/ 7937 w 353"/>
                <a:gd name="T53" fmla="*/ 679450 h 590"/>
                <a:gd name="T54" fmla="*/ 26987 w 353"/>
                <a:gd name="T55" fmla="*/ 614363 h 590"/>
                <a:gd name="T56" fmla="*/ 63500 w 353"/>
                <a:gd name="T57" fmla="*/ 569913 h 590"/>
                <a:gd name="T58" fmla="*/ 100012 w 353"/>
                <a:gd name="T59" fmla="*/ 523875 h 590"/>
                <a:gd name="T60" fmla="*/ 155575 w 353"/>
                <a:gd name="T61" fmla="*/ 504825 h 590"/>
                <a:gd name="T62" fmla="*/ 192087 w 353"/>
                <a:gd name="T63" fmla="*/ 550863 h 590"/>
                <a:gd name="T64" fmla="*/ 238125 w 353"/>
                <a:gd name="T65" fmla="*/ 485775 h 590"/>
                <a:gd name="T66" fmla="*/ 266700 w 353"/>
                <a:gd name="T67" fmla="*/ 412750 h 590"/>
                <a:gd name="T68" fmla="*/ 293687 w 353"/>
                <a:gd name="T69" fmla="*/ 366713 h 590"/>
                <a:gd name="T70" fmla="*/ 320675 w 353"/>
                <a:gd name="T71" fmla="*/ 303213 h 590"/>
                <a:gd name="T72" fmla="*/ 349250 w 353"/>
                <a:gd name="T73" fmla="*/ 247650 h 590"/>
                <a:gd name="T74" fmla="*/ 376237 w 353"/>
                <a:gd name="T75" fmla="*/ 184150 h 590"/>
                <a:gd name="T76" fmla="*/ 422275 w 353"/>
                <a:gd name="T77" fmla="*/ 138113 h 590"/>
                <a:gd name="T78" fmla="*/ 439737 w 353"/>
                <a:gd name="T79" fmla="*/ 92075 h 590"/>
                <a:gd name="T80" fmla="*/ 412750 w 353"/>
                <a:gd name="T81" fmla="*/ 63500 h 590"/>
                <a:gd name="T82" fmla="*/ 403225 w 353"/>
                <a:gd name="T83" fmla="*/ 0 h 590"/>
                <a:gd name="T84" fmla="*/ 431800 w 353"/>
                <a:gd name="T85" fmla="*/ 0 h 590"/>
                <a:gd name="T86" fmla="*/ 468312 w 353"/>
                <a:gd name="T87" fmla="*/ 82550 h 590"/>
                <a:gd name="T88" fmla="*/ 468312 w 353"/>
                <a:gd name="T89" fmla="*/ 174625 h 590"/>
                <a:gd name="T90" fmla="*/ 523875 w 353"/>
                <a:gd name="T91" fmla="*/ 257175 h 59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53"/>
                <a:gd name="T139" fmla="*/ 0 h 590"/>
                <a:gd name="T140" fmla="*/ 353 w 353"/>
                <a:gd name="T141" fmla="*/ 590 h 59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53" h="590">
                  <a:moveTo>
                    <a:pt x="330" y="162"/>
                  </a:moveTo>
                  <a:lnTo>
                    <a:pt x="277" y="162"/>
                  </a:lnTo>
                  <a:lnTo>
                    <a:pt x="254" y="173"/>
                  </a:lnTo>
                  <a:lnTo>
                    <a:pt x="289" y="220"/>
                  </a:lnTo>
                  <a:lnTo>
                    <a:pt x="318" y="289"/>
                  </a:lnTo>
                  <a:lnTo>
                    <a:pt x="295" y="330"/>
                  </a:lnTo>
                  <a:lnTo>
                    <a:pt x="272" y="370"/>
                  </a:lnTo>
                  <a:lnTo>
                    <a:pt x="289" y="445"/>
                  </a:lnTo>
                  <a:lnTo>
                    <a:pt x="312" y="480"/>
                  </a:lnTo>
                  <a:lnTo>
                    <a:pt x="341" y="515"/>
                  </a:lnTo>
                  <a:lnTo>
                    <a:pt x="353" y="567"/>
                  </a:lnTo>
                  <a:lnTo>
                    <a:pt x="347" y="590"/>
                  </a:lnTo>
                  <a:lnTo>
                    <a:pt x="306" y="578"/>
                  </a:lnTo>
                  <a:lnTo>
                    <a:pt x="266" y="567"/>
                  </a:lnTo>
                  <a:lnTo>
                    <a:pt x="220" y="567"/>
                  </a:lnTo>
                  <a:lnTo>
                    <a:pt x="179" y="567"/>
                  </a:lnTo>
                  <a:lnTo>
                    <a:pt x="133" y="567"/>
                  </a:lnTo>
                  <a:lnTo>
                    <a:pt x="98" y="561"/>
                  </a:lnTo>
                  <a:lnTo>
                    <a:pt x="63" y="555"/>
                  </a:lnTo>
                  <a:lnTo>
                    <a:pt x="63" y="503"/>
                  </a:lnTo>
                  <a:lnTo>
                    <a:pt x="58" y="486"/>
                  </a:lnTo>
                  <a:lnTo>
                    <a:pt x="58" y="468"/>
                  </a:lnTo>
                  <a:lnTo>
                    <a:pt x="29" y="474"/>
                  </a:lnTo>
                  <a:lnTo>
                    <a:pt x="23" y="468"/>
                  </a:lnTo>
                  <a:lnTo>
                    <a:pt x="11" y="440"/>
                  </a:lnTo>
                  <a:lnTo>
                    <a:pt x="0" y="440"/>
                  </a:lnTo>
                  <a:lnTo>
                    <a:pt x="5" y="428"/>
                  </a:lnTo>
                  <a:lnTo>
                    <a:pt x="17" y="387"/>
                  </a:lnTo>
                  <a:lnTo>
                    <a:pt x="40" y="359"/>
                  </a:lnTo>
                  <a:lnTo>
                    <a:pt x="63" y="330"/>
                  </a:lnTo>
                  <a:lnTo>
                    <a:pt x="98" y="318"/>
                  </a:lnTo>
                  <a:lnTo>
                    <a:pt x="121" y="347"/>
                  </a:lnTo>
                  <a:lnTo>
                    <a:pt x="150" y="306"/>
                  </a:lnTo>
                  <a:lnTo>
                    <a:pt x="168" y="260"/>
                  </a:lnTo>
                  <a:lnTo>
                    <a:pt x="185" y="231"/>
                  </a:lnTo>
                  <a:lnTo>
                    <a:pt x="202" y="191"/>
                  </a:lnTo>
                  <a:lnTo>
                    <a:pt x="220" y="156"/>
                  </a:lnTo>
                  <a:lnTo>
                    <a:pt x="237" y="116"/>
                  </a:lnTo>
                  <a:lnTo>
                    <a:pt x="266" y="87"/>
                  </a:lnTo>
                  <a:lnTo>
                    <a:pt x="277" y="58"/>
                  </a:lnTo>
                  <a:lnTo>
                    <a:pt x="260" y="40"/>
                  </a:lnTo>
                  <a:lnTo>
                    <a:pt x="254" y="0"/>
                  </a:lnTo>
                  <a:lnTo>
                    <a:pt x="272" y="0"/>
                  </a:lnTo>
                  <a:lnTo>
                    <a:pt x="295" y="52"/>
                  </a:lnTo>
                  <a:lnTo>
                    <a:pt x="295" y="110"/>
                  </a:lnTo>
                  <a:lnTo>
                    <a:pt x="330" y="162"/>
                  </a:lnTo>
                  <a:close/>
                </a:path>
              </a:pathLst>
            </a:custGeom>
            <a:pattFill prst="smGrid">
              <a:fgClr>
                <a:srgbClr val="003366"/>
              </a:fgClr>
              <a:bgClr>
                <a:srgbClr val="D16349"/>
              </a:bgClr>
            </a:pattFill>
            <a:ln w="12700">
              <a:solidFill>
                <a:srgbClr val="646B86"/>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D19049">
                    <a:lumMod val="60000"/>
                    <a:lumOff val="40000"/>
                  </a:srgbClr>
                </a:solidFill>
                <a:effectLst/>
                <a:uLnTx/>
                <a:uFillTx/>
              </a:endParaRPr>
            </a:p>
          </p:txBody>
        </p:sp>
        <p:sp>
          <p:nvSpPr>
            <p:cNvPr id="269" name="Freeform 47"/>
            <p:cNvSpPr>
              <a:spLocks/>
            </p:cNvSpPr>
            <p:nvPr/>
          </p:nvSpPr>
          <p:spPr bwMode="gray">
            <a:xfrm>
              <a:off x="1938338" y="2049463"/>
              <a:ext cx="873125" cy="1038225"/>
            </a:xfrm>
            <a:custGeom>
              <a:avLst/>
              <a:gdLst>
                <a:gd name="T0" fmla="*/ 73085325 w 550"/>
                <a:gd name="T1" fmla="*/ 1413808450 h 654"/>
                <a:gd name="T2" fmla="*/ 42843450 w 550"/>
                <a:gd name="T3" fmla="*/ 1471771250 h 654"/>
                <a:gd name="T4" fmla="*/ 73085325 w 550"/>
                <a:gd name="T5" fmla="*/ 1313002200 h 654"/>
                <a:gd name="T6" fmla="*/ 103327200 w 550"/>
                <a:gd name="T7" fmla="*/ 1166833138 h 654"/>
                <a:gd name="T8" fmla="*/ 73085325 w 550"/>
                <a:gd name="T9" fmla="*/ 1035785013 h 654"/>
                <a:gd name="T10" fmla="*/ 88206263 w 550"/>
                <a:gd name="T11" fmla="*/ 904736888 h 654"/>
                <a:gd name="T12" fmla="*/ 15120938 w 550"/>
                <a:gd name="T13" fmla="*/ 816530625 h 654"/>
                <a:gd name="T14" fmla="*/ 0 w 550"/>
                <a:gd name="T15" fmla="*/ 859374075 h 654"/>
                <a:gd name="T16" fmla="*/ 15120938 w 550"/>
                <a:gd name="T17" fmla="*/ 788809700 h 654"/>
                <a:gd name="T18" fmla="*/ 131048125 w 550"/>
                <a:gd name="T19" fmla="*/ 788809700 h 654"/>
                <a:gd name="T20" fmla="*/ 234375325 w 550"/>
                <a:gd name="T21" fmla="*/ 788809700 h 654"/>
                <a:gd name="T22" fmla="*/ 350302513 w 550"/>
                <a:gd name="T23" fmla="*/ 788809700 h 654"/>
                <a:gd name="T24" fmla="*/ 466229700 w 550"/>
                <a:gd name="T25" fmla="*/ 788809700 h 654"/>
                <a:gd name="T26" fmla="*/ 466229700 w 550"/>
                <a:gd name="T27" fmla="*/ 670361563 h 654"/>
                <a:gd name="T28" fmla="*/ 466229700 w 550"/>
                <a:gd name="T29" fmla="*/ 554434375 h 654"/>
                <a:gd name="T30" fmla="*/ 584676250 w 550"/>
                <a:gd name="T31" fmla="*/ 511592513 h 654"/>
                <a:gd name="T32" fmla="*/ 584676250 w 550"/>
                <a:gd name="T33" fmla="*/ 335181575 h 654"/>
                <a:gd name="T34" fmla="*/ 584676250 w 550"/>
                <a:gd name="T35" fmla="*/ 176410938 h 654"/>
                <a:gd name="T36" fmla="*/ 685482500 w 550"/>
                <a:gd name="T37" fmla="*/ 176410938 h 654"/>
                <a:gd name="T38" fmla="*/ 773688763 w 550"/>
                <a:gd name="T39" fmla="*/ 176410938 h 654"/>
                <a:gd name="T40" fmla="*/ 861893438 w 550"/>
                <a:gd name="T41" fmla="*/ 176410938 h 654"/>
                <a:gd name="T42" fmla="*/ 962699688 w 550"/>
                <a:gd name="T43" fmla="*/ 176410938 h 654"/>
                <a:gd name="T44" fmla="*/ 962699688 w 550"/>
                <a:gd name="T45" fmla="*/ 0 h 654"/>
                <a:gd name="T46" fmla="*/ 1066026888 w 550"/>
                <a:gd name="T47" fmla="*/ 73085325 h 654"/>
                <a:gd name="T48" fmla="*/ 1181954075 w 550"/>
                <a:gd name="T49" fmla="*/ 146169063 h 654"/>
                <a:gd name="T50" fmla="*/ 1282760325 w 550"/>
                <a:gd name="T51" fmla="*/ 234375325 h 654"/>
                <a:gd name="T52" fmla="*/ 1386085938 w 550"/>
                <a:gd name="T53" fmla="*/ 307459063 h 654"/>
                <a:gd name="T54" fmla="*/ 1282760325 w 550"/>
                <a:gd name="T55" fmla="*/ 307459063 h 654"/>
                <a:gd name="T56" fmla="*/ 1197075013 w 550"/>
                <a:gd name="T57" fmla="*/ 307459063 h 654"/>
                <a:gd name="T58" fmla="*/ 1197075013 w 550"/>
                <a:gd name="T59" fmla="*/ 438507188 h 654"/>
                <a:gd name="T60" fmla="*/ 1209675000 w 550"/>
                <a:gd name="T61" fmla="*/ 584676250 h 654"/>
                <a:gd name="T62" fmla="*/ 1224795938 w 550"/>
                <a:gd name="T63" fmla="*/ 715724375 h 654"/>
                <a:gd name="T64" fmla="*/ 1239916875 w 550"/>
                <a:gd name="T65" fmla="*/ 859374075 h 654"/>
                <a:gd name="T66" fmla="*/ 1255037813 w 550"/>
                <a:gd name="T67" fmla="*/ 992941563 h 654"/>
                <a:gd name="T68" fmla="*/ 1270158750 w 550"/>
                <a:gd name="T69" fmla="*/ 1136591263 h 654"/>
                <a:gd name="T70" fmla="*/ 1282760325 w 550"/>
                <a:gd name="T71" fmla="*/ 1267639388 h 654"/>
                <a:gd name="T72" fmla="*/ 1297881263 w 550"/>
                <a:gd name="T73" fmla="*/ 1413808450 h 654"/>
                <a:gd name="T74" fmla="*/ 1328123138 w 550"/>
                <a:gd name="T75" fmla="*/ 1428929388 h 654"/>
                <a:gd name="T76" fmla="*/ 1297881263 w 550"/>
                <a:gd name="T77" fmla="*/ 1544856575 h 654"/>
                <a:gd name="T78" fmla="*/ 1197075013 w 550"/>
                <a:gd name="T79" fmla="*/ 1544856575 h 654"/>
                <a:gd name="T80" fmla="*/ 1078626875 w 550"/>
                <a:gd name="T81" fmla="*/ 1544856575 h 654"/>
                <a:gd name="T82" fmla="*/ 977820625 w 550"/>
                <a:gd name="T83" fmla="*/ 1544856575 h 654"/>
                <a:gd name="T84" fmla="*/ 861893438 w 550"/>
                <a:gd name="T85" fmla="*/ 1544856575 h 654"/>
                <a:gd name="T86" fmla="*/ 846772500 w 550"/>
                <a:gd name="T87" fmla="*/ 1532255000 h 654"/>
                <a:gd name="T88" fmla="*/ 700603438 w 550"/>
                <a:gd name="T89" fmla="*/ 1575098450 h 654"/>
                <a:gd name="T90" fmla="*/ 670361563 w 550"/>
                <a:gd name="T91" fmla="*/ 1575098450 h 654"/>
                <a:gd name="T92" fmla="*/ 612398763 w 550"/>
                <a:gd name="T93" fmla="*/ 1532255000 h 654"/>
                <a:gd name="T94" fmla="*/ 554434375 w 550"/>
                <a:gd name="T95" fmla="*/ 1648182188 h 654"/>
                <a:gd name="T96" fmla="*/ 524192500 w 550"/>
                <a:gd name="T97" fmla="*/ 1633061250 h 654"/>
                <a:gd name="T98" fmla="*/ 453628125 w 550"/>
                <a:gd name="T99" fmla="*/ 1544856575 h 654"/>
                <a:gd name="T100" fmla="*/ 365423450 w 550"/>
                <a:gd name="T101" fmla="*/ 1459171263 h 654"/>
                <a:gd name="T102" fmla="*/ 246975313 w 550"/>
                <a:gd name="T103" fmla="*/ 1401206875 h 654"/>
                <a:gd name="T104" fmla="*/ 161290000 w 550"/>
                <a:gd name="T105" fmla="*/ 1401206875 h 654"/>
                <a:gd name="T106" fmla="*/ 73085325 w 550"/>
                <a:gd name="T107" fmla="*/ 1413808450 h 65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50"/>
                <a:gd name="T163" fmla="*/ 0 h 654"/>
                <a:gd name="T164" fmla="*/ 550 w 550"/>
                <a:gd name="T165" fmla="*/ 654 h 65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50" h="654">
                  <a:moveTo>
                    <a:pt x="29" y="561"/>
                  </a:moveTo>
                  <a:lnTo>
                    <a:pt x="17" y="584"/>
                  </a:lnTo>
                  <a:lnTo>
                    <a:pt x="29" y="521"/>
                  </a:lnTo>
                  <a:lnTo>
                    <a:pt x="41" y="463"/>
                  </a:lnTo>
                  <a:lnTo>
                    <a:pt x="29" y="411"/>
                  </a:lnTo>
                  <a:lnTo>
                    <a:pt x="35" y="359"/>
                  </a:lnTo>
                  <a:lnTo>
                    <a:pt x="6" y="324"/>
                  </a:lnTo>
                  <a:lnTo>
                    <a:pt x="0" y="341"/>
                  </a:lnTo>
                  <a:lnTo>
                    <a:pt x="6" y="313"/>
                  </a:lnTo>
                  <a:lnTo>
                    <a:pt x="52" y="313"/>
                  </a:lnTo>
                  <a:lnTo>
                    <a:pt x="93" y="313"/>
                  </a:lnTo>
                  <a:lnTo>
                    <a:pt x="139" y="313"/>
                  </a:lnTo>
                  <a:lnTo>
                    <a:pt x="185" y="313"/>
                  </a:lnTo>
                  <a:lnTo>
                    <a:pt x="185" y="266"/>
                  </a:lnTo>
                  <a:lnTo>
                    <a:pt x="185" y="220"/>
                  </a:lnTo>
                  <a:lnTo>
                    <a:pt x="232" y="203"/>
                  </a:lnTo>
                  <a:lnTo>
                    <a:pt x="232" y="133"/>
                  </a:lnTo>
                  <a:lnTo>
                    <a:pt x="232" y="70"/>
                  </a:lnTo>
                  <a:lnTo>
                    <a:pt x="272" y="70"/>
                  </a:lnTo>
                  <a:lnTo>
                    <a:pt x="307" y="70"/>
                  </a:lnTo>
                  <a:lnTo>
                    <a:pt x="342" y="70"/>
                  </a:lnTo>
                  <a:lnTo>
                    <a:pt x="382" y="70"/>
                  </a:lnTo>
                  <a:lnTo>
                    <a:pt x="382" y="0"/>
                  </a:lnTo>
                  <a:lnTo>
                    <a:pt x="423" y="29"/>
                  </a:lnTo>
                  <a:lnTo>
                    <a:pt x="469" y="58"/>
                  </a:lnTo>
                  <a:lnTo>
                    <a:pt x="509" y="93"/>
                  </a:lnTo>
                  <a:lnTo>
                    <a:pt x="550" y="122"/>
                  </a:lnTo>
                  <a:lnTo>
                    <a:pt x="509" y="122"/>
                  </a:lnTo>
                  <a:lnTo>
                    <a:pt x="475" y="122"/>
                  </a:lnTo>
                  <a:lnTo>
                    <a:pt x="475" y="174"/>
                  </a:lnTo>
                  <a:lnTo>
                    <a:pt x="480" y="232"/>
                  </a:lnTo>
                  <a:lnTo>
                    <a:pt x="486" y="284"/>
                  </a:lnTo>
                  <a:lnTo>
                    <a:pt x="492" y="341"/>
                  </a:lnTo>
                  <a:lnTo>
                    <a:pt x="498" y="394"/>
                  </a:lnTo>
                  <a:lnTo>
                    <a:pt x="504" y="451"/>
                  </a:lnTo>
                  <a:lnTo>
                    <a:pt x="509" y="503"/>
                  </a:lnTo>
                  <a:lnTo>
                    <a:pt x="515" y="561"/>
                  </a:lnTo>
                  <a:lnTo>
                    <a:pt x="527" y="567"/>
                  </a:lnTo>
                  <a:lnTo>
                    <a:pt x="515" y="613"/>
                  </a:lnTo>
                  <a:lnTo>
                    <a:pt x="475" y="613"/>
                  </a:lnTo>
                  <a:lnTo>
                    <a:pt x="428" y="613"/>
                  </a:lnTo>
                  <a:lnTo>
                    <a:pt x="388" y="613"/>
                  </a:lnTo>
                  <a:lnTo>
                    <a:pt x="342" y="613"/>
                  </a:lnTo>
                  <a:lnTo>
                    <a:pt x="336" y="608"/>
                  </a:lnTo>
                  <a:lnTo>
                    <a:pt x="278" y="625"/>
                  </a:lnTo>
                  <a:lnTo>
                    <a:pt x="266" y="625"/>
                  </a:lnTo>
                  <a:lnTo>
                    <a:pt x="243" y="608"/>
                  </a:lnTo>
                  <a:lnTo>
                    <a:pt x="220" y="654"/>
                  </a:lnTo>
                  <a:lnTo>
                    <a:pt x="208" y="648"/>
                  </a:lnTo>
                  <a:lnTo>
                    <a:pt x="180" y="613"/>
                  </a:lnTo>
                  <a:lnTo>
                    <a:pt x="145" y="579"/>
                  </a:lnTo>
                  <a:lnTo>
                    <a:pt x="98" y="556"/>
                  </a:lnTo>
                  <a:lnTo>
                    <a:pt x="64" y="556"/>
                  </a:lnTo>
                  <a:lnTo>
                    <a:pt x="29" y="561"/>
                  </a:lnTo>
                  <a:close/>
                </a:path>
              </a:pathLst>
            </a:custGeom>
            <a:grpFill/>
            <a:ln w="12700">
              <a:solidFill>
                <a:srgbClr val="646B86"/>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sp>
          <p:nvSpPr>
            <p:cNvPr id="270" name="Freeform 48"/>
            <p:cNvSpPr>
              <a:spLocks/>
            </p:cNvSpPr>
            <p:nvPr/>
          </p:nvSpPr>
          <p:spPr bwMode="gray">
            <a:xfrm>
              <a:off x="1938338" y="1343025"/>
              <a:ext cx="1147762" cy="1247775"/>
            </a:xfrm>
            <a:custGeom>
              <a:avLst/>
              <a:gdLst>
                <a:gd name="T0" fmla="*/ 962699268 w 723"/>
                <a:gd name="T1" fmla="*/ 1121470325 h 786"/>
                <a:gd name="T2" fmla="*/ 861893062 w 723"/>
                <a:gd name="T3" fmla="*/ 1297881263 h 786"/>
                <a:gd name="T4" fmla="*/ 685482201 w 723"/>
                <a:gd name="T5" fmla="*/ 1297881263 h 786"/>
                <a:gd name="T6" fmla="*/ 584675995 w 723"/>
                <a:gd name="T7" fmla="*/ 1456650313 h 786"/>
                <a:gd name="T8" fmla="*/ 466227909 w 723"/>
                <a:gd name="T9" fmla="*/ 1675904700 h 786"/>
                <a:gd name="T10" fmla="*/ 466227909 w 723"/>
                <a:gd name="T11" fmla="*/ 1910278438 h 786"/>
                <a:gd name="T12" fmla="*/ 234373635 w 723"/>
                <a:gd name="T13" fmla="*/ 1910278438 h 786"/>
                <a:gd name="T14" fmla="*/ 15120931 w 723"/>
                <a:gd name="T15" fmla="*/ 1910278438 h 786"/>
                <a:gd name="T16" fmla="*/ 0 w 723"/>
                <a:gd name="T17" fmla="*/ 1953121888 h 786"/>
                <a:gd name="T18" fmla="*/ 88204637 w 723"/>
                <a:gd name="T19" fmla="*/ 1748988438 h 786"/>
                <a:gd name="T20" fmla="*/ 131048068 w 723"/>
                <a:gd name="T21" fmla="*/ 1587698438 h 786"/>
                <a:gd name="T22" fmla="*/ 262096136 w 723"/>
                <a:gd name="T23" fmla="*/ 1383566575 h 786"/>
                <a:gd name="T24" fmla="*/ 393144204 w 723"/>
                <a:gd name="T25" fmla="*/ 1209675000 h 786"/>
                <a:gd name="T26" fmla="*/ 584675995 w 723"/>
                <a:gd name="T27" fmla="*/ 1020664075 h 786"/>
                <a:gd name="T28" fmla="*/ 758565907 w 723"/>
                <a:gd name="T29" fmla="*/ 902215938 h 786"/>
                <a:gd name="T30" fmla="*/ 861893062 w 723"/>
                <a:gd name="T31" fmla="*/ 713205013 h 786"/>
                <a:gd name="T32" fmla="*/ 904734906 w 723"/>
                <a:gd name="T33" fmla="*/ 481350638 h 786"/>
                <a:gd name="T34" fmla="*/ 1020662043 w 723"/>
                <a:gd name="T35" fmla="*/ 335181575 h 786"/>
                <a:gd name="T36" fmla="*/ 1209674473 w 723"/>
                <a:gd name="T37" fmla="*/ 158770638 h 786"/>
                <a:gd name="T38" fmla="*/ 1297879110 w 723"/>
                <a:gd name="T39" fmla="*/ 12601575 h 786"/>
                <a:gd name="T40" fmla="*/ 1355843472 w 723"/>
                <a:gd name="T41" fmla="*/ 0 h 786"/>
                <a:gd name="T42" fmla="*/ 1370964403 w 723"/>
                <a:gd name="T43" fmla="*/ 42843450 h 786"/>
                <a:gd name="T44" fmla="*/ 1401206265 w 723"/>
                <a:gd name="T45" fmla="*/ 73085325 h 786"/>
                <a:gd name="T46" fmla="*/ 1605338038 w 723"/>
                <a:gd name="T47" fmla="*/ 85685313 h 786"/>
                <a:gd name="T48" fmla="*/ 1617939608 w 723"/>
                <a:gd name="T49" fmla="*/ 85685313 h 786"/>
                <a:gd name="T50" fmla="*/ 1721265175 w 723"/>
                <a:gd name="T51" fmla="*/ 131048125 h 786"/>
                <a:gd name="T52" fmla="*/ 1751507037 w 723"/>
                <a:gd name="T53" fmla="*/ 335181575 h 786"/>
                <a:gd name="T54" fmla="*/ 1794350468 w 723"/>
                <a:gd name="T55" fmla="*/ 481350638 h 786"/>
                <a:gd name="T56" fmla="*/ 1517133402 w 723"/>
                <a:gd name="T57" fmla="*/ 551915013 h 786"/>
                <a:gd name="T58" fmla="*/ 1444048108 w 723"/>
                <a:gd name="T59" fmla="*/ 685482500 h 786"/>
                <a:gd name="T60" fmla="*/ 1270158197 w 723"/>
                <a:gd name="T61" fmla="*/ 786288750 h 786"/>
                <a:gd name="T62" fmla="*/ 1078626405 w 723"/>
                <a:gd name="T63" fmla="*/ 874495013 h 786"/>
                <a:gd name="T64" fmla="*/ 962699268 w 723"/>
                <a:gd name="T65" fmla="*/ 1078626875 h 7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23"/>
                <a:gd name="T100" fmla="*/ 0 h 786"/>
                <a:gd name="T101" fmla="*/ 723 w 723"/>
                <a:gd name="T102" fmla="*/ 786 h 7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23" h="786">
                  <a:moveTo>
                    <a:pt x="382" y="428"/>
                  </a:moveTo>
                  <a:lnTo>
                    <a:pt x="382" y="445"/>
                  </a:lnTo>
                  <a:lnTo>
                    <a:pt x="382" y="515"/>
                  </a:lnTo>
                  <a:lnTo>
                    <a:pt x="342" y="515"/>
                  </a:lnTo>
                  <a:lnTo>
                    <a:pt x="307" y="515"/>
                  </a:lnTo>
                  <a:lnTo>
                    <a:pt x="272" y="515"/>
                  </a:lnTo>
                  <a:lnTo>
                    <a:pt x="232" y="515"/>
                  </a:lnTo>
                  <a:lnTo>
                    <a:pt x="232" y="578"/>
                  </a:lnTo>
                  <a:lnTo>
                    <a:pt x="232" y="648"/>
                  </a:lnTo>
                  <a:lnTo>
                    <a:pt x="185" y="665"/>
                  </a:lnTo>
                  <a:lnTo>
                    <a:pt x="185" y="711"/>
                  </a:lnTo>
                  <a:lnTo>
                    <a:pt x="185" y="758"/>
                  </a:lnTo>
                  <a:lnTo>
                    <a:pt x="139" y="758"/>
                  </a:lnTo>
                  <a:lnTo>
                    <a:pt x="93" y="758"/>
                  </a:lnTo>
                  <a:lnTo>
                    <a:pt x="52" y="758"/>
                  </a:lnTo>
                  <a:lnTo>
                    <a:pt x="6" y="758"/>
                  </a:lnTo>
                  <a:lnTo>
                    <a:pt x="0" y="786"/>
                  </a:lnTo>
                  <a:lnTo>
                    <a:pt x="0" y="775"/>
                  </a:lnTo>
                  <a:lnTo>
                    <a:pt x="0" y="758"/>
                  </a:lnTo>
                  <a:lnTo>
                    <a:pt x="35" y="694"/>
                  </a:lnTo>
                  <a:lnTo>
                    <a:pt x="64" y="630"/>
                  </a:lnTo>
                  <a:lnTo>
                    <a:pt x="52" y="630"/>
                  </a:lnTo>
                  <a:lnTo>
                    <a:pt x="87" y="590"/>
                  </a:lnTo>
                  <a:lnTo>
                    <a:pt x="104" y="549"/>
                  </a:lnTo>
                  <a:lnTo>
                    <a:pt x="122" y="515"/>
                  </a:lnTo>
                  <a:lnTo>
                    <a:pt x="156" y="480"/>
                  </a:lnTo>
                  <a:lnTo>
                    <a:pt x="185" y="428"/>
                  </a:lnTo>
                  <a:lnTo>
                    <a:pt x="232" y="405"/>
                  </a:lnTo>
                  <a:lnTo>
                    <a:pt x="266" y="381"/>
                  </a:lnTo>
                  <a:lnTo>
                    <a:pt x="301" y="358"/>
                  </a:lnTo>
                  <a:lnTo>
                    <a:pt x="324" y="324"/>
                  </a:lnTo>
                  <a:lnTo>
                    <a:pt x="342" y="283"/>
                  </a:lnTo>
                  <a:lnTo>
                    <a:pt x="336" y="231"/>
                  </a:lnTo>
                  <a:lnTo>
                    <a:pt x="359" y="191"/>
                  </a:lnTo>
                  <a:lnTo>
                    <a:pt x="382" y="150"/>
                  </a:lnTo>
                  <a:lnTo>
                    <a:pt x="405" y="133"/>
                  </a:lnTo>
                  <a:lnTo>
                    <a:pt x="463" y="104"/>
                  </a:lnTo>
                  <a:lnTo>
                    <a:pt x="480" y="63"/>
                  </a:lnTo>
                  <a:lnTo>
                    <a:pt x="509" y="5"/>
                  </a:lnTo>
                  <a:lnTo>
                    <a:pt x="515" y="5"/>
                  </a:lnTo>
                  <a:lnTo>
                    <a:pt x="533" y="0"/>
                  </a:lnTo>
                  <a:lnTo>
                    <a:pt x="538" y="0"/>
                  </a:lnTo>
                  <a:lnTo>
                    <a:pt x="538" y="5"/>
                  </a:lnTo>
                  <a:lnTo>
                    <a:pt x="544" y="17"/>
                  </a:lnTo>
                  <a:lnTo>
                    <a:pt x="544" y="23"/>
                  </a:lnTo>
                  <a:lnTo>
                    <a:pt x="556" y="29"/>
                  </a:lnTo>
                  <a:lnTo>
                    <a:pt x="631" y="34"/>
                  </a:lnTo>
                  <a:lnTo>
                    <a:pt x="637" y="34"/>
                  </a:lnTo>
                  <a:lnTo>
                    <a:pt x="637" y="29"/>
                  </a:lnTo>
                  <a:lnTo>
                    <a:pt x="642" y="34"/>
                  </a:lnTo>
                  <a:lnTo>
                    <a:pt x="671" y="40"/>
                  </a:lnTo>
                  <a:lnTo>
                    <a:pt x="683" y="52"/>
                  </a:lnTo>
                  <a:lnTo>
                    <a:pt x="689" y="92"/>
                  </a:lnTo>
                  <a:lnTo>
                    <a:pt x="695" y="133"/>
                  </a:lnTo>
                  <a:lnTo>
                    <a:pt x="723" y="179"/>
                  </a:lnTo>
                  <a:lnTo>
                    <a:pt x="712" y="191"/>
                  </a:lnTo>
                  <a:lnTo>
                    <a:pt x="666" y="196"/>
                  </a:lnTo>
                  <a:lnTo>
                    <a:pt x="602" y="219"/>
                  </a:lnTo>
                  <a:lnTo>
                    <a:pt x="608" y="248"/>
                  </a:lnTo>
                  <a:lnTo>
                    <a:pt x="573" y="272"/>
                  </a:lnTo>
                  <a:lnTo>
                    <a:pt x="544" y="295"/>
                  </a:lnTo>
                  <a:lnTo>
                    <a:pt x="504" y="312"/>
                  </a:lnTo>
                  <a:lnTo>
                    <a:pt x="463" y="324"/>
                  </a:lnTo>
                  <a:lnTo>
                    <a:pt x="428" y="347"/>
                  </a:lnTo>
                  <a:lnTo>
                    <a:pt x="394" y="364"/>
                  </a:lnTo>
                  <a:lnTo>
                    <a:pt x="382" y="428"/>
                  </a:lnTo>
                  <a:close/>
                </a:path>
              </a:pathLst>
            </a:custGeom>
            <a:grpFill/>
            <a:ln w="12700">
              <a:solidFill>
                <a:srgbClr val="646B86"/>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sp>
          <p:nvSpPr>
            <p:cNvPr id="271" name="Freeform 49"/>
            <p:cNvSpPr>
              <a:spLocks/>
            </p:cNvSpPr>
            <p:nvPr/>
          </p:nvSpPr>
          <p:spPr bwMode="gray">
            <a:xfrm>
              <a:off x="3170238" y="2362200"/>
              <a:ext cx="1120775" cy="973138"/>
            </a:xfrm>
            <a:custGeom>
              <a:avLst/>
              <a:gdLst>
                <a:gd name="T0" fmla="*/ 189012513 w 706"/>
                <a:gd name="T1" fmla="*/ 1413809176 h 613"/>
                <a:gd name="T2" fmla="*/ 158770638 w 706"/>
                <a:gd name="T3" fmla="*/ 1413809176 h 613"/>
                <a:gd name="T4" fmla="*/ 85685313 w 706"/>
                <a:gd name="T5" fmla="*/ 1370965704 h 613"/>
                <a:gd name="T6" fmla="*/ 85685313 w 706"/>
                <a:gd name="T7" fmla="*/ 1325602869 h 613"/>
                <a:gd name="T8" fmla="*/ 100806250 w 706"/>
                <a:gd name="T9" fmla="*/ 1310481923 h 613"/>
                <a:gd name="T10" fmla="*/ 12601575 w 706"/>
                <a:gd name="T11" fmla="*/ 1224796567 h 613"/>
                <a:gd name="T12" fmla="*/ 0 w 706"/>
                <a:gd name="T13" fmla="*/ 1108869320 h 613"/>
                <a:gd name="T14" fmla="*/ 12601575 w 706"/>
                <a:gd name="T15" fmla="*/ 1108869320 h 613"/>
                <a:gd name="T16" fmla="*/ 131048125 w 706"/>
                <a:gd name="T17" fmla="*/ 1078627429 h 613"/>
                <a:gd name="T18" fmla="*/ 246975313 w 706"/>
                <a:gd name="T19" fmla="*/ 1063506484 h 613"/>
                <a:gd name="T20" fmla="*/ 378023438 w 706"/>
                <a:gd name="T21" fmla="*/ 1063506484 h 613"/>
                <a:gd name="T22" fmla="*/ 435987825 w 706"/>
                <a:gd name="T23" fmla="*/ 947579237 h 613"/>
                <a:gd name="T24" fmla="*/ 435987825 w 706"/>
                <a:gd name="T25" fmla="*/ 859374517 h 613"/>
                <a:gd name="T26" fmla="*/ 451108763 w 706"/>
                <a:gd name="T27" fmla="*/ 758568215 h 613"/>
                <a:gd name="T28" fmla="*/ 451108763 w 706"/>
                <a:gd name="T29" fmla="*/ 670361907 h 613"/>
                <a:gd name="T30" fmla="*/ 451108763 w 706"/>
                <a:gd name="T31" fmla="*/ 567036241 h 613"/>
                <a:gd name="T32" fmla="*/ 539313438 w 706"/>
                <a:gd name="T33" fmla="*/ 554434660 h 613"/>
                <a:gd name="T34" fmla="*/ 624998750 w 706"/>
                <a:gd name="T35" fmla="*/ 524192769 h 613"/>
                <a:gd name="T36" fmla="*/ 728325950 w 706"/>
                <a:gd name="T37" fmla="*/ 435988049 h 613"/>
                <a:gd name="T38" fmla="*/ 816530625 w 706"/>
                <a:gd name="T39" fmla="*/ 350302692 h 613"/>
                <a:gd name="T40" fmla="*/ 947578750 w 706"/>
                <a:gd name="T41" fmla="*/ 262096385 h 613"/>
                <a:gd name="T42" fmla="*/ 1063505938 w 706"/>
                <a:gd name="T43" fmla="*/ 173891664 h 613"/>
                <a:gd name="T44" fmla="*/ 1194554063 w 706"/>
                <a:gd name="T45" fmla="*/ 88206308 h 613"/>
                <a:gd name="T46" fmla="*/ 1325602188 w 706"/>
                <a:gd name="T47" fmla="*/ 0 h 613"/>
                <a:gd name="T48" fmla="*/ 1486892188 w 706"/>
                <a:gd name="T49" fmla="*/ 42843472 h 613"/>
                <a:gd name="T50" fmla="*/ 1575098450 w 706"/>
                <a:gd name="T51" fmla="*/ 115927247 h 613"/>
                <a:gd name="T52" fmla="*/ 1660783763 w 706"/>
                <a:gd name="T53" fmla="*/ 73085363 h 613"/>
                <a:gd name="T54" fmla="*/ 1675904700 w 706"/>
                <a:gd name="T55" fmla="*/ 158770719 h 613"/>
                <a:gd name="T56" fmla="*/ 1691025638 w 706"/>
                <a:gd name="T57" fmla="*/ 262096385 h 613"/>
                <a:gd name="T58" fmla="*/ 1779230313 w 706"/>
                <a:gd name="T59" fmla="*/ 408265522 h 613"/>
                <a:gd name="T60" fmla="*/ 1764109375 w 706"/>
                <a:gd name="T61" fmla="*/ 466229940 h 613"/>
                <a:gd name="T62" fmla="*/ 1748988438 w 706"/>
                <a:gd name="T63" fmla="*/ 567036241 h 613"/>
                <a:gd name="T64" fmla="*/ 1748988438 w 706"/>
                <a:gd name="T65" fmla="*/ 670361907 h 613"/>
                <a:gd name="T66" fmla="*/ 1733867500 w 706"/>
                <a:gd name="T67" fmla="*/ 758568215 h 613"/>
                <a:gd name="T68" fmla="*/ 1733867500 w 706"/>
                <a:gd name="T69" fmla="*/ 859374517 h 613"/>
                <a:gd name="T70" fmla="*/ 1675904700 w 706"/>
                <a:gd name="T71" fmla="*/ 947579237 h 613"/>
                <a:gd name="T72" fmla="*/ 1633061250 w 706"/>
                <a:gd name="T73" fmla="*/ 1020664599 h 613"/>
                <a:gd name="T74" fmla="*/ 1575098450 w 706"/>
                <a:gd name="T75" fmla="*/ 1093748374 h 613"/>
                <a:gd name="T76" fmla="*/ 1529735638 w 706"/>
                <a:gd name="T77" fmla="*/ 1166833737 h 613"/>
                <a:gd name="T78" fmla="*/ 1529735638 w 706"/>
                <a:gd name="T79" fmla="*/ 1282760984 h 613"/>
                <a:gd name="T80" fmla="*/ 1398687513 w 706"/>
                <a:gd name="T81" fmla="*/ 1355844759 h 613"/>
                <a:gd name="T82" fmla="*/ 1282760325 w 706"/>
                <a:gd name="T83" fmla="*/ 1340723814 h 613"/>
                <a:gd name="T84" fmla="*/ 1164312188 w 706"/>
                <a:gd name="T85" fmla="*/ 1325602869 h 613"/>
                <a:gd name="T86" fmla="*/ 1033264063 w 706"/>
                <a:gd name="T87" fmla="*/ 1398688231 h 613"/>
                <a:gd name="T88" fmla="*/ 947578750 w 706"/>
                <a:gd name="T89" fmla="*/ 1355844759 h 613"/>
                <a:gd name="T90" fmla="*/ 874495013 w 706"/>
                <a:gd name="T91" fmla="*/ 1325602869 h 613"/>
                <a:gd name="T92" fmla="*/ 756046875 w 706"/>
                <a:gd name="T93" fmla="*/ 1355844759 h 613"/>
                <a:gd name="T94" fmla="*/ 670361563 w 706"/>
                <a:gd name="T95" fmla="*/ 1282760984 h 613"/>
                <a:gd name="T96" fmla="*/ 551915013 w 706"/>
                <a:gd name="T97" fmla="*/ 1267640039 h 613"/>
                <a:gd name="T98" fmla="*/ 451108763 w 706"/>
                <a:gd name="T99" fmla="*/ 1310481923 h 613"/>
                <a:gd name="T100" fmla="*/ 420866888 w 706"/>
                <a:gd name="T101" fmla="*/ 1398688231 h 613"/>
                <a:gd name="T102" fmla="*/ 393144375 w 706"/>
                <a:gd name="T103" fmla="*/ 1486892951 h 613"/>
                <a:gd name="T104" fmla="*/ 393144375 w 706"/>
                <a:gd name="T105" fmla="*/ 1544857369 h 613"/>
                <a:gd name="T106" fmla="*/ 289818763 w 706"/>
                <a:gd name="T107" fmla="*/ 1456651061 h 613"/>
                <a:gd name="T108" fmla="*/ 246975313 w 706"/>
                <a:gd name="T109" fmla="*/ 1502013897 h 613"/>
                <a:gd name="T110" fmla="*/ 246975313 w 706"/>
                <a:gd name="T111" fmla="*/ 1514615478 h 613"/>
                <a:gd name="T112" fmla="*/ 216733438 w 706"/>
                <a:gd name="T113" fmla="*/ 1444051067 h 613"/>
                <a:gd name="T114" fmla="*/ 189012513 w 706"/>
                <a:gd name="T115" fmla="*/ 1413809176 h 61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06"/>
                <a:gd name="T175" fmla="*/ 0 h 613"/>
                <a:gd name="T176" fmla="*/ 706 w 706"/>
                <a:gd name="T177" fmla="*/ 613 h 61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06" h="613">
                  <a:moveTo>
                    <a:pt x="75" y="561"/>
                  </a:moveTo>
                  <a:lnTo>
                    <a:pt x="63" y="561"/>
                  </a:lnTo>
                  <a:lnTo>
                    <a:pt x="34" y="544"/>
                  </a:lnTo>
                  <a:lnTo>
                    <a:pt x="34" y="526"/>
                  </a:lnTo>
                  <a:lnTo>
                    <a:pt x="40" y="520"/>
                  </a:lnTo>
                  <a:lnTo>
                    <a:pt x="5" y="486"/>
                  </a:lnTo>
                  <a:lnTo>
                    <a:pt x="0" y="440"/>
                  </a:lnTo>
                  <a:lnTo>
                    <a:pt x="5" y="440"/>
                  </a:lnTo>
                  <a:lnTo>
                    <a:pt x="52" y="428"/>
                  </a:lnTo>
                  <a:lnTo>
                    <a:pt x="98" y="422"/>
                  </a:lnTo>
                  <a:lnTo>
                    <a:pt x="150" y="422"/>
                  </a:lnTo>
                  <a:lnTo>
                    <a:pt x="173" y="376"/>
                  </a:lnTo>
                  <a:lnTo>
                    <a:pt x="173" y="341"/>
                  </a:lnTo>
                  <a:lnTo>
                    <a:pt x="179" y="301"/>
                  </a:lnTo>
                  <a:lnTo>
                    <a:pt x="179" y="266"/>
                  </a:lnTo>
                  <a:lnTo>
                    <a:pt x="179" y="225"/>
                  </a:lnTo>
                  <a:lnTo>
                    <a:pt x="214" y="220"/>
                  </a:lnTo>
                  <a:lnTo>
                    <a:pt x="248" y="208"/>
                  </a:lnTo>
                  <a:lnTo>
                    <a:pt x="289" y="173"/>
                  </a:lnTo>
                  <a:lnTo>
                    <a:pt x="324" y="139"/>
                  </a:lnTo>
                  <a:lnTo>
                    <a:pt x="376" y="104"/>
                  </a:lnTo>
                  <a:lnTo>
                    <a:pt x="422" y="69"/>
                  </a:lnTo>
                  <a:lnTo>
                    <a:pt x="474" y="35"/>
                  </a:lnTo>
                  <a:lnTo>
                    <a:pt x="526" y="0"/>
                  </a:lnTo>
                  <a:lnTo>
                    <a:pt x="590" y="17"/>
                  </a:lnTo>
                  <a:lnTo>
                    <a:pt x="625" y="46"/>
                  </a:lnTo>
                  <a:lnTo>
                    <a:pt x="659" y="29"/>
                  </a:lnTo>
                  <a:lnTo>
                    <a:pt x="665" y="63"/>
                  </a:lnTo>
                  <a:lnTo>
                    <a:pt x="671" y="104"/>
                  </a:lnTo>
                  <a:lnTo>
                    <a:pt x="706" y="162"/>
                  </a:lnTo>
                  <a:lnTo>
                    <a:pt x="700" y="185"/>
                  </a:lnTo>
                  <a:lnTo>
                    <a:pt x="694" y="225"/>
                  </a:lnTo>
                  <a:lnTo>
                    <a:pt x="694" y="266"/>
                  </a:lnTo>
                  <a:lnTo>
                    <a:pt x="688" y="301"/>
                  </a:lnTo>
                  <a:lnTo>
                    <a:pt x="688" y="341"/>
                  </a:lnTo>
                  <a:lnTo>
                    <a:pt x="665" y="376"/>
                  </a:lnTo>
                  <a:lnTo>
                    <a:pt x="648" y="405"/>
                  </a:lnTo>
                  <a:lnTo>
                    <a:pt x="625" y="434"/>
                  </a:lnTo>
                  <a:lnTo>
                    <a:pt x="607" y="463"/>
                  </a:lnTo>
                  <a:lnTo>
                    <a:pt x="607" y="509"/>
                  </a:lnTo>
                  <a:lnTo>
                    <a:pt x="555" y="538"/>
                  </a:lnTo>
                  <a:lnTo>
                    <a:pt x="509" y="532"/>
                  </a:lnTo>
                  <a:lnTo>
                    <a:pt x="462" y="526"/>
                  </a:lnTo>
                  <a:lnTo>
                    <a:pt x="410" y="555"/>
                  </a:lnTo>
                  <a:lnTo>
                    <a:pt x="376" y="538"/>
                  </a:lnTo>
                  <a:lnTo>
                    <a:pt x="347" y="526"/>
                  </a:lnTo>
                  <a:lnTo>
                    <a:pt x="300" y="538"/>
                  </a:lnTo>
                  <a:lnTo>
                    <a:pt x="266" y="509"/>
                  </a:lnTo>
                  <a:lnTo>
                    <a:pt x="219" y="503"/>
                  </a:lnTo>
                  <a:lnTo>
                    <a:pt x="179" y="520"/>
                  </a:lnTo>
                  <a:lnTo>
                    <a:pt x="167" y="555"/>
                  </a:lnTo>
                  <a:lnTo>
                    <a:pt x="156" y="590"/>
                  </a:lnTo>
                  <a:lnTo>
                    <a:pt x="156" y="613"/>
                  </a:lnTo>
                  <a:lnTo>
                    <a:pt x="115" y="578"/>
                  </a:lnTo>
                  <a:lnTo>
                    <a:pt x="98" y="596"/>
                  </a:lnTo>
                  <a:lnTo>
                    <a:pt x="98" y="601"/>
                  </a:lnTo>
                  <a:lnTo>
                    <a:pt x="86" y="573"/>
                  </a:lnTo>
                  <a:lnTo>
                    <a:pt x="75" y="561"/>
                  </a:lnTo>
                  <a:close/>
                </a:path>
              </a:pathLst>
            </a:custGeom>
            <a:grpFill/>
            <a:ln w="12700">
              <a:solidFill>
                <a:srgbClr val="646B86"/>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sp>
          <p:nvSpPr>
            <p:cNvPr id="272" name="Freeform 50"/>
            <p:cNvSpPr>
              <a:spLocks/>
            </p:cNvSpPr>
            <p:nvPr/>
          </p:nvSpPr>
          <p:spPr bwMode="gray">
            <a:xfrm>
              <a:off x="1892300" y="2932113"/>
              <a:ext cx="441325" cy="347662"/>
            </a:xfrm>
            <a:custGeom>
              <a:avLst/>
              <a:gdLst>
                <a:gd name="T0" fmla="*/ 92075 w 278"/>
                <a:gd name="T1" fmla="*/ 7937 h 219"/>
                <a:gd name="T2" fmla="*/ 73025 w 278"/>
                <a:gd name="T3" fmla="*/ 44450 h 219"/>
                <a:gd name="T4" fmla="*/ 36513 w 278"/>
                <a:gd name="T5" fmla="*/ 100012 h 219"/>
                <a:gd name="T6" fmla="*/ 0 w 278"/>
                <a:gd name="T7" fmla="*/ 155575 h 219"/>
                <a:gd name="T8" fmla="*/ 46038 w 278"/>
                <a:gd name="T9" fmla="*/ 211137 h 219"/>
                <a:gd name="T10" fmla="*/ 73025 w 278"/>
                <a:gd name="T11" fmla="*/ 201612 h 219"/>
                <a:gd name="T12" fmla="*/ 55563 w 278"/>
                <a:gd name="T13" fmla="*/ 219075 h 219"/>
                <a:gd name="T14" fmla="*/ 65088 w 278"/>
                <a:gd name="T15" fmla="*/ 228600 h 219"/>
                <a:gd name="T16" fmla="*/ 65088 w 278"/>
                <a:gd name="T17" fmla="*/ 247650 h 219"/>
                <a:gd name="T18" fmla="*/ 147638 w 278"/>
                <a:gd name="T19" fmla="*/ 247650 h 219"/>
                <a:gd name="T20" fmla="*/ 157163 w 278"/>
                <a:gd name="T21" fmla="*/ 228600 h 219"/>
                <a:gd name="T22" fmla="*/ 247650 w 278"/>
                <a:gd name="T23" fmla="*/ 247650 h 219"/>
                <a:gd name="T24" fmla="*/ 266700 w 278"/>
                <a:gd name="T25" fmla="*/ 265112 h 219"/>
                <a:gd name="T26" fmla="*/ 165100 w 278"/>
                <a:gd name="T27" fmla="*/ 247650 h 219"/>
                <a:gd name="T28" fmla="*/ 111125 w 278"/>
                <a:gd name="T29" fmla="*/ 265112 h 219"/>
                <a:gd name="T30" fmla="*/ 55563 w 278"/>
                <a:gd name="T31" fmla="*/ 284162 h 219"/>
                <a:gd name="T32" fmla="*/ 65088 w 278"/>
                <a:gd name="T33" fmla="*/ 320675 h 219"/>
                <a:gd name="T34" fmla="*/ 111125 w 278"/>
                <a:gd name="T35" fmla="*/ 320675 h 219"/>
                <a:gd name="T36" fmla="*/ 138113 w 278"/>
                <a:gd name="T37" fmla="*/ 311150 h 219"/>
                <a:gd name="T38" fmla="*/ 138113 w 278"/>
                <a:gd name="T39" fmla="*/ 320675 h 219"/>
                <a:gd name="T40" fmla="*/ 73025 w 278"/>
                <a:gd name="T41" fmla="*/ 330200 h 219"/>
                <a:gd name="T42" fmla="*/ 55563 w 278"/>
                <a:gd name="T43" fmla="*/ 347662 h 219"/>
                <a:gd name="T44" fmla="*/ 147638 w 278"/>
                <a:gd name="T45" fmla="*/ 330200 h 219"/>
                <a:gd name="T46" fmla="*/ 211138 w 278"/>
                <a:gd name="T47" fmla="*/ 320675 h 219"/>
                <a:gd name="T48" fmla="*/ 276225 w 278"/>
                <a:gd name="T49" fmla="*/ 320675 h 219"/>
                <a:gd name="T50" fmla="*/ 339725 w 278"/>
                <a:gd name="T51" fmla="*/ 339725 h 219"/>
                <a:gd name="T52" fmla="*/ 441325 w 278"/>
                <a:gd name="T53" fmla="*/ 339725 h 219"/>
                <a:gd name="T54" fmla="*/ 422275 w 278"/>
                <a:gd name="T55" fmla="*/ 265112 h 219"/>
                <a:gd name="T56" fmla="*/ 404813 w 278"/>
                <a:gd name="T57" fmla="*/ 228600 h 219"/>
                <a:gd name="T58" fmla="*/ 376238 w 278"/>
                <a:gd name="T59" fmla="*/ 146050 h 219"/>
                <a:gd name="T60" fmla="*/ 331788 w 278"/>
                <a:gd name="T61" fmla="*/ 90487 h 219"/>
                <a:gd name="T62" fmla="*/ 276225 w 278"/>
                <a:gd name="T63" fmla="*/ 36512 h 219"/>
                <a:gd name="T64" fmla="*/ 201613 w 278"/>
                <a:gd name="T65" fmla="*/ 0 h 219"/>
                <a:gd name="T66" fmla="*/ 147638 w 278"/>
                <a:gd name="T67" fmla="*/ 0 h 219"/>
                <a:gd name="T68" fmla="*/ 92075 w 278"/>
                <a:gd name="T69" fmla="*/ 7937 h 21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78"/>
                <a:gd name="T106" fmla="*/ 0 h 219"/>
                <a:gd name="T107" fmla="*/ 278 w 278"/>
                <a:gd name="T108" fmla="*/ 219 h 21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78" h="219">
                  <a:moveTo>
                    <a:pt x="58" y="5"/>
                  </a:moveTo>
                  <a:lnTo>
                    <a:pt x="46" y="28"/>
                  </a:lnTo>
                  <a:lnTo>
                    <a:pt x="23" y="63"/>
                  </a:lnTo>
                  <a:lnTo>
                    <a:pt x="0" y="98"/>
                  </a:lnTo>
                  <a:lnTo>
                    <a:pt x="29" y="133"/>
                  </a:lnTo>
                  <a:lnTo>
                    <a:pt x="46" y="127"/>
                  </a:lnTo>
                  <a:lnTo>
                    <a:pt x="35" y="138"/>
                  </a:lnTo>
                  <a:lnTo>
                    <a:pt x="41" y="144"/>
                  </a:lnTo>
                  <a:lnTo>
                    <a:pt x="41" y="156"/>
                  </a:lnTo>
                  <a:lnTo>
                    <a:pt x="93" y="156"/>
                  </a:lnTo>
                  <a:lnTo>
                    <a:pt x="99" y="144"/>
                  </a:lnTo>
                  <a:lnTo>
                    <a:pt x="156" y="156"/>
                  </a:lnTo>
                  <a:lnTo>
                    <a:pt x="168" y="167"/>
                  </a:lnTo>
                  <a:lnTo>
                    <a:pt x="104" y="156"/>
                  </a:lnTo>
                  <a:lnTo>
                    <a:pt x="70" y="167"/>
                  </a:lnTo>
                  <a:lnTo>
                    <a:pt x="35" y="179"/>
                  </a:lnTo>
                  <a:lnTo>
                    <a:pt x="41" y="202"/>
                  </a:lnTo>
                  <a:lnTo>
                    <a:pt x="70" y="202"/>
                  </a:lnTo>
                  <a:lnTo>
                    <a:pt x="87" y="196"/>
                  </a:lnTo>
                  <a:lnTo>
                    <a:pt x="87" y="202"/>
                  </a:lnTo>
                  <a:lnTo>
                    <a:pt x="46" y="208"/>
                  </a:lnTo>
                  <a:lnTo>
                    <a:pt x="35" y="219"/>
                  </a:lnTo>
                  <a:lnTo>
                    <a:pt x="93" y="208"/>
                  </a:lnTo>
                  <a:lnTo>
                    <a:pt x="133" y="202"/>
                  </a:lnTo>
                  <a:lnTo>
                    <a:pt x="174" y="202"/>
                  </a:lnTo>
                  <a:lnTo>
                    <a:pt x="214" y="214"/>
                  </a:lnTo>
                  <a:lnTo>
                    <a:pt x="278" y="214"/>
                  </a:lnTo>
                  <a:lnTo>
                    <a:pt x="266" y="167"/>
                  </a:lnTo>
                  <a:lnTo>
                    <a:pt x="255" y="144"/>
                  </a:lnTo>
                  <a:lnTo>
                    <a:pt x="237" y="92"/>
                  </a:lnTo>
                  <a:lnTo>
                    <a:pt x="209" y="57"/>
                  </a:lnTo>
                  <a:lnTo>
                    <a:pt x="174" y="23"/>
                  </a:lnTo>
                  <a:lnTo>
                    <a:pt x="127" y="0"/>
                  </a:lnTo>
                  <a:lnTo>
                    <a:pt x="93" y="0"/>
                  </a:lnTo>
                  <a:lnTo>
                    <a:pt x="58" y="5"/>
                  </a:lnTo>
                  <a:close/>
                </a:path>
              </a:pathLst>
            </a:custGeom>
            <a:solidFill>
              <a:srgbClr val="003366"/>
            </a:solidFill>
            <a:ln w="12700">
              <a:solidFill>
                <a:srgbClr val="646B86"/>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sp>
          <p:nvSpPr>
            <p:cNvPr id="273" name="Freeform 53"/>
            <p:cNvSpPr>
              <a:spLocks/>
            </p:cNvSpPr>
            <p:nvPr/>
          </p:nvSpPr>
          <p:spPr bwMode="gray">
            <a:xfrm>
              <a:off x="4133850" y="2362200"/>
              <a:ext cx="744538" cy="1312863"/>
            </a:xfrm>
            <a:custGeom>
              <a:avLst/>
              <a:gdLst>
                <a:gd name="T0" fmla="*/ 1166833921 w 469"/>
                <a:gd name="T1" fmla="*/ 524192700 h 827"/>
                <a:gd name="T2" fmla="*/ 1050906656 w 469"/>
                <a:gd name="T3" fmla="*/ 451108934 h 827"/>
                <a:gd name="T4" fmla="*/ 934979390 w 469"/>
                <a:gd name="T5" fmla="*/ 393144525 h 827"/>
                <a:gd name="T6" fmla="*/ 816531173 w 469"/>
                <a:gd name="T7" fmla="*/ 320060759 h 827"/>
                <a:gd name="T8" fmla="*/ 700603908 w 469"/>
                <a:gd name="T9" fmla="*/ 262096350 h 827"/>
                <a:gd name="T10" fmla="*/ 584676643 w 469"/>
                <a:gd name="T11" fmla="*/ 204133528 h 827"/>
                <a:gd name="T12" fmla="*/ 466230013 w 469"/>
                <a:gd name="T13" fmla="*/ 131048175 h 827"/>
                <a:gd name="T14" fmla="*/ 350302748 w 469"/>
                <a:gd name="T15" fmla="*/ 73085353 h 827"/>
                <a:gd name="T16" fmla="*/ 249496430 w 469"/>
                <a:gd name="T17" fmla="*/ 0 h 827"/>
                <a:gd name="T18" fmla="*/ 131048213 w 469"/>
                <a:gd name="T19" fmla="*/ 73085353 h 827"/>
                <a:gd name="T20" fmla="*/ 146169161 w 469"/>
                <a:gd name="T21" fmla="*/ 158770698 h 827"/>
                <a:gd name="T22" fmla="*/ 161290108 w 469"/>
                <a:gd name="T23" fmla="*/ 262096350 h 827"/>
                <a:gd name="T24" fmla="*/ 249496430 w 469"/>
                <a:gd name="T25" fmla="*/ 408265468 h 827"/>
                <a:gd name="T26" fmla="*/ 234375482 w 469"/>
                <a:gd name="T27" fmla="*/ 466229878 h 827"/>
                <a:gd name="T28" fmla="*/ 219254535 w 469"/>
                <a:gd name="T29" fmla="*/ 567036166 h 827"/>
                <a:gd name="T30" fmla="*/ 219254535 w 469"/>
                <a:gd name="T31" fmla="*/ 670361818 h 827"/>
                <a:gd name="T32" fmla="*/ 204133587 w 469"/>
                <a:gd name="T33" fmla="*/ 758568114 h 827"/>
                <a:gd name="T34" fmla="*/ 204133587 w 469"/>
                <a:gd name="T35" fmla="*/ 859374402 h 827"/>
                <a:gd name="T36" fmla="*/ 146169161 w 469"/>
                <a:gd name="T37" fmla="*/ 947579111 h 827"/>
                <a:gd name="T38" fmla="*/ 103327269 w 469"/>
                <a:gd name="T39" fmla="*/ 1020664464 h 827"/>
                <a:gd name="T40" fmla="*/ 45362843 w 469"/>
                <a:gd name="T41" fmla="*/ 1093748229 h 827"/>
                <a:gd name="T42" fmla="*/ 0 w 469"/>
                <a:gd name="T43" fmla="*/ 1166833582 h 827"/>
                <a:gd name="T44" fmla="*/ 0 w 469"/>
                <a:gd name="T45" fmla="*/ 1282760814 h 827"/>
                <a:gd name="T46" fmla="*/ 57964426 w 469"/>
                <a:gd name="T47" fmla="*/ 1355844579 h 827"/>
                <a:gd name="T48" fmla="*/ 103327269 w 469"/>
                <a:gd name="T49" fmla="*/ 1355844579 h 827"/>
                <a:gd name="T50" fmla="*/ 161290108 w 469"/>
                <a:gd name="T51" fmla="*/ 1486892754 h 827"/>
                <a:gd name="T52" fmla="*/ 161290108 w 469"/>
                <a:gd name="T53" fmla="*/ 1633061872 h 827"/>
                <a:gd name="T54" fmla="*/ 249496430 w 469"/>
                <a:gd name="T55" fmla="*/ 1764110047 h 827"/>
                <a:gd name="T56" fmla="*/ 115927265 w 469"/>
                <a:gd name="T57" fmla="*/ 1764110047 h 827"/>
                <a:gd name="T58" fmla="*/ 57964426 w 469"/>
                <a:gd name="T59" fmla="*/ 1791832570 h 827"/>
                <a:gd name="T60" fmla="*/ 146169161 w 469"/>
                <a:gd name="T61" fmla="*/ 1910279165 h 827"/>
                <a:gd name="T62" fmla="*/ 219254535 w 469"/>
                <a:gd name="T63" fmla="*/ 2084170806 h 827"/>
                <a:gd name="T64" fmla="*/ 335181800 w 469"/>
                <a:gd name="T65" fmla="*/ 2056448283 h 827"/>
                <a:gd name="T66" fmla="*/ 350302748 w 469"/>
                <a:gd name="T67" fmla="*/ 2069049863 h 827"/>
                <a:gd name="T68" fmla="*/ 423386534 w 469"/>
                <a:gd name="T69" fmla="*/ 2056448283 h 827"/>
                <a:gd name="T70" fmla="*/ 584676643 w 469"/>
                <a:gd name="T71" fmla="*/ 2026206397 h 827"/>
                <a:gd name="T72" fmla="*/ 627520121 w 469"/>
                <a:gd name="T73" fmla="*/ 1953122631 h 827"/>
                <a:gd name="T74" fmla="*/ 612399174 w 469"/>
                <a:gd name="T75" fmla="*/ 1910279165 h 827"/>
                <a:gd name="T76" fmla="*/ 773689282 w 469"/>
                <a:gd name="T77" fmla="*/ 1880037279 h 827"/>
                <a:gd name="T78" fmla="*/ 861894016 w 469"/>
                <a:gd name="T79" fmla="*/ 1779230990 h 827"/>
                <a:gd name="T80" fmla="*/ 947579386 w 469"/>
                <a:gd name="T81" fmla="*/ 1660784395 h 827"/>
                <a:gd name="T82" fmla="*/ 1066027603 w 469"/>
                <a:gd name="T83" fmla="*/ 1648182815 h 827"/>
                <a:gd name="T84" fmla="*/ 1050906656 w 469"/>
                <a:gd name="T85" fmla="*/ 1575099050 h 827"/>
                <a:gd name="T86" fmla="*/ 1035785708 w 469"/>
                <a:gd name="T87" fmla="*/ 1502013697 h 827"/>
                <a:gd name="T88" fmla="*/ 977821282 w 469"/>
                <a:gd name="T89" fmla="*/ 1398688045 h 827"/>
                <a:gd name="T90" fmla="*/ 934979390 w 469"/>
                <a:gd name="T91" fmla="*/ 1398688045 h 827"/>
                <a:gd name="T92" fmla="*/ 977821282 w 469"/>
                <a:gd name="T93" fmla="*/ 1297881757 h 827"/>
                <a:gd name="T94" fmla="*/ 992942229 w 469"/>
                <a:gd name="T95" fmla="*/ 1239917347 h 827"/>
                <a:gd name="T96" fmla="*/ 1005543813 w 469"/>
                <a:gd name="T97" fmla="*/ 1209675461 h 827"/>
                <a:gd name="T98" fmla="*/ 1005543813 w 469"/>
                <a:gd name="T99" fmla="*/ 1151712639 h 827"/>
                <a:gd name="T100" fmla="*/ 1066027603 w 469"/>
                <a:gd name="T101" fmla="*/ 1048385399 h 827"/>
                <a:gd name="T102" fmla="*/ 1108869495 w 469"/>
                <a:gd name="T103" fmla="*/ 1020664464 h 827"/>
                <a:gd name="T104" fmla="*/ 1181954869 w 469"/>
                <a:gd name="T105" fmla="*/ 1020664464 h 827"/>
                <a:gd name="T106" fmla="*/ 1181954869 w 469"/>
                <a:gd name="T107" fmla="*/ 889616289 h 827"/>
                <a:gd name="T108" fmla="*/ 1166833921 w 469"/>
                <a:gd name="T109" fmla="*/ 771168106 h 827"/>
                <a:gd name="T110" fmla="*/ 1166833921 w 469"/>
                <a:gd name="T111" fmla="*/ 640119931 h 827"/>
                <a:gd name="T112" fmla="*/ 1166833921 w 469"/>
                <a:gd name="T113" fmla="*/ 524192700 h 82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69"/>
                <a:gd name="T172" fmla="*/ 0 h 827"/>
                <a:gd name="T173" fmla="*/ 469 w 469"/>
                <a:gd name="T174" fmla="*/ 827 h 82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69" h="827">
                  <a:moveTo>
                    <a:pt x="463" y="208"/>
                  </a:moveTo>
                  <a:lnTo>
                    <a:pt x="417" y="179"/>
                  </a:lnTo>
                  <a:lnTo>
                    <a:pt x="371" y="156"/>
                  </a:lnTo>
                  <a:lnTo>
                    <a:pt x="324" y="127"/>
                  </a:lnTo>
                  <a:lnTo>
                    <a:pt x="278" y="104"/>
                  </a:lnTo>
                  <a:lnTo>
                    <a:pt x="232" y="81"/>
                  </a:lnTo>
                  <a:lnTo>
                    <a:pt x="185" y="52"/>
                  </a:lnTo>
                  <a:lnTo>
                    <a:pt x="139" y="29"/>
                  </a:lnTo>
                  <a:lnTo>
                    <a:pt x="99" y="0"/>
                  </a:lnTo>
                  <a:lnTo>
                    <a:pt x="52" y="29"/>
                  </a:lnTo>
                  <a:lnTo>
                    <a:pt x="58" y="63"/>
                  </a:lnTo>
                  <a:lnTo>
                    <a:pt x="64" y="104"/>
                  </a:lnTo>
                  <a:lnTo>
                    <a:pt x="99" y="162"/>
                  </a:lnTo>
                  <a:lnTo>
                    <a:pt x="93" y="185"/>
                  </a:lnTo>
                  <a:lnTo>
                    <a:pt x="87" y="225"/>
                  </a:lnTo>
                  <a:lnTo>
                    <a:pt x="87" y="266"/>
                  </a:lnTo>
                  <a:lnTo>
                    <a:pt x="81" y="301"/>
                  </a:lnTo>
                  <a:lnTo>
                    <a:pt x="81" y="341"/>
                  </a:lnTo>
                  <a:lnTo>
                    <a:pt x="58" y="376"/>
                  </a:lnTo>
                  <a:lnTo>
                    <a:pt x="41" y="405"/>
                  </a:lnTo>
                  <a:lnTo>
                    <a:pt x="18" y="434"/>
                  </a:lnTo>
                  <a:lnTo>
                    <a:pt x="0" y="463"/>
                  </a:lnTo>
                  <a:lnTo>
                    <a:pt x="0" y="509"/>
                  </a:lnTo>
                  <a:lnTo>
                    <a:pt x="23" y="538"/>
                  </a:lnTo>
                  <a:lnTo>
                    <a:pt x="41" y="538"/>
                  </a:lnTo>
                  <a:lnTo>
                    <a:pt x="64" y="590"/>
                  </a:lnTo>
                  <a:lnTo>
                    <a:pt x="64" y="648"/>
                  </a:lnTo>
                  <a:lnTo>
                    <a:pt x="99" y="700"/>
                  </a:lnTo>
                  <a:lnTo>
                    <a:pt x="46" y="700"/>
                  </a:lnTo>
                  <a:lnTo>
                    <a:pt x="23" y="711"/>
                  </a:lnTo>
                  <a:lnTo>
                    <a:pt x="58" y="758"/>
                  </a:lnTo>
                  <a:lnTo>
                    <a:pt x="87" y="827"/>
                  </a:lnTo>
                  <a:lnTo>
                    <a:pt x="133" y="816"/>
                  </a:lnTo>
                  <a:lnTo>
                    <a:pt x="139" y="821"/>
                  </a:lnTo>
                  <a:lnTo>
                    <a:pt x="168" y="816"/>
                  </a:lnTo>
                  <a:lnTo>
                    <a:pt x="232" y="804"/>
                  </a:lnTo>
                  <a:lnTo>
                    <a:pt x="249" y="775"/>
                  </a:lnTo>
                  <a:lnTo>
                    <a:pt x="243" y="758"/>
                  </a:lnTo>
                  <a:lnTo>
                    <a:pt x="307" y="746"/>
                  </a:lnTo>
                  <a:lnTo>
                    <a:pt x="342" y="706"/>
                  </a:lnTo>
                  <a:lnTo>
                    <a:pt x="376" y="659"/>
                  </a:lnTo>
                  <a:lnTo>
                    <a:pt x="423" y="654"/>
                  </a:lnTo>
                  <a:lnTo>
                    <a:pt x="417" y="625"/>
                  </a:lnTo>
                  <a:lnTo>
                    <a:pt x="411" y="596"/>
                  </a:lnTo>
                  <a:lnTo>
                    <a:pt x="388" y="555"/>
                  </a:lnTo>
                  <a:lnTo>
                    <a:pt x="371" y="555"/>
                  </a:lnTo>
                  <a:lnTo>
                    <a:pt x="388" y="515"/>
                  </a:lnTo>
                  <a:lnTo>
                    <a:pt x="394" y="492"/>
                  </a:lnTo>
                  <a:lnTo>
                    <a:pt x="399" y="480"/>
                  </a:lnTo>
                  <a:lnTo>
                    <a:pt x="399" y="457"/>
                  </a:lnTo>
                  <a:lnTo>
                    <a:pt x="423" y="416"/>
                  </a:lnTo>
                  <a:lnTo>
                    <a:pt x="440" y="405"/>
                  </a:lnTo>
                  <a:lnTo>
                    <a:pt x="469" y="405"/>
                  </a:lnTo>
                  <a:lnTo>
                    <a:pt x="469" y="353"/>
                  </a:lnTo>
                  <a:lnTo>
                    <a:pt x="463" y="306"/>
                  </a:lnTo>
                  <a:lnTo>
                    <a:pt x="463" y="254"/>
                  </a:lnTo>
                  <a:lnTo>
                    <a:pt x="463" y="208"/>
                  </a:lnTo>
                  <a:close/>
                </a:path>
              </a:pathLst>
            </a:custGeom>
            <a:grpFill/>
            <a:ln w="12700">
              <a:solidFill>
                <a:srgbClr val="646B86"/>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sp>
          <p:nvSpPr>
            <p:cNvPr id="274" name="Freeform 54"/>
            <p:cNvSpPr>
              <a:spLocks/>
            </p:cNvSpPr>
            <p:nvPr/>
          </p:nvSpPr>
          <p:spPr bwMode="gray">
            <a:xfrm>
              <a:off x="6173788" y="3262313"/>
              <a:ext cx="100012" cy="128587"/>
            </a:xfrm>
            <a:custGeom>
              <a:avLst/>
              <a:gdLst>
                <a:gd name="T0" fmla="*/ 0 w 63"/>
                <a:gd name="T1" fmla="*/ 204131069 h 81"/>
                <a:gd name="T2" fmla="*/ 131047470 w 63"/>
                <a:gd name="T3" fmla="*/ 204131069 h 81"/>
                <a:gd name="T4" fmla="*/ 158768256 w 63"/>
                <a:gd name="T5" fmla="*/ 146168494 h 81"/>
                <a:gd name="T6" fmla="*/ 115926608 w 63"/>
                <a:gd name="T7" fmla="*/ 0 h 81"/>
                <a:gd name="T8" fmla="*/ 73083372 w 63"/>
                <a:gd name="T9" fmla="*/ 15120879 h 81"/>
                <a:gd name="T10" fmla="*/ 0 w 63"/>
                <a:gd name="T11" fmla="*/ 204131069 h 81"/>
                <a:gd name="T12" fmla="*/ 0 60000 65536"/>
                <a:gd name="T13" fmla="*/ 0 60000 65536"/>
                <a:gd name="T14" fmla="*/ 0 60000 65536"/>
                <a:gd name="T15" fmla="*/ 0 60000 65536"/>
                <a:gd name="T16" fmla="*/ 0 60000 65536"/>
                <a:gd name="T17" fmla="*/ 0 60000 65536"/>
                <a:gd name="T18" fmla="*/ 0 w 63"/>
                <a:gd name="T19" fmla="*/ 0 h 81"/>
                <a:gd name="T20" fmla="*/ 63 w 63"/>
                <a:gd name="T21" fmla="*/ 81 h 81"/>
              </a:gdLst>
              <a:ahLst/>
              <a:cxnLst>
                <a:cxn ang="T12">
                  <a:pos x="T0" y="T1"/>
                </a:cxn>
                <a:cxn ang="T13">
                  <a:pos x="T2" y="T3"/>
                </a:cxn>
                <a:cxn ang="T14">
                  <a:pos x="T4" y="T5"/>
                </a:cxn>
                <a:cxn ang="T15">
                  <a:pos x="T6" y="T7"/>
                </a:cxn>
                <a:cxn ang="T16">
                  <a:pos x="T8" y="T9"/>
                </a:cxn>
                <a:cxn ang="T17">
                  <a:pos x="T10" y="T11"/>
                </a:cxn>
              </a:cxnLst>
              <a:rect l="T18" t="T19" r="T20" b="T21"/>
              <a:pathLst>
                <a:path w="63" h="81">
                  <a:moveTo>
                    <a:pt x="0" y="81"/>
                  </a:moveTo>
                  <a:lnTo>
                    <a:pt x="52" y="81"/>
                  </a:lnTo>
                  <a:lnTo>
                    <a:pt x="63" y="58"/>
                  </a:lnTo>
                  <a:lnTo>
                    <a:pt x="46" y="0"/>
                  </a:lnTo>
                  <a:lnTo>
                    <a:pt x="29" y="6"/>
                  </a:lnTo>
                  <a:lnTo>
                    <a:pt x="0" y="81"/>
                  </a:lnTo>
                  <a:close/>
                </a:path>
              </a:pathLst>
            </a:custGeom>
            <a:grpFill/>
            <a:ln w="12700">
              <a:solidFill>
                <a:srgbClr val="646B86"/>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sp>
          <p:nvSpPr>
            <p:cNvPr id="275" name="Freeform 55"/>
            <p:cNvSpPr>
              <a:spLocks/>
            </p:cNvSpPr>
            <p:nvPr/>
          </p:nvSpPr>
          <p:spPr bwMode="gray">
            <a:xfrm>
              <a:off x="5768975" y="2811463"/>
              <a:ext cx="477838" cy="477837"/>
            </a:xfrm>
            <a:custGeom>
              <a:avLst/>
              <a:gdLst>
                <a:gd name="T0" fmla="*/ 0 w 301"/>
                <a:gd name="T1" fmla="*/ 584675638 h 301"/>
                <a:gd name="T2" fmla="*/ 15120953 w 301"/>
                <a:gd name="T3" fmla="*/ 481348546 h 301"/>
                <a:gd name="T4" fmla="*/ 30241907 w 301"/>
                <a:gd name="T5" fmla="*/ 292337819 h 301"/>
                <a:gd name="T6" fmla="*/ 73085401 w 301"/>
                <a:gd name="T7" fmla="*/ 131047988 h 301"/>
                <a:gd name="T8" fmla="*/ 146169215 w 301"/>
                <a:gd name="T9" fmla="*/ 73083661 h 301"/>
                <a:gd name="T10" fmla="*/ 219254617 w 301"/>
                <a:gd name="T11" fmla="*/ 30241843 h 301"/>
                <a:gd name="T12" fmla="*/ 234375570 w 301"/>
                <a:gd name="T13" fmla="*/ 0 h 301"/>
                <a:gd name="T14" fmla="*/ 262096524 w 301"/>
                <a:gd name="T15" fmla="*/ 103325504 h 301"/>
                <a:gd name="T16" fmla="*/ 307459384 w 301"/>
                <a:gd name="T17" fmla="*/ 191531675 h 301"/>
                <a:gd name="T18" fmla="*/ 335181926 w 301"/>
                <a:gd name="T19" fmla="*/ 292337819 h 301"/>
                <a:gd name="T20" fmla="*/ 380544786 w 301"/>
                <a:gd name="T21" fmla="*/ 380542402 h 301"/>
                <a:gd name="T22" fmla="*/ 380544786 w 301"/>
                <a:gd name="T23" fmla="*/ 350300558 h 301"/>
                <a:gd name="T24" fmla="*/ 408265740 w 301"/>
                <a:gd name="T25" fmla="*/ 365421480 h 301"/>
                <a:gd name="T26" fmla="*/ 511593048 w 301"/>
                <a:gd name="T27" fmla="*/ 438506729 h 301"/>
                <a:gd name="T28" fmla="*/ 627520357 w 301"/>
                <a:gd name="T29" fmla="*/ 554433795 h 301"/>
                <a:gd name="T30" fmla="*/ 758568619 w 301"/>
                <a:gd name="T31" fmla="*/ 670360861 h 301"/>
                <a:gd name="T32" fmla="*/ 758568619 w 301"/>
                <a:gd name="T33" fmla="*/ 700602704 h 301"/>
                <a:gd name="T34" fmla="*/ 758568619 w 301"/>
                <a:gd name="T35" fmla="*/ 715723626 h 301"/>
                <a:gd name="T36" fmla="*/ 715725124 w 301"/>
                <a:gd name="T37" fmla="*/ 730844548 h 301"/>
                <a:gd name="T38" fmla="*/ 657762263 w 301"/>
                <a:gd name="T39" fmla="*/ 758565444 h 301"/>
                <a:gd name="T40" fmla="*/ 642641310 w 301"/>
                <a:gd name="T41" fmla="*/ 715723626 h 301"/>
                <a:gd name="T42" fmla="*/ 554434955 w 301"/>
                <a:gd name="T43" fmla="*/ 685481783 h 301"/>
                <a:gd name="T44" fmla="*/ 481351141 w 301"/>
                <a:gd name="T45" fmla="*/ 612396534 h 301"/>
                <a:gd name="T46" fmla="*/ 438507646 w 301"/>
                <a:gd name="T47" fmla="*/ 569554717 h 301"/>
                <a:gd name="T48" fmla="*/ 365423832 w 301"/>
                <a:gd name="T49" fmla="*/ 526711311 h 301"/>
                <a:gd name="T50" fmla="*/ 307459384 w 301"/>
                <a:gd name="T51" fmla="*/ 511590390 h 301"/>
                <a:gd name="T52" fmla="*/ 234375570 w 301"/>
                <a:gd name="T53" fmla="*/ 526711311 h 301"/>
                <a:gd name="T54" fmla="*/ 176411122 w 301"/>
                <a:gd name="T55" fmla="*/ 466227625 h 301"/>
                <a:gd name="T56" fmla="*/ 161290169 w 301"/>
                <a:gd name="T57" fmla="*/ 569554717 h 301"/>
                <a:gd name="T58" fmla="*/ 103327308 w 301"/>
                <a:gd name="T59" fmla="*/ 526711311 h 301"/>
                <a:gd name="T60" fmla="*/ 57964448 w 301"/>
                <a:gd name="T61" fmla="*/ 584675638 h 301"/>
                <a:gd name="T62" fmla="*/ 0 w 301"/>
                <a:gd name="T63" fmla="*/ 584675638 h 30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01"/>
                <a:gd name="T97" fmla="*/ 0 h 301"/>
                <a:gd name="T98" fmla="*/ 301 w 301"/>
                <a:gd name="T99" fmla="*/ 301 h 30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01" h="301">
                  <a:moveTo>
                    <a:pt x="0" y="232"/>
                  </a:moveTo>
                  <a:lnTo>
                    <a:pt x="6" y="191"/>
                  </a:lnTo>
                  <a:lnTo>
                    <a:pt x="12" y="116"/>
                  </a:lnTo>
                  <a:lnTo>
                    <a:pt x="29" y="52"/>
                  </a:lnTo>
                  <a:lnTo>
                    <a:pt x="58" y="29"/>
                  </a:lnTo>
                  <a:lnTo>
                    <a:pt x="87" y="12"/>
                  </a:lnTo>
                  <a:lnTo>
                    <a:pt x="93" y="0"/>
                  </a:lnTo>
                  <a:lnTo>
                    <a:pt x="104" y="41"/>
                  </a:lnTo>
                  <a:lnTo>
                    <a:pt x="122" y="76"/>
                  </a:lnTo>
                  <a:lnTo>
                    <a:pt x="133" y="116"/>
                  </a:lnTo>
                  <a:lnTo>
                    <a:pt x="151" y="151"/>
                  </a:lnTo>
                  <a:lnTo>
                    <a:pt x="151" y="139"/>
                  </a:lnTo>
                  <a:lnTo>
                    <a:pt x="162" y="145"/>
                  </a:lnTo>
                  <a:lnTo>
                    <a:pt x="203" y="174"/>
                  </a:lnTo>
                  <a:lnTo>
                    <a:pt x="249" y="220"/>
                  </a:lnTo>
                  <a:lnTo>
                    <a:pt x="301" y="266"/>
                  </a:lnTo>
                  <a:lnTo>
                    <a:pt x="301" y="278"/>
                  </a:lnTo>
                  <a:lnTo>
                    <a:pt x="301" y="284"/>
                  </a:lnTo>
                  <a:lnTo>
                    <a:pt x="284" y="290"/>
                  </a:lnTo>
                  <a:lnTo>
                    <a:pt x="261" y="301"/>
                  </a:lnTo>
                  <a:lnTo>
                    <a:pt x="255" y="284"/>
                  </a:lnTo>
                  <a:lnTo>
                    <a:pt x="220" y="272"/>
                  </a:lnTo>
                  <a:lnTo>
                    <a:pt x="191" y="243"/>
                  </a:lnTo>
                  <a:lnTo>
                    <a:pt x="174" y="226"/>
                  </a:lnTo>
                  <a:lnTo>
                    <a:pt x="145" y="209"/>
                  </a:lnTo>
                  <a:lnTo>
                    <a:pt x="122" y="203"/>
                  </a:lnTo>
                  <a:lnTo>
                    <a:pt x="93" y="209"/>
                  </a:lnTo>
                  <a:lnTo>
                    <a:pt x="70" y="185"/>
                  </a:lnTo>
                  <a:lnTo>
                    <a:pt x="64" y="226"/>
                  </a:lnTo>
                  <a:lnTo>
                    <a:pt x="41" y="209"/>
                  </a:lnTo>
                  <a:lnTo>
                    <a:pt x="23" y="232"/>
                  </a:lnTo>
                  <a:lnTo>
                    <a:pt x="0" y="232"/>
                  </a:lnTo>
                  <a:close/>
                </a:path>
              </a:pathLst>
            </a:custGeom>
            <a:grpFill/>
            <a:ln w="12700">
              <a:solidFill>
                <a:srgbClr val="646B86"/>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sp>
          <p:nvSpPr>
            <p:cNvPr id="276" name="Freeform 56"/>
            <p:cNvSpPr>
              <a:spLocks/>
            </p:cNvSpPr>
            <p:nvPr/>
          </p:nvSpPr>
          <p:spPr bwMode="gray">
            <a:xfrm>
              <a:off x="5540375" y="3105150"/>
              <a:ext cx="1082675" cy="900113"/>
            </a:xfrm>
            <a:custGeom>
              <a:avLst/>
              <a:gdLst>
                <a:gd name="T0" fmla="*/ 366713 w 682"/>
                <a:gd name="T1" fmla="*/ 882650 h 567"/>
                <a:gd name="T2" fmla="*/ 284163 w 682"/>
                <a:gd name="T3" fmla="*/ 817563 h 567"/>
                <a:gd name="T4" fmla="*/ 219075 w 682"/>
                <a:gd name="T5" fmla="*/ 809625 h 567"/>
                <a:gd name="T6" fmla="*/ 201613 w 682"/>
                <a:gd name="T7" fmla="*/ 744538 h 567"/>
                <a:gd name="T8" fmla="*/ 155575 w 682"/>
                <a:gd name="T9" fmla="*/ 725488 h 567"/>
                <a:gd name="T10" fmla="*/ 128588 w 682"/>
                <a:gd name="T11" fmla="*/ 671513 h 567"/>
                <a:gd name="T12" fmla="*/ 100013 w 682"/>
                <a:gd name="T13" fmla="*/ 615950 h 567"/>
                <a:gd name="T14" fmla="*/ 26988 w 682"/>
                <a:gd name="T15" fmla="*/ 552450 h 567"/>
                <a:gd name="T16" fmla="*/ 0 w 682"/>
                <a:gd name="T17" fmla="*/ 533400 h 567"/>
                <a:gd name="T18" fmla="*/ 26988 w 682"/>
                <a:gd name="T19" fmla="*/ 496888 h 567"/>
                <a:gd name="T20" fmla="*/ 82550 w 682"/>
                <a:gd name="T21" fmla="*/ 487363 h 567"/>
                <a:gd name="T22" fmla="*/ 90488 w 682"/>
                <a:gd name="T23" fmla="*/ 395288 h 567"/>
                <a:gd name="T24" fmla="*/ 100013 w 682"/>
                <a:gd name="T25" fmla="*/ 303213 h 567"/>
                <a:gd name="T26" fmla="*/ 136525 w 682"/>
                <a:gd name="T27" fmla="*/ 295275 h 567"/>
                <a:gd name="T28" fmla="*/ 155575 w 682"/>
                <a:gd name="T29" fmla="*/ 203200 h 567"/>
                <a:gd name="T30" fmla="*/ 228600 w 682"/>
                <a:gd name="T31" fmla="*/ 74613 h 567"/>
                <a:gd name="T32" fmla="*/ 265113 w 682"/>
                <a:gd name="T33" fmla="*/ 74613 h 567"/>
                <a:gd name="T34" fmla="*/ 293688 w 682"/>
                <a:gd name="T35" fmla="*/ 38100 h 567"/>
                <a:gd name="T36" fmla="*/ 330200 w 682"/>
                <a:gd name="T37" fmla="*/ 65088 h 567"/>
                <a:gd name="T38" fmla="*/ 339725 w 682"/>
                <a:gd name="T39" fmla="*/ 0 h 567"/>
                <a:gd name="T40" fmla="*/ 376238 w 682"/>
                <a:gd name="T41" fmla="*/ 38100 h 567"/>
                <a:gd name="T42" fmla="*/ 422275 w 682"/>
                <a:gd name="T43" fmla="*/ 28575 h 567"/>
                <a:gd name="T44" fmla="*/ 458788 w 682"/>
                <a:gd name="T45" fmla="*/ 38100 h 567"/>
                <a:gd name="T46" fmla="*/ 504825 w 682"/>
                <a:gd name="T47" fmla="*/ 65088 h 567"/>
                <a:gd name="T48" fmla="*/ 531813 w 682"/>
                <a:gd name="T49" fmla="*/ 92075 h 567"/>
                <a:gd name="T50" fmla="*/ 577850 w 682"/>
                <a:gd name="T51" fmla="*/ 138113 h 567"/>
                <a:gd name="T52" fmla="*/ 633413 w 682"/>
                <a:gd name="T53" fmla="*/ 157163 h 567"/>
                <a:gd name="T54" fmla="*/ 642938 w 682"/>
                <a:gd name="T55" fmla="*/ 184150 h 567"/>
                <a:gd name="T56" fmla="*/ 679450 w 682"/>
                <a:gd name="T57" fmla="*/ 166688 h 567"/>
                <a:gd name="T58" fmla="*/ 633413 w 682"/>
                <a:gd name="T59" fmla="*/ 285750 h 567"/>
                <a:gd name="T60" fmla="*/ 715963 w 682"/>
                <a:gd name="T61" fmla="*/ 285750 h 567"/>
                <a:gd name="T62" fmla="*/ 706438 w 682"/>
                <a:gd name="T63" fmla="*/ 331788 h 567"/>
                <a:gd name="T64" fmla="*/ 752475 w 682"/>
                <a:gd name="T65" fmla="*/ 385763 h 567"/>
                <a:gd name="T66" fmla="*/ 798513 w 682"/>
                <a:gd name="T67" fmla="*/ 450850 h 567"/>
                <a:gd name="T68" fmla="*/ 854075 w 682"/>
                <a:gd name="T69" fmla="*/ 468313 h 567"/>
                <a:gd name="T70" fmla="*/ 908050 w 682"/>
                <a:gd name="T71" fmla="*/ 487363 h 567"/>
                <a:gd name="T72" fmla="*/ 963613 w 682"/>
                <a:gd name="T73" fmla="*/ 514350 h 567"/>
                <a:gd name="T74" fmla="*/ 1009650 w 682"/>
                <a:gd name="T75" fmla="*/ 533400 h 567"/>
                <a:gd name="T76" fmla="*/ 1082675 w 682"/>
                <a:gd name="T77" fmla="*/ 533400 h 567"/>
                <a:gd name="T78" fmla="*/ 1028700 w 682"/>
                <a:gd name="T79" fmla="*/ 596900 h 567"/>
                <a:gd name="T80" fmla="*/ 982663 w 682"/>
                <a:gd name="T81" fmla="*/ 661988 h 567"/>
                <a:gd name="T82" fmla="*/ 927100 w 682"/>
                <a:gd name="T83" fmla="*/ 725488 h 567"/>
                <a:gd name="T84" fmla="*/ 871538 w 682"/>
                <a:gd name="T85" fmla="*/ 790575 h 567"/>
                <a:gd name="T86" fmla="*/ 817563 w 682"/>
                <a:gd name="T87" fmla="*/ 790575 h 567"/>
                <a:gd name="T88" fmla="*/ 752475 w 682"/>
                <a:gd name="T89" fmla="*/ 800100 h 567"/>
                <a:gd name="T90" fmla="*/ 688975 w 682"/>
                <a:gd name="T91" fmla="*/ 846138 h 567"/>
                <a:gd name="T92" fmla="*/ 650875 w 682"/>
                <a:gd name="T93" fmla="*/ 863600 h 567"/>
                <a:gd name="T94" fmla="*/ 577850 w 682"/>
                <a:gd name="T95" fmla="*/ 846138 h 567"/>
                <a:gd name="T96" fmla="*/ 504825 w 682"/>
                <a:gd name="T97" fmla="*/ 873125 h 567"/>
                <a:gd name="T98" fmla="*/ 468313 w 682"/>
                <a:gd name="T99" fmla="*/ 900113 h 567"/>
                <a:gd name="T100" fmla="*/ 366713 w 682"/>
                <a:gd name="T101" fmla="*/ 882650 h 56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82"/>
                <a:gd name="T154" fmla="*/ 0 h 567"/>
                <a:gd name="T155" fmla="*/ 682 w 682"/>
                <a:gd name="T156" fmla="*/ 567 h 56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82" h="567">
                  <a:moveTo>
                    <a:pt x="231" y="556"/>
                  </a:moveTo>
                  <a:lnTo>
                    <a:pt x="179" y="515"/>
                  </a:lnTo>
                  <a:lnTo>
                    <a:pt x="138" y="510"/>
                  </a:lnTo>
                  <a:lnTo>
                    <a:pt x="127" y="469"/>
                  </a:lnTo>
                  <a:lnTo>
                    <a:pt x="98" y="457"/>
                  </a:lnTo>
                  <a:lnTo>
                    <a:pt x="81" y="423"/>
                  </a:lnTo>
                  <a:lnTo>
                    <a:pt x="63" y="388"/>
                  </a:lnTo>
                  <a:lnTo>
                    <a:pt x="17" y="348"/>
                  </a:lnTo>
                  <a:lnTo>
                    <a:pt x="0" y="336"/>
                  </a:lnTo>
                  <a:lnTo>
                    <a:pt x="17" y="313"/>
                  </a:lnTo>
                  <a:lnTo>
                    <a:pt x="52" y="307"/>
                  </a:lnTo>
                  <a:lnTo>
                    <a:pt x="57" y="249"/>
                  </a:lnTo>
                  <a:lnTo>
                    <a:pt x="63" y="191"/>
                  </a:lnTo>
                  <a:lnTo>
                    <a:pt x="86" y="186"/>
                  </a:lnTo>
                  <a:lnTo>
                    <a:pt x="98" y="128"/>
                  </a:lnTo>
                  <a:lnTo>
                    <a:pt x="144" y="47"/>
                  </a:lnTo>
                  <a:lnTo>
                    <a:pt x="167" y="47"/>
                  </a:lnTo>
                  <a:lnTo>
                    <a:pt x="185" y="24"/>
                  </a:lnTo>
                  <a:lnTo>
                    <a:pt x="208" y="41"/>
                  </a:lnTo>
                  <a:lnTo>
                    <a:pt x="214" y="0"/>
                  </a:lnTo>
                  <a:lnTo>
                    <a:pt x="237" y="24"/>
                  </a:lnTo>
                  <a:lnTo>
                    <a:pt x="266" y="18"/>
                  </a:lnTo>
                  <a:lnTo>
                    <a:pt x="289" y="24"/>
                  </a:lnTo>
                  <a:lnTo>
                    <a:pt x="318" y="41"/>
                  </a:lnTo>
                  <a:lnTo>
                    <a:pt x="335" y="58"/>
                  </a:lnTo>
                  <a:lnTo>
                    <a:pt x="364" y="87"/>
                  </a:lnTo>
                  <a:lnTo>
                    <a:pt x="399" y="99"/>
                  </a:lnTo>
                  <a:lnTo>
                    <a:pt x="405" y="116"/>
                  </a:lnTo>
                  <a:lnTo>
                    <a:pt x="428" y="105"/>
                  </a:lnTo>
                  <a:lnTo>
                    <a:pt x="399" y="180"/>
                  </a:lnTo>
                  <a:lnTo>
                    <a:pt x="451" y="180"/>
                  </a:lnTo>
                  <a:lnTo>
                    <a:pt x="445" y="209"/>
                  </a:lnTo>
                  <a:lnTo>
                    <a:pt x="474" y="243"/>
                  </a:lnTo>
                  <a:lnTo>
                    <a:pt x="503" y="284"/>
                  </a:lnTo>
                  <a:lnTo>
                    <a:pt x="538" y="295"/>
                  </a:lnTo>
                  <a:lnTo>
                    <a:pt x="572" y="307"/>
                  </a:lnTo>
                  <a:lnTo>
                    <a:pt x="607" y="324"/>
                  </a:lnTo>
                  <a:lnTo>
                    <a:pt x="636" y="336"/>
                  </a:lnTo>
                  <a:lnTo>
                    <a:pt x="682" y="336"/>
                  </a:lnTo>
                  <a:lnTo>
                    <a:pt x="648" y="376"/>
                  </a:lnTo>
                  <a:lnTo>
                    <a:pt x="619" y="417"/>
                  </a:lnTo>
                  <a:lnTo>
                    <a:pt x="584" y="457"/>
                  </a:lnTo>
                  <a:lnTo>
                    <a:pt x="549" y="498"/>
                  </a:lnTo>
                  <a:lnTo>
                    <a:pt x="515" y="498"/>
                  </a:lnTo>
                  <a:lnTo>
                    <a:pt x="474" y="504"/>
                  </a:lnTo>
                  <a:lnTo>
                    <a:pt x="434" y="533"/>
                  </a:lnTo>
                  <a:lnTo>
                    <a:pt x="410" y="544"/>
                  </a:lnTo>
                  <a:lnTo>
                    <a:pt x="364" y="533"/>
                  </a:lnTo>
                  <a:lnTo>
                    <a:pt x="318" y="550"/>
                  </a:lnTo>
                  <a:lnTo>
                    <a:pt x="295" y="567"/>
                  </a:lnTo>
                  <a:lnTo>
                    <a:pt x="231" y="556"/>
                  </a:lnTo>
                  <a:close/>
                </a:path>
              </a:pathLst>
            </a:custGeom>
            <a:solidFill>
              <a:srgbClr val="003366"/>
            </a:solidFill>
            <a:ln w="12700">
              <a:solidFill>
                <a:srgbClr val="646B86"/>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sp>
          <p:nvSpPr>
            <p:cNvPr id="277" name="Freeform 57"/>
            <p:cNvSpPr>
              <a:spLocks/>
            </p:cNvSpPr>
            <p:nvPr/>
          </p:nvSpPr>
          <p:spPr bwMode="gray">
            <a:xfrm>
              <a:off x="4960938" y="5576888"/>
              <a:ext cx="550862" cy="560387"/>
            </a:xfrm>
            <a:custGeom>
              <a:avLst/>
              <a:gdLst>
                <a:gd name="T0" fmla="*/ 276225 w 347"/>
                <a:gd name="T1" fmla="*/ 531812 h 353"/>
                <a:gd name="T2" fmla="*/ 257175 w 347"/>
                <a:gd name="T3" fmla="*/ 522287 h 353"/>
                <a:gd name="T4" fmla="*/ 193675 w 347"/>
                <a:gd name="T5" fmla="*/ 485775 h 353"/>
                <a:gd name="T6" fmla="*/ 165100 w 347"/>
                <a:gd name="T7" fmla="*/ 422275 h 353"/>
                <a:gd name="T8" fmla="*/ 147637 w 347"/>
                <a:gd name="T9" fmla="*/ 393700 h 353"/>
                <a:gd name="T10" fmla="*/ 138112 w 347"/>
                <a:gd name="T11" fmla="*/ 385762 h 353"/>
                <a:gd name="T12" fmla="*/ 82550 w 347"/>
                <a:gd name="T13" fmla="*/ 339725 h 353"/>
                <a:gd name="T14" fmla="*/ 46037 w 347"/>
                <a:gd name="T15" fmla="*/ 257175 h 353"/>
                <a:gd name="T16" fmla="*/ 0 w 347"/>
                <a:gd name="T17" fmla="*/ 182562 h 353"/>
                <a:gd name="T18" fmla="*/ 101600 w 347"/>
                <a:gd name="T19" fmla="*/ 201612 h 353"/>
                <a:gd name="T20" fmla="*/ 174625 w 347"/>
                <a:gd name="T21" fmla="*/ 136525 h 353"/>
                <a:gd name="T22" fmla="*/ 247650 w 347"/>
                <a:gd name="T23" fmla="*/ 82550 h 353"/>
                <a:gd name="T24" fmla="*/ 266700 w 347"/>
                <a:gd name="T25" fmla="*/ 26987 h 353"/>
                <a:gd name="T26" fmla="*/ 322262 w 347"/>
                <a:gd name="T27" fmla="*/ 17462 h 353"/>
                <a:gd name="T28" fmla="*/ 376237 w 347"/>
                <a:gd name="T29" fmla="*/ 0 h 353"/>
                <a:gd name="T30" fmla="*/ 376237 w 347"/>
                <a:gd name="T31" fmla="*/ 36512 h 353"/>
                <a:gd name="T32" fmla="*/ 412750 w 347"/>
                <a:gd name="T33" fmla="*/ 36512 h 353"/>
                <a:gd name="T34" fmla="*/ 477837 w 347"/>
                <a:gd name="T35" fmla="*/ 63500 h 353"/>
                <a:gd name="T36" fmla="*/ 550862 w 347"/>
                <a:gd name="T37" fmla="*/ 92075 h 353"/>
                <a:gd name="T38" fmla="*/ 550862 w 347"/>
                <a:gd name="T39" fmla="*/ 192087 h 353"/>
                <a:gd name="T40" fmla="*/ 533400 w 347"/>
                <a:gd name="T41" fmla="*/ 257175 h 353"/>
                <a:gd name="T42" fmla="*/ 541337 w 347"/>
                <a:gd name="T43" fmla="*/ 330200 h 353"/>
                <a:gd name="T44" fmla="*/ 523875 w 347"/>
                <a:gd name="T45" fmla="*/ 403225 h 353"/>
                <a:gd name="T46" fmla="*/ 504825 w 347"/>
                <a:gd name="T47" fmla="*/ 468312 h 353"/>
                <a:gd name="T48" fmla="*/ 458787 w 347"/>
                <a:gd name="T49" fmla="*/ 514350 h 353"/>
                <a:gd name="T50" fmla="*/ 412750 w 347"/>
                <a:gd name="T51" fmla="*/ 560387 h 353"/>
                <a:gd name="T52" fmla="*/ 349250 w 347"/>
                <a:gd name="T53" fmla="*/ 550862 h 353"/>
                <a:gd name="T54" fmla="*/ 276225 w 347"/>
                <a:gd name="T55" fmla="*/ 541337 h 353"/>
                <a:gd name="T56" fmla="*/ 276225 w 347"/>
                <a:gd name="T57" fmla="*/ 531812 h 35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47"/>
                <a:gd name="T88" fmla="*/ 0 h 353"/>
                <a:gd name="T89" fmla="*/ 347 w 347"/>
                <a:gd name="T90" fmla="*/ 353 h 35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47" h="353">
                  <a:moveTo>
                    <a:pt x="174" y="335"/>
                  </a:moveTo>
                  <a:lnTo>
                    <a:pt x="162" y="329"/>
                  </a:lnTo>
                  <a:lnTo>
                    <a:pt x="122" y="306"/>
                  </a:lnTo>
                  <a:lnTo>
                    <a:pt x="104" y="266"/>
                  </a:lnTo>
                  <a:lnTo>
                    <a:pt x="93" y="248"/>
                  </a:lnTo>
                  <a:lnTo>
                    <a:pt x="87" y="243"/>
                  </a:lnTo>
                  <a:lnTo>
                    <a:pt x="52" y="214"/>
                  </a:lnTo>
                  <a:lnTo>
                    <a:pt x="29" y="162"/>
                  </a:lnTo>
                  <a:lnTo>
                    <a:pt x="0" y="115"/>
                  </a:lnTo>
                  <a:lnTo>
                    <a:pt x="64" y="127"/>
                  </a:lnTo>
                  <a:lnTo>
                    <a:pt x="110" y="86"/>
                  </a:lnTo>
                  <a:lnTo>
                    <a:pt x="156" y="52"/>
                  </a:lnTo>
                  <a:lnTo>
                    <a:pt x="168" y="17"/>
                  </a:lnTo>
                  <a:lnTo>
                    <a:pt x="203" y="11"/>
                  </a:lnTo>
                  <a:lnTo>
                    <a:pt x="237" y="0"/>
                  </a:lnTo>
                  <a:lnTo>
                    <a:pt x="237" y="23"/>
                  </a:lnTo>
                  <a:lnTo>
                    <a:pt x="260" y="23"/>
                  </a:lnTo>
                  <a:lnTo>
                    <a:pt x="301" y="40"/>
                  </a:lnTo>
                  <a:lnTo>
                    <a:pt x="347" y="58"/>
                  </a:lnTo>
                  <a:lnTo>
                    <a:pt x="347" y="121"/>
                  </a:lnTo>
                  <a:lnTo>
                    <a:pt x="336" y="162"/>
                  </a:lnTo>
                  <a:lnTo>
                    <a:pt x="341" y="208"/>
                  </a:lnTo>
                  <a:lnTo>
                    <a:pt x="330" y="254"/>
                  </a:lnTo>
                  <a:lnTo>
                    <a:pt x="318" y="295"/>
                  </a:lnTo>
                  <a:lnTo>
                    <a:pt x="289" y="324"/>
                  </a:lnTo>
                  <a:lnTo>
                    <a:pt x="260" y="353"/>
                  </a:lnTo>
                  <a:lnTo>
                    <a:pt x="220" y="347"/>
                  </a:lnTo>
                  <a:lnTo>
                    <a:pt x="174" y="341"/>
                  </a:lnTo>
                  <a:lnTo>
                    <a:pt x="174" y="335"/>
                  </a:lnTo>
                  <a:close/>
                </a:path>
              </a:pathLst>
            </a:custGeom>
            <a:pattFill prst="smGrid">
              <a:fgClr>
                <a:srgbClr val="003366"/>
              </a:fgClr>
              <a:bgClr>
                <a:srgbClr val="D16349"/>
              </a:bgClr>
            </a:pattFill>
            <a:ln w="12700">
              <a:solidFill>
                <a:srgbClr val="646B86"/>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D19049">
                    <a:lumMod val="60000"/>
                    <a:lumOff val="40000"/>
                  </a:srgbClr>
                </a:solidFill>
                <a:effectLst/>
                <a:uLnTx/>
                <a:uFillTx/>
              </a:endParaRPr>
            </a:p>
          </p:txBody>
        </p:sp>
        <p:sp>
          <p:nvSpPr>
            <p:cNvPr id="278" name="Freeform 58"/>
            <p:cNvSpPr>
              <a:spLocks/>
            </p:cNvSpPr>
            <p:nvPr/>
          </p:nvSpPr>
          <p:spPr bwMode="gray">
            <a:xfrm>
              <a:off x="5327650" y="6411913"/>
              <a:ext cx="84138" cy="119062"/>
            </a:xfrm>
            <a:custGeom>
              <a:avLst/>
              <a:gdLst>
                <a:gd name="T0" fmla="*/ 60484109 w 53"/>
                <a:gd name="T1" fmla="*/ 0 h 75"/>
                <a:gd name="T2" fmla="*/ 15121027 w 53"/>
                <a:gd name="T3" fmla="*/ 57962557 h 75"/>
                <a:gd name="T4" fmla="*/ 0 w 53"/>
                <a:gd name="T5" fmla="*/ 161289323 h 75"/>
                <a:gd name="T6" fmla="*/ 118448841 w 53"/>
                <a:gd name="T7" fmla="*/ 189010131 h 75"/>
                <a:gd name="T8" fmla="*/ 133569869 w 53"/>
                <a:gd name="T9" fmla="*/ 131047575 h 75"/>
                <a:gd name="T10" fmla="*/ 118448841 w 53"/>
                <a:gd name="T11" fmla="*/ 30241748 h 75"/>
                <a:gd name="T12" fmla="*/ 60484109 w 53"/>
                <a:gd name="T13" fmla="*/ 0 h 75"/>
                <a:gd name="T14" fmla="*/ 0 60000 65536"/>
                <a:gd name="T15" fmla="*/ 0 60000 65536"/>
                <a:gd name="T16" fmla="*/ 0 60000 65536"/>
                <a:gd name="T17" fmla="*/ 0 60000 65536"/>
                <a:gd name="T18" fmla="*/ 0 60000 65536"/>
                <a:gd name="T19" fmla="*/ 0 60000 65536"/>
                <a:gd name="T20" fmla="*/ 0 60000 65536"/>
                <a:gd name="T21" fmla="*/ 0 w 53"/>
                <a:gd name="T22" fmla="*/ 0 h 75"/>
                <a:gd name="T23" fmla="*/ 53 w 53"/>
                <a:gd name="T24" fmla="*/ 75 h 7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3" h="75">
                  <a:moveTo>
                    <a:pt x="24" y="0"/>
                  </a:moveTo>
                  <a:lnTo>
                    <a:pt x="6" y="23"/>
                  </a:lnTo>
                  <a:lnTo>
                    <a:pt x="0" y="64"/>
                  </a:lnTo>
                  <a:lnTo>
                    <a:pt x="47" y="75"/>
                  </a:lnTo>
                  <a:lnTo>
                    <a:pt x="53" y="52"/>
                  </a:lnTo>
                  <a:lnTo>
                    <a:pt x="47" y="12"/>
                  </a:lnTo>
                  <a:lnTo>
                    <a:pt x="24" y="0"/>
                  </a:lnTo>
                  <a:close/>
                </a:path>
              </a:pathLst>
            </a:custGeom>
            <a:solidFill>
              <a:srgbClr val="D16349"/>
            </a:solidFill>
            <a:ln w="12700">
              <a:solidFill>
                <a:srgbClr val="646B86"/>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sp>
          <p:nvSpPr>
            <p:cNvPr id="279" name="Freeform 59"/>
            <p:cNvSpPr>
              <a:spLocks/>
            </p:cNvSpPr>
            <p:nvPr/>
          </p:nvSpPr>
          <p:spPr bwMode="gray">
            <a:xfrm>
              <a:off x="5511800" y="5062538"/>
              <a:ext cx="220663" cy="642937"/>
            </a:xfrm>
            <a:custGeom>
              <a:avLst/>
              <a:gdLst>
                <a:gd name="T0" fmla="*/ 128588 w 139"/>
                <a:gd name="T1" fmla="*/ 449262 h 405"/>
                <a:gd name="T2" fmla="*/ 101600 w 139"/>
                <a:gd name="T3" fmla="*/ 531812 h 405"/>
                <a:gd name="T4" fmla="*/ 138113 w 139"/>
                <a:gd name="T5" fmla="*/ 587375 h 405"/>
                <a:gd name="T6" fmla="*/ 165100 w 139"/>
                <a:gd name="T7" fmla="*/ 642937 h 405"/>
                <a:gd name="T8" fmla="*/ 157163 w 139"/>
                <a:gd name="T9" fmla="*/ 587375 h 405"/>
                <a:gd name="T10" fmla="*/ 203200 w 139"/>
                <a:gd name="T11" fmla="*/ 560387 h 405"/>
                <a:gd name="T12" fmla="*/ 211138 w 139"/>
                <a:gd name="T13" fmla="*/ 495300 h 405"/>
                <a:gd name="T14" fmla="*/ 220663 w 139"/>
                <a:gd name="T15" fmla="*/ 431800 h 405"/>
                <a:gd name="T16" fmla="*/ 174625 w 139"/>
                <a:gd name="T17" fmla="*/ 385762 h 405"/>
                <a:gd name="T18" fmla="*/ 138113 w 139"/>
                <a:gd name="T19" fmla="*/ 339725 h 405"/>
                <a:gd name="T20" fmla="*/ 128588 w 139"/>
                <a:gd name="T21" fmla="*/ 257175 h 405"/>
                <a:gd name="T22" fmla="*/ 138113 w 139"/>
                <a:gd name="T23" fmla="*/ 201612 h 405"/>
                <a:gd name="T24" fmla="*/ 165100 w 139"/>
                <a:gd name="T25" fmla="*/ 182562 h 405"/>
                <a:gd name="T26" fmla="*/ 147638 w 139"/>
                <a:gd name="T27" fmla="*/ 119062 h 405"/>
                <a:gd name="T28" fmla="*/ 119063 w 139"/>
                <a:gd name="T29" fmla="*/ 26987 h 405"/>
                <a:gd name="T30" fmla="*/ 92075 w 139"/>
                <a:gd name="T31" fmla="*/ 17462 h 405"/>
                <a:gd name="T32" fmla="*/ 19050 w 139"/>
                <a:gd name="T33" fmla="*/ 0 h 405"/>
                <a:gd name="T34" fmla="*/ 28575 w 139"/>
                <a:gd name="T35" fmla="*/ 26987 h 405"/>
                <a:gd name="T36" fmla="*/ 73025 w 139"/>
                <a:gd name="T37" fmla="*/ 92075 h 405"/>
                <a:gd name="T38" fmla="*/ 55563 w 139"/>
                <a:gd name="T39" fmla="*/ 119062 h 405"/>
                <a:gd name="T40" fmla="*/ 55563 w 139"/>
                <a:gd name="T41" fmla="*/ 182562 h 405"/>
                <a:gd name="T42" fmla="*/ 46038 w 139"/>
                <a:gd name="T43" fmla="*/ 247650 h 405"/>
                <a:gd name="T44" fmla="*/ 36513 w 139"/>
                <a:gd name="T45" fmla="*/ 265112 h 405"/>
                <a:gd name="T46" fmla="*/ 0 w 139"/>
                <a:gd name="T47" fmla="*/ 349250 h 405"/>
                <a:gd name="T48" fmla="*/ 28575 w 139"/>
                <a:gd name="T49" fmla="*/ 385762 h 405"/>
                <a:gd name="T50" fmla="*/ 55563 w 139"/>
                <a:gd name="T51" fmla="*/ 422275 h 405"/>
                <a:gd name="T52" fmla="*/ 101600 w 139"/>
                <a:gd name="T53" fmla="*/ 422275 h 405"/>
                <a:gd name="T54" fmla="*/ 128588 w 139"/>
                <a:gd name="T55" fmla="*/ 449262 h 40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39"/>
                <a:gd name="T85" fmla="*/ 0 h 405"/>
                <a:gd name="T86" fmla="*/ 139 w 139"/>
                <a:gd name="T87" fmla="*/ 405 h 405"/>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39" h="405">
                  <a:moveTo>
                    <a:pt x="81" y="283"/>
                  </a:moveTo>
                  <a:lnTo>
                    <a:pt x="64" y="335"/>
                  </a:lnTo>
                  <a:lnTo>
                    <a:pt x="87" y="370"/>
                  </a:lnTo>
                  <a:lnTo>
                    <a:pt x="104" y="405"/>
                  </a:lnTo>
                  <a:lnTo>
                    <a:pt x="99" y="370"/>
                  </a:lnTo>
                  <a:lnTo>
                    <a:pt x="128" y="353"/>
                  </a:lnTo>
                  <a:lnTo>
                    <a:pt x="133" y="312"/>
                  </a:lnTo>
                  <a:lnTo>
                    <a:pt x="139" y="272"/>
                  </a:lnTo>
                  <a:lnTo>
                    <a:pt x="110" y="243"/>
                  </a:lnTo>
                  <a:lnTo>
                    <a:pt x="87" y="214"/>
                  </a:lnTo>
                  <a:lnTo>
                    <a:pt x="81" y="162"/>
                  </a:lnTo>
                  <a:lnTo>
                    <a:pt x="87" y="127"/>
                  </a:lnTo>
                  <a:lnTo>
                    <a:pt x="104" y="115"/>
                  </a:lnTo>
                  <a:lnTo>
                    <a:pt x="93" y="75"/>
                  </a:lnTo>
                  <a:lnTo>
                    <a:pt x="75" y="17"/>
                  </a:lnTo>
                  <a:lnTo>
                    <a:pt x="58" y="11"/>
                  </a:lnTo>
                  <a:lnTo>
                    <a:pt x="12" y="0"/>
                  </a:lnTo>
                  <a:lnTo>
                    <a:pt x="18" y="17"/>
                  </a:lnTo>
                  <a:lnTo>
                    <a:pt x="46" y="58"/>
                  </a:lnTo>
                  <a:lnTo>
                    <a:pt x="35" y="75"/>
                  </a:lnTo>
                  <a:lnTo>
                    <a:pt x="35" y="115"/>
                  </a:lnTo>
                  <a:lnTo>
                    <a:pt x="29" y="156"/>
                  </a:lnTo>
                  <a:lnTo>
                    <a:pt x="23" y="167"/>
                  </a:lnTo>
                  <a:lnTo>
                    <a:pt x="0" y="220"/>
                  </a:lnTo>
                  <a:lnTo>
                    <a:pt x="18" y="243"/>
                  </a:lnTo>
                  <a:lnTo>
                    <a:pt x="35" y="266"/>
                  </a:lnTo>
                  <a:lnTo>
                    <a:pt x="64" y="266"/>
                  </a:lnTo>
                  <a:lnTo>
                    <a:pt x="81" y="283"/>
                  </a:lnTo>
                  <a:close/>
                </a:path>
              </a:pathLst>
            </a:custGeom>
            <a:solidFill>
              <a:srgbClr val="003366"/>
            </a:solidFill>
            <a:ln w="12700">
              <a:solidFill>
                <a:srgbClr val="646B86"/>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sp>
          <p:nvSpPr>
            <p:cNvPr id="280" name="Freeform 60"/>
            <p:cNvSpPr>
              <a:spLocks/>
            </p:cNvSpPr>
            <p:nvPr/>
          </p:nvSpPr>
          <p:spPr bwMode="gray">
            <a:xfrm>
              <a:off x="5043488" y="6651625"/>
              <a:ext cx="155575" cy="155575"/>
            </a:xfrm>
            <a:custGeom>
              <a:avLst/>
              <a:gdLst>
                <a:gd name="T0" fmla="*/ 103327200 w 98"/>
                <a:gd name="T1" fmla="*/ 27722513 h 98"/>
                <a:gd name="T2" fmla="*/ 0 w 98"/>
                <a:gd name="T3" fmla="*/ 131048125 h 98"/>
                <a:gd name="T4" fmla="*/ 73085325 w 98"/>
                <a:gd name="T5" fmla="*/ 246975313 h 98"/>
                <a:gd name="T6" fmla="*/ 115927188 w 98"/>
                <a:gd name="T7" fmla="*/ 216733438 h 98"/>
                <a:gd name="T8" fmla="*/ 234375325 w 98"/>
                <a:gd name="T9" fmla="*/ 131048125 h 98"/>
                <a:gd name="T10" fmla="*/ 246975313 w 98"/>
                <a:gd name="T11" fmla="*/ 57964388 h 98"/>
                <a:gd name="T12" fmla="*/ 161290000 w 98"/>
                <a:gd name="T13" fmla="*/ 0 h 98"/>
                <a:gd name="T14" fmla="*/ 103327200 w 98"/>
                <a:gd name="T15" fmla="*/ 27722513 h 98"/>
                <a:gd name="T16" fmla="*/ 0 60000 65536"/>
                <a:gd name="T17" fmla="*/ 0 60000 65536"/>
                <a:gd name="T18" fmla="*/ 0 60000 65536"/>
                <a:gd name="T19" fmla="*/ 0 60000 65536"/>
                <a:gd name="T20" fmla="*/ 0 60000 65536"/>
                <a:gd name="T21" fmla="*/ 0 60000 65536"/>
                <a:gd name="T22" fmla="*/ 0 60000 65536"/>
                <a:gd name="T23" fmla="*/ 0 60000 65536"/>
                <a:gd name="T24" fmla="*/ 0 w 98"/>
                <a:gd name="T25" fmla="*/ 0 h 98"/>
                <a:gd name="T26" fmla="*/ 98 w 98"/>
                <a:gd name="T27" fmla="*/ 98 h 9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8" h="98">
                  <a:moveTo>
                    <a:pt x="41" y="11"/>
                  </a:moveTo>
                  <a:lnTo>
                    <a:pt x="0" y="52"/>
                  </a:lnTo>
                  <a:lnTo>
                    <a:pt x="29" y="98"/>
                  </a:lnTo>
                  <a:lnTo>
                    <a:pt x="46" y="86"/>
                  </a:lnTo>
                  <a:lnTo>
                    <a:pt x="93" y="52"/>
                  </a:lnTo>
                  <a:lnTo>
                    <a:pt x="98" y="23"/>
                  </a:lnTo>
                  <a:lnTo>
                    <a:pt x="64" y="0"/>
                  </a:lnTo>
                  <a:lnTo>
                    <a:pt x="41" y="11"/>
                  </a:lnTo>
                  <a:close/>
                </a:path>
              </a:pathLst>
            </a:custGeom>
            <a:solidFill>
              <a:srgbClr val="D16349"/>
            </a:solidFill>
            <a:ln w="12700">
              <a:solidFill>
                <a:srgbClr val="646B86"/>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sp>
          <p:nvSpPr>
            <p:cNvPr id="281" name="Freeform 61"/>
            <p:cNvSpPr>
              <a:spLocks/>
            </p:cNvSpPr>
            <p:nvPr/>
          </p:nvSpPr>
          <p:spPr bwMode="gray">
            <a:xfrm>
              <a:off x="4565650" y="5759450"/>
              <a:ext cx="671513" cy="735013"/>
            </a:xfrm>
            <a:custGeom>
              <a:avLst/>
              <a:gdLst>
                <a:gd name="T0" fmla="*/ 0 w 423"/>
                <a:gd name="T1" fmla="*/ 904737503 h 463"/>
                <a:gd name="T2" fmla="*/ 15120949 w 423"/>
                <a:gd name="T3" fmla="*/ 730845810 h 463"/>
                <a:gd name="T4" fmla="*/ 15120949 w 423"/>
                <a:gd name="T5" fmla="*/ 539313804 h 463"/>
                <a:gd name="T6" fmla="*/ 131048223 w 423"/>
                <a:gd name="T7" fmla="*/ 539313804 h 463"/>
                <a:gd name="T8" fmla="*/ 131048223 w 423"/>
                <a:gd name="T9" fmla="*/ 423386538 h 463"/>
                <a:gd name="T10" fmla="*/ 131048223 w 423"/>
                <a:gd name="T11" fmla="*/ 307459272 h 463"/>
                <a:gd name="T12" fmla="*/ 131048223 w 423"/>
                <a:gd name="T13" fmla="*/ 176411058 h 463"/>
                <a:gd name="T14" fmla="*/ 146169171 w 423"/>
                <a:gd name="T15" fmla="*/ 60483791 h 463"/>
                <a:gd name="T16" fmla="*/ 277217394 w 423"/>
                <a:gd name="T17" fmla="*/ 45362843 h 463"/>
                <a:gd name="T18" fmla="*/ 408265616 w 423"/>
                <a:gd name="T19" fmla="*/ 30241896 h 463"/>
                <a:gd name="T20" fmla="*/ 453628463 w 423"/>
                <a:gd name="T21" fmla="*/ 73085375 h 463"/>
                <a:gd name="T22" fmla="*/ 539313839 w 423"/>
                <a:gd name="T23" fmla="*/ 30241896 h 463"/>
                <a:gd name="T24" fmla="*/ 627520167 w 423"/>
                <a:gd name="T25" fmla="*/ 0 h 463"/>
                <a:gd name="T26" fmla="*/ 700603959 w 423"/>
                <a:gd name="T27" fmla="*/ 118448218 h 463"/>
                <a:gd name="T28" fmla="*/ 758568390 w 423"/>
                <a:gd name="T29" fmla="*/ 249496432 h 463"/>
                <a:gd name="T30" fmla="*/ 846773130 w 423"/>
                <a:gd name="T31" fmla="*/ 322580219 h 463"/>
                <a:gd name="T32" fmla="*/ 861894079 w 423"/>
                <a:gd name="T33" fmla="*/ 335181803 h 463"/>
                <a:gd name="T34" fmla="*/ 889616612 w 423"/>
                <a:gd name="T35" fmla="*/ 380544646 h 463"/>
                <a:gd name="T36" fmla="*/ 934979459 w 423"/>
                <a:gd name="T37" fmla="*/ 481350965 h 463"/>
                <a:gd name="T38" fmla="*/ 1035785784 w 423"/>
                <a:gd name="T39" fmla="*/ 539313804 h 463"/>
                <a:gd name="T40" fmla="*/ 1066027681 w 423"/>
                <a:gd name="T41" fmla="*/ 554434752 h 463"/>
                <a:gd name="T42" fmla="*/ 1050906732 w 423"/>
                <a:gd name="T43" fmla="*/ 569555700 h 463"/>
                <a:gd name="T44" fmla="*/ 904737561 w 423"/>
                <a:gd name="T45" fmla="*/ 672882970 h 463"/>
                <a:gd name="T46" fmla="*/ 788810287 w 423"/>
                <a:gd name="T47" fmla="*/ 758568341 h 463"/>
                <a:gd name="T48" fmla="*/ 728326492 w 423"/>
                <a:gd name="T49" fmla="*/ 877014972 h 463"/>
                <a:gd name="T50" fmla="*/ 657762065 w 423"/>
                <a:gd name="T51" fmla="*/ 919858451 h 463"/>
                <a:gd name="T52" fmla="*/ 597278270 w 423"/>
                <a:gd name="T53" fmla="*/ 1035785717 h 463"/>
                <a:gd name="T54" fmla="*/ 423386565 w 423"/>
                <a:gd name="T55" fmla="*/ 1008063186 h 463"/>
                <a:gd name="T56" fmla="*/ 335181825 w 423"/>
                <a:gd name="T57" fmla="*/ 977821290 h 463"/>
                <a:gd name="T58" fmla="*/ 277217394 w 423"/>
                <a:gd name="T59" fmla="*/ 1066027613 h 463"/>
                <a:gd name="T60" fmla="*/ 219254551 w 423"/>
                <a:gd name="T61" fmla="*/ 1151712983 h 463"/>
                <a:gd name="T62" fmla="*/ 103327277 w 423"/>
                <a:gd name="T63" fmla="*/ 1166833931 h 463"/>
                <a:gd name="T64" fmla="*/ 57964431 w 423"/>
                <a:gd name="T65" fmla="*/ 1151712983 h 463"/>
                <a:gd name="T66" fmla="*/ 73085379 w 423"/>
                <a:gd name="T67" fmla="*/ 1020664769 h 463"/>
                <a:gd name="T68" fmla="*/ 0 w 423"/>
                <a:gd name="T69" fmla="*/ 904737503 h 46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23"/>
                <a:gd name="T106" fmla="*/ 0 h 463"/>
                <a:gd name="T107" fmla="*/ 423 w 423"/>
                <a:gd name="T108" fmla="*/ 463 h 46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23" h="463">
                  <a:moveTo>
                    <a:pt x="0" y="359"/>
                  </a:moveTo>
                  <a:lnTo>
                    <a:pt x="6" y="290"/>
                  </a:lnTo>
                  <a:lnTo>
                    <a:pt x="6" y="214"/>
                  </a:lnTo>
                  <a:lnTo>
                    <a:pt x="52" y="214"/>
                  </a:lnTo>
                  <a:lnTo>
                    <a:pt x="52" y="168"/>
                  </a:lnTo>
                  <a:lnTo>
                    <a:pt x="52" y="122"/>
                  </a:lnTo>
                  <a:lnTo>
                    <a:pt x="52" y="70"/>
                  </a:lnTo>
                  <a:lnTo>
                    <a:pt x="58" y="24"/>
                  </a:lnTo>
                  <a:lnTo>
                    <a:pt x="110" y="18"/>
                  </a:lnTo>
                  <a:lnTo>
                    <a:pt x="162" y="12"/>
                  </a:lnTo>
                  <a:lnTo>
                    <a:pt x="180" y="29"/>
                  </a:lnTo>
                  <a:lnTo>
                    <a:pt x="214" y="12"/>
                  </a:lnTo>
                  <a:lnTo>
                    <a:pt x="249" y="0"/>
                  </a:lnTo>
                  <a:lnTo>
                    <a:pt x="278" y="47"/>
                  </a:lnTo>
                  <a:lnTo>
                    <a:pt x="301" y="99"/>
                  </a:lnTo>
                  <a:lnTo>
                    <a:pt x="336" y="128"/>
                  </a:lnTo>
                  <a:lnTo>
                    <a:pt x="342" y="133"/>
                  </a:lnTo>
                  <a:lnTo>
                    <a:pt x="353" y="151"/>
                  </a:lnTo>
                  <a:lnTo>
                    <a:pt x="371" y="191"/>
                  </a:lnTo>
                  <a:lnTo>
                    <a:pt x="411" y="214"/>
                  </a:lnTo>
                  <a:lnTo>
                    <a:pt x="423" y="220"/>
                  </a:lnTo>
                  <a:lnTo>
                    <a:pt x="417" y="226"/>
                  </a:lnTo>
                  <a:lnTo>
                    <a:pt x="359" y="267"/>
                  </a:lnTo>
                  <a:lnTo>
                    <a:pt x="313" y="301"/>
                  </a:lnTo>
                  <a:lnTo>
                    <a:pt x="289" y="348"/>
                  </a:lnTo>
                  <a:lnTo>
                    <a:pt x="261" y="365"/>
                  </a:lnTo>
                  <a:lnTo>
                    <a:pt x="237" y="411"/>
                  </a:lnTo>
                  <a:lnTo>
                    <a:pt x="168" y="400"/>
                  </a:lnTo>
                  <a:lnTo>
                    <a:pt x="133" y="388"/>
                  </a:lnTo>
                  <a:lnTo>
                    <a:pt x="110" y="423"/>
                  </a:lnTo>
                  <a:lnTo>
                    <a:pt x="87" y="457"/>
                  </a:lnTo>
                  <a:lnTo>
                    <a:pt x="41" y="463"/>
                  </a:lnTo>
                  <a:lnTo>
                    <a:pt x="23" y="457"/>
                  </a:lnTo>
                  <a:lnTo>
                    <a:pt x="29" y="405"/>
                  </a:lnTo>
                  <a:lnTo>
                    <a:pt x="0" y="359"/>
                  </a:lnTo>
                  <a:close/>
                </a:path>
              </a:pathLst>
            </a:custGeom>
            <a:grpFill/>
            <a:ln w="12700">
              <a:solidFill>
                <a:srgbClr val="646B86"/>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sp>
          <p:nvSpPr>
            <p:cNvPr id="282" name="Freeform 63"/>
            <p:cNvSpPr>
              <a:spLocks/>
            </p:cNvSpPr>
            <p:nvPr/>
          </p:nvSpPr>
          <p:spPr bwMode="gray">
            <a:xfrm>
              <a:off x="2544763" y="1260475"/>
              <a:ext cx="1460500" cy="1458913"/>
            </a:xfrm>
            <a:custGeom>
              <a:avLst/>
              <a:gdLst>
                <a:gd name="T0" fmla="*/ 0 w 920"/>
                <a:gd name="T1" fmla="*/ 1209675415 h 919"/>
                <a:gd name="T2" fmla="*/ 103327200 w 920"/>
                <a:gd name="T3" fmla="*/ 1325602642 h 919"/>
                <a:gd name="T4" fmla="*/ 320060638 w 920"/>
                <a:gd name="T5" fmla="*/ 1486892697 h 919"/>
                <a:gd name="T6" fmla="*/ 511592513 w 920"/>
                <a:gd name="T7" fmla="*/ 1617940867 h 919"/>
                <a:gd name="T8" fmla="*/ 670361563 w 920"/>
                <a:gd name="T9" fmla="*/ 1748989037 h 919"/>
                <a:gd name="T10" fmla="*/ 846772500 w 920"/>
                <a:gd name="T11" fmla="*/ 1880037207 h 919"/>
                <a:gd name="T12" fmla="*/ 1020664075 w 920"/>
                <a:gd name="T13" fmla="*/ 1995964434 h 919"/>
                <a:gd name="T14" fmla="*/ 1093747813 w 920"/>
                <a:gd name="T15" fmla="*/ 2099291669 h 919"/>
                <a:gd name="T16" fmla="*/ 1313002200 w 920"/>
                <a:gd name="T17" fmla="*/ 2147483647 h 919"/>
                <a:gd name="T18" fmla="*/ 1444050325 w 920"/>
                <a:gd name="T19" fmla="*/ 2147483647 h 919"/>
                <a:gd name="T20" fmla="*/ 1617940313 w 920"/>
                <a:gd name="T21" fmla="*/ 2147483647 h 919"/>
                <a:gd name="T22" fmla="*/ 1809472188 w 920"/>
                <a:gd name="T23" fmla="*/ 2099291669 h 919"/>
                <a:gd name="T24" fmla="*/ 2056447500 w 920"/>
                <a:gd name="T25" fmla="*/ 1922880672 h 919"/>
                <a:gd name="T26" fmla="*/ 2147483647 w 920"/>
                <a:gd name="T27" fmla="*/ 1748989037 h 919"/>
                <a:gd name="T28" fmla="*/ 2129532825 w 920"/>
                <a:gd name="T29" fmla="*/ 1617940867 h 919"/>
                <a:gd name="T30" fmla="*/ 2013605638 w 920"/>
                <a:gd name="T31" fmla="*/ 1398687992 h 919"/>
                <a:gd name="T32" fmla="*/ 2071568438 w 920"/>
                <a:gd name="T33" fmla="*/ 1209675415 h 919"/>
                <a:gd name="T34" fmla="*/ 2013605638 w 920"/>
                <a:gd name="T35" fmla="*/ 902216247 h 919"/>
                <a:gd name="T36" fmla="*/ 1983363763 w 920"/>
                <a:gd name="T37" fmla="*/ 756047134 h 919"/>
                <a:gd name="T38" fmla="*/ 1882557513 w 920"/>
                <a:gd name="T39" fmla="*/ 539313622 h 919"/>
                <a:gd name="T40" fmla="*/ 1837194700 w 920"/>
                <a:gd name="T41" fmla="*/ 304939805 h 919"/>
                <a:gd name="T42" fmla="*/ 1867436575 w 920"/>
                <a:gd name="T43" fmla="*/ 42843465 h 919"/>
                <a:gd name="T44" fmla="*/ 1721267513 w 920"/>
                <a:gd name="T45" fmla="*/ 0 h 919"/>
                <a:gd name="T46" fmla="*/ 1517134063 w 920"/>
                <a:gd name="T47" fmla="*/ 12601579 h 919"/>
                <a:gd name="T48" fmla="*/ 1297881263 w 920"/>
                <a:gd name="T49" fmla="*/ 12601579 h 919"/>
                <a:gd name="T50" fmla="*/ 1136591263 w 920"/>
                <a:gd name="T51" fmla="*/ 57964407 h 919"/>
                <a:gd name="T52" fmla="*/ 932457813 w 920"/>
                <a:gd name="T53" fmla="*/ 143649749 h 919"/>
                <a:gd name="T54" fmla="*/ 728325950 w 920"/>
                <a:gd name="T55" fmla="*/ 231854454 h 919"/>
                <a:gd name="T56" fmla="*/ 773688763 w 920"/>
                <a:gd name="T57" fmla="*/ 362902624 h 919"/>
                <a:gd name="T58" fmla="*/ 859374075 w 920"/>
                <a:gd name="T59" fmla="*/ 582157087 h 919"/>
                <a:gd name="T60" fmla="*/ 715724375 w 920"/>
                <a:gd name="T61" fmla="*/ 624998964 h 919"/>
                <a:gd name="T62" fmla="*/ 569555313 w 920"/>
                <a:gd name="T63" fmla="*/ 756047134 h 919"/>
                <a:gd name="T64" fmla="*/ 408265313 w 920"/>
                <a:gd name="T65" fmla="*/ 874495312 h 919"/>
                <a:gd name="T66" fmla="*/ 204133450 w 920"/>
                <a:gd name="T67" fmla="*/ 947579075 h 919"/>
                <a:gd name="T68" fmla="*/ 30241875 w 920"/>
                <a:gd name="T69" fmla="*/ 1048385359 h 91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20"/>
                <a:gd name="T106" fmla="*/ 0 h 919"/>
                <a:gd name="T107" fmla="*/ 920 w 920"/>
                <a:gd name="T108" fmla="*/ 919 h 91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20" h="919">
                  <a:moveTo>
                    <a:pt x="12" y="416"/>
                  </a:moveTo>
                  <a:lnTo>
                    <a:pt x="0" y="480"/>
                  </a:lnTo>
                  <a:lnTo>
                    <a:pt x="0" y="497"/>
                  </a:lnTo>
                  <a:lnTo>
                    <a:pt x="41" y="526"/>
                  </a:lnTo>
                  <a:lnTo>
                    <a:pt x="87" y="555"/>
                  </a:lnTo>
                  <a:lnTo>
                    <a:pt x="127" y="590"/>
                  </a:lnTo>
                  <a:lnTo>
                    <a:pt x="168" y="619"/>
                  </a:lnTo>
                  <a:lnTo>
                    <a:pt x="203" y="642"/>
                  </a:lnTo>
                  <a:lnTo>
                    <a:pt x="237" y="665"/>
                  </a:lnTo>
                  <a:lnTo>
                    <a:pt x="266" y="694"/>
                  </a:lnTo>
                  <a:lnTo>
                    <a:pt x="301" y="717"/>
                  </a:lnTo>
                  <a:lnTo>
                    <a:pt x="336" y="746"/>
                  </a:lnTo>
                  <a:lnTo>
                    <a:pt x="370" y="769"/>
                  </a:lnTo>
                  <a:lnTo>
                    <a:pt x="405" y="792"/>
                  </a:lnTo>
                  <a:lnTo>
                    <a:pt x="434" y="821"/>
                  </a:lnTo>
                  <a:lnTo>
                    <a:pt x="434" y="833"/>
                  </a:lnTo>
                  <a:lnTo>
                    <a:pt x="457" y="856"/>
                  </a:lnTo>
                  <a:lnTo>
                    <a:pt x="521" y="879"/>
                  </a:lnTo>
                  <a:lnTo>
                    <a:pt x="521" y="919"/>
                  </a:lnTo>
                  <a:lnTo>
                    <a:pt x="573" y="919"/>
                  </a:lnTo>
                  <a:lnTo>
                    <a:pt x="608" y="914"/>
                  </a:lnTo>
                  <a:lnTo>
                    <a:pt x="642" y="902"/>
                  </a:lnTo>
                  <a:lnTo>
                    <a:pt x="683" y="867"/>
                  </a:lnTo>
                  <a:lnTo>
                    <a:pt x="718" y="833"/>
                  </a:lnTo>
                  <a:lnTo>
                    <a:pt x="770" y="798"/>
                  </a:lnTo>
                  <a:lnTo>
                    <a:pt x="816" y="763"/>
                  </a:lnTo>
                  <a:lnTo>
                    <a:pt x="868" y="729"/>
                  </a:lnTo>
                  <a:lnTo>
                    <a:pt x="920" y="694"/>
                  </a:lnTo>
                  <a:lnTo>
                    <a:pt x="897" y="653"/>
                  </a:lnTo>
                  <a:lnTo>
                    <a:pt x="845" y="642"/>
                  </a:lnTo>
                  <a:lnTo>
                    <a:pt x="828" y="601"/>
                  </a:lnTo>
                  <a:lnTo>
                    <a:pt x="799" y="555"/>
                  </a:lnTo>
                  <a:lnTo>
                    <a:pt x="822" y="538"/>
                  </a:lnTo>
                  <a:lnTo>
                    <a:pt x="822" y="480"/>
                  </a:lnTo>
                  <a:lnTo>
                    <a:pt x="816" y="422"/>
                  </a:lnTo>
                  <a:lnTo>
                    <a:pt x="799" y="358"/>
                  </a:lnTo>
                  <a:lnTo>
                    <a:pt x="804" y="347"/>
                  </a:lnTo>
                  <a:lnTo>
                    <a:pt x="787" y="300"/>
                  </a:lnTo>
                  <a:lnTo>
                    <a:pt x="775" y="248"/>
                  </a:lnTo>
                  <a:lnTo>
                    <a:pt x="747" y="214"/>
                  </a:lnTo>
                  <a:lnTo>
                    <a:pt x="712" y="162"/>
                  </a:lnTo>
                  <a:lnTo>
                    <a:pt x="729" y="121"/>
                  </a:lnTo>
                  <a:lnTo>
                    <a:pt x="747" y="86"/>
                  </a:lnTo>
                  <a:lnTo>
                    <a:pt x="741" y="17"/>
                  </a:lnTo>
                  <a:lnTo>
                    <a:pt x="752" y="0"/>
                  </a:lnTo>
                  <a:lnTo>
                    <a:pt x="683" y="0"/>
                  </a:lnTo>
                  <a:lnTo>
                    <a:pt x="648" y="0"/>
                  </a:lnTo>
                  <a:lnTo>
                    <a:pt x="602" y="5"/>
                  </a:lnTo>
                  <a:lnTo>
                    <a:pt x="556" y="11"/>
                  </a:lnTo>
                  <a:lnTo>
                    <a:pt x="515" y="5"/>
                  </a:lnTo>
                  <a:lnTo>
                    <a:pt x="504" y="11"/>
                  </a:lnTo>
                  <a:lnTo>
                    <a:pt x="451" y="23"/>
                  </a:lnTo>
                  <a:lnTo>
                    <a:pt x="394" y="40"/>
                  </a:lnTo>
                  <a:lnTo>
                    <a:pt x="370" y="57"/>
                  </a:lnTo>
                  <a:lnTo>
                    <a:pt x="330" y="75"/>
                  </a:lnTo>
                  <a:lnTo>
                    <a:pt x="289" y="92"/>
                  </a:lnTo>
                  <a:lnTo>
                    <a:pt x="301" y="104"/>
                  </a:lnTo>
                  <a:lnTo>
                    <a:pt x="307" y="144"/>
                  </a:lnTo>
                  <a:lnTo>
                    <a:pt x="313" y="185"/>
                  </a:lnTo>
                  <a:lnTo>
                    <a:pt x="341" y="231"/>
                  </a:lnTo>
                  <a:lnTo>
                    <a:pt x="330" y="243"/>
                  </a:lnTo>
                  <a:lnTo>
                    <a:pt x="284" y="248"/>
                  </a:lnTo>
                  <a:lnTo>
                    <a:pt x="220" y="271"/>
                  </a:lnTo>
                  <a:lnTo>
                    <a:pt x="226" y="300"/>
                  </a:lnTo>
                  <a:lnTo>
                    <a:pt x="191" y="324"/>
                  </a:lnTo>
                  <a:lnTo>
                    <a:pt x="162" y="347"/>
                  </a:lnTo>
                  <a:lnTo>
                    <a:pt x="122" y="364"/>
                  </a:lnTo>
                  <a:lnTo>
                    <a:pt x="81" y="376"/>
                  </a:lnTo>
                  <a:lnTo>
                    <a:pt x="46" y="399"/>
                  </a:lnTo>
                  <a:lnTo>
                    <a:pt x="12" y="416"/>
                  </a:lnTo>
                  <a:close/>
                </a:path>
              </a:pathLst>
            </a:custGeom>
            <a:grpFill/>
            <a:ln w="12700">
              <a:solidFill>
                <a:srgbClr val="646B86"/>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sp>
          <p:nvSpPr>
            <p:cNvPr id="283" name="Freeform 64"/>
            <p:cNvSpPr>
              <a:spLocks/>
            </p:cNvSpPr>
            <p:nvPr/>
          </p:nvSpPr>
          <p:spPr bwMode="gray">
            <a:xfrm>
              <a:off x="3813175" y="1571625"/>
              <a:ext cx="1120775" cy="1120775"/>
            </a:xfrm>
            <a:custGeom>
              <a:avLst/>
              <a:gdLst>
                <a:gd name="T0" fmla="*/ 1675904700 w 706"/>
                <a:gd name="T1" fmla="*/ 1706146575 h 706"/>
                <a:gd name="T2" fmla="*/ 1779230313 w 706"/>
                <a:gd name="T3" fmla="*/ 1575098450 h 706"/>
                <a:gd name="T4" fmla="*/ 1764109375 w 706"/>
                <a:gd name="T5" fmla="*/ 1328123138 h 706"/>
                <a:gd name="T6" fmla="*/ 1748988438 w 706"/>
                <a:gd name="T7" fmla="*/ 1078626875 h 706"/>
                <a:gd name="T8" fmla="*/ 1733867500 w 706"/>
                <a:gd name="T9" fmla="*/ 846772500 h 706"/>
                <a:gd name="T10" fmla="*/ 1718746563 w 706"/>
                <a:gd name="T11" fmla="*/ 597277825 h 706"/>
                <a:gd name="T12" fmla="*/ 1706146575 w 706"/>
                <a:gd name="T13" fmla="*/ 380544388 h 706"/>
                <a:gd name="T14" fmla="*/ 1718746563 w 706"/>
                <a:gd name="T15" fmla="*/ 189012513 h 706"/>
                <a:gd name="T16" fmla="*/ 1660783763 w 706"/>
                <a:gd name="T17" fmla="*/ 146169063 h 706"/>
                <a:gd name="T18" fmla="*/ 1456650313 w 706"/>
                <a:gd name="T19" fmla="*/ 57964388 h 706"/>
                <a:gd name="T20" fmla="*/ 1325602188 w 706"/>
                <a:gd name="T21" fmla="*/ 30241875 h 706"/>
                <a:gd name="T22" fmla="*/ 1151712200 w 706"/>
                <a:gd name="T23" fmla="*/ 131048125 h 706"/>
                <a:gd name="T24" fmla="*/ 1151712200 w 706"/>
                <a:gd name="T25" fmla="*/ 204133450 h 706"/>
                <a:gd name="T26" fmla="*/ 1166833138 w 706"/>
                <a:gd name="T27" fmla="*/ 307459063 h 706"/>
                <a:gd name="T28" fmla="*/ 1106349388 w 706"/>
                <a:gd name="T29" fmla="*/ 350302513 h 706"/>
                <a:gd name="T30" fmla="*/ 932457813 w 706"/>
                <a:gd name="T31" fmla="*/ 307459063 h 706"/>
                <a:gd name="T32" fmla="*/ 670361563 w 706"/>
                <a:gd name="T33" fmla="*/ 219254388 h 706"/>
                <a:gd name="T34" fmla="*/ 567035950 w 706"/>
                <a:gd name="T35" fmla="*/ 88206263 h 706"/>
                <a:gd name="T36" fmla="*/ 524192500 w 706"/>
                <a:gd name="T37" fmla="*/ 57964388 h 706"/>
                <a:gd name="T38" fmla="*/ 466229700 w 706"/>
                <a:gd name="T39" fmla="*/ 73085325 h 706"/>
                <a:gd name="T40" fmla="*/ 420866888 w 706"/>
                <a:gd name="T41" fmla="*/ 30241875 h 706"/>
                <a:gd name="T42" fmla="*/ 378023438 w 706"/>
                <a:gd name="T43" fmla="*/ 30241875 h 706"/>
                <a:gd name="T44" fmla="*/ 289818763 w 706"/>
                <a:gd name="T45" fmla="*/ 15120938 h 706"/>
                <a:gd name="T46" fmla="*/ 204133450 w 706"/>
                <a:gd name="T47" fmla="*/ 103327200 h 706"/>
                <a:gd name="T48" fmla="*/ 73085325 w 706"/>
                <a:gd name="T49" fmla="*/ 219254388 h 706"/>
                <a:gd name="T50" fmla="*/ 12601575 w 706"/>
                <a:gd name="T51" fmla="*/ 380544388 h 706"/>
                <a:gd name="T52" fmla="*/ 42843450 w 706"/>
                <a:gd name="T53" fmla="*/ 569555313 h 706"/>
                <a:gd name="T54" fmla="*/ 57964388 w 706"/>
                <a:gd name="T55" fmla="*/ 861893438 h 706"/>
                <a:gd name="T56" fmla="*/ 73085325 w 706"/>
                <a:gd name="T57" fmla="*/ 1020664075 h 706"/>
                <a:gd name="T58" fmla="*/ 246975313 w 706"/>
                <a:gd name="T59" fmla="*/ 1151712200 h 706"/>
                <a:gd name="T60" fmla="*/ 466229700 w 706"/>
                <a:gd name="T61" fmla="*/ 1297881263 h 706"/>
                <a:gd name="T62" fmla="*/ 640119688 w 706"/>
                <a:gd name="T63" fmla="*/ 1328123138 h 706"/>
                <a:gd name="T64" fmla="*/ 859374075 w 706"/>
                <a:gd name="T65" fmla="*/ 1328123138 h 706"/>
                <a:gd name="T66" fmla="*/ 1093747813 w 706"/>
                <a:gd name="T67" fmla="*/ 1459171263 h 706"/>
                <a:gd name="T68" fmla="*/ 1325602188 w 706"/>
                <a:gd name="T69" fmla="*/ 1575098450 h 706"/>
                <a:gd name="T70" fmla="*/ 1559977513 w 706"/>
                <a:gd name="T71" fmla="*/ 1706146575 h 70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06"/>
                <a:gd name="T109" fmla="*/ 0 h 706"/>
                <a:gd name="T110" fmla="*/ 706 w 706"/>
                <a:gd name="T111" fmla="*/ 706 h 70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06" h="706">
                  <a:moveTo>
                    <a:pt x="665" y="706"/>
                  </a:moveTo>
                  <a:lnTo>
                    <a:pt x="665" y="677"/>
                  </a:lnTo>
                  <a:lnTo>
                    <a:pt x="706" y="677"/>
                  </a:lnTo>
                  <a:lnTo>
                    <a:pt x="706" y="625"/>
                  </a:lnTo>
                  <a:lnTo>
                    <a:pt x="706" y="579"/>
                  </a:lnTo>
                  <a:lnTo>
                    <a:pt x="700" y="527"/>
                  </a:lnTo>
                  <a:lnTo>
                    <a:pt x="700" y="480"/>
                  </a:lnTo>
                  <a:lnTo>
                    <a:pt x="694" y="428"/>
                  </a:lnTo>
                  <a:lnTo>
                    <a:pt x="694" y="382"/>
                  </a:lnTo>
                  <a:lnTo>
                    <a:pt x="688" y="336"/>
                  </a:lnTo>
                  <a:lnTo>
                    <a:pt x="682" y="284"/>
                  </a:lnTo>
                  <a:lnTo>
                    <a:pt x="682" y="237"/>
                  </a:lnTo>
                  <a:lnTo>
                    <a:pt x="677" y="185"/>
                  </a:lnTo>
                  <a:lnTo>
                    <a:pt x="677" y="151"/>
                  </a:lnTo>
                  <a:lnTo>
                    <a:pt x="677" y="110"/>
                  </a:lnTo>
                  <a:lnTo>
                    <a:pt x="682" y="75"/>
                  </a:lnTo>
                  <a:lnTo>
                    <a:pt x="682" y="70"/>
                  </a:lnTo>
                  <a:lnTo>
                    <a:pt x="659" y="58"/>
                  </a:lnTo>
                  <a:lnTo>
                    <a:pt x="590" y="41"/>
                  </a:lnTo>
                  <a:lnTo>
                    <a:pt x="578" y="23"/>
                  </a:lnTo>
                  <a:lnTo>
                    <a:pt x="567" y="18"/>
                  </a:lnTo>
                  <a:lnTo>
                    <a:pt x="526" y="12"/>
                  </a:lnTo>
                  <a:lnTo>
                    <a:pt x="492" y="29"/>
                  </a:lnTo>
                  <a:lnTo>
                    <a:pt x="457" y="52"/>
                  </a:lnTo>
                  <a:lnTo>
                    <a:pt x="457" y="75"/>
                  </a:lnTo>
                  <a:lnTo>
                    <a:pt x="457" y="81"/>
                  </a:lnTo>
                  <a:lnTo>
                    <a:pt x="463" y="93"/>
                  </a:lnTo>
                  <a:lnTo>
                    <a:pt x="463" y="122"/>
                  </a:lnTo>
                  <a:lnTo>
                    <a:pt x="457" y="133"/>
                  </a:lnTo>
                  <a:lnTo>
                    <a:pt x="439" y="139"/>
                  </a:lnTo>
                  <a:lnTo>
                    <a:pt x="416" y="151"/>
                  </a:lnTo>
                  <a:lnTo>
                    <a:pt x="370" y="122"/>
                  </a:lnTo>
                  <a:lnTo>
                    <a:pt x="318" y="99"/>
                  </a:lnTo>
                  <a:lnTo>
                    <a:pt x="266" y="87"/>
                  </a:lnTo>
                  <a:lnTo>
                    <a:pt x="243" y="41"/>
                  </a:lnTo>
                  <a:lnTo>
                    <a:pt x="225" y="35"/>
                  </a:lnTo>
                  <a:lnTo>
                    <a:pt x="214" y="29"/>
                  </a:lnTo>
                  <a:lnTo>
                    <a:pt x="208" y="23"/>
                  </a:lnTo>
                  <a:lnTo>
                    <a:pt x="196" y="23"/>
                  </a:lnTo>
                  <a:lnTo>
                    <a:pt x="185" y="29"/>
                  </a:lnTo>
                  <a:lnTo>
                    <a:pt x="173" y="23"/>
                  </a:lnTo>
                  <a:lnTo>
                    <a:pt x="167" y="12"/>
                  </a:lnTo>
                  <a:lnTo>
                    <a:pt x="162" y="12"/>
                  </a:lnTo>
                  <a:lnTo>
                    <a:pt x="150" y="12"/>
                  </a:lnTo>
                  <a:lnTo>
                    <a:pt x="133" y="18"/>
                  </a:lnTo>
                  <a:lnTo>
                    <a:pt x="115" y="6"/>
                  </a:lnTo>
                  <a:lnTo>
                    <a:pt x="86" y="0"/>
                  </a:lnTo>
                  <a:lnTo>
                    <a:pt x="81" y="41"/>
                  </a:lnTo>
                  <a:lnTo>
                    <a:pt x="57" y="64"/>
                  </a:lnTo>
                  <a:lnTo>
                    <a:pt x="29" y="87"/>
                  </a:lnTo>
                  <a:lnTo>
                    <a:pt x="29" y="133"/>
                  </a:lnTo>
                  <a:lnTo>
                    <a:pt x="5" y="151"/>
                  </a:lnTo>
                  <a:lnTo>
                    <a:pt x="0" y="162"/>
                  </a:lnTo>
                  <a:lnTo>
                    <a:pt x="17" y="226"/>
                  </a:lnTo>
                  <a:lnTo>
                    <a:pt x="23" y="284"/>
                  </a:lnTo>
                  <a:lnTo>
                    <a:pt x="23" y="342"/>
                  </a:lnTo>
                  <a:lnTo>
                    <a:pt x="0" y="359"/>
                  </a:lnTo>
                  <a:lnTo>
                    <a:pt x="29" y="405"/>
                  </a:lnTo>
                  <a:lnTo>
                    <a:pt x="46" y="446"/>
                  </a:lnTo>
                  <a:lnTo>
                    <a:pt x="98" y="457"/>
                  </a:lnTo>
                  <a:lnTo>
                    <a:pt x="121" y="498"/>
                  </a:lnTo>
                  <a:lnTo>
                    <a:pt x="185" y="515"/>
                  </a:lnTo>
                  <a:lnTo>
                    <a:pt x="220" y="544"/>
                  </a:lnTo>
                  <a:lnTo>
                    <a:pt x="254" y="527"/>
                  </a:lnTo>
                  <a:lnTo>
                    <a:pt x="301" y="498"/>
                  </a:lnTo>
                  <a:lnTo>
                    <a:pt x="341" y="527"/>
                  </a:lnTo>
                  <a:lnTo>
                    <a:pt x="387" y="550"/>
                  </a:lnTo>
                  <a:lnTo>
                    <a:pt x="434" y="579"/>
                  </a:lnTo>
                  <a:lnTo>
                    <a:pt x="480" y="602"/>
                  </a:lnTo>
                  <a:lnTo>
                    <a:pt x="526" y="625"/>
                  </a:lnTo>
                  <a:lnTo>
                    <a:pt x="573" y="654"/>
                  </a:lnTo>
                  <a:lnTo>
                    <a:pt x="619" y="677"/>
                  </a:lnTo>
                  <a:lnTo>
                    <a:pt x="665" y="706"/>
                  </a:lnTo>
                  <a:close/>
                </a:path>
              </a:pathLst>
            </a:custGeom>
            <a:grpFill/>
            <a:ln w="12700">
              <a:solidFill>
                <a:srgbClr val="646B86"/>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sp>
          <p:nvSpPr>
            <p:cNvPr id="284" name="Freeform 65"/>
            <p:cNvSpPr>
              <a:spLocks/>
            </p:cNvSpPr>
            <p:nvPr/>
          </p:nvSpPr>
          <p:spPr bwMode="gray">
            <a:xfrm>
              <a:off x="2268538" y="2243138"/>
              <a:ext cx="1185862" cy="1211262"/>
            </a:xfrm>
            <a:custGeom>
              <a:avLst/>
              <a:gdLst>
                <a:gd name="T0" fmla="*/ 423386071 w 747"/>
                <a:gd name="T1" fmla="*/ 1806950492 h 763"/>
                <a:gd name="T2" fmla="*/ 496469778 w 747"/>
                <a:gd name="T3" fmla="*/ 1922877631 h 763"/>
                <a:gd name="T4" fmla="*/ 584676003 w 747"/>
                <a:gd name="T5" fmla="*/ 1922877631 h 763"/>
                <a:gd name="T6" fmla="*/ 685482211 w 747"/>
                <a:gd name="T7" fmla="*/ 1864914855 h 763"/>
                <a:gd name="T8" fmla="*/ 773686849 w 747"/>
                <a:gd name="T9" fmla="*/ 1895156718 h 763"/>
                <a:gd name="T10" fmla="*/ 831651212 w 747"/>
                <a:gd name="T11" fmla="*/ 1691023352 h 763"/>
                <a:gd name="T12" fmla="*/ 919855850 w 747"/>
                <a:gd name="T13" fmla="*/ 1572576851 h 763"/>
                <a:gd name="T14" fmla="*/ 1008062075 w 747"/>
                <a:gd name="T15" fmla="*/ 1529733419 h 763"/>
                <a:gd name="T16" fmla="*/ 1050903919 w 747"/>
                <a:gd name="T17" fmla="*/ 1471770642 h 763"/>
                <a:gd name="T18" fmla="*/ 1166831058 w 747"/>
                <a:gd name="T19" fmla="*/ 1413806279 h 763"/>
                <a:gd name="T20" fmla="*/ 1328120990 w 747"/>
                <a:gd name="T21" fmla="*/ 1282758208 h 763"/>
                <a:gd name="T22" fmla="*/ 1444048129 w 747"/>
                <a:gd name="T23" fmla="*/ 1297879139 h 763"/>
                <a:gd name="T24" fmla="*/ 1678423355 w 747"/>
                <a:gd name="T25" fmla="*/ 1252516345 h 763"/>
                <a:gd name="T26" fmla="*/ 1867434200 w 747"/>
                <a:gd name="T27" fmla="*/ 1136589206 h 763"/>
                <a:gd name="T28" fmla="*/ 1882555131 w 747"/>
                <a:gd name="T29" fmla="*/ 947578359 h 763"/>
                <a:gd name="T30" fmla="*/ 1882555131 w 747"/>
                <a:gd name="T31" fmla="*/ 756046563 h 763"/>
                <a:gd name="T32" fmla="*/ 1751507062 w 747"/>
                <a:gd name="T33" fmla="*/ 655240355 h 763"/>
                <a:gd name="T34" fmla="*/ 1532254354 w 747"/>
                <a:gd name="T35" fmla="*/ 539313215 h 763"/>
                <a:gd name="T36" fmla="*/ 1459169060 w 747"/>
                <a:gd name="T37" fmla="*/ 435986058 h 763"/>
                <a:gd name="T38" fmla="*/ 1285279146 w 747"/>
                <a:gd name="T39" fmla="*/ 320058918 h 763"/>
                <a:gd name="T40" fmla="*/ 1108868282 w 747"/>
                <a:gd name="T41" fmla="*/ 189010847 h 763"/>
                <a:gd name="T42" fmla="*/ 950097712 w 747"/>
                <a:gd name="T43" fmla="*/ 57962776 h 763"/>
                <a:gd name="T44" fmla="*/ 758565918 w 747"/>
                <a:gd name="T45" fmla="*/ 0 h 763"/>
                <a:gd name="T46" fmla="*/ 672880641 w 747"/>
                <a:gd name="T47" fmla="*/ 131048071 h 763"/>
                <a:gd name="T48" fmla="*/ 700603142 w 747"/>
                <a:gd name="T49" fmla="*/ 408265144 h 763"/>
                <a:gd name="T50" fmla="*/ 730845004 w 747"/>
                <a:gd name="T51" fmla="*/ 685482217 h 763"/>
                <a:gd name="T52" fmla="*/ 758565918 w 747"/>
                <a:gd name="T53" fmla="*/ 960178341 h 763"/>
                <a:gd name="T54" fmla="*/ 803928711 w 747"/>
                <a:gd name="T55" fmla="*/ 1121468275 h 763"/>
                <a:gd name="T56" fmla="*/ 672880641 w 747"/>
                <a:gd name="T57" fmla="*/ 1237395414 h 763"/>
                <a:gd name="T58" fmla="*/ 453627934 w 747"/>
                <a:gd name="T59" fmla="*/ 1237395414 h 763"/>
                <a:gd name="T60" fmla="*/ 322579864 w 747"/>
                <a:gd name="T61" fmla="*/ 1224795432 h 763"/>
                <a:gd name="T62" fmla="*/ 146169001 w 747"/>
                <a:gd name="T63" fmla="*/ 1267637277 h 763"/>
                <a:gd name="T64" fmla="*/ 30241862 w 747"/>
                <a:gd name="T65" fmla="*/ 1340722572 h 763"/>
                <a:gd name="T66" fmla="*/ 45362793 w 747"/>
                <a:gd name="T67" fmla="*/ 1456649711 h 763"/>
                <a:gd name="T68" fmla="*/ 103325569 w 747"/>
                <a:gd name="T69" fmla="*/ 1633060576 h 763"/>
                <a:gd name="T70" fmla="*/ 161289932 w 747"/>
                <a:gd name="T71" fmla="*/ 1675902421 h 763"/>
                <a:gd name="T72" fmla="*/ 264615501 w 747"/>
                <a:gd name="T73" fmla="*/ 1675902421 h 763"/>
                <a:gd name="T74" fmla="*/ 350300777 w 747"/>
                <a:gd name="T75" fmla="*/ 1633060576 h 763"/>
                <a:gd name="T76" fmla="*/ 438507003 w 747"/>
                <a:gd name="T77" fmla="*/ 1764108647 h 76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47"/>
                <a:gd name="T118" fmla="*/ 0 h 763"/>
                <a:gd name="T119" fmla="*/ 747 w 747"/>
                <a:gd name="T120" fmla="*/ 763 h 763"/>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47" h="763">
                  <a:moveTo>
                    <a:pt x="174" y="700"/>
                  </a:moveTo>
                  <a:lnTo>
                    <a:pt x="168" y="717"/>
                  </a:lnTo>
                  <a:lnTo>
                    <a:pt x="174" y="717"/>
                  </a:lnTo>
                  <a:lnTo>
                    <a:pt x="197" y="763"/>
                  </a:lnTo>
                  <a:lnTo>
                    <a:pt x="203" y="757"/>
                  </a:lnTo>
                  <a:lnTo>
                    <a:pt x="232" y="763"/>
                  </a:lnTo>
                  <a:lnTo>
                    <a:pt x="255" y="752"/>
                  </a:lnTo>
                  <a:lnTo>
                    <a:pt x="272" y="740"/>
                  </a:lnTo>
                  <a:lnTo>
                    <a:pt x="278" y="757"/>
                  </a:lnTo>
                  <a:lnTo>
                    <a:pt x="307" y="752"/>
                  </a:lnTo>
                  <a:lnTo>
                    <a:pt x="319" y="682"/>
                  </a:lnTo>
                  <a:lnTo>
                    <a:pt x="330" y="671"/>
                  </a:lnTo>
                  <a:lnTo>
                    <a:pt x="353" y="648"/>
                  </a:lnTo>
                  <a:lnTo>
                    <a:pt x="365" y="624"/>
                  </a:lnTo>
                  <a:lnTo>
                    <a:pt x="371" y="595"/>
                  </a:lnTo>
                  <a:lnTo>
                    <a:pt x="400" y="607"/>
                  </a:lnTo>
                  <a:lnTo>
                    <a:pt x="411" y="590"/>
                  </a:lnTo>
                  <a:lnTo>
                    <a:pt x="417" y="584"/>
                  </a:lnTo>
                  <a:lnTo>
                    <a:pt x="434" y="561"/>
                  </a:lnTo>
                  <a:lnTo>
                    <a:pt x="463" y="561"/>
                  </a:lnTo>
                  <a:lnTo>
                    <a:pt x="469" y="538"/>
                  </a:lnTo>
                  <a:lnTo>
                    <a:pt x="527" y="509"/>
                  </a:lnTo>
                  <a:lnTo>
                    <a:pt x="568" y="515"/>
                  </a:lnTo>
                  <a:lnTo>
                    <a:pt x="573" y="515"/>
                  </a:lnTo>
                  <a:lnTo>
                    <a:pt x="620" y="503"/>
                  </a:lnTo>
                  <a:lnTo>
                    <a:pt x="666" y="497"/>
                  </a:lnTo>
                  <a:lnTo>
                    <a:pt x="718" y="497"/>
                  </a:lnTo>
                  <a:lnTo>
                    <a:pt x="741" y="451"/>
                  </a:lnTo>
                  <a:lnTo>
                    <a:pt x="741" y="416"/>
                  </a:lnTo>
                  <a:lnTo>
                    <a:pt x="747" y="376"/>
                  </a:lnTo>
                  <a:lnTo>
                    <a:pt x="747" y="341"/>
                  </a:lnTo>
                  <a:lnTo>
                    <a:pt x="747" y="300"/>
                  </a:lnTo>
                  <a:lnTo>
                    <a:pt x="695" y="300"/>
                  </a:lnTo>
                  <a:lnTo>
                    <a:pt x="695" y="260"/>
                  </a:lnTo>
                  <a:lnTo>
                    <a:pt x="631" y="237"/>
                  </a:lnTo>
                  <a:lnTo>
                    <a:pt x="608" y="214"/>
                  </a:lnTo>
                  <a:lnTo>
                    <a:pt x="608" y="202"/>
                  </a:lnTo>
                  <a:lnTo>
                    <a:pt x="579" y="173"/>
                  </a:lnTo>
                  <a:lnTo>
                    <a:pt x="544" y="150"/>
                  </a:lnTo>
                  <a:lnTo>
                    <a:pt x="510" y="127"/>
                  </a:lnTo>
                  <a:lnTo>
                    <a:pt x="475" y="98"/>
                  </a:lnTo>
                  <a:lnTo>
                    <a:pt x="440" y="75"/>
                  </a:lnTo>
                  <a:lnTo>
                    <a:pt x="411" y="46"/>
                  </a:lnTo>
                  <a:lnTo>
                    <a:pt x="377" y="23"/>
                  </a:lnTo>
                  <a:lnTo>
                    <a:pt x="342" y="0"/>
                  </a:lnTo>
                  <a:lnTo>
                    <a:pt x="301" y="0"/>
                  </a:lnTo>
                  <a:lnTo>
                    <a:pt x="267" y="0"/>
                  </a:lnTo>
                  <a:lnTo>
                    <a:pt x="267" y="52"/>
                  </a:lnTo>
                  <a:lnTo>
                    <a:pt x="272" y="110"/>
                  </a:lnTo>
                  <a:lnTo>
                    <a:pt x="278" y="162"/>
                  </a:lnTo>
                  <a:lnTo>
                    <a:pt x="284" y="219"/>
                  </a:lnTo>
                  <a:lnTo>
                    <a:pt x="290" y="272"/>
                  </a:lnTo>
                  <a:lnTo>
                    <a:pt x="296" y="329"/>
                  </a:lnTo>
                  <a:lnTo>
                    <a:pt x="301" y="381"/>
                  </a:lnTo>
                  <a:lnTo>
                    <a:pt x="307" y="439"/>
                  </a:lnTo>
                  <a:lnTo>
                    <a:pt x="319" y="445"/>
                  </a:lnTo>
                  <a:lnTo>
                    <a:pt x="307" y="491"/>
                  </a:lnTo>
                  <a:lnTo>
                    <a:pt x="267" y="491"/>
                  </a:lnTo>
                  <a:lnTo>
                    <a:pt x="220" y="491"/>
                  </a:lnTo>
                  <a:lnTo>
                    <a:pt x="180" y="491"/>
                  </a:lnTo>
                  <a:lnTo>
                    <a:pt x="134" y="491"/>
                  </a:lnTo>
                  <a:lnTo>
                    <a:pt x="128" y="486"/>
                  </a:lnTo>
                  <a:lnTo>
                    <a:pt x="70" y="503"/>
                  </a:lnTo>
                  <a:lnTo>
                    <a:pt x="58" y="503"/>
                  </a:lnTo>
                  <a:lnTo>
                    <a:pt x="35" y="486"/>
                  </a:lnTo>
                  <a:lnTo>
                    <a:pt x="12" y="532"/>
                  </a:lnTo>
                  <a:lnTo>
                    <a:pt x="0" y="526"/>
                  </a:lnTo>
                  <a:lnTo>
                    <a:pt x="18" y="578"/>
                  </a:lnTo>
                  <a:lnTo>
                    <a:pt x="29" y="601"/>
                  </a:lnTo>
                  <a:lnTo>
                    <a:pt x="41" y="648"/>
                  </a:lnTo>
                  <a:lnTo>
                    <a:pt x="35" y="665"/>
                  </a:lnTo>
                  <a:lnTo>
                    <a:pt x="64" y="665"/>
                  </a:lnTo>
                  <a:lnTo>
                    <a:pt x="76" y="671"/>
                  </a:lnTo>
                  <a:lnTo>
                    <a:pt x="105" y="665"/>
                  </a:lnTo>
                  <a:lnTo>
                    <a:pt x="134" y="653"/>
                  </a:lnTo>
                  <a:lnTo>
                    <a:pt x="139" y="648"/>
                  </a:lnTo>
                  <a:lnTo>
                    <a:pt x="157" y="688"/>
                  </a:lnTo>
                  <a:lnTo>
                    <a:pt x="174" y="700"/>
                  </a:lnTo>
                  <a:close/>
                </a:path>
              </a:pathLst>
            </a:custGeom>
            <a:grpFill/>
            <a:ln w="12700">
              <a:solidFill>
                <a:srgbClr val="646B86"/>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sp>
          <p:nvSpPr>
            <p:cNvPr id="285" name="Freeform 66"/>
            <p:cNvSpPr>
              <a:spLocks/>
            </p:cNvSpPr>
            <p:nvPr/>
          </p:nvSpPr>
          <p:spPr bwMode="gray">
            <a:xfrm>
              <a:off x="5300663" y="3951288"/>
              <a:ext cx="395287" cy="458787"/>
            </a:xfrm>
            <a:custGeom>
              <a:avLst/>
              <a:gdLst>
                <a:gd name="T0" fmla="*/ 349250 w 249"/>
                <a:gd name="T1" fmla="*/ 63500 h 289"/>
                <a:gd name="T2" fmla="*/ 322262 w 249"/>
                <a:gd name="T3" fmla="*/ 0 h 289"/>
                <a:gd name="T4" fmla="*/ 284162 w 249"/>
                <a:gd name="T5" fmla="*/ 36512 h 289"/>
                <a:gd name="T6" fmla="*/ 201612 w 249"/>
                <a:gd name="T7" fmla="*/ 36512 h 289"/>
                <a:gd name="T8" fmla="*/ 165100 w 249"/>
                <a:gd name="T9" fmla="*/ 46037 h 289"/>
                <a:gd name="T10" fmla="*/ 155575 w 249"/>
                <a:gd name="T11" fmla="*/ 36512 h 289"/>
                <a:gd name="T12" fmla="*/ 101600 w 249"/>
                <a:gd name="T13" fmla="*/ 36512 h 289"/>
                <a:gd name="T14" fmla="*/ 92075 w 249"/>
                <a:gd name="T15" fmla="*/ 53975 h 289"/>
                <a:gd name="T16" fmla="*/ 82550 w 249"/>
                <a:gd name="T17" fmla="*/ 128587 h 289"/>
                <a:gd name="T18" fmla="*/ 119062 w 249"/>
                <a:gd name="T19" fmla="*/ 165100 h 289"/>
                <a:gd name="T20" fmla="*/ 73025 w 249"/>
                <a:gd name="T21" fmla="*/ 220662 h 289"/>
                <a:gd name="T22" fmla="*/ 26987 w 249"/>
                <a:gd name="T23" fmla="*/ 274637 h 289"/>
                <a:gd name="T24" fmla="*/ 19050 w 249"/>
                <a:gd name="T25" fmla="*/ 366712 h 289"/>
                <a:gd name="T26" fmla="*/ 0 w 249"/>
                <a:gd name="T27" fmla="*/ 458787 h 289"/>
                <a:gd name="T28" fmla="*/ 19050 w 249"/>
                <a:gd name="T29" fmla="*/ 458787 h 289"/>
                <a:gd name="T30" fmla="*/ 65087 w 249"/>
                <a:gd name="T31" fmla="*/ 431800 h 289"/>
                <a:gd name="T32" fmla="*/ 128587 w 249"/>
                <a:gd name="T33" fmla="*/ 431800 h 289"/>
                <a:gd name="T34" fmla="*/ 193675 w 249"/>
                <a:gd name="T35" fmla="*/ 431800 h 289"/>
                <a:gd name="T36" fmla="*/ 247650 w 249"/>
                <a:gd name="T37" fmla="*/ 422275 h 289"/>
                <a:gd name="T38" fmla="*/ 312737 w 249"/>
                <a:gd name="T39" fmla="*/ 422275 h 289"/>
                <a:gd name="T40" fmla="*/ 312737 w 249"/>
                <a:gd name="T41" fmla="*/ 330200 h 289"/>
                <a:gd name="T42" fmla="*/ 358775 w 249"/>
                <a:gd name="T43" fmla="*/ 257175 h 289"/>
                <a:gd name="T44" fmla="*/ 395287 w 249"/>
                <a:gd name="T45" fmla="*/ 192087 h 289"/>
                <a:gd name="T46" fmla="*/ 368300 w 249"/>
                <a:gd name="T47" fmla="*/ 128587 h 289"/>
                <a:gd name="T48" fmla="*/ 349250 w 249"/>
                <a:gd name="T49" fmla="*/ 63500 h 28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49"/>
                <a:gd name="T76" fmla="*/ 0 h 289"/>
                <a:gd name="T77" fmla="*/ 249 w 249"/>
                <a:gd name="T78" fmla="*/ 289 h 28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49" h="289">
                  <a:moveTo>
                    <a:pt x="220" y="40"/>
                  </a:moveTo>
                  <a:lnTo>
                    <a:pt x="203" y="0"/>
                  </a:lnTo>
                  <a:lnTo>
                    <a:pt x="179" y="23"/>
                  </a:lnTo>
                  <a:lnTo>
                    <a:pt x="127" y="23"/>
                  </a:lnTo>
                  <a:lnTo>
                    <a:pt x="104" y="29"/>
                  </a:lnTo>
                  <a:lnTo>
                    <a:pt x="98" y="23"/>
                  </a:lnTo>
                  <a:lnTo>
                    <a:pt x="64" y="23"/>
                  </a:lnTo>
                  <a:lnTo>
                    <a:pt x="58" y="34"/>
                  </a:lnTo>
                  <a:lnTo>
                    <a:pt x="52" y="81"/>
                  </a:lnTo>
                  <a:lnTo>
                    <a:pt x="75" y="104"/>
                  </a:lnTo>
                  <a:lnTo>
                    <a:pt x="46" y="139"/>
                  </a:lnTo>
                  <a:lnTo>
                    <a:pt x="17" y="173"/>
                  </a:lnTo>
                  <a:lnTo>
                    <a:pt x="12" y="231"/>
                  </a:lnTo>
                  <a:lnTo>
                    <a:pt x="0" y="289"/>
                  </a:lnTo>
                  <a:lnTo>
                    <a:pt x="12" y="289"/>
                  </a:lnTo>
                  <a:lnTo>
                    <a:pt x="41" y="272"/>
                  </a:lnTo>
                  <a:lnTo>
                    <a:pt x="81" y="272"/>
                  </a:lnTo>
                  <a:lnTo>
                    <a:pt x="122" y="272"/>
                  </a:lnTo>
                  <a:lnTo>
                    <a:pt x="156" y="266"/>
                  </a:lnTo>
                  <a:lnTo>
                    <a:pt x="197" y="266"/>
                  </a:lnTo>
                  <a:lnTo>
                    <a:pt x="197" y="208"/>
                  </a:lnTo>
                  <a:lnTo>
                    <a:pt x="226" y="162"/>
                  </a:lnTo>
                  <a:lnTo>
                    <a:pt x="249" y="121"/>
                  </a:lnTo>
                  <a:lnTo>
                    <a:pt x="232" y="81"/>
                  </a:lnTo>
                  <a:lnTo>
                    <a:pt x="220" y="40"/>
                  </a:lnTo>
                  <a:close/>
                </a:path>
              </a:pathLst>
            </a:custGeom>
            <a:solidFill>
              <a:srgbClr val="003366"/>
            </a:solidFill>
            <a:ln w="12700">
              <a:solidFill>
                <a:srgbClr val="646B86"/>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sp>
          <p:nvSpPr>
            <p:cNvPr id="286" name="Freeform 67"/>
            <p:cNvSpPr>
              <a:spLocks/>
            </p:cNvSpPr>
            <p:nvPr/>
          </p:nvSpPr>
          <p:spPr bwMode="gray">
            <a:xfrm>
              <a:off x="3995738" y="5686425"/>
              <a:ext cx="965200" cy="982663"/>
            </a:xfrm>
            <a:custGeom>
              <a:avLst/>
              <a:gdLst>
                <a:gd name="T0" fmla="*/ 904736888 w 608"/>
                <a:gd name="T1" fmla="*/ 1020664594 h 619"/>
                <a:gd name="T2" fmla="*/ 919857825 w 608"/>
                <a:gd name="T3" fmla="*/ 846772931 h 619"/>
                <a:gd name="T4" fmla="*/ 919857825 w 608"/>
                <a:gd name="T5" fmla="*/ 655240958 h 619"/>
                <a:gd name="T6" fmla="*/ 1035785013 w 608"/>
                <a:gd name="T7" fmla="*/ 655240958 h 619"/>
                <a:gd name="T8" fmla="*/ 1035785013 w 608"/>
                <a:gd name="T9" fmla="*/ 539313712 h 619"/>
                <a:gd name="T10" fmla="*/ 1035785013 w 608"/>
                <a:gd name="T11" fmla="*/ 423386465 h 619"/>
                <a:gd name="T12" fmla="*/ 1035785013 w 608"/>
                <a:gd name="T13" fmla="*/ 292338274 h 619"/>
                <a:gd name="T14" fmla="*/ 1050905950 w 608"/>
                <a:gd name="T15" fmla="*/ 176411027 h 619"/>
                <a:gd name="T16" fmla="*/ 1181954075 w 608"/>
                <a:gd name="T17" fmla="*/ 161290082 h 619"/>
                <a:gd name="T18" fmla="*/ 1313002200 w 608"/>
                <a:gd name="T19" fmla="*/ 146169137 h 619"/>
                <a:gd name="T20" fmla="*/ 1358365013 w 608"/>
                <a:gd name="T21" fmla="*/ 189012609 h 619"/>
                <a:gd name="T22" fmla="*/ 1444050325 w 608"/>
                <a:gd name="T23" fmla="*/ 146169137 h 619"/>
                <a:gd name="T24" fmla="*/ 1532255000 w 608"/>
                <a:gd name="T25" fmla="*/ 115927246 h 619"/>
                <a:gd name="T26" fmla="*/ 1416327813 w 608"/>
                <a:gd name="T27" fmla="*/ 73085362 h 619"/>
                <a:gd name="T28" fmla="*/ 1328123138 w 608"/>
                <a:gd name="T29" fmla="*/ 88206307 h 619"/>
                <a:gd name="T30" fmla="*/ 1154231563 w 608"/>
                <a:gd name="T31" fmla="*/ 115927246 h 619"/>
                <a:gd name="T32" fmla="*/ 992941563 w 608"/>
                <a:gd name="T33" fmla="*/ 131048192 h 619"/>
                <a:gd name="T34" fmla="*/ 877014375 w 608"/>
                <a:gd name="T35" fmla="*/ 103327253 h 619"/>
                <a:gd name="T36" fmla="*/ 773688763 w 608"/>
                <a:gd name="T37" fmla="*/ 88206307 h 619"/>
                <a:gd name="T38" fmla="*/ 758567825 w 608"/>
                <a:gd name="T39" fmla="*/ 57964417 h 619"/>
                <a:gd name="T40" fmla="*/ 627519700 w 608"/>
                <a:gd name="T41" fmla="*/ 57964417 h 619"/>
                <a:gd name="T42" fmla="*/ 496471575 w 608"/>
                <a:gd name="T43" fmla="*/ 42843472 h 619"/>
                <a:gd name="T44" fmla="*/ 365423450 w 608"/>
                <a:gd name="T45" fmla="*/ 42843472 h 619"/>
                <a:gd name="T46" fmla="*/ 219254388 w 608"/>
                <a:gd name="T47" fmla="*/ 42843472 h 619"/>
                <a:gd name="T48" fmla="*/ 146169063 w 608"/>
                <a:gd name="T49" fmla="*/ 0 h 619"/>
                <a:gd name="T50" fmla="*/ 0 w 608"/>
                <a:gd name="T51" fmla="*/ 42843472 h 619"/>
                <a:gd name="T52" fmla="*/ 0 w 608"/>
                <a:gd name="T53" fmla="*/ 115927246 h 619"/>
                <a:gd name="T54" fmla="*/ 73085325 w 608"/>
                <a:gd name="T55" fmla="*/ 277217329 h 619"/>
                <a:gd name="T56" fmla="*/ 146169063 w 608"/>
                <a:gd name="T57" fmla="*/ 438507411 h 619"/>
                <a:gd name="T58" fmla="*/ 219254388 w 608"/>
                <a:gd name="T59" fmla="*/ 584676547 h 619"/>
                <a:gd name="T60" fmla="*/ 292338125 w 608"/>
                <a:gd name="T61" fmla="*/ 743447266 h 619"/>
                <a:gd name="T62" fmla="*/ 307459063 w 608"/>
                <a:gd name="T63" fmla="*/ 816531040 h 619"/>
                <a:gd name="T64" fmla="*/ 292338125 w 608"/>
                <a:gd name="T65" fmla="*/ 801410095 h 619"/>
                <a:gd name="T66" fmla="*/ 307459063 w 608"/>
                <a:gd name="T67" fmla="*/ 932458287 h 619"/>
                <a:gd name="T68" fmla="*/ 322580000 w 608"/>
                <a:gd name="T69" fmla="*/ 1078627424 h 619"/>
                <a:gd name="T70" fmla="*/ 350302513 w 608"/>
                <a:gd name="T71" fmla="*/ 1209675616 h 619"/>
                <a:gd name="T72" fmla="*/ 365423450 w 608"/>
                <a:gd name="T73" fmla="*/ 1340723807 h 619"/>
                <a:gd name="T74" fmla="*/ 423386250 w 608"/>
                <a:gd name="T75" fmla="*/ 1428930115 h 619"/>
                <a:gd name="T76" fmla="*/ 496471575 w 608"/>
                <a:gd name="T77" fmla="*/ 1517134834 h 619"/>
                <a:gd name="T78" fmla="*/ 554434375 w 608"/>
                <a:gd name="T79" fmla="*/ 1444051060 h 619"/>
                <a:gd name="T80" fmla="*/ 599797188 w 608"/>
                <a:gd name="T81" fmla="*/ 1532255780 h 619"/>
                <a:gd name="T82" fmla="*/ 758567825 w 608"/>
                <a:gd name="T83" fmla="*/ 1559978306 h 619"/>
                <a:gd name="T84" fmla="*/ 861893438 w 608"/>
                <a:gd name="T85" fmla="*/ 1502013889 h 619"/>
                <a:gd name="T86" fmla="*/ 877014375 w 608"/>
                <a:gd name="T87" fmla="*/ 1386086643 h 619"/>
                <a:gd name="T88" fmla="*/ 889615950 w 608"/>
                <a:gd name="T89" fmla="*/ 1267640033 h 619"/>
                <a:gd name="T90" fmla="*/ 889615950 w 608"/>
                <a:gd name="T91" fmla="*/ 1136591841 h 619"/>
                <a:gd name="T92" fmla="*/ 904736888 w 608"/>
                <a:gd name="T93" fmla="*/ 1020664594 h 61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08"/>
                <a:gd name="T142" fmla="*/ 0 h 619"/>
                <a:gd name="T143" fmla="*/ 608 w 608"/>
                <a:gd name="T144" fmla="*/ 619 h 619"/>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08" h="619">
                  <a:moveTo>
                    <a:pt x="359" y="405"/>
                  </a:moveTo>
                  <a:lnTo>
                    <a:pt x="365" y="336"/>
                  </a:lnTo>
                  <a:lnTo>
                    <a:pt x="365" y="260"/>
                  </a:lnTo>
                  <a:lnTo>
                    <a:pt x="411" y="260"/>
                  </a:lnTo>
                  <a:lnTo>
                    <a:pt x="411" y="214"/>
                  </a:lnTo>
                  <a:lnTo>
                    <a:pt x="411" y="168"/>
                  </a:lnTo>
                  <a:lnTo>
                    <a:pt x="411" y="116"/>
                  </a:lnTo>
                  <a:lnTo>
                    <a:pt x="417" y="70"/>
                  </a:lnTo>
                  <a:lnTo>
                    <a:pt x="469" y="64"/>
                  </a:lnTo>
                  <a:lnTo>
                    <a:pt x="521" y="58"/>
                  </a:lnTo>
                  <a:lnTo>
                    <a:pt x="539" y="75"/>
                  </a:lnTo>
                  <a:lnTo>
                    <a:pt x="573" y="58"/>
                  </a:lnTo>
                  <a:lnTo>
                    <a:pt x="608" y="46"/>
                  </a:lnTo>
                  <a:lnTo>
                    <a:pt x="562" y="29"/>
                  </a:lnTo>
                  <a:lnTo>
                    <a:pt x="527" y="35"/>
                  </a:lnTo>
                  <a:lnTo>
                    <a:pt x="458" y="46"/>
                  </a:lnTo>
                  <a:lnTo>
                    <a:pt x="394" y="52"/>
                  </a:lnTo>
                  <a:lnTo>
                    <a:pt x="348" y="41"/>
                  </a:lnTo>
                  <a:lnTo>
                    <a:pt x="307" y="35"/>
                  </a:lnTo>
                  <a:lnTo>
                    <a:pt x="301" y="23"/>
                  </a:lnTo>
                  <a:lnTo>
                    <a:pt x="249" y="23"/>
                  </a:lnTo>
                  <a:lnTo>
                    <a:pt x="197" y="17"/>
                  </a:lnTo>
                  <a:lnTo>
                    <a:pt x="145" y="17"/>
                  </a:lnTo>
                  <a:lnTo>
                    <a:pt x="87" y="17"/>
                  </a:lnTo>
                  <a:lnTo>
                    <a:pt x="58" y="0"/>
                  </a:lnTo>
                  <a:lnTo>
                    <a:pt x="0" y="17"/>
                  </a:lnTo>
                  <a:lnTo>
                    <a:pt x="0" y="46"/>
                  </a:lnTo>
                  <a:lnTo>
                    <a:pt x="29" y="110"/>
                  </a:lnTo>
                  <a:lnTo>
                    <a:pt x="58" y="174"/>
                  </a:lnTo>
                  <a:lnTo>
                    <a:pt x="87" y="232"/>
                  </a:lnTo>
                  <a:lnTo>
                    <a:pt x="116" y="295"/>
                  </a:lnTo>
                  <a:lnTo>
                    <a:pt x="122" y="324"/>
                  </a:lnTo>
                  <a:lnTo>
                    <a:pt x="116" y="318"/>
                  </a:lnTo>
                  <a:lnTo>
                    <a:pt x="122" y="370"/>
                  </a:lnTo>
                  <a:lnTo>
                    <a:pt x="128" y="428"/>
                  </a:lnTo>
                  <a:lnTo>
                    <a:pt x="139" y="480"/>
                  </a:lnTo>
                  <a:lnTo>
                    <a:pt x="145" y="532"/>
                  </a:lnTo>
                  <a:lnTo>
                    <a:pt x="168" y="567"/>
                  </a:lnTo>
                  <a:lnTo>
                    <a:pt x="197" y="602"/>
                  </a:lnTo>
                  <a:lnTo>
                    <a:pt x="220" y="573"/>
                  </a:lnTo>
                  <a:lnTo>
                    <a:pt x="238" y="608"/>
                  </a:lnTo>
                  <a:lnTo>
                    <a:pt x="301" y="619"/>
                  </a:lnTo>
                  <a:lnTo>
                    <a:pt x="342" y="596"/>
                  </a:lnTo>
                  <a:lnTo>
                    <a:pt x="348" y="550"/>
                  </a:lnTo>
                  <a:lnTo>
                    <a:pt x="353" y="503"/>
                  </a:lnTo>
                  <a:lnTo>
                    <a:pt x="353" y="451"/>
                  </a:lnTo>
                  <a:lnTo>
                    <a:pt x="359" y="405"/>
                  </a:lnTo>
                  <a:close/>
                </a:path>
              </a:pathLst>
            </a:custGeom>
            <a:grpFill/>
            <a:ln w="12700">
              <a:solidFill>
                <a:srgbClr val="646B86"/>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grpSp>
      <p:sp>
        <p:nvSpPr>
          <p:cNvPr id="287" name="TextBox 286"/>
          <p:cNvSpPr txBox="1"/>
          <p:nvPr/>
        </p:nvSpPr>
        <p:spPr>
          <a:xfrm>
            <a:off x="152400" y="2971800"/>
            <a:ext cx="665137" cy="2308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rPr>
              <a:t>Senegal</a:t>
            </a:r>
            <a:endParaRPr kumimoji="0" lang="en-US" sz="1050" b="0" i="0" u="none" strike="noStrike" kern="0" cap="none" spc="0" normalizeH="0" baseline="0" noProof="0" dirty="0">
              <a:ln>
                <a:noFill/>
              </a:ln>
              <a:solidFill>
                <a:prstClr val="black"/>
              </a:solidFill>
              <a:effectLst/>
              <a:uLnTx/>
              <a:uFillTx/>
            </a:endParaRPr>
          </a:p>
        </p:txBody>
      </p:sp>
      <p:sp>
        <p:nvSpPr>
          <p:cNvPr id="288" name="TextBox 287"/>
          <p:cNvSpPr txBox="1"/>
          <p:nvPr/>
        </p:nvSpPr>
        <p:spPr>
          <a:xfrm>
            <a:off x="1573132" y="3731568"/>
            <a:ext cx="865268" cy="2308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rPr>
              <a:t>Cameroon</a:t>
            </a:r>
            <a:endParaRPr kumimoji="0" lang="en-US" sz="1050" b="0" i="0" u="none" strike="noStrike" kern="0" cap="none" spc="0" normalizeH="0" baseline="0" noProof="0" dirty="0">
              <a:ln>
                <a:noFill/>
              </a:ln>
              <a:solidFill>
                <a:prstClr val="black"/>
              </a:solidFill>
              <a:effectLst/>
              <a:uLnTx/>
              <a:uFillTx/>
            </a:endParaRPr>
          </a:p>
        </p:txBody>
      </p:sp>
      <p:sp>
        <p:nvSpPr>
          <p:cNvPr id="289" name="TextBox 288"/>
          <p:cNvSpPr txBox="1"/>
          <p:nvPr/>
        </p:nvSpPr>
        <p:spPr>
          <a:xfrm>
            <a:off x="2710433" y="4020045"/>
            <a:ext cx="489967" cy="2308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rPr>
              <a:t>DRC</a:t>
            </a:r>
            <a:endParaRPr kumimoji="0" lang="en-US" sz="1050" b="0" i="0" u="none" strike="noStrike" kern="0" cap="none" spc="0" normalizeH="0" baseline="0" noProof="0" dirty="0">
              <a:ln>
                <a:noFill/>
              </a:ln>
              <a:solidFill>
                <a:prstClr val="white"/>
              </a:solidFill>
              <a:effectLst/>
              <a:uLnTx/>
              <a:uFillTx/>
            </a:endParaRPr>
          </a:p>
        </p:txBody>
      </p:sp>
      <p:sp>
        <p:nvSpPr>
          <p:cNvPr id="290" name="TextBox 289"/>
          <p:cNvSpPr txBox="1"/>
          <p:nvPr/>
        </p:nvSpPr>
        <p:spPr>
          <a:xfrm>
            <a:off x="3480258" y="3352800"/>
            <a:ext cx="865268" cy="2308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rPr>
              <a:t>Ethiopia</a:t>
            </a:r>
            <a:endParaRPr kumimoji="0" lang="en-US" sz="1050" b="0" i="0" u="none" strike="noStrike" kern="0" cap="none" spc="0" normalizeH="0" baseline="0" noProof="0" dirty="0">
              <a:ln>
                <a:noFill/>
              </a:ln>
              <a:solidFill>
                <a:prstClr val="white"/>
              </a:solidFill>
              <a:effectLst/>
              <a:uLnTx/>
              <a:uFillTx/>
            </a:endParaRPr>
          </a:p>
        </p:txBody>
      </p:sp>
      <p:sp>
        <p:nvSpPr>
          <p:cNvPr id="291" name="TextBox 290"/>
          <p:cNvSpPr txBox="1"/>
          <p:nvPr/>
        </p:nvSpPr>
        <p:spPr>
          <a:xfrm>
            <a:off x="4191000" y="3733800"/>
            <a:ext cx="663335" cy="2308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rPr>
              <a:t>Uganda</a:t>
            </a:r>
            <a:endParaRPr kumimoji="0" lang="en-US" sz="1050" b="0" i="0" u="none" strike="noStrike" kern="0" cap="none" spc="0" normalizeH="0" baseline="0" noProof="0" dirty="0">
              <a:ln>
                <a:noFill/>
              </a:ln>
              <a:solidFill>
                <a:prstClr val="black"/>
              </a:solidFill>
              <a:effectLst/>
              <a:uLnTx/>
              <a:uFillTx/>
            </a:endParaRPr>
          </a:p>
        </p:txBody>
      </p:sp>
      <p:sp>
        <p:nvSpPr>
          <p:cNvPr id="292" name="TextBox 291"/>
          <p:cNvSpPr txBox="1"/>
          <p:nvPr/>
        </p:nvSpPr>
        <p:spPr>
          <a:xfrm>
            <a:off x="3200400" y="4260216"/>
            <a:ext cx="663335" cy="2308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rPr>
              <a:t>Tanzania</a:t>
            </a:r>
            <a:endParaRPr kumimoji="0" lang="en-US" sz="1050" b="0" i="0" u="none" strike="noStrike" kern="0" cap="none" spc="0" normalizeH="0" baseline="0" noProof="0" dirty="0">
              <a:ln>
                <a:noFill/>
              </a:ln>
              <a:solidFill>
                <a:prstClr val="white"/>
              </a:solidFill>
              <a:effectLst/>
              <a:uLnTx/>
              <a:uFillTx/>
            </a:endParaRPr>
          </a:p>
        </p:txBody>
      </p:sp>
      <p:sp>
        <p:nvSpPr>
          <p:cNvPr id="293" name="TextBox 292"/>
          <p:cNvSpPr txBox="1"/>
          <p:nvPr/>
        </p:nvSpPr>
        <p:spPr>
          <a:xfrm>
            <a:off x="3429000" y="5181600"/>
            <a:ext cx="865268" cy="2308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rPr>
              <a:t>Mozambique</a:t>
            </a:r>
            <a:endParaRPr kumimoji="0" lang="en-US" sz="1050" b="0" i="0" u="none" strike="noStrike" kern="0" cap="none" spc="0" normalizeH="0" baseline="0" noProof="0" dirty="0">
              <a:ln>
                <a:noFill/>
              </a:ln>
              <a:solidFill>
                <a:prstClr val="black"/>
              </a:solidFill>
              <a:effectLst/>
              <a:uLnTx/>
              <a:uFillTx/>
            </a:endParaRPr>
          </a:p>
        </p:txBody>
      </p:sp>
      <p:sp>
        <p:nvSpPr>
          <p:cNvPr id="294" name="TextBox 293"/>
          <p:cNvSpPr txBox="1"/>
          <p:nvPr/>
        </p:nvSpPr>
        <p:spPr>
          <a:xfrm>
            <a:off x="2944732" y="5105400"/>
            <a:ext cx="865268" cy="21544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prstClr val="white"/>
                </a:solidFill>
                <a:effectLst/>
                <a:uLnTx/>
                <a:uFillTx/>
              </a:rPr>
              <a:t>Zimbabwe</a:t>
            </a:r>
            <a:endParaRPr kumimoji="0" lang="en-US" sz="1000" b="0" i="0" u="none" strike="noStrike" kern="0" cap="none" spc="0" normalizeH="0" baseline="0" noProof="0" dirty="0">
              <a:ln>
                <a:noFill/>
              </a:ln>
              <a:solidFill>
                <a:prstClr val="white"/>
              </a:solidFill>
              <a:effectLst/>
              <a:uLnTx/>
              <a:uFillTx/>
            </a:endParaRPr>
          </a:p>
        </p:txBody>
      </p:sp>
      <p:sp>
        <p:nvSpPr>
          <p:cNvPr id="295" name="TextBox 294"/>
          <p:cNvSpPr txBox="1"/>
          <p:nvPr/>
        </p:nvSpPr>
        <p:spPr>
          <a:xfrm>
            <a:off x="3886200" y="4747740"/>
            <a:ext cx="865268" cy="2308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rPr>
              <a:t>Malawi</a:t>
            </a:r>
            <a:endParaRPr kumimoji="0" lang="en-US" sz="1050" b="0" i="0" u="none" strike="noStrike" kern="0" cap="none" spc="0" normalizeH="0" baseline="0" noProof="0" dirty="0">
              <a:ln>
                <a:noFill/>
              </a:ln>
              <a:solidFill>
                <a:prstClr val="black"/>
              </a:solidFill>
              <a:effectLst/>
              <a:uLnTx/>
              <a:uFillTx/>
            </a:endParaRPr>
          </a:p>
        </p:txBody>
      </p:sp>
      <p:sp>
        <p:nvSpPr>
          <p:cNvPr id="296" name="TextBox 295"/>
          <p:cNvSpPr txBox="1"/>
          <p:nvPr/>
        </p:nvSpPr>
        <p:spPr>
          <a:xfrm>
            <a:off x="3480233" y="3868579"/>
            <a:ext cx="558367" cy="2308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rPr>
              <a:t>Kenya</a:t>
            </a:r>
            <a:endParaRPr kumimoji="0" lang="en-US" sz="1050" b="0" i="0" u="none" strike="noStrike" kern="0" cap="none" spc="0" normalizeH="0" baseline="0" noProof="0" dirty="0">
              <a:ln>
                <a:noFill/>
              </a:ln>
              <a:solidFill>
                <a:prstClr val="white"/>
              </a:solidFill>
              <a:effectLst/>
              <a:uLnTx/>
              <a:uFillTx/>
            </a:endParaRPr>
          </a:p>
        </p:txBody>
      </p:sp>
      <p:cxnSp>
        <p:nvCxnSpPr>
          <p:cNvPr id="297" name="Straight Arrow Connector 296"/>
          <p:cNvCxnSpPr/>
          <p:nvPr/>
        </p:nvCxnSpPr>
        <p:spPr>
          <a:xfrm flipH="1">
            <a:off x="3422021" y="3833670"/>
            <a:ext cx="845179" cy="0"/>
          </a:xfrm>
          <a:prstGeom prst="straightConnector1">
            <a:avLst/>
          </a:prstGeom>
          <a:noFill/>
          <a:ln w="9525" cap="flat" cmpd="sng" algn="ctr">
            <a:solidFill>
              <a:sysClr val="window" lastClr="FFFFFF"/>
            </a:solidFill>
            <a:prstDash val="solid"/>
            <a:tailEnd type="arrow"/>
          </a:ln>
          <a:effectLst/>
        </p:spPr>
      </p:cxnSp>
      <p:cxnSp>
        <p:nvCxnSpPr>
          <p:cNvPr id="298" name="Straight Arrow Connector 297"/>
          <p:cNvCxnSpPr/>
          <p:nvPr/>
        </p:nvCxnSpPr>
        <p:spPr>
          <a:xfrm flipH="1">
            <a:off x="3468559" y="4855969"/>
            <a:ext cx="492523" cy="0"/>
          </a:xfrm>
          <a:prstGeom prst="straightConnector1">
            <a:avLst/>
          </a:prstGeom>
          <a:noFill/>
          <a:ln w="9525" cap="flat" cmpd="sng" algn="ctr">
            <a:solidFill>
              <a:sysClr val="window" lastClr="FFFFFF"/>
            </a:solidFill>
            <a:prstDash val="solid"/>
            <a:tailEnd type="arrow"/>
          </a:ln>
          <a:effectLst/>
        </p:spPr>
      </p:cxnSp>
      <p:sp>
        <p:nvSpPr>
          <p:cNvPr id="299" name="TextBox 298"/>
          <p:cNvSpPr txBox="1"/>
          <p:nvPr/>
        </p:nvSpPr>
        <p:spPr>
          <a:xfrm>
            <a:off x="3276600" y="5636568"/>
            <a:ext cx="865268" cy="2308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rPr>
              <a:t>Swaziland</a:t>
            </a:r>
            <a:endParaRPr kumimoji="0" lang="en-US" sz="1050" b="0" i="0" u="none" strike="noStrike" kern="0" cap="none" spc="0" normalizeH="0" baseline="0" noProof="0" dirty="0">
              <a:ln>
                <a:noFill/>
              </a:ln>
              <a:solidFill>
                <a:prstClr val="black"/>
              </a:solidFill>
              <a:effectLst/>
              <a:uLnTx/>
              <a:uFillTx/>
            </a:endParaRPr>
          </a:p>
        </p:txBody>
      </p:sp>
      <p:sp>
        <p:nvSpPr>
          <p:cNvPr id="300" name="TextBox 299"/>
          <p:cNvSpPr txBox="1"/>
          <p:nvPr/>
        </p:nvSpPr>
        <p:spPr>
          <a:xfrm>
            <a:off x="3048000" y="5865168"/>
            <a:ext cx="865268" cy="2308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rPr>
              <a:t>Lesotho</a:t>
            </a:r>
            <a:endParaRPr kumimoji="0" lang="en-US" sz="1050" b="0" i="0" u="none" strike="noStrike" kern="0" cap="none" spc="0" normalizeH="0" baseline="0" noProof="0" dirty="0">
              <a:ln>
                <a:noFill/>
              </a:ln>
              <a:solidFill>
                <a:prstClr val="black"/>
              </a:solidFill>
              <a:effectLst/>
              <a:uLnTx/>
              <a:uFillTx/>
            </a:endParaRPr>
          </a:p>
        </p:txBody>
      </p:sp>
      <p:sp>
        <p:nvSpPr>
          <p:cNvPr id="301" name="TextBox 300"/>
          <p:cNvSpPr txBox="1"/>
          <p:nvPr/>
        </p:nvSpPr>
        <p:spPr>
          <a:xfrm>
            <a:off x="2792332" y="4800600"/>
            <a:ext cx="865268" cy="2308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rPr>
              <a:t>Zambia</a:t>
            </a:r>
            <a:endParaRPr kumimoji="0" lang="en-US" sz="1050" b="0" i="0" u="none" strike="noStrike" kern="0" cap="none" spc="0" normalizeH="0" baseline="0" noProof="0" dirty="0">
              <a:ln>
                <a:noFill/>
              </a:ln>
              <a:solidFill>
                <a:prstClr val="white"/>
              </a:solidFill>
              <a:effectLst/>
              <a:uLnTx/>
              <a:uFillTx/>
            </a:endParaRPr>
          </a:p>
        </p:txBody>
      </p:sp>
      <p:sp>
        <p:nvSpPr>
          <p:cNvPr id="302" name="TextBox 301"/>
          <p:cNvSpPr txBox="1"/>
          <p:nvPr/>
        </p:nvSpPr>
        <p:spPr>
          <a:xfrm>
            <a:off x="4121779" y="4036368"/>
            <a:ext cx="663335" cy="2308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rPr>
              <a:t>Rwanda</a:t>
            </a:r>
            <a:endParaRPr kumimoji="0" lang="en-US" sz="1050" b="0" i="0" u="none" strike="noStrike" kern="0" cap="none" spc="0" normalizeH="0" baseline="0" noProof="0" dirty="0">
              <a:ln>
                <a:noFill/>
              </a:ln>
              <a:solidFill>
                <a:prstClr val="black"/>
              </a:solidFill>
              <a:effectLst/>
              <a:uLnTx/>
              <a:uFillTx/>
            </a:endParaRPr>
          </a:p>
        </p:txBody>
      </p:sp>
      <p:cxnSp>
        <p:nvCxnSpPr>
          <p:cNvPr id="303" name="Straight Arrow Connector 302"/>
          <p:cNvCxnSpPr/>
          <p:nvPr/>
        </p:nvCxnSpPr>
        <p:spPr>
          <a:xfrm flipH="1">
            <a:off x="3352800" y="4136238"/>
            <a:ext cx="845179" cy="0"/>
          </a:xfrm>
          <a:prstGeom prst="straightConnector1">
            <a:avLst/>
          </a:prstGeom>
          <a:noFill/>
          <a:ln w="9525" cap="flat" cmpd="sng" algn="ctr">
            <a:solidFill>
              <a:sysClr val="window" lastClr="FFFFFF"/>
            </a:solidFill>
            <a:prstDash val="solid"/>
            <a:tailEnd type="arrow"/>
          </a:ln>
          <a:effectLst/>
        </p:spPr>
      </p:cxnSp>
      <p:sp>
        <p:nvSpPr>
          <p:cNvPr id="304" name="TextBox 303"/>
          <p:cNvSpPr txBox="1"/>
          <p:nvPr/>
        </p:nvSpPr>
        <p:spPr>
          <a:xfrm>
            <a:off x="937401" y="3657600"/>
            <a:ext cx="815199" cy="2308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rPr>
              <a:t>Cote d’Ivoire</a:t>
            </a:r>
            <a:endParaRPr kumimoji="0" lang="en-US" sz="1050" b="0" i="0" u="none" strike="noStrike" kern="0" cap="none" spc="0" normalizeH="0" baseline="0" noProof="0" dirty="0">
              <a:ln>
                <a:noFill/>
              </a:ln>
              <a:solidFill>
                <a:prstClr val="black"/>
              </a:solidFill>
              <a:effectLst/>
              <a:uLnTx/>
              <a:uFillTx/>
            </a:endParaRPr>
          </a:p>
        </p:txBody>
      </p:sp>
      <p:sp>
        <p:nvSpPr>
          <p:cNvPr id="305" name="Rectangle 304"/>
          <p:cNvSpPr/>
          <p:nvPr/>
        </p:nvSpPr>
        <p:spPr>
          <a:xfrm>
            <a:off x="592809" y="4984017"/>
            <a:ext cx="180168" cy="115416"/>
          </a:xfrm>
          <a:prstGeom prst="rect">
            <a:avLst/>
          </a:prstGeom>
          <a:solidFill>
            <a:srgbClr val="D16349"/>
          </a:solidFill>
          <a:ln w="11429" cap="flat" cmpd="sng" algn="ctr">
            <a:solidFill>
              <a:srgbClr val="646B86"/>
            </a:solidFill>
            <a:prstDash val="sys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306" name="TextBox 305"/>
          <p:cNvSpPr txBox="1"/>
          <p:nvPr/>
        </p:nvSpPr>
        <p:spPr>
          <a:xfrm>
            <a:off x="749975" y="4934116"/>
            <a:ext cx="806685" cy="24622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black"/>
                </a:solidFill>
                <a:effectLst/>
                <a:uLnTx/>
                <a:uFillTx/>
              </a:rPr>
              <a:t>EGPAF</a:t>
            </a:r>
          </a:p>
        </p:txBody>
      </p:sp>
      <p:sp>
        <p:nvSpPr>
          <p:cNvPr id="307" name="Rectangle 306"/>
          <p:cNvSpPr/>
          <p:nvPr/>
        </p:nvSpPr>
        <p:spPr>
          <a:xfrm>
            <a:off x="592809" y="5212617"/>
            <a:ext cx="180168" cy="115416"/>
          </a:xfrm>
          <a:prstGeom prst="rect">
            <a:avLst/>
          </a:prstGeom>
          <a:solidFill>
            <a:srgbClr val="003366"/>
          </a:solidFill>
          <a:ln w="11429" cap="flat" cmpd="sng" algn="ctr">
            <a:solidFill>
              <a:srgbClr val="646B86"/>
            </a:solidFill>
            <a:prstDash val="sys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308" name="TextBox 307"/>
          <p:cNvSpPr txBox="1"/>
          <p:nvPr/>
        </p:nvSpPr>
        <p:spPr>
          <a:xfrm>
            <a:off x="749975" y="5162716"/>
            <a:ext cx="969357" cy="24622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black"/>
                </a:solidFill>
                <a:effectLst/>
                <a:uLnTx/>
                <a:uFillTx/>
              </a:rPr>
              <a:t>CHAI/UNICEF</a:t>
            </a:r>
          </a:p>
        </p:txBody>
      </p:sp>
      <p:sp>
        <p:nvSpPr>
          <p:cNvPr id="309" name="Rectangle 308"/>
          <p:cNvSpPr/>
          <p:nvPr/>
        </p:nvSpPr>
        <p:spPr>
          <a:xfrm>
            <a:off x="592809" y="5441217"/>
            <a:ext cx="180168" cy="115416"/>
          </a:xfrm>
          <a:prstGeom prst="rect">
            <a:avLst/>
          </a:prstGeom>
          <a:pattFill prst="smGrid">
            <a:fgClr>
              <a:srgbClr val="003366"/>
            </a:fgClr>
            <a:bgClr>
              <a:srgbClr val="D16349"/>
            </a:bgClr>
          </a:pattFill>
          <a:ln w="12700">
            <a:solidFill>
              <a:srgbClr val="646B86"/>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D19049">
                  <a:lumMod val="60000"/>
                  <a:lumOff val="40000"/>
                </a:srgbClr>
              </a:solidFill>
              <a:effectLst/>
              <a:uLnTx/>
              <a:uFillTx/>
            </a:endParaRPr>
          </a:p>
        </p:txBody>
      </p:sp>
      <p:sp>
        <p:nvSpPr>
          <p:cNvPr id="310" name="TextBox 309"/>
          <p:cNvSpPr txBox="1"/>
          <p:nvPr/>
        </p:nvSpPr>
        <p:spPr>
          <a:xfrm>
            <a:off x="749975" y="5391316"/>
            <a:ext cx="806685" cy="24622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black"/>
                </a:solidFill>
                <a:effectLst/>
                <a:uLnTx/>
                <a:uFillTx/>
              </a:rPr>
              <a:t>Overlap</a:t>
            </a:r>
          </a:p>
        </p:txBody>
      </p:sp>
    </p:spTree>
    <p:extLst>
      <p:ext uri="{BB962C8B-B14F-4D97-AF65-F5344CB8AC3E}">
        <p14:creationId xmlns:p14="http://schemas.microsoft.com/office/powerpoint/2010/main" val="745423472"/>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5"/>
          <p:cNvSpPr>
            <a:spLocks noGrp="1"/>
          </p:cNvSpPr>
          <p:nvPr>
            <p:ph type="sldNum" sz="quarter" idx="4294967295"/>
          </p:nvPr>
        </p:nvSpPr>
        <p:spPr>
          <a:xfrm>
            <a:off x="7010400" y="64770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eaLnBrk="0" hangingPunct="0">
              <a:defRPr/>
            </a:pPr>
            <a:fld id="{45FFDD8D-2076-4874-A3E0-3BD340F0AB4E}" type="slidenum">
              <a:rPr lang="en-US" sz="1400">
                <a:solidFill>
                  <a:srgbClr val="000000"/>
                </a:solidFill>
                <a:latin typeface="Calibri"/>
                <a:cs typeface="Calibri"/>
              </a:rPr>
              <a:pPr eaLnBrk="0" hangingPunct="0">
                <a:defRPr/>
              </a:pPr>
              <a:t>7</a:t>
            </a:fld>
            <a:endParaRPr lang="en-US" sz="1400" dirty="0">
              <a:solidFill>
                <a:srgbClr val="000000"/>
              </a:solidFill>
              <a:latin typeface="Calibri"/>
              <a:cs typeface="Calibri"/>
            </a:endParaRPr>
          </a:p>
        </p:txBody>
      </p:sp>
      <p:sp>
        <p:nvSpPr>
          <p:cNvPr id="19" name="TextBox 18"/>
          <p:cNvSpPr txBox="1"/>
          <p:nvPr/>
        </p:nvSpPr>
        <p:spPr>
          <a:xfrm>
            <a:off x="264882" y="5794830"/>
            <a:ext cx="7924800" cy="276999"/>
          </a:xfrm>
          <a:prstGeom prst="rect">
            <a:avLst/>
          </a:prstGeom>
          <a:noFill/>
        </p:spPr>
        <p:txBody>
          <a:bodyPr wrap="square" rtlCol="0">
            <a:spAutoFit/>
          </a:bodyPr>
          <a:lstStyle/>
          <a:p>
            <a:r>
              <a:rPr lang="en-US" sz="1200" i="1" baseline="30000" dirty="0"/>
              <a:t>#</a:t>
            </a:r>
            <a:r>
              <a:rPr lang="en-US" sz="1200" i="1" dirty="0"/>
              <a:t>Mozambique SOC: 7.2% within 60 days; Malawi pre: 41% within 60 days</a:t>
            </a:r>
            <a:endParaRPr lang="en-US" sz="500" i="1" dirty="0"/>
          </a:p>
        </p:txBody>
      </p:sp>
      <p:sp>
        <p:nvSpPr>
          <p:cNvPr id="20" name="TextBox 19"/>
          <p:cNvSpPr txBox="1"/>
          <p:nvPr/>
        </p:nvSpPr>
        <p:spPr>
          <a:xfrm>
            <a:off x="7315200" y="5742801"/>
            <a:ext cx="1571163" cy="276999"/>
          </a:xfrm>
          <a:prstGeom prst="rect">
            <a:avLst/>
          </a:prstGeom>
          <a:noFill/>
        </p:spPr>
        <p:txBody>
          <a:bodyPr wrap="none" rtlCol="0">
            <a:spAutoFit/>
          </a:bodyPr>
          <a:lstStyle/>
          <a:p>
            <a:pPr algn="r"/>
            <a:r>
              <a:rPr lang="en-US" sz="1200" dirty="0">
                <a:cs typeface="Calibri"/>
              </a:rPr>
              <a:t>NA = not available</a:t>
            </a:r>
          </a:p>
        </p:txBody>
      </p:sp>
      <p:sp>
        <p:nvSpPr>
          <p:cNvPr id="25" name="TextBox 24"/>
          <p:cNvSpPr txBox="1"/>
          <p:nvPr/>
        </p:nvSpPr>
        <p:spPr>
          <a:xfrm>
            <a:off x="213386" y="1324301"/>
            <a:ext cx="6667496" cy="400110"/>
          </a:xfrm>
          <a:prstGeom prst="rect">
            <a:avLst/>
          </a:prstGeom>
          <a:noFill/>
        </p:spPr>
        <p:txBody>
          <a:bodyPr wrap="square" rtlCol="0">
            <a:spAutoFit/>
          </a:bodyPr>
          <a:lstStyle/>
          <a:p>
            <a:r>
              <a:rPr lang="en-US" sz="2000" b="1" dirty="0">
                <a:solidFill>
                  <a:schemeClr val="accent1">
                    <a:lumMod val="75000"/>
                  </a:schemeClr>
                </a:solidFill>
                <a:latin typeface="Calibri"/>
                <a:cs typeface="Calibri"/>
              </a:rPr>
              <a:t>Study Results of POC EID Use </a:t>
            </a:r>
          </a:p>
        </p:txBody>
      </p:sp>
      <p:sp>
        <p:nvSpPr>
          <p:cNvPr id="26" name="TextBox 25"/>
          <p:cNvSpPr txBox="1"/>
          <p:nvPr/>
        </p:nvSpPr>
        <p:spPr>
          <a:xfrm>
            <a:off x="213386" y="5990420"/>
            <a:ext cx="6871392" cy="276999"/>
          </a:xfrm>
          <a:prstGeom prst="rect">
            <a:avLst/>
          </a:prstGeom>
          <a:noFill/>
        </p:spPr>
        <p:txBody>
          <a:bodyPr wrap="none" rtlCol="0">
            <a:spAutoFit/>
          </a:bodyPr>
          <a:lstStyle/>
          <a:p>
            <a:r>
              <a:rPr lang="en-US" sz="1200" i="1" dirty="0"/>
              <a:t>* Cameroon, Côte D’Ivoire, Kenya, Lesotho, Mozambique, Rwanda, Swaziland, Zambia, Zimbabwe (EGPAF)</a:t>
            </a:r>
          </a:p>
        </p:txBody>
      </p:sp>
      <p:sp>
        <p:nvSpPr>
          <p:cNvPr id="27" name="Title 1"/>
          <p:cNvSpPr txBox="1">
            <a:spLocks/>
          </p:cNvSpPr>
          <p:nvPr/>
        </p:nvSpPr>
        <p:spPr>
          <a:xfrm>
            <a:off x="0" y="0"/>
            <a:ext cx="9144000" cy="1005840"/>
          </a:xfrm>
          <a:prstGeom prst="rect">
            <a:avLst/>
          </a:prstGeom>
          <a:solidFill>
            <a:srgbClr val="DDD9C3"/>
          </a:solidFill>
        </p:spPr>
        <p:txBody>
          <a:bodyPr vert="horz" anchor="ctr">
            <a:no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marL="55563" algn="l"/>
            <a:r>
              <a:rPr lang="en-US" sz="2000" dirty="0">
                <a:solidFill>
                  <a:schemeClr val="tx1"/>
                </a:solidFill>
              </a:rPr>
              <a:t>Early results from the routine use of POC EID in nine African countries confirm findings from published studies on reduced TAT for test results, increased rates of results returned, and quicker initiation of ART</a:t>
            </a:r>
          </a:p>
        </p:txBody>
      </p:sp>
      <p:sp>
        <p:nvSpPr>
          <p:cNvPr id="12" name="TextBox 11"/>
          <p:cNvSpPr txBox="1"/>
          <p:nvPr/>
        </p:nvSpPr>
        <p:spPr>
          <a:xfrm>
            <a:off x="228599" y="4175764"/>
            <a:ext cx="7494973" cy="400110"/>
          </a:xfrm>
          <a:prstGeom prst="rect">
            <a:avLst/>
          </a:prstGeom>
          <a:noFill/>
        </p:spPr>
        <p:txBody>
          <a:bodyPr wrap="square" rtlCol="0">
            <a:spAutoFit/>
          </a:bodyPr>
          <a:lstStyle/>
          <a:p>
            <a:r>
              <a:rPr lang="en-US" sz="2000" b="1" dirty="0">
                <a:solidFill>
                  <a:schemeClr val="accent1">
                    <a:lumMod val="75000"/>
                  </a:schemeClr>
                </a:solidFill>
                <a:latin typeface="Calibri"/>
                <a:cs typeface="Calibri"/>
              </a:rPr>
              <a:t>Routine Use of POC EID (monitoring and evaluation [M&amp;E] data)</a:t>
            </a:r>
          </a:p>
        </p:txBody>
      </p:sp>
      <p:graphicFrame>
        <p:nvGraphicFramePr>
          <p:cNvPr id="13" name="Content Placeholder 4"/>
          <p:cNvGraphicFramePr>
            <a:graphicFrameLocks/>
          </p:cNvGraphicFramePr>
          <p:nvPr>
            <p:extLst>
              <p:ext uri="{D42A27DB-BD31-4B8C-83A1-F6EECF244321}">
                <p14:modId xmlns:p14="http://schemas.microsoft.com/office/powerpoint/2010/main" val="3054164154"/>
              </p:ext>
            </p:extLst>
          </p:nvPr>
        </p:nvGraphicFramePr>
        <p:xfrm>
          <a:off x="228600" y="1760586"/>
          <a:ext cx="8669528" cy="2194560"/>
        </p:xfrm>
        <a:graphic>
          <a:graphicData uri="http://schemas.openxmlformats.org/drawingml/2006/table">
            <a:tbl>
              <a:tblPr firstRow="1" bandRow="1">
                <a:tableStyleId>{5940675A-B579-460E-94D1-54222C63F5DA}</a:tableStyleId>
              </a:tblPr>
              <a:tblGrid>
                <a:gridCol w="990600">
                  <a:extLst>
                    <a:ext uri="{9D8B030D-6E8A-4147-A177-3AD203B41FA5}">
                      <a16:colId xmlns="" xmlns:a16="http://schemas.microsoft.com/office/drawing/2014/main" val="20000"/>
                    </a:ext>
                  </a:extLst>
                </a:gridCol>
                <a:gridCol w="990600">
                  <a:extLst>
                    <a:ext uri="{9D8B030D-6E8A-4147-A177-3AD203B41FA5}">
                      <a16:colId xmlns="" xmlns:a16="http://schemas.microsoft.com/office/drawing/2014/main" val="20001"/>
                    </a:ext>
                  </a:extLst>
                </a:gridCol>
                <a:gridCol w="685800">
                  <a:extLst>
                    <a:ext uri="{9D8B030D-6E8A-4147-A177-3AD203B41FA5}">
                      <a16:colId xmlns="" xmlns:a16="http://schemas.microsoft.com/office/drawing/2014/main" val="20002"/>
                    </a:ext>
                  </a:extLst>
                </a:gridCol>
                <a:gridCol w="897128">
                  <a:extLst>
                    <a:ext uri="{9D8B030D-6E8A-4147-A177-3AD203B41FA5}">
                      <a16:colId xmlns="" xmlns:a16="http://schemas.microsoft.com/office/drawing/2014/main" val="20003"/>
                    </a:ext>
                  </a:extLst>
                </a:gridCol>
                <a:gridCol w="779272">
                  <a:extLst>
                    <a:ext uri="{9D8B030D-6E8A-4147-A177-3AD203B41FA5}">
                      <a16:colId xmlns="" xmlns:a16="http://schemas.microsoft.com/office/drawing/2014/main" val="20004"/>
                    </a:ext>
                  </a:extLst>
                </a:gridCol>
                <a:gridCol w="685800">
                  <a:extLst>
                    <a:ext uri="{9D8B030D-6E8A-4147-A177-3AD203B41FA5}">
                      <a16:colId xmlns="" xmlns:a16="http://schemas.microsoft.com/office/drawing/2014/main" val="20005"/>
                    </a:ext>
                  </a:extLst>
                </a:gridCol>
                <a:gridCol w="668528">
                  <a:extLst>
                    <a:ext uri="{9D8B030D-6E8A-4147-A177-3AD203B41FA5}">
                      <a16:colId xmlns="" xmlns:a16="http://schemas.microsoft.com/office/drawing/2014/main" val="20006"/>
                    </a:ext>
                  </a:extLst>
                </a:gridCol>
                <a:gridCol w="685800">
                  <a:extLst>
                    <a:ext uri="{9D8B030D-6E8A-4147-A177-3AD203B41FA5}">
                      <a16:colId xmlns="" xmlns:a16="http://schemas.microsoft.com/office/drawing/2014/main" val="20007"/>
                    </a:ext>
                  </a:extLst>
                </a:gridCol>
                <a:gridCol w="685800">
                  <a:extLst>
                    <a:ext uri="{9D8B030D-6E8A-4147-A177-3AD203B41FA5}">
                      <a16:colId xmlns="" xmlns:a16="http://schemas.microsoft.com/office/drawing/2014/main" val="20008"/>
                    </a:ext>
                  </a:extLst>
                </a:gridCol>
                <a:gridCol w="685800">
                  <a:extLst>
                    <a:ext uri="{9D8B030D-6E8A-4147-A177-3AD203B41FA5}">
                      <a16:colId xmlns="" xmlns:a16="http://schemas.microsoft.com/office/drawing/2014/main" val="20009"/>
                    </a:ext>
                  </a:extLst>
                </a:gridCol>
                <a:gridCol w="914400">
                  <a:extLst>
                    <a:ext uri="{9D8B030D-6E8A-4147-A177-3AD203B41FA5}">
                      <a16:colId xmlns="" xmlns:a16="http://schemas.microsoft.com/office/drawing/2014/main" val="20010"/>
                    </a:ext>
                  </a:extLst>
                </a:gridCol>
              </a:tblGrid>
              <a:tr h="370840">
                <a:tc rowSpan="2">
                  <a:txBody>
                    <a:bodyPr/>
                    <a:lstStyle/>
                    <a:p>
                      <a:r>
                        <a:rPr lang="en-US" sz="1200" dirty="0">
                          <a:solidFill>
                            <a:srgbClr val="FFFFFF"/>
                          </a:solidFill>
                          <a:latin typeface="Calibri"/>
                          <a:cs typeface="Calibri"/>
                        </a:rPr>
                        <a:t>Country</a:t>
                      </a:r>
                    </a:p>
                  </a:txBody>
                  <a:tcPr>
                    <a:solidFill>
                      <a:schemeClr val="tx2"/>
                    </a:solidFill>
                  </a:tcPr>
                </a:tc>
                <a:tc rowSpan="2">
                  <a:txBody>
                    <a:bodyPr/>
                    <a:lstStyle/>
                    <a:p>
                      <a:r>
                        <a:rPr lang="en-US" sz="1200" dirty="0">
                          <a:solidFill>
                            <a:srgbClr val="FFFFFF"/>
                          </a:solidFill>
                          <a:latin typeface="Calibri"/>
                          <a:cs typeface="Calibri"/>
                        </a:rPr>
                        <a:t>Setting</a:t>
                      </a:r>
                    </a:p>
                  </a:txBody>
                  <a:tcPr>
                    <a:solidFill>
                      <a:schemeClr val="tx2"/>
                    </a:solidFill>
                  </a:tcPr>
                </a:tc>
                <a:tc rowSpan="2">
                  <a:txBody>
                    <a:bodyPr/>
                    <a:lstStyle/>
                    <a:p>
                      <a:r>
                        <a:rPr lang="en-US" sz="1200" dirty="0">
                          <a:solidFill>
                            <a:srgbClr val="FFFFFF"/>
                          </a:solidFill>
                          <a:latin typeface="Calibri"/>
                          <a:cs typeface="Calibri"/>
                        </a:rPr>
                        <a:t>Device/</a:t>
                      </a:r>
                      <a:r>
                        <a:rPr lang="en-US" sz="1200" baseline="0" dirty="0">
                          <a:solidFill>
                            <a:srgbClr val="FFFFFF"/>
                          </a:solidFill>
                          <a:latin typeface="Calibri"/>
                          <a:cs typeface="Calibri"/>
                        </a:rPr>
                        <a:t> Sample</a:t>
                      </a:r>
                      <a:endParaRPr lang="en-US" sz="1200" dirty="0">
                        <a:solidFill>
                          <a:srgbClr val="FFFFFF"/>
                        </a:solidFill>
                        <a:latin typeface="Calibri"/>
                        <a:cs typeface="Calibri"/>
                      </a:endParaRPr>
                    </a:p>
                  </a:txBody>
                  <a:tcPr>
                    <a:solidFill>
                      <a:schemeClr val="tx2"/>
                    </a:solidFill>
                  </a:tcPr>
                </a:tc>
                <a:tc rowSpan="2">
                  <a:txBody>
                    <a:bodyPr/>
                    <a:lstStyle/>
                    <a:p>
                      <a:r>
                        <a:rPr lang="en-US" sz="1200" dirty="0">
                          <a:solidFill>
                            <a:srgbClr val="FFFFFF"/>
                          </a:solidFill>
                          <a:latin typeface="Calibri"/>
                          <a:cs typeface="Calibri"/>
                        </a:rPr>
                        <a:t># of sites</a:t>
                      </a:r>
                    </a:p>
                  </a:txBody>
                  <a:tcPr>
                    <a:solidFill>
                      <a:schemeClr val="tx2"/>
                    </a:solidFill>
                  </a:tcPr>
                </a:tc>
                <a:tc rowSpan="2">
                  <a:txBody>
                    <a:bodyPr/>
                    <a:lstStyle/>
                    <a:p>
                      <a:r>
                        <a:rPr lang="en-US" sz="1200" dirty="0">
                          <a:solidFill>
                            <a:srgbClr val="FFFFFF"/>
                          </a:solidFill>
                          <a:latin typeface="Calibri"/>
                          <a:cs typeface="Calibri"/>
                        </a:rPr>
                        <a:t>n (infants)</a:t>
                      </a:r>
                    </a:p>
                  </a:txBody>
                  <a:tcPr>
                    <a:solidFill>
                      <a:schemeClr val="tx2"/>
                    </a:solidFill>
                  </a:tcPr>
                </a:tc>
                <a:tc gridSpan="2">
                  <a:txBody>
                    <a:bodyPr/>
                    <a:lstStyle/>
                    <a:p>
                      <a:pPr algn="ctr"/>
                      <a:r>
                        <a:rPr lang="en-US" sz="1200" dirty="0">
                          <a:solidFill>
                            <a:srgbClr val="FFFFFF"/>
                          </a:solidFill>
                          <a:latin typeface="Calibri"/>
                          <a:cs typeface="Calibri"/>
                        </a:rPr>
                        <a:t>% result return to caregiver</a:t>
                      </a:r>
                    </a:p>
                  </a:txBody>
                  <a:tcPr>
                    <a:solidFill>
                      <a:schemeClr val="tx2"/>
                    </a:solidFill>
                  </a:tcPr>
                </a:tc>
                <a:tc hMerge="1">
                  <a:txBody>
                    <a:bodyPr/>
                    <a:lstStyle/>
                    <a:p>
                      <a:endParaRPr lang="en-US"/>
                    </a:p>
                  </a:txBody>
                  <a:tcPr/>
                </a:tc>
                <a:tc rowSpan="2">
                  <a:txBody>
                    <a:bodyPr/>
                    <a:lstStyle/>
                    <a:p>
                      <a:pPr algn="ctr"/>
                      <a:r>
                        <a:rPr lang="en-US" sz="1200" dirty="0">
                          <a:solidFill>
                            <a:srgbClr val="FFFFFF"/>
                          </a:solidFill>
                          <a:latin typeface="Calibri"/>
                          <a:cs typeface="Calibri"/>
                        </a:rPr>
                        <a:t>TAT result return</a:t>
                      </a:r>
                    </a:p>
                    <a:p>
                      <a:pPr algn="ctr"/>
                      <a:endParaRPr lang="en-US" sz="1200" dirty="0">
                        <a:solidFill>
                          <a:srgbClr val="FFFFFF"/>
                        </a:solidFill>
                        <a:latin typeface="Calibri"/>
                        <a:cs typeface="Calibri"/>
                      </a:endParaRPr>
                    </a:p>
                  </a:txBody>
                  <a:tcPr>
                    <a:solidFill>
                      <a:schemeClr val="tx2"/>
                    </a:solidFill>
                  </a:tcPr>
                </a:tc>
                <a:tc gridSpan="2">
                  <a:txBody>
                    <a:bodyPr/>
                    <a:lstStyle/>
                    <a:p>
                      <a:pPr algn="ctr"/>
                      <a:r>
                        <a:rPr lang="en-US" sz="1200" dirty="0">
                          <a:solidFill>
                            <a:srgbClr val="FFFFFF"/>
                          </a:solidFill>
                          <a:latin typeface="Calibri"/>
                          <a:cs typeface="Calibri"/>
                        </a:rPr>
                        <a:t>% ART initiation</a:t>
                      </a:r>
                    </a:p>
                  </a:txBody>
                  <a:tcPr>
                    <a:solidFill>
                      <a:schemeClr val="tx2"/>
                    </a:solidFill>
                  </a:tcPr>
                </a:tc>
                <a:tc hMerge="1">
                  <a:txBody>
                    <a:bodyPr/>
                    <a:lstStyle/>
                    <a:p>
                      <a:endParaRPr lang="en-US"/>
                    </a:p>
                  </a:txBody>
                  <a:tcPr/>
                </a:tc>
                <a:tc rowSpan="2">
                  <a:txBody>
                    <a:bodyPr/>
                    <a:lstStyle/>
                    <a:p>
                      <a:pPr algn="ctr"/>
                      <a:r>
                        <a:rPr lang="en-US" sz="1200" dirty="0">
                          <a:solidFill>
                            <a:srgbClr val="FFFFFF"/>
                          </a:solidFill>
                          <a:latin typeface="Calibri"/>
                          <a:cs typeface="Calibri"/>
                        </a:rPr>
                        <a:t>TAT ART Initiation</a:t>
                      </a:r>
                    </a:p>
                  </a:txBody>
                  <a:tcPr>
                    <a:solidFill>
                      <a:schemeClr val="tx2"/>
                    </a:solidFill>
                  </a:tcPr>
                </a:tc>
                <a:extLst>
                  <a:ext uri="{0D108BD9-81ED-4DB2-BD59-A6C34878D82A}">
                    <a16:rowId xmlns="" xmlns:a16="http://schemas.microsoft.com/office/drawing/2014/main" val="10000"/>
                  </a:ext>
                </a:extLst>
              </a:tr>
              <a:tr h="370840">
                <a:tc vMerge="1">
                  <a:txBody>
                    <a:bodyPr/>
                    <a:lstStyle/>
                    <a:p>
                      <a:endParaRPr lang="en-US" sz="1500" dirty="0">
                        <a:latin typeface="Calibri"/>
                        <a:cs typeface="Calibri"/>
                      </a:endParaRPr>
                    </a:p>
                  </a:txBody>
                  <a:tcPr/>
                </a:tc>
                <a:tc vMerge="1">
                  <a:txBody>
                    <a:bodyPr/>
                    <a:lstStyle/>
                    <a:p>
                      <a:endParaRPr lang="en-US" sz="1500" dirty="0">
                        <a:latin typeface="Calibri"/>
                        <a:cs typeface="Calibri"/>
                      </a:endParaRPr>
                    </a:p>
                  </a:txBody>
                  <a:tcPr/>
                </a:tc>
                <a:tc vMerge="1">
                  <a:txBody>
                    <a:bodyPr/>
                    <a:lstStyle/>
                    <a:p>
                      <a:endParaRPr lang="en-US" sz="1500" dirty="0">
                        <a:latin typeface="Calibri"/>
                        <a:cs typeface="Calibri"/>
                      </a:endParaRPr>
                    </a:p>
                  </a:txBody>
                  <a:tcPr/>
                </a:tc>
                <a:tc vMerge="1">
                  <a:txBody>
                    <a:bodyPr/>
                    <a:lstStyle/>
                    <a:p>
                      <a:endParaRPr lang="en-US" sz="1500" dirty="0">
                        <a:latin typeface="Calibri"/>
                        <a:cs typeface="Calibri"/>
                      </a:endParaRPr>
                    </a:p>
                  </a:txBody>
                  <a:tcPr/>
                </a:tc>
                <a:tc vMerge="1">
                  <a:txBody>
                    <a:bodyPr/>
                    <a:lstStyle/>
                    <a:p>
                      <a:endParaRPr lang="en-US" sz="1500" dirty="0">
                        <a:solidFill>
                          <a:srgbClr val="FFFFFF"/>
                        </a:solidFill>
                        <a:latin typeface="Calibri"/>
                        <a:cs typeface="Calibri"/>
                      </a:endParaRPr>
                    </a:p>
                  </a:txBody>
                  <a:tcPr>
                    <a:solidFill>
                      <a:schemeClr val="tx2"/>
                    </a:solidFill>
                  </a:tcPr>
                </a:tc>
                <a:tc>
                  <a:txBody>
                    <a:bodyPr/>
                    <a:lstStyle/>
                    <a:p>
                      <a:pPr algn="ctr"/>
                      <a:r>
                        <a:rPr lang="en-US" sz="1200" dirty="0">
                          <a:solidFill>
                            <a:srgbClr val="FFFFFF"/>
                          </a:solidFill>
                          <a:latin typeface="Calibri"/>
                          <a:cs typeface="Calibri"/>
                        </a:rPr>
                        <a:t>≤ 30</a:t>
                      </a:r>
                      <a:r>
                        <a:rPr lang="en-US" sz="1200" baseline="30000" dirty="0">
                          <a:solidFill>
                            <a:srgbClr val="FFFFFF"/>
                          </a:solidFill>
                          <a:latin typeface="Calibri"/>
                          <a:cs typeface="Calibri"/>
                        </a:rPr>
                        <a:t>#</a:t>
                      </a:r>
                      <a:r>
                        <a:rPr lang="en-US" sz="1200" dirty="0">
                          <a:solidFill>
                            <a:srgbClr val="FFFFFF"/>
                          </a:solidFill>
                          <a:latin typeface="Calibri"/>
                          <a:cs typeface="Calibri"/>
                        </a:rPr>
                        <a:t> days</a:t>
                      </a:r>
                    </a:p>
                  </a:txBody>
                  <a:tcPr>
                    <a:solidFill>
                      <a:schemeClr val="tx2"/>
                    </a:solidFill>
                  </a:tcPr>
                </a:tc>
                <a:tc>
                  <a:txBody>
                    <a:bodyPr/>
                    <a:lstStyle/>
                    <a:p>
                      <a:pPr algn="ctr"/>
                      <a:r>
                        <a:rPr lang="en-US" sz="1200" dirty="0">
                          <a:solidFill>
                            <a:srgbClr val="FFFFFF"/>
                          </a:solidFill>
                          <a:latin typeface="Calibri"/>
                          <a:cs typeface="Calibri"/>
                        </a:rPr>
                        <a:t>Same day</a:t>
                      </a:r>
                    </a:p>
                  </a:txBody>
                  <a:tcPr>
                    <a:solidFill>
                      <a:schemeClr val="tx2"/>
                    </a:solidFill>
                  </a:tcPr>
                </a:tc>
                <a:tc vMerge="1">
                  <a:txBody>
                    <a:bodyPr/>
                    <a:lstStyle/>
                    <a:p>
                      <a:endParaRPr lang="en-US" sz="1500" dirty="0">
                        <a:solidFill>
                          <a:srgbClr val="FFFFFF"/>
                        </a:solidFill>
                        <a:latin typeface="Calibri"/>
                        <a:cs typeface="Calibri"/>
                      </a:endParaRPr>
                    </a:p>
                  </a:txBody>
                  <a:tcPr>
                    <a:solidFill>
                      <a:schemeClr val="tx2"/>
                    </a:solidFill>
                  </a:tcPr>
                </a:tc>
                <a:tc>
                  <a:txBody>
                    <a:bodyPr/>
                    <a:lstStyle/>
                    <a:p>
                      <a:pPr algn="ctr"/>
                      <a:r>
                        <a:rPr lang="en-US" sz="1200" dirty="0">
                          <a:solidFill>
                            <a:srgbClr val="FFFFFF"/>
                          </a:solidFill>
                          <a:latin typeface="Calibri"/>
                          <a:cs typeface="Calibri"/>
                        </a:rPr>
                        <a:t>≤ 60 days</a:t>
                      </a:r>
                    </a:p>
                  </a:txBody>
                  <a:tcPr>
                    <a:solidFill>
                      <a:schemeClr val="tx2"/>
                    </a:solidFill>
                  </a:tcPr>
                </a:tc>
                <a:tc>
                  <a:txBody>
                    <a:bodyPr/>
                    <a:lstStyle/>
                    <a:p>
                      <a:pPr algn="ctr"/>
                      <a:r>
                        <a:rPr lang="en-US" sz="1200" dirty="0">
                          <a:solidFill>
                            <a:srgbClr val="FFFFFF"/>
                          </a:solidFill>
                          <a:latin typeface="Calibri"/>
                          <a:cs typeface="Calibri"/>
                        </a:rPr>
                        <a:t>Same day</a:t>
                      </a:r>
                    </a:p>
                  </a:txBody>
                  <a:tcPr>
                    <a:solidFill>
                      <a:schemeClr val="tx2"/>
                    </a:solidFill>
                  </a:tcPr>
                </a:tc>
                <a:tc vMerge="1">
                  <a:txBody>
                    <a:bodyPr/>
                    <a:lstStyle/>
                    <a:p>
                      <a:endParaRPr lang="en-US" sz="1500" dirty="0">
                        <a:solidFill>
                          <a:srgbClr val="FFFFFF"/>
                        </a:solidFill>
                        <a:latin typeface="Calibri"/>
                        <a:cs typeface="Calibri"/>
                      </a:endParaRPr>
                    </a:p>
                  </a:txBody>
                  <a:tcPr>
                    <a:solidFill>
                      <a:schemeClr val="tx2"/>
                    </a:solidFill>
                  </a:tcPr>
                </a:tc>
                <a:extLst>
                  <a:ext uri="{0D108BD9-81ED-4DB2-BD59-A6C34878D82A}">
                    <a16:rowId xmlns="" xmlns:a16="http://schemas.microsoft.com/office/drawing/2014/main" val="10001"/>
                  </a:ext>
                </a:extLst>
              </a:tr>
              <a:tr h="274320">
                <a:tc rowSpan="2">
                  <a:txBody>
                    <a:bodyPr/>
                    <a:lstStyle/>
                    <a:p>
                      <a:r>
                        <a:rPr lang="en-US" sz="1200" dirty="0">
                          <a:latin typeface="Calibri"/>
                          <a:cs typeface="Calibri"/>
                        </a:rPr>
                        <a:t>Mozambique (Maputo, Sofala)</a:t>
                      </a:r>
                    </a:p>
                  </a:txBody>
                  <a:tcPr>
                    <a:lnR w="12700" cap="flat" cmpd="sng" algn="ctr">
                      <a:solidFill>
                        <a:prstClr val="black"/>
                      </a:solidFill>
                      <a:prstDash val="sysDot"/>
                      <a:round/>
                      <a:headEnd type="none" w="med" len="med"/>
                      <a:tailEnd type="none" w="med" len="med"/>
                    </a:lnR>
                    <a:solidFill>
                      <a:schemeClr val="tx2">
                        <a:lumMod val="20000"/>
                        <a:lumOff val="80000"/>
                      </a:schemeClr>
                    </a:solidFill>
                  </a:tcPr>
                </a:tc>
                <a:tc rowSpan="2">
                  <a:txBody>
                    <a:bodyPr/>
                    <a:lstStyle/>
                    <a:p>
                      <a:r>
                        <a:rPr lang="en-US" sz="1200" dirty="0" smtClean="0">
                          <a:latin typeface="Calibri"/>
                          <a:cs typeface="Calibri"/>
                        </a:rPr>
                        <a:t>Randomized controlled trail (cRCT)</a:t>
                      </a:r>
                      <a:endParaRPr lang="en-US" sz="1200" dirty="0">
                        <a:latin typeface="Calibri"/>
                        <a:cs typeface="Calibri"/>
                      </a:endParaRPr>
                    </a:p>
                  </a:txBody>
                  <a:tcPr>
                    <a:lnL w="12700" cap="flat" cmpd="sng" algn="ctr">
                      <a:solidFill>
                        <a:prstClr val="black"/>
                      </a:solidFill>
                      <a:prstDash val="sysDot"/>
                      <a:round/>
                      <a:headEnd type="none" w="med" len="med"/>
                      <a:tailEnd type="none" w="med" len="med"/>
                    </a:lnL>
                    <a:lnR w="12700" cap="flat" cmpd="sng" algn="ctr">
                      <a:solidFill>
                        <a:prstClr val="black"/>
                      </a:solidFill>
                      <a:prstDash val="sysDot"/>
                      <a:round/>
                      <a:headEnd type="none" w="med" len="med"/>
                      <a:tailEnd type="none" w="med" len="med"/>
                    </a:lnR>
                    <a:solidFill>
                      <a:schemeClr val="tx2">
                        <a:lumMod val="20000"/>
                        <a:lumOff val="80000"/>
                      </a:schemeClr>
                    </a:solidFill>
                  </a:tcPr>
                </a:tc>
                <a:tc rowSpan="2">
                  <a:txBody>
                    <a:bodyPr/>
                    <a:lstStyle/>
                    <a:p>
                      <a:r>
                        <a:rPr lang="en-US" sz="1200" dirty="0" smtClean="0">
                          <a:latin typeface="Calibri"/>
                          <a:cs typeface="Calibri"/>
                        </a:rPr>
                        <a:t>Alere q/</a:t>
                      </a:r>
                      <a:r>
                        <a:rPr lang="en-US" sz="1200" baseline="0" dirty="0" smtClean="0">
                          <a:latin typeface="Calibri"/>
                          <a:cs typeface="Calibri"/>
                        </a:rPr>
                        <a:t> Whole blood</a:t>
                      </a:r>
                      <a:endParaRPr lang="en-US" sz="1200" dirty="0">
                        <a:latin typeface="Calibri"/>
                        <a:cs typeface="Calibri"/>
                      </a:endParaRPr>
                    </a:p>
                  </a:txBody>
                  <a:tcPr>
                    <a:lnL w="12700" cap="flat" cmpd="sng" algn="ctr">
                      <a:solidFill>
                        <a:prstClr val="black"/>
                      </a:solidFill>
                      <a:prstDash val="sysDot"/>
                      <a:round/>
                      <a:headEnd type="none" w="med" len="med"/>
                      <a:tailEnd type="none" w="med" len="med"/>
                    </a:lnL>
                    <a:lnR w="12700" cap="flat" cmpd="sng" algn="ctr">
                      <a:solidFill>
                        <a:prstClr val="black"/>
                      </a:solidFill>
                      <a:prstDash val="sysDot"/>
                      <a:round/>
                      <a:headEnd type="none" w="med" len="med"/>
                      <a:tailEnd type="none" w="med" len="med"/>
                    </a:lnR>
                    <a:solidFill>
                      <a:schemeClr val="tx2">
                        <a:lumMod val="20000"/>
                        <a:lumOff val="80000"/>
                      </a:schemeClr>
                    </a:solidFill>
                  </a:tcPr>
                </a:tc>
                <a:tc>
                  <a:txBody>
                    <a:bodyPr/>
                    <a:lstStyle/>
                    <a:p>
                      <a:r>
                        <a:rPr lang="en-US" sz="1200" dirty="0">
                          <a:latin typeface="Calibri"/>
                          <a:cs typeface="Calibri"/>
                        </a:rPr>
                        <a:t>SOC</a:t>
                      </a:r>
                      <a:r>
                        <a:rPr lang="en-US" sz="1200" baseline="0" dirty="0">
                          <a:latin typeface="Calibri"/>
                          <a:cs typeface="Calibri"/>
                        </a:rPr>
                        <a:t> - 8</a:t>
                      </a:r>
                      <a:endParaRPr lang="en-US" sz="1200" dirty="0">
                        <a:latin typeface="Calibri"/>
                        <a:cs typeface="Calibri"/>
                      </a:endParaRPr>
                    </a:p>
                  </a:txBody>
                  <a:tcPr anchor="ctr">
                    <a:lnL w="12700" cap="flat" cmpd="sng" algn="ctr">
                      <a:solidFill>
                        <a:prstClr val="black"/>
                      </a:solidFill>
                      <a:prstDash val="sysDot"/>
                      <a:round/>
                      <a:headEnd type="none" w="med" len="med"/>
                      <a:tailEnd type="none" w="med" len="med"/>
                    </a:lnL>
                    <a:lnR w="12700" cap="flat" cmpd="sng" algn="ctr">
                      <a:solidFill>
                        <a:prstClr val="black"/>
                      </a:solidFill>
                      <a:prstDash val="sysDot"/>
                      <a:round/>
                      <a:headEnd type="none" w="med" len="med"/>
                      <a:tailEnd type="none" w="med" len="med"/>
                    </a:lnR>
                    <a:lnB w="12700" cap="flat" cmpd="sng" algn="ctr">
                      <a:solidFill>
                        <a:prstClr val="black"/>
                      </a:solidFill>
                      <a:prstDash val="sysDot"/>
                      <a:round/>
                      <a:headEnd type="none" w="med" len="med"/>
                      <a:tailEnd type="none" w="med" len="med"/>
                    </a:lnB>
                    <a:solidFill>
                      <a:schemeClr val="tx2">
                        <a:lumMod val="20000"/>
                        <a:lumOff val="80000"/>
                      </a:schemeClr>
                    </a:solidFill>
                  </a:tcPr>
                </a:tc>
                <a:tc>
                  <a:txBody>
                    <a:bodyPr/>
                    <a:lstStyle/>
                    <a:p>
                      <a:r>
                        <a:rPr lang="en-US" sz="1200" dirty="0">
                          <a:latin typeface="Calibri"/>
                          <a:cs typeface="Calibri"/>
                        </a:rPr>
                        <a:t>1,876</a:t>
                      </a:r>
                    </a:p>
                  </a:txBody>
                  <a:tcPr anchor="ctr">
                    <a:lnL w="12700" cap="flat" cmpd="sng" algn="ctr">
                      <a:solidFill>
                        <a:prstClr val="black"/>
                      </a:solidFill>
                      <a:prstDash val="sysDot"/>
                      <a:round/>
                      <a:headEnd type="none" w="med" len="med"/>
                      <a:tailEnd type="none" w="med" len="med"/>
                    </a:lnL>
                    <a:lnR w="12700" cap="flat" cmpd="sng" algn="ctr">
                      <a:solidFill>
                        <a:prstClr val="black"/>
                      </a:solidFill>
                      <a:prstDash val="sysDot"/>
                      <a:round/>
                      <a:headEnd type="none" w="med" len="med"/>
                      <a:tailEnd type="none" w="med" len="med"/>
                    </a:lnR>
                    <a:lnB w="12700" cap="flat" cmpd="sng" algn="ctr">
                      <a:solidFill>
                        <a:prstClr val="black"/>
                      </a:solidFill>
                      <a:prstDash val="sysDot"/>
                      <a:round/>
                      <a:headEnd type="none" w="med" len="med"/>
                      <a:tailEnd type="none" w="med" len="med"/>
                    </a:lnB>
                    <a:solidFill>
                      <a:schemeClr val="tx2">
                        <a:lumMod val="20000"/>
                        <a:lumOff val="80000"/>
                      </a:schemeClr>
                    </a:solidFill>
                  </a:tcPr>
                </a:tc>
                <a:tc>
                  <a:txBody>
                    <a:bodyPr/>
                    <a:lstStyle/>
                    <a:p>
                      <a:pPr algn="ctr"/>
                      <a:r>
                        <a:rPr lang="en-US" sz="1200" dirty="0">
                          <a:latin typeface="Calibri"/>
                          <a:cs typeface="Calibri"/>
                        </a:rPr>
                        <a:t>0.32%</a:t>
                      </a:r>
                    </a:p>
                  </a:txBody>
                  <a:tcPr anchor="ctr">
                    <a:lnL w="12700" cap="flat" cmpd="sng" algn="ctr">
                      <a:solidFill>
                        <a:prstClr val="black"/>
                      </a:solidFill>
                      <a:prstDash val="sysDot"/>
                      <a:round/>
                      <a:headEnd type="none" w="med" len="med"/>
                      <a:tailEnd type="none" w="med" len="med"/>
                    </a:lnL>
                    <a:lnR w="12700" cap="flat" cmpd="sng" algn="ctr">
                      <a:solidFill>
                        <a:prstClr val="black"/>
                      </a:solidFill>
                      <a:prstDash val="sysDot"/>
                      <a:round/>
                      <a:headEnd type="none" w="med" len="med"/>
                      <a:tailEnd type="none" w="med" len="med"/>
                    </a:lnR>
                    <a:lnB w="12700" cap="flat" cmpd="sng" algn="ctr">
                      <a:solidFill>
                        <a:prstClr val="black"/>
                      </a:solidFill>
                      <a:prstDash val="sysDot"/>
                      <a:round/>
                      <a:headEnd type="none" w="med" len="med"/>
                      <a:tailEnd type="none" w="med" len="med"/>
                    </a:lnB>
                    <a:solidFill>
                      <a:schemeClr val="tx2">
                        <a:lumMod val="20000"/>
                        <a:lumOff val="80000"/>
                      </a:schemeClr>
                    </a:solidFill>
                  </a:tcPr>
                </a:tc>
                <a:tc>
                  <a:txBody>
                    <a:bodyPr/>
                    <a:lstStyle/>
                    <a:p>
                      <a:pPr algn="ctr"/>
                      <a:r>
                        <a:rPr lang="en-US" sz="1200" dirty="0">
                          <a:latin typeface="Calibri"/>
                          <a:cs typeface="Calibri"/>
                        </a:rPr>
                        <a:t>0%</a:t>
                      </a:r>
                    </a:p>
                  </a:txBody>
                  <a:tcPr anchor="ctr">
                    <a:lnL w="12700" cap="flat" cmpd="sng" algn="ctr">
                      <a:solidFill>
                        <a:prstClr val="black"/>
                      </a:solidFill>
                      <a:prstDash val="sysDot"/>
                      <a:round/>
                      <a:headEnd type="none" w="med" len="med"/>
                      <a:tailEnd type="none" w="med" len="med"/>
                    </a:lnL>
                    <a:lnR w="12700" cap="flat" cmpd="sng" algn="ctr">
                      <a:solidFill>
                        <a:prstClr val="black"/>
                      </a:solidFill>
                      <a:prstDash val="sysDot"/>
                      <a:round/>
                      <a:headEnd type="none" w="med" len="med"/>
                      <a:tailEnd type="none" w="med" len="med"/>
                    </a:lnR>
                    <a:lnB w="12700" cap="flat" cmpd="sng" algn="ctr">
                      <a:solidFill>
                        <a:prstClr val="black"/>
                      </a:solidFill>
                      <a:prstDash val="sysDot"/>
                      <a:round/>
                      <a:headEnd type="none" w="med" len="med"/>
                      <a:tailEnd type="none" w="med" len="med"/>
                    </a:lnB>
                    <a:solidFill>
                      <a:schemeClr val="tx2">
                        <a:lumMod val="20000"/>
                        <a:lumOff val="80000"/>
                      </a:schemeClr>
                    </a:solidFill>
                  </a:tcPr>
                </a:tc>
                <a:tc>
                  <a:txBody>
                    <a:bodyPr/>
                    <a:lstStyle/>
                    <a:p>
                      <a:pPr algn="ctr"/>
                      <a:r>
                        <a:rPr lang="en-US" sz="1200" dirty="0">
                          <a:latin typeface="Calibri"/>
                          <a:cs typeface="Calibri"/>
                        </a:rPr>
                        <a:t>125</a:t>
                      </a:r>
                    </a:p>
                  </a:txBody>
                  <a:tcPr anchor="ctr">
                    <a:lnL w="12700" cap="flat" cmpd="sng" algn="ctr">
                      <a:solidFill>
                        <a:prstClr val="black"/>
                      </a:solidFill>
                      <a:prstDash val="sysDot"/>
                      <a:round/>
                      <a:headEnd type="none" w="med" len="med"/>
                      <a:tailEnd type="none" w="med" len="med"/>
                    </a:lnL>
                    <a:lnR w="12700" cap="flat" cmpd="sng" algn="ctr">
                      <a:solidFill>
                        <a:prstClr val="black"/>
                      </a:solidFill>
                      <a:prstDash val="sysDot"/>
                      <a:round/>
                      <a:headEnd type="none" w="med" len="med"/>
                      <a:tailEnd type="none" w="med" len="med"/>
                    </a:lnR>
                    <a:lnB w="12700" cap="flat" cmpd="sng" algn="ctr">
                      <a:solidFill>
                        <a:prstClr val="black"/>
                      </a:solidFill>
                      <a:prstDash val="sysDot"/>
                      <a:round/>
                      <a:headEnd type="none" w="med" len="med"/>
                      <a:tailEnd type="none" w="med" len="med"/>
                    </a:lnB>
                    <a:solidFill>
                      <a:schemeClr val="tx2">
                        <a:lumMod val="20000"/>
                        <a:lumOff val="80000"/>
                      </a:schemeClr>
                    </a:solidFill>
                  </a:tcPr>
                </a:tc>
                <a:tc>
                  <a:txBody>
                    <a:bodyPr/>
                    <a:lstStyle/>
                    <a:p>
                      <a:pPr algn="ctr"/>
                      <a:r>
                        <a:rPr lang="en-US" sz="1200" dirty="0">
                          <a:latin typeface="Calibri"/>
                          <a:cs typeface="Calibri"/>
                        </a:rPr>
                        <a:t>12.8%</a:t>
                      </a:r>
                    </a:p>
                  </a:txBody>
                  <a:tcPr anchor="ctr">
                    <a:lnL w="12700" cap="flat" cmpd="sng" algn="ctr">
                      <a:solidFill>
                        <a:prstClr val="black"/>
                      </a:solidFill>
                      <a:prstDash val="sysDot"/>
                      <a:round/>
                      <a:headEnd type="none" w="med" len="med"/>
                      <a:tailEnd type="none" w="med" len="med"/>
                    </a:lnL>
                    <a:lnR w="12700" cap="flat" cmpd="sng" algn="ctr">
                      <a:solidFill>
                        <a:prstClr val="black"/>
                      </a:solidFill>
                      <a:prstDash val="sysDot"/>
                      <a:round/>
                      <a:headEnd type="none" w="med" len="med"/>
                      <a:tailEnd type="none" w="med" len="med"/>
                    </a:lnR>
                    <a:lnB w="12700" cap="flat" cmpd="sng" algn="ctr">
                      <a:solidFill>
                        <a:prstClr val="black"/>
                      </a:solidFill>
                      <a:prstDash val="sysDot"/>
                      <a:round/>
                      <a:headEnd type="none" w="med" len="med"/>
                      <a:tailEnd type="none" w="med" len="med"/>
                    </a:lnB>
                    <a:solidFill>
                      <a:schemeClr val="tx2">
                        <a:lumMod val="20000"/>
                        <a:lumOff val="80000"/>
                      </a:schemeClr>
                    </a:solidFill>
                  </a:tcPr>
                </a:tc>
                <a:tc rowSpan="2">
                  <a:txBody>
                    <a:bodyPr/>
                    <a:lstStyle/>
                    <a:p>
                      <a:pPr algn="ctr"/>
                      <a:r>
                        <a:rPr lang="en-US" sz="1200" dirty="0">
                          <a:latin typeface="Calibri"/>
                          <a:cs typeface="Calibri"/>
                        </a:rPr>
                        <a:t>NA</a:t>
                      </a:r>
                    </a:p>
                  </a:txBody>
                  <a:tcPr anchor="ctr">
                    <a:lnL w="12700" cap="flat" cmpd="sng" algn="ctr">
                      <a:solidFill>
                        <a:prstClr val="black"/>
                      </a:solidFill>
                      <a:prstDash val="sysDot"/>
                      <a:round/>
                      <a:headEnd type="none" w="med" len="med"/>
                      <a:tailEnd type="none" w="med" len="med"/>
                    </a:lnL>
                    <a:lnR w="12700" cap="flat" cmpd="sng" algn="ctr">
                      <a:solidFill>
                        <a:prstClr val="black"/>
                      </a:solidFill>
                      <a:prstDash val="sysDot"/>
                      <a:round/>
                      <a:headEnd type="none" w="med" len="med"/>
                      <a:tailEnd type="none" w="med" len="med"/>
                    </a:lnR>
                    <a:solidFill>
                      <a:schemeClr val="tx2">
                        <a:lumMod val="20000"/>
                        <a:lumOff val="80000"/>
                      </a:schemeClr>
                    </a:solidFill>
                  </a:tcPr>
                </a:tc>
                <a:tc>
                  <a:txBody>
                    <a:bodyPr/>
                    <a:lstStyle/>
                    <a:p>
                      <a:pPr algn="ctr"/>
                      <a:r>
                        <a:rPr lang="en-US" sz="1200" dirty="0">
                          <a:latin typeface="Calibri"/>
                          <a:cs typeface="Calibri"/>
                        </a:rPr>
                        <a:t>127</a:t>
                      </a:r>
                    </a:p>
                  </a:txBody>
                  <a:tcPr anchor="ctr">
                    <a:lnL w="12700" cap="flat" cmpd="sng" algn="ctr">
                      <a:solidFill>
                        <a:prstClr val="black"/>
                      </a:solidFill>
                      <a:prstDash val="sysDot"/>
                      <a:round/>
                      <a:headEnd type="none" w="med" len="med"/>
                      <a:tailEnd type="none" w="med" len="med"/>
                    </a:lnL>
                    <a:lnB w="12700" cap="flat" cmpd="sng" algn="ctr">
                      <a:solidFill>
                        <a:prstClr val="black"/>
                      </a:solidFill>
                      <a:prstDash val="sysDot"/>
                      <a:round/>
                      <a:headEnd type="none" w="med" len="med"/>
                      <a:tailEnd type="none" w="med" len="med"/>
                    </a:lnB>
                    <a:solidFill>
                      <a:schemeClr val="tx2">
                        <a:lumMod val="20000"/>
                        <a:lumOff val="80000"/>
                      </a:schemeClr>
                    </a:solidFill>
                  </a:tcPr>
                </a:tc>
                <a:extLst>
                  <a:ext uri="{0D108BD9-81ED-4DB2-BD59-A6C34878D82A}">
                    <a16:rowId xmlns="" xmlns:a16="http://schemas.microsoft.com/office/drawing/2014/main" val="10002"/>
                  </a:ext>
                </a:extLst>
              </a:tr>
              <a:tr h="274320">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r>
                        <a:rPr lang="en-US" sz="1200" dirty="0">
                          <a:latin typeface="Calibri"/>
                          <a:cs typeface="Calibri"/>
                        </a:rPr>
                        <a:t>POC - 8</a:t>
                      </a:r>
                    </a:p>
                  </a:txBody>
                  <a:tcPr anchor="ctr">
                    <a:lnL w="12700" cap="flat" cmpd="sng" algn="ctr">
                      <a:solidFill>
                        <a:prstClr val="black"/>
                      </a:solidFill>
                      <a:prstDash val="sysDot"/>
                      <a:round/>
                      <a:headEnd type="none" w="med" len="med"/>
                      <a:tailEnd type="none" w="med" len="med"/>
                    </a:lnL>
                    <a:lnR w="12700" cap="flat" cmpd="sng" algn="ctr">
                      <a:solidFill>
                        <a:prstClr val="black"/>
                      </a:solidFill>
                      <a:prstDash val="sysDot"/>
                      <a:round/>
                      <a:headEnd type="none" w="med" len="med"/>
                      <a:tailEnd type="none" w="med" len="med"/>
                    </a:lnR>
                    <a:lnT w="12700" cap="flat" cmpd="sng" algn="ctr">
                      <a:solidFill>
                        <a:prstClr val="black"/>
                      </a:solidFill>
                      <a:prstDash val="sysDot"/>
                      <a:round/>
                      <a:headEnd type="none" w="med" len="med"/>
                      <a:tailEnd type="none" w="med" len="med"/>
                    </a:lnT>
                    <a:solidFill>
                      <a:schemeClr val="tx2">
                        <a:lumMod val="20000"/>
                        <a:lumOff val="80000"/>
                      </a:schemeClr>
                    </a:solidFill>
                  </a:tcPr>
                </a:tc>
                <a:tc>
                  <a:txBody>
                    <a:bodyPr/>
                    <a:lstStyle/>
                    <a:p>
                      <a:r>
                        <a:rPr lang="en-US" sz="1200" dirty="0">
                          <a:latin typeface="Calibri"/>
                          <a:cs typeface="Calibri"/>
                        </a:rPr>
                        <a:t>2,034</a:t>
                      </a:r>
                    </a:p>
                  </a:txBody>
                  <a:tcPr anchor="ctr">
                    <a:lnL w="12700" cap="flat" cmpd="sng" algn="ctr">
                      <a:solidFill>
                        <a:prstClr val="black"/>
                      </a:solidFill>
                      <a:prstDash val="sysDot"/>
                      <a:round/>
                      <a:headEnd type="none" w="med" len="med"/>
                      <a:tailEnd type="none" w="med" len="med"/>
                    </a:lnL>
                    <a:lnR w="12700" cap="flat" cmpd="sng" algn="ctr">
                      <a:solidFill>
                        <a:prstClr val="black"/>
                      </a:solidFill>
                      <a:prstDash val="sysDot"/>
                      <a:round/>
                      <a:headEnd type="none" w="med" len="med"/>
                      <a:tailEnd type="none" w="med" len="med"/>
                    </a:lnR>
                    <a:lnT w="12700" cap="flat" cmpd="sng" algn="ctr">
                      <a:solidFill>
                        <a:prstClr val="black"/>
                      </a:solidFill>
                      <a:prstDash val="sysDot"/>
                      <a:round/>
                      <a:headEnd type="none" w="med" len="med"/>
                      <a:tailEnd type="none" w="med" len="med"/>
                    </a:lnT>
                    <a:solidFill>
                      <a:schemeClr val="tx2">
                        <a:lumMod val="20000"/>
                        <a:lumOff val="80000"/>
                      </a:schemeClr>
                    </a:solidFill>
                  </a:tcPr>
                </a:tc>
                <a:tc>
                  <a:txBody>
                    <a:bodyPr/>
                    <a:lstStyle/>
                    <a:p>
                      <a:pPr algn="ctr"/>
                      <a:r>
                        <a:rPr lang="en-US" sz="1200" dirty="0">
                          <a:latin typeface="Calibri"/>
                          <a:cs typeface="Calibri"/>
                        </a:rPr>
                        <a:t>98.7%</a:t>
                      </a:r>
                    </a:p>
                  </a:txBody>
                  <a:tcPr anchor="ctr">
                    <a:lnL w="12700" cap="flat" cmpd="sng" algn="ctr">
                      <a:solidFill>
                        <a:prstClr val="black"/>
                      </a:solidFill>
                      <a:prstDash val="sysDot"/>
                      <a:round/>
                      <a:headEnd type="none" w="med" len="med"/>
                      <a:tailEnd type="none" w="med" len="med"/>
                    </a:lnL>
                    <a:lnR w="12700" cap="flat" cmpd="sng" algn="ctr">
                      <a:solidFill>
                        <a:prstClr val="black"/>
                      </a:solidFill>
                      <a:prstDash val="sysDot"/>
                      <a:round/>
                      <a:headEnd type="none" w="med" len="med"/>
                      <a:tailEnd type="none" w="med" len="med"/>
                    </a:lnR>
                    <a:lnT w="12700" cap="flat" cmpd="sng" algn="ctr">
                      <a:solidFill>
                        <a:prstClr val="black"/>
                      </a:solidFill>
                      <a:prstDash val="sysDot"/>
                      <a:round/>
                      <a:headEnd type="none" w="med" len="med"/>
                      <a:tailEnd type="none" w="med" len="med"/>
                    </a:lnT>
                    <a:solidFill>
                      <a:schemeClr val="tx2">
                        <a:lumMod val="20000"/>
                        <a:lumOff val="80000"/>
                      </a:schemeClr>
                    </a:solidFill>
                  </a:tcPr>
                </a:tc>
                <a:tc>
                  <a:txBody>
                    <a:bodyPr/>
                    <a:lstStyle/>
                    <a:p>
                      <a:pPr algn="ctr"/>
                      <a:r>
                        <a:rPr lang="en-US" sz="1200" dirty="0">
                          <a:latin typeface="Calibri"/>
                          <a:cs typeface="Calibri"/>
                        </a:rPr>
                        <a:t>98.2%</a:t>
                      </a:r>
                    </a:p>
                  </a:txBody>
                  <a:tcPr anchor="ctr">
                    <a:lnL w="12700" cap="flat" cmpd="sng" algn="ctr">
                      <a:solidFill>
                        <a:prstClr val="black"/>
                      </a:solidFill>
                      <a:prstDash val="sysDot"/>
                      <a:round/>
                      <a:headEnd type="none" w="med" len="med"/>
                      <a:tailEnd type="none" w="med" len="med"/>
                    </a:lnL>
                    <a:lnR w="12700" cap="flat" cmpd="sng" algn="ctr">
                      <a:solidFill>
                        <a:prstClr val="black"/>
                      </a:solidFill>
                      <a:prstDash val="sysDot"/>
                      <a:round/>
                      <a:headEnd type="none" w="med" len="med"/>
                      <a:tailEnd type="none" w="med" len="med"/>
                    </a:lnR>
                    <a:lnT w="12700" cap="flat" cmpd="sng" algn="ctr">
                      <a:solidFill>
                        <a:prstClr val="black"/>
                      </a:solidFill>
                      <a:prstDash val="sysDot"/>
                      <a:round/>
                      <a:headEnd type="none" w="med" len="med"/>
                      <a:tailEnd type="none" w="med" len="med"/>
                    </a:lnT>
                    <a:solidFill>
                      <a:schemeClr val="tx2">
                        <a:lumMod val="20000"/>
                        <a:lumOff val="80000"/>
                      </a:schemeClr>
                    </a:solidFill>
                  </a:tcPr>
                </a:tc>
                <a:tc>
                  <a:txBody>
                    <a:bodyPr/>
                    <a:lstStyle/>
                    <a:p>
                      <a:pPr algn="ctr"/>
                      <a:r>
                        <a:rPr lang="en-US" sz="1200" dirty="0">
                          <a:latin typeface="Calibri"/>
                          <a:cs typeface="Calibri"/>
                        </a:rPr>
                        <a:t>0</a:t>
                      </a:r>
                    </a:p>
                  </a:txBody>
                  <a:tcPr anchor="ctr">
                    <a:lnL w="12700" cap="flat" cmpd="sng" algn="ctr">
                      <a:solidFill>
                        <a:prstClr val="black"/>
                      </a:solidFill>
                      <a:prstDash val="sysDot"/>
                      <a:round/>
                      <a:headEnd type="none" w="med" len="med"/>
                      <a:tailEnd type="none" w="med" len="med"/>
                    </a:lnL>
                    <a:lnR w="12700" cap="flat" cmpd="sng" algn="ctr">
                      <a:solidFill>
                        <a:prstClr val="black"/>
                      </a:solidFill>
                      <a:prstDash val="sysDot"/>
                      <a:round/>
                      <a:headEnd type="none" w="med" len="med"/>
                      <a:tailEnd type="none" w="med" len="med"/>
                    </a:lnR>
                    <a:lnT w="12700" cap="flat" cmpd="sng" algn="ctr">
                      <a:solidFill>
                        <a:prstClr val="black"/>
                      </a:solidFill>
                      <a:prstDash val="sysDot"/>
                      <a:round/>
                      <a:headEnd type="none" w="med" len="med"/>
                      <a:tailEnd type="none" w="med" len="med"/>
                    </a:lnT>
                    <a:solidFill>
                      <a:schemeClr val="tx2">
                        <a:lumMod val="20000"/>
                        <a:lumOff val="80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dirty="0">
                          <a:latin typeface="+mn-lt"/>
                          <a:cs typeface="Calibri"/>
                        </a:rPr>
                        <a:t>89.7%</a:t>
                      </a:r>
                    </a:p>
                  </a:txBody>
                  <a:tcPr anchor="ctr">
                    <a:lnL w="12700" cap="flat" cmpd="sng" algn="ctr">
                      <a:solidFill>
                        <a:prstClr val="black"/>
                      </a:solidFill>
                      <a:prstDash val="sysDot"/>
                      <a:round/>
                      <a:headEnd type="none" w="med" len="med"/>
                      <a:tailEnd type="none" w="med" len="med"/>
                    </a:lnL>
                    <a:lnR w="12700" cap="flat" cmpd="sng" algn="ctr">
                      <a:solidFill>
                        <a:prstClr val="black"/>
                      </a:solidFill>
                      <a:prstDash val="sysDot"/>
                      <a:round/>
                      <a:headEnd type="none" w="med" len="med"/>
                      <a:tailEnd type="none" w="med" len="med"/>
                    </a:lnR>
                    <a:lnT w="12700" cap="flat" cmpd="sng" algn="ctr">
                      <a:solidFill>
                        <a:prstClr val="black"/>
                      </a:solidFill>
                      <a:prstDash val="sysDot"/>
                      <a:round/>
                      <a:headEnd type="none" w="med" len="med"/>
                      <a:tailEnd type="none" w="med" len="med"/>
                    </a:lnT>
                    <a:solidFill>
                      <a:schemeClr val="tx2">
                        <a:lumMod val="20000"/>
                        <a:lumOff val="80000"/>
                      </a:schemeClr>
                    </a:solidFill>
                  </a:tcPr>
                </a:tc>
                <a:tc vMerge="1">
                  <a:txBody>
                    <a:bodyPr/>
                    <a:lstStyle/>
                    <a:p>
                      <a:endParaRPr lang="en-US" sz="1400" dirty="0">
                        <a:latin typeface="Calibri"/>
                        <a:cs typeface="Calibri"/>
                      </a:endParaRPr>
                    </a:p>
                  </a:txBody>
                  <a:tcPr anchor="ctr">
                    <a:lnL w="12700" cap="flat" cmpd="sng" algn="ctr">
                      <a:solidFill>
                        <a:prstClr val="black"/>
                      </a:solidFill>
                      <a:prstDash val="sysDot"/>
                      <a:round/>
                      <a:headEnd type="none" w="med" len="med"/>
                      <a:tailEnd type="none" w="med" len="med"/>
                    </a:lnL>
                    <a:lnR w="12700" cap="flat" cmpd="sng" algn="ctr">
                      <a:solidFill>
                        <a:prstClr val="black"/>
                      </a:solidFill>
                      <a:prstDash val="sysDot"/>
                      <a:round/>
                      <a:headEnd type="none" w="med" len="med"/>
                      <a:tailEnd type="none" w="med" len="med"/>
                    </a:lnR>
                    <a:lnT w="12700" cap="flat" cmpd="sng" algn="ctr">
                      <a:noFill/>
                      <a:prstDash val="sysDot"/>
                      <a:round/>
                      <a:headEnd type="none" w="med" len="med"/>
                      <a:tailEnd type="none" w="med" len="med"/>
                    </a:lnT>
                    <a:solidFill>
                      <a:schemeClr val="accent1">
                        <a:lumMod val="20000"/>
                        <a:lumOff val="80000"/>
                      </a:schemeClr>
                    </a:solidFill>
                  </a:tcPr>
                </a:tc>
                <a:tc>
                  <a:txBody>
                    <a:bodyPr/>
                    <a:lstStyle/>
                    <a:p>
                      <a:pPr algn="ctr"/>
                      <a:r>
                        <a:rPr lang="en-US" sz="1200" dirty="0">
                          <a:latin typeface="Calibri"/>
                          <a:cs typeface="Calibri"/>
                        </a:rPr>
                        <a:t>0</a:t>
                      </a:r>
                    </a:p>
                  </a:txBody>
                  <a:tcPr anchor="ctr">
                    <a:lnL w="12700" cap="flat" cmpd="sng" algn="ctr">
                      <a:solidFill>
                        <a:prstClr val="black"/>
                      </a:solidFill>
                      <a:prstDash val="sysDot"/>
                      <a:round/>
                      <a:headEnd type="none" w="med" len="med"/>
                      <a:tailEnd type="none" w="med" len="med"/>
                    </a:lnL>
                    <a:lnT w="12700" cap="flat" cmpd="sng" algn="ctr">
                      <a:solidFill>
                        <a:prstClr val="black"/>
                      </a:solidFill>
                      <a:prstDash val="sysDot"/>
                      <a:round/>
                      <a:headEnd type="none" w="med" len="med"/>
                      <a:tailEnd type="none" w="med" len="med"/>
                    </a:lnT>
                    <a:solidFill>
                      <a:schemeClr val="tx2">
                        <a:lumMod val="20000"/>
                        <a:lumOff val="80000"/>
                      </a:schemeClr>
                    </a:solidFill>
                  </a:tcPr>
                </a:tc>
                <a:extLst>
                  <a:ext uri="{0D108BD9-81ED-4DB2-BD59-A6C34878D82A}">
                    <a16:rowId xmlns="" xmlns:a16="http://schemas.microsoft.com/office/drawing/2014/main" val="10003"/>
                  </a:ext>
                </a:extLst>
              </a:tr>
              <a:tr h="274320">
                <a:tc rowSpan="2">
                  <a:txBody>
                    <a:bodyPr/>
                    <a:lstStyle/>
                    <a:p>
                      <a:r>
                        <a:rPr lang="en-US" sz="1200" dirty="0">
                          <a:latin typeface="Calibri"/>
                          <a:cs typeface="Calibri"/>
                        </a:rPr>
                        <a:t>Malawi</a:t>
                      </a:r>
                    </a:p>
                  </a:txBody>
                  <a:tcPr>
                    <a:lnR w="12700" cap="flat" cmpd="sng" algn="ctr">
                      <a:solidFill>
                        <a:prstClr val="black"/>
                      </a:solidFill>
                      <a:prstDash val="sysDot"/>
                      <a:round/>
                      <a:headEnd type="none" w="med" len="med"/>
                      <a:tailEnd type="none" w="med" len="med"/>
                    </a:lnR>
                    <a:solidFill>
                      <a:schemeClr val="accent1">
                        <a:lumMod val="20000"/>
                        <a:lumOff val="80000"/>
                      </a:schemeClr>
                    </a:solidFill>
                  </a:tcPr>
                </a:tc>
                <a:tc rowSpan="2">
                  <a:txBody>
                    <a:bodyPr/>
                    <a:lstStyle/>
                    <a:p>
                      <a:r>
                        <a:rPr lang="en-US" sz="1200" dirty="0">
                          <a:latin typeface="Calibri"/>
                          <a:cs typeface="Calibri"/>
                        </a:rPr>
                        <a:t>Observa-tional pre/post</a:t>
                      </a:r>
                    </a:p>
                  </a:txBody>
                  <a:tcPr>
                    <a:lnL w="12700" cap="flat" cmpd="sng" algn="ctr">
                      <a:solidFill>
                        <a:prstClr val="black"/>
                      </a:solidFill>
                      <a:prstDash val="sysDot"/>
                      <a:round/>
                      <a:headEnd type="none" w="med" len="med"/>
                      <a:tailEnd type="none" w="med" len="med"/>
                    </a:lnL>
                    <a:lnR w="12700" cap="flat" cmpd="sng" algn="ctr">
                      <a:solidFill>
                        <a:prstClr val="black"/>
                      </a:solidFill>
                      <a:prstDash val="sysDot"/>
                      <a:round/>
                      <a:headEnd type="none" w="med" len="med"/>
                      <a:tailEnd type="none" w="med" len="med"/>
                    </a:lnR>
                    <a:solidFill>
                      <a:schemeClr val="accent1">
                        <a:lumMod val="20000"/>
                        <a:lumOff val="80000"/>
                      </a:schemeClr>
                    </a:solidFill>
                  </a:tcPr>
                </a:tc>
                <a:tc rowSpan="2">
                  <a:txBody>
                    <a:bodyPr/>
                    <a:lstStyle/>
                    <a:p>
                      <a:r>
                        <a:rPr lang="en-US" sz="1200" dirty="0" smtClean="0">
                          <a:latin typeface="Calibri"/>
                          <a:cs typeface="Calibri"/>
                        </a:rPr>
                        <a:t>Alere q/</a:t>
                      </a:r>
                      <a:r>
                        <a:rPr lang="en-US" sz="1200" baseline="0" dirty="0" smtClean="0">
                          <a:latin typeface="Calibri"/>
                          <a:cs typeface="Calibri"/>
                        </a:rPr>
                        <a:t> Whole  blood</a:t>
                      </a:r>
                      <a:endParaRPr lang="en-US" sz="1200" dirty="0">
                        <a:latin typeface="Calibri"/>
                        <a:cs typeface="Calibri"/>
                      </a:endParaRPr>
                    </a:p>
                  </a:txBody>
                  <a:tcPr>
                    <a:lnL w="12700" cap="flat" cmpd="sng" algn="ctr">
                      <a:solidFill>
                        <a:prstClr val="black"/>
                      </a:solidFill>
                      <a:prstDash val="sysDot"/>
                      <a:round/>
                      <a:headEnd type="none" w="med" len="med"/>
                      <a:tailEnd type="none" w="med" len="med"/>
                    </a:lnL>
                    <a:lnR w="12700" cap="flat" cmpd="sng" algn="ctr">
                      <a:solidFill>
                        <a:prstClr val="black"/>
                      </a:solidFill>
                      <a:prstDash val="sysDot"/>
                      <a:round/>
                      <a:headEnd type="none" w="med" len="med"/>
                      <a:tailEnd type="none" w="med" len="med"/>
                    </a:lnR>
                    <a:solidFill>
                      <a:schemeClr val="accent1">
                        <a:lumMod val="20000"/>
                        <a:lumOff val="80000"/>
                      </a:schemeClr>
                    </a:solidFill>
                  </a:tcPr>
                </a:tc>
                <a:tc>
                  <a:txBody>
                    <a:bodyPr/>
                    <a:lstStyle/>
                    <a:p>
                      <a:r>
                        <a:rPr lang="en-US" sz="1200" dirty="0">
                          <a:latin typeface="Calibri"/>
                          <a:cs typeface="Calibri"/>
                        </a:rPr>
                        <a:t>7 </a:t>
                      </a:r>
                      <a:r>
                        <a:rPr lang="en-US" sz="1200" dirty="0" smtClean="0">
                          <a:latin typeface="Calibri"/>
                          <a:cs typeface="Calibri"/>
                        </a:rPr>
                        <a:t>pre POC</a:t>
                      </a:r>
                      <a:endParaRPr lang="en-US" sz="1200" dirty="0">
                        <a:latin typeface="Calibri"/>
                        <a:cs typeface="Calibri"/>
                      </a:endParaRPr>
                    </a:p>
                  </a:txBody>
                  <a:tcPr>
                    <a:lnL w="12700" cap="flat" cmpd="sng" algn="ctr">
                      <a:solidFill>
                        <a:prstClr val="black"/>
                      </a:solidFill>
                      <a:prstDash val="sysDot"/>
                      <a:round/>
                      <a:headEnd type="none" w="med" len="med"/>
                      <a:tailEnd type="none" w="med" len="med"/>
                    </a:lnL>
                    <a:lnR w="12700" cap="flat" cmpd="sng" algn="ctr">
                      <a:solidFill>
                        <a:prstClr val="black"/>
                      </a:solidFill>
                      <a:prstDash val="sysDot"/>
                      <a:round/>
                      <a:headEnd type="none" w="med" len="med"/>
                      <a:tailEnd type="none" w="med" len="med"/>
                    </a:lnR>
                    <a:lnB w="12700" cap="flat" cmpd="sng" algn="ctr">
                      <a:solidFill>
                        <a:prstClr val="black"/>
                      </a:solidFill>
                      <a:prstDash val="sysDot"/>
                      <a:round/>
                      <a:headEnd type="none" w="med" len="med"/>
                      <a:tailEnd type="none" w="med" len="med"/>
                    </a:lnB>
                    <a:solidFill>
                      <a:schemeClr val="accent1">
                        <a:lumMod val="20000"/>
                        <a:lumOff val="80000"/>
                      </a:schemeClr>
                    </a:solidFill>
                  </a:tcPr>
                </a:tc>
                <a:tc>
                  <a:txBody>
                    <a:bodyPr/>
                    <a:lstStyle/>
                    <a:p>
                      <a:r>
                        <a:rPr lang="en-US" sz="1200" dirty="0">
                          <a:latin typeface="Calibri"/>
                          <a:cs typeface="Calibri"/>
                        </a:rPr>
                        <a:t>963</a:t>
                      </a:r>
                    </a:p>
                  </a:txBody>
                  <a:tcPr>
                    <a:lnL w="12700" cap="flat" cmpd="sng" algn="ctr">
                      <a:solidFill>
                        <a:prstClr val="black"/>
                      </a:solidFill>
                      <a:prstDash val="sysDot"/>
                      <a:round/>
                      <a:headEnd type="none" w="med" len="med"/>
                      <a:tailEnd type="none" w="med" len="med"/>
                    </a:lnL>
                    <a:lnR w="12700" cap="flat" cmpd="sng" algn="ctr">
                      <a:solidFill>
                        <a:prstClr val="black"/>
                      </a:solidFill>
                      <a:prstDash val="sysDot"/>
                      <a:round/>
                      <a:headEnd type="none" w="med" len="med"/>
                      <a:tailEnd type="none" w="med" len="med"/>
                    </a:lnR>
                    <a:lnB w="12700" cap="flat" cmpd="sng" algn="ctr">
                      <a:solidFill>
                        <a:prstClr val="black"/>
                      </a:solidFill>
                      <a:prstDash val="sysDot"/>
                      <a:round/>
                      <a:headEnd type="none" w="med" len="med"/>
                      <a:tailEnd type="none" w="med" len="med"/>
                    </a:lnB>
                    <a:solidFill>
                      <a:schemeClr val="accent1">
                        <a:lumMod val="20000"/>
                        <a:lumOff val="80000"/>
                      </a:schemeClr>
                    </a:solidFill>
                  </a:tcPr>
                </a:tc>
                <a:tc>
                  <a:txBody>
                    <a:bodyPr/>
                    <a:lstStyle/>
                    <a:p>
                      <a:pPr algn="ctr"/>
                      <a:r>
                        <a:rPr lang="en-US" sz="1200" dirty="0">
                          <a:latin typeface="Calibri"/>
                          <a:cs typeface="Calibri"/>
                        </a:rPr>
                        <a:t>18.1%</a:t>
                      </a:r>
                    </a:p>
                  </a:txBody>
                  <a:tcPr>
                    <a:lnL w="12700" cap="flat" cmpd="sng" algn="ctr">
                      <a:solidFill>
                        <a:prstClr val="black"/>
                      </a:solidFill>
                      <a:prstDash val="sysDot"/>
                      <a:round/>
                      <a:headEnd type="none" w="med" len="med"/>
                      <a:tailEnd type="none" w="med" len="med"/>
                    </a:lnL>
                    <a:lnR w="12700" cap="flat" cmpd="sng" algn="ctr">
                      <a:solidFill>
                        <a:prstClr val="black"/>
                      </a:solidFill>
                      <a:prstDash val="sysDot"/>
                      <a:round/>
                      <a:headEnd type="none" w="med" len="med"/>
                      <a:tailEnd type="none" w="med" len="med"/>
                    </a:lnR>
                    <a:lnB w="12700" cap="flat" cmpd="sng" algn="ctr">
                      <a:solidFill>
                        <a:prstClr val="black"/>
                      </a:solidFill>
                      <a:prstDash val="sysDot"/>
                      <a:round/>
                      <a:headEnd type="none" w="med" len="med"/>
                      <a:tailEnd type="none" w="med" len="med"/>
                    </a:lnB>
                    <a:solidFill>
                      <a:schemeClr val="accent1">
                        <a:lumMod val="20000"/>
                        <a:lumOff val="80000"/>
                      </a:schemeClr>
                    </a:solidFill>
                  </a:tcPr>
                </a:tc>
                <a:tc>
                  <a:txBody>
                    <a:bodyPr/>
                    <a:lstStyle/>
                    <a:p>
                      <a:pPr algn="ctr"/>
                      <a:r>
                        <a:rPr lang="en-US" sz="1200" dirty="0">
                          <a:latin typeface="Calibri"/>
                          <a:cs typeface="Calibri"/>
                        </a:rPr>
                        <a:t>0%</a:t>
                      </a:r>
                    </a:p>
                  </a:txBody>
                  <a:tcPr>
                    <a:lnL w="12700" cap="flat" cmpd="sng" algn="ctr">
                      <a:solidFill>
                        <a:prstClr val="black"/>
                      </a:solidFill>
                      <a:prstDash val="sysDot"/>
                      <a:round/>
                      <a:headEnd type="none" w="med" len="med"/>
                      <a:tailEnd type="none" w="med" len="med"/>
                    </a:lnL>
                    <a:lnR w="12700" cap="flat" cmpd="sng" algn="ctr">
                      <a:solidFill>
                        <a:prstClr val="black"/>
                      </a:solidFill>
                      <a:prstDash val="sysDot"/>
                      <a:round/>
                      <a:headEnd type="none" w="med" len="med"/>
                      <a:tailEnd type="none" w="med" len="med"/>
                    </a:lnR>
                    <a:lnB w="12700" cap="flat" cmpd="sng" algn="ctr">
                      <a:solidFill>
                        <a:prstClr val="black"/>
                      </a:solidFill>
                      <a:prstDash val="sysDot"/>
                      <a:round/>
                      <a:headEnd type="none" w="med" len="med"/>
                      <a:tailEnd type="none" w="med" len="med"/>
                    </a:lnB>
                    <a:solidFill>
                      <a:schemeClr val="accent1">
                        <a:lumMod val="20000"/>
                        <a:lumOff val="80000"/>
                      </a:schemeClr>
                    </a:solidFill>
                  </a:tcPr>
                </a:tc>
                <a:tc>
                  <a:txBody>
                    <a:bodyPr/>
                    <a:lstStyle/>
                    <a:p>
                      <a:pPr algn="ctr"/>
                      <a:r>
                        <a:rPr lang="en-US" sz="1200" dirty="0">
                          <a:latin typeface="Calibri"/>
                          <a:cs typeface="Calibri"/>
                        </a:rPr>
                        <a:t>56</a:t>
                      </a:r>
                    </a:p>
                  </a:txBody>
                  <a:tcPr>
                    <a:lnL w="12700" cap="flat" cmpd="sng" algn="ctr">
                      <a:solidFill>
                        <a:prstClr val="black"/>
                      </a:solidFill>
                      <a:prstDash val="sysDot"/>
                      <a:round/>
                      <a:headEnd type="none" w="med" len="med"/>
                      <a:tailEnd type="none" w="med" len="med"/>
                    </a:lnL>
                    <a:lnR w="12700" cap="flat" cmpd="sng" algn="ctr">
                      <a:solidFill>
                        <a:prstClr val="black"/>
                      </a:solidFill>
                      <a:prstDash val="sysDot"/>
                      <a:round/>
                      <a:headEnd type="none" w="med" len="med"/>
                      <a:tailEnd type="none" w="med" len="med"/>
                    </a:lnR>
                    <a:lnB w="12700" cap="flat" cmpd="sng" algn="ctr">
                      <a:solidFill>
                        <a:prstClr val="black"/>
                      </a:solidFill>
                      <a:prstDash val="sysDot"/>
                      <a:round/>
                      <a:headEnd type="none" w="med" len="med"/>
                      <a:tailEnd type="none" w="med" len="med"/>
                    </a:lnB>
                    <a:solidFill>
                      <a:schemeClr val="accent1">
                        <a:lumMod val="20000"/>
                        <a:lumOff val="80000"/>
                      </a:schemeClr>
                    </a:solidFill>
                  </a:tcPr>
                </a:tc>
                <a:tc>
                  <a:txBody>
                    <a:bodyPr/>
                    <a:lstStyle/>
                    <a:p>
                      <a:pPr algn="ctr"/>
                      <a:r>
                        <a:rPr lang="en-US" sz="1200" dirty="0">
                          <a:latin typeface="Calibri"/>
                          <a:cs typeface="Calibri"/>
                        </a:rPr>
                        <a:t>41.9%</a:t>
                      </a:r>
                    </a:p>
                  </a:txBody>
                  <a:tcPr>
                    <a:lnL w="12700" cap="flat" cmpd="sng" algn="ctr">
                      <a:solidFill>
                        <a:prstClr val="black"/>
                      </a:solidFill>
                      <a:prstDash val="sysDot"/>
                      <a:round/>
                      <a:headEnd type="none" w="med" len="med"/>
                      <a:tailEnd type="none" w="med" len="med"/>
                    </a:lnL>
                    <a:lnR w="12700" cap="flat" cmpd="sng" algn="ctr">
                      <a:solidFill>
                        <a:prstClr val="black"/>
                      </a:solidFill>
                      <a:prstDash val="sysDot"/>
                      <a:round/>
                      <a:headEnd type="none" w="med" len="med"/>
                      <a:tailEnd type="none" w="med" len="med"/>
                    </a:lnR>
                    <a:lnB w="12700" cap="flat" cmpd="sng" algn="ctr">
                      <a:solidFill>
                        <a:prstClr val="black"/>
                      </a:solidFill>
                      <a:prstDash val="sysDot"/>
                      <a:round/>
                      <a:headEnd type="none" w="med" len="med"/>
                      <a:tailEnd type="none" w="med" len="med"/>
                    </a:lnB>
                    <a:solidFill>
                      <a:schemeClr val="accent1">
                        <a:lumMod val="20000"/>
                        <a:lumOff val="80000"/>
                      </a:schemeClr>
                    </a:solidFill>
                  </a:tcPr>
                </a:tc>
                <a:tc>
                  <a:txBody>
                    <a:bodyPr/>
                    <a:lstStyle/>
                    <a:p>
                      <a:pPr algn="ctr"/>
                      <a:r>
                        <a:rPr lang="en-US" sz="1200" dirty="0">
                          <a:latin typeface="Calibri"/>
                          <a:cs typeface="Calibri"/>
                        </a:rPr>
                        <a:t>43.8%</a:t>
                      </a:r>
                    </a:p>
                  </a:txBody>
                  <a:tcPr>
                    <a:lnL w="12700" cap="flat" cmpd="sng" algn="ctr">
                      <a:solidFill>
                        <a:prstClr val="black"/>
                      </a:solidFill>
                      <a:prstDash val="sysDot"/>
                      <a:round/>
                      <a:headEnd type="none" w="med" len="med"/>
                      <a:tailEnd type="none" w="med" len="med"/>
                    </a:lnL>
                    <a:lnR w="12700" cap="flat" cmpd="sng" algn="ctr">
                      <a:solidFill>
                        <a:prstClr val="black"/>
                      </a:solidFill>
                      <a:prstDash val="sysDot"/>
                      <a:round/>
                      <a:headEnd type="none" w="med" len="med"/>
                      <a:tailEnd type="none" w="med" len="med"/>
                    </a:lnR>
                    <a:lnB w="12700" cap="flat" cmpd="sng" algn="ctr">
                      <a:solidFill>
                        <a:prstClr val="black"/>
                      </a:solidFill>
                      <a:prstDash val="sysDot"/>
                      <a:round/>
                      <a:headEnd type="none" w="med" len="med"/>
                      <a:tailEnd type="none" w="med" len="med"/>
                    </a:lnB>
                    <a:solidFill>
                      <a:schemeClr val="accent1">
                        <a:lumMod val="20000"/>
                        <a:lumOff val="80000"/>
                      </a:schemeClr>
                    </a:solidFill>
                  </a:tcPr>
                </a:tc>
                <a:tc>
                  <a:txBody>
                    <a:bodyPr/>
                    <a:lstStyle/>
                    <a:p>
                      <a:pPr algn="ctr"/>
                      <a:r>
                        <a:rPr lang="en-US" sz="1200" dirty="0">
                          <a:latin typeface="Calibri"/>
                          <a:cs typeface="Calibri"/>
                        </a:rPr>
                        <a:t>38</a:t>
                      </a:r>
                    </a:p>
                  </a:txBody>
                  <a:tcPr>
                    <a:lnL w="12700" cap="flat" cmpd="sng" algn="ctr">
                      <a:solidFill>
                        <a:prstClr val="black"/>
                      </a:solidFill>
                      <a:prstDash val="sysDot"/>
                      <a:round/>
                      <a:headEnd type="none" w="med" len="med"/>
                      <a:tailEnd type="none" w="med" len="med"/>
                    </a:lnL>
                    <a:lnB w="12700" cap="flat" cmpd="sng" algn="ctr">
                      <a:solidFill>
                        <a:prstClr val="black"/>
                      </a:solidFill>
                      <a:prstDash val="sysDot"/>
                      <a:round/>
                      <a:headEnd type="none" w="med" len="med"/>
                      <a:tailEnd type="none" w="med" len="med"/>
                    </a:lnB>
                    <a:solidFill>
                      <a:schemeClr val="accent1">
                        <a:lumMod val="20000"/>
                        <a:lumOff val="80000"/>
                      </a:schemeClr>
                    </a:solidFill>
                  </a:tcPr>
                </a:tc>
                <a:extLst>
                  <a:ext uri="{0D108BD9-81ED-4DB2-BD59-A6C34878D82A}">
                    <a16:rowId xmlns="" xmlns:a16="http://schemas.microsoft.com/office/drawing/2014/main" val="10004"/>
                  </a:ext>
                </a:extLst>
              </a:tr>
              <a:tr h="274320">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r>
                        <a:rPr lang="en-US" sz="1200" dirty="0">
                          <a:latin typeface="Calibri"/>
                          <a:cs typeface="Calibri"/>
                        </a:rPr>
                        <a:t>7 </a:t>
                      </a:r>
                      <a:r>
                        <a:rPr lang="en-US" sz="1200" dirty="0" smtClean="0">
                          <a:latin typeface="Calibri"/>
                          <a:cs typeface="Calibri"/>
                        </a:rPr>
                        <a:t>post POC</a:t>
                      </a:r>
                      <a:endParaRPr lang="en-US" sz="1200" dirty="0">
                        <a:latin typeface="Calibri"/>
                        <a:cs typeface="Calibri"/>
                      </a:endParaRPr>
                    </a:p>
                  </a:txBody>
                  <a:tcPr anchor="ctr">
                    <a:lnL w="12700" cap="flat" cmpd="sng" algn="ctr">
                      <a:solidFill>
                        <a:prstClr val="black"/>
                      </a:solidFill>
                      <a:prstDash val="sysDot"/>
                      <a:round/>
                      <a:headEnd type="none" w="med" len="med"/>
                      <a:tailEnd type="none" w="med" len="med"/>
                    </a:lnL>
                    <a:lnR w="12700" cap="flat" cmpd="sng" algn="ctr">
                      <a:solidFill>
                        <a:prstClr val="black"/>
                      </a:solidFill>
                      <a:prstDash val="sysDot"/>
                      <a:round/>
                      <a:headEnd type="none" w="med" len="med"/>
                      <a:tailEnd type="none" w="med" len="med"/>
                    </a:lnR>
                    <a:lnT w="12700" cap="flat" cmpd="sng" algn="ctr">
                      <a:solidFill>
                        <a:prstClr val="black"/>
                      </a:solidFill>
                      <a:prstDash val="sysDot"/>
                      <a:round/>
                      <a:headEnd type="none" w="med" len="med"/>
                      <a:tailEnd type="none" w="med" len="med"/>
                    </a:lnT>
                    <a:solidFill>
                      <a:schemeClr val="accent1">
                        <a:lumMod val="20000"/>
                        <a:lumOff val="80000"/>
                      </a:schemeClr>
                    </a:solidFill>
                  </a:tcPr>
                </a:tc>
                <a:tc>
                  <a:txBody>
                    <a:bodyPr/>
                    <a:lstStyle/>
                    <a:p>
                      <a:r>
                        <a:rPr lang="en-US" sz="1200" dirty="0">
                          <a:latin typeface="Calibri"/>
                          <a:cs typeface="Calibri"/>
                        </a:rPr>
                        <a:t>789</a:t>
                      </a:r>
                    </a:p>
                  </a:txBody>
                  <a:tcPr anchor="ctr">
                    <a:lnL w="12700" cap="flat" cmpd="sng" algn="ctr">
                      <a:solidFill>
                        <a:prstClr val="black"/>
                      </a:solidFill>
                      <a:prstDash val="sysDot"/>
                      <a:round/>
                      <a:headEnd type="none" w="med" len="med"/>
                      <a:tailEnd type="none" w="med" len="med"/>
                    </a:lnL>
                    <a:lnR w="12700" cap="flat" cmpd="sng" algn="ctr">
                      <a:solidFill>
                        <a:prstClr val="black"/>
                      </a:solidFill>
                      <a:prstDash val="sysDot"/>
                      <a:round/>
                      <a:headEnd type="none" w="med" len="med"/>
                      <a:tailEnd type="none" w="med" len="med"/>
                    </a:lnR>
                    <a:lnT w="12700" cap="flat" cmpd="sng" algn="ctr">
                      <a:solidFill>
                        <a:prstClr val="black"/>
                      </a:solidFill>
                      <a:prstDash val="sysDot"/>
                      <a:round/>
                      <a:headEnd type="none" w="med" len="med"/>
                      <a:tailEnd type="none" w="med" len="med"/>
                    </a:lnT>
                    <a:solidFill>
                      <a:schemeClr val="accent1">
                        <a:lumMod val="20000"/>
                        <a:lumOff val="80000"/>
                      </a:schemeClr>
                    </a:solidFill>
                  </a:tcPr>
                </a:tc>
                <a:tc>
                  <a:txBody>
                    <a:bodyPr/>
                    <a:lstStyle/>
                    <a:p>
                      <a:pPr algn="ctr"/>
                      <a:r>
                        <a:rPr lang="en-US" sz="1200" dirty="0">
                          <a:latin typeface="Calibri"/>
                          <a:cs typeface="Calibri"/>
                        </a:rPr>
                        <a:t>100%</a:t>
                      </a:r>
                    </a:p>
                  </a:txBody>
                  <a:tcPr anchor="ctr">
                    <a:lnL w="12700" cap="flat" cmpd="sng" algn="ctr">
                      <a:solidFill>
                        <a:prstClr val="black"/>
                      </a:solidFill>
                      <a:prstDash val="sysDot"/>
                      <a:round/>
                      <a:headEnd type="none" w="med" len="med"/>
                      <a:tailEnd type="none" w="med" len="med"/>
                    </a:lnL>
                    <a:lnR w="12700" cap="flat" cmpd="sng" algn="ctr">
                      <a:solidFill>
                        <a:prstClr val="black"/>
                      </a:solidFill>
                      <a:prstDash val="sysDot"/>
                      <a:round/>
                      <a:headEnd type="none" w="med" len="med"/>
                      <a:tailEnd type="none" w="med" len="med"/>
                    </a:lnR>
                    <a:lnT w="12700" cap="flat" cmpd="sng" algn="ctr">
                      <a:solidFill>
                        <a:prstClr val="black"/>
                      </a:solidFill>
                      <a:prstDash val="sysDot"/>
                      <a:round/>
                      <a:headEnd type="none" w="med" len="med"/>
                      <a:tailEnd type="none" w="med" len="med"/>
                    </a:lnT>
                    <a:solidFill>
                      <a:schemeClr val="accent1">
                        <a:lumMod val="20000"/>
                        <a:lumOff val="80000"/>
                      </a:schemeClr>
                    </a:solidFill>
                  </a:tcPr>
                </a:tc>
                <a:tc>
                  <a:txBody>
                    <a:bodyPr/>
                    <a:lstStyle/>
                    <a:p>
                      <a:pPr algn="ctr"/>
                      <a:r>
                        <a:rPr lang="en-US" sz="1200" dirty="0">
                          <a:latin typeface="Calibri"/>
                          <a:cs typeface="Calibri"/>
                        </a:rPr>
                        <a:t>99.5%</a:t>
                      </a:r>
                    </a:p>
                  </a:txBody>
                  <a:tcPr anchor="ctr">
                    <a:lnL w="12700" cap="flat" cmpd="sng" algn="ctr">
                      <a:solidFill>
                        <a:prstClr val="black"/>
                      </a:solidFill>
                      <a:prstDash val="sysDot"/>
                      <a:round/>
                      <a:headEnd type="none" w="med" len="med"/>
                      <a:tailEnd type="none" w="med" len="med"/>
                    </a:lnL>
                    <a:lnR w="12700" cap="flat" cmpd="sng" algn="ctr">
                      <a:solidFill>
                        <a:prstClr val="black"/>
                      </a:solidFill>
                      <a:prstDash val="sysDot"/>
                      <a:round/>
                      <a:headEnd type="none" w="med" len="med"/>
                      <a:tailEnd type="none" w="med" len="med"/>
                    </a:lnR>
                    <a:lnT w="12700" cap="flat" cmpd="sng" algn="ctr">
                      <a:solidFill>
                        <a:prstClr val="black"/>
                      </a:solidFill>
                      <a:prstDash val="sysDot"/>
                      <a:round/>
                      <a:headEnd type="none" w="med" len="med"/>
                      <a:tailEnd type="none" w="med" len="med"/>
                    </a:lnT>
                    <a:solidFill>
                      <a:schemeClr val="accent1">
                        <a:lumMod val="20000"/>
                        <a:lumOff val="80000"/>
                      </a:schemeClr>
                    </a:solidFill>
                  </a:tcPr>
                </a:tc>
                <a:tc>
                  <a:txBody>
                    <a:bodyPr/>
                    <a:lstStyle/>
                    <a:p>
                      <a:pPr algn="ctr"/>
                      <a:r>
                        <a:rPr lang="en-US" sz="1200" dirty="0">
                          <a:latin typeface="Calibri"/>
                          <a:cs typeface="Calibri"/>
                        </a:rPr>
                        <a:t>0</a:t>
                      </a:r>
                    </a:p>
                  </a:txBody>
                  <a:tcPr anchor="ctr">
                    <a:lnL w="12700" cap="flat" cmpd="sng" algn="ctr">
                      <a:solidFill>
                        <a:prstClr val="black"/>
                      </a:solidFill>
                      <a:prstDash val="sysDot"/>
                      <a:round/>
                      <a:headEnd type="none" w="med" len="med"/>
                      <a:tailEnd type="none" w="med" len="med"/>
                    </a:lnL>
                    <a:lnR w="12700" cap="flat" cmpd="sng" algn="ctr">
                      <a:solidFill>
                        <a:prstClr val="black"/>
                      </a:solidFill>
                      <a:prstDash val="sysDot"/>
                      <a:round/>
                      <a:headEnd type="none" w="med" len="med"/>
                      <a:tailEnd type="none" w="med" len="med"/>
                    </a:lnR>
                    <a:lnT w="12700" cap="flat" cmpd="sng" algn="ctr">
                      <a:solidFill>
                        <a:prstClr val="black"/>
                      </a:solidFill>
                      <a:prstDash val="sysDot"/>
                      <a:round/>
                      <a:headEnd type="none" w="med" len="med"/>
                      <a:tailEnd type="none" w="med" len="med"/>
                    </a:lnT>
                    <a:solidFill>
                      <a:schemeClr val="accent1">
                        <a:lumMod val="20000"/>
                        <a:lumOff val="80000"/>
                      </a:schemeClr>
                    </a:solidFill>
                  </a:tcPr>
                </a:tc>
                <a:tc>
                  <a:txBody>
                    <a:bodyPr/>
                    <a:lstStyle/>
                    <a:p>
                      <a:pPr algn="ctr"/>
                      <a:r>
                        <a:rPr lang="en-US" sz="1200" dirty="0">
                          <a:latin typeface="Calibri"/>
                          <a:cs typeface="Calibri"/>
                        </a:rPr>
                        <a:t>91.1%</a:t>
                      </a:r>
                    </a:p>
                  </a:txBody>
                  <a:tcPr anchor="ctr">
                    <a:lnL w="12700" cap="flat" cmpd="sng" algn="ctr">
                      <a:solidFill>
                        <a:prstClr val="black"/>
                      </a:solidFill>
                      <a:prstDash val="sysDot"/>
                      <a:round/>
                      <a:headEnd type="none" w="med" len="med"/>
                      <a:tailEnd type="none" w="med" len="med"/>
                    </a:lnL>
                    <a:lnR w="12700" cap="flat" cmpd="sng" algn="ctr">
                      <a:solidFill>
                        <a:prstClr val="black"/>
                      </a:solidFill>
                      <a:prstDash val="sysDot"/>
                      <a:round/>
                      <a:headEnd type="none" w="med" len="med"/>
                      <a:tailEnd type="none" w="med" len="med"/>
                    </a:lnR>
                    <a:lnT w="12700" cap="flat" cmpd="sng" algn="ctr">
                      <a:solidFill>
                        <a:prstClr val="black"/>
                      </a:solidFill>
                      <a:prstDash val="sysDot"/>
                      <a:round/>
                      <a:headEnd type="none" w="med" len="med"/>
                      <a:tailEnd type="none" w="med" len="med"/>
                    </a:lnT>
                    <a:solidFill>
                      <a:schemeClr val="accent1">
                        <a:lumMod val="20000"/>
                        <a:lumOff val="80000"/>
                      </a:schemeClr>
                    </a:solidFill>
                  </a:tcPr>
                </a:tc>
                <a:tc>
                  <a:txBody>
                    <a:bodyPr/>
                    <a:lstStyle/>
                    <a:p>
                      <a:pPr algn="ctr"/>
                      <a:r>
                        <a:rPr lang="en-US" sz="1200" dirty="0">
                          <a:latin typeface="Calibri"/>
                          <a:cs typeface="Calibri"/>
                        </a:rPr>
                        <a:t>70.7%</a:t>
                      </a:r>
                    </a:p>
                  </a:txBody>
                  <a:tcPr anchor="ctr">
                    <a:lnL w="12700" cap="flat" cmpd="sng" algn="ctr">
                      <a:solidFill>
                        <a:prstClr val="black"/>
                      </a:solidFill>
                      <a:prstDash val="sysDot"/>
                      <a:round/>
                      <a:headEnd type="none" w="med" len="med"/>
                      <a:tailEnd type="none" w="med" len="med"/>
                    </a:lnL>
                    <a:lnR w="12700" cap="flat" cmpd="sng" algn="ctr">
                      <a:solidFill>
                        <a:prstClr val="black"/>
                      </a:solidFill>
                      <a:prstDash val="sysDot"/>
                      <a:round/>
                      <a:headEnd type="none" w="med" len="med"/>
                      <a:tailEnd type="none" w="med" len="med"/>
                    </a:lnR>
                    <a:lnT w="12700" cap="flat" cmpd="sng" algn="ctr">
                      <a:solidFill>
                        <a:prstClr val="black"/>
                      </a:solidFill>
                      <a:prstDash val="sysDot"/>
                      <a:round/>
                      <a:headEnd type="none" w="med" len="med"/>
                      <a:tailEnd type="none" w="med" len="med"/>
                    </a:lnT>
                    <a:solidFill>
                      <a:schemeClr val="accent1">
                        <a:lumMod val="20000"/>
                        <a:lumOff val="80000"/>
                      </a:schemeClr>
                    </a:solidFill>
                  </a:tcPr>
                </a:tc>
                <a:tc>
                  <a:txBody>
                    <a:bodyPr/>
                    <a:lstStyle/>
                    <a:p>
                      <a:pPr algn="ctr"/>
                      <a:r>
                        <a:rPr lang="en-US" sz="1200" dirty="0">
                          <a:latin typeface="Calibri"/>
                          <a:cs typeface="Calibri"/>
                        </a:rPr>
                        <a:t>0</a:t>
                      </a:r>
                    </a:p>
                  </a:txBody>
                  <a:tcPr anchor="ctr">
                    <a:lnL w="12700" cap="flat" cmpd="sng" algn="ctr">
                      <a:solidFill>
                        <a:prstClr val="black"/>
                      </a:solidFill>
                      <a:prstDash val="sysDot"/>
                      <a:round/>
                      <a:headEnd type="none" w="med" len="med"/>
                      <a:tailEnd type="none" w="med" len="med"/>
                    </a:lnL>
                    <a:lnT w="12700" cap="flat" cmpd="sng" algn="ctr">
                      <a:solidFill>
                        <a:prstClr val="black"/>
                      </a:solidFill>
                      <a:prstDash val="sysDot"/>
                      <a:round/>
                      <a:headEnd type="none" w="med" len="med"/>
                      <a:tailEnd type="none" w="med" len="med"/>
                    </a:lnT>
                    <a:solidFill>
                      <a:schemeClr val="accent1">
                        <a:lumMod val="20000"/>
                        <a:lumOff val="80000"/>
                      </a:schemeClr>
                    </a:solidFill>
                  </a:tcPr>
                </a:tc>
                <a:extLst>
                  <a:ext uri="{0D108BD9-81ED-4DB2-BD59-A6C34878D82A}">
                    <a16:rowId xmlns="" xmlns:a16="http://schemas.microsoft.com/office/drawing/2014/main" val="10005"/>
                  </a:ext>
                </a:extLst>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3242955887"/>
              </p:ext>
            </p:extLst>
          </p:nvPr>
        </p:nvGraphicFramePr>
        <p:xfrm>
          <a:off x="228600" y="4576726"/>
          <a:ext cx="8686800" cy="1188720"/>
        </p:xfrm>
        <a:graphic>
          <a:graphicData uri="http://schemas.openxmlformats.org/drawingml/2006/table">
            <a:tbl>
              <a:tblPr firstRow="1" bandRow="1">
                <a:tableStyleId>{5940675A-B579-460E-94D1-54222C63F5DA}</a:tableStyleId>
              </a:tblPr>
              <a:tblGrid>
                <a:gridCol w="1066800">
                  <a:extLst>
                    <a:ext uri="{9D8B030D-6E8A-4147-A177-3AD203B41FA5}">
                      <a16:colId xmlns="" xmlns:a16="http://schemas.microsoft.com/office/drawing/2014/main" val="20000"/>
                    </a:ext>
                  </a:extLst>
                </a:gridCol>
                <a:gridCol w="838200">
                  <a:extLst>
                    <a:ext uri="{9D8B030D-6E8A-4147-A177-3AD203B41FA5}">
                      <a16:colId xmlns="" xmlns:a16="http://schemas.microsoft.com/office/drawing/2014/main" val="20001"/>
                    </a:ext>
                  </a:extLst>
                </a:gridCol>
                <a:gridCol w="762000">
                  <a:extLst>
                    <a:ext uri="{9D8B030D-6E8A-4147-A177-3AD203B41FA5}">
                      <a16:colId xmlns="" xmlns:a16="http://schemas.microsoft.com/office/drawing/2014/main" val="20002"/>
                    </a:ext>
                  </a:extLst>
                </a:gridCol>
                <a:gridCol w="914400">
                  <a:extLst>
                    <a:ext uri="{9D8B030D-6E8A-4147-A177-3AD203B41FA5}">
                      <a16:colId xmlns="" xmlns:a16="http://schemas.microsoft.com/office/drawing/2014/main" val="20003"/>
                    </a:ext>
                  </a:extLst>
                </a:gridCol>
                <a:gridCol w="762000">
                  <a:extLst>
                    <a:ext uri="{9D8B030D-6E8A-4147-A177-3AD203B41FA5}">
                      <a16:colId xmlns="" xmlns:a16="http://schemas.microsoft.com/office/drawing/2014/main" val="20004"/>
                    </a:ext>
                  </a:extLst>
                </a:gridCol>
                <a:gridCol w="685800">
                  <a:extLst>
                    <a:ext uri="{9D8B030D-6E8A-4147-A177-3AD203B41FA5}">
                      <a16:colId xmlns="" xmlns:a16="http://schemas.microsoft.com/office/drawing/2014/main" val="20005"/>
                    </a:ext>
                  </a:extLst>
                </a:gridCol>
                <a:gridCol w="685800">
                  <a:extLst>
                    <a:ext uri="{9D8B030D-6E8A-4147-A177-3AD203B41FA5}">
                      <a16:colId xmlns="" xmlns:a16="http://schemas.microsoft.com/office/drawing/2014/main" val="20006"/>
                    </a:ext>
                  </a:extLst>
                </a:gridCol>
                <a:gridCol w="685800">
                  <a:extLst>
                    <a:ext uri="{9D8B030D-6E8A-4147-A177-3AD203B41FA5}">
                      <a16:colId xmlns="" xmlns:a16="http://schemas.microsoft.com/office/drawing/2014/main" val="20007"/>
                    </a:ext>
                  </a:extLst>
                </a:gridCol>
                <a:gridCol w="685800">
                  <a:extLst>
                    <a:ext uri="{9D8B030D-6E8A-4147-A177-3AD203B41FA5}">
                      <a16:colId xmlns="" xmlns:a16="http://schemas.microsoft.com/office/drawing/2014/main" val="20008"/>
                    </a:ext>
                  </a:extLst>
                </a:gridCol>
                <a:gridCol w="685800">
                  <a:extLst>
                    <a:ext uri="{9D8B030D-6E8A-4147-A177-3AD203B41FA5}">
                      <a16:colId xmlns="" xmlns:a16="http://schemas.microsoft.com/office/drawing/2014/main" val="20009"/>
                    </a:ext>
                  </a:extLst>
                </a:gridCol>
                <a:gridCol w="914400">
                  <a:extLst>
                    <a:ext uri="{9D8B030D-6E8A-4147-A177-3AD203B41FA5}">
                      <a16:colId xmlns="" xmlns:a16="http://schemas.microsoft.com/office/drawing/2014/main" val="20010"/>
                    </a:ext>
                  </a:extLst>
                </a:gridCol>
              </a:tblGrid>
              <a:tr h="518160">
                <a:tc rowSpan="2">
                  <a:txBody>
                    <a:bodyPr/>
                    <a:lstStyle/>
                    <a:p>
                      <a:r>
                        <a:rPr lang="en-US" sz="1200" dirty="0" smtClean="0">
                          <a:solidFill>
                            <a:schemeClr val="tx1"/>
                          </a:solidFill>
                          <a:latin typeface="Calibri"/>
                          <a:cs typeface="Calibri"/>
                        </a:rPr>
                        <a:t>Nine</a:t>
                      </a:r>
                      <a:r>
                        <a:rPr lang="en-US" sz="1200" baseline="0" dirty="0" smtClean="0">
                          <a:solidFill>
                            <a:schemeClr val="tx1"/>
                          </a:solidFill>
                          <a:latin typeface="Calibri"/>
                          <a:cs typeface="Calibri"/>
                        </a:rPr>
                        <a:t> </a:t>
                      </a:r>
                      <a:r>
                        <a:rPr lang="en-US" sz="1200" dirty="0" smtClean="0">
                          <a:solidFill>
                            <a:schemeClr val="tx1"/>
                          </a:solidFill>
                          <a:latin typeface="Calibri"/>
                          <a:cs typeface="Calibri"/>
                        </a:rPr>
                        <a:t>countries </a:t>
                      </a:r>
                      <a:r>
                        <a:rPr lang="en-US" sz="1200" b="0" dirty="0">
                          <a:solidFill>
                            <a:schemeClr val="tx1"/>
                          </a:solidFill>
                          <a:latin typeface="Calibri"/>
                          <a:cs typeface="Calibri"/>
                        </a:rPr>
                        <a:t>(Dec 2016 – March 2018)*</a:t>
                      </a:r>
                    </a:p>
                  </a:txBody>
                  <a:tcPr>
                    <a:lnR w="12700" cap="flat" cmpd="sng" algn="ctr">
                      <a:solidFill>
                        <a:prstClr val="black"/>
                      </a:solidFill>
                      <a:prstDash val="sysDot"/>
                      <a:round/>
                      <a:headEnd type="none" w="med" len="med"/>
                      <a:tailEnd type="none" w="med" len="med"/>
                    </a:lnR>
                    <a:solidFill>
                      <a:schemeClr val="bg1">
                        <a:lumMod val="95000"/>
                      </a:schemeClr>
                    </a:solidFill>
                  </a:tcPr>
                </a:tc>
                <a:tc rowSpan="2">
                  <a:txBody>
                    <a:bodyPr/>
                    <a:lstStyle/>
                    <a:p>
                      <a:r>
                        <a:rPr lang="en-US" sz="1200" dirty="0">
                          <a:solidFill>
                            <a:schemeClr val="tx1"/>
                          </a:solidFill>
                          <a:latin typeface="Calibri"/>
                          <a:cs typeface="Calibri"/>
                        </a:rPr>
                        <a:t>M&amp;E</a:t>
                      </a:r>
                    </a:p>
                  </a:txBody>
                  <a:tcPr>
                    <a:lnL w="12700" cap="flat" cmpd="sng" algn="ctr">
                      <a:solidFill>
                        <a:prstClr val="black"/>
                      </a:solidFill>
                      <a:prstDash val="sysDot"/>
                      <a:round/>
                      <a:headEnd type="none" w="med" len="med"/>
                      <a:tailEnd type="none" w="med" len="med"/>
                    </a:lnL>
                    <a:lnR w="12700" cap="flat" cmpd="sng" algn="ctr">
                      <a:solidFill>
                        <a:prstClr val="black"/>
                      </a:solidFill>
                      <a:prstDash val="sysDot"/>
                      <a:round/>
                      <a:headEnd type="none" w="med" len="med"/>
                      <a:tailEnd type="none" w="med" len="med"/>
                    </a:lnR>
                    <a:solidFill>
                      <a:schemeClr val="bg1">
                        <a:lumMod val="95000"/>
                      </a:schemeClr>
                    </a:solidFill>
                  </a:tcPr>
                </a:tc>
                <a:tc rowSpan="2">
                  <a:txBody>
                    <a:bodyPr/>
                    <a:lstStyle/>
                    <a:p>
                      <a:r>
                        <a:rPr lang="en-US" sz="1200" dirty="0" smtClean="0">
                          <a:solidFill>
                            <a:schemeClr val="tx1"/>
                          </a:solidFill>
                          <a:latin typeface="Calibri"/>
                          <a:cs typeface="Calibri"/>
                        </a:rPr>
                        <a:t>Alere q/</a:t>
                      </a:r>
                      <a:r>
                        <a:rPr lang="en-US" sz="1200" baseline="0" dirty="0" smtClean="0">
                          <a:solidFill>
                            <a:schemeClr val="tx1"/>
                          </a:solidFill>
                          <a:latin typeface="Calibri"/>
                          <a:cs typeface="Calibri"/>
                        </a:rPr>
                        <a:t> Whole blood </a:t>
                      </a:r>
                      <a:r>
                        <a:rPr lang="en-US" sz="1200" baseline="0" dirty="0">
                          <a:solidFill>
                            <a:schemeClr val="tx1"/>
                          </a:solidFill>
                          <a:latin typeface="Calibri"/>
                          <a:cs typeface="Calibri"/>
                        </a:rPr>
                        <a:t>&amp; </a:t>
                      </a:r>
                      <a:r>
                        <a:rPr lang="en-US" sz="1200" baseline="0" dirty="0" smtClean="0">
                          <a:solidFill>
                            <a:schemeClr val="tx1"/>
                          </a:solidFill>
                          <a:latin typeface="Calibri"/>
                          <a:cs typeface="Calibri"/>
                        </a:rPr>
                        <a:t>Xpert/ Whole blood</a:t>
                      </a:r>
                      <a:endParaRPr lang="en-US" sz="1200" dirty="0">
                        <a:solidFill>
                          <a:schemeClr val="tx1"/>
                        </a:solidFill>
                        <a:latin typeface="Calibri"/>
                        <a:cs typeface="Calibri"/>
                      </a:endParaRPr>
                    </a:p>
                  </a:txBody>
                  <a:tcPr>
                    <a:lnL w="12700" cap="flat" cmpd="sng" algn="ctr">
                      <a:solidFill>
                        <a:prstClr val="black"/>
                      </a:solidFill>
                      <a:prstDash val="sysDot"/>
                      <a:round/>
                      <a:headEnd type="none" w="med" len="med"/>
                      <a:tailEnd type="none" w="med" len="med"/>
                    </a:lnL>
                    <a:lnR w="12700" cap="flat" cmpd="sng" algn="ctr">
                      <a:solidFill>
                        <a:prstClr val="black"/>
                      </a:solidFill>
                      <a:prstDash val="sysDot"/>
                      <a:round/>
                      <a:headEnd type="none" w="med" len="med"/>
                      <a:tailEnd type="none" w="med" len="med"/>
                    </a:lnR>
                    <a:solidFill>
                      <a:schemeClr val="bg1">
                        <a:lumMod val="95000"/>
                      </a:schemeClr>
                    </a:solidFill>
                  </a:tcPr>
                </a:tc>
                <a:tc>
                  <a:txBody>
                    <a:bodyPr/>
                    <a:lstStyle/>
                    <a:p>
                      <a:r>
                        <a:rPr lang="en-US" sz="1200" b="0" dirty="0">
                          <a:solidFill>
                            <a:schemeClr val="tx1"/>
                          </a:solidFill>
                          <a:latin typeface="Calibri"/>
                          <a:cs typeface="Calibri"/>
                        </a:rPr>
                        <a:t>SOC</a:t>
                      </a:r>
                      <a:r>
                        <a:rPr lang="en-US" sz="1200" b="0" baseline="0" dirty="0">
                          <a:solidFill>
                            <a:schemeClr val="tx1"/>
                          </a:solidFill>
                          <a:latin typeface="Calibri"/>
                          <a:cs typeface="Calibri"/>
                        </a:rPr>
                        <a:t> </a:t>
                      </a:r>
                      <a:r>
                        <a:rPr lang="mr-IN" sz="1200" b="0" baseline="0" dirty="0">
                          <a:solidFill>
                            <a:schemeClr val="tx1"/>
                          </a:solidFill>
                          <a:latin typeface="Calibri"/>
                          <a:cs typeface="Calibri"/>
                        </a:rPr>
                        <a:t>–</a:t>
                      </a:r>
                      <a:r>
                        <a:rPr lang="en-US" sz="1200" b="0" baseline="0" dirty="0">
                          <a:solidFill>
                            <a:schemeClr val="tx1"/>
                          </a:solidFill>
                          <a:latin typeface="Calibri"/>
                          <a:cs typeface="Calibri"/>
                        </a:rPr>
                        <a:t> 102</a:t>
                      </a:r>
                      <a:endParaRPr lang="en-US" sz="1200" b="0" dirty="0">
                        <a:solidFill>
                          <a:schemeClr val="tx1"/>
                        </a:solidFill>
                        <a:latin typeface="Calibri"/>
                        <a:cs typeface="Calibri"/>
                      </a:endParaRPr>
                    </a:p>
                  </a:txBody>
                  <a:tcPr anchor="ctr">
                    <a:lnL w="12700" cap="flat" cmpd="sng" algn="ctr">
                      <a:solidFill>
                        <a:prstClr val="black"/>
                      </a:solidFill>
                      <a:prstDash val="sysDot"/>
                      <a:round/>
                      <a:headEnd type="none" w="med" len="med"/>
                      <a:tailEnd type="none" w="med" len="med"/>
                    </a:lnL>
                    <a:lnR w="12700" cap="flat" cmpd="sng" algn="ctr">
                      <a:solidFill>
                        <a:prstClr val="black"/>
                      </a:solidFill>
                      <a:prstDash val="sysDot"/>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ysDot"/>
                      <a:round/>
                      <a:headEnd type="none" w="med" len="med"/>
                      <a:tailEnd type="none" w="med" len="med"/>
                    </a:lnB>
                    <a:solidFill>
                      <a:schemeClr val="bg1">
                        <a:lumMod val="95000"/>
                      </a:schemeClr>
                    </a:solidFill>
                  </a:tcPr>
                </a:tc>
                <a:tc>
                  <a:txBody>
                    <a:bodyPr/>
                    <a:lstStyle/>
                    <a:p>
                      <a:r>
                        <a:rPr lang="en-US" sz="1200" b="0" dirty="0">
                          <a:solidFill>
                            <a:schemeClr val="tx1"/>
                          </a:solidFill>
                          <a:latin typeface="Calibri"/>
                          <a:cs typeface="Calibri"/>
                        </a:rPr>
                        <a:t>2,867</a:t>
                      </a:r>
                    </a:p>
                  </a:txBody>
                  <a:tcPr anchor="ctr">
                    <a:lnL w="12700" cap="flat" cmpd="sng" algn="ctr">
                      <a:solidFill>
                        <a:prstClr val="black"/>
                      </a:solidFill>
                      <a:prstDash val="sysDot"/>
                      <a:round/>
                      <a:headEnd type="none" w="med" len="med"/>
                      <a:tailEnd type="none" w="med" len="med"/>
                    </a:lnL>
                    <a:lnR w="12700" cap="flat" cmpd="sng" algn="ctr">
                      <a:solidFill>
                        <a:prstClr val="black"/>
                      </a:solidFill>
                      <a:prstDash val="sysDot"/>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ysDot"/>
                      <a:round/>
                      <a:headEnd type="none" w="med" len="med"/>
                      <a:tailEnd type="none" w="med" len="med"/>
                    </a:lnB>
                    <a:solidFill>
                      <a:schemeClr val="bg1">
                        <a:lumMod val="95000"/>
                      </a:schemeClr>
                    </a:solidFill>
                  </a:tcPr>
                </a:tc>
                <a:tc>
                  <a:txBody>
                    <a:bodyPr/>
                    <a:lstStyle/>
                    <a:p>
                      <a:pPr algn="ctr"/>
                      <a:r>
                        <a:rPr lang="en-US" sz="1200" b="0" dirty="0">
                          <a:solidFill>
                            <a:schemeClr val="tx1"/>
                          </a:solidFill>
                          <a:latin typeface="Calibri"/>
                          <a:cs typeface="Calibri"/>
                        </a:rPr>
                        <a:t>19.7%</a:t>
                      </a:r>
                    </a:p>
                  </a:txBody>
                  <a:tcPr anchor="ctr">
                    <a:lnL w="12700" cap="flat" cmpd="sng" algn="ctr">
                      <a:solidFill>
                        <a:prstClr val="black"/>
                      </a:solidFill>
                      <a:prstDash val="sysDot"/>
                      <a:round/>
                      <a:headEnd type="none" w="med" len="med"/>
                      <a:tailEnd type="none" w="med" len="med"/>
                    </a:lnL>
                    <a:lnR w="12700" cap="flat" cmpd="sng" algn="ctr">
                      <a:solidFill>
                        <a:prstClr val="black"/>
                      </a:solidFill>
                      <a:prstDash val="sysDot"/>
                      <a:round/>
                      <a:headEnd type="none" w="med" len="med"/>
                      <a:tailEnd type="none" w="med" len="med"/>
                    </a:lnR>
                    <a:lnB w="12700" cap="flat" cmpd="sng" algn="ctr">
                      <a:solidFill>
                        <a:scrgbClr r="0" g="0" b="0"/>
                      </a:solidFill>
                      <a:prstDash val="sysDot"/>
                      <a:round/>
                      <a:headEnd type="none" w="med" len="med"/>
                      <a:tailEnd type="none" w="med" len="med"/>
                    </a:lnB>
                    <a:solidFill>
                      <a:schemeClr val="bg1">
                        <a:lumMod val="95000"/>
                      </a:schemeClr>
                    </a:solidFill>
                  </a:tcPr>
                </a:tc>
                <a:tc>
                  <a:txBody>
                    <a:bodyPr/>
                    <a:lstStyle/>
                    <a:p>
                      <a:pPr algn="ctr"/>
                      <a:r>
                        <a:rPr lang="en-US" sz="1200" b="0" dirty="0">
                          <a:solidFill>
                            <a:schemeClr val="tx1"/>
                          </a:solidFill>
                          <a:latin typeface="Calibri"/>
                          <a:cs typeface="Calibri"/>
                        </a:rPr>
                        <a:t>0%</a:t>
                      </a:r>
                    </a:p>
                  </a:txBody>
                  <a:tcPr anchor="ctr">
                    <a:lnL w="12700" cap="flat" cmpd="sng" algn="ctr">
                      <a:solidFill>
                        <a:prstClr val="black"/>
                      </a:solidFill>
                      <a:prstDash val="sysDot"/>
                      <a:round/>
                      <a:headEnd type="none" w="med" len="med"/>
                      <a:tailEnd type="none" w="med" len="med"/>
                    </a:lnL>
                    <a:lnR w="12700" cap="flat" cmpd="sng" algn="ctr">
                      <a:solidFill>
                        <a:prstClr val="black"/>
                      </a:solidFill>
                      <a:prstDash val="sysDot"/>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scrgbClr r="0" g="0" b="0"/>
                      </a:solidFill>
                      <a:prstDash val="sysDot"/>
                      <a:round/>
                      <a:headEnd type="none" w="med" len="med"/>
                      <a:tailEnd type="none" w="med" len="med"/>
                    </a:lnB>
                    <a:solidFill>
                      <a:schemeClr val="bg1">
                        <a:lumMod val="95000"/>
                      </a:schemeClr>
                    </a:solidFill>
                  </a:tcPr>
                </a:tc>
                <a:tc>
                  <a:txBody>
                    <a:bodyPr/>
                    <a:lstStyle/>
                    <a:p>
                      <a:pPr algn="ctr"/>
                      <a:r>
                        <a:rPr lang="en-US" sz="1200" b="0" dirty="0">
                          <a:solidFill>
                            <a:schemeClr val="tx1"/>
                          </a:solidFill>
                          <a:latin typeface="Calibri"/>
                          <a:cs typeface="Calibri"/>
                        </a:rPr>
                        <a:t>55</a:t>
                      </a:r>
                    </a:p>
                  </a:txBody>
                  <a:tcPr anchor="ctr">
                    <a:lnL w="12700" cap="flat" cmpd="sng" algn="ctr">
                      <a:solidFill>
                        <a:prstClr val="black"/>
                      </a:solidFill>
                      <a:prstDash val="sysDot"/>
                      <a:round/>
                      <a:headEnd type="none" w="med" len="med"/>
                      <a:tailEnd type="none" w="med" len="med"/>
                    </a:lnL>
                    <a:lnR w="12700" cap="flat" cmpd="sng" algn="ctr">
                      <a:solidFill>
                        <a:prstClr val="black"/>
                      </a:solidFill>
                      <a:prstDash val="sysDot"/>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scrgbClr r="0" g="0" b="0"/>
                      </a:solidFill>
                      <a:prstDash val="sysDot"/>
                      <a:round/>
                      <a:headEnd type="none" w="med" len="med"/>
                      <a:tailEnd type="none" w="med" len="med"/>
                    </a:lnB>
                    <a:solidFill>
                      <a:schemeClr val="bg1">
                        <a:lumMod val="95000"/>
                      </a:schemeClr>
                    </a:solidFill>
                  </a:tcPr>
                </a:tc>
                <a:tc>
                  <a:txBody>
                    <a:bodyPr/>
                    <a:lstStyle/>
                    <a:p>
                      <a:pPr algn="ctr"/>
                      <a:r>
                        <a:rPr lang="en-US" sz="1200" b="0" dirty="0">
                          <a:solidFill>
                            <a:schemeClr val="tx1"/>
                          </a:solidFill>
                          <a:latin typeface="Calibri"/>
                          <a:cs typeface="Calibri"/>
                        </a:rPr>
                        <a:t>41.3%</a:t>
                      </a:r>
                    </a:p>
                  </a:txBody>
                  <a:tcPr anchor="ctr">
                    <a:lnL w="12700" cap="flat" cmpd="sng" algn="ctr">
                      <a:solidFill>
                        <a:prstClr val="black"/>
                      </a:solidFill>
                      <a:prstDash val="sysDot"/>
                      <a:round/>
                      <a:headEnd type="none" w="med" len="med"/>
                      <a:tailEnd type="none" w="med" len="med"/>
                    </a:lnL>
                    <a:lnR w="12700" cap="flat" cmpd="sng" algn="ctr">
                      <a:solidFill>
                        <a:prstClr val="black"/>
                      </a:solidFill>
                      <a:prstDash val="sysDot"/>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ysDot"/>
                      <a:round/>
                      <a:headEnd type="none" w="med" len="med"/>
                      <a:tailEnd type="none" w="med" len="med"/>
                    </a:lnB>
                    <a:solidFill>
                      <a:schemeClr val="bg1">
                        <a:lumMod val="95000"/>
                      </a:schemeClr>
                    </a:solidFill>
                  </a:tcPr>
                </a:tc>
                <a:tc>
                  <a:txBody>
                    <a:bodyPr/>
                    <a:lstStyle/>
                    <a:p>
                      <a:pPr algn="ctr"/>
                      <a:r>
                        <a:rPr lang="en-US" sz="1200" b="0" dirty="0">
                          <a:solidFill>
                            <a:schemeClr val="tx1"/>
                          </a:solidFill>
                          <a:latin typeface="Calibri"/>
                          <a:cs typeface="Calibri"/>
                        </a:rPr>
                        <a:t>0%</a:t>
                      </a:r>
                    </a:p>
                  </a:txBody>
                  <a:tcPr anchor="ctr">
                    <a:lnL w="12700" cap="flat" cmpd="sng" algn="ctr">
                      <a:solidFill>
                        <a:prstClr val="black"/>
                      </a:solidFill>
                      <a:prstDash val="sysDot"/>
                      <a:round/>
                      <a:headEnd type="none" w="med" len="med"/>
                      <a:tailEnd type="none" w="med" len="med"/>
                    </a:lnL>
                    <a:lnR w="12700" cap="flat" cmpd="sng" algn="ctr">
                      <a:solidFill>
                        <a:prstClr val="black"/>
                      </a:solidFill>
                      <a:prstDash val="sysDot"/>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scrgbClr r="0" g="0" b="0"/>
                      </a:solidFill>
                      <a:prstDash val="sysDot"/>
                      <a:round/>
                      <a:headEnd type="none" w="med" len="med"/>
                      <a:tailEnd type="none" w="med" len="med"/>
                    </a:lnB>
                    <a:solidFill>
                      <a:schemeClr val="bg1">
                        <a:lumMod val="95000"/>
                      </a:schemeClr>
                    </a:solidFill>
                  </a:tcPr>
                </a:tc>
                <a:tc>
                  <a:txBody>
                    <a:bodyPr/>
                    <a:lstStyle/>
                    <a:p>
                      <a:pPr algn="ctr"/>
                      <a:r>
                        <a:rPr lang="en-US" sz="1200" b="0" dirty="0">
                          <a:solidFill>
                            <a:schemeClr val="tx1"/>
                          </a:solidFill>
                          <a:latin typeface="Calibri"/>
                          <a:cs typeface="Calibri"/>
                        </a:rPr>
                        <a:t>50</a:t>
                      </a:r>
                    </a:p>
                  </a:txBody>
                  <a:tcPr anchor="ctr">
                    <a:lnL w="12700" cap="flat" cmpd="sng" algn="ctr">
                      <a:solidFill>
                        <a:prstClr val="black"/>
                      </a:solidFill>
                      <a:prstDash val="sysDot"/>
                      <a:round/>
                      <a:headEnd type="none" w="med" len="med"/>
                      <a:tailEnd type="none" w="med" len="med"/>
                    </a:lnL>
                    <a:lnT w="12700" cap="flat" cmpd="sng" algn="ctr">
                      <a:solidFill>
                        <a:prstClr val="black"/>
                      </a:solidFill>
                      <a:prstDash val="solid"/>
                      <a:round/>
                      <a:headEnd type="none" w="med" len="med"/>
                      <a:tailEnd type="none" w="med" len="med"/>
                    </a:lnT>
                    <a:lnB w="12700" cap="flat" cmpd="sng" algn="ctr">
                      <a:solidFill>
                        <a:prstClr val="black"/>
                      </a:solidFill>
                      <a:prstDash val="sysDot"/>
                      <a:round/>
                      <a:headEnd type="none" w="med" len="med"/>
                      <a:tailEnd type="none" w="med" len="med"/>
                    </a:lnB>
                    <a:solidFill>
                      <a:schemeClr val="bg1">
                        <a:lumMod val="95000"/>
                      </a:schemeClr>
                    </a:solidFill>
                  </a:tcPr>
                </a:tc>
                <a:extLst>
                  <a:ext uri="{0D108BD9-81ED-4DB2-BD59-A6C34878D82A}">
                    <a16:rowId xmlns="" xmlns:a16="http://schemas.microsoft.com/office/drawing/2014/main" val="10000"/>
                  </a:ext>
                </a:extLst>
              </a:tr>
              <a:tr h="411480">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r>
                        <a:rPr lang="en-US" sz="1200" b="0" dirty="0">
                          <a:solidFill>
                            <a:schemeClr val="tx1"/>
                          </a:solidFill>
                          <a:latin typeface="Calibri"/>
                          <a:cs typeface="Calibri"/>
                        </a:rPr>
                        <a:t>POC </a:t>
                      </a:r>
                      <a:r>
                        <a:rPr lang="mr-IN" sz="1200" b="0" dirty="0">
                          <a:solidFill>
                            <a:schemeClr val="tx1"/>
                          </a:solidFill>
                          <a:latin typeface="Calibri"/>
                          <a:cs typeface="Calibri"/>
                        </a:rPr>
                        <a:t>–</a:t>
                      </a:r>
                      <a:r>
                        <a:rPr lang="en-US" sz="1200" b="0" dirty="0">
                          <a:solidFill>
                            <a:schemeClr val="tx1"/>
                          </a:solidFill>
                          <a:latin typeface="Calibri"/>
                          <a:cs typeface="Calibri"/>
                        </a:rPr>
                        <a:t> 339</a:t>
                      </a:r>
                    </a:p>
                  </a:txBody>
                  <a:tcPr anchor="ctr">
                    <a:lnL w="12700" cap="flat" cmpd="sng" algn="ctr">
                      <a:solidFill>
                        <a:prstClr val="black"/>
                      </a:solidFill>
                      <a:prstDash val="sysDot"/>
                      <a:round/>
                      <a:headEnd type="none" w="med" len="med"/>
                      <a:tailEnd type="none" w="med" len="med"/>
                    </a:lnL>
                    <a:lnR w="12700" cap="flat" cmpd="sng" algn="ctr">
                      <a:solidFill>
                        <a:prstClr val="black"/>
                      </a:solidFill>
                      <a:prstDash val="sysDot"/>
                      <a:round/>
                      <a:headEnd type="none" w="med" len="med"/>
                      <a:tailEnd type="none" w="med" len="med"/>
                    </a:lnR>
                    <a:lnT w="12700" cap="flat" cmpd="sng" algn="ctr">
                      <a:solidFill>
                        <a:prstClr val="black"/>
                      </a:solidFill>
                      <a:prstDash val="sysDot"/>
                      <a:round/>
                      <a:headEnd type="none" w="med" len="med"/>
                      <a:tailEnd type="none" w="med" len="med"/>
                    </a:lnT>
                    <a:solidFill>
                      <a:schemeClr val="bg1">
                        <a:lumMod val="95000"/>
                      </a:schemeClr>
                    </a:solidFill>
                  </a:tcPr>
                </a:tc>
                <a:tc>
                  <a:txBody>
                    <a:bodyPr/>
                    <a:lstStyle/>
                    <a:p>
                      <a:r>
                        <a:rPr lang="en-US" sz="1200" b="0" dirty="0">
                          <a:solidFill>
                            <a:schemeClr val="tx1"/>
                          </a:solidFill>
                          <a:latin typeface="Calibri"/>
                          <a:cs typeface="Calibri"/>
                        </a:rPr>
                        <a:t>25,102</a:t>
                      </a:r>
                    </a:p>
                  </a:txBody>
                  <a:tcPr anchor="ctr">
                    <a:lnL w="12700" cap="flat" cmpd="sng" algn="ctr">
                      <a:solidFill>
                        <a:prstClr val="black"/>
                      </a:solidFill>
                      <a:prstDash val="sysDot"/>
                      <a:round/>
                      <a:headEnd type="none" w="med" len="med"/>
                      <a:tailEnd type="none" w="med" len="med"/>
                    </a:lnL>
                    <a:lnR w="12700" cap="flat" cmpd="sng" algn="ctr">
                      <a:solidFill>
                        <a:prstClr val="black"/>
                      </a:solidFill>
                      <a:prstDash val="sysDot"/>
                      <a:round/>
                      <a:headEnd type="none" w="med" len="med"/>
                      <a:tailEnd type="none" w="med" len="med"/>
                    </a:lnR>
                    <a:lnT w="12700" cap="flat" cmpd="sng" algn="ctr">
                      <a:solidFill>
                        <a:prstClr val="black"/>
                      </a:solidFill>
                      <a:prstDash val="sysDot"/>
                      <a:round/>
                      <a:headEnd type="none" w="med" len="med"/>
                      <a:tailEnd type="none" w="med" len="med"/>
                    </a:lnT>
                    <a:solidFill>
                      <a:schemeClr val="bg1">
                        <a:lumMod val="95000"/>
                      </a:schemeClr>
                    </a:solidFill>
                  </a:tcPr>
                </a:tc>
                <a:tc>
                  <a:txBody>
                    <a:bodyPr/>
                    <a:lstStyle/>
                    <a:p>
                      <a:pPr algn="ctr"/>
                      <a:r>
                        <a:rPr lang="en-US" sz="1200" b="0" dirty="0">
                          <a:solidFill>
                            <a:schemeClr val="tx1"/>
                          </a:solidFill>
                          <a:latin typeface="Calibri"/>
                          <a:cs typeface="Calibri"/>
                        </a:rPr>
                        <a:t>98.3%</a:t>
                      </a:r>
                    </a:p>
                  </a:txBody>
                  <a:tcPr anchor="ctr">
                    <a:lnL w="12700" cap="flat" cmpd="sng" algn="ctr">
                      <a:solidFill>
                        <a:prstClr val="black"/>
                      </a:solidFill>
                      <a:prstDash val="sysDot"/>
                      <a:round/>
                      <a:headEnd type="none" w="med" len="med"/>
                      <a:tailEnd type="none" w="med" len="med"/>
                    </a:lnL>
                    <a:lnR w="12700" cap="flat" cmpd="sng" algn="ctr">
                      <a:solidFill>
                        <a:prstClr val="black"/>
                      </a:solidFill>
                      <a:prstDash val="sysDot"/>
                      <a:round/>
                      <a:headEnd type="none" w="med" len="med"/>
                      <a:tailEnd type="none" w="med" len="med"/>
                    </a:lnR>
                    <a:lnT w="12700" cap="flat" cmpd="sng" algn="ctr">
                      <a:solidFill>
                        <a:scrgbClr r="0" g="0" b="0"/>
                      </a:solidFill>
                      <a:prstDash val="sysDot"/>
                      <a:round/>
                      <a:headEnd type="none" w="med" len="med"/>
                      <a:tailEnd type="none" w="med" len="med"/>
                    </a:lnT>
                    <a:solidFill>
                      <a:schemeClr val="bg1">
                        <a:lumMod val="95000"/>
                      </a:schemeClr>
                    </a:solidFill>
                  </a:tcPr>
                </a:tc>
                <a:tc>
                  <a:txBody>
                    <a:bodyPr/>
                    <a:lstStyle/>
                    <a:p>
                      <a:pPr algn="ctr"/>
                      <a:r>
                        <a:rPr lang="en-US" sz="1200" b="0" dirty="0">
                          <a:solidFill>
                            <a:schemeClr val="tx1"/>
                          </a:solidFill>
                          <a:latin typeface="Calibri"/>
                          <a:cs typeface="Calibri"/>
                        </a:rPr>
                        <a:t>67%</a:t>
                      </a:r>
                    </a:p>
                  </a:txBody>
                  <a:tcPr anchor="ctr">
                    <a:lnL w="12700" cap="flat" cmpd="sng" algn="ctr">
                      <a:solidFill>
                        <a:prstClr val="black"/>
                      </a:solidFill>
                      <a:prstDash val="sysDot"/>
                      <a:round/>
                      <a:headEnd type="none" w="med" len="med"/>
                      <a:tailEnd type="none" w="med" len="med"/>
                    </a:lnL>
                    <a:lnR w="12700" cap="flat" cmpd="sng" algn="ctr">
                      <a:solidFill>
                        <a:prstClr val="black"/>
                      </a:solidFill>
                      <a:prstDash val="sysDot"/>
                      <a:round/>
                      <a:headEnd type="none" w="med" len="med"/>
                      <a:tailEnd type="none" w="med" len="med"/>
                    </a:lnR>
                    <a:lnT w="12700" cap="flat" cmpd="sng" algn="ctr">
                      <a:solidFill>
                        <a:scrgbClr r="0" g="0" b="0"/>
                      </a:solidFill>
                      <a:prstDash val="sysDot"/>
                      <a:round/>
                      <a:headEnd type="none" w="med" len="med"/>
                      <a:tailEnd type="none" w="med" len="med"/>
                    </a:lnT>
                    <a:solidFill>
                      <a:schemeClr val="bg1">
                        <a:lumMod val="95000"/>
                      </a:schemeClr>
                    </a:solidFill>
                  </a:tcPr>
                </a:tc>
                <a:tc>
                  <a:txBody>
                    <a:bodyPr/>
                    <a:lstStyle/>
                    <a:p>
                      <a:pPr algn="ctr"/>
                      <a:r>
                        <a:rPr lang="en-US" sz="1200" b="0" dirty="0">
                          <a:solidFill>
                            <a:schemeClr val="tx1"/>
                          </a:solidFill>
                          <a:latin typeface="Calibri"/>
                          <a:cs typeface="Calibri"/>
                        </a:rPr>
                        <a:t>0</a:t>
                      </a:r>
                    </a:p>
                  </a:txBody>
                  <a:tcPr anchor="ctr">
                    <a:lnL w="12700" cap="flat" cmpd="sng" algn="ctr">
                      <a:solidFill>
                        <a:prstClr val="black"/>
                      </a:solidFill>
                      <a:prstDash val="sysDot"/>
                      <a:round/>
                      <a:headEnd type="none" w="med" len="med"/>
                      <a:tailEnd type="none" w="med" len="med"/>
                    </a:lnL>
                    <a:lnR w="12700" cap="flat" cmpd="sng" algn="ctr">
                      <a:solidFill>
                        <a:prstClr val="black"/>
                      </a:solidFill>
                      <a:prstDash val="sysDot"/>
                      <a:round/>
                      <a:headEnd type="none" w="med" len="med"/>
                      <a:tailEnd type="none" w="med" len="med"/>
                    </a:lnR>
                    <a:lnT w="12700" cap="flat" cmpd="sng" algn="ctr">
                      <a:solidFill>
                        <a:scrgbClr r="0" g="0" b="0"/>
                      </a:solidFill>
                      <a:prstDash val="sysDot"/>
                      <a:round/>
                      <a:headEnd type="none" w="med" len="med"/>
                      <a:tailEnd type="none" w="med" len="med"/>
                    </a:lnT>
                    <a:solidFill>
                      <a:schemeClr val="bg1">
                        <a:lumMod val="95000"/>
                      </a:schemeClr>
                    </a:solidFill>
                  </a:tcPr>
                </a:tc>
                <a:tc>
                  <a:txBody>
                    <a:bodyPr/>
                    <a:lstStyle/>
                    <a:p>
                      <a:pPr algn="ctr"/>
                      <a:r>
                        <a:rPr lang="en-US" sz="1200" b="0" dirty="0">
                          <a:solidFill>
                            <a:schemeClr val="tx1"/>
                          </a:solidFill>
                          <a:latin typeface="Calibri"/>
                          <a:cs typeface="Calibri"/>
                        </a:rPr>
                        <a:t>91.7%</a:t>
                      </a:r>
                    </a:p>
                  </a:txBody>
                  <a:tcPr anchor="ctr">
                    <a:lnL w="12700" cap="flat" cmpd="sng" algn="ctr">
                      <a:solidFill>
                        <a:prstClr val="black"/>
                      </a:solidFill>
                      <a:prstDash val="sysDot"/>
                      <a:round/>
                      <a:headEnd type="none" w="med" len="med"/>
                      <a:tailEnd type="none" w="med" len="med"/>
                    </a:lnL>
                    <a:lnR w="12700" cap="flat" cmpd="sng" algn="ctr">
                      <a:solidFill>
                        <a:prstClr val="black"/>
                      </a:solidFill>
                      <a:prstDash val="sysDot"/>
                      <a:round/>
                      <a:headEnd type="none" w="med" len="med"/>
                      <a:tailEnd type="none" w="med" len="med"/>
                    </a:lnR>
                    <a:lnT w="12700" cap="flat" cmpd="sng" algn="ctr">
                      <a:solidFill>
                        <a:prstClr val="black"/>
                      </a:solidFill>
                      <a:prstDash val="sysDot"/>
                      <a:round/>
                      <a:headEnd type="none" w="med" len="med"/>
                      <a:tailEnd type="none" w="med" len="med"/>
                    </a:lnT>
                    <a:solidFill>
                      <a:schemeClr val="bg1">
                        <a:lumMod val="95000"/>
                      </a:schemeClr>
                    </a:solidFill>
                  </a:tcPr>
                </a:tc>
                <a:tc>
                  <a:txBody>
                    <a:bodyPr/>
                    <a:lstStyle/>
                    <a:p>
                      <a:pPr algn="ctr"/>
                      <a:r>
                        <a:rPr lang="en-US" sz="1200" b="0" dirty="0">
                          <a:solidFill>
                            <a:schemeClr val="tx1"/>
                          </a:solidFill>
                          <a:latin typeface="Calibri"/>
                          <a:cs typeface="Calibri"/>
                        </a:rPr>
                        <a:t>65%</a:t>
                      </a:r>
                    </a:p>
                  </a:txBody>
                  <a:tcPr anchor="ctr">
                    <a:lnL w="12700" cap="flat" cmpd="sng" algn="ctr">
                      <a:solidFill>
                        <a:prstClr val="black"/>
                      </a:solidFill>
                      <a:prstDash val="sysDot"/>
                      <a:round/>
                      <a:headEnd type="none" w="med" len="med"/>
                      <a:tailEnd type="none" w="med" len="med"/>
                    </a:lnL>
                    <a:lnR w="12700" cap="flat" cmpd="sng" algn="ctr">
                      <a:solidFill>
                        <a:prstClr val="black"/>
                      </a:solidFill>
                      <a:prstDash val="sysDot"/>
                      <a:round/>
                      <a:headEnd type="none" w="med" len="med"/>
                      <a:tailEnd type="none" w="med" len="med"/>
                    </a:lnR>
                    <a:lnT w="12700" cap="flat" cmpd="sng" algn="ctr">
                      <a:solidFill>
                        <a:scrgbClr r="0" g="0" b="0"/>
                      </a:solidFill>
                      <a:prstDash val="sysDot"/>
                      <a:round/>
                      <a:headEnd type="none" w="med" len="med"/>
                      <a:tailEnd type="none" w="med" len="med"/>
                    </a:lnT>
                    <a:solidFill>
                      <a:schemeClr val="bg1">
                        <a:lumMod val="95000"/>
                      </a:schemeClr>
                    </a:solidFill>
                  </a:tcPr>
                </a:tc>
                <a:tc>
                  <a:txBody>
                    <a:bodyPr/>
                    <a:lstStyle/>
                    <a:p>
                      <a:pPr algn="ctr"/>
                      <a:r>
                        <a:rPr lang="en-US" sz="1200" b="0" dirty="0">
                          <a:solidFill>
                            <a:schemeClr val="tx1"/>
                          </a:solidFill>
                          <a:latin typeface="Calibri"/>
                          <a:cs typeface="Calibri"/>
                        </a:rPr>
                        <a:t>0</a:t>
                      </a:r>
                    </a:p>
                  </a:txBody>
                  <a:tcPr anchor="ctr">
                    <a:lnL w="12700" cap="flat" cmpd="sng" algn="ctr">
                      <a:solidFill>
                        <a:prstClr val="black"/>
                      </a:solidFill>
                      <a:prstDash val="sysDot"/>
                      <a:round/>
                      <a:headEnd type="none" w="med" len="med"/>
                      <a:tailEnd type="none" w="med" len="med"/>
                    </a:lnL>
                    <a:lnT w="12700" cap="flat" cmpd="sng" algn="ctr">
                      <a:solidFill>
                        <a:prstClr val="black"/>
                      </a:solidFill>
                      <a:prstDash val="sysDot"/>
                      <a:round/>
                      <a:headEnd type="none" w="med" len="med"/>
                      <a:tailEnd type="none" w="med" len="med"/>
                    </a:lnT>
                    <a:solidFill>
                      <a:schemeClr val="bg1">
                        <a:lumMod val="95000"/>
                      </a:schemeClr>
                    </a:solidFill>
                  </a:tcPr>
                </a:tc>
                <a:extLst>
                  <a:ext uri="{0D108BD9-81ED-4DB2-BD59-A6C34878D82A}">
                    <a16:rowId xmlns="" xmlns:a16="http://schemas.microsoft.com/office/drawing/2014/main" val="10001"/>
                  </a:ext>
                </a:extLst>
              </a:tr>
            </a:tbl>
          </a:graphicData>
        </a:graphic>
      </p:graphicFrame>
      <p:sp>
        <p:nvSpPr>
          <p:cNvPr id="15" name="TextBox 14"/>
          <p:cNvSpPr txBox="1"/>
          <p:nvPr/>
        </p:nvSpPr>
        <p:spPr>
          <a:xfrm>
            <a:off x="228600" y="6400800"/>
            <a:ext cx="5701433" cy="276999"/>
          </a:xfrm>
          <a:prstGeom prst="rect">
            <a:avLst/>
          </a:prstGeom>
          <a:noFill/>
        </p:spPr>
        <p:txBody>
          <a:bodyPr wrap="none" rtlCol="0">
            <a:spAutoFit/>
          </a:bodyPr>
          <a:lstStyle/>
          <a:p>
            <a:r>
              <a:rPr lang="en-US" sz="1200" dirty="0" smtClean="0"/>
              <a:t>SOC = Standard of Care (Conventional, lab-based testing)        POC = Point-of-Care testing</a:t>
            </a:r>
            <a:endParaRPr lang="en-US" sz="1200" dirty="0"/>
          </a:p>
        </p:txBody>
      </p:sp>
    </p:spTree>
    <p:extLst>
      <p:ext uri="{BB962C8B-B14F-4D97-AF65-F5344CB8AC3E}">
        <p14:creationId xmlns:p14="http://schemas.microsoft.com/office/powerpoint/2010/main" val="898279266"/>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05840"/>
          </a:xfrm>
          <a:solidFill>
            <a:srgbClr val="DDD9C3"/>
          </a:solidFill>
          <a:ln>
            <a:noFill/>
          </a:ln>
        </p:spPr>
        <p:txBody>
          <a:bodyPr anchor="ctr">
            <a:noAutofit/>
          </a:bodyPr>
          <a:lstStyle/>
          <a:p>
            <a:pPr marL="63500" algn="l"/>
            <a:r>
              <a:rPr lang="en-US" sz="2800" dirty="0"/>
              <a:t>What inputs were needed to achieve desired outcomes?</a:t>
            </a:r>
          </a:p>
        </p:txBody>
      </p:sp>
      <p:sp>
        <p:nvSpPr>
          <p:cNvPr id="5" name="KMA6C131B"/>
          <p:cNvSpPr>
            <a:spLocks noChangeArrowheads="1"/>
          </p:cNvSpPr>
          <p:nvPr>
            <p:custDataLst>
              <p:tags r:id="rId1"/>
            </p:custDataLst>
          </p:nvPr>
        </p:nvSpPr>
        <p:spPr bwMode="auto">
          <a:xfrm>
            <a:off x="5404340" y="1328508"/>
            <a:ext cx="2801815" cy="463846"/>
          </a:xfrm>
          <a:prstGeom prst="rect">
            <a:avLst/>
          </a:prstGeom>
          <a:noFill/>
          <a:ln w="9525" algn="ctr">
            <a:noFill/>
            <a:miter lim="800000"/>
            <a:headEnd/>
            <a:tailEnd/>
          </a:ln>
        </p:spPr>
        <p:txBody>
          <a:bodyPr wrap="square" lIns="46800" tIns="46800" rIns="46800" bIns="46800">
            <a:spAutoFit/>
          </a:bodyPr>
          <a:lstStyle/>
          <a:p>
            <a:pPr algn="ctr" defTabSz="981075" eaLnBrk="0" hangingPunct="0">
              <a:spcBef>
                <a:spcPct val="40000"/>
              </a:spcBef>
              <a:buClr>
                <a:srgbClr val="000000"/>
              </a:buClr>
            </a:pPr>
            <a:r>
              <a:rPr lang="en-US" sz="2400" b="1" dirty="0">
                <a:solidFill>
                  <a:prstClr val="black"/>
                </a:solidFill>
                <a:ea typeface="Segoe UI" panose="020B0502040204020203" pitchFamily="34" charset="0"/>
                <a:cs typeface="Segoe UI" panose="020B0502040204020203" pitchFamily="34" charset="0"/>
              </a:rPr>
              <a:t>Outcomes</a:t>
            </a:r>
          </a:p>
        </p:txBody>
      </p:sp>
      <p:sp>
        <p:nvSpPr>
          <p:cNvPr id="6" name="KMA6C131B"/>
          <p:cNvSpPr>
            <a:spLocks noChangeArrowheads="1"/>
          </p:cNvSpPr>
          <p:nvPr>
            <p:custDataLst>
              <p:tags r:id="rId2"/>
            </p:custDataLst>
          </p:nvPr>
        </p:nvSpPr>
        <p:spPr bwMode="auto">
          <a:xfrm>
            <a:off x="633047" y="1328508"/>
            <a:ext cx="3786554" cy="463846"/>
          </a:xfrm>
          <a:prstGeom prst="rect">
            <a:avLst/>
          </a:prstGeom>
          <a:noFill/>
          <a:ln w="9525" algn="ctr">
            <a:noFill/>
            <a:miter lim="800000"/>
            <a:headEnd/>
            <a:tailEnd/>
          </a:ln>
        </p:spPr>
        <p:txBody>
          <a:bodyPr wrap="square" lIns="46800" tIns="46800" rIns="46800" bIns="46800">
            <a:spAutoFit/>
          </a:bodyPr>
          <a:lstStyle/>
          <a:p>
            <a:pPr algn="ctr" defTabSz="981075" eaLnBrk="0" hangingPunct="0">
              <a:spcBef>
                <a:spcPct val="40000"/>
              </a:spcBef>
              <a:buClr>
                <a:srgbClr val="000000"/>
              </a:buClr>
            </a:pPr>
            <a:r>
              <a:rPr lang="en-US" sz="2400" b="1" dirty="0">
                <a:solidFill>
                  <a:prstClr val="black"/>
                </a:solidFill>
                <a:ea typeface="Segoe UI" panose="020B0502040204020203" pitchFamily="34" charset="0"/>
                <a:cs typeface="Segoe UI" panose="020B0502040204020203" pitchFamily="34" charset="0"/>
              </a:rPr>
              <a:t>Key Inputs</a:t>
            </a:r>
          </a:p>
        </p:txBody>
      </p:sp>
      <p:sp>
        <p:nvSpPr>
          <p:cNvPr id="3" name="TextBox 2"/>
          <p:cNvSpPr txBox="1"/>
          <p:nvPr/>
        </p:nvSpPr>
        <p:spPr>
          <a:xfrm>
            <a:off x="5404340" y="1960737"/>
            <a:ext cx="2801816" cy="4416594"/>
          </a:xfrm>
          <a:prstGeom prst="rect">
            <a:avLst/>
          </a:prstGeom>
          <a:solidFill>
            <a:schemeClr val="accent1">
              <a:lumMod val="20000"/>
              <a:lumOff val="80000"/>
            </a:schemeClr>
          </a:solidFill>
        </p:spPr>
        <p:txBody>
          <a:bodyPr wrap="square" rtlCol="0">
            <a:spAutoFit/>
          </a:bodyPr>
          <a:lstStyle/>
          <a:p>
            <a:pPr lvl="0" defTabSz="914400">
              <a:spcBef>
                <a:spcPts val="600"/>
              </a:spcBef>
              <a:buClr>
                <a:schemeClr val="accent1">
                  <a:lumMod val="75000"/>
                </a:schemeClr>
              </a:buClr>
              <a:defRPr/>
            </a:pPr>
            <a:r>
              <a:rPr lang="en-US" dirty="0">
                <a:solidFill>
                  <a:srgbClr val="000000"/>
                </a:solidFill>
                <a:ea typeface="Times New Roman" panose="02020603050405020304" pitchFamily="18" charset="0"/>
              </a:rPr>
              <a:t>Compared to conventional, lab-based testing:</a:t>
            </a:r>
          </a:p>
          <a:p>
            <a:pPr marL="342900" lvl="0" indent="-342900" defTabSz="914400">
              <a:spcBef>
                <a:spcPts val="1800"/>
              </a:spcBef>
              <a:buClr>
                <a:schemeClr val="accent1">
                  <a:lumMod val="75000"/>
                </a:schemeClr>
              </a:buClr>
              <a:buFont typeface="Wingdings" panose="05000000000000000000" pitchFamily="2" charset="2"/>
              <a:buChar char="Ø"/>
              <a:defRPr/>
            </a:pPr>
            <a:r>
              <a:rPr lang="en-US" sz="2000" dirty="0">
                <a:solidFill>
                  <a:srgbClr val="000000"/>
                </a:solidFill>
                <a:ea typeface="Times New Roman" panose="02020603050405020304" pitchFamily="18" charset="0"/>
              </a:rPr>
              <a:t>Consistent delivery of a larger proportion of test results faster.</a:t>
            </a:r>
            <a:endParaRPr lang="en-US" sz="2000" kern="0" dirty="0">
              <a:solidFill>
                <a:sysClr val="window" lastClr="FFFFFF"/>
              </a:solidFill>
              <a:ea typeface="Times New Roman" panose="02020603050405020304" pitchFamily="18" charset="0"/>
            </a:endParaRPr>
          </a:p>
          <a:p>
            <a:pPr marL="342900" lvl="0" indent="-342900" defTabSz="914400">
              <a:spcBef>
                <a:spcPts val="1800"/>
              </a:spcBef>
              <a:buClr>
                <a:schemeClr val="accent1">
                  <a:lumMod val="75000"/>
                </a:schemeClr>
              </a:buClr>
              <a:buFont typeface="Wingdings" panose="05000000000000000000" pitchFamily="2" charset="2"/>
              <a:buChar char="Ø"/>
              <a:defRPr/>
            </a:pPr>
            <a:r>
              <a:rPr lang="en-US" sz="2000" dirty="0">
                <a:solidFill>
                  <a:srgbClr val="000000"/>
                </a:solidFill>
                <a:ea typeface="Times New Roman" panose="02020603050405020304" pitchFamily="18" charset="0"/>
              </a:rPr>
              <a:t>Rapid diagnosis of more HIV-positive infants.</a:t>
            </a:r>
            <a:endParaRPr lang="en-US" sz="2000" kern="0" dirty="0">
              <a:solidFill>
                <a:sysClr val="window" lastClr="FFFFFF"/>
              </a:solidFill>
              <a:ea typeface="Times New Roman" panose="02020603050405020304" pitchFamily="18" charset="0"/>
            </a:endParaRPr>
          </a:p>
          <a:p>
            <a:pPr marL="342900" lvl="0" indent="-342900" defTabSz="914400">
              <a:spcBef>
                <a:spcPts val="1800"/>
              </a:spcBef>
              <a:buClr>
                <a:schemeClr val="accent1">
                  <a:lumMod val="75000"/>
                </a:schemeClr>
              </a:buClr>
              <a:buFont typeface="Wingdings" panose="05000000000000000000" pitchFamily="2" charset="2"/>
              <a:buChar char="Ø"/>
              <a:defRPr/>
            </a:pPr>
            <a:r>
              <a:rPr lang="en-US" sz="2000" dirty="0">
                <a:solidFill>
                  <a:srgbClr val="000000"/>
                </a:solidFill>
                <a:ea typeface="Times New Roman" panose="02020603050405020304" pitchFamily="18" charset="0"/>
              </a:rPr>
              <a:t>Shorter time from sample collection to ART initiation for </a:t>
            </a:r>
            <a:r>
              <a:rPr lang="en-US" sz="2000" dirty="0" smtClean="0">
                <a:solidFill>
                  <a:srgbClr val="000000"/>
                </a:solidFill>
                <a:ea typeface="Times New Roman" panose="02020603050405020304" pitchFamily="18" charset="0"/>
              </a:rPr>
              <a:t>HIV-positive </a:t>
            </a:r>
            <a:r>
              <a:rPr lang="en-US" sz="2000" dirty="0">
                <a:solidFill>
                  <a:srgbClr val="000000"/>
                </a:solidFill>
                <a:ea typeface="Times New Roman" panose="02020603050405020304" pitchFamily="18" charset="0"/>
              </a:rPr>
              <a:t>infants.</a:t>
            </a:r>
            <a:endParaRPr lang="en-US" sz="2000" kern="0" dirty="0">
              <a:solidFill>
                <a:sysClr val="window" lastClr="FFFFFF"/>
              </a:solidFill>
              <a:ea typeface="Times New Roman" panose="02020603050405020304" pitchFamily="18" charset="0"/>
            </a:endParaRPr>
          </a:p>
        </p:txBody>
      </p:sp>
      <p:sp>
        <p:nvSpPr>
          <p:cNvPr id="4" name="TextBox 3"/>
          <p:cNvSpPr txBox="1"/>
          <p:nvPr/>
        </p:nvSpPr>
        <p:spPr>
          <a:xfrm>
            <a:off x="792560" y="2044010"/>
            <a:ext cx="2489900" cy="523220"/>
          </a:xfrm>
          <a:prstGeom prst="rect">
            <a:avLst/>
          </a:prstGeom>
          <a:noFill/>
          <a:ln w="19050">
            <a:solidFill>
              <a:schemeClr val="accent1">
                <a:lumMod val="40000"/>
                <a:lumOff val="60000"/>
              </a:schemeClr>
            </a:solidFill>
          </a:ln>
          <a:effectLst/>
        </p:spPr>
        <p:txBody>
          <a:bodyPr wrap="square" rtlCol="0">
            <a:spAutoFit/>
          </a:bodyPr>
          <a:lstStyle/>
          <a:p>
            <a:r>
              <a:rPr lang="en-US" sz="1400" dirty="0"/>
              <a:t>Input 1: Leadership and governance</a:t>
            </a:r>
          </a:p>
        </p:txBody>
      </p:sp>
      <p:sp>
        <p:nvSpPr>
          <p:cNvPr id="18" name="TextBox 17"/>
          <p:cNvSpPr txBox="1"/>
          <p:nvPr/>
        </p:nvSpPr>
        <p:spPr>
          <a:xfrm>
            <a:off x="792560" y="2764530"/>
            <a:ext cx="2489899" cy="738664"/>
          </a:xfrm>
          <a:prstGeom prst="rect">
            <a:avLst/>
          </a:prstGeom>
          <a:noFill/>
          <a:ln w="19050">
            <a:solidFill>
              <a:schemeClr val="accent1">
                <a:lumMod val="40000"/>
                <a:lumOff val="60000"/>
              </a:schemeClr>
            </a:solidFill>
          </a:ln>
        </p:spPr>
        <p:txBody>
          <a:bodyPr wrap="square" rtlCol="0">
            <a:spAutoFit/>
          </a:bodyPr>
          <a:lstStyle/>
          <a:p>
            <a:r>
              <a:rPr lang="fr-FR" sz="1400" dirty="0"/>
              <a:t>Input 2: </a:t>
            </a:r>
            <a:r>
              <a:rPr lang="en-US" sz="1400" dirty="0"/>
              <a:t>Site and product selection, product approval, and site capacity assessments</a:t>
            </a:r>
          </a:p>
        </p:txBody>
      </p:sp>
      <p:sp>
        <p:nvSpPr>
          <p:cNvPr id="19" name="TextBox 18"/>
          <p:cNvSpPr txBox="1"/>
          <p:nvPr/>
        </p:nvSpPr>
        <p:spPr>
          <a:xfrm>
            <a:off x="792561" y="3671746"/>
            <a:ext cx="2489899" cy="738664"/>
          </a:xfrm>
          <a:prstGeom prst="rect">
            <a:avLst/>
          </a:prstGeom>
          <a:noFill/>
          <a:ln w="19050">
            <a:solidFill>
              <a:schemeClr val="accent1">
                <a:lumMod val="40000"/>
                <a:lumOff val="60000"/>
              </a:schemeClr>
            </a:solidFill>
          </a:ln>
        </p:spPr>
        <p:txBody>
          <a:bodyPr wrap="square" rtlCol="0">
            <a:spAutoFit/>
          </a:bodyPr>
          <a:lstStyle/>
          <a:p>
            <a:pPr lvl="0" defTabSz="914400">
              <a:defRPr/>
            </a:pPr>
            <a:r>
              <a:rPr lang="en-US" sz="14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Input 3: Site enrollment,   orientation, planning, and training</a:t>
            </a:r>
            <a:endParaRPr lang="en-US" sz="2800" kern="0" dirty="0">
              <a:solidFill>
                <a:sysClr val="windowText" lastClr="000000"/>
              </a:solidFill>
              <a:latin typeface="Times New Roman" panose="02020603050405020304" pitchFamily="18" charset="0"/>
              <a:ea typeface="Times New Roman" panose="02020603050405020304" pitchFamily="18" charset="0"/>
            </a:endParaRPr>
          </a:p>
        </p:txBody>
      </p:sp>
      <p:sp>
        <p:nvSpPr>
          <p:cNvPr id="20" name="TextBox 19"/>
          <p:cNvSpPr txBox="1"/>
          <p:nvPr/>
        </p:nvSpPr>
        <p:spPr>
          <a:xfrm>
            <a:off x="792561" y="4551087"/>
            <a:ext cx="2489899" cy="738664"/>
          </a:xfrm>
          <a:prstGeom prst="rect">
            <a:avLst/>
          </a:prstGeom>
          <a:noFill/>
          <a:ln w="19050">
            <a:solidFill>
              <a:schemeClr val="accent1">
                <a:lumMod val="40000"/>
                <a:lumOff val="60000"/>
              </a:schemeClr>
            </a:solidFill>
          </a:ln>
        </p:spPr>
        <p:txBody>
          <a:bodyPr wrap="square" rtlCol="0">
            <a:spAutoFit/>
          </a:bodyPr>
          <a:lstStyle/>
          <a:p>
            <a:pPr lvl="0" defTabSz="914400">
              <a:defRPr/>
            </a:pPr>
            <a:r>
              <a:rPr lang="en-US" sz="14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Input 4: Site monitoring, support, and competency assessments </a:t>
            </a:r>
            <a:endParaRPr lang="en-US" sz="2800" kern="0" dirty="0">
              <a:solidFill>
                <a:sysClr val="windowText" lastClr="000000"/>
              </a:solidFill>
              <a:latin typeface="Times New Roman" panose="02020603050405020304" pitchFamily="18" charset="0"/>
              <a:ea typeface="Times New Roman" panose="02020603050405020304" pitchFamily="18" charset="0"/>
            </a:endParaRPr>
          </a:p>
        </p:txBody>
      </p:sp>
      <p:sp>
        <p:nvSpPr>
          <p:cNvPr id="21" name="TextBox 20"/>
          <p:cNvSpPr txBox="1"/>
          <p:nvPr/>
        </p:nvSpPr>
        <p:spPr>
          <a:xfrm>
            <a:off x="792561" y="5421346"/>
            <a:ext cx="2489899" cy="738664"/>
          </a:xfrm>
          <a:prstGeom prst="rect">
            <a:avLst/>
          </a:prstGeom>
          <a:noFill/>
          <a:ln w="19050">
            <a:solidFill>
              <a:schemeClr val="accent1">
                <a:lumMod val="40000"/>
                <a:lumOff val="60000"/>
              </a:schemeClr>
            </a:solidFill>
          </a:ln>
        </p:spPr>
        <p:txBody>
          <a:bodyPr wrap="square" rtlCol="0">
            <a:spAutoFit/>
          </a:bodyPr>
          <a:lstStyle/>
          <a:p>
            <a:pPr lvl="0" defTabSz="914400">
              <a:defRPr/>
            </a:pPr>
            <a:r>
              <a:rPr lang="en-US" sz="14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Input 5: Forecasting, procurement, supply chain and waste management</a:t>
            </a:r>
            <a:endParaRPr lang="en-US" sz="2800" kern="0" dirty="0">
              <a:solidFill>
                <a:sysClr val="windowText" lastClr="000000"/>
              </a:solidFill>
              <a:latin typeface="Times New Roman" panose="02020603050405020304" pitchFamily="18" charset="0"/>
              <a:ea typeface="Times New Roman" panose="02020603050405020304" pitchFamily="18" charset="0"/>
            </a:endParaRPr>
          </a:p>
        </p:txBody>
      </p:sp>
      <p:grpSp>
        <p:nvGrpSpPr>
          <p:cNvPr id="38" name="Group 37"/>
          <p:cNvGrpSpPr/>
          <p:nvPr/>
        </p:nvGrpSpPr>
        <p:grpSpPr>
          <a:xfrm>
            <a:off x="3264469" y="2044010"/>
            <a:ext cx="842396" cy="4116001"/>
            <a:chOff x="3264469" y="2044010"/>
            <a:chExt cx="842396" cy="4116001"/>
          </a:xfrm>
        </p:grpSpPr>
        <p:sp>
          <p:nvSpPr>
            <p:cNvPr id="23" name="TextBox 22"/>
            <p:cNvSpPr txBox="1"/>
            <p:nvPr/>
          </p:nvSpPr>
          <p:spPr>
            <a:xfrm rot="5400000">
              <a:off x="1894976" y="3948122"/>
              <a:ext cx="4116001" cy="307777"/>
            </a:xfrm>
            <a:prstGeom prst="rect">
              <a:avLst/>
            </a:prstGeom>
            <a:noFill/>
            <a:ln w="19050">
              <a:solidFill>
                <a:schemeClr val="accent1">
                  <a:lumMod val="40000"/>
                  <a:lumOff val="60000"/>
                </a:schemeClr>
              </a:solidFill>
            </a:ln>
          </p:spPr>
          <p:txBody>
            <a:bodyPr wrap="square" rtlCol="0">
              <a:spAutoFit/>
            </a:bodyPr>
            <a:lstStyle/>
            <a:p>
              <a:pPr algn="ctr"/>
              <a:r>
                <a:rPr lang="fr-FR" sz="1400" dirty="0"/>
                <a:t>Input 6: </a:t>
              </a:r>
              <a:r>
                <a:rPr lang="en-US" sz="1400" dirty="0"/>
                <a:t>Quality</a:t>
              </a:r>
              <a:r>
                <a:rPr lang="fr-FR" sz="1400" dirty="0"/>
                <a:t> management and assurance (QA) </a:t>
              </a:r>
              <a:endParaRPr lang="en-US" sz="1400" dirty="0"/>
            </a:p>
          </p:txBody>
        </p:sp>
        <p:cxnSp>
          <p:nvCxnSpPr>
            <p:cNvPr id="29" name="Straight Connector 28"/>
            <p:cNvCxnSpPr>
              <a:stCxn id="4" idx="3"/>
            </p:cNvCxnSpPr>
            <p:nvPr/>
          </p:nvCxnSpPr>
          <p:spPr>
            <a:xfrm flipV="1">
              <a:off x="3282460" y="2297723"/>
              <a:ext cx="516628" cy="7897"/>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V="1">
              <a:off x="3282460" y="3111891"/>
              <a:ext cx="516628" cy="7897"/>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V="1">
              <a:off x="3264469" y="4920419"/>
              <a:ext cx="516628" cy="7897"/>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V="1">
              <a:off x="3268259" y="5782781"/>
              <a:ext cx="516628" cy="7897"/>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3282459" y="4065998"/>
              <a:ext cx="516628" cy="7897"/>
            </a:xfrm>
            <a:prstGeom prst="line">
              <a:avLst/>
            </a:prstGeom>
          </p:spPr>
          <p:style>
            <a:lnRef idx="1">
              <a:schemeClr val="accent1"/>
            </a:lnRef>
            <a:fillRef idx="0">
              <a:schemeClr val="accent1"/>
            </a:fillRef>
            <a:effectRef idx="0">
              <a:schemeClr val="accent1"/>
            </a:effectRef>
            <a:fontRef idx="minor">
              <a:schemeClr val="tx1"/>
            </a:fontRef>
          </p:style>
        </p:cxnSp>
      </p:grpSp>
      <p:sp>
        <p:nvSpPr>
          <p:cNvPr id="34" name="Rectangle 33"/>
          <p:cNvSpPr/>
          <p:nvPr/>
        </p:nvSpPr>
        <p:spPr>
          <a:xfrm>
            <a:off x="633046" y="1912506"/>
            <a:ext cx="3786554" cy="4476571"/>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cxnSp>
        <p:nvCxnSpPr>
          <p:cNvPr id="35" name="Straight Arrow Connector 34"/>
          <p:cNvCxnSpPr/>
          <p:nvPr/>
        </p:nvCxnSpPr>
        <p:spPr>
          <a:xfrm>
            <a:off x="4419600" y="4065998"/>
            <a:ext cx="712568" cy="0"/>
          </a:xfrm>
          <a:prstGeom prst="straightConnector1">
            <a:avLst/>
          </a:prstGeom>
          <a:ln w="50800">
            <a:solidFill>
              <a:schemeClr val="tx2">
                <a:lumMod val="40000"/>
                <a:lumOff val="60000"/>
              </a:schemeClr>
            </a:solidFill>
            <a:headEnd w="lg" len="lg"/>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218814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8" grpId="0" animBg="1"/>
      <p:bldP spid="19" grpId="0" animBg="1"/>
      <p:bldP spid="20" grpId="0" animBg="1"/>
      <p:bldP spid="2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05840"/>
          </a:xfrm>
          <a:solidFill>
            <a:srgbClr val="DDD9C3"/>
          </a:solidFill>
          <a:ln>
            <a:noFill/>
          </a:ln>
        </p:spPr>
        <p:txBody>
          <a:bodyPr anchor="ctr">
            <a:noAutofit/>
          </a:bodyPr>
          <a:lstStyle/>
          <a:p>
            <a:pPr marL="63500" algn="l"/>
            <a:r>
              <a:rPr lang="en-US" sz="2800" dirty="0"/>
              <a:t>Gradual and phased implementation approach</a:t>
            </a:r>
          </a:p>
        </p:txBody>
      </p:sp>
      <p:sp>
        <p:nvSpPr>
          <p:cNvPr id="58" name="Pentagon 57"/>
          <p:cNvSpPr/>
          <p:nvPr/>
        </p:nvSpPr>
        <p:spPr>
          <a:xfrm>
            <a:off x="532167" y="3404159"/>
            <a:ext cx="2203702" cy="1688434"/>
          </a:xfrm>
          <a:prstGeom prst="homePlate">
            <a:avLst>
              <a:gd name="adj" fmla="val 32119"/>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1" dirty="0">
              <a:solidFill>
                <a:schemeClr val="bg1"/>
              </a:solidFill>
            </a:endParaRPr>
          </a:p>
        </p:txBody>
      </p:sp>
      <p:sp>
        <p:nvSpPr>
          <p:cNvPr id="59" name="Chevron 58"/>
          <p:cNvSpPr/>
          <p:nvPr/>
        </p:nvSpPr>
        <p:spPr>
          <a:xfrm>
            <a:off x="2367789" y="3404157"/>
            <a:ext cx="1677873" cy="1688434"/>
          </a:xfrm>
          <a:prstGeom prst="chevron">
            <a:avLst>
              <a:gd name="adj" fmla="val 32781"/>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1350" b="1" dirty="0">
              <a:solidFill>
                <a:schemeClr val="tx1"/>
              </a:solidFill>
            </a:endParaRPr>
          </a:p>
        </p:txBody>
      </p:sp>
      <p:sp>
        <p:nvSpPr>
          <p:cNvPr id="60" name="Chevron 59"/>
          <p:cNvSpPr/>
          <p:nvPr/>
        </p:nvSpPr>
        <p:spPr>
          <a:xfrm>
            <a:off x="3691922" y="3404157"/>
            <a:ext cx="2275407" cy="1688434"/>
          </a:xfrm>
          <a:prstGeom prst="chevron">
            <a:avLst>
              <a:gd name="adj" fmla="val 32781"/>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Ins="0" rtlCol="0" anchor="ctr"/>
          <a:lstStyle/>
          <a:p>
            <a:pPr algn="ctr"/>
            <a:endParaRPr lang="en-US" sz="1350" b="1" dirty="0">
              <a:solidFill>
                <a:schemeClr val="bg1"/>
              </a:solidFill>
            </a:endParaRPr>
          </a:p>
        </p:txBody>
      </p:sp>
      <p:sp>
        <p:nvSpPr>
          <p:cNvPr id="61" name="Right Arrow 60"/>
          <p:cNvSpPr/>
          <p:nvPr/>
        </p:nvSpPr>
        <p:spPr>
          <a:xfrm>
            <a:off x="532166" y="5096678"/>
            <a:ext cx="8255521" cy="351952"/>
          </a:xfrm>
          <a:prstGeom prst="rightArrow">
            <a:avLst/>
          </a:prstGeom>
          <a:solidFill>
            <a:schemeClr val="accent2">
              <a:lumMod val="75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t>Coordinated EID Network Development for Sustainable Impact</a:t>
            </a:r>
          </a:p>
        </p:txBody>
      </p:sp>
      <p:sp>
        <p:nvSpPr>
          <p:cNvPr id="62" name="Chevron 61"/>
          <p:cNvSpPr/>
          <p:nvPr/>
        </p:nvSpPr>
        <p:spPr>
          <a:xfrm>
            <a:off x="5589688" y="3404155"/>
            <a:ext cx="2275407" cy="1688434"/>
          </a:xfrm>
          <a:prstGeom prst="chevron">
            <a:avLst>
              <a:gd name="adj" fmla="val 32781"/>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1350" b="1" dirty="0">
              <a:solidFill>
                <a:schemeClr val="bg1"/>
              </a:solidFill>
            </a:endParaRPr>
          </a:p>
        </p:txBody>
      </p:sp>
      <p:grpSp>
        <p:nvGrpSpPr>
          <p:cNvPr id="8" name="Group 7"/>
          <p:cNvGrpSpPr/>
          <p:nvPr/>
        </p:nvGrpSpPr>
        <p:grpSpPr>
          <a:xfrm>
            <a:off x="208583" y="2655231"/>
            <a:ext cx="2281911" cy="3536060"/>
            <a:chOff x="164296" y="2655231"/>
            <a:chExt cx="2281911" cy="3536060"/>
          </a:xfrm>
        </p:grpSpPr>
        <p:sp>
          <p:nvSpPr>
            <p:cNvPr id="63" name="TextBox 62"/>
            <p:cNvSpPr txBox="1"/>
            <p:nvPr/>
          </p:nvSpPr>
          <p:spPr>
            <a:xfrm rot="19089221">
              <a:off x="164296" y="5891208"/>
              <a:ext cx="782587" cy="300083"/>
            </a:xfrm>
            <a:prstGeom prst="rect">
              <a:avLst/>
            </a:prstGeom>
            <a:noFill/>
          </p:spPr>
          <p:txBody>
            <a:bodyPr wrap="none" rtlCol="0">
              <a:spAutoFit/>
            </a:bodyPr>
            <a:lstStyle/>
            <a:p>
              <a:r>
                <a:rPr lang="en-US" sz="1350" b="1" dirty="0">
                  <a:solidFill>
                    <a:srgbClr val="C00000"/>
                  </a:solidFill>
                </a:rPr>
                <a:t>Q3 2015</a:t>
              </a:r>
            </a:p>
          </p:txBody>
        </p:sp>
        <p:sp>
          <p:nvSpPr>
            <p:cNvPr id="69" name="TextBox 68"/>
            <p:cNvSpPr txBox="1"/>
            <p:nvPr/>
          </p:nvSpPr>
          <p:spPr>
            <a:xfrm>
              <a:off x="510421" y="3559214"/>
              <a:ext cx="1935786" cy="1442703"/>
            </a:xfrm>
            <a:prstGeom prst="rect">
              <a:avLst/>
            </a:prstGeom>
            <a:noFill/>
          </p:spPr>
          <p:txBody>
            <a:bodyPr wrap="none" rtlCol="0">
              <a:spAutoFit/>
            </a:bodyPr>
            <a:lstStyle/>
            <a:p>
              <a:pPr marL="83342" indent="-83342">
                <a:buFont typeface="Arial" panose="020B0604020202020204" pitchFamily="34" charset="0"/>
                <a:buChar char="•"/>
              </a:pPr>
              <a:r>
                <a:rPr lang="en-US" sz="975" b="1" dirty="0">
                  <a:solidFill>
                    <a:schemeClr val="bg1"/>
                  </a:solidFill>
                </a:rPr>
                <a:t>Stakeholder engagement</a:t>
              </a:r>
            </a:p>
            <a:p>
              <a:pPr marL="83342" indent="-83342">
                <a:buFont typeface="Arial" panose="020B0604020202020204" pitchFamily="34" charset="0"/>
                <a:buChar char="•"/>
              </a:pPr>
              <a:r>
                <a:rPr lang="en-US" sz="975" b="1" dirty="0">
                  <a:solidFill>
                    <a:schemeClr val="bg1"/>
                  </a:solidFill>
                </a:rPr>
                <a:t>Implementation planning</a:t>
              </a:r>
            </a:p>
            <a:p>
              <a:pPr marL="83342" indent="-83342">
                <a:buFont typeface="Arial" panose="020B0604020202020204" pitchFamily="34" charset="0"/>
                <a:buChar char="•"/>
              </a:pPr>
              <a:r>
                <a:rPr lang="en-US" sz="975" b="1" dirty="0">
                  <a:solidFill>
                    <a:schemeClr val="bg1"/>
                  </a:solidFill>
                </a:rPr>
                <a:t>Site and product selection</a:t>
              </a:r>
            </a:p>
            <a:p>
              <a:pPr marL="83342" indent="-83342">
                <a:buFont typeface="Arial" panose="020B0604020202020204" pitchFamily="34" charset="0"/>
                <a:buChar char="•"/>
              </a:pPr>
              <a:r>
                <a:rPr lang="en-US" sz="975" b="1" dirty="0">
                  <a:solidFill>
                    <a:schemeClr val="bg1"/>
                  </a:solidFill>
                </a:rPr>
                <a:t>Product registration</a:t>
              </a:r>
            </a:p>
            <a:p>
              <a:pPr marL="83342" indent="-83342">
                <a:buFont typeface="Arial" panose="020B0604020202020204" pitchFamily="34" charset="0"/>
                <a:buChar char="•"/>
              </a:pPr>
              <a:r>
                <a:rPr lang="en-US" sz="975" b="1" dirty="0">
                  <a:solidFill>
                    <a:schemeClr val="bg1"/>
                  </a:solidFill>
                </a:rPr>
                <a:t>Tools and systems development</a:t>
              </a:r>
            </a:p>
            <a:p>
              <a:pPr marL="83342" indent="-83342">
                <a:buFont typeface="Arial" panose="020B0604020202020204" pitchFamily="34" charset="0"/>
                <a:buChar char="•"/>
              </a:pPr>
              <a:r>
                <a:rPr lang="en-US" sz="975" b="1" dirty="0">
                  <a:solidFill>
                    <a:schemeClr val="bg1"/>
                  </a:solidFill>
                </a:rPr>
                <a:t>M&amp;E system development</a:t>
              </a:r>
            </a:p>
            <a:p>
              <a:pPr marL="83342" indent="-83342">
                <a:buFont typeface="Arial" panose="020B0604020202020204" pitchFamily="34" charset="0"/>
                <a:buChar char="•"/>
              </a:pPr>
              <a:r>
                <a:rPr lang="en-US" sz="975" b="1" dirty="0">
                  <a:solidFill>
                    <a:schemeClr val="bg1"/>
                  </a:solidFill>
                </a:rPr>
                <a:t>Baseline assessments</a:t>
              </a:r>
            </a:p>
            <a:p>
              <a:pPr marL="83342" indent="-83342">
                <a:buFont typeface="Arial" panose="020B0604020202020204" pitchFamily="34" charset="0"/>
                <a:buChar char="•"/>
              </a:pPr>
              <a:r>
                <a:rPr lang="en-US" sz="975" b="1" dirty="0">
                  <a:solidFill>
                    <a:schemeClr val="bg1"/>
                  </a:solidFill>
                </a:rPr>
                <a:t>Procurement agreements </a:t>
              </a:r>
            </a:p>
            <a:p>
              <a:pPr marL="83342" indent="-83342">
                <a:buFont typeface="Arial" panose="020B0604020202020204" pitchFamily="34" charset="0"/>
                <a:buChar char="•"/>
              </a:pPr>
              <a:r>
                <a:rPr lang="en-US" sz="975" b="1" dirty="0">
                  <a:solidFill>
                    <a:schemeClr val="bg1"/>
                  </a:solidFill>
                </a:rPr>
                <a:t>Purchase and ordering</a:t>
              </a:r>
            </a:p>
          </p:txBody>
        </p:sp>
        <p:sp>
          <p:nvSpPr>
            <p:cNvPr id="70" name="TextBox 69"/>
            <p:cNvSpPr txBox="1"/>
            <p:nvPr/>
          </p:nvSpPr>
          <p:spPr>
            <a:xfrm>
              <a:off x="425360" y="2655231"/>
              <a:ext cx="1788038" cy="830997"/>
            </a:xfrm>
            <a:prstGeom prst="rect">
              <a:avLst/>
            </a:prstGeom>
            <a:noFill/>
          </p:spPr>
          <p:txBody>
            <a:bodyPr wrap="square" rtlCol="0">
              <a:spAutoFit/>
            </a:bodyPr>
            <a:lstStyle/>
            <a:p>
              <a:pPr algn="ctr"/>
              <a:r>
                <a:rPr lang="en-US" sz="1600" b="1" dirty="0"/>
                <a:t>Preparation </a:t>
              </a:r>
            </a:p>
            <a:p>
              <a:pPr algn="ctr"/>
              <a:r>
                <a:rPr lang="en-US" sz="1600" b="1" dirty="0"/>
                <a:t>Phase</a:t>
              </a:r>
            </a:p>
            <a:p>
              <a:pPr algn="ctr"/>
              <a:endParaRPr lang="en-US" sz="1600" b="1" dirty="0"/>
            </a:p>
          </p:txBody>
        </p:sp>
      </p:grpSp>
      <p:grpSp>
        <p:nvGrpSpPr>
          <p:cNvPr id="9" name="Group 8"/>
          <p:cNvGrpSpPr/>
          <p:nvPr/>
        </p:nvGrpSpPr>
        <p:grpSpPr>
          <a:xfrm>
            <a:off x="1712543" y="2649381"/>
            <a:ext cx="2261353" cy="3592489"/>
            <a:chOff x="1712543" y="2649381"/>
            <a:chExt cx="2261353" cy="3592489"/>
          </a:xfrm>
        </p:grpSpPr>
        <p:sp>
          <p:nvSpPr>
            <p:cNvPr id="64" name="TextBox 63"/>
            <p:cNvSpPr txBox="1"/>
            <p:nvPr/>
          </p:nvSpPr>
          <p:spPr>
            <a:xfrm rot="19089221">
              <a:off x="1712543" y="5840668"/>
              <a:ext cx="894605" cy="401202"/>
            </a:xfrm>
            <a:prstGeom prst="rect">
              <a:avLst/>
            </a:prstGeom>
            <a:noFill/>
          </p:spPr>
          <p:txBody>
            <a:bodyPr wrap="none" rtlCol="0">
              <a:spAutoFit/>
            </a:bodyPr>
            <a:lstStyle/>
            <a:p>
              <a:r>
                <a:rPr lang="en-US" sz="1350" b="1" dirty="0">
                  <a:solidFill>
                    <a:srgbClr val="C00000"/>
                  </a:solidFill>
                </a:rPr>
                <a:t>Q4 2016</a:t>
              </a:r>
            </a:p>
          </p:txBody>
        </p:sp>
        <p:sp>
          <p:nvSpPr>
            <p:cNvPr id="71" name="TextBox 70"/>
            <p:cNvSpPr txBox="1"/>
            <p:nvPr/>
          </p:nvSpPr>
          <p:spPr>
            <a:xfrm>
              <a:off x="2314843" y="2649381"/>
              <a:ext cx="1167558" cy="682224"/>
            </a:xfrm>
            <a:prstGeom prst="rect">
              <a:avLst/>
            </a:prstGeom>
            <a:noFill/>
          </p:spPr>
          <p:txBody>
            <a:bodyPr wrap="square" rtlCol="0">
              <a:spAutoFit/>
            </a:bodyPr>
            <a:lstStyle/>
            <a:p>
              <a:pPr algn="ctr"/>
              <a:r>
                <a:rPr lang="en-US" sz="1600" b="1" dirty="0"/>
                <a:t>Pilot</a:t>
              </a:r>
            </a:p>
            <a:p>
              <a:pPr algn="ctr"/>
              <a:r>
                <a:rPr lang="en-US" sz="1600" b="1" dirty="0"/>
                <a:t>Phase </a:t>
              </a:r>
            </a:p>
          </p:txBody>
        </p:sp>
        <p:sp>
          <p:nvSpPr>
            <p:cNvPr id="73" name="TextBox 72"/>
            <p:cNvSpPr txBox="1"/>
            <p:nvPr/>
          </p:nvSpPr>
          <p:spPr>
            <a:xfrm>
              <a:off x="2616243" y="3566042"/>
              <a:ext cx="1357653" cy="1468094"/>
            </a:xfrm>
            <a:prstGeom prst="rect">
              <a:avLst/>
            </a:prstGeom>
            <a:noFill/>
          </p:spPr>
          <p:txBody>
            <a:bodyPr wrap="square" rtlCol="0">
              <a:spAutoFit/>
            </a:bodyPr>
            <a:lstStyle/>
            <a:p>
              <a:pPr marL="83342" indent="-83342">
                <a:lnSpc>
                  <a:spcPct val="80000"/>
                </a:lnSpc>
                <a:buFont typeface="Arial" panose="020B0604020202020204" pitchFamily="34" charset="0"/>
                <a:buChar char="•"/>
              </a:pPr>
              <a:r>
                <a:rPr lang="en-US" sz="975" b="1" dirty="0"/>
                <a:t>Site enrollment</a:t>
              </a:r>
            </a:p>
            <a:p>
              <a:pPr>
                <a:lnSpc>
                  <a:spcPct val="80000"/>
                </a:lnSpc>
              </a:pPr>
              <a:r>
                <a:rPr lang="en-US" sz="975" b="1" dirty="0"/>
                <a:t>    and trainings</a:t>
              </a:r>
            </a:p>
            <a:p>
              <a:pPr marL="259550" indent="-83342">
                <a:lnSpc>
                  <a:spcPct val="80000"/>
                </a:lnSpc>
                <a:spcBef>
                  <a:spcPts val="300"/>
                </a:spcBef>
                <a:buFont typeface="Arial" panose="020B0604020202020204" pitchFamily="34" charset="0"/>
                <a:buChar char="•"/>
              </a:pPr>
              <a:r>
                <a:rPr lang="en-US" sz="975" b="1" dirty="0"/>
                <a:t>Intensive monitoring &amp; support / mentoring</a:t>
              </a:r>
            </a:p>
            <a:p>
              <a:pPr marL="233363" indent="-115888">
                <a:lnSpc>
                  <a:spcPct val="80000"/>
                </a:lnSpc>
                <a:spcBef>
                  <a:spcPts val="300"/>
                </a:spcBef>
                <a:buFont typeface="Arial" panose="020B0604020202020204" pitchFamily="34" charset="0"/>
                <a:buChar char="•"/>
              </a:pPr>
              <a:r>
                <a:rPr lang="en-US" sz="975" b="1" dirty="0"/>
                <a:t>Continuous improvement</a:t>
              </a:r>
            </a:p>
            <a:p>
              <a:pPr marL="117475" indent="-117475">
                <a:spcBef>
                  <a:spcPts val="300"/>
                </a:spcBef>
                <a:buFont typeface="Arial" panose="020B0604020202020204" pitchFamily="34" charset="0"/>
                <a:buChar char="•"/>
              </a:pPr>
              <a:r>
                <a:rPr lang="en-US" sz="975" b="1" dirty="0"/>
                <a:t>Document and share lessons</a:t>
              </a:r>
            </a:p>
          </p:txBody>
        </p:sp>
      </p:grpSp>
      <p:grpSp>
        <p:nvGrpSpPr>
          <p:cNvPr id="12" name="Group 11"/>
          <p:cNvGrpSpPr/>
          <p:nvPr/>
        </p:nvGrpSpPr>
        <p:grpSpPr>
          <a:xfrm>
            <a:off x="7333086" y="2649378"/>
            <a:ext cx="1493926" cy="3913945"/>
            <a:chOff x="7333086" y="2649378"/>
            <a:chExt cx="1493926" cy="3913945"/>
          </a:xfrm>
        </p:grpSpPr>
        <p:sp>
          <p:nvSpPr>
            <p:cNvPr id="67" name="Chevron 66"/>
            <p:cNvSpPr/>
            <p:nvPr/>
          </p:nvSpPr>
          <p:spPr>
            <a:xfrm>
              <a:off x="7511355" y="3404155"/>
              <a:ext cx="1205826" cy="1688434"/>
            </a:xfrm>
            <a:prstGeom prst="chevron">
              <a:avLst>
                <a:gd name="adj" fmla="val 38331"/>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1350" b="1" dirty="0">
                <a:solidFill>
                  <a:schemeClr val="bg1"/>
                </a:solidFill>
              </a:endParaRPr>
            </a:p>
          </p:txBody>
        </p:sp>
        <p:sp>
          <p:nvSpPr>
            <p:cNvPr id="68" name="TextBox 67"/>
            <p:cNvSpPr txBox="1"/>
            <p:nvPr/>
          </p:nvSpPr>
          <p:spPr>
            <a:xfrm rot="18851383">
              <a:off x="8132345" y="5868655"/>
              <a:ext cx="1046300" cy="343035"/>
            </a:xfrm>
            <a:prstGeom prst="rect">
              <a:avLst/>
            </a:prstGeom>
            <a:noFill/>
          </p:spPr>
          <p:txBody>
            <a:bodyPr wrap="none" rtlCol="0">
              <a:spAutoFit/>
            </a:bodyPr>
            <a:lstStyle/>
            <a:p>
              <a:r>
                <a:rPr lang="en-US" sz="1350" b="1" dirty="0">
                  <a:solidFill>
                    <a:srgbClr val="C00000"/>
                  </a:solidFill>
                </a:rPr>
                <a:t>Q2 2019</a:t>
              </a:r>
            </a:p>
          </p:txBody>
        </p:sp>
        <p:sp>
          <p:nvSpPr>
            <p:cNvPr id="75" name="TextBox 74"/>
            <p:cNvSpPr txBox="1"/>
            <p:nvPr/>
          </p:nvSpPr>
          <p:spPr>
            <a:xfrm>
              <a:off x="7333086" y="2649378"/>
              <a:ext cx="1436607" cy="682224"/>
            </a:xfrm>
            <a:prstGeom prst="rect">
              <a:avLst/>
            </a:prstGeom>
            <a:noFill/>
          </p:spPr>
          <p:txBody>
            <a:bodyPr wrap="none" rtlCol="0">
              <a:spAutoFit/>
            </a:bodyPr>
            <a:lstStyle/>
            <a:p>
              <a:r>
                <a:rPr lang="en-US" sz="1600" b="1" dirty="0"/>
                <a:t>Transitioning</a:t>
              </a:r>
            </a:p>
            <a:p>
              <a:pPr algn="ctr"/>
              <a:r>
                <a:rPr lang="en-US" sz="1600" b="1" dirty="0"/>
                <a:t>Phase</a:t>
              </a:r>
            </a:p>
          </p:txBody>
        </p:sp>
      </p:grpSp>
      <p:grpSp>
        <p:nvGrpSpPr>
          <p:cNvPr id="10" name="Group 9"/>
          <p:cNvGrpSpPr/>
          <p:nvPr/>
        </p:nvGrpSpPr>
        <p:grpSpPr>
          <a:xfrm>
            <a:off x="3028039" y="2649379"/>
            <a:ext cx="2786519" cy="3591939"/>
            <a:chOff x="3028039" y="2649379"/>
            <a:chExt cx="2786519" cy="3591939"/>
          </a:xfrm>
        </p:grpSpPr>
        <p:sp>
          <p:nvSpPr>
            <p:cNvPr id="65" name="TextBox 64"/>
            <p:cNvSpPr txBox="1"/>
            <p:nvPr/>
          </p:nvSpPr>
          <p:spPr>
            <a:xfrm rot="19089221">
              <a:off x="3028039" y="5840116"/>
              <a:ext cx="894605" cy="401202"/>
            </a:xfrm>
            <a:prstGeom prst="rect">
              <a:avLst/>
            </a:prstGeom>
            <a:noFill/>
          </p:spPr>
          <p:txBody>
            <a:bodyPr wrap="none" rtlCol="0">
              <a:spAutoFit/>
            </a:bodyPr>
            <a:lstStyle/>
            <a:p>
              <a:r>
                <a:rPr lang="en-US" sz="1350" b="1" dirty="0">
                  <a:solidFill>
                    <a:srgbClr val="C00000"/>
                  </a:solidFill>
                </a:rPr>
                <a:t>Q3 2017</a:t>
              </a:r>
            </a:p>
          </p:txBody>
        </p:sp>
        <p:sp>
          <p:nvSpPr>
            <p:cNvPr id="72" name="TextBox 71"/>
            <p:cNvSpPr txBox="1"/>
            <p:nvPr/>
          </p:nvSpPr>
          <p:spPr>
            <a:xfrm>
              <a:off x="3780497" y="2649379"/>
              <a:ext cx="1616533" cy="584775"/>
            </a:xfrm>
            <a:prstGeom prst="rect">
              <a:avLst/>
            </a:prstGeom>
            <a:noFill/>
          </p:spPr>
          <p:txBody>
            <a:bodyPr wrap="none" rtlCol="0">
              <a:spAutoFit/>
            </a:bodyPr>
            <a:lstStyle/>
            <a:p>
              <a:pPr algn="ctr"/>
              <a:r>
                <a:rPr lang="en-US" sz="1600" b="1" dirty="0"/>
                <a:t>Progressive Site  </a:t>
              </a:r>
            </a:p>
            <a:p>
              <a:pPr algn="ctr"/>
              <a:r>
                <a:rPr lang="en-US" sz="1600" b="1" dirty="0"/>
                <a:t>Enrollment</a:t>
              </a:r>
            </a:p>
          </p:txBody>
        </p:sp>
        <p:sp>
          <p:nvSpPr>
            <p:cNvPr id="76" name="TextBox 75"/>
            <p:cNvSpPr txBox="1"/>
            <p:nvPr/>
          </p:nvSpPr>
          <p:spPr>
            <a:xfrm>
              <a:off x="4038389" y="3454531"/>
              <a:ext cx="1776169" cy="1665071"/>
            </a:xfrm>
            <a:prstGeom prst="rect">
              <a:avLst/>
            </a:prstGeom>
            <a:noFill/>
          </p:spPr>
          <p:txBody>
            <a:bodyPr wrap="square" rtlCol="0">
              <a:spAutoFit/>
            </a:bodyPr>
            <a:lstStyle/>
            <a:p>
              <a:pPr marL="83342" indent="-83342">
                <a:lnSpc>
                  <a:spcPct val="80000"/>
                </a:lnSpc>
                <a:spcBef>
                  <a:spcPts val="300"/>
                </a:spcBef>
                <a:buFont typeface="Arial" panose="020B0604020202020204" pitchFamily="34" charset="0"/>
                <a:buChar char="•"/>
              </a:pPr>
              <a:r>
                <a:rPr lang="en-US" sz="975" b="1" dirty="0">
                  <a:solidFill>
                    <a:schemeClr val="bg1"/>
                  </a:solidFill>
                </a:rPr>
                <a:t>Refine site and product selection</a:t>
              </a:r>
            </a:p>
            <a:p>
              <a:pPr marL="83342" indent="-83342">
                <a:lnSpc>
                  <a:spcPct val="80000"/>
                </a:lnSpc>
                <a:spcBef>
                  <a:spcPts val="300"/>
                </a:spcBef>
                <a:buFont typeface="Arial" panose="020B0604020202020204" pitchFamily="34" charset="0"/>
                <a:buChar char="•"/>
              </a:pPr>
              <a:r>
                <a:rPr lang="en-US" sz="975" b="1" dirty="0">
                  <a:solidFill>
                    <a:schemeClr val="bg1"/>
                  </a:solidFill>
                </a:rPr>
                <a:t>Site enrollment</a:t>
              </a:r>
            </a:p>
            <a:p>
              <a:pPr>
                <a:lnSpc>
                  <a:spcPct val="80000"/>
                </a:lnSpc>
                <a:spcBef>
                  <a:spcPts val="300"/>
                </a:spcBef>
              </a:pPr>
              <a:r>
                <a:rPr lang="en-US" sz="975" b="1" dirty="0">
                  <a:solidFill>
                    <a:schemeClr val="bg1"/>
                  </a:solidFill>
                </a:rPr>
                <a:t>    and trainings</a:t>
              </a:r>
            </a:p>
            <a:p>
              <a:pPr marL="259550" indent="-83342">
                <a:lnSpc>
                  <a:spcPct val="80000"/>
                </a:lnSpc>
                <a:spcBef>
                  <a:spcPts val="300"/>
                </a:spcBef>
                <a:buFont typeface="Arial" panose="020B0604020202020204" pitchFamily="34" charset="0"/>
                <a:buChar char="•"/>
              </a:pPr>
              <a:r>
                <a:rPr lang="en-US" sz="975" b="1" dirty="0">
                  <a:solidFill>
                    <a:schemeClr val="bg1"/>
                  </a:solidFill>
                </a:rPr>
                <a:t>Refine systems and tools (include QA and post-market surveillance)</a:t>
              </a:r>
            </a:p>
            <a:p>
              <a:pPr marL="259550" indent="-83342">
                <a:lnSpc>
                  <a:spcPct val="80000"/>
                </a:lnSpc>
                <a:spcBef>
                  <a:spcPts val="300"/>
                </a:spcBef>
                <a:buFont typeface="Arial" panose="020B0604020202020204" pitchFamily="34" charset="0"/>
                <a:buChar char="•"/>
              </a:pPr>
              <a:r>
                <a:rPr lang="en-US" sz="975" b="1" dirty="0">
                  <a:solidFill>
                    <a:schemeClr val="bg1"/>
                  </a:solidFill>
                </a:rPr>
                <a:t>Adapted support monitoring</a:t>
              </a:r>
            </a:p>
            <a:p>
              <a:pPr marL="125013" indent="-83342">
                <a:spcBef>
                  <a:spcPts val="300"/>
                </a:spcBef>
                <a:buFont typeface="Arial" panose="020B0604020202020204" pitchFamily="34" charset="0"/>
                <a:buChar char="•"/>
              </a:pPr>
              <a:r>
                <a:rPr lang="en-US" sz="975" b="1" dirty="0">
                  <a:solidFill>
                    <a:schemeClr val="bg1"/>
                  </a:solidFill>
                </a:rPr>
                <a:t>Improve based on lessons learned</a:t>
              </a:r>
            </a:p>
          </p:txBody>
        </p:sp>
      </p:grpSp>
      <p:grpSp>
        <p:nvGrpSpPr>
          <p:cNvPr id="11" name="Group 10"/>
          <p:cNvGrpSpPr/>
          <p:nvPr/>
        </p:nvGrpSpPr>
        <p:grpSpPr>
          <a:xfrm>
            <a:off x="4922681" y="2649379"/>
            <a:ext cx="2782411" cy="3590856"/>
            <a:chOff x="4922681" y="2649379"/>
            <a:chExt cx="2782411" cy="3590856"/>
          </a:xfrm>
        </p:grpSpPr>
        <p:sp>
          <p:nvSpPr>
            <p:cNvPr id="66" name="TextBox 65"/>
            <p:cNvSpPr txBox="1"/>
            <p:nvPr/>
          </p:nvSpPr>
          <p:spPr>
            <a:xfrm rot="19089221">
              <a:off x="4922681" y="5839033"/>
              <a:ext cx="894605" cy="401202"/>
            </a:xfrm>
            <a:prstGeom prst="rect">
              <a:avLst/>
            </a:prstGeom>
            <a:noFill/>
          </p:spPr>
          <p:txBody>
            <a:bodyPr wrap="none" rtlCol="0">
              <a:spAutoFit/>
            </a:bodyPr>
            <a:lstStyle/>
            <a:p>
              <a:r>
                <a:rPr lang="en-US" sz="1350" b="1" dirty="0">
                  <a:solidFill>
                    <a:srgbClr val="C00000"/>
                  </a:solidFill>
                </a:rPr>
                <a:t>Q3 2018</a:t>
              </a:r>
            </a:p>
          </p:txBody>
        </p:sp>
        <p:sp>
          <p:nvSpPr>
            <p:cNvPr id="74" name="TextBox 73"/>
            <p:cNvSpPr txBox="1"/>
            <p:nvPr/>
          </p:nvSpPr>
          <p:spPr>
            <a:xfrm>
              <a:off x="5722916" y="2649379"/>
              <a:ext cx="1537985" cy="584775"/>
            </a:xfrm>
            <a:prstGeom prst="rect">
              <a:avLst/>
            </a:prstGeom>
            <a:noFill/>
          </p:spPr>
          <p:txBody>
            <a:bodyPr wrap="none" rtlCol="0">
              <a:spAutoFit/>
            </a:bodyPr>
            <a:lstStyle/>
            <a:p>
              <a:pPr algn="ctr"/>
              <a:r>
                <a:rPr lang="en-US" sz="1600" b="1" dirty="0"/>
                <a:t>Routine Testing </a:t>
              </a:r>
            </a:p>
            <a:p>
              <a:pPr algn="ctr"/>
              <a:r>
                <a:rPr lang="en-US" sz="1600" b="1" dirty="0"/>
                <a:t>and Monitoring</a:t>
              </a:r>
            </a:p>
          </p:txBody>
        </p:sp>
        <p:sp>
          <p:nvSpPr>
            <p:cNvPr id="77" name="TextBox 76"/>
            <p:cNvSpPr txBox="1"/>
            <p:nvPr/>
          </p:nvSpPr>
          <p:spPr>
            <a:xfrm>
              <a:off x="5930260" y="3612512"/>
              <a:ext cx="1774832" cy="1240852"/>
            </a:xfrm>
            <a:prstGeom prst="rect">
              <a:avLst/>
            </a:prstGeom>
            <a:noFill/>
          </p:spPr>
          <p:txBody>
            <a:bodyPr wrap="square" rtlCol="0">
              <a:spAutoFit/>
            </a:bodyPr>
            <a:lstStyle/>
            <a:p>
              <a:pPr marL="83342" indent="-83342">
                <a:lnSpc>
                  <a:spcPct val="80000"/>
                </a:lnSpc>
                <a:buFont typeface="Arial" panose="020B0604020202020204" pitchFamily="34" charset="0"/>
                <a:buChar char="•"/>
              </a:pPr>
              <a:r>
                <a:rPr lang="en-US" sz="975" b="1" dirty="0">
                  <a:solidFill>
                    <a:schemeClr val="bg1"/>
                  </a:solidFill>
                </a:rPr>
                <a:t>Monitoring and evaluation</a:t>
              </a:r>
            </a:p>
            <a:p>
              <a:pPr marL="83342" indent="-83342">
                <a:lnSpc>
                  <a:spcPct val="80000"/>
                </a:lnSpc>
                <a:buFont typeface="Arial" panose="020B0604020202020204" pitchFamily="34" charset="0"/>
                <a:buChar char="•"/>
              </a:pPr>
              <a:endParaRPr lang="en-US" sz="975" b="1" dirty="0">
                <a:solidFill>
                  <a:schemeClr val="bg1"/>
                </a:solidFill>
              </a:endParaRPr>
            </a:p>
            <a:p>
              <a:pPr marL="259550" indent="-83342">
                <a:lnSpc>
                  <a:spcPct val="80000"/>
                </a:lnSpc>
                <a:spcBef>
                  <a:spcPts val="225"/>
                </a:spcBef>
                <a:buFont typeface="Arial" panose="020B0604020202020204" pitchFamily="34" charset="0"/>
                <a:buChar char="•"/>
              </a:pPr>
              <a:r>
                <a:rPr lang="en-US" sz="975" b="1" dirty="0">
                  <a:solidFill>
                    <a:schemeClr val="bg1"/>
                  </a:solidFill>
                </a:rPr>
                <a:t>Impact assessment</a:t>
              </a:r>
            </a:p>
            <a:p>
              <a:pPr marL="259550" indent="-83342">
                <a:lnSpc>
                  <a:spcPct val="80000"/>
                </a:lnSpc>
                <a:spcBef>
                  <a:spcPts val="225"/>
                </a:spcBef>
                <a:buFont typeface="Arial" panose="020B0604020202020204" pitchFamily="34" charset="0"/>
                <a:buChar char="•"/>
              </a:pPr>
              <a:endParaRPr lang="en-US" sz="975" b="1" dirty="0">
                <a:solidFill>
                  <a:schemeClr val="bg1"/>
                </a:solidFill>
              </a:endParaRPr>
            </a:p>
            <a:p>
              <a:pPr marL="301222" indent="-83342">
                <a:lnSpc>
                  <a:spcPct val="80000"/>
                </a:lnSpc>
                <a:spcBef>
                  <a:spcPts val="225"/>
                </a:spcBef>
                <a:buFont typeface="Arial" panose="020B0604020202020204" pitchFamily="34" charset="0"/>
                <a:buChar char="•"/>
              </a:pPr>
              <a:r>
                <a:rPr lang="en-US" sz="975" b="1" dirty="0">
                  <a:solidFill>
                    <a:schemeClr val="bg1"/>
                  </a:solidFill>
                </a:rPr>
                <a:t>Market dynamics</a:t>
              </a:r>
            </a:p>
            <a:p>
              <a:pPr marL="259550" indent="-83342">
                <a:lnSpc>
                  <a:spcPct val="80000"/>
                </a:lnSpc>
                <a:spcBef>
                  <a:spcPts val="225"/>
                </a:spcBef>
                <a:buFont typeface="Arial" panose="020B0604020202020204" pitchFamily="34" charset="0"/>
                <a:buChar char="•"/>
              </a:pPr>
              <a:endParaRPr lang="en-US" sz="975" b="1" dirty="0">
                <a:solidFill>
                  <a:schemeClr val="bg1"/>
                </a:solidFill>
              </a:endParaRPr>
            </a:p>
            <a:p>
              <a:pPr marL="83342" indent="-83342">
                <a:spcBef>
                  <a:spcPts val="225"/>
                </a:spcBef>
                <a:buFont typeface="Arial" panose="020B0604020202020204" pitchFamily="34" charset="0"/>
                <a:buChar char="•"/>
              </a:pPr>
              <a:r>
                <a:rPr lang="en-US" sz="975" b="1" dirty="0">
                  <a:solidFill>
                    <a:schemeClr val="bg1"/>
                  </a:solidFill>
                </a:rPr>
                <a:t>Engage and prepare for transitioning</a:t>
              </a:r>
            </a:p>
          </p:txBody>
        </p:sp>
      </p:grpSp>
      <p:sp>
        <p:nvSpPr>
          <p:cNvPr id="78" name="Right Arrow 77"/>
          <p:cNvSpPr/>
          <p:nvPr/>
        </p:nvSpPr>
        <p:spPr>
          <a:xfrm>
            <a:off x="528922" y="5363282"/>
            <a:ext cx="8255520" cy="407745"/>
          </a:xfrm>
          <a:prstGeom prst="rightArrow">
            <a:avLst/>
          </a:prstGeom>
          <a:solidFill>
            <a:schemeClr val="accent6">
              <a:lumMod val="75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t>Continuous Monitoring, Evaluation, and Improvement using Standardized Frameworks and Tools </a:t>
            </a:r>
          </a:p>
        </p:txBody>
      </p:sp>
      <p:sp>
        <p:nvSpPr>
          <p:cNvPr id="79" name="Text Placeholder 2"/>
          <p:cNvSpPr>
            <a:spLocks noGrp="1"/>
          </p:cNvSpPr>
          <p:nvPr>
            <p:ph type="body" idx="1"/>
          </p:nvPr>
        </p:nvSpPr>
        <p:spPr>
          <a:xfrm>
            <a:off x="336884" y="1228936"/>
            <a:ext cx="8806250" cy="1219865"/>
          </a:xfrm>
        </p:spPr>
        <p:txBody>
          <a:bodyPr>
            <a:noAutofit/>
          </a:bodyPr>
          <a:lstStyle/>
          <a:p>
            <a:r>
              <a:rPr lang="en-US" sz="2000" dirty="0">
                <a:cs typeface="Calibri" panose="020F0502020204030204" pitchFamily="34" charset="0"/>
              </a:rPr>
              <a:t>Hand-in-hand with the Ministry of Health (MOH) and key stakeholders in each country</a:t>
            </a:r>
          </a:p>
          <a:p>
            <a:r>
              <a:rPr lang="en-US" sz="2000" dirty="0">
                <a:cs typeface="Calibri" panose="020F0502020204030204" pitchFamily="34" charset="0"/>
              </a:rPr>
              <a:t>Frequent stakeholder consultation and coordination</a:t>
            </a:r>
          </a:p>
          <a:p>
            <a:r>
              <a:rPr lang="en-US" sz="2000" dirty="0">
                <a:cs typeface="Calibri" panose="020F0502020204030204" pitchFamily="34" charset="0"/>
              </a:rPr>
              <a:t>Gradual and staged selection and enrollment of testing sites</a:t>
            </a:r>
          </a:p>
        </p:txBody>
      </p:sp>
    </p:spTree>
    <p:extLst>
      <p:ext uri="{BB962C8B-B14F-4D97-AF65-F5344CB8AC3E}">
        <p14:creationId xmlns:p14="http://schemas.microsoft.com/office/powerpoint/2010/main" val="340694855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left)">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BAINBULLET" val="True"/>
</p:tagLst>
</file>

<file path=ppt/tags/tag2.xml><?xml version="1.0" encoding="utf-8"?>
<p:tagLst xmlns:a="http://schemas.openxmlformats.org/drawingml/2006/main" xmlns:r="http://schemas.openxmlformats.org/officeDocument/2006/relationships" xmlns:p="http://schemas.openxmlformats.org/presentationml/2006/main">
  <p:tag name="RESIZE" val="Yes"/>
</p:tagLst>
</file>

<file path=ppt/tags/tag3.xml><?xml version="1.0" encoding="utf-8"?>
<p:tagLst xmlns:a="http://schemas.openxmlformats.org/drawingml/2006/main" xmlns:r="http://schemas.openxmlformats.org/officeDocument/2006/relationships" xmlns:p="http://schemas.openxmlformats.org/presentationml/2006/main">
  <p:tag name="BAINBULLET" val="True"/>
</p:tagLst>
</file>

<file path=ppt/tags/tag4.xml><?xml version="1.0" encoding="utf-8"?>
<p:tagLst xmlns:a="http://schemas.openxmlformats.org/drawingml/2006/main" xmlns:r="http://schemas.openxmlformats.org/officeDocument/2006/relationships" xmlns:p="http://schemas.openxmlformats.org/presentationml/2006/main">
  <p:tag name="BAINBULLET" val="Tru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33952</TotalTime>
  <Words>4243</Words>
  <Application>Microsoft Office PowerPoint</Application>
  <PresentationFormat>On-screen Show (4:3)</PresentationFormat>
  <Paragraphs>746</Paragraphs>
  <Slides>49</Slides>
  <Notes>47</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49</vt:i4>
      </vt:variant>
    </vt:vector>
  </HeadingPairs>
  <TitlesOfParts>
    <vt:vector size="63" baseType="lpstr">
      <vt:lpstr>MS PGothic</vt:lpstr>
      <vt:lpstr>Arial</vt:lpstr>
      <vt:lpstr>Arial Narrow</vt:lpstr>
      <vt:lpstr>Calibri</vt:lpstr>
      <vt:lpstr>Courier New</vt:lpstr>
      <vt:lpstr>Garamond</vt:lpstr>
      <vt:lpstr>Museo Slab 100</vt:lpstr>
      <vt:lpstr>Museo Slab 300</vt:lpstr>
      <vt:lpstr>Segoe UI</vt:lpstr>
      <vt:lpstr>Segoe UI Semilight</vt:lpstr>
      <vt:lpstr>Times New Roman</vt:lpstr>
      <vt:lpstr>Wingdings</vt:lpstr>
      <vt:lpstr>Wingdings 2</vt:lpstr>
      <vt:lpstr>Office Theme</vt:lpstr>
      <vt:lpstr> Bringing the test to the patient: methods and tools for integrating innovative point-of-care HIV testing into national laboratory networks  Leadership Workshop, 22nd International AIDS Conference 27 July 2018 - 11:00-12:30h, Room E105-108, Amsterdam  </vt:lpstr>
      <vt:lpstr>PowerPoint Presentation</vt:lpstr>
      <vt:lpstr>Why POC testing for EID of HIV?</vt:lpstr>
      <vt:lpstr>PowerPoint Presentation</vt:lpstr>
      <vt:lpstr>With laboratory-based EID testing, the number of steps from sample collection to return of results to caregiver and clinical action are mired in persistent delays and a high proportion of lost results</vt:lpstr>
      <vt:lpstr>PowerPoint Presentation</vt:lpstr>
      <vt:lpstr>PowerPoint Presentation</vt:lpstr>
      <vt:lpstr>What inputs were needed to achieve desired outcomes?</vt:lpstr>
      <vt:lpstr>Gradual and phased implementation approach</vt:lpstr>
      <vt:lpstr>Activities and tools used to support the approach</vt:lpstr>
      <vt:lpstr>Knowledge Gateway online library and community</vt:lpstr>
      <vt:lpstr>HIV POC diagnostics toolkit (hosted on the UNICEF website) </vt:lpstr>
      <vt:lpstr>Input 1: Leadership and governance</vt:lpstr>
      <vt:lpstr>Input 2: Site and product selection, product approval, site capacity assessments, and placement models </vt:lpstr>
      <vt:lpstr>Input 3: Site enrollment, orientation, planning and training</vt:lpstr>
      <vt:lpstr>Phased site enrollment</vt:lpstr>
      <vt:lpstr>Using hub-and-spoke networks to increase access to POC testing and optimize device utilization rates </vt:lpstr>
      <vt:lpstr>Hub-and-spoke improves access to POC EID for sites with low demand </vt:lpstr>
      <vt:lpstr>Hub-and-spoke networks: Sample transport</vt:lpstr>
      <vt:lpstr>Orientation, planning and training</vt:lpstr>
      <vt:lpstr>Comprehensive training plan</vt:lpstr>
      <vt:lpstr>Examples of training materials, algorithms, SOPs and job aids</vt:lpstr>
      <vt:lpstr>Installation and training are complete.  Time to start testing…. with close monitoring and support.</vt:lpstr>
      <vt:lpstr>Input 4: Site monitoring, support, and competency assessments</vt:lpstr>
      <vt:lpstr>POC EID Testing Form</vt:lpstr>
      <vt:lpstr>Standardized site monitoring checklist</vt:lpstr>
      <vt:lpstr>Frequency of site monitoring visits</vt:lpstr>
      <vt:lpstr>Remote monitoring of POC EID testing</vt:lpstr>
      <vt:lpstr>Instrument connectivity</vt:lpstr>
      <vt:lpstr>Remote monitoring of POC EID testing</vt:lpstr>
      <vt:lpstr>Hub-and-spoke networks: SMS for results return</vt:lpstr>
      <vt:lpstr>Standardized competency assessment tool</vt:lpstr>
      <vt:lpstr>Input 6: Quality management and assurance (QM/QA) </vt:lpstr>
      <vt:lpstr>Input 5: Forecasting, procurement, supply chain and waste management. </vt:lpstr>
      <vt:lpstr>Procurement and supply chain management cycle (1)</vt:lpstr>
      <vt:lpstr>Procurement and supply chain management cycle (2)</vt:lpstr>
      <vt:lpstr>Procurement and supply chain management cycle (3)</vt:lpstr>
      <vt:lpstr>Procurement and supply chain management cycle (4)</vt:lpstr>
      <vt:lpstr>Special considerations for POC equipment </vt:lpstr>
      <vt:lpstr>Special considerations for test kits and consumables </vt:lpstr>
      <vt:lpstr>Monitoring of manufacturer performance</vt:lpstr>
      <vt:lpstr>Acknowledgements </vt:lpstr>
      <vt:lpstr>Questions and Discussion </vt:lpstr>
      <vt:lpstr>PowerPoint Presentation</vt:lpstr>
      <vt:lpstr>MOH-led site and product selection approach</vt:lpstr>
      <vt:lpstr>Site capacity assessments</vt:lpstr>
      <vt:lpstr>A combination of placement models and testing strategies can be used to increase access to POC testing while optimizing device utilization</vt:lpstr>
      <vt:lpstr>Task shifting: POC EID utilization by lab and non-lab staff</vt:lpstr>
      <vt:lpstr>Performance of lab staff compared to non-lab staff</vt:lpstr>
    </vt:vector>
  </TitlesOfParts>
  <Company>EGPAF</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Janet Kim</dc:creator>
  <cp:lastModifiedBy>Rebecca Bailey</cp:lastModifiedBy>
  <cp:revision>599</cp:revision>
  <dcterms:created xsi:type="dcterms:W3CDTF">2015-01-14T14:21:41Z</dcterms:created>
  <dcterms:modified xsi:type="dcterms:W3CDTF">2018-07-25T12:05:30Z</dcterms:modified>
</cp:coreProperties>
</file>