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8" r:id="rId2"/>
    <p:sldId id="290" r:id="rId3"/>
    <p:sldId id="288" r:id="rId4"/>
    <p:sldId id="262" r:id="rId5"/>
    <p:sldId id="263" r:id="rId6"/>
    <p:sldId id="269" r:id="rId7"/>
    <p:sldId id="270" r:id="rId8"/>
    <p:sldId id="278" r:id="rId9"/>
    <p:sldId id="271" r:id="rId10"/>
    <p:sldId id="286" r:id="rId11"/>
    <p:sldId id="287" r:id="rId12"/>
    <p:sldId id="281" r:id="rId13"/>
    <p:sldId id="282" r:id="rId14"/>
    <p:sldId id="284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117" d="100"/>
          <a:sy n="117" d="100"/>
        </p:scale>
        <p:origin x="11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C0E52-67A9-4A25-BF93-79739C45ECEE}" type="datetimeFigureOut">
              <a:rPr lang="de-CH" smtClean="0"/>
              <a:t>11.07.2018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71AC7-37B4-427B-9213-2C41E7526662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410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5559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1AC7-37B4-427B-9213-2C41E7526662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334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71AC7-37B4-427B-9213-2C41E7526662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335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80C5C-2172-4D19-8E17-0CEB5C771D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1570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2585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258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018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169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9766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9766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E036E-24FD-4E33-A68E-6FA4F7D7C739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976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9D80-B8F8-4FF9-A128-18FDF22D442A}" type="datetime1">
              <a:rPr lang="de-CH" smtClean="0"/>
              <a:t>11.07.2018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86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D8DA-B94E-4173-A5EB-D9B64979B59A}" type="datetime1">
              <a:rPr lang="de-CH" smtClean="0"/>
              <a:t>11.07.2018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974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A0A06-146A-44DD-B602-F704038424BF}" type="datetime1">
              <a:rPr lang="de-CH" smtClean="0"/>
              <a:t>11.07.2018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17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F53F-E466-45BC-9E49-EF5F91AE9892}" type="datetime1">
              <a:rPr lang="de-CH" smtClean="0"/>
              <a:t>11.07.2018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81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0A36-C6E9-40A0-9FDD-BDCA3162D8B6}" type="datetime1">
              <a:rPr lang="de-CH" smtClean="0"/>
              <a:t>11.07.2018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530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F18C-31B6-4D42-AF5E-70AB4770B249}" type="datetime1">
              <a:rPr lang="de-CH" smtClean="0"/>
              <a:t>11.07.2018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35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6DB7-6EB9-4FB9-9457-65DEB1628A61}" type="datetime1">
              <a:rPr lang="de-CH" smtClean="0"/>
              <a:t>11.07.2018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59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527F-26D8-4811-8FC2-41D0FE41DE2D}" type="datetime1">
              <a:rPr lang="de-CH" smtClean="0"/>
              <a:t>11.07.2018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933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15B4-FB82-4045-952E-6CA17D10257A}" type="datetime1">
              <a:rPr lang="de-CH" smtClean="0"/>
              <a:t>11.07.2018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514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C48C-F861-449E-91B5-B2F2E6805B76}" type="datetime1">
              <a:rPr lang="de-CH" smtClean="0"/>
              <a:t>11.07.2018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436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3093-5FF3-48E6-8D48-4CFC92453782}" type="datetime1">
              <a:rPr lang="de-CH" smtClean="0"/>
              <a:t>11.07.2018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54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6CD8-1394-4B47-BDD1-40F93290C76E}" type="datetime1">
              <a:rPr lang="de-CH" smtClean="0"/>
              <a:t>11.07.2018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65B3-8EF9-4D2E-921A-D1D7B383621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037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02066" cy="2502997"/>
          </a:xfrm>
        </p:spPr>
        <p:txBody>
          <a:bodyPr>
            <a:noAutofit/>
          </a:bodyPr>
          <a:lstStyle/>
          <a:p>
            <a:r>
              <a:rPr lang="en-US" sz="4200" b="1" dirty="0" smtClean="0">
                <a:latin typeface="+mn-lt"/>
              </a:rPr>
              <a:t>Drug susceptibility testing and mortality in patients treated for</a:t>
            </a:r>
            <a:br>
              <a:rPr lang="en-US" sz="4200" b="1" dirty="0" smtClean="0">
                <a:latin typeface="+mn-lt"/>
              </a:rPr>
            </a:br>
            <a:r>
              <a:rPr lang="en-US" sz="4200" b="1" dirty="0" smtClean="0">
                <a:latin typeface="+mn-lt"/>
              </a:rPr>
              <a:t>tuberculosis in high-burden countries</a:t>
            </a:r>
            <a:endParaRPr lang="en-US" sz="4200" b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776864" cy="1872208"/>
          </a:xfrm>
        </p:spPr>
        <p:txBody>
          <a:bodyPr>
            <a:normAutofit fontScale="70000" lnSpcReduction="20000"/>
          </a:bodyPr>
          <a:lstStyle/>
          <a:p>
            <a:r>
              <a:rPr lang="en-US" sz="23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Kathrin </a:t>
            </a:r>
            <a:r>
              <a:rPr lang="en-US" sz="2300" b="1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Zürcher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Marie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Ballif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Lukas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Fenner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Sonia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Borrell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Peter M. Keller, Joachim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Gnokoro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Olivier Marcy, Marcel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Yotebieng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Lameck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Diero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E. Jane Carter,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Neesha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Rockwood, Robert J. Wilkinson, Helen Cox, Nicholas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Ezati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Alash’le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Abimiku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Jimena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Collantes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Anchalee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Avihingsanon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Kamon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Kawkitinarong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Miriam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Reinhard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Rico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Hömke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Robin 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Huebner,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Sebastien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Gagneux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Erik C. 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Böttger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Matthias Egger, on behalf of the International Epidemiology Databases to Evaluate AIDS (</a:t>
            </a:r>
            <a:r>
              <a:rPr lang="en-US" sz="23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IeDEA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endParaRPr lang="en-US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300" dirty="0" smtClean="0"/>
              <a:t> </a:t>
            </a:r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22nd International AIDS Conference (AIDS 2018</a:t>
            </a:r>
            <a:r>
              <a:rPr lang="en-US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23-27 July 2018, Amsterdam Netherlands</a:t>
            </a:r>
            <a:endParaRPr lang="en-US" sz="22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200" dirty="0"/>
          </a:p>
          <a:p>
            <a:endParaRPr lang="de-CH" dirty="0"/>
          </a:p>
        </p:txBody>
      </p:sp>
      <p:pic>
        <p:nvPicPr>
          <p:cNvPr id="5" name="Picture 2" descr="http://cascella.dcb.unibe.ch/logo_unib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7243"/>
            <a:ext cx="1378421" cy="106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upload.wikimedia.org/wikipedia/commons/e/ef/Swiss_TPH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831" y="311307"/>
            <a:ext cx="2208091" cy="63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240" y="212429"/>
            <a:ext cx="2226055" cy="83250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7" y="281244"/>
            <a:ext cx="1948030" cy="89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32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34591" y="648916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Mortality during TB treatment by degree of drug resistance 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993371"/>
              </p:ext>
            </p:extLst>
          </p:nvPr>
        </p:nvGraphicFramePr>
        <p:xfrm>
          <a:off x="395536" y="4416855"/>
          <a:ext cx="8001746" cy="1674191"/>
        </p:xfrm>
        <a:graphic>
          <a:graphicData uri="http://schemas.openxmlformats.org/drawingml/2006/table">
            <a:tbl>
              <a:tblPr firstRow="1" firstCol="1" bandRow="1"/>
              <a:tblGrid>
                <a:gridCol w="2972077"/>
                <a:gridCol w="1436202"/>
                <a:gridCol w="1587377"/>
                <a:gridCol w="2006090"/>
              </a:tblGrid>
              <a:tr h="55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CH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patients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deaths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(%)</a:t>
                      </a:r>
                      <a:endParaRPr lang="de-CH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aOR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(95% CI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)*</a:t>
                      </a:r>
                      <a:endParaRPr lang="de-CH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susceptible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359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 (6.4)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 Mono-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resistance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(25.6)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5.38 (2.62-11.04)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 MDR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146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 (16.4)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3.43 (1.91-6.16)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 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-XDR/XDR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(34.5)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11.33 (2.41-53.3)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395536" y="6044803"/>
            <a:ext cx="6912768" cy="35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smtClean="0">
                <a:ea typeface="Times New Roman"/>
                <a:cs typeface="Times New Roman"/>
              </a:rPr>
              <a:t>*adjusted for sex</a:t>
            </a:r>
            <a:r>
              <a:rPr lang="en-GB" sz="1600" dirty="0">
                <a:ea typeface="Times New Roman"/>
                <a:cs typeface="Times New Roman"/>
              </a:rPr>
              <a:t>, age, sputum microscopy, and HIV status.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1" t="9501" r="4262"/>
          <a:stretch/>
        </p:blipFill>
        <p:spPr bwMode="auto">
          <a:xfrm>
            <a:off x="2870072" y="1102589"/>
            <a:ext cx="3458030" cy="31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2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79512" y="5998560"/>
            <a:ext cx="6696744" cy="3577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smtClean="0">
                <a:ea typeface="Times New Roman"/>
                <a:cs typeface="Times New Roman"/>
              </a:rPr>
              <a:t>* adjusted for sex</a:t>
            </a:r>
            <a:r>
              <a:rPr lang="en-GB" sz="1600" dirty="0">
                <a:ea typeface="Times New Roman"/>
                <a:cs typeface="Times New Roman"/>
              </a:rPr>
              <a:t>, age, sputum microscopy, and HIV status.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79512" y="53532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Mortality during TB treatment by treatment adequacy  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7798" y="-24867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7" t="8910" r="2291"/>
          <a:stretch/>
        </p:blipFill>
        <p:spPr bwMode="auto">
          <a:xfrm>
            <a:off x="2767507" y="1081981"/>
            <a:ext cx="359118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6797"/>
              </p:ext>
            </p:extLst>
          </p:nvPr>
        </p:nvGraphicFramePr>
        <p:xfrm>
          <a:off x="179512" y="4648884"/>
          <a:ext cx="8784976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3673717"/>
                <a:gridCol w="1517405"/>
                <a:gridCol w="1756995"/>
                <a:gridCol w="1836859"/>
              </a:tblGrid>
              <a:tr h="25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CH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patients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deaths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(%)</a:t>
                      </a:r>
                      <a:endParaRPr lang="de-CH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aOR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(95% CI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)*</a:t>
                      </a:r>
                      <a:endParaRPr lang="de-CH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Pan-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sus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ceptible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adequate</a:t>
                      </a:r>
                      <a:r>
                        <a:rPr lang="de-CH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treatment</a:t>
                      </a:r>
                      <a:r>
                        <a:rPr lang="de-CH" sz="16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336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 (6.0)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 Pan-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susceptible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inadequate</a:t>
                      </a:r>
                      <a:r>
                        <a:rPr lang="de-CH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treatment</a:t>
                      </a:r>
                      <a:r>
                        <a:rPr lang="de-CH" sz="16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 (13.0)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2.81 (0.50-15.81)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 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Any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resistance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adequate</a:t>
                      </a:r>
                      <a:r>
                        <a:rPr lang="de-CH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treatment</a:t>
                      </a:r>
                      <a:r>
                        <a:rPr lang="de-CH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199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36 (18.1)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4.23 (2.16-8.29)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  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Any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resistance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inadequate</a:t>
                      </a:r>
                      <a:r>
                        <a:rPr lang="de-CH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treatment</a:t>
                      </a:r>
                      <a:r>
                        <a:rPr lang="de-CH" sz="16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 (53.3)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21.54 (3.36-138.08)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5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785777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Limitations</a:t>
            </a:r>
          </a:p>
          <a:p>
            <a:pPr marL="0" indent="0">
              <a:buNone/>
            </a:pPr>
            <a:endParaRPr lang="en-US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smtClean="0"/>
              <a:t>No </a:t>
            </a:r>
            <a:r>
              <a:rPr lang="en-US" sz="2200" dirty="0"/>
              <a:t>incidence or prevalence of drug-resistant TB </a:t>
            </a:r>
            <a:r>
              <a:rPr lang="en-US" sz="2200" dirty="0" smtClean="0"/>
              <a:t>can be </a:t>
            </a:r>
            <a:r>
              <a:rPr lang="en-US" sz="2200" dirty="0"/>
              <a:t>estimated due to sampling strategy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Reduced </a:t>
            </a:r>
            <a:r>
              <a:rPr lang="en-US" sz="2200" dirty="0"/>
              <a:t>sample size due to bacterial contamination or missing information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Role </a:t>
            </a:r>
            <a:r>
              <a:rPr lang="en-US" sz="2200" dirty="0"/>
              <a:t>of </a:t>
            </a:r>
            <a:r>
              <a:rPr lang="en-US" sz="2200" dirty="0" err="1"/>
              <a:t>heteroresistance</a:t>
            </a:r>
            <a:r>
              <a:rPr lang="en-US" sz="2200" dirty="0"/>
              <a:t>, mixed infections, or minority resistant populations in explaining </a:t>
            </a:r>
            <a:r>
              <a:rPr lang="en-US" sz="2200" dirty="0" smtClean="0"/>
              <a:t>discordance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Only a selection of common first and second line drugs were tested</a:t>
            </a:r>
          </a:p>
          <a:p>
            <a:pPr marL="0" indent="0">
              <a:lnSpc>
                <a:spcPct val="150000"/>
              </a:lnSpc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7797" y="0"/>
            <a:ext cx="9161798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Limitations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3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2662" y="1124744"/>
            <a:ext cx="7920880" cy="453650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Discordant </a:t>
            </a:r>
            <a:r>
              <a:rPr lang="en-US" sz="2400" dirty="0"/>
              <a:t>DST results contributed to inadequate treatment and excess </a:t>
            </a:r>
            <a:r>
              <a:rPr lang="en-US" sz="2400" dirty="0" smtClean="0"/>
              <a:t>mortality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Access </a:t>
            </a:r>
            <a:r>
              <a:rPr lang="en-US" sz="2400" dirty="0"/>
              <a:t>to detailed resistance testing at treatment initiation needed to improve treatment </a:t>
            </a:r>
            <a:r>
              <a:rPr lang="en-US" sz="2400" dirty="0" smtClean="0"/>
              <a:t>outcomes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Understanding </a:t>
            </a:r>
            <a:r>
              <a:rPr lang="en-US" sz="2400" dirty="0"/>
              <a:t>factors contributing to discordant DST results necessary to improve diagnostics and treatment </a:t>
            </a:r>
            <a:r>
              <a:rPr lang="en-US" sz="2400" dirty="0" smtClean="0"/>
              <a:t>outcomes</a:t>
            </a:r>
            <a:endParaRPr lang="de-CH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7797" y="0"/>
            <a:ext cx="9161798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Conclusion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02662" y="5808744"/>
            <a:ext cx="7504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Preprint copy available </a:t>
            </a:r>
            <a:r>
              <a:rPr lang="en-US" sz="2000" dirty="0"/>
              <a:t>on </a:t>
            </a:r>
            <a:r>
              <a:rPr lang="en-US" sz="2000" dirty="0" err="1"/>
              <a:t>bioRxiv</a:t>
            </a:r>
            <a:r>
              <a:rPr lang="en-US" sz="2000" dirty="0"/>
              <a:t>: </a:t>
            </a:r>
            <a:r>
              <a:rPr lang="en-US" sz="2000" dirty="0" smtClean="0"/>
              <a:t>doi.org/10.1101/370056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4324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40" y="4509120"/>
            <a:ext cx="8232609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Funding</a:t>
            </a:r>
            <a:r>
              <a:rPr lang="en-US" sz="2200" b="1" dirty="0"/>
              <a:t>: 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/>
              <a:t>US National </a:t>
            </a:r>
            <a:r>
              <a:rPr lang="en-US" sz="2200" dirty="0"/>
              <a:t>Institutes of </a:t>
            </a:r>
            <a:r>
              <a:rPr lang="en-US" sz="2200" dirty="0" smtClean="0"/>
              <a:t>Health (NIH)</a:t>
            </a:r>
          </a:p>
          <a:p>
            <a:pPr marL="0" indent="0">
              <a:buNone/>
            </a:pPr>
            <a:r>
              <a:rPr lang="en-US" sz="2200" dirty="0" smtClean="0"/>
              <a:t>Swiss National Science Foundation (SNF)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540253"/>
              </p:ext>
            </p:extLst>
          </p:nvPr>
        </p:nvGraphicFramePr>
        <p:xfrm>
          <a:off x="-49441" y="1052736"/>
          <a:ext cx="8522333" cy="3108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6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407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International epidemiology Databases to Evaluate AIDS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TB working group and </a:t>
                      </a:r>
                      <a:r>
                        <a:rPr lang="en-US" sz="2200" dirty="0" err="1" smtClean="0"/>
                        <a:t>IeDEA</a:t>
                      </a:r>
                      <a:r>
                        <a:rPr lang="en-US" sz="2200" dirty="0" smtClean="0"/>
                        <a:t> team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Institute of Social and Preventive Medicine, Berne</a:t>
                      </a:r>
                    </a:p>
                    <a:p>
                      <a:r>
                        <a:rPr lang="en-US" sz="2200" dirty="0" smtClean="0"/>
                        <a:t>Prof Matthias Egger</a:t>
                      </a:r>
                      <a:r>
                        <a:rPr lang="en-US" sz="2200" baseline="0" dirty="0" smtClean="0"/>
                        <a:t> and team 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Swiss Tropical and Public Health Institute, Basel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Prof </a:t>
                      </a:r>
                      <a:r>
                        <a:rPr lang="en-US" sz="2200" dirty="0" err="1" smtClean="0"/>
                        <a:t>Sébastien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Gagneux</a:t>
                      </a:r>
                      <a:r>
                        <a:rPr lang="en-US" sz="2200" dirty="0" smtClean="0"/>
                        <a:t> and team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Institute of Medical Microbiology, Zurich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Prof Erik C. </a:t>
                      </a:r>
                      <a:r>
                        <a:rPr lang="en-US" sz="2200" dirty="0" err="1" smtClean="0"/>
                        <a:t>Böttger</a:t>
                      </a:r>
                      <a:r>
                        <a:rPr lang="en-US" sz="2200" dirty="0" smtClean="0"/>
                        <a:t> and team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2" descr="http://cascella.dcb.unibe.ch/logo_unib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33" y="1940660"/>
            <a:ext cx="942259" cy="72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upload.wikimedia.org/wikipedia/commons/e/ef/Swiss_TPH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2" y="2852936"/>
            <a:ext cx="1323239" cy="38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810" y="3462348"/>
            <a:ext cx="1451789" cy="54294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-17798" y="0"/>
            <a:ext cx="9161798" cy="39112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de-CH" sz="2800" b="1" spc="600" dirty="0" err="1" smtClean="0">
                <a:solidFill>
                  <a:srgbClr val="70AD47">
                    <a:lumMod val="50000"/>
                  </a:srgbClr>
                </a:solidFill>
              </a:rPr>
              <a:t>Acknowledgements</a:t>
            </a:r>
            <a:endParaRPr lang="de-CH" sz="2800" b="1" spc="600" dirty="0">
              <a:solidFill>
                <a:srgbClr val="70AD47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14" y="1203839"/>
            <a:ext cx="1127695" cy="51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49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6045" y="1214889"/>
            <a:ext cx="8575927" cy="2160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Drug resistance and HIV co-infection are challenges for the global control of tuberculosis (TB</a:t>
            </a:r>
            <a:r>
              <a:rPr lang="en-US" sz="2200" dirty="0" smtClean="0"/>
              <a:t>) (1)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Limited access to drug resistance testing and to appropriate TB treatment (1)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3838-AA00-477F-BE93-A49554EEDB4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C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7798" y="0"/>
            <a:ext cx="9161797" cy="47667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H" sz="2800" b="1" i="0" u="none" strike="noStrike" kern="1200" cap="none" spc="600" normalizeH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Background and </a:t>
            </a:r>
            <a:r>
              <a:rPr kumimoji="0" lang="fr-CH" sz="2800" b="1" i="0" u="none" strike="noStrike" kern="1200" cap="none" spc="600" normalizeH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</a:t>
            </a:r>
            <a:r>
              <a:rPr kumimoji="0" lang="fr-CH" sz="2800" b="1" i="0" u="none" strike="noStrike" kern="1200" cap="none" spc="600" normalizeH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95534" y="6433534"/>
            <a:ext cx="66897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Source: 1, World </a:t>
            </a:r>
            <a:r>
              <a:rPr lang="en-US" sz="1400" i="1" dirty="0"/>
              <a:t>Health </a:t>
            </a:r>
            <a:r>
              <a:rPr lang="en-US" sz="1400" i="1" dirty="0" smtClean="0"/>
              <a:t>Organization</a:t>
            </a:r>
            <a:r>
              <a:rPr lang="en-US" sz="1400" i="1" dirty="0"/>
              <a:t>,</a:t>
            </a:r>
            <a:r>
              <a:rPr lang="en-US" sz="1400" i="1" dirty="0" smtClean="0"/>
              <a:t> Global </a:t>
            </a:r>
            <a:r>
              <a:rPr lang="en-US" sz="1400" i="1" dirty="0"/>
              <a:t>tuberculosis report. </a:t>
            </a:r>
            <a:r>
              <a:rPr lang="en-US" sz="1400" i="1" dirty="0" smtClean="0"/>
              <a:t>2017</a:t>
            </a:r>
            <a:endParaRPr lang="de-CH" sz="1400" i="1" dirty="0"/>
          </a:p>
        </p:txBody>
      </p:sp>
      <p:sp>
        <p:nvSpPr>
          <p:cNvPr id="11" name="TextBox 4"/>
          <p:cNvSpPr txBox="1"/>
          <p:nvPr/>
        </p:nvSpPr>
        <p:spPr>
          <a:xfrm>
            <a:off x="395534" y="3889690"/>
            <a:ext cx="8416950" cy="16850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300" b="1" dirty="0" smtClean="0">
                <a:solidFill>
                  <a:prstClr val="black"/>
                </a:solidFill>
              </a:rPr>
              <a:t>Aim: To </a:t>
            </a:r>
            <a:r>
              <a:rPr lang="en-US" sz="2300" b="1" dirty="0">
                <a:solidFill>
                  <a:prstClr val="black"/>
                </a:solidFill>
              </a:rPr>
              <a:t>assess the impact of discordant </a:t>
            </a:r>
            <a:r>
              <a:rPr lang="en-US" sz="2300" b="1" dirty="0" smtClean="0">
                <a:solidFill>
                  <a:prstClr val="black"/>
                </a:solidFill>
              </a:rPr>
              <a:t>anti-TB drug </a:t>
            </a:r>
            <a:r>
              <a:rPr lang="en-US" sz="2300" b="1" dirty="0">
                <a:solidFill>
                  <a:prstClr val="black"/>
                </a:solidFill>
              </a:rPr>
              <a:t>susceptibility testing </a:t>
            </a:r>
            <a:r>
              <a:rPr lang="en-US" sz="2300" b="1" dirty="0" smtClean="0">
                <a:solidFill>
                  <a:prstClr val="black"/>
                </a:solidFill>
              </a:rPr>
              <a:t>(local vs reference laboratory) and mortality </a:t>
            </a:r>
            <a:r>
              <a:rPr lang="en-US" sz="2300" b="1" dirty="0">
                <a:solidFill>
                  <a:prstClr val="black"/>
                </a:solidFill>
              </a:rPr>
              <a:t>in </a:t>
            </a:r>
            <a:r>
              <a:rPr lang="en-US" sz="2300" b="1" dirty="0" smtClean="0">
                <a:solidFill>
                  <a:prstClr val="black"/>
                </a:solidFill>
              </a:rPr>
              <a:t>HIV-positive </a:t>
            </a:r>
            <a:r>
              <a:rPr lang="en-US" sz="2300" b="1" dirty="0">
                <a:solidFill>
                  <a:prstClr val="black"/>
                </a:solidFill>
              </a:rPr>
              <a:t>and </a:t>
            </a:r>
            <a:r>
              <a:rPr lang="en-US" sz="2300" b="1" dirty="0" smtClean="0">
                <a:solidFill>
                  <a:prstClr val="black"/>
                </a:solidFill>
              </a:rPr>
              <a:t>HIV-negative patients in lower and middle income countries</a:t>
            </a:r>
          </a:p>
        </p:txBody>
      </p:sp>
    </p:spTree>
    <p:extLst>
      <p:ext uri="{BB962C8B-B14F-4D97-AF65-F5344CB8AC3E}">
        <p14:creationId xmlns:p14="http://schemas.microsoft.com/office/powerpoint/2010/main" val="42114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68" y="1535155"/>
            <a:ext cx="80017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200" dirty="0" smtClean="0">
                <a:solidFill>
                  <a:prstClr val="black"/>
                </a:solidFill>
              </a:rPr>
              <a:t>To </a:t>
            </a:r>
            <a:r>
              <a:rPr lang="en-US" sz="2200" dirty="0">
                <a:solidFill>
                  <a:prstClr val="black"/>
                </a:solidFill>
              </a:rPr>
              <a:t>compare drug susceptibility testing (DST) performed at ART </a:t>
            </a:r>
            <a:r>
              <a:rPr lang="en-US" sz="2200" dirty="0" smtClean="0">
                <a:solidFill>
                  <a:prstClr val="black"/>
                </a:solidFill>
              </a:rPr>
              <a:t>programs or TB clinics vs </a:t>
            </a:r>
            <a:r>
              <a:rPr lang="en-US" sz="2200" dirty="0">
                <a:solidFill>
                  <a:prstClr val="black"/>
                </a:solidFill>
              </a:rPr>
              <a:t>phenotypic </a:t>
            </a:r>
            <a:r>
              <a:rPr lang="en-US" sz="2200" dirty="0" smtClean="0">
                <a:solidFill>
                  <a:prstClr val="black"/>
                </a:solidFill>
              </a:rPr>
              <a:t>DST performed at the Swiss </a:t>
            </a:r>
            <a:r>
              <a:rPr lang="en-US" sz="2200" dirty="0">
                <a:solidFill>
                  <a:prstClr val="black"/>
                </a:solidFill>
              </a:rPr>
              <a:t>National Center for </a:t>
            </a:r>
            <a:r>
              <a:rPr lang="en-US" sz="2200" dirty="0" smtClean="0">
                <a:solidFill>
                  <a:prstClr val="black"/>
                </a:solidFill>
              </a:rPr>
              <a:t>Mycobacteria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prstClr val="black"/>
                </a:solidFill>
              </a:rPr>
              <a:t>To compare mortality </a:t>
            </a:r>
            <a:r>
              <a:rPr lang="en-US" sz="2200" dirty="0" smtClean="0">
                <a:solidFill>
                  <a:prstClr val="black"/>
                </a:solidFill>
              </a:rPr>
              <a:t>during TB treatment by: </a:t>
            </a:r>
            <a:endParaRPr lang="en-US" sz="2200" dirty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sz="2200" dirty="0" smtClean="0">
                <a:solidFill>
                  <a:prstClr val="black"/>
                </a:solidFill>
              </a:rPr>
              <a:t>Concordance / discordance of DST results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sz="2200" dirty="0" smtClean="0">
                <a:solidFill>
                  <a:prstClr val="black"/>
                </a:solidFill>
              </a:rPr>
              <a:t>Degree of </a:t>
            </a:r>
            <a:r>
              <a:rPr lang="en-US" sz="2200" dirty="0">
                <a:solidFill>
                  <a:prstClr val="black"/>
                </a:solidFill>
              </a:rPr>
              <a:t>drug </a:t>
            </a:r>
            <a:r>
              <a:rPr lang="en-US" sz="2200" dirty="0" smtClean="0">
                <a:solidFill>
                  <a:prstClr val="black"/>
                </a:solidFill>
              </a:rPr>
              <a:t>resistance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sz="2200" dirty="0" smtClean="0">
                <a:solidFill>
                  <a:prstClr val="black"/>
                </a:solidFill>
              </a:rPr>
              <a:t>TB treatment adequacy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-17797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H" sz="2800" b="1" i="0" u="none" strike="noStrike" kern="1200" cap="none" spc="600" normalizeH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Objectives 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0F53838-AA00-477F-BE93-A49554EEDB4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C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6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5557" y="591266"/>
            <a:ext cx="853508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Patient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recruitment and data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collection</a:t>
            </a:r>
            <a:endParaRPr lang="en-US" sz="2000" dirty="0" smtClean="0"/>
          </a:p>
          <a:p>
            <a:endParaRPr lang="en-US" sz="5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</a:t>
            </a:r>
            <a:r>
              <a:rPr lang="en-US" sz="2200" dirty="0" smtClean="0"/>
              <a:t>linical </a:t>
            </a:r>
            <a:r>
              <a:rPr lang="en-US" sz="2200" dirty="0"/>
              <a:t>data and </a:t>
            </a:r>
            <a:r>
              <a:rPr lang="en-US" sz="2200" i="1" dirty="0" smtClean="0"/>
              <a:t>Mycobacterium tuberculosis</a:t>
            </a:r>
            <a:r>
              <a:rPr lang="en-US" sz="2200" dirty="0" smtClean="0"/>
              <a:t> </a:t>
            </a:r>
            <a:r>
              <a:rPr lang="en-US" sz="2200" dirty="0"/>
              <a:t>isolates from </a:t>
            </a:r>
            <a:r>
              <a:rPr lang="en-US" sz="2200" dirty="0" smtClean="0"/>
              <a:t>TB patients (≥16 years) stratified </a:t>
            </a:r>
            <a:r>
              <a:rPr lang="en-US" sz="2200" dirty="0"/>
              <a:t>by HIV and drug resistance status </a:t>
            </a:r>
            <a:r>
              <a:rPr lang="en-US" sz="2200" dirty="0" smtClean="0"/>
              <a:t>in 7 countries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International Epidemiology Databases to Evaluate AIDS (</a:t>
            </a:r>
            <a:r>
              <a:rPr lang="en-US" sz="2200" dirty="0" err="1" smtClean="0"/>
              <a:t>IeDEA</a:t>
            </a:r>
            <a:r>
              <a:rPr lang="en-US" sz="2200" dirty="0" smtClean="0"/>
              <a:t>) and TB clinics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Data collection tool: </a:t>
            </a:r>
            <a:r>
              <a:rPr lang="en-US" sz="2200" dirty="0" err="1"/>
              <a:t>REDCap</a:t>
            </a:r>
            <a:r>
              <a:rPr lang="en-US" sz="2200" dirty="0"/>
              <a:t> </a:t>
            </a:r>
            <a:r>
              <a:rPr lang="en-US" dirty="0" smtClean="0"/>
              <a:t>(www.project-redcap.org)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H" sz="2800" b="1" i="0" u="none" strike="noStrike" kern="1200" cap="none" spc="600" normalizeH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95557" y="6424444"/>
            <a:ext cx="78048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Source figure: </a:t>
            </a:r>
            <a:r>
              <a:rPr lang="en-US" sz="1400" i="1" dirty="0"/>
              <a:t>World Health Organization, Global tuberculosis report. </a:t>
            </a:r>
            <a:r>
              <a:rPr lang="en-US" sz="1400" i="1" dirty="0" smtClean="0"/>
              <a:t>2017</a:t>
            </a:r>
            <a:endParaRPr lang="de-CH" sz="1400" i="1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689506" y="6285657"/>
            <a:ext cx="2133600" cy="365125"/>
          </a:xfrm>
        </p:spPr>
        <p:txBody>
          <a:bodyPr/>
          <a:lstStyle/>
          <a:p>
            <a:fld id="{80F53838-AA00-477F-BE93-A49554EEDB46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CH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" t="18161" r="-97" b="21282"/>
          <a:stretch/>
        </p:blipFill>
        <p:spPr>
          <a:xfrm>
            <a:off x="1475656" y="3573016"/>
            <a:ext cx="6306273" cy="286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640" y="980728"/>
            <a:ext cx="8280920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Drug susceptibility testing (DST) </a:t>
            </a:r>
            <a:endParaRPr lang="en-US" sz="1000" dirty="0" smtClean="0"/>
          </a:p>
          <a:p>
            <a:pPr>
              <a:lnSpc>
                <a:spcPct val="150000"/>
              </a:lnSpc>
            </a:pPr>
            <a:r>
              <a:rPr lang="en-US" sz="2200" dirty="0"/>
              <a:t>ART </a:t>
            </a:r>
            <a:r>
              <a:rPr lang="en-US" sz="2200" dirty="0" smtClean="0"/>
              <a:t>programs / TB clinics: culture, </a:t>
            </a:r>
            <a:r>
              <a:rPr lang="en-US" sz="2200" dirty="0" err="1"/>
              <a:t>Xpert</a:t>
            </a:r>
            <a:r>
              <a:rPr lang="en-US" sz="2200" dirty="0"/>
              <a:t> MTB/RIF and/or line probe assay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Swiss </a:t>
            </a:r>
            <a:r>
              <a:rPr lang="en-US" sz="2200" dirty="0" smtClean="0"/>
              <a:t>reference laboratory: </a:t>
            </a:r>
            <a:r>
              <a:rPr lang="en-US" sz="2200" dirty="0"/>
              <a:t>liquid culture MGIT with the </a:t>
            </a:r>
            <a:r>
              <a:rPr lang="en-US" sz="2200" dirty="0" smtClean="0"/>
              <a:t>critical drug </a:t>
            </a:r>
            <a:r>
              <a:rPr lang="en-US" sz="2200" dirty="0"/>
              <a:t>concentrations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H" sz="2800" b="1" i="0" u="none" strike="noStrike" kern="1200" cap="none" spc="600" normalizeH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4457"/>
              </p:ext>
            </p:extLst>
          </p:nvPr>
        </p:nvGraphicFramePr>
        <p:xfrm>
          <a:off x="3059832" y="3933056"/>
          <a:ext cx="3240360" cy="2186940"/>
        </p:xfrm>
        <a:graphic>
          <a:graphicData uri="http://schemas.openxmlformats.org/drawingml/2006/table">
            <a:tbl>
              <a:tblPr/>
              <a:tblGrid>
                <a:gridCol w="1872208"/>
                <a:gridCol w="1368152"/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Drug</a:t>
                      </a:r>
                      <a:endParaRPr lang="de-C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mg/L</a:t>
                      </a:r>
                      <a:endParaRPr lang="de-CH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Isoniazid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Rifampicin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Ethambutol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Pyrazinamide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Amikacin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Moxifloxacin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0.25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2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37" y="536022"/>
            <a:ext cx="9145016" cy="648072"/>
          </a:xfrm>
        </p:spPr>
        <p:txBody>
          <a:bodyPr>
            <a:noAutofit/>
          </a:bodyPr>
          <a:lstStyle/>
          <a:p>
            <a:pPr algn="l"/>
            <a:r>
              <a:rPr lang="de-CH" sz="2400" b="1" dirty="0" err="1" smtClean="0">
                <a:solidFill>
                  <a:schemeClr val="accent1">
                    <a:lumMod val="50000"/>
                  </a:schemeClr>
                </a:solidFill>
              </a:rPr>
              <a:t>Exclusion</a:t>
            </a:r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CH" sz="2400" b="1" dirty="0" err="1" smtClean="0">
                <a:solidFill>
                  <a:schemeClr val="accent1">
                    <a:lumMod val="50000"/>
                  </a:schemeClr>
                </a:solidFill>
              </a:rPr>
              <a:t>criteria</a:t>
            </a:r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de-CH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1" t="10833" r="17038" b="22361"/>
          <a:stretch/>
        </p:blipFill>
        <p:spPr>
          <a:xfrm>
            <a:off x="2771800" y="538992"/>
            <a:ext cx="534296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40960" cy="648072"/>
          </a:xfrm>
        </p:spPr>
        <p:txBody>
          <a:bodyPr>
            <a:noAutofit/>
          </a:bodyPr>
          <a:lstStyle/>
          <a:p>
            <a:pPr algn="l"/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Patient </a:t>
            </a: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characteristics</a:t>
            </a:r>
            <a:r>
              <a:rPr lang="de-CH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600" normalizeH="0" baseline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endParaRPr kumimoji="0" lang="en-GB" sz="2800" b="1" i="0" u="none" strike="noStrike" kern="1200" cap="none" spc="600" normalizeH="0" baseline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Inhaltsplatzhalt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166559"/>
              </p:ext>
            </p:extLst>
          </p:nvPr>
        </p:nvGraphicFramePr>
        <p:xfrm>
          <a:off x="323528" y="1268760"/>
          <a:ext cx="8280920" cy="5012436"/>
        </p:xfrm>
        <a:graphic>
          <a:graphicData uri="http://schemas.openxmlformats.org/drawingml/2006/table">
            <a:tbl>
              <a:tblPr firstRow="1" firstCol="1" bandRow="1"/>
              <a:tblGrid>
                <a:gridCol w="3744892"/>
                <a:gridCol w="1326316"/>
                <a:gridCol w="1326316"/>
                <a:gridCol w="1235324"/>
                <a:gridCol w="648072"/>
              </a:tblGrid>
              <a:tr h="18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GB" sz="1300" b="1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patients 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HIV-negative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HIV-positive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b="1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P-</a:t>
                      </a:r>
                      <a:r>
                        <a:rPr lang="de-CH" sz="1300" b="1" dirty="0" err="1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value</a:t>
                      </a:r>
                      <a:endParaRPr lang="de-CH" sz="13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(n=634)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(n=362)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(n=272)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Age, median (IQR), </a:t>
                      </a:r>
                      <a:r>
                        <a:rPr lang="de-CH" sz="13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year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33.2 (26.9-42.5)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31.7 (25.1-43.3)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34.7 (29.1-42.0)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0.49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Sex, </a:t>
                      </a:r>
                      <a:r>
                        <a:rPr lang="de-CH" sz="13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 </a:t>
                      </a:r>
                      <a:r>
                        <a:rPr lang="de-CH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(%)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de-CH" sz="1300" dirty="0">
                        <a:latin typeface="+mj-lt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de-CH" sz="1300">
                        <a:latin typeface="+mj-lt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de-CH" sz="1300" dirty="0">
                        <a:latin typeface="+mj-lt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&lt;0.001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30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noProof="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Female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239 (37.7)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113 (31.2)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126 (46.3)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CH" sz="13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 Male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395 (62.3)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249 (69.8)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146 (53.7)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Site of disease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de-CH" sz="1300" dirty="0">
                        <a:latin typeface="+mj-lt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de-CH" sz="13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r>
                        <a:rPr lang="de-CH" sz="13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0.003</a:t>
                      </a:r>
                      <a:endParaRPr lang="de-CH" sz="13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Pulmonary TB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609 (96.1)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355 (98.1)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254 (93.4)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noProof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Extrapulmonary</a:t>
                      </a:r>
                      <a:r>
                        <a:rPr lang="en-GB" sz="1300" baseline="0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 and pulmonary TB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25 (3.9)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 (1.9)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18 (6.6)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CD4 count at </a:t>
                      </a:r>
                      <a:r>
                        <a:rPr lang="en-US" sz="13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baseline, 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median (IQR), cells/µl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192 (77.5-369)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i="1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No. of observations (%)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de-CH" sz="1300" dirty="0" smtClean="0">
                          <a:latin typeface="+mj-lt"/>
                          <a:cs typeface="Arial" panose="020B0604020202020204" pitchFamily="34" charset="0"/>
                        </a:rPr>
                        <a:t>- </a:t>
                      </a:r>
                      <a:endParaRPr lang="de-CH" sz="13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r>
                        <a:rPr lang="de-CH" sz="13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de-CH" sz="13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3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200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TB drug </a:t>
                      </a:r>
                      <a:r>
                        <a:rPr lang="en-GB" sz="13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resistance</a:t>
                      </a:r>
                      <a:endParaRPr lang="de-CH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&lt;0.001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394 (62.1)</a:t>
                      </a:r>
                      <a:endParaRPr lang="de-CH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 (55.2)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194 (71.3)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Any resistance</a:t>
                      </a:r>
                      <a:endParaRPr lang="de-CH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240 (37.9)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162 (44.8)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78 (28.7)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&lt;0.001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Tx/>
                        <a:buNone/>
                      </a:pPr>
                      <a:r>
                        <a:rPr lang="en-GB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Mono-resistant </a:t>
                      </a:r>
                      <a:endParaRPr lang="de-CH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 (7.1)</a:t>
                      </a:r>
                      <a:endParaRPr lang="de-CH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 (8.0)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 (5.9)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GB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163 (25.7)</a:t>
                      </a:r>
                      <a:endParaRPr lang="de-CH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114 (31.5)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49 (18.0)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GB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Pre-XDR </a:t>
                      </a:r>
                      <a:r>
                        <a:rPr lang="en-GB" sz="13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 XDR</a:t>
                      </a:r>
                      <a:endParaRPr lang="de-CH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 (4.7)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18 (5.0)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 (4.4)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3562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None/>
                      </a:pPr>
                      <a:r>
                        <a:rPr lang="en-GB" sz="13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Other</a:t>
                      </a:r>
                      <a:endParaRPr lang="de-CH" sz="13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 (0.3)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(0.3)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 (0.4)</a:t>
                      </a:r>
                      <a:endParaRPr lang="de-CH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de-CH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Sputum smear microscopy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de-CH" sz="1300">
                        <a:latin typeface="+mj-lt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</a:pPr>
                      <a:endParaRPr lang="de-CH" sz="13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30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noProof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Negative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113 (17.8)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46 (12.7)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67 (24.6)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noProof="0" dirty="0" smtClean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Positive</a:t>
                      </a:r>
                      <a:endParaRPr lang="en-GB" sz="1300" noProof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512 (80.8)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312 (86.2)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200 (73.5)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Symbol"/>
                        <a:buChar char=""/>
                      </a:pPr>
                      <a:r>
                        <a:rPr lang="en-GB" sz="1300" noProof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Unknown</a:t>
                      </a:r>
                      <a:endParaRPr lang="en-GB" sz="13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9 (1.4)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(1.1)</a:t>
                      </a:r>
                      <a:endParaRPr lang="de-CH" sz="13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 (1.8)</a:t>
                      </a:r>
                      <a:endParaRPr lang="de-CH" sz="13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0033" marR="2003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966" y="691074"/>
            <a:ext cx="9036496" cy="634082"/>
          </a:xfrm>
        </p:spPr>
        <p:txBody>
          <a:bodyPr>
            <a:noAutofit/>
          </a:bodyPr>
          <a:lstStyle/>
          <a:p>
            <a:pPr lvl="0" algn="l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Concordance and discordance of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DST results</a:t>
            </a:r>
            <a:endParaRPr lang="de-CH" sz="2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00499"/>
              </p:ext>
            </p:extLst>
          </p:nvPr>
        </p:nvGraphicFramePr>
        <p:xfrm>
          <a:off x="161764" y="1334589"/>
          <a:ext cx="889248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3203849"/>
                <a:gridCol w="1617105"/>
                <a:gridCol w="2153982"/>
                <a:gridCol w="1917544"/>
              </a:tblGrid>
              <a:tr h="2984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Concordance / discordance of DST results</a:t>
                      </a:r>
                      <a:endParaRPr lang="de-CH" sz="2100" b="1" dirty="0" smtClean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Reference </a:t>
                      </a:r>
                      <a:r>
                        <a:rPr lang="en-GB" sz="17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laboratory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Local laboratories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02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Concordance</a:t>
                      </a: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1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513 (80.9%)</a:t>
                      </a:r>
                      <a:endParaRPr lang="de-CH" sz="2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Mono-resistance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Mono-resistance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Pre-XDR and XDR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Pre-XDR and XDR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0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Discordance potentially leading to under </a:t>
                      </a:r>
                      <a:r>
                        <a:rPr lang="en-GB" sz="2100" b="1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treatment </a:t>
                      </a:r>
                      <a:endParaRPr lang="de-CH" sz="2100" b="1" dirty="0" smtClean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23 (3.6%)</a:t>
                      </a:r>
                      <a:endParaRPr lang="de-CH" sz="2100" b="1" dirty="0" smtClean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Pre-XDR and XDR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02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Discordance potentially leading to over </a:t>
                      </a:r>
                      <a:r>
                        <a:rPr lang="en-GB" sz="2100" b="1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treatment </a:t>
                      </a:r>
                      <a:endParaRPr lang="de-CH" sz="2100" b="1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67 (10.6%)</a:t>
                      </a:r>
                      <a:endParaRPr lang="de-CH" sz="2100" b="1" dirty="0" smtClean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Mono-resistance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Mono-resistance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Pre-XDR or XDR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02">
                <a:tc row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1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Other </a:t>
                      </a:r>
                      <a:r>
                        <a:rPr lang="en-GB" sz="21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discordance</a:t>
                      </a:r>
                      <a:endParaRPr lang="de-CH" sz="2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21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 (4.9%)</a:t>
                      </a:r>
                      <a:endParaRPr lang="de-CH" sz="2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EMB, SM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Mono-resistance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Pan-susceptible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INH, MOX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Mono-resistance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702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5594" marR="6559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IHN, PZA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MDR</a:t>
                      </a:r>
                      <a:endParaRPr lang="de-CH" sz="17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173" marR="6417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65B3-8EF9-4D2E-921A-D1D7B383621B}" type="slidenum">
              <a:rPr lang="de-CH" smtClean="0"/>
              <a:t>8</a:t>
            </a:fld>
            <a:endParaRPr lang="de-CH"/>
          </a:p>
        </p:txBody>
      </p:sp>
      <p:sp>
        <p:nvSpPr>
          <p:cNvPr id="3" name="Rechteck 2"/>
          <p:cNvSpPr/>
          <p:nvPr/>
        </p:nvSpPr>
        <p:spPr>
          <a:xfrm>
            <a:off x="107504" y="5589240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/>
              <a:t>Treatment was adequate in </a:t>
            </a:r>
            <a:r>
              <a:rPr lang="en-US" sz="2100" b="1" dirty="0"/>
              <a:t>96.8% </a:t>
            </a:r>
            <a:r>
              <a:rPr lang="en-US" sz="2100" b="1" dirty="0" smtClean="0"/>
              <a:t>of patients </a:t>
            </a:r>
            <a:r>
              <a:rPr lang="en-US" sz="2100" b="1" dirty="0"/>
              <a:t>with concordant DST </a:t>
            </a:r>
            <a:r>
              <a:rPr lang="en-US" sz="2100" b="1" dirty="0" smtClean="0"/>
              <a:t>results compared </a:t>
            </a:r>
            <a:r>
              <a:rPr lang="en-US" sz="2100" b="1" dirty="0"/>
              <a:t>to 77.7% with discordant results</a:t>
            </a:r>
            <a:endParaRPr lang="de-CH" sz="2100" b="1" dirty="0"/>
          </a:p>
        </p:txBody>
      </p:sp>
    </p:spTree>
    <p:extLst>
      <p:ext uri="{BB962C8B-B14F-4D97-AF65-F5344CB8AC3E}">
        <p14:creationId xmlns:p14="http://schemas.microsoft.com/office/powerpoint/2010/main" val="378159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4F245-ECED-43A9-9E5B-A77A4D29FFE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7155" y="605143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Mortality during TB treatment by concordance / discordance of DST </a:t>
            </a:r>
            <a:endParaRPr lang="de-CH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7798" y="0"/>
            <a:ext cx="9161797" cy="475200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2800" b="1" i="0" u="none" strike="noStrike" kern="1200" cap="none" spc="600" normalizeH="0" baseline="0" noProof="0" dirty="0" err="1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Results</a:t>
            </a:r>
            <a:endParaRPr kumimoji="0" lang="de-CH" sz="2800" b="1" i="0" u="none" strike="noStrike" kern="1200" cap="none" spc="60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475057"/>
              </p:ext>
            </p:extLst>
          </p:nvPr>
        </p:nvGraphicFramePr>
        <p:xfrm>
          <a:off x="77551" y="4725144"/>
          <a:ext cx="8928992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4388161"/>
                <a:gridCol w="1396471"/>
                <a:gridCol w="1610437"/>
                <a:gridCol w="1533923"/>
              </a:tblGrid>
              <a:tr h="24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CH" sz="1600" dirty="0"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patients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deaths</a:t>
                      </a:r>
                      <a:r>
                        <a:rPr lang="de-CH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(%)</a:t>
                      </a:r>
                      <a:endParaRPr lang="de-CH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aOR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(95% CI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)*</a:t>
                      </a:r>
                      <a:endParaRPr lang="de-CH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Concordance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466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46 (9.9)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Discordance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potentially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leading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 under treatment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 (40.9)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9.53 (1.04-87.32</a:t>
                      </a:r>
                      <a:r>
                        <a:rPr lang="de-CH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Discordance potentially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leading to over treatment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9.8)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1.01 (0.26-3.88)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Other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discordance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de-CH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 (25.0)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4.40 (2.14-9.03)</a:t>
                      </a:r>
                      <a:endParaRPr lang="de-CH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67155" y="6054122"/>
            <a:ext cx="8136904" cy="35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smtClean="0">
                <a:ea typeface="Times New Roman"/>
                <a:cs typeface="Times New Roman"/>
              </a:rPr>
              <a:t>*adjusted </a:t>
            </a:r>
            <a:r>
              <a:rPr lang="en-GB" sz="1600" dirty="0">
                <a:ea typeface="Times New Roman"/>
                <a:cs typeface="Times New Roman"/>
              </a:rPr>
              <a:t>for </a:t>
            </a:r>
            <a:r>
              <a:rPr lang="en-GB" sz="1600" dirty="0" smtClean="0">
                <a:ea typeface="Times New Roman"/>
                <a:cs typeface="Times New Roman"/>
              </a:rPr>
              <a:t>sex</a:t>
            </a:r>
            <a:r>
              <a:rPr lang="en-GB" sz="1600" dirty="0">
                <a:ea typeface="Times New Roman"/>
                <a:cs typeface="Times New Roman"/>
              </a:rPr>
              <a:t>, age, sputum microscopy, and HIV status.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7"/>
          <a:stretch/>
        </p:blipFill>
        <p:spPr bwMode="auto">
          <a:xfrm>
            <a:off x="2555776" y="1196752"/>
            <a:ext cx="3672408" cy="342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4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1140</Words>
  <Application>Microsoft Office PowerPoint</Application>
  <PresentationFormat>On-screen Show (4:3)</PresentationFormat>
  <Paragraphs>290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Larissa</vt:lpstr>
      <vt:lpstr>Drug susceptibility testing and mortality in patients treated for tuberculosis in high-burden countries</vt:lpstr>
      <vt:lpstr>PowerPoint Presentation</vt:lpstr>
      <vt:lpstr>PowerPoint Presentation</vt:lpstr>
      <vt:lpstr>PowerPoint Presentation</vt:lpstr>
      <vt:lpstr>PowerPoint Presentation</vt:lpstr>
      <vt:lpstr>Exclusion criteria </vt:lpstr>
      <vt:lpstr>Patient characteristics </vt:lpstr>
      <vt:lpstr>Concordance and discordance of DST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Kathrin</dc:creator>
  <cp:lastModifiedBy>Saal</cp:lastModifiedBy>
  <cp:revision>172</cp:revision>
  <dcterms:created xsi:type="dcterms:W3CDTF">2018-06-28T12:57:58Z</dcterms:created>
  <dcterms:modified xsi:type="dcterms:W3CDTF">2018-07-11T10:41:41Z</dcterms:modified>
</cp:coreProperties>
</file>