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745" autoAdjust="0"/>
    <p:restoredTop sz="93892" autoAdjust="0"/>
  </p:normalViewPr>
  <p:slideViewPr>
    <p:cSldViewPr snapToGrid="0">
      <p:cViewPr varScale="1">
        <p:scale>
          <a:sx n="87" d="100"/>
          <a:sy n="87" d="100"/>
        </p:scale>
        <p:origin x="336" y="2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06F1762-D70A-4CF5-A29B-5EC8CE6764F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DC5797-B30B-4568-AB8B-F9D1C2EB2D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113C-4A7B-4A38-AD7D-42C4A26FB5CF}" type="datetimeFigureOut">
              <a:rPr lang="en-GB" smtClean="0"/>
              <a:t>18/07/2018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90CA94-8FD7-4118-9369-820B9F96AEC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32D524-CC4E-4EB7-AB37-635B0AEE6D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8DB9D5-A110-4285-B0BD-556278A886E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712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C179B-27C9-D54E-8F9D-48EB2BB16613}" type="datetimeFigureOut">
              <a:rPr lang="en-GB" smtClean="0"/>
              <a:t>18/07/2018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nl-NL"/>
              <a:t>Tekststijl van het model bewerken
Tweede niveau
Derde niveau
Vierde niveau
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7AD606-F41D-5848-9E1F-BC511B8A995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330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32559"/>
            <a:ext cx="9144000" cy="207740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0" y="6356350"/>
            <a:ext cx="2743200" cy="365125"/>
          </a:xfrm>
        </p:spPr>
        <p:txBody>
          <a:bodyPr/>
          <a:lstStyle/>
          <a:p>
            <a:fld id="{4257D267-FB1A-4B5B-9C92-D5D9B66B4D08}" type="datetimeFigureOut">
              <a:rPr lang="en-GB" smtClean="0"/>
              <a:t>18/07/2018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0897" y="6356349"/>
            <a:ext cx="4114800" cy="365125"/>
          </a:xfrm>
        </p:spPr>
        <p:txBody>
          <a:bodyPr/>
          <a:lstStyle>
            <a:lvl1pPr>
              <a:defRPr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l-NL" dirty="0"/>
              <a:t>AFEW International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48"/>
            <a:ext cx="2294641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A1950-0304-4DE3-BB2F-5CC95490BC70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173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D267-FB1A-4B5B-9C92-D5D9B66B4D08}" type="datetimeFigureOut">
              <a:rPr lang="en-GB" smtClean="0"/>
              <a:t>18/07/2018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AFEW International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1950-0304-4DE3-BB2F-5CC95490BC7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66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D267-FB1A-4B5B-9C92-D5D9B66B4D08}" type="datetimeFigureOut">
              <a:rPr lang="en-GB" smtClean="0"/>
              <a:t>18/07/2018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AFEW International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1950-0304-4DE3-BB2F-5CC95490BC7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632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8600" y="365125"/>
            <a:ext cx="73152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D267-FB1A-4B5B-9C92-D5D9B66B4D08}" type="datetimeFigureOut">
              <a:rPr lang="en-GB" smtClean="0"/>
              <a:t>18/07/2018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l-NL" dirty="0"/>
              <a:t>AFEW International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1950-0304-4DE3-BB2F-5CC95490BC70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8737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D267-FB1A-4B5B-9C92-D5D9B66B4D08}" type="datetimeFigureOut">
              <a:rPr lang="en-GB" smtClean="0"/>
              <a:t>18/07/2018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AFEW International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1950-0304-4DE3-BB2F-5CC95490BC70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1627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D267-FB1A-4B5B-9C92-D5D9B66B4D08}" type="datetimeFigureOut">
              <a:rPr lang="en-GB" smtClean="0"/>
              <a:t>18/07/2018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AFEW International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1950-0304-4DE3-BB2F-5CC95490BC70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1400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8600" y="365125"/>
            <a:ext cx="7316788" cy="141287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857375"/>
            <a:ext cx="5157787" cy="7334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671761"/>
            <a:ext cx="5157787" cy="351790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857374"/>
            <a:ext cx="5183188" cy="7334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671761"/>
            <a:ext cx="5183188" cy="351790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D267-FB1A-4B5B-9C92-D5D9B66B4D08}" type="datetimeFigureOut">
              <a:rPr lang="en-GB" smtClean="0"/>
              <a:t>18/07/2018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AFEW International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1950-0304-4DE3-BB2F-5CC95490BC7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898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D267-FB1A-4B5B-9C92-D5D9B66B4D08}" type="datetimeFigureOut">
              <a:rPr lang="en-GB" smtClean="0"/>
              <a:t>18/07/2018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AFEW International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1950-0304-4DE3-BB2F-5CC95490BC7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830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D267-FB1A-4B5B-9C92-D5D9B66B4D08}" type="datetimeFigureOut">
              <a:rPr lang="en-GB" smtClean="0"/>
              <a:t>18/07/2018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AFEW International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1950-0304-4DE3-BB2F-5CC95490BC7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687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75934"/>
            <a:ext cx="3932237" cy="134803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487918"/>
            <a:ext cx="3932237" cy="238107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D267-FB1A-4B5B-9C92-D5D9B66B4D08}" type="datetimeFigureOut">
              <a:rPr lang="en-GB" smtClean="0"/>
              <a:t>18/07/2018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AFEW International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1950-0304-4DE3-BB2F-5CC95490BC7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566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885361"/>
            <a:ext cx="3932237" cy="105580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082564"/>
            <a:ext cx="3932237" cy="27864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D267-FB1A-4B5B-9C92-D5D9B66B4D08}" type="datetimeFigureOut">
              <a:rPr lang="en-GB" smtClean="0"/>
              <a:t>18/07/2018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AFEW International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A1950-0304-4DE3-BB2F-5CC95490BC7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170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38600" y="365125"/>
            <a:ext cx="7315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7D267-FB1A-4B5B-9C92-D5D9B66B4D08}" type="datetimeFigureOut">
              <a:rPr lang="en-GB" smtClean="0"/>
              <a:t>18/07/2018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1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l-NL" dirty="0"/>
              <a:t>AFEW International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A1950-0304-4DE3-BB2F-5CC95490BC70}" type="slidenum">
              <a:rPr lang="en-GB" smtClean="0"/>
              <a:t>‹nr.›</a:t>
            </a:fld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B37B8A8-9047-467B-81E6-952D6C75A13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75" y="248387"/>
            <a:ext cx="3548244" cy="1442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018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Users\olesy\AppData\Local\Microsoft\Windows\INetCache\Content.Word\world AFEW.JPG">
            <a:extLst>
              <a:ext uri="{FF2B5EF4-FFF2-40B4-BE49-F238E27FC236}">
                <a16:creationId xmlns:a16="http://schemas.microsoft.com/office/drawing/2014/main" id="{A44045F8-AED7-D240-AA49-D3CF2A6EEA8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828" y="275405"/>
            <a:ext cx="5006756" cy="633064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3FF5C30-144D-D242-BC34-296CC3D70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471" y="2901847"/>
            <a:ext cx="7430729" cy="1758643"/>
          </a:xfrm>
        </p:spPr>
        <p:txBody>
          <a:bodyPr>
            <a:normAutofit fontScale="90000"/>
          </a:bodyPr>
          <a:lstStyle/>
          <a:p>
            <a:r>
              <a:rPr lang="nl-NL" b="1" dirty="0"/>
              <a:t>Migration in Eastern Europe </a:t>
            </a:r>
            <a:br>
              <a:rPr lang="nl-NL" b="1" dirty="0"/>
            </a:br>
            <a:r>
              <a:rPr lang="nl-NL" b="1" dirty="0"/>
              <a:t>and Central Asia: access to health care for all?</a:t>
            </a:r>
            <a:endParaRPr lang="en-GB" dirty="0"/>
          </a:p>
        </p:txBody>
      </p:sp>
      <p:pic>
        <p:nvPicPr>
          <p:cNvPr id="1025" name="Picture 1" descr="page1image19512">
            <a:extLst>
              <a:ext uri="{FF2B5EF4-FFF2-40B4-BE49-F238E27FC236}">
                <a16:creationId xmlns:a16="http://schemas.microsoft.com/office/drawing/2014/main" id="{84DA3787-629C-7B4F-A882-A3F9F3B587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69" y="5354279"/>
            <a:ext cx="3106379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page1image19344">
            <a:extLst>
              <a:ext uri="{FF2B5EF4-FFF2-40B4-BE49-F238E27FC236}">
                <a16:creationId xmlns:a16="http://schemas.microsoft.com/office/drawing/2014/main" id="{6BE354D0-25DA-D740-BF42-6B7180E0F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69" y="6076950"/>
            <a:ext cx="2666385" cy="529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4211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5A4B8E-12D0-D64D-B045-E72B8EF34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Todays objective: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05277C8-C609-F74F-A27C-9BE614209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b="1" dirty="0" err="1"/>
              <a:t>To</a:t>
            </a:r>
            <a:r>
              <a:rPr lang="nl-NL" b="1" dirty="0"/>
              <a:t> </a:t>
            </a:r>
            <a:r>
              <a:rPr lang="nl-NL" b="1" dirty="0" err="1"/>
              <a:t>inform</a:t>
            </a:r>
            <a:r>
              <a:rPr lang="nl-NL" b="1" dirty="0"/>
              <a:t> </a:t>
            </a:r>
            <a:r>
              <a:rPr lang="nl-NL" b="1" dirty="0" err="1"/>
              <a:t>all</a:t>
            </a:r>
            <a:r>
              <a:rPr lang="nl-NL" b="1" dirty="0"/>
              <a:t> on </a:t>
            </a:r>
            <a:r>
              <a:rPr lang="nl-NL" b="1" dirty="0" err="1"/>
              <a:t>the</a:t>
            </a:r>
            <a:r>
              <a:rPr lang="nl-NL" b="1" dirty="0"/>
              <a:t> Universal Health </a:t>
            </a:r>
            <a:r>
              <a:rPr lang="nl-NL" b="1" dirty="0" err="1"/>
              <a:t>Coverage</a:t>
            </a:r>
            <a:r>
              <a:rPr lang="nl-NL" b="1" dirty="0"/>
              <a:t> </a:t>
            </a:r>
            <a:r>
              <a:rPr lang="nl-NL" b="1" dirty="0" err="1"/>
              <a:t>when</a:t>
            </a:r>
            <a:r>
              <a:rPr lang="nl-NL" b="1" dirty="0"/>
              <a:t> </a:t>
            </a:r>
            <a:r>
              <a:rPr lang="nl-NL" b="1" dirty="0" err="1"/>
              <a:t>it</a:t>
            </a:r>
            <a:r>
              <a:rPr lang="nl-NL" b="1" dirty="0"/>
              <a:t> </a:t>
            </a:r>
            <a:r>
              <a:rPr lang="nl-NL" b="1" dirty="0" err="1"/>
              <a:t>comes</a:t>
            </a:r>
            <a:r>
              <a:rPr lang="nl-NL" b="1" dirty="0"/>
              <a:t> </a:t>
            </a:r>
            <a:r>
              <a:rPr lang="nl-NL" b="1" dirty="0" err="1"/>
              <a:t>to</a:t>
            </a:r>
            <a:r>
              <a:rPr lang="nl-NL" b="1" dirty="0"/>
              <a:t> </a:t>
            </a:r>
            <a:r>
              <a:rPr lang="nl-NL" b="1" dirty="0" err="1"/>
              <a:t>labor</a:t>
            </a:r>
            <a:r>
              <a:rPr lang="nl-NL" b="1" dirty="0"/>
              <a:t> </a:t>
            </a:r>
            <a:r>
              <a:rPr lang="nl-NL" b="1" dirty="0" err="1"/>
              <a:t>migrants</a:t>
            </a:r>
            <a:r>
              <a:rPr lang="nl-NL" b="1" dirty="0"/>
              <a:t> in </a:t>
            </a:r>
            <a:r>
              <a:rPr lang="nl-NL" b="1" dirty="0" err="1"/>
              <a:t>Eastern</a:t>
            </a:r>
            <a:r>
              <a:rPr lang="nl-NL" b="1" dirty="0"/>
              <a:t> Europe </a:t>
            </a:r>
            <a:r>
              <a:rPr lang="nl-NL" b="1" dirty="0" err="1"/>
              <a:t>and</a:t>
            </a:r>
            <a:r>
              <a:rPr lang="nl-NL" b="1" dirty="0"/>
              <a:t> Central </a:t>
            </a:r>
            <a:r>
              <a:rPr lang="nl-NL" b="1" dirty="0" err="1"/>
              <a:t>Asia</a:t>
            </a:r>
            <a:r>
              <a:rPr lang="nl-NL" b="1" dirty="0"/>
              <a:t> </a:t>
            </a:r>
          </a:p>
          <a:p>
            <a:endParaRPr lang="nl-NL" dirty="0"/>
          </a:p>
          <a:p>
            <a:r>
              <a:rPr lang="nl-NL" b="1" dirty="0" err="1"/>
              <a:t>to</a:t>
            </a:r>
            <a:r>
              <a:rPr lang="nl-NL" b="1" dirty="0"/>
              <a:t> </a:t>
            </a:r>
            <a:r>
              <a:rPr lang="nl-NL" b="1" dirty="0" err="1"/>
              <a:t>develop</a:t>
            </a:r>
            <a:r>
              <a:rPr lang="nl-NL" b="1" dirty="0"/>
              <a:t> concrete actions </a:t>
            </a:r>
            <a:r>
              <a:rPr lang="nl-NL" b="1" dirty="0" err="1"/>
              <a:t>that</a:t>
            </a:r>
            <a:r>
              <a:rPr lang="nl-NL" b="1" dirty="0"/>
              <a:t> </a:t>
            </a:r>
            <a:r>
              <a:rPr lang="nl-NL" b="1" dirty="0" err="1"/>
              <a:t>can</a:t>
            </a:r>
            <a:r>
              <a:rPr lang="nl-NL" b="1" dirty="0"/>
              <a:t> </a:t>
            </a:r>
            <a:r>
              <a:rPr lang="nl-NL" b="1" dirty="0" err="1"/>
              <a:t>be</a:t>
            </a:r>
            <a:r>
              <a:rPr lang="nl-NL" b="1" dirty="0"/>
              <a:t> </a:t>
            </a:r>
            <a:r>
              <a:rPr lang="nl-NL" b="1" dirty="0" err="1"/>
              <a:t>used</a:t>
            </a:r>
            <a:r>
              <a:rPr lang="nl-NL" b="1" dirty="0"/>
              <a:t> </a:t>
            </a:r>
            <a:r>
              <a:rPr lang="nl-NL" b="1" dirty="0" err="1"/>
              <a:t>within</a:t>
            </a:r>
            <a:r>
              <a:rPr lang="nl-NL" b="1" dirty="0"/>
              <a:t> </a:t>
            </a:r>
            <a:r>
              <a:rPr lang="nl-NL" b="1" dirty="0" err="1"/>
              <a:t>the</a:t>
            </a:r>
            <a:r>
              <a:rPr lang="nl-NL" b="1" dirty="0"/>
              <a:t> </a:t>
            </a:r>
            <a:r>
              <a:rPr lang="nl-NL" b="1" dirty="0" err="1"/>
              <a:t>existing</a:t>
            </a:r>
            <a:r>
              <a:rPr lang="nl-NL" b="1" dirty="0"/>
              <a:t> platforms </a:t>
            </a:r>
            <a:r>
              <a:rPr lang="nl-NL" b="1" dirty="0" err="1"/>
              <a:t>to</a:t>
            </a:r>
            <a:r>
              <a:rPr lang="nl-NL" b="1" dirty="0"/>
              <a:t> advocate </a:t>
            </a:r>
            <a:r>
              <a:rPr lang="nl-NL" b="1" dirty="0" err="1"/>
              <a:t>for</a:t>
            </a:r>
            <a:r>
              <a:rPr lang="nl-NL" b="1" dirty="0"/>
              <a:t> </a:t>
            </a:r>
            <a:r>
              <a:rPr lang="nl-NL" b="1" dirty="0" err="1"/>
              <a:t>further</a:t>
            </a:r>
            <a:r>
              <a:rPr lang="nl-NL" b="1" dirty="0"/>
              <a:t> action </a:t>
            </a:r>
            <a:r>
              <a:rPr lang="nl-NL" b="1" dirty="0" err="1"/>
              <a:t>and</a:t>
            </a:r>
            <a:r>
              <a:rPr lang="nl-NL" b="1" dirty="0"/>
              <a:t> commitment at </a:t>
            </a:r>
            <a:r>
              <a:rPr lang="nl-NL" b="1" dirty="0" err="1"/>
              <a:t>government</a:t>
            </a:r>
            <a:r>
              <a:rPr lang="nl-NL" b="1" dirty="0"/>
              <a:t> level, </a:t>
            </a:r>
            <a:r>
              <a:rPr lang="nl-NL" b="1" dirty="0" err="1"/>
              <a:t>and</a:t>
            </a:r>
            <a:r>
              <a:rPr lang="nl-NL" b="1" dirty="0"/>
              <a:t> </a:t>
            </a:r>
          </a:p>
          <a:p>
            <a:endParaRPr lang="nl-NL" dirty="0"/>
          </a:p>
          <a:p>
            <a:r>
              <a:rPr lang="nl-NL" b="1" dirty="0" err="1"/>
              <a:t>to</a:t>
            </a:r>
            <a:r>
              <a:rPr lang="nl-NL" b="1" dirty="0"/>
              <a:t> get </a:t>
            </a:r>
            <a:r>
              <a:rPr lang="nl-NL" b="1" dirty="0" err="1"/>
              <a:t>key</a:t>
            </a:r>
            <a:r>
              <a:rPr lang="nl-NL" b="1" dirty="0"/>
              <a:t> </a:t>
            </a:r>
            <a:r>
              <a:rPr lang="nl-NL" b="1" dirty="0" err="1"/>
              <a:t>populations</a:t>
            </a:r>
            <a:r>
              <a:rPr lang="nl-NL" b="1" dirty="0"/>
              <a:t> (PWUD, SW, LGBT/ MSM) </a:t>
            </a:r>
            <a:r>
              <a:rPr lang="nl-NL" b="1" dirty="0" err="1"/>
              <a:t>and</a:t>
            </a:r>
            <a:r>
              <a:rPr lang="nl-NL" b="1" dirty="0"/>
              <a:t> access </a:t>
            </a:r>
            <a:r>
              <a:rPr lang="nl-NL" b="1" dirty="0" err="1"/>
              <a:t>to</a:t>
            </a:r>
            <a:r>
              <a:rPr lang="nl-NL" b="1" dirty="0"/>
              <a:t> health modules in official migrant training </a:t>
            </a:r>
            <a:r>
              <a:rPr lang="nl-NL" b="1" dirty="0" err="1"/>
              <a:t>protocols</a:t>
            </a:r>
            <a:r>
              <a:rPr lang="nl-NL" b="1" dirty="0"/>
              <a:t> </a:t>
            </a:r>
          </a:p>
          <a:p>
            <a:endParaRPr lang="nl-NL" dirty="0"/>
          </a:p>
          <a:p>
            <a:r>
              <a:rPr lang="nl-NL" b="1" dirty="0" err="1"/>
              <a:t>To</a:t>
            </a:r>
            <a:r>
              <a:rPr lang="nl-NL" b="1" dirty="0"/>
              <a:t> </a:t>
            </a:r>
            <a:r>
              <a:rPr lang="nl-NL" b="1" dirty="0" err="1"/>
              <a:t>study</a:t>
            </a:r>
            <a:r>
              <a:rPr lang="nl-NL" b="1" dirty="0"/>
              <a:t> </a:t>
            </a:r>
            <a:r>
              <a:rPr lang="nl-NL" b="1" dirty="0" err="1"/>
              <a:t>and</a:t>
            </a:r>
            <a:r>
              <a:rPr lang="nl-NL" b="1" dirty="0"/>
              <a:t> </a:t>
            </a:r>
            <a:r>
              <a:rPr lang="nl-NL" b="1" dirty="0" err="1"/>
              <a:t>discuss</a:t>
            </a:r>
            <a:r>
              <a:rPr lang="nl-NL" b="1" dirty="0"/>
              <a:t> </a:t>
            </a:r>
            <a:r>
              <a:rPr lang="nl-NL" b="1" dirty="0" err="1"/>
              <a:t>the</a:t>
            </a:r>
            <a:r>
              <a:rPr lang="nl-NL" b="1" dirty="0"/>
              <a:t> </a:t>
            </a:r>
            <a:r>
              <a:rPr lang="nl-NL" b="1" dirty="0" err="1"/>
              <a:t>role</a:t>
            </a:r>
            <a:r>
              <a:rPr lang="nl-NL" b="1" dirty="0"/>
              <a:t> of </a:t>
            </a:r>
            <a:r>
              <a:rPr lang="nl-NL" b="1" dirty="0" err="1"/>
              <a:t>NGOs</a:t>
            </a:r>
            <a:r>
              <a:rPr lang="nl-NL" b="1" dirty="0"/>
              <a:t> </a:t>
            </a:r>
            <a:r>
              <a:rPr lang="nl-NL" b="1" dirty="0" err="1"/>
              <a:t>and</a:t>
            </a:r>
            <a:r>
              <a:rPr lang="nl-NL" b="1" dirty="0"/>
              <a:t> </a:t>
            </a:r>
            <a:r>
              <a:rPr lang="nl-NL" b="1" dirty="0" err="1"/>
              <a:t>their</a:t>
            </a:r>
            <a:r>
              <a:rPr lang="nl-NL" b="1" dirty="0"/>
              <a:t> </a:t>
            </a:r>
            <a:r>
              <a:rPr lang="nl-NL" b="1" dirty="0" err="1"/>
              <a:t>collaboration</a:t>
            </a:r>
            <a:r>
              <a:rPr lang="nl-NL" b="1" dirty="0"/>
              <a:t> </a:t>
            </a:r>
            <a:r>
              <a:rPr lang="nl-NL" b="1" dirty="0" err="1"/>
              <a:t>with</a:t>
            </a:r>
            <a:r>
              <a:rPr lang="nl-NL" b="1" dirty="0"/>
              <a:t> public (health) systems. </a:t>
            </a:r>
            <a:endParaRPr lang="nl-NL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6754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AA90B9-2161-0A4D-825C-228122BEC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BDED7A-EEE9-8E43-9E13-6F71D01D8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nl-NL" altLang="nl-NL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nl-NL" altLang="nl-NL" b="1" dirty="0" err="1">
                <a:latin typeface="Calibri" panose="020F0502020204030204" pitchFamily="34" charset="0"/>
              </a:rPr>
              <a:t>Introduction</a:t>
            </a:r>
            <a:r>
              <a:rPr lang="nl-NL" altLang="nl-NL" b="1" dirty="0">
                <a:latin typeface="Calibri" panose="020F0502020204030204" pitchFamily="34" charset="0"/>
              </a:rPr>
              <a:t> </a:t>
            </a:r>
            <a:r>
              <a:rPr lang="nl-NL" altLang="nl-NL" dirty="0" err="1">
                <a:latin typeface="Calibri" panose="020F0502020204030204" pitchFamily="34" charset="0"/>
              </a:rPr>
              <a:t>by</a:t>
            </a:r>
            <a:r>
              <a:rPr lang="nl-NL" altLang="nl-NL" dirty="0">
                <a:latin typeface="Calibri" panose="020F0502020204030204" pitchFamily="34" charset="0"/>
              </a:rPr>
              <a:t> </a:t>
            </a:r>
            <a:r>
              <a:rPr lang="nl-NL" altLang="nl-NL" i="1" dirty="0">
                <a:latin typeface="Calibri" panose="020F0502020204030204" pitchFamily="34" charset="0"/>
              </a:rPr>
              <a:t>Janine Wildschut</a:t>
            </a:r>
            <a:r>
              <a:rPr lang="nl-NL" altLang="nl-NL" dirty="0">
                <a:latin typeface="Calibri" panose="020F0502020204030204" pitchFamily="34" charset="0"/>
              </a:rPr>
              <a:t>, </a:t>
            </a:r>
            <a:r>
              <a:rPr lang="nl-NL" altLang="nl-NL" i="1" dirty="0">
                <a:latin typeface="Calibri" panose="020F0502020204030204" pitchFamily="34" charset="0"/>
              </a:rPr>
              <a:t>Director of </a:t>
            </a:r>
            <a:r>
              <a:rPr lang="nl-NL" altLang="nl-NL" i="1" dirty="0" err="1">
                <a:latin typeface="Calibri" panose="020F0502020204030204" pitchFamily="34" charset="0"/>
              </a:rPr>
              <a:t>Programmes</a:t>
            </a:r>
            <a:r>
              <a:rPr lang="nl-NL" altLang="nl-NL" i="1" dirty="0">
                <a:latin typeface="Calibri" panose="020F0502020204030204" pitchFamily="34" charset="0"/>
              </a:rPr>
              <a:t> AFEW International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nl-NL" altLang="nl-NL" dirty="0">
              <a:latin typeface="Calibri" panose="020F050202020403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 startAt="2"/>
            </a:pPr>
            <a:r>
              <a:rPr lang="nl-NL" altLang="nl-NL" b="1" dirty="0">
                <a:latin typeface="Calibri" panose="020F0502020204030204" pitchFamily="34" charset="0"/>
              </a:rPr>
              <a:t>Meet a person </a:t>
            </a:r>
            <a:r>
              <a:rPr lang="nl-NL" altLang="nl-NL" b="1" dirty="0" err="1">
                <a:latin typeface="Calibri" panose="020F0502020204030204" pitchFamily="34" charset="0"/>
              </a:rPr>
              <a:t>with</a:t>
            </a:r>
            <a:r>
              <a:rPr lang="nl-NL" altLang="nl-NL" b="1" dirty="0">
                <a:latin typeface="Calibri" panose="020F0502020204030204" pitchFamily="34" charset="0"/>
              </a:rPr>
              <a:t> </a:t>
            </a:r>
            <a:r>
              <a:rPr lang="nl-NL" altLang="nl-NL" b="1" dirty="0" err="1">
                <a:latin typeface="Calibri" panose="020F0502020204030204" pitchFamily="34" charset="0"/>
              </a:rPr>
              <a:t>experience</a:t>
            </a:r>
            <a:r>
              <a:rPr lang="nl-NL" altLang="nl-NL" dirty="0">
                <a:latin typeface="Calibri" panose="020F0502020204030204" pitchFamily="34" charset="0"/>
              </a:rPr>
              <a:t>: </a:t>
            </a:r>
            <a:r>
              <a:rPr lang="nl-NL" altLang="nl-NL" i="1" dirty="0">
                <a:latin typeface="Calibri" panose="020F0502020204030204" pitchFamily="34" charset="0"/>
              </a:rPr>
              <a:t>Ms. </a:t>
            </a:r>
            <a:r>
              <a:rPr lang="nl-NL" altLang="nl-NL" i="1" dirty="0" err="1">
                <a:latin typeface="Calibri" panose="020F0502020204030204" pitchFamily="34" charset="0"/>
              </a:rPr>
              <a:t>Alimahmadova</a:t>
            </a:r>
            <a:r>
              <a:rPr lang="nl-NL" altLang="nl-NL" i="1" dirty="0">
                <a:latin typeface="Calibri" panose="020F0502020204030204" pitchFamily="34" charset="0"/>
              </a:rPr>
              <a:t> </a:t>
            </a:r>
            <a:r>
              <a:rPr lang="nl-NL" altLang="nl-NL" i="1" dirty="0" err="1">
                <a:latin typeface="Calibri" panose="020F0502020204030204" pitchFamily="34" charset="0"/>
              </a:rPr>
              <a:t>Zebo</a:t>
            </a:r>
            <a:r>
              <a:rPr lang="nl-NL" altLang="nl-NL" i="1" dirty="0">
                <a:latin typeface="Calibri" panose="020F0502020204030204" pitchFamily="34" charset="0"/>
              </a:rPr>
              <a:t>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 startAt="2"/>
            </a:pPr>
            <a:endParaRPr lang="nl-NL" altLang="nl-NL" dirty="0">
              <a:latin typeface="Calibri" panose="020F050202020403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 startAt="3"/>
            </a:pPr>
            <a:r>
              <a:rPr lang="nl-NL" altLang="nl-NL" b="1" dirty="0">
                <a:latin typeface="Calibri" panose="020F0502020204030204" pitchFamily="34" charset="0"/>
              </a:rPr>
              <a:t>The </a:t>
            </a:r>
            <a:r>
              <a:rPr lang="nl-NL" altLang="nl-NL" b="1" dirty="0" err="1">
                <a:latin typeface="Calibri" panose="020F0502020204030204" pitchFamily="34" charset="0"/>
              </a:rPr>
              <a:t>essential</a:t>
            </a:r>
            <a:r>
              <a:rPr lang="nl-NL" altLang="nl-NL" b="1" dirty="0">
                <a:latin typeface="Calibri" panose="020F0502020204030204" pitchFamily="34" charset="0"/>
              </a:rPr>
              <a:t> package </a:t>
            </a:r>
            <a:r>
              <a:rPr lang="nl-NL" altLang="nl-NL" b="1" dirty="0" err="1">
                <a:latin typeface="Calibri" panose="020F0502020204030204" pitchFamily="34" charset="0"/>
              </a:rPr>
              <a:t>for</a:t>
            </a:r>
            <a:r>
              <a:rPr lang="nl-NL" altLang="nl-NL" b="1" dirty="0">
                <a:latin typeface="Calibri" panose="020F0502020204030204" pitchFamily="34" charset="0"/>
              </a:rPr>
              <a:t> migrant health </a:t>
            </a:r>
            <a:r>
              <a:rPr lang="nl-NL" altLang="nl-NL" b="1" dirty="0" err="1">
                <a:latin typeface="Calibri" panose="020F0502020204030204" pitchFamily="34" charset="0"/>
              </a:rPr>
              <a:t>and</a:t>
            </a:r>
            <a:r>
              <a:rPr lang="nl-NL" altLang="nl-NL" b="1" dirty="0">
                <a:latin typeface="Calibri" panose="020F0502020204030204" pitchFamily="34" charset="0"/>
              </a:rPr>
              <a:t> </a:t>
            </a:r>
            <a:r>
              <a:rPr lang="nl-NL" altLang="nl-NL" b="1" dirty="0" err="1">
                <a:latin typeface="Calibri" panose="020F0502020204030204" pitchFamily="34" charset="0"/>
              </a:rPr>
              <a:t>the</a:t>
            </a:r>
            <a:r>
              <a:rPr lang="nl-NL" altLang="nl-NL" b="1" dirty="0">
                <a:latin typeface="Calibri" panose="020F0502020204030204" pitchFamily="34" charset="0"/>
              </a:rPr>
              <a:t> </a:t>
            </a:r>
            <a:r>
              <a:rPr lang="nl-NL" altLang="nl-NL" b="1" dirty="0" err="1">
                <a:latin typeface="Calibri" panose="020F0502020204030204" pitchFamily="34" charset="0"/>
              </a:rPr>
              <a:t>political</a:t>
            </a:r>
            <a:r>
              <a:rPr lang="nl-NL" altLang="nl-NL" b="1" dirty="0">
                <a:latin typeface="Calibri" panose="020F0502020204030204" pitchFamily="34" charset="0"/>
              </a:rPr>
              <a:t> commitment: </a:t>
            </a:r>
            <a:r>
              <a:rPr lang="nl-NL" altLang="nl-NL" b="1" dirty="0" err="1">
                <a:latin typeface="Calibri" panose="020F0502020204030204" pitchFamily="34" charset="0"/>
              </a:rPr>
              <a:t>opportunities</a:t>
            </a:r>
            <a:r>
              <a:rPr lang="nl-NL" altLang="nl-NL" b="1" dirty="0">
                <a:latin typeface="Calibri" panose="020F0502020204030204" pitchFamily="34" charset="0"/>
              </a:rPr>
              <a:t> </a:t>
            </a:r>
            <a:r>
              <a:rPr lang="nl-NL" altLang="nl-NL" b="1" dirty="0" err="1">
                <a:latin typeface="Calibri" panose="020F0502020204030204" pitchFamily="34" charset="0"/>
              </a:rPr>
              <a:t>and</a:t>
            </a:r>
            <a:r>
              <a:rPr lang="nl-NL" altLang="nl-NL" b="1" dirty="0">
                <a:latin typeface="Calibri" panose="020F0502020204030204" pitchFamily="34" charset="0"/>
              </a:rPr>
              <a:t> </a:t>
            </a:r>
            <a:r>
              <a:rPr lang="nl-NL" altLang="nl-NL" b="1" dirty="0" err="1">
                <a:latin typeface="Calibri" panose="020F0502020204030204" pitchFamily="34" charset="0"/>
              </a:rPr>
              <a:t>challenges</a:t>
            </a:r>
            <a:r>
              <a:rPr lang="nl-NL" altLang="nl-NL" b="1" dirty="0">
                <a:latin typeface="Calibri" panose="020F0502020204030204" pitchFamily="34" charset="0"/>
              </a:rPr>
              <a:t> in EECA</a:t>
            </a:r>
            <a:r>
              <a:rPr lang="nl-NL" altLang="nl-NL" dirty="0">
                <a:latin typeface="Calibri" panose="020F0502020204030204" pitchFamily="34" charset="0"/>
              </a:rPr>
              <a:t>:</a:t>
            </a:r>
            <a:br>
              <a:rPr lang="nl-NL" altLang="nl-NL" dirty="0">
                <a:latin typeface="Calibri" panose="020F0502020204030204" pitchFamily="34" charset="0"/>
              </a:rPr>
            </a:br>
            <a:r>
              <a:rPr lang="nl-NL" altLang="nl-NL" i="1" dirty="0">
                <a:latin typeface="Calibri" panose="020F0502020204030204" pitchFamily="34" charset="0"/>
              </a:rPr>
              <a:t>Ms. Elena </a:t>
            </a:r>
            <a:r>
              <a:rPr lang="nl-NL" altLang="nl-NL" i="1" dirty="0" err="1">
                <a:latin typeface="Calibri" panose="020F0502020204030204" pitchFamily="34" charset="0"/>
              </a:rPr>
              <a:t>Vovc</a:t>
            </a:r>
            <a:r>
              <a:rPr lang="nl-NL" altLang="nl-NL" dirty="0">
                <a:latin typeface="Calibri" panose="020F0502020204030204" pitchFamily="34" charset="0"/>
              </a:rPr>
              <a:t>, </a:t>
            </a:r>
            <a:r>
              <a:rPr lang="nl-NL" altLang="nl-NL" i="1" dirty="0">
                <a:latin typeface="Calibri" panose="020F0502020204030204" pitchFamily="34" charset="0"/>
              </a:rPr>
              <a:t>WHO Technical </a:t>
            </a:r>
            <a:r>
              <a:rPr lang="nl-NL" altLang="nl-NL" i="1" dirty="0" err="1">
                <a:latin typeface="Calibri" panose="020F0502020204030204" pitchFamily="34" charset="0"/>
              </a:rPr>
              <a:t>Officer</a:t>
            </a:r>
            <a:r>
              <a:rPr lang="nl-NL" altLang="nl-NL" i="1" dirty="0">
                <a:latin typeface="Calibri" panose="020F0502020204030204" pitchFamily="34" charset="0"/>
              </a:rPr>
              <a:t>, HIV, </a:t>
            </a:r>
            <a:r>
              <a:rPr lang="nl-NL" altLang="nl-NL" i="1" dirty="0" err="1">
                <a:latin typeface="Calibri" panose="020F0502020204030204" pitchFamily="34" charset="0"/>
              </a:rPr>
              <a:t>STIs</a:t>
            </a:r>
            <a:r>
              <a:rPr lang="nl-NL" altLang="nl-NL" i="1" dirty="0">
                <a:latin typeface="Calibri" panose="020F0502020204030204" pitchFamily="34" charset="0"/>
              </a:rPr>
              <a:t> </a:t>
            </a:r>
            <a:r>
              <a:rPr lang="nl-NL" altLang="nl-NL" i="1" dirty="0" err="1">
                <a:latin typeface="Calibri" panose="020F0502020204030204" pitchFamily="34" charset="0"/>
              </a:rPr>
              <a:t>and</a:t>
            </a:r>
            <a:r>
              <a:rPr lang="nl-NL" altLang="nl-NL" i="1" dirty="0">
                <a:latin typeface="Calibri" panose="020F0502020204030204" pitchFamily="34" charset="0"/>
              </a:rPr>
              <a:t> </a:t>
            </a:r>
            <a:r>
              <a:rPr lang="nl-NL" altLang="nl-NL" i="1" dirty="0" err="1">
                <a:latin typeface="Calibri" panose="020F0502020204030204" pitchFamily="34" charset="0"/>
              </a:rPr>
              <a:t>Viral</a:t>
            </a:r>
            <a:r>
              <a:rPr lang="nl-NL" altLang="nl-NL" i="1" dirty="0">
                <a:latin typeface="Calibri" panose="020F0502020204030204" pitchFamily="34" charset="0"/>
              </a:rPr>
              <a:t> Hepatitis program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 startAt="3"/>
            </a:pPr>
            <a:endParaRPr lang="nl-NL" altLang="nl-NL" dirty="0">
              <a:latin typeface="Calibri" panose="020F050202020403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 startAt="4"/>
            </a:pPr>
            <a:r>
              <a:rPr lang="nl-NL" altLang="nl-NL" b="1" dirty="0" err="1">
                <a:latin typeface="Calibri" panose="020F0502020204030204" pitchFamily="34" charset="0"/>
              </a:rPr>
              <a:t>Tajik</a:t>
            </a:r>
            <a:r>
              <a:rPr lang="nl-NL" altLang="nl-NL" b="1" dirty="0">
                <a:latin typeface="Calibri" panose="020F0502020204030204" pitchFamily="34" charset="0"/>
              </a:rPr>
              <a:t> </a:t>
            </a:r>
            <a:r>
              <a:rPr lang="nl-NL" altLang="nl-NL" b="1" dirty="0" err="1">
                <a:latin typeface="Calibri" panose="020F0502020204030204" pitchFamily="34" charset="0"/>
              </a:rPr>
              <a:t>migrants</a:t>
            </a:r>
            <a:r>
              <a:rPr lang="nl-NL" altLang="nl-NL" b="1" dirty="0">
                <a:latin typeface="Calibri" panose="020F0502020204030204" pitchFamily="34" charset="0"/>
              </a:rPr>
              <a:t> </a:t>
            </a:r>
            <a:r>
              <a:rPr lang="nl-NL" altLang="nl-NL" b="1" dirty="0" err="1">
                <a:latin typeface="Calibri" panose="020F0502020204030204" pitchFamily="34" charset="0"/>
              </a:rPr>
              <a:t>and</a:t>
            </a:r>
            <a:r>
              <a:rPr lang="nl-NL" altLang="nl-NL" b="1" dirty="0">
                <a:latin typeface="Calibri" panose="020F0502020204030204" pitchFamily="34" charset="0"/>
              </a:rPr>
              <a:t> access </a:t>
            </a:r>
            <a:r>
              <a:rPr lang="nl-NL" altLang="nl-NL" b="1" dirty="0" err="1">
                <a:latin typeface="Calibri" panose="020F0502020204030204" pitchFamily="34" charset="0"/>
              </a:rPr>
              <a:t>to</a:t>
            </a:r>
            <a:r>
              <a:rPr lang="nl-NL" altLang="nl-NL" b="1" dirty="0">
                <a:latin typeface="Calibri" panose="020F0502020204030204" pitchFamily="34" charset="0"/>
              </a:rPr>
              <a:t> HIV </a:t>
            </a:r>
            <a:r>
              <a:rPr lang="nl-NL" altLang="nl-NL" b="1" dirty="0" err="1">
                <a:latin typeface="Calibri" panose="020F0502020204030204" pitchFamily="34" charset="0"/>
              </a:rPr>
              <a:t>and</a:t>
            </a:r>
            <a:r>
              <a:rPr lang="nl-NL" altLang="nl-NL" b="1" dirty="0">
                <a:latin typeface="Calibri" panose="020F0502020204030204" pitchFamily="34" charset="0"/>
              </a:rPr>
              <a:t> TB services. </a:t>
            </a:r>
            <a:r>
              <a:rPr lang="nl-NL" altLang="nl-NL" dirty="0">
                <a:latin typeface="Calibri" panose="020F0502020204030204" pitchFamily="34" charset="0"/>
              </a:rPr>
              <a:t>IOM </a:t>
            </a:r>
            <a:r>
              <a:rPr lang="nl-NL" altLang="nl-NL" dirty="0" err="1">
                <a:latin typeface="Calibri" panose="020F0502020204030204" pitchFamily="34" charset="0"/>
              </a:rPr>
              <a:t>experience</a:t>
            </a:r>
            <a:r>
              <a:rPr lang="nl-NL" altLang="nl-NL" dirty="0">
                <a:latin typeface="Calibri" panose="020F0502020204030204" pitchFamily="34" charset="0"/>
              </a:rPr>
              <a:t> </a:t>
            </a:r>
            <a:r>
              <a:rPr lang="nl-NL" altLang="nl-NL" dirty="0" err="1">
                <a:latin typeface="Calibri" panose="020F0502020204030204" pitchFamily="34" charset="0"/>
              </a:rPr>
              <a:t>to</a:t>
            </a:r>
            <a:r>
              <a:rPr lang="nl-NL" altLang="nl-NL" dirty="0">
                <a:latin typeface="Calibri" panose="020F0502020204030204" pitchFamily="34" charset="0"/>
              </a:rPr>
              <a:t> </a:t>
            </a:r>
            <a:r>
              <a:rPr lang="nl-NL" altLang="nl-NL" dirty="0" err="1">
                <a:latin typeface="Calibri" panose="020F0502020204030204" pitchFamily="34" charset="0"/>
              </a:rPr>
              <a:t>address</a:t>
            </a:r>
            <a:r>
              <a:rPr lang="nl-NL" altLang="nl-NL" dirty="0">
                <a:latin typeface="Calibri" panose="020F0502020204030204" pitchFamily="34" charset="0"/>
              </a:rPr>
              <a:t> health </a:t>
            </a:r>
            <a:r>
              <a:rPr lang="nl-NL" altLang="nl-NL" dirty="0" err="1">
                <a:latin typeface="Calibri" panose="020F0502020204030204" pitchFamily="34" charset="0"/>
              </a:rPr>
              <a:t>needs</a:t>
            </a:r>
            <a:r>
              <a:rPr lang="nl-NL" altLang="nl-NL" dirty="0">
                <a:latin typeface="Calibri" panose="020F0502020204030204" pitchFamily="34" charset="0"/>
              </a:rPr>
              <a:t> of </a:t>
            </a:r>
            <a:r>
              <a:rPr lang="nl-NL" altLang="nl-NL" dirty="0" err="1">
                <a:latin typeface="Calibri" panose="020F0502020204030204" pitchFamily="34" charset="0"/>
              </a:rPr>
              <a:t>migrants</a:t>
            </a:r>
            <a:r>
              <a:rPr lang="nl-NL" altLang="nl-NL" dirty="0">
                <a:latin typeface="Calibri" panose="020F0502020204030204" pitchFamily="34" charset="0"/>
              </a:rPr>
              <a:t>:</a:t>
            </a:r>
            <a:br>
              <a:rPr lang="nl-NL" altLang="nl-NL" dirty="0">
                <a:latin typeface="Calibri" panose="020F0502020204030204" pitchFamily="34" charset="0"/>
              </a:rPr>
            </a:br>
            <a:r>
              <a:rPr lang="nl-NL" altLang="nl-NL" i="1" dirty="0">
                <a:latin typeface="Calibri" panose="020F0502020204030204" pitchFamily="34" charset="0"/>
              </a:rPr>
              <a:t>Ms. </a:t>
            </a:r>
            <a:r>
              <a:rPr lang="nl-NL" altLang="nl-NL" i="1" dirty="0" err="1">
                <a:latin typeface="Calibri" panose="020F0502020204030204" pitchFamily="34" charset="0"/>
              </a:rPr>
              <a:t>Rukhshona</a:t>
            </a:r>
            <a:r>
              <a:rPr lang="nl-NL" altLang="nl-NL" i="1" dirty="0">
                <a:latin typeface="Calibri" panose="020F0502020204030204" pitchFamily="34" charset="0"/>
              </a:rPr>
              <a:t> </a:t>
            </a:r>
            <a:r>
              <a:rPr lang="nl-NL" altLang="nl-NL" i="1" dirty="0" err="1">
                <a:latin typeface="Calibri" panose="020F0502020204030204" pitchFamily="34" charset="0"/>
              </a:rPr>
              <a:t>Qurbonova</a:t>
            </a:r>
            <a:r>
              <a:rPr lang="nl-NL" altLang="nl-NL" dirty="0">
                <a:latin typeface="Calibri" panose="020F0502020204030204" pitchFamily="34" charset="0"/>
              </a:rPr>
              <a:t>, </a:t>
            </a:r>
            <a:r>
              <a:rPr lang="nl-NL" altLang="nl-NL" i="1" dirty="0">
                <a:latin typeface="Calibri" panose="020F0502020204030204" pitchFamily="34" charset="0"/>
              </a:rPr>
              <a:t>IOM Tajikistan Migration Health </a:t>
            </a:r>
            <a:r>
              <a:rPr lang="nl-NL" altLang="nl-NL" i="1" dirty="0" err="1">
                <a:latin typeface="Calibri" panose="020F0502020204030204" pitchFamily="34" charset="0"/>
              </a:rPr>
              <a:t>Programme</a:t>
            </a:r>
            <a:r>
              <a:rPr lang="nl-NL" altLang="nl-NL" i="1" dirty="0">
                <a:latin typeface="Calibri" panose="020F0502020204030204" pitchFamily="34" charset="0"/>
              </a:rPr>
              <a:t> </a:t>
            </a:r>
            <a:r>
              <a:rPr lang="nl-NL" altLang="nl-NL" i="1" dirty="0" err="1">
                <a:latin typeface="Calibri" panose="020F0502020204030204" pitchFamily="34" charset="0"/>
              </a:rPr>
              <a:t>Coordinator</a:t>
            </a:r>
            <a:r>
              <a:rPr lang="nl-NL" altLang="nl-NL" i="1" dirty="0">
                <a:latin typeface="Calibri" panose="020F0502020204030204" pitchFamily="34" charset="0"/>
              </a:rPr>
              <a:t>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 startAt="4"/>
            </a:pPr>
            <a:endParaRPr lang="nl-NL" altLang="nl-NL" dirty="0">
              <a:latin typeface="Calibri" panose="020F050202020403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 startAt="5"/>
            </a:pPr>
            <a:r>
              <a:rPr lang="nl-NL" altLang="nl-NL" b="1" dirty="0" err="1">
                <a:latin typeface="Calibri" panose="020F0502020204030204" pitchFamily="34" charset="0"/>
              </a:rPr>
              <a:t>Women</a:t>
            </a:r>
            <a:r>
              <a:rPr lang="nl-NL" altLang="nl-NL" b="1" dirty="0">
                <a:latin typeface="Calibri" panose="020F0502020204030204" pitchFamily="34" charset="0"/>
              </a:rPr>
              <a:t> </a:t>
            </a:r>
            <a:r>
              <a:rPr lang="nl-NL" altLang="nl-NL" b="1" dirty="0" err="1">
                <a:latin typeface="Calibri" panose="020F0502020204030204" pitchFamily="34" charset="0"/>
              </a:rPr>
              <a:t>and</a:t>
            </a:r>
            <a:r>
              <a:rPr lang="nl-NL" altLang="nl-NL" b="1" dirty="0">
                <a:latin typeface="Calibri" panose="020F0502020204030204" pitchFamily="34" charset="0"/>
              </a:rPr>
              <a:t> </a:t>
            </a:r>
            <a:r>
              <a:rPr lang="nl-NL" altLang="nl-NL" b="1" dirty="0" err="1">
                <a:latin typeface="Calibri" panose="020F0502020204030204" pitchFamily="34" charset="0"/>
              </a:rPr>
              <a:t>labor</a:t>
            </a:r>
            <a:r>
              <a:rPr lang="nl-NL" altLang="nl-NL" b="1" dirty="0">
                <a:latin typeface="Calibri" panose="020F0502020204030204" pitchFamily="34" charset="0"/>
              </a:rPr>
              <a:t> </a:t>
            </a:r>
            <a:r>
              <a:rPr lang="nl-NL" altLang="nl-NL" b="1" dirty="0" err="1">
                <a:latin typeface="Calibri" panose="020F0502020204030204" pitchFamily="34" charset="0"/>
              </a:rPr>
              <a:t>migration</a:t>
            </a:r>
            <a:r>
              <a:rPr lang="nl-NL" altLang="nl-NL" b="1" dirty="0">
                <a:latin typeface="Calibri" panose="020F0502020204030204" pitchFamily="34" charset="0"/>
              </a:rPr>
              <a:t>. </a:t>
            </a:r>
            <a:r>
              <a:rPr lang="nl-NL" altLang="nl-NL" dirty="0">
                <a:latin typeface="Calibri" panose="020F0502020204030204" pitchFamily="34" charset="0"/>
              </a:rPr>
              <a:t>The </a:t>
            </a:r>
            <a:r>
              <a:rPr lang="nl-NL" altLang="nl-NL" dirty="0" err="1">
                <a:latin typeface="Calibri" panose="020F0502020204030204" pitchFamily="34" charset="0"/>
              </a:rPr>
              <a:t>role</a:t>
            </a:r>
            <a:r>
              <a:rPr lang="nl-NL" altLang="nl-NL" dirty="0">
                <a:latin typeface="Calibri" panose="020F0502020204030204" pitchFamily="34" charset="0"/>
              </a:rPr>
              <a:t> of </a:t>
            </a:r>
            <a:r>
              <a:rPr lang="nl-NL" altLang="nl-NL" dirty="0" err="1">
                <a:latin typeface="Calibri" panose="020F0502020204030204" pitchFamily="34" charset="0"/>
              </a:rPr>
              <a:t>NGOs</a:t>
            </a:r>
            <a:r>
              <a:rPr lang="nl-NL" altLang="nl-NL" dirty="0">
                <a:latin typeface="Calibri" panose="020F0502020204030204" pitchFamily="34" charset="0"/>
              </a:rPr>
              <a:t> in health care, </a:t>
            </a:r>
            <a:r>
              <a:rPr lang="nl-NL" altLang="nl-NL" dirty="0" err="1">
                <a:latin typeface="Calibri" panose="020F0502020204030204" pitchFamily="34" charset="0"/>
              </a:rPr>
              <a:t>social</a:t>
            </a:r>
            <a:r>
              <a:rPr lang="nl-NL" altLang="nl-NL" dirty="0">
                <a:latin typeface="Calibri" panose="020F0502020204030204" pitchFamily="34" charset="0"/>
              </a:rPr>
              <a:t> </a:t>
            </a:r>
            <a:r>
              <a:rPr lang="nl-NL" altLang="nl-NL" dirty="0" err="1">
                <a:latin typeface="Calibri" panose="020F0502020204030204" pitchFamily="34" charset="0"/>
              </a:rPr>
              <a:t>and</a:t>
            </a:r>
            <a:r>
              <a:rPr lang="nl-NL" altLang="nl-NL" dirty="0">
                <a:latin typeface="Calibri" panose="020F0502020204030204" pitchFamily="34" charset="0"/>
              </a:rPr>
              <a:t> </a:t>
            </a:r>
            <a:r>
              <a:rPr lang="nl-NL" altLang="nl-NL" dirty="0" err="1">
                <a:latin typeface="Calibri" panose="020F0502020204030204" pitchFamily="34" charset="0"/>
              </a:rPr>
              <a:t>legal</a:t>
            </a:r>
            <a:r>
              <a:rPr lang="nl-NL" altLang="nl-NL" dirty="0">
                <a:latin typeface="Calibri" panose="020F0502020204030204" pitchFamily="34" charset="0"/>
              </a:rPr>
              <a:t> support of </a:t>
            </a:r>
            <a:r>
              <a:rPr lang="nl-NL" altLang="nl-NL" dirty="0" err="1">
                <a:latin typeface="Calibri" panose="020F0502020204030204" pitchFamily="34" charset="0"/>
              </a:rPr>
              <a:t>female</a:t>
            </a:r>
            <a:r>
              <a:rPr lang="nl-NL" altLang="nl-NL" dirty="0">
                <a:latin typeface="Calibri" panose="020F0502020204030204" pitchFamily="34" charset="0"/>
              </a:rPr>
              <a:t> migrant </a:t>
            </a:r>
            <a:r>
              <a:rPr lang="nl-NL" altLang="nl-NL" dirty="0" err="1">
                <a:latin typeface="Calibri" panose="020F0502020204030204" pitchFamily="34" charset="0"/>
              </a:rPr>
              <a:t>workers</a:t>
            </a:r>
            <a:r>
              <a:rPr lang="nl-NL" altLang="nl-NL" dirty="0">
                <a:latin typeface="Calibri" panose="020F0502020204030204" pitchFamily="34" charset="0"/>
              </a:rPr>
              <a:t>:</a:t>
            </a:r>
            <a:br>
              <a:rPr lang="nl-NL" altLang="nl-NL" dirty="0">
                <a:latin typeface="Calibri" panose="020F0502020204030204" pitchFamily="34" charset="0"/>
              </a:rPr>
            </a:br>
            <a:r>
              <a:rPr lang="nl-NL" altLang="nl-NL" i="1" dirty="0">
                <a:latin typeface="Calibri" panose="020F0502020204030204" pitchFamily="34" charset="0"/>
              </a:rPr>
              <a:t>Ms. </a:t>
            </a:r>
            <a:r>
              <a:rPr lang="nl-NL" altLang="nl-NL" i="1" dirty="0" err="1">
                <a:latin typeface="Calibri" panose="020F0502020204030204" pitchFamily="34" charset="0"/>
              </a:rPr>
              <a:t>Zarina</a:t>
            </a:r>
            <a:r>
              <a:rPr lang="nl-NL" altLang="nl-NL" i="1" dirty="0">
                <a:latin typeface="Calibri" panose="020F0502020204030204" pitchFamily="34" charset="0"/>
              </a:rPr>
              <a:t> </a:t>
            </a:r>
            <a:r>
              <a:rPr lang="nl-NL" altLang="nl-NL" i="1" dirty="0" err="1">
                <a:latin typeface="Calibri" panose="020F0502020204030204" pitchFamily="34" charset="0"/>
              </a:rPr>
              <a:t>Davlytova</a:t>
            </a:r>
            <a:r>
              <a:rPr lang="nl-NL" altLang="nl-NL" i="1" dirty="0">
                <a:latin typeface="Calibri" panose="020F0502020204030204" pitchFamily="34" charset="0"/>
              </a:rPr>
              <a:t>, Project manager AFEW Tajikistan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nl-NL" altLang="nl-NL" b="1" dirty="0">
              <a:latin typeface="Calibri" panose="020F050202020403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 startAt="6"/>
            </a:pPr>
            <a:r>
              <a:rPr lang="nl-NL" altLang="nl-NL" b="1" dirty="0" err="1">
                <a:latin typeface="Calibri" panose="020F0502020204030204" pitchFamily="34" charset="0"/>
              </a:rPr>
              <a:t>Discussion</a:t>
            </a:r>
            <a:r>
              <a:rPr lang="nl-NL" altLang="nl-NL" b="1" dirty="0">
                <a:latin typeface="Calibri" panose="020F0502020204030204" pitchFamily="34" charset="0"/>
              </a:rPr>
              <a:t>: </a:t>
            </a:r>
            <a:endParaRPr lang="nl-NL" altLang="nl-NL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nl-NL" altLang="nl-NL" dirty="0" err="1">
                <a:latin typeface="Calibri" panose="020F0502020204030204" pitchFamily="34" charset="0"/>
              </a:rPr>
              <a:t>What</a:t>
            </a:r>
            <a:r>
              <a:rPr lang="nl-NL" altLang="nl-NL" dirty="0">
                <a:latin typeface="Calibri" panose="020F0502020204030204" pitchFamily="34" charset="0"/>
              </a:rPr>
              <a:t> </a:t>
            </a:r>
            <a:r>
              <a:rPr lang="nl-NL" altLang="nl-NL" dirty="0" err="1">
                <a:latin typeface="Calibri" panose="020F0502020204030204" pitchFamily="34" charset="0"/>
              </a:rPr>
              <a:t>can</a:t>
            </a:r>
            <a:r>
              <a:rPr lang="nl-NL" altLang="nl-NL" dirty="0">
                <a:latin typeface="Calibri" panose="020F0502020204030204" pitchFamily="34" charset="0"/>
              </a:rPr>
              <a:t> we do </a:t>
            </a:r>
            <a:r>
              <a:rPr lang="nl-NL" altLang="nl-NL" dirty="0" err="1">
                <a:latin typeface="Calibri" panose="020F0502020204030204" pitchFamily="34" charset="0"/>
              </a:rPr>
              <a:t>to</a:t>
            </a:r>
            <a:r>
              <a:rPr lang="nl-NL" altLang="nl-NL" dirty="0">
                <a:latin typeface="Calibri" panose="020F0502020204030204" pitchFamily="34" charset="0"/>
              </a:rPr>
              <a:t> </a:t>
            </a:r>
            <a:r>
              <a:rPr lang="nl-NL" altLang="nl-NL" dirty="0" err="1">
                <a:latin typeface="Calibri" panose="020F0502020204030204" pitchFamily="34" charset="0"/>
              </a:rPr>
              <a:t>developing</a:t>
            </a:r>
            <a:r>
              <a:rPr lang="nl-NL" altLang="nl-NL" dirty="0">
                <a:latin typeface="Calibri" panose="020F0502020204030204" pitchFamily="34" charset="0"/>
              </a:rPr>
              <a:t> </a:t>
            </a:r>
            <a:r>
              <a:rPr lang="nl-NL" altLang="nl-NL" dirty="0" err="1">
                <a:latin typeface="Calibri" panose="020F0502020204030204" pitchFamily="34" charset="0"/>
              </a:rPr>
              <a:t>regional</a:t>
            </a:r>
            <a:r>
              <a:rPr lang="nl-NL" altLang="nl-NL" dirty="0">
                <a:latin typeface="Calibri" panose="020F0502020204030204" pitchFamily="34" charset="0"/>
              </a:rPr>
              <a:t> approaches on HIV prevention </a:t>
            </a:r>
            <a:r>
              <a:rPr lang="nl-NL" altLang="nl-NL" dirty="0" err="1">
                <a:latin typeface="Calibri" panose="020F0502020204030204" pitchFamily="34" charset="0"/>
              </a:rPr>
              <a:t>and</a:t>
            </a:r>
            <a:r>
              <a:rPr lang="nl-NL" altLang="nl-NL" dirty="0">
                <a:latin typeface="Calibri" panose="020F0502020204030204" pitchFamily="34" charset="0"/>
              </a:rPr>
              <a:t> health promotion </a:t>
            </a:r>
            <a:r>
              <a:rPr lang="nl-NL" altLang="nl-NL" dirty="0" err="1">
                <a:latin typeface="Calibri" panose="020F0502020204030204" pitchFamily="34" charset="0"/>
              </a:rPr>
              <a:t>among</a:t>
            </a:r>
            <a:r>
              <a:rPr lang="nl-NL" altLang="nl-NL" dirty="0">
                <a:latin typeface="Calibri" panose="020F0502020204030204" pitchFamily="34" charset="0"/>
              </a:rPr>
              <a:t> </a:t>
            </a:r>
            <a:r>
              <a:rPr lang="nl-NL" altLang="nl-NL" dirty="0" err="1">
                <a:latin typeface="Calibri" panose="020F0502020204030204" pitchFamily="34" charset="0"/>
              </a:rPr>
              <a:t>labour</a:t>
            </a:r>
            <a:r>
              <a:rPr lang="nl-NL" altLang="nl-NL" dirty="0">
                <a:latin typeface="Calibri" panose="020F0502020204030204" pitchFamily="34" charset="0"/>
              </a:rPr>
              <a:t> </a:t>
            </a:r>
            <a:r>
              <a:rPr lang="nl-NL" altLang="nl-NL" dirty="0" err="1">
                <a:latin typeface="Calibri" panose="020F0502020204030204" pitchFamily="34" charset="0"/>
              </a:rPr>
              <a:t>migrants</a:t>
            </a:r>
            <a:r>
              <a:rPr lang="nl-NL" altLang="nl-NL" dirty="0">
                <a:latin typeface="Calibri" panose="020F0502020204030204" pitchFamily="34" charset="0"/>
              </a:rPr>
              <a:t> </a:t>
            </a:r>
            <a:r>
              <a:rPr lang="nl-NL" altLang="nl-NL" dirty="0" err="1">
                <a:latin typeface="Calibri" panose="020F0502020204030204" pitchFamily="34" charset="0"/>
              </a:rPr>
              <a:t>with</a:t>
            </a:r>
            <a:r>
              <a:rPr lang="nl-NL" altLang="nl-NL" dirty="0">
                <a:latin typeface="Calibri" panose="020F0502020204030204" pitchFamily="34" charset="0"/>
              </a:rPr>
              <a:t> </a:t>
            </a:r>
            <a:r>
              <a:rPr lang="nl-NL" altLang="nl-NL" dirty="0" err="1">
                <a:latin typeface="Calibri" panose="020F0502020204030204" pitchFamily="34" charset="0"/>
              </a:rPr>
              <a:t>emphasis</a:t>
            </a:r>
            <a:r>
              <a:rPr lang="nl-NL" altLang="nl-NL" dirty="0">
                <a:latin typeface="Calibri" panose="020F0502020204030204" pitchFamily="34" charset="0"/>
              </a:rPr>
              <a:t> </a:t>
            </a:r>
            <a:r>
              <a:rPr lang="nl-NL" altLang="nl-NL" dirty="0" err="1">
                <a:latin typeface="Calibri" panose="020F0502020204030204" pitchFamily="34" charset="0"/>
              </a:rPr>
              <a:t>to</a:t>
            </a:r>
            <a:r>
              <a:rPr lang="nl-NL" altLang="nl-NL" dirty="0">
                <a:latin typeface="Calibri" panose="020F0502020204030204" pitchFamily="34" charset="0"/>
              </a:rPr>
              <a:t> </a:t>
            </a:r>
            <a:r>
              <a:rPr lang="nl-NL" altLang="nl-NL" dirty="0" err="1">
                <a:latin typeface="Calibri" panose="020F0502020204030204" pitchFamily="34" charset="0"/>
              </a:rPr>
              <a:t>the</a:t>
            </a:r>
            <a:r>
              <a:rPr lang="nl-NL" altLang="nl-NL" dirty="0">
                <a:latin typeface="Calibri" panose="020F0502020204030204" pitchFamily="34" charset="0"/>
              </a:rPr>
              <a:t> </a:t>
            </a:r>
            <a:r>
              <a:rPr lang="nl-NL" altLang="nl-NL" dirty="0" err="1">
                <a:latin typeface="Calibri" panose="020F0502020204030204" pitchFamily="34" charset="0"/>
              </a:rPr>
              <a:t>needs</a:t>
            </a:r>
            <a:r>
              <a:rPr lang="nl-NL" altLang="nl-NL" dirty="0">
                <a:latin typeface="Calibri" panose="020F0502020204030204" pitchFamily="34" charset="0"/>
              </a:rPr>
              <a:t> of </a:t>
            </a:r>
            <a:r>
              <a:rPr lang="nl-NL" altLang="nl-NL" dirty="0" err="1">
                <a:latin typeface="Calibri" panose="020F0502020204030204" pitchFamily="34" charset="0"/>
              </a:rPr>
              <a:t>specific</a:t>
            </a:r>
            <a:r>
              <a:rPr lang="nl-NL" altLang="nl-NL" dirty="0">
                <a:latin typeface="Calibri" panose="020F0502020204030204" pitchFamily="34" charset="0"/>
              </a:rPr>
              <a:t> </a:t>
            </a:r>
            <a:r>
              <a:rPr lang="nl-NL" altLang="nl-NL" dirty="0" err="1">
                <a:latin typeface="Calibri" panose="020F0502020204030204" pitchFamily="34" charset="0"/>
              </a:rPr>
              <a:t>groups</a:t>
            </a:r>
            <a:r>
              <a:rPr lang="nl-NL" altLang="nl-NL" dirty="0">
                <a:latin typeface="Calibri" panose="020F0502020204030204" pitchFamily="34" charset="0"/>
              </a:rPr>
              <a:t> as </a:t>
            </a:r>
            <a:r>
              <a:rPr lang="nl-NL" altLang="nl-NL" dirty="0" err="1">
                <a:latin typeface="Calibri" panose="020F0502020204030204" pitchFamily="34" charset="0"/>
              </a:rPr>
              <a:t>PWUDs</a:t>
            </a:r>
            <a:r>
              <a:rPr lang="nl-NL" altLang="nl-NL" dirty="0">
                <a:latin typeface="Calibri" panose="020F0502020204030204" pitchFamily="34" charset="0"/>
              </a:rPr>
              <a:t> living in EECA? </a:t>
            </a:r>
            <a:endParaRPr lang="nl-NL" altLang="nl-NL" dirty="0">
              <a:latin typeface="SymbolMT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nl-NL" altLang="nl-NL" dirty="0">
                <a:latin typeface="Calibri" panose="020F0502020204030204" pitchFamily="34" charset="0"/>
              </a:rPr>
              <a:t>Options </a:t>
            </a:r>
            <a:r>
              <a:rPr lang="nl-NL" altLang="nl-NL" dirty="0" err="1">
                <a:latin typeface="Calibri" panose="020F0502020204030204" pitchFamily="34" charset="0"/>
              </a:rPr>
              <a:t>for</a:t>
            </a:r>
            <a:r>
              <a:rPr lang="nl-NL" altLang="nl-NL" dirty="0">
                <a:latin typeface="Calibri" panose="020F0502020204030204" pitchFamily="34" charset="0"/>
              </a:rPr>
              <a:t> cross border </a:t>
            </a:r>
            <a:r>
              <a:rPr lang="nl-NL" altLang="nl-NL" dirty="0" err="1">
                <a:latin typeface="Calibri" panose="020F0502020204030204" pitchFamily="34" charset="0"/>
              </a:rPr>
              <a:t>collaboration</a:t>
            </a:r>
            <a:r>
              <a:rPr lang="nl-NL" altLang="nl-NL" dirty="0">
                <a:latin typeface="Calibri" panose="020F0502020204030204" pitchFamily="34" charset="0"/>
              </a:rPr>
              <a:t> </a:t>
            </a:r>
            <a:r>
              <a:rPr lang="nl-NL" altLang="nl-NL" dirty="0" err="1">
                <a:latin typeface="Calibri" panose="020F0502020204030204" pitchFamily="34" charset="0"/>
              </a:rPr>
              <a:t>and</a:t>
            </a:r>
            <a:r>
              <a:rPr lang="nl-NL" altLang="nl-NL" dirty="0">
                <a:latin typeface="Calibri" panose="020F0502020204030204" pitchFamily="34" charset="0"/>
              </a:rPr>
              <a:t> </a:t>
            </a:r>
            <a:r>
              <a:rPr lang="nl-NL" altLang="nl-NL" dirty="0" err="1">
                <a:latin typeface="Calibri" panose="020F0502020204030204" pitchFamily="34" charset="0"/>
              </a:rPr>
              <a:t>between</a:t>
            </a:r>
            <a:r>
              <a:rPr lang="nl-NL" altLang="nl-NL" dirty="0">
                <a:latin typeface="Calibri" panose="020F0502020204030204" pitchFamily="34" charset="0"/>
              </a:rPr>
              <a:t> public </a:t>
            </a:r>
            <a:r>
              <a:rPr lang="nl-NL" altLang="nl-NL" dirty="0" err="1">
                <a:latin typeface="Calibri" panose="020F0502020204030204" pitchFamily="34" charset="0"/>
              </a:rPr>
              <a:t>and</a:t>
            </a:r>
            <a:r>
              <a:rPr lang="nl-NL" altLang="nl-NL" dirty="0">
                <a:latin typeface="Calibri" panose="020F0502020204030204" pitchFamily="34" charset="0"/>
              </a:rPr>
              <a:t> NGO </a:t>
            </a:r>
            <a:r>
              <a:rPr lang="nl-NL" altLang="nl-NL" dirty="0" err="1">
                <a:latin typeface="Calibri" panose="020F0502020204030204" pitchFamily="34" charset="0"/>
              </a:rPr>
              <a:t>bodies</a:t>
            </a:r>
            <a:r>
              <a:rPr lang="nl-NL" altLang="nl-NL" dirty="0">
                <a:latin typeface="Calibri" panose="020F0502020204030204" pitchFamily="34" charset="0"/>
              </a:rPr>
              <a:t>. </a:t>
            </a:r>
            <a:endParaRPr lang="nl-NL" altLang="nl-NL" dirty="0">
              <a:latin typeface="SymbolMT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nl-NL" altLang="nl-NL" dirty="0">
                <a:latin typeface="Calibri" panose="020F0502020204030204" pitchFamily="34" charset="0"/>
              </a:rPr>
              <a:t>Set </a:t>
            </a:r>
            <a:r>
              <a:rPr lang="nl-NL" altLang="nl-NL" dirty="0" err="1">
                <a:latin typeface="Calibri" panose="020F0502020204030204" pitchFamily="34" charset="0"/>
              </a:rPr>
              <a:t>priorities</a:t>
            </a:r>
            <a:r>
              <a:rPr lang="nl-NL" altLang="nl-NL" dirty="0">
                <a:latin typeface="Calibri" panose="020F0502020204030204" pitchFamily="34" charset="0"/>
              </a:rPr>
              <a:t> </a:t>
            </a:r>
            <a:r>
              <a:rPr lang="nl-NL" altLang="nl-NL" dirty="0" err="1">
                <a:latin typeface="Calibri" panose="020F0502020204030204" pitchFamily="34" charset="0"/>
              </a:rPr>
              <a:t>and</a:t>
            </a:r>
            <a:r>
              <a:rPr lang="nl-NL" altLang="nl-NL" dirty="0">
                <a:latin typeface="Calibri" panose="020F0502020204030204" pitchFamily="34" charset="0"/>
              </a:rPr>
              <a:t> </a:t>
            </a:r>
            <a:r>
              <a:rPr lang="nl-NL" altLang="nl-NL" dirty="0" err="1">
                <a:latin typeface="Calibri" panose="020F0502020204030204" pitchFamily="34" charset="0"/>
              </a:rPr>
              <a:t>any</a:t>
            </a:r>
            <a:r>
              <a:rPr lang="nl-NL" altLang="nl-NL" dirty="0">
                <a:latin typeface="Calibri" panose="020F0502020204030204" pitchFamily="34" charset="0"/>
              </a:rPr>
              <a:t> </a:t>
            </a:r>
            <a:r>
              <a:rPr lang="nl-NL" altLang="nl-NL" dirty="0" err="1">
                <a:latin typeface="Calibri" panose="020F0502020204030204" pitchFamily="34" charset="0"/>
              </a:rPr>
              <a:t>immediate</a:t>
            </a:r>
            <a:r>
              <a:rPr lang="nl-NL" altLang="nl-NL" dirty="0">
                <a:latin typeface="Calibri" panose="020F0502020204030204" pitchFamily="34" charset="0"/>
              </a:rPr>
              <a:t> action.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nl-NL" altLang="nl-NL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nl-NL" altLang="nl-NL" b="1" dirty="0">
                <a:latin typeface="Calibri" panose="020F0502020204030204" pitchFamily="34" charset="0"/>
              </a:rPr>
              <a:t>7. </a:t>
            </a:r>
            <a:r>
              <a:rPr lang="nl-NL" altLang="nl-NL" b="1" dirty="0" err="1">
                <a:latin typeface="Calibri" panose="020F0502020204030204" pitchFamily="34" charset="0"/>
              </a:rPr>
              <a:t>Conclusion</a:t>
            </a:r>
            <a:r>
              <a:rPr lang="nl-NL" altLang="nl-NL" b="1" dirty="0">
                <a:latin typeface="Calibri" panose="020F0502020204030204" pitchFamily="34" charset="0"/>
              </a:rPr>
              <a:t> </a:t>
            </a:r>
            <a:endParaRPr lang="nl-NL" altLang="nl-NL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nl-NL" altLang="nl-NL" sz="4000" dirty="0">
                <a:latin typeface="Arial" panose="020B0604020202020204" pitchFamily="34" charset="0"/>
              </a:rPr>
              <a:t> </a:t>
            </a:r>
            <a:endParaRPr lang="en-GB" dirty="0"/>
          </a:p>
        </p:txBody>
      </p:sp>
      <p:pic>
        <p:nvPicPr>
          <p:cNvPr id="1028" name="Picture 4" descr="page2image12800">
            <a:extLst>
              <a:ext uri="{FF2B5EF4-FFF2-40B4-BE49-F238E27FC236}">
                <a16:creationId xmlns:a16="http://schemas.microsoft.com/office/drawing/2014/main" id="{654A2570-2B67-0645-8880-DD0E4286FA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1301750"/>
            <a:ext cx="25400" cy="2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2935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E133272-5E1A-C746-BFA0-A69A4D81E48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802063" y="2566988"/>
            <a:ext cx="8389937" cy="3609975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Ms. </a:t>
            </a:r>
            <a:r>
              <a:rPr lang="en-GB" b="1" dirty="0" err="1"/>
              <a:t>Zebo</a:t>
            </a:r>
            <a:r>
              <a:rPr lang="en-GB" b="1" dirty="0"/>
              <a:t> </a:t>
            </a:r>
            <a:r>
              <a:rPr lang="en-GB" b="1" dirty="0" err="1"/>
              <a:t>Alimahmadova</a:t>
            </a:r>
            <a:endParaRPr lang="en-GB" b="1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Experience with migration </a:t>
            </a:r>
          </a:p>
        </p:txBody>
      </p:sp>
    </p:spTree>
    <p:extLst>
      <p:ext uri="{BB962C8B-B14F-4D97-AF65-F5344CB8AC3E}">
        <p14:creationId xmlns:p14="http://schemas.microsoft.com/office/powerpoint/2010/main" val="3319282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8EF5E5C-8E11-BE42-8D4E-66BB1D4357B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563813" y="2522538"/>
            <a:ext cx="9628187" cy="3654425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Ms. Elena </a:t>
            </a:r>
            <a:r>
              <a:rPr lang="en-GB" b="1" dirty="0" err="1"/>
              <a:t>Vocv</a:t>
            </a:r>
            <a:endParaRPr lang="en-GB" b="1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US" dirty="0"/>
              <a:t>Technical Officer, Joint TB, HIV and Viral Hepatitis program at World Health Organization Regional Office for Europe</a:t>
            </a:r>
            <a:r>
              <a:rPr lang="nl-NL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6393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3A7FA75-ACA7-AB46-9364-50096468A40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593975" y="2979738"/>
            <a:ext cx="9598025" cy="3197225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Ms. </a:t>
            </a:r>
            <a:r>
              <a:rPr lang="en-GB" b="1" dirty="0" err="1"/>
              <a:t>Rukhsona</a:t>
            </a:r>
            <a:r>
              <a:rPr lang="en-GB" b="1" dirty="0"/>
              <a:t> </a:t>
            </a:r>
            <a:r>
              <a:rPr lang="en-GB" b="1" dirty="0" err="1"/>
              <a:t>Qurbonova</a:t>
            </a: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US" dirty="0"/>
              <a:t>Coordinator of the Migration Health Program in Tajikistan</a:t>
            </a:r>
            <a:r>
              <a:rPr lang="nl-NL" dirty="0"/>
              <a:t> (IOM)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0314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A0350DE-ACD0-5544-B00E-C8E564F194B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903538" y="3024188"/>
            <a:ext cx="9288462" cy="3152775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Zarina </a:t>
            </a:r>
            <a:r>
              <a:rPr lang="en-GB" b="1" dirty="0" err="1"/>
              <a:t>Davlyatova</a:t>
            </a:r>
            <a:endParaRPr lang="en-GB" b="1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Project manager AFEW Tajikistan</a:t>
            </a:r>
          </a:p>
        </p:txBody>
      </p:sp>
    </p:spTree>
    <p:extLst>
      <p:ext uri="{BB962C8B-B14F-4D97-AF65-F5344CB8AC3E}">
        <p14:creationId xmlns:p14="http://schemas.microsoft.com/office/powerpoint/2010/main" val="742518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42410B-7809-DD43-8D00-49DE36A0D67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259980" y="2636376"/>
            <a:ext cx="4805362" cy="1325563"/>
          </a:xfrm>
        </p:spPr>
        <p:txBody>
          <a:bodyPr/>
          <a:lstStyle/>
          <a:p>
            <a:r>
              <a:rPr lang="en-GB" dirty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3674755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</TotalTime>
  <Words>182</Words>
  <Application>Microsoft Macintosh PowerPoint</Application>
  <PresentationFormat>Breedbeeld</PresentationFormat>
  <Paragraphs>41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Calibri</vt:lpstr>
      <vt:lpstr>SymbolMT</vt:lpstr>
      <vt:lpstr>Times New Roman</vt:lpstr>
      <vt:lpstr>Office Theme</vt:lpstr>
      <vt:lpstr>Migration in Eastern Europe  and Central Asia: access to health care for all?</vt:lpstr>
      <vt:lpstr>Todays objective:</vt:lpstr>
      <vt:lpstr>Agenda</vt:lpstr>
      <vt:lpstr>PowerPoint-presentatie</vt:lpstr>
      <vt:lpstr>PowerPoint-presentatie</vt:lpstr>
      <vt:lpstr>PowerPoint-presentatie</vt:lpstr>
      <vt:lpstr>PowerPoint-presentatie</vt:lpstr>
      <vt:lpstr>Discussion</vt:lpstr>
    </vt:vector>
  </TitlesOfParts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Olesya Kravchuk</dc:creator>
  <cp:lastModifiedBy>Janine Wildschut</cp:lastModifiedBy>
  <cp:revision>20</cp:revision>
  <dcterms:created xsi:type="dcterms:W3CDTF">2017-02-08T11:09:20Z</dcterms:created>
  <dcterms:modified xsi:type="dcterms:W3CDTF">2018-07-18T14:32:08Z</dcterms:modified>
</cp:coreProperties>
</file>