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8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5" r:id="rId20"/>
    <p:sldId id="286" r:id="rId21"/>
    <p:sldId id="287" r:id="rId2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B9E"/>
    <a:srgbClr val="ED1C24"/>
    <a:srgbClr val="B0B3A9"/>
    <a:srgbClr val="0099D2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3129" autoAdjust="0"/>
  </p:normalViewPr>
  <p:slideViewPr>
    <p:cSldViewPr snapToGrid="0" snapToObjects="1">
      <p:cViewPr varScale="1">
        <p:scale>
          <a:sx n="82" d="100"/>
          <a:sy n="82" d="100"/>
        </p:scale>
        <p:origin x="146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CBB9E-FE2F-4715-A09A-500A9D30CD8B}" type="datetimeFigureOut">
              <a:rPr lang="de-CH" smtClean="0"/>
              <a:t>23.07.2018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DC004-8797-4201-9F24-8CD9BCC45A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017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268D-5C3F-47C7-914E-E2AECB5081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60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C004-8797-4201-9F24-8CD9BCC45A2B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3114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C004-8797-4201-9F24-8CD9BCC45A2B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0731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C004-8797-4201-9F24-8CD9BCC45A2B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1557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C004-8797-4201-9F24-8CD9BCC45A2B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288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C004-8797-4201-9F24-8CD9BCC45A2B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461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Bevacizumab</a:t>
            </a:r>
            <a:r>
              <a:rPr lang="de-CH" dirty="0" smtClean="0"/>
              <a:t> </a:t>
            </a:r>
            <a:r>
              <a:rPr lang="de-CH" dirty="0" err="1" smtClean="0"/>
              <a:t>binds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endothelial</a:t>
            </a:r>
            <a:r>
              <a:rPr lang="de-CH" dirty="0" smtClean="0"/>
              <a:t> </a:t>
            </a:r>
            <a:r>
              <a:rPr lang="de-CH" dirty="0" err="1" smtClean="0"/>
              <a:t>growth</a:t>
            </a:r>
            <a:r>
              <a:rPr lang="de-CH" dirty="0" smtClean="0"/>
              <a:t> </a:t>
            </a:r>
            <a:r>
              <a:rPr lang="de-CH" dirty="0" err="1" smtClean="0"/>
              <a:t>factor</a:t>
            </a:r>
            <a:r>
              <a:rPr lang="de-CH" baseline="0" dirty="0" smtClean="0"/>
              <a:t> (VEGF), a </a:t>
            </a:r>
            <a:r>
              <a:rPr lang="de-CH" baseline="0" dirty="0" err="1" smtClean="0"/>
              <a:t>key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driver</a:t>
            </a:r>
            <a:r>
              <a:rPr lang="de-CH" baseline="0" dirty="0" smtClean="0"/>
              <a:t> of </a:t>
            </a:r>
            <a:r>
              <a:rPr lang="de-CH" baseline="0" dirty="0" err="1" smtClean="0"/>
              <a:t>vasculogenesis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Bevacizumab</a:t>
            </a:r>
            <a:r>
              <a:rPr lang="de-CH" baseline="0" dirty="0" smtClean="0"/>
              <a:t> will </a:t>
            </a:r>
            <a:r>
              <a:rPr lang="de-CH" baseline="0" dirty="0" err="1" smtClean="0"/>
              <a:t>lead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regression</a:t>
            </a:r>
            <a:r>
              <a:rPr lang="de-CH" baseline="0" dirty="0" smtClean="0"/>
              <a:t> of </a:t>
            </a:r>
            <a:r>
              <a:rPr lang="de-CH" baseline="0" dirty="0" err="1" smtClean="0"/>
              <a:t>tumors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vascularization</a:t>
            </a:r>
            <a:r>
              <a:rPr lang="de-CH" baseline="0" dirty="0" smtClean="0"/>
              <a:t>. </a:t>
            </a:r>
            <a:r>
              <a:rPr lang="de-CH" dirty="0" err="1" smtClean="0"/>
              <a:t>Bevacizumab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cause</a:t>
            </a:r>
            <a:r>
              <a:rPr lang="de-CH" dirty="0" smtClean="0"/>
              <a:t> </a:t>
            </a:r>
            <a:r>
              <a:rPr lang="de-CH" dirty="0" err="1" smtClean="0"/>
              <a:t>osteonecrosis</a:t>
            </a:r>
            <a:r>
              <a:rPr lang="de-CH" dirty="0" smtClean="0"/>
              <a:t> of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jar</a:t>
            </a:r>
            <a:r>
              <a:rPr lang="de-CH" dirty="0" smtClean="0"/>
              <a:t>. Cases </a:t>
            </a:r>
            <a:r>
              <a:rPr lang="de-CH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reported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patients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received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prior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concomitant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treatment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biphosphonate</a:t>
            </a:r>
            <a:r>
              <a:rPr lang="de-CH" baseline="0" dirty="0" smtClean="0"/>
              <a:t> (</a:t>
            </a:r>
            <a:r>
              <a:rPr lang="de-CH" baseline="0" dirty="0" err="1" smtClean="0"/>
              <a:t>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patient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currently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ttt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zoldedronic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acid</a:t>
            </a:r>
            <a:r>
              <a:rPr lang="de-CH" baseline="0" dirty="0" smtClean="0"/>
              <a:t>).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C004-8797-4201-9F24-8CD9BCC45A2B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2941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C004-8797-4201-9F24-8CD9BCC45A2B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1397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C004-8797-4201-9F24-8CD9BCC45A2B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89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C004-8797-4201-9F24-8CD9BCC45A2B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881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C004-8797-4201-9F24-8CD9BCC45A2B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503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C004-8797-4201-9F24-8CD9BCC45A2B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425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Ankle</a:t>
            </a:r>
            <a:r>
              <a:rPr lang="de-CH" dirty="0" smtClean="0"/>
              <a:t> </a:t>
            </a:r>
            <a:r>
              <a:rPr lang="de-CH" dirty="0" err="1" smtClean="0"/>
              <a:t>oedema</a:t>
            </a:r>
            <a:r>
              <a:rPr lang="de-CH" dirty="0" smtClean="0"/>
              <a:t> </a:t>
            </a:r>
            <a:r>
              <a:rPr lang="de-CH" dirty="0" err="1" smtClean="0"/>
              <a:t>appears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dose </a:t>
            </a:r>
            <a:r>
              <a:rPr lang="de-CH" dirty="0" err="1" smtClean="0"/>
              <a:t>related</a:t>
            </a:r>
            <a:r>
              <a:rPr lang="de-CH" dirty="0" smtClean="0"/>
              <a:t> (</a:t>
            </a:r>
            <a:r>
              <a:rPr lang="de-CH" dirty="0" err="1" smtClean="0"/>
              <a:t>frequency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10%)</a:t>
            </a:r>
            <a:r>
              <a:rPr lang="de-CH" dirty="0" smtClean="0"/>
              <a:t>.</a:t>
            </a:r>
            <a:r>
              <a:rPr lang="de-CH" baseline="0" dirty="0" smtClean="0"/>
              <a:t> Of </a:t>
            </a:r>
            <a:r>
              <a:rPr lang="de-CH" baseline="0" dirty="0" err="1" smtClean="0"/>
              <a:t>note</a:t>
            </a:r>
            <a:r>
              <a:rPr lang="de-CH" baseline="0" dirty="0" smtClean="0"/>
              <a:t>: </a:t>
            </a:r>
            <a:r>
              <a:rPr lang="de-CH" baseline="0" dirty="0" err="1" smtClean="0"/>
              <a:t>ankle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oedma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less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frequent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lercanidipine</a:t>
            </a:r>
            <a:r>
              <a:rPr lang="de-CH" baseline="0" dirty="0" smtClean="0"/>
              <a:t>.</a:t>
            </a:r>
          </a:p>
          <a:p>
            <a:r>
              <a:rPr lang="de-CH" baseline="0" dirty="0" smtClean="0"/>
              <a:t>The </a:t>
            </a:r>
            <a:r>
              <a:rPr lang="de-CH" baseline="0" dirty="0" err="1" smtClean="0"/>
              <a:t>pt</a:t>
            </a:r>
            <a:r>
              <a:rPr lang="de-CH" baseline="0" dirty="0" smtClean="0"/>
              <a:t> was </a:t>
            </a:r>
            <a:r>
              <a:rPr lang="de-CH" baseline="0" dirty="0" err="1" smtClean="0"/>
              <a:t>diagnosed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HT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was </a:t>
            </a:r>
            <a:r>
              <a:rPr lang="de-CH" baseline="0" dirty="0" err="1" smtClean="0"/>
              <a:t>prescribed</a:t>
            </a:r>
            <a:r>
              <a:rPr lang="de-CH" baseline="0" dirty="0" smtClean="0"/>
              <a:t> HT </a:t>
            </a:r>
            <a:r>
              <a:rPr lang="de-CH" baseline="0" dirty="0" err="1" smtClean="0"/>
              <a:t>drug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She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experienced</a:t>
            </a:r>
            <a:r>
              <a:rPr lang="de-CH" baseline="0" dirty="0" smtClean="0"/>
              <a:t> CCB </a:t>
            </a:r>
            <a:r>
              <a:rPr lang="de-CH" baseline="0" dirty="0" err="1" smtClean="0"/>
              <a:t>adverse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event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She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had</a:t>
            </a:r>
            <a:r>
              <a:rPr lang="de-CH" baseline="0" dirty="0" smtClean="0"/>
              <a:t> not </a:t>
            </a:r>
            <a:r>
              <a:rPr lang="de-CH" baseline="0" dirty="0" err="1" smtClean="0"/>
              <a:t>been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diagnosed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medical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cause</a:t>
            </a:r>
            <a:r>
              <a:rPr lang="de-CH" baseline="0" dirty="0" smtClean="0"/>
              <a:t> of </a:t>
            </a:r>
            <a:r>
              <a:rPr lang="de-CH" baseline="0" dirty="0" err="1" smtClean="0"/>
              <a:t>oedema</a:t>
            </a:r>
            <a:r>
              <a:rPr lang="de-CH" baseline="0" dirty="0" smtClean="0"/>
              <a:t> such </a:t>
            </a:r>
            <a:r>
              <a:rPr lang="de-CH" baseline="0" dirty="0" err="1" smtClean="0"/>
              <a:t>as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heart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failure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venous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insufficiency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hypoalbunemia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Peripheral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oedema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result</a:t>
            </a:r>
            <a:r>
              <a:rPr lang="de-CH" baseline="0" dirty="0" smtClean="0"/>
              <a:t> of </a:t>
            </a:r>
            <a:r>
              <a:rPr lang="de-CH" baseline="0" dirty="0" err="1" smtClean="0"/>
              <a:t>vasodilation</a:t>
            </a:r>
            <a:r>
              <a:rPr lang="de-CH" baseline="0" dirty="0" smtClean="0"/>
              <a:t> of </a:t>
            </a:r>
            <a:r>
              <a:rPr lang="de-CH" baseline="0" dirty="0" err="1" smtClean="0"/>
              <a:t>peripheral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arterioles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probably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induced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amlodipine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since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 was not </a:t>
            </a:r>
            <a:r>
              <a:rPr lang="de-CH" baseline="0" dirty="0" err="1" smtClean="0"/>
              <a:t>present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prior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initiation</a:t>
            </a:r>
            <a:r>
              <a:rPr lang="de-CH" baseline="0" dirty="0" smtClean="0"/>
              <a:t> of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drug</a:t>
            </a:r>
            <a:r>
              <a:rPr lang="de-CH" baseline="0" dirty="0" smtClean="0"/>
              <a:t>. In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present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case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oedema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ttt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diuretic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which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did</a:t>
            </a:r>
            <a:r>
              <a:rPr lang="de-CH" baseline="0" dirty="0" smtClean="0"/>
              <a:t> not </a:t>
            </a:r>
            <a:r>
              <a:rPr lang="de-CH" baseline="0" dirty="0" err="1" smtClean="0"/>
              <a:t>help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resolve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oedema</a:t>
            </a:r>
            <a:r>
              <a:rPr lang="de-CH" baseline="0" dirty="0" smtClean="0"/>
              <a:t> but, due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pharmacological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action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increased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diuresis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caused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urinary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incontinence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symptoms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Instead</a:t>
            </a:r>
            <a:r>
              <a:rPr lang="de-CH" baseline="0" dirty="0" smtClean="0"/>
              <a:t> of </a:t>
            </a:r>
            <a:r>
              <a:rPr lang="de-CH" baseline="0" dirty="0" err="1" smtClean="0"/>
              <a:t>attributing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symptoms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ADR,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physician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interpreted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as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new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health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problem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prescribed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tolterodine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treat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incontinence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Tolterodine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anticholinergic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properties</a:t>
            </a:r>
            <a:r>
              <a:rPr lang="de-CH" baseline="0" dirty="0" smtClean="0"/>
              <a:t>. The </a:t>
            </a:r>
            <a:r>
              <a:rPr lang="de-CH" baseline="0" dirty="0" err="1" smtClean="0"/>
              <a:t>patient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also </a:t>
            </a:r>
            <a:r>
              <a:rPr lang="de-CH" baseline="0" dirty="0" err="1" smtClean="0"/>
              <a:t>taking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amitriptyline</a:t>
            </a:r>
            <a:r>
              <a:rPr lang="de-CH" baseline="0" dirty="0" smtClean="0"/>
              <a:t>, an </a:t>
            </a:r>
            <a:r>
              <a:rPr lang="de-CH" baseline="0" dirty="0" err="1" smtClean="0"/>
              <a:t>antidepressant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anticholinergic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properties</a:t>
            </a:r>
            <a:r>
              <a:rPr lang="de-CH" baseline="0" dirty="0" smtClean="0"/>
              <a:t> . The </a:t>
            </a:r>
            <a:r>
              <a:rPr lang="de-CH" baseline="0" dirty="0" err="1" smtClean="0"/>
              <a:t>coadministration</a:t>
            </a:r>
            <a:r>
              <a:rPr lang="de-CH" baseline="0" dirty="0" smtClean="0"/>
              <a:t> of </a:t>
            </a:r>
            <a:r>
              <a:rPr lang="de-CH" baseline="0" dirty="0" err="1" smtClean="0"/>
              <a:t>two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drugs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anticholinergic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properties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several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anticholinergic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side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effects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including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impaired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cognition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which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contributed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falls. The </a:t>
            </a:r>
            <a:r>
              <a:rPr lang="de-CH" baseline="0" dirty="0" err="1" smtClean="0"/>
              <a:t>patient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presents</a:t>
            </a:r>
            <a:r>
              <a:rPr lang="de-CH" baseline="0" dirty="0" smtClean="0"/>
              <a:t> also </a:t>
            </a:r>
            <a:r>
              <a:rPr lang="de-CH" baseline="0" dirty="0" err="1" smtClean="0"/>
              <a:t>other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anticholinergic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side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effects</a:t>
            </a:r>
            <a:r>
              <a:rPr lang="de-CH" baseline="0" dirty="0" smtClean="0"/>
              <a:t>: </a:t>
            </a:r>
            <a:r>
              <a:rPr lang="de-CH" baseline="0" dirty="0" err="1" smtClean="0"/>
              <a:t>xerostomia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constipation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which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prescription</a:t>
            </a:r>
            <a:r>
              <a:rPr lang="de-CH" baseline="0" dirty="0" smtClean="0"/>
              <a:t> of </a:t>
            </a:r>
            <a:r>
              <a:rPr lang="de-CH" baseline="0" dirty="0" err="1" smtClean="0"/>
              <a:t>more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drugs</a:t>
            </a:r>
            <a:r>
              <a:rPr lang="de-CH" baseline="0" dirty="0" smtClean="0"/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C004-8797-4201-9F24-8CD9BCC45A2B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068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C004-8797-4201-9F24-8CD9BCC45A2B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1488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C004-8797-4201-9F24-8CD9BCC45A2B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332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C004-8797-4201-9F24-8CD9BCC45A2B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5960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DC004-8797-4201-9F24-8CD9BCC45A2B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748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rmgkb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accriva.com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h/url?sa=i&amp;rct=j&amp;q=&amp;esrc=s&amp;source=images&amp;cd=&amp;cad=rja&amp;uact=8&amp;ved=0ahUKEwjr7PrY0bDWAhWF1hQKHTNuDOkQjRwIBw&amp;url=https://publicdomainvectors.org/fr/gratuitement-des-vecteurs/Panneau-de-signalisation-de-triangle-avec-un-point-dexclamation-de-dessin-vectoriel/17913.html&amp;psig=AFQjCNGOKPTSOdZDfrur-iltdUaV4qymJA&amp;ust=1505889496313527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ll 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49" y="3795448"/>
            <a:ext cx="2286585" cy="191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" y="2369705"/>
            <a:ext cx="9114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latin typeface="+mn-lt"/>
              </a:rPr>
              <a:t>Polypharmacy and DDIs in an ageing population – European context</a:t>
            </a:r>
            <a:endParaRPr lang="en-US" dirty="0">
              <a:latin typeface="+mn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01745" y="4185424"/>
            <a:ext cx="7858354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Catia Marzolini</a:t>
            </a:r>
            <a:endParaRPr lang="en-GB" sz="8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cs typeface="Arial" panose="020B0604020202020204" pitchFamily="34" charset="0"/>
              </a:rPr>
              <a:t>University Hospital Basel and University of Basel        </a:t>
            </a:r>
          </a:p>
          <a:p>
            <a:r>
              <a:rPr lang="en-GB" b="1" dirty="0" smtClean="0">
                <a:solidFill>
                  <a:srgbClr val="FF0000"/>
                </a:solidFill>
                <a:cs typeface="Arial" panose="020B0604020202020204" pitchFamily="34" charset="0"/>
              </a:rPr>
              <a:t>University of Liverpool</a:t>
            </a:r>
            <a:r>
              <a:rPr lang="en-GB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		  </a:t>
            </a:r>
            <a:endParaRPr lang="en-GB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9527" y="0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3200" dirty="0" smtClean="0">
                <a:latin typeface="+mn-lt"/>
              </a:rPr>
              <a:t>Case 1: 68-year </a:t>
            </a:r>
            <a:r>
              <a:rPr lang="de-CH" sz="3200" dirty="0" err="1" smtClean="0">
                <a:latin typeface="+mn-lt"/>
              </a:rPr>
              <a:t>old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woman</a:t>
            </a:r>
            <a:endParaRPr lang="de-CH" sz="3200" dirty="0">
              <a:latin typeface="+mn-lt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04800" y="864796"/>
            <a:ext cx="88326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Patient </a:t>
            </a:r>
            <a:r>
              <a:rPr lang="de-CH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prefers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have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de-CH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once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daily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 HIV </a:t>
            </a:r>
            <a:r>
              <a:rPr lang="de-CH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regimen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prevent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 same </a:t>
            </a:r>
            <a:r>
              <a:rPr lang="de-CH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issue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darunavir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ritonavir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1400" dirty="0" smtClean="0">
                <a:cs typeface="Arial" panose="020B0604020202020204" pitchFamily="34" charset="0"/>
                <a:sym typeface="Wingdings" panose="05000000000000000000" pitchFamily="2" charset="2"/>
              </a:rPr>
              <a:t>(800/100 mg) 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TAF </a:t>
            </a:r>
            <a:r>
              <a:rPr lang="de-CH" sz="1400" dirty="0" smtClean="0">
                <a:cs typeface="Arial" panose="020B0604020202020204" pitchFamily="34" charset="0"/>
                <a:sym typeface="Wingdings" panose="05000000000000000000" pitchFamily="2" charset="2"/>
              </a:rPr>
              <a:t>(10 mg) 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de-CH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FTC </a:t>
            </a:r>
            <a:r>
              <a:rPr lang="de-CH" sz="1400" dirty="0" smtClean="0">
                <a:cs typeface="Arial" panose="020B0604020202020204" pitchFamily="34" charset="0"/>
                <a:sym typeface="Wingdings" panose="05000000000000000000" pitchFamily="2" charset="2"/>
              </a:rPr>
              <a:t>(200 mg)</a:t>
            </a:r>
            <a:endParaRPr lang="de-CH" b="1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04800" y="2696058"/>
            <a:ext cx="3544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Patient </a:t>
            </a:r>
            <a:r>
              <a:rPr lang="de-CH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started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 on:</a:t>
            </a:r>
          </a:p>
          <a:p>
            <a:r>
              <a:rPr lang="de-CH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metoprolol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	  25 mg QD</a:t>
            </a:r>
          </a:p>
          <a:p>
            <a:r>
              <a:rPr lang="de-CH" dirty="0" err="1"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de-CH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spirin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   	  	100 mg QD</a:t>
            </a:r>
            <a:endParaRPr lang="de-CH" dirty="0" smtClean="0">
              <a:cs typeface="Arial" panose="020B0604020202020204" pitchFamily="34" charset="0"/>
            </a:endParaRPr>
          </a:p>
          <a:p>
            <a:r>
              <a:rPr lang="de-CH" dirty="0" err="1" smtClean="0">
                <a:cs typeface="Arial" panose="020B0604020202020204" pitchFamily="34" charset="0"/>
              </a:rPr>
              <a:t>clopidogrel</a:t>
            </a:r>
            <a:r>
              <a:rPr lang="de-CH" dirty="0">
                <a:cs typeface="Arial" panose="020B0604020202020204" pitchFamily="34" charset="0"/>
              </a:rPr>
              <a:t>	</a:t>
            </a:r>
            <a:r>
              <a:rPr lang="de-CH" dirty="0" smtClean="0">
                <a:cs typeface="Arial" panose="020B0604020202020204" pitchFamily="34" charset="0"/>
              </a:rPr>
              <a:t>  75 mg QD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557120"/>
            <a:ext cx="903649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de-DE" dirty="0" smtClean="0"/>
              <a:t>      </a:t>
            </a:r>
            <a:r>
              <a:rPr lang="fr-FR" altLang="de-DE" dirty="0" err="1" smtClean="0"/>
              <a:t>January</a:t>
            </a:r>
            <a:r>
              <a:rPr lang="fr-FR" altLang="de-DE" dirty="0" smtClean="0"/>
              <a:t> 2017: </a:t>
            </a:r>
            <a:r>
              <a:rPr lang="fr-FR" altLang="de-DE" dirty="0" err="1" smtClean="0"/>
              <a:t>chest</a:t>
            </a:r>
            <a:r>
              <a:rPr lang="fr-FR" altLang="de-DE" dirty="0" smtClean="0"/>
              <a:t> and </a:t>
            </a:r>
            <a:r>
              <a:rPr lang="fr-FR" altLang="de-DE" dirty="0" err="1" smtClean="0"/>
              <a:t>left</a:t>
            </a:r>
            <a:r>
              <a:rPr lang="fr-FR" altLang="de-DE" dirty="0" smtClean="0"/>
              <a:t> arm pain, </a:t>
            </a:r>
            <a:r>
              <a:rPr lang="fr-FR" altLang="de-DE" dirty="0" err="1" smtClean="0"/>
              <a:t>dyspnea</a:t>
            </a:r>
            <a:endParaRPr lang="fr-FR" altLang="de-DE" dirty="0" smtClean="0">
              <a:sym typeface="Wingdings" panose="05000000000000000000" pitchFamily="2" charset="2"/>
            </a:endParaRPr>
          </a:p>
          <a:p>
            <a:pPr eaLnBrk="1" hangingPunct="1"/>
            <a:r>
              <a:rPr lang="fr-FR" altLang="de-DE" dirty="0">
                <a:sym typeface="Wingdings" panose="05000000000000000000" pitchFamily="2" charset="2"/>
              </a:rPr>
              <a:t> </a:t>
            </a:r>
            <a:r>
              <a:rPr lang="fr-FR" altLang="de-DE" dirty="0" smtClean="0">
                <a:sym typeface="Wingdings" panose="05000000000000000000" pitchFamily="2" charset="2"/>
              </a:rPr>
              <a:t>     </a:t>
            </a:r>
            <a:r>
              <a:rPr lang="fr-FR" altLang="de-DE" dirty="0" err="1" smtClean="0">
                <a:sym typeface="Wingdings" panose="05000000000000000000" pitchFamily="2" charset="2"/>
              </a:rPr>
              <a:t>significant</a:t>
            </a:r>
            <a:r>
              <a:rPr lang="fr-FR" altLang="de-DE" dirty="0" smtClean="0">
                <a:sym typeface="Wingdings" panose="05000000000000000000" pitchFamily="2" charset="2"/>
              </a:rPr>
              <a:t> </a:t>
            </a:r>
            <a:r>
              <a:rPr lang="fr-FR" altLang="de-DE" dirty="0" err="1" smtClean="0">
                <a:sym typeface="Wingdings" panose="05000000000000000000" pitchFamily="2" charset="2"/>
              </a:rPr>
              <a:t>stenosis</a:t>
            </a:r>
            <a:r>
              <a:rPr lang="fr-FR" altLang="de-DE" dirty="0" smtClean="0">
                <a:sym typeface="Wingdings" panose="05000000000000000000" pitchFamily="2" charset="2"/>
              </a:rPr>
              <a:t> of </a:t>
            </a:r>
            <a:r>
              <a:rPr lang="fr-FR" altLang="de-DE" dirty="0" err="1" smtClean="0">
                <a:sym typeface="Wingdings" panose="05000000000000000000" pitchFamily="2" charset="2"/>
              </a:rPr>
              <a:t>coronary</a:t>
            </a:r>
            <a:r>
              <a:rPr lang="fr-FR" altLang="de-DE" dirty="0" smtClean="0">
                <a:sym typeface="Wingdings" panose="05000000000000000000" pitchFamily="2" charset="2"/>
              </a:rPr>
              <a:t> </a:t>
            </a:r>
            <a:r>
              <a:rPr lang="fr-FR" altLang="de-DE" dirty="0" err="1" smtClean="0">
                <a:sym typeface="Wingdings" panose="05000000000000000000" pitchFamily="2" charset="2"/>
              </a:rPr>
              <a:t>artery</a:t>
            </a:r>
            <a:endParaRPr lang="fr-FR" altLang="de-DE" dirty="0" smtClean="0">
              <a:sym typeface="Wingdings" panose="05000000000000000000" pitchFamily="2" charset="2"/>
            </a:endParaRPr>
          </a:p>
          <a:p>
            <a:pPr eaLnBrk="1" hangingPunct="1"/>
            <a:endParaRPr lang="fr-FR" altLang="de-DE" sz="800" dirty="0">
              <a:sym typeface="Wingdings" panose="05000000000000000000" pitchFamily="2" charset="2"/>
            </a:endParaRPr>
          </a:p>
          <a:p>
            <a:pPr eaLnBrk="1" hangingPunct="1"/>
            <a:r>
              <a:rPr lang="fr-FR" altLang="de-DE" dirty="0" smtClean="0">
                <a:sym typeface="Wingdings" panose="05000000000000000000" pitchFamily="2" charset="2"/>
              </a:rPr>
              <a:t>      </a:t>
            </a:r>
            <a:r>
              <a:rPr lang="fr-FR" altLang="de-DE" dirty="0" err="1" smtClean="0">
                <a:sym typeface="Wingdings" panose="05000000000000000000" pitchFamily="2" charset="2"/>
              </a:rPr>
              <a:t>coronary</a:t>
            </a:r>
            <a:r>
              <a:rPr lang="fr-FR" altLang="de-DE" dirty="0" smtClean="0">
                <a:sym typeface="Wingdings" panose="05000000000000000000" pitchFamily="2" charset="2"/>
              </a:rPr>
              <a:t> </a:t>
            </a:r>
            <a:r>
              <a:rPr lang="fr-FR" altLang="de-DE" dirty="0" err="1" smtClean="0">
                <a:sym typeface="Wingdings" panose="05000000000000000000" pitchFamily="2" charset="2"/>
              </a:rPr>
              <a:t>angiography</a:t>
            </a:r>
            <a:r>
              <a:rPr lang="fr-FR" altLang="de-DE" dirty="0" smtClean="0">
                <a:sym typeface="Wingdings" panose="05000000000000000000" pitchFamily="2" charset="2"/>
              </a:rPr>
              <a:t> to place </a:t>
            </a:r>
            <a:r>
              <a:rPr lang="fr-FR" altLang="de-DE" dirty="0" err="1" smtClean="0">
                <a:sym typeface="Wingdings" panose="05000000000000000000" pitchFamily="2" charset="2"/>
              </a:rPr>
              <a:t>drug-eluting</a:t>
            </a:r>
            <a:r>
              <a:rPr lang="fr-FR" altLang="de-DE" dirty="0" smtClean="0">
                <a:sym typeface="Wingdings" panose="05000000000000000000" pitchFamily="2" charset="2"/>
              </a:rPr>
              <a:t> </a:t>
            </a:r>
            <a:r>
              <a:rPr lang="fr-FR" altLang="de-DE" dirty="0" err="1" smtClean="0">
                <a:sym typeface="Wingdings" panose="05000000000000000000" pitchFamily="2" charset="2"/>
              </a:rPr>
              <a:t>stent</a:t>
            </a:r>
            <a:endParaRPr lang="fr-FR" altLang="de-DE" dirty="0" smtClean="0">
              <a:sym typeface="Wingdings" panose="05000000000000000000" pitchFamily="2" charset="2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44" y="1690244"/>
            <a:ext cx="846723" cy="84442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456899" y="2703998"/>
            <a:ext cx="2176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other</a:t>
            </a:r>
            <a:r>
              <a:rPr lang="de-CH" dirty="0" smtClean="0"/>
              <a:t> </a:t>
            </a:r>
            <a:r>
              <a:rPr lang="de-CH" dirty="0" err="1" smtClean="0"/>
              <a:t>comedications</a:t>
            </a:r>
            <a:r>
              <a:rPr lang="de-CH" dirty="0" smtClean="0"/>
              <a:t>:</a:t>
            </a:r>
          </a:p>
          <a:p>
            <a:r>
              <a:rPr lang="de-CH" dirty="0" err="1" smtClean="0"/>
              <a:t>rosuvastatin</a:t>
            </a:r>
            <a:r>
              <a:rPr lang="de-CH" dirty="0" smtClean="0"/>
              <a:t>	  	</a:t>
            </a:r>
          </a:p>
          <a:p>
            <a:r>
              <a:rPr lang="de-CH" dirty="0" err="1" smtClean="0"/>
              <a:t>escitalopram</a:t>
            </a:r>
            <a:r>
              <a:rPr lang="de-CH" dirty="0" smtClean="0"/>
              <a:t>	</a:t>
            </a:r>
          </a:p>
          <a:p>
            <a:r>
              <a:rPr lang="de-CH" dirty="0" err="1" smtClean="0"/>
              <a:t>lisinopril</a:t>
            </a:r>
            <a:r>
              <a:rPr lang="de-CH" dirty="0" smtClean="0"/>
              <a:t>	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8673" y="4027646"/>
            <a:ext cx="8587680" cy="369332"/>
          </a:xfrm>
          <a:prstGeom prst="rect">
            <a:avLst/>
          </a:prstGeom>
          <a:solidFill>
            <a:srgbClr val="025B9E"/>
          </a:solidFill>
          <a:ln>
            <a:solidFill>
              <a:srgbClr val="025B9E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Question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which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following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statement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correct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8673" y="4402594"/>
            <a:ext cx="8579890" cy="1431161"/>
          </a:xfrm>
          <a:prstGeom prst="rect">
            <a:avLst/>
          </a:prstGeom>
          <a:noFill/>
          <a:ln>
            <a:solidFill>
              <a:srgbClr val="025B9E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1)   </a:t>
            </a:r>
            <a:r>
              <a:rPr lang="de-CH" altLang="de-DE" b="1" dirty="0" err="1" smtClean="0">
                <a:cs typeface="Arial" panose="020B0604020202020204" pitchFamily="34" charset="0"/>
              </a:rPr>
              <a:t>clopidogrel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is</a:t>
            </a:r>
            <a:r>
              <a:rPr lang="de-CH" altLang="de-DE" b="1" dirty="0" smtClean="0">
                <a:cs typeface="Arial" panose="020B0604020202020204" pitchFamily="34" charset="0"/>
              </a:rPr>
              <a:t> an </a:t>
            </a:r>
            <a:r>
              <a:rPr lang="de-CH" altLang="de-DE" b="1" dirty="0" err="1" smtClean="0">
                <a:cs typeface="Arial" panose="020B0604020202020204" pitchFamily="34" charset="0"/>
              </a:rPr>
              <a:t>antiplatelet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agent</a:t>
            </a:r>
            <a:r>
              <a:rPr lang="de-CH" altLang="de-DE" b="1" dirty="0" smtClean="0">
                <a:cs typeface="Arial" panose="020B0604020202020204" pitchFamily="34" charset="0"/>
              </a:rPr>
              <a:t> of </a:t>
            </a:r>
            <a:r>
              <a:rPr lang="de-CH" altLang="de-DE" b="1" dirty="0" err="1" smtClean="0">
                <a:cs typeface="Arial" panose="020B0604020202020204" pitchFamily="34" charset="0"/>
              </a:rPr>
              <a:t>choice</a:t>
            </a:r>
            <a:r>
              <a:rPr lang="de-CH" altLang="de-DE" b="1" dirty="0" smtClean="0">
                <a:cs typeface="Arial" panose="020B0604020202020204" pitchFamily="34" charset="0"/>
              </a:rPr>
              <a:t> in </a:t>
            </a:r>
            <a:r>
              <a:rPr lang="de-CH" altLang="de-DE" b="1" dirty="0" err="1" smtClean="0">
                <a:cs typeface="Arial" panose="020B0604020202020204" pitchFamily="34" charset="0"/>
              </a:rPr>
              <a:t>presence</a:t>
            </a:r>
            <a:r>
              <a:rPr lang="de-CH" altLang="de-DE" b="1" dirty="0" smtClean="0">
                <a:cs typeface="Arial" panose="020B0604020202020204" pitchFamily="34" charset="0"/>
              </a:rPr>
              <a:t> of </a:t>
            </a:r>
            <a:r>
              <a:rPr lang="de-CH" altLang="de-DE" b="1" dirty="0" err="1" smtClean="0">
                <a:cs typeface="Arial" panose="020B0604020202020204" pitchFamily="34" charset="0"/>
              </a:rPr>
              <a:t>boosted</a:t>
            </a:r>
            <a:r>
              <a:rPr lang="de-CH" altLang="de-DE" b="1" dirty="0" smtClean="0">
                <a:cs typeface="Arial" panose="020B0604020202020204" pitchFamily="34" charset="0"/>
              </a:rPr>
              <a:t> HIV </a:t>
            </a:r>
            <a:r>
              <a:rPr lang="de-CH" altLang="de-DE" b="1" dirty="0" err="1" smtClean="0">
                <a:cs typeface="Arial" panose="020B0604020202020204" pitchFamily="34" charset="0"/>
              </a:rPr>
              <a:t>regimens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endParaRPr lang="de-CH" altLang="de-DE" b="1" dirty="0" smtClean="0"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AutoNum type="arabicParenR" startAt="2"/>
            </a:pPr>
            <a:r>
              <a:rPr lang="de-CH" altLang="de-DE" b="1" dirty="0" err="1" smtClean="0">
                <a:cs typeface="Arial" panose="020B0604020202020204" pitchFamily="34" charset="0"/>
              </a:rPr>
              <a:t>prasugrel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>
                <a:cs typeface="Arial" panose="020B0604020202020204" pitchFamily="34" charset="0"/>
              </a:rPr>
              <a:t>is</a:t>
            </a:r>
            <a:r>
              <a:rPr lang="de-CH" altLang="de-DE" b="1" dirty="0">
                <a:cs typeface="Arial" panose="020B0604020202020204" pitchFamily="34" charset="0"/>
              </a:rPr>
              <a:t> an </a:t>
            </a:r>
            <a:r>
              <a:rPr lang="de-CH" altLang="de-DE" b="1" dirty="0" err="1">
                <a:cs typeface="Arial" panose="020B0604020202020204" pitchFamily="34" charset="0"/>
              </a:rPr>
              <a:t>antiplatelet</a:t>
            </a:r>
            <a:r>
              <a:rPr lang="de-CH" altLang="de-DE" b="1" dirty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agent</a:t>
            </a:r>
            <a:r>
              <a:rPr lang="de-CH" altLang="de-DE" b="1" dirty="0" smtClean="0">
                <a:cs typeface="Arial" panose="020B0604020202020204" pitchFamily="34" charset="0"/>
              </a:rPr>
              <a:t> of </a:t>
            </a:r>
            <a:r>
              <a:rPr lang="de-CH" altLang="de-DE" b="1" dirty="0" err="1">
                <a:cs typeface="Arial" panose="020B0604020202020204" pitchFamily="34" charset="0"/>
              </a:rPr>
              <a:t>choice</a:t>
            </a:r>
            <a:r>
              <a:rPr lang="de-CH" altLang="de-DE" b="1" dirty="0">
                <a:cs typeface="Arial" panose="020B0604020202020204" pitchFamily="34" charset="0"/>
              </a:rPr>
              <a:t> in </a:t>
            </a:r>
            <a:r>
              <a:rPr lang="de-CH" altLang="de-DE" b="1" dirty="0" err="1">
                <a:cs typeface="Arial" panose="020B0604020202020204" pitchFamily="34" charset="0"/>
              </a:rPr>
              <a:t>presence</a:t>
            </a:r>
            <a:r>
              <a:rPr lang="de-CH" altLang="de-DE" b="1" dirty="0">
                <a:cs typeface="Arial" panose="020B0604020202020204" pitchFamily="34" charset="0"/>
              </a:rPr>
              <a:t> of </a:t>
            </a:r>
            <a:r>
              <a:rPr lang="de-CH" altLang="de-DE" b="1" dirty="0" err="1">
                <a:cs typeface="Arial" panose="020B0604020202020204" pitchFamily="34" charset="0"/>
              </a:rPr>
              <a:t>boosted</a:t>
            </a:r>
            <a:r>
              <a:rPr lang="de-CH" altLang="de-DE" b="1" dirty="0">
                <a:cs typeface="Arial" panose="020B0604020202020204" pitchFamily="34" charset="0"/>
              </a:rPr>
              <a:t> HIV </a:t>
            </a:r>
            <a:r>
              <a:rPr lang="de-CH" altLang="de-DE" b="1" dirty="0" err="1">
                <a:cs typeface="Arial" panose="020B0604020202020204" pitchFamily="34" charset="0"/>
              </a:rPr>
              <a:t>regimens</a:t>
            </a:r>
            <a:r>
              <a:rPr lang="de-CH" altLang="de-DE" b="1" dirty="0">
                <a:cs typeface="Arial" panose="020B0604020202020204" pitchFamily="34" charset="0"/>
              </a:rPr>
              <a:t> </a:t>
            </a:r>
            <a:endParaRPr lang="de-CH" altLang="de-DE" b="1" dirty="0" smtClean="0">
              <a:cs typeface="Arial" panose="020B0604020202020204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AutoNum type="arabicParenR" startAt="2"/>
            </a:pP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ticagrelor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is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an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antiplatelet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agent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of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choice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in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presence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of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boosted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HIV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regimens</a:t>
            </a:r>
            <a:endParaRPr lang="de-CH" altLang="de-DE" b="1" dirty="0" smtClean="0"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AutoNum type="arabicParenR" startAt="4"/>
            </a:pPr>
            <a:r>
              <a:rPr lang="de-CH" altLang="de-DE" b="1" dirty="0" err="1" smtClean="0">
                <a:cs typeface="Arial" panose="020B0604020202020204" pitchFamily="34" charset="0"/>
              </a:rPr>
              <a:t>clopidogrel</a:t>
            </a:r>
            <a:r>
              <a:rPr lang="de-CH" altLang="de-DE" b="1" dirty="0" smtClean="0">
                <a:cs typeface="Arial" panose="020B0604020202020204" pitchFamily="34" charset="0"/>
              </a:rPr>
              <a:t>, </a:t>
            </a:r>
            <a:r>
              <a:rPr lang="de-CH" altLang="de-DE" b="1" dirty="0" err="1" smtClean="0">
                <a:cs typeface="Arial" panose="020B0604020202020204" pitchFamily="34" charset="0"/>
              </a:rPr>
              <a:t>prasugrel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and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ticagrelor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can</a:t>
            </a:r>
            <a:r>
              <a:rPr lang="de-CH" altLang="de-DE" b="1" dirty="0" smtClean="0">
                <a:cs typeface="Arial" panose="020B0604020202020204" pitchFamily="34" charset="0"/>
              </a:rPr>
              <a:t> all </a:t>
            </a:r>
            <a:r>
              <a:rPr lang="de-CH" altLang="de-DE" b="1" dirty="0" err="1" smtClean="0">
                <a:cs typeface="Arial" panose="020B0604020202020204" pitchFamily="34" charset="0"/>
              </a:rPr>
              <a:t>be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used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with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boosted</a:t>
            </a:r>
            <a:r>
              <a:rPr lang="de-CH" altLang="de-DE" b="1" dirty="0" smtClean="0">
                <a:cs typeface="Arial" panose="020B0604020202020204" pitchFamily="34" charset="0"/>
              </a:rPr>
              <a:t> HIV </a:t>
            </a:r>
            <a:r>
              <a:rPr lang="de-CH" altLang="de-DE" b="1" dirty="0" err="1" smtClean="0">
                <a:cs typeface="Arial" panose="020B0604020202020204" pitchFamily="34" charset="0"/>
              </a:rPr>
              <a:t>regimens</a:t>
            </a:r>
            <a:endParaRPr lang="de-CH" altLang="de-DE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7" grpId="0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9527" y="0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3200" dirty="0" smtClean="0">
                <a:latin typeface="+mn-lt"/>
              </a:rPr>
              <a:t>Case 1: 68-year </a:t>
            </a:r>
            <a:r>
              <a:rPr lang="de-CH" sz="3200" dirty="0" err="1" smtClean="0">
                <a:latin typeface="+mn-lt"/>
              </a:rPr>
              <a:t>old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woman</a:t>
            </a:r>
            <a:endParaRPr lang="de-CH" sz="3200" dirty="0"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5153" y="917461"/>
            <a:ext cx="8510989" cy="287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CH" altLang="de-DE" dirty="0"/>
              <a:t>	</a:t>
            </a:r>
            <a:r>
              <a:rPr lang="de-CH" altLang="de-DE" dirty="0" smtClean="0"/>
              <a:t>April 2017: </a:t>
            </a:r>
            <a:r>
              <a:rPr lang="de-CH" altLang="de-DE" dirty="0" err="1" smtClean="0"/>
              <a:t>novel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episode</a:t>
            </a:r>
            <a:r>
              <a:rPr lang="de-CH" altLang="de-DE" dirty="0" smtClean="0"/>
              <a:t> of </a:t>
            </a:r>
            <a:r>
              <a:rPr lang="de-CH" altLang="de-DE" dirty="0" err="1" smtClean="0"/>
              <a:t>chest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pain</a:t>
            </a:r>
            <a:r>
              <a:rPr lang="de-CH" altLang="de-DE" dirty="0"/>
              <a:t> </a:t>
            </a:r>
            <a:r>
              <a:rPr lang="de-CH" altLang="de-DE" dirty="0" err="1" smtClean="0"/>
              <a:t>with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electrocardiographic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signs</a:t>
            </a:r>
            <a:r>
              <a:rPr lang="de-CH" altLang="de-DE" dirty="0" smtClean="0"/>
              <a:t> of </a:t>
            </a:r>
            <a:r>
              <a:rPr lang="de-CH" altLang="de-DE" dirty="0" err="1" smtClean="0"/>
              <a:t>acute</a:t>
            </a:r>
            <a:endParaRPr lang="de-CH" altLang="de-DE" dirty="0" smtClean="0"/>
          </a:p>
          <a:p>
            <a:pPr eaLnBrk="1" hangingPunct="1">
              <a:spcAft>
                <a:spcPts val="600"/>
              </a:spcAft>
            </a:pPr>
            <a:r>
              <a:rPr lang="de-CH" altLang="de-DE" dirty="0"/>
              <a:t> </a:t>
            </a:r>
            <a:r>
              <a:rPr lang="de-CH" altLang="de-DE" dirty="0" smtClean="0"/>
              <a:t>                            </a:t>
            </a:r>
            <a:r>
              <a:rPr lang="de-CH" altLang="de-DE" dirty="0" err="1" smtClean="0"/>
              <a:t>anterior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myocardial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infarction</a:t>
            </a:r>
            <a:endParaRPr lang="de-CH" altLang="de-DE" dirty="0" smtClean="0"/>
          </a:p>
          <a:p>
            <a:pPr eaLnBrk="1" hangingPunct="1">
              <a:spcAft>
                <a:spcPts val="600"/>
              </a:spcAft>
            </a:pPr>
            <a:endParaRPr lang="de-CH" altLang="de-DE" sz="800" dirty="0" smtClean="0"/>
          </a:p>
          <a:p>
            <a:pPr eaLnBrk="1" hangingPunct="1">
              <a:lnSpc>
                <a:spcPts val="1600"/>
              </a:lnSpc>
              <a:spcAft>
                <a:spcPts val="600"/>
              </a:spcAft>
            </a:pPr>
            <a:r>
              <a:rPr lang="de-CH" altLang="de-DE" dirty="0" smtClean="0"/>
              <a:t>        			   </a:t>
            </a:r>
            <a:r>
              <a:rPr lang="de-CH" altLang="de-DE" dirty="0" err="1" smtClean="0"/>
              <a:t>coronary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angiography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showed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significant</a:t>
            </a:r>
            <a:r>
              <a:rPr lang="de-CH" altLang="de-DE" dirty="0" smtClean="0"/>
              <a:t> intra-</a:t>
            </a:r>
            <a:r>
              <a:rPr lang="de-CH" altLang="de-DE" dirty="0" err="1" smtClean="0"/>
              <a:t>stent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thrombosis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leading</a:t>
            </a:r>
            <a:endParaRPr lang="de-CH" altLang="de-DE" dirty="0" smtClean="0"/>
          </a:p>
          <a:p>
            <a:pPr eaLnBrk="1" hangingPunct="1">
              <a:lnSpc>
                <a:spcPts val="1600"/>
              </a:lnSpc>
              <a:spcAft>
                <a:spcPts val="600"/>
              </a:spcAft>
            </a:pPr>
            <a:r>
              <a:rPr lang="de-CH" altLang="de-DE" dirty="0"/>
              <a:t>	</a:t>
            </a:r>
            <a:r>
              <a:rPr lang="de-CH" altLang="de-DE" dirty="0" smtClean="0"/>
              <a:t>		   </a:t>
            </a:r>
            <a:r>
              <a:rPr lang="de-CH" altLang="de-DE" dirty="0" err="1" smtClean="0"/>
              <a:t>to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replacement</a:t>
            </a:r>
            <a:r>
              <a:rPr lang="de-CH" altLang="de-DE" dirty="0" smtClean="0"/>
              <a:t> of </a:t>
            </a:r>
            <a:r>
              <a:rPr lang="de-CH" altLang="de-DE" dirty="0" err="1" smtClean="0"/>
              <a:t>drug-eluting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stent</a:t>
            </a:r>
            <a:endParaRPr lang="de-CH" altLang="de-DE" dirty="0" smtClean="0"/>
          </a:p>
          <a:p>
            <a:pPr eaLnBrk="1" hangingPunct="1"/>
            <a:r>
              <a:rPr lang="de-CH" altLang="de-DE" dirty="0" smtClean="0"/>
              <a:t>        			</a:t>
            </a:r>
          </a:p>
          <a:p>
            <a:pPr eaLnBrk="1" hangingPunct="1"/>
            <a:r>
              <a:rPr lang="de-CH" altLang="de-DE" dirty="0"/>
              <a:t> </a:t>
            </a:r>
            <a:r>
              <a:rPr lang="de-CH" altLang="de-DE" dirty="0" smtClean="0"/>
              <a:t>     </a:t>
            </a:r>
            <a:r>
              <a:rPr lang="de-CH" altLang="de-DE" dirty="0" smtClean="0">
                <a:sym typeface="Wingdings" panose="05000000000000000000" pitchFamily="2" charset="2"/>
              </a:rPr>
              <a:t> </a:t>
            </a:r>
            <a:r>
              <a:rPr lang="de-CH" altLang="de-DE" dirty="0" err="1" smtClean="0">
                <a:sym typeface="Wingdings" panose="05000000000000000000" pitchFamily="2" charset="2"/>
              </a:rPr>
              <a:t>patient</a:t>
            </a:r>
            <a:r>
              <a:rPr lang="de-CH" altLang="de-DE" dirty="0" smtClean="0">
                <a:sym typeface="Wingdings" panose="05000000000000000000" pitchFamily="2" charset="2"/>
              </a:rPr>
              <a:t> </a:t>
            </a:r>
            <a:r>
              <a:rPr lang="de-CH" altLang="de-DE" dirty="0" err="1" smtClean="0">
                <a:sym typeface="Wingdings" panose="05000000000000000000" pitchFamily="2" charset="2"/>
              </a:rPr>
              <a:t>maintained</a:t>
            </a:r>
            <a:r>
              <a:rPr lang="de-CH" altLang="de-DE" dirty="0" smtClean="0">
                <a:sym typeface="Wingdings" panose="05000000000000000000" pitchFamily="2" charset="2"/>
              </a:rPr>
              <a:t> on same ARV </a:t>
            </a:r>
            <a:r>
              <a:rPr lang="de-CH" altLang="de-DE" dirty="0" err="1" smtClean="0">
                <a:sym typeface="Wingdings" panose="05000000000000000000" pitchFamily="2" charset="2"/>
              </a:rPr>
              <a:t>treatment</a:t>
            </a:r>
            <a:r>
              <a:rPr lang="de-CH" altLang="de-DE" dirty="0" smtClean="0">
                <a:sym typeface="Wingdings" panose="05000000000000000000" pitchFamily="2" charset="2"/>
              </a:rPr>
              <a:t>, </a:t>
            </a:r>
            <a:r>
              <a:rPr lang="de-CH" altLang="de-DE" b="1" dirty="0" err="1" smtClean="0">
                <a:sym typeface="Wingdings" panose="05000000000000000000" pitchFamily="2" charset="2"/>
              </a:rPr>
              <a:t>clopidogrel</a:t>
            </a:r>
            <a:r>
              <a:rPr lang="de-CH" altLang="de-DE" b="1" dirty="0" smtClean="0">
                <a:sym typeface="Wingdings" panose="05000000000000000000" pitchFamily="2" charset="2"/>
              </a:rPr>
              <a:t> </a:t>
            </a:r>
            <a:r>
              <a:rPr lang="de-CH" altLang="de-DE" b="1" dirty="0" err="1" smtClean="0">
                <a:sym typeface="Wingdings" panose="05000000000000000000" pitchFamily="2" charset="2"/>
              </a:rPr>
              <a:t>replaced</a:t>
            </a:r>
            <a:r>
              <a:rPr lang="de-CH" altLang="de-DE" b="1" dirty="0" smtClean="0">
                <a:sym typeface="Wingdings" panose="05000000000000000000" pitchFamily="2" charset="2"/>
              </a:rPr>
              <a:t> </a:t>
            </a:r>
            <a:r>
              <a:rPr lang="de-CH" altLang="de-DE" b="1" dirty="0" err="1" smtClean="0">
                <a:sym typeface="Wingdings" panose="05000000000000000000" pitchFamily="2" charset="2"/>
              </a:rPr>
              <a:t>by</a:t>
            </a:r>
            <a:r>
              <a:rPr lang="de-CH" altLang="de-DE" b="1" dirty="0">
                <a:sym typeface="Wingdings" panose="05000000000000000000" pitchFamily="2" charset="2"/>
              </a:rPr>
              <a:t> </a:t>
            </a:r>
            <a:r>
              <a:rPr lang="de-CH" altLang="de-DE" b="1" dirty="0" err="1" smtClean="0">
                <a:sym typeface="Wingdings" panose="05000000000000000000" pitchFamily="2" charset="2"/>
              </a:rPr>
              <a:t>prasugrel</a:t>
            </a:r>
            <a:r>
              <a:rPr lang="de-CH" altLang="de-DE" dirty="0" smtClean="0">
                <a:sym typeface="Wingdings" panose="05000000000000000000" pitchFamily="2" charset="2"/>
              </a:rPr>
              <a:t> </a:t>
            </a:r>
          </a:p>
          <a:p>
            <a:pPr eaLnBrk="1" hangingPunct="1"/>
            <a:r>
              <a:rPr lang="de-CH" altLang="de-DE" dirty="0">
                <a:sym typeface="Wingdings" panose="05000000000000000000" pitchFamily="2" charset="2"/>
              </a:rPr>
              <a:t> </a:t>
            </a:r>
            <a:r>
              <a:rPr lang="de-CH" altLang="de-DE" dirty="0" smtClean="0">
                <a:sym typeface="Wingdings" panose="05000000000000000000" pitchFamily="2" charset="2"/>
              </a:rPr>
              <a:t>           </a:t>
            </a:r>
            <a:r>
              <a:rPr lang="de-CH" altLang="de-DE" dirty="0" err="1" smtClean="0">
                <a:sym typeface="Wingdings" panose="05000000000000000000" pitchFamily="2" charset="2"/>
              </a:rPr>
              <a:t>and</a:t>
            </a:r>
            <a:r>
              <a:rPr lang="de-CH" altLang="de-DE" dirty="0" smtClean="0">
                <a:sym typeface="Wingdings" panose="05000000000000000000" pitchFamily="2" charset="2"/>
              </a:rPr>
              <a:t> dual </a:t>
            </a:r>
            <a:r>
              <a:rPr lang="de-CH" altLang="de-DE" dirty="0" err="1" smtClean="0">
                <a:sym typeface="Wingdings" panose="05000000000000000000" pitchFamily="2" charset="2"/>
              </a:rPr>
              <a:t>antiplatelet</a:t>
            </a:r>
            <a:r>
              <a:rPr lang="de-CH" altLang="de-DE" dirty="0" smtClean="0">
                <a:sym typeface="Wingdings" panose="05000000000000000000" pitchFamily="2" charset="2"/>
              </a:rPr>
              <a:t> </a:t>
            </a:r>
            <a:r>
              <a:rPr lang="de-CH" altLang="de-DE" dirty="0" err="1" smtClean="0">
                <a:sym typeface="Wingdings" panose="05000000000000000000" pitchFamily="2" charset="2"/>
              </a:rPr>
              <a:t>treatment</a:t>
            </a:r>
            <a:r>
              <a:rPr lang="de-CH" altLang="de-DE" dirty="0" smtClean="0">
                <a:sym typeface="Wingdings" panose="05000000000000000000" pitchFamily="2" charset="2"/>
              </a:rPr>
              <a:t> (</a:t>
            </a:r>
            <a:r>
              <a:rPr lang="de-CH" altLang="de-DE" dirty="0" err="1" smtClean="0">
                <a:sym typeface="Wingdings" panose="05000000000000000000" pitchFamily="2" charset="2"/>
              </a:rPr>
              <a:t>aspirin-prasugrel</a:t>
            </a:r>
            <a:r>
              <a:rPr lang="de-CH" altLang="de-DE" dirty="0" smtClean="0">
                <a:sym typeface="Wingdings" panose="05000000000000000000" pitchFamily="2" charset="2"/>
              </a:rPr>
              <a:t>) </a:t>
            </a:r>
            <a:r>
              <a:rPr lang="de-CH" altLang="de-DE" dirty="0" err="1" smtClean="0">
                <a:sym typeface="Wingdings" panose="05000000000000000000" pitchFamily="2" charset="2"/>
              </a:rPr>
              <a:t>maintained</a:t>
            </a:r>
            <a:r>
              <a:rPr lang="de-CH" altLang="de-DE" dirty="0" smtClean="0">
                <a:sym typeface="Wingdings" panose="05000000000000000000" pitchFamily="2" charset="2"/>
              </a:rPr>
              <a:t> </a:t>
            </a:r>
            <a:r>
              <a:rPr lang="de-CH" altLang="de-DE" dirty="0" err="1" smtClean="0">
                <a:sym typeface="Wingdings" panose="05000000000000000000" pitchFamily="2" charset="2"/>
              </a:rPr>
              <a:t>for</a:t>
            </a:r>
            <a:r>
              <a:rPr lang="de-CH" altLang="de-DE" dirty="0" smtClean="0">
                <a:sym typeface="Wingdings" panose="05000000000000000000" pitchFamily="2" charset="2"/>
              </a:rPr>
              <a:t> </a:t>
            </a:r>
            <a:r>
              <a:rPr lang="de-CH" altLang="de-DE" dirty="0" err="1" smtClean="0">
                <a:sym typeface="Wingdings" panose="05000000000000000000" pitchFamily="2" charset="2"/>
              </a:rPr>
              <a:t>one</a:t>
            </a:r>
            <a:r>
              <a:rPr lang="de-CH" altLang="de-DE" dirty="0" smtClean="0">
                <a:sym typeface="Wingdings" panose="05000000000000000000" pitchFamily="2" charset="2"/>
              </a:rPr>
              <a:t> </a:t>
            </a:r>
            <a:r>
              <a:rPr lang="de-CH" altLang="de-DE" dirty="0" err="1" smtClean="0">
                <a:sym typeface="Wingdings" panose="05000000000000000000" pitchFamily="2" charset="2"/>
              </a:rPr>
              <a:t>year</a:t>
            </a:r>
            <a:endParaRPr lang="de-CH" altLang="de-DE" dirty="0" smtClean="0">
              <a:sym typeface="Wingdings" panose="05000000000000000000" pitchFamily="2" charset="2"/>
            </a:endParaRPr>
          </a:p>
          <a:p>
            <a:pPr eaLnBrk="1" hangingPunct="1"/>
            <a:r>
              <a:rPr lang="de-CH" altLang="de-DE" dirty="0">
                <a:sym typeface="Wingdings" panose="05000000000000000000" pitchFamily="2" charset="2"/>
              </a:rPr>
              <a:t> </a:t>
            </a:r>
            <a:r>
              <a:rPr lang="de-CH" altLang="de-DE" dirty="0" smtClean="0">
                <a:sym typeface="Wingdings" panose="05000000000000000000" pitchFamily="2" charset="2"/>
              </a:rPr>
              <a:t>           </a:t>
            </a:r>
            <a:r>
              <a:rPr lang="de-CH" altLang="de-DE" dirty="0" err="1" smtClean="0">
                <a:sym typeface="Wingdings" panose="05000000000000000000" pitchFamily="2" charset="2"/>
              </a:rPr>
              <a:t>without</a:t>
            </a:r>
            <a:r>
              <a:rPr lang="de-CH" altLang="de-DE" dirty="0" smtClean="0">
                <a:sym typeface="Wingdings" panose="05000000000000000000" pitchFamily="2" charset="2"/>
              </a:rPr>
              <a:t> </a:t>
            </a:r>
            <a:r>
              <a:rPr lang="de-CH" altLang="de-DE" dirty="0" err="1" smtClean="0">
                <a:sym typeface="Wingdings" panose="05000000000000000000" pitchFamily="2" charset="2"/>
              </a:rPr>
              <a:t>further</a:t>
            </a:r>
            <a:r>
              <a:rPr lang="de-CH" altLang="de-DE" dirty="0" smtClean="0">
                <a:sym typeface="Wingdings" panose="05000000000000000000" pitchFamily="2" charset="2"/>
              </a:rPr>
              <a:t> </a:t>
            </a:r>
            <a:r>
              <a:rPr lang="de-CH" altLang="de-DE" dirty="0" err="1" smtClean="0">
                <a:sym typeface="Wingdings" panose="05000000000000000000" pitchFamily="2" charset="2"/>
              </a:rPr>
              <a:t>occurrence</a:t>
            </a:r>
            <a:r>
              <a:rPr lang="de-CH" altLang="de-DE" dirty="0" smtClean="0">
                <a:sym typeface="Wingdings" panose="05000000000000000000" pitchFamily="2" charset="2"/>
              </a:rPr>
              <a:t> of </a:t>
            </a:r>
            <a:r>
              <a:rPr lang="de-CH" altLang="de-DE" dirty="0" err="1" smtClean="0">
                <a:sym typeface="Wingdings" panose="05000000000000000000" pitchFamily="2" charset="2"/>
              </a:rPr>
              <a:t>cardiac</a:t>
            </a:r>
            <a:r>
              <a:rPr lang="de-CH" altLang="de-DE" dirty="0" smtClean="0">
                <a:sym typeface="Wingdings" panose="05000000000000000000" pitchFamily="2" charset="2"/>
              </a:rPr>
              <a:t> </a:t>
            </a:r>
            <a:r>
              <a:rPr lang="de-CH" altLang="de-DE" dirty="0" err="1" smtClean="0">
                <a:sym typeface="Wingdings" panose="05000000000000000000" pitchFamily="2" charset="2"/>
              </a:rPr>
              <a:t>events</a:t>
            </a:r>
            <a:r>
              <a:rPr lang="de-CH" altLang="de-DE" dirty="0" smtClean="0">
                <a:sym typeface="Wingdings" panose="05000000000000000000" pitchFamily="2" charset="2"/>
              </a:rPr>
              <a:t> </a:t>
            </a:r>
          </a:p>
          <a:p>
            <a:pPr eaLnBrk="1" hangingPunct="1"/>
            <a:r>
              <a:rPr lang="de-CH" altLang="de-DE" dirty="0">
                <a:sym typeface="Wingdings" panose="05000000000000000000" pitchFamily="2" charset="2"/>
              </a:rPr>
              <a:t> </a:t>
            </a:r>
            <a:r>
              <a:rPr lang="de-CH" altLang="de-DE" dirty="0" smtClean="0">
                <a:sym typeface="Wingdings" panose="05000000000000000000" pitchFamily="2" charset="2"/>
              </a:rPr>
              <a:t>           </a:t>
            </a:r>
            <a:endParaRPr lang="de-CH" alt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2718523" y="3963411"/>
            <a:ext cx="2743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smtClean="0">
                <a:cs typeface="Arial" panose="020B0604020202020204" pitchFamily="34" charset="0"/>
              </a:rPr>
              <a:t>www.hiv-druginteractions.org</a:t>
            </a:r>
            <a:endParaRPr lang="de-CH" sz="1600" b="1" dirty="0"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3" y="4362319"/>
            <a:ext cx="2207351" cy="135785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139" y="4362319"/>
            <a:ext cx="2046514" cy="13600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218" y="4362319"/>
            <a:ext cx="2142744" cy="13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8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9527" y="0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3200" dirty="0" smtClean="0">
                <a:latin typeface="+mn-lt"/>
              </a:rPr>
              <a:t>DDI </a:t>
            </a:r>
            <a:r>
              <a:rPr lang="de-CH" sz="3200" dirty="0" err="1" smtClean="0">
                <a:latin typeface="+mn-lt"/>
              </a:rPr>
              <a:t>between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boosted</a:t>
            </a:r>
            <a:r>
              <a:rPr lang="de-CH" sz="3200" dirty="0" smtClean="0">
                <a:latin typeface="+mn-lt"/>
              </a:rPr>
              <a:t> ARV </a:t>
            </a:r>
            <a:r>
              <a:rPr lang="de-CH" sz="3200" dirty="0" err="1" smtClean="0">
                <a:latin typeface="+mn-lt"/>
              </a:rPr>
              <a:t>and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antiplatelets</a:t>
            </a:r>
            <a:endParaRPr lang="de-CH" sz="3200" dirty="0">
              <a:latin typeface="+mn-lt"/>
            </a:endParaRPr>
          </a:p>
        </p:txBody>
      </p:sp>
      <p:sp>
        <p:nvSpPr>
          <p:cNvPr id="4" name="Text Box 252"/>
          <p:cNvSpPr txBox="1">
            <a:spLocks noChangeArrowheads="1"/>
          </p:cNvSpPr>
          <p:nvPr/>
        </p:nvSpPr>
        <p:spPr bwMode="auto">
          <a:xfrm>
            <a:off x="4929701" y="6091763"/>
            <a:ext cx="41486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  <a:hlinkClick r:id="rId3"/>
              </a:rPr>
              <a:t>www.pharmgkb.org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Marsousi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N et al.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Clin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Pharmacokinet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2018</a:t>
            </a:r>
            <a:endParaRPr lang="de-CH" sz="12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685044" y="2682972"/>
            <a:ext cx="1130054" cy="656783"/>
          </a:xfrm>
          <a:prstGeom prst="ellipse">
            <a:avLst/>
          </a:prstGeom>
          <a:solidFill>
            <a:schemeClr val="accent2">
              <a:lumMod val="60000"/>
              <a:lumOff val="40000"/>
              <a:alpha val="5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3685044" y="1439065"/>
            <a:ext cx="1130054" cy="656783"/>
          </a:xfrm>
          <a:prstGeom prst="ellipse">
            <a:avLst/>
          </a:prstGeom>
          <a:solidFill>
            <a:srgbClr val="FFFF66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t="1328" b="-1328"/>
          <a:stretch/>
        </p:blipFill>
        <p:spPr>
          <a:xfrm>
            <a:off x="32775" y="863484"/>
            <a:ext cx="3433965" cy="4174624"/>
          </a:xfrm>
          <a:prstGeom prst="rect">
            <a:avLst/>
          </a:prstGeom>
        </p:spPr>
      </p:pic>
      <p:sp>
        <p:nvSpPr>
          <p:cNvPr id="10" name="Abgerundetes Rechteck 9"/>
          <p:cNvSpPr/>
          <p:nvPr/>
        </p:nvSpPr>
        <p:spPr>
          <a:xfrm>
            <a:off x="5076056" y="863484"/>
            <a:ext cx="3240360" cy="3194157"/>
          </a:xfrm>
          <a:prstGeom prst="roundRect">
            <a:avLst/>
          </a:prstGeom>
          <a:gradFill flip="none" rotWithShape="1">
            <a:gsLst>
              <a:gs pos="100000">
                <a:schemeClr val="accent6">
                  <a:lumMod val="60000"/>
                  <a:lumOff val="40000"/>
                </a:schemeClr>
              </a:gs>
              <a:gs pos="26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7448115" y="953019"/>
            <a:ext cx="699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 b="1" dirty="0" err="1" smtClean="0"/>
              <a:t>Liver</a:t>
            </a:r>
            <a:r>
              <a:rPr lang="de-CH" sz="1100" b="1" dirty="0" smtClean="0"/>
              <a:t> </a:t>
            </a:r>
            <a:r>
              <a:rPr lang="de-CH" sz="1100" b="1" dirty="0" err="1" smtClean="0"/>
              <a:t>cell</a:t>
            </a:r>
            <a:endParaRPr lang="de-CH" sz="1100" b="1" dirty="0"/>
          </a:p>
        </p:txBody>
      </p:sp>
      <p:sp>
        <p:nvSpPr>
          <p:cNvPr id="12" name="Rechteck 11"/>
          <p:cNvSpPr/>
          <p:nvPr/>
        </p:nvSpPr>
        <p:spPr>
          <a:xfrm>
            <a:off x="0" y="1537361"/>
            <a:ext cx="310311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Ellipse 12"/>
          <p:cNvSpPr/>
          <p:nvPr/>
        </p:nvSpPr>
        <p:spPr>
          <a:xfrm>
            <a:off x="5652120" y="4535892"/>
            <a:ext cx="2160239" cy="720080"/>
          </a:xfrm>
          <a:prstGeom prst="ellipse">
            <a:avLst/>
          </a:prstGeom>
          <a:gradFill flip="none" rotWithShape="1">
            <a:gsLst>
              <a:gs pos="100000">
                <a:schemeClr val="accent6">
                  <a:lumMod val="60000"/>
                  <a:lumOff val="40000"/>
                </a:schemeClr>
              </a:gs>
              <a:gs pos="12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/>
        </p:nvSpPr>
        <p:spPr>
          <a:xfrm>
            <a:off x="5580112" y="4967940"/>
            <a:ext cx="242742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Textfeld 14"/>
          <p:cNvSpPr txBox="1"/>
          <p:nvPr/>
        </p:nvSpPr>
        <p:spPr>
          <a:xfrm>
            <a:off x="5982759" y="4648664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 b="1" dirty="0" err="1" smtClean="0"/>
              <a:t>Platelet</a:t>
            </a:r>
            <a:endParaRPr lang="de-CH" sz="1100" b="1" dirty="0"/>
          </a:p>
        </p:txBody>
      </p:sp>
      <p:sp>
        <p:nvSpPr>
          <p:cNvPr id="16" name="Rechteck 15"/>
          <p:cNvSpPr/>
          <p:nvPr/>
        </p:nvSpPr>
        <p:spPr>
          <a:xfrm>
            <a:off x="5418389" y="1063523"/>
            <a:ext cx="961609" cy="1858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 err="1" smtClean="0">
                <a:solidFill>
                  <a:schemeClr val="tx1"/>
                </a:solidFill>
              </a:rPr>
              <a:t>Prasugrel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832816" y="1509853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dirty="0" err="1"/>
              <a:t>i</a:t>
            </a:r>
            <a:r>
              <a:rPr lang="de-CH" sz="1400" dirty="0" err="1" smtClean="0"/>
              <a:t>nduction</a:t>
            </a:r>
            <a:endParaRPr lang="de-CH" sz="1400" dirty="0"/>
          </a:p>
          <a:p>
            <a:pPr algn="ctr"/>
            <a:r>
              <a:rPr lang="de-CH" sz="1400" dirty="0" err="1" smtClean="0"/>
              <a:t>by</a:t>
            </a:r>
            <a:r>
              <a:rPr lang="de-CH" sz="1400" dirty="0" smtClean="0"/>
              <a:t> RTV</a:t>
            </a:r>
            <a:endParaRPr lang="de-CH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3729199" y="2718975"/>
            <a:ext cx="1084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dirty="0" err="1" smtClean="0"/>
              <a:t>inhibition</a:t>
            </a:r>
            <a:endParaRPr lang="de-CH" sz="1400" dirty="0"/>
          </a:p>
          <a:p>
            <a:pPr algn="ctr"/>
            <a:r>
              <a:rPr lang="de-CH" sz="1400" dirty="0" err="1" smtClean="0"/>
              <a:t>by</a:t>
            </a:r>
            <a:r>
              <a:rPr lang="de-CH" sz="1400" dirty="0" smtClean="0"/>
              <a:t> RTV, </a:t>
            </a:r>
            <a:r>
              <a:rPr lang="de-CH" sz="1400" dirty="0" err="1" smtClean="0"/>
              <a:t>Cobi</a:t>
            </a:r>
            <a:endParaRPr lang="de-CH" sz="1400" dirty="0"/>
          </a:p>
        </p:txBody>
      </p:sp>
      <p:sp>
        <p:nvSpPr>
          <p:cNvPr id="19" name="Rechteck 18"/>
          <p:cNvSpPr/>
          <p:nvPr/>
        </p:nvSpPr>
        <p:spPr>
          <a:xfrm>
            <a:off x="6319295" y="2002945"/>
            <a:ext cx="1688240" cy="1860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 err="1" smtClean="0">
                <a:solidFill>
                  <a:schemeClr val="tx1"/>
                </a:solidFill>
              </a:rPr>
              <a:t>Thiolactone</a:t>
            </a:r>
            <a:r>
              <a:rPr lang="de-CH" sz="1000" dirty="0" smtClean="0">
                <a:solidFill>
                  <a:schemeClr val="tx1"/>
                </a:solidFill>
              </a:rPr>
              <a:t> int. </a:t>
            </a:r>
            <a:r>
              <a:rPr lang="de-CH" sz="1000" dirty="0" err="1" smtClean="0">
                <a:solidFill>
                  <a:schemeClr val="tx1"/>
                </a:solidFill>
              </a:rPr>
              <a:t>metabolite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732240" y="3126737"/>
            <a:ext cx="1177633" cy="1688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 err="1" smtClean="0">
                <a:solidFill>
                  <a:schemeClr val="tx1"/>
                </a:solidFill>
              </a:rPr>
              <a:t>Active</a:t>
            </a:r>
            <a:r>
              <a:rPr lang="de-CH" sz="1000" dirty="0" smtClean="0">
                <a:solidFill>
                  <a:schemeClr val="tx1"/>
                </a:solidFill>
              </a:rPr>
              <a:t> </a:t>
            </a:r>
            <a:r>
              <a:rPr lang="de-CH" sz="1000" dirty="0" err="1" smtClean="0">
                <a:solidFill>
                  <a:schemeClr val="tx1"/>
                </a:solidFill>
              </a:rPr>
              <a:t>metabolite</a:t>
            </a:r>
            <a:endParaRPr lang="de-CH" sz="1000" dirty="0">
              <a:solidFill>
                <a:schemeClr val="tx1"/>
              </a:solidFill>
            </a:endParaRPr>
          </a:p>
        </p:txBody>
      </p:sp>
      <p:cxnSp>
        <p:nvCxnSpPr>
          <p:cNvPr id="21" name="Gerader Verbinder 20"/>
          <p:cNvCxnSpPr/>
          <p:nvPr/>
        </p:nvCxnSpPr>
        <p:spPr>
          <a:xfrm>
            <a:off x="7069178" y="4317209"/>
            <a:ext cx="167118" cy="14740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531322" y="4072600"/>
            <a:ext cx="8338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 dirty="0" smtClean="0"/>
              <a:t>irreversible</a:t>
            </a:r>
            <a:endParaRPr lang="de-CH" sz="1100" dirty="0"/>
          </a:p>
        </p:txBody>
      </p:sp>
      <p:sp>
        <p:nvSpPr>
          <p:cNvPr id="23" name="Ellipse 22"/>
          <p:cNvSpPr/>
          <p:nvPr/>
        </p:nvSpPr>
        <p:spPr>
          <a:xfrm>
            <a:off x="6379998" y="4401922"/>
            <a:ext cx="804191" cy="2846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900" dirty="0" smtClean="0">
                <a:solidFill>
                  <a:schemeClr val="tx1"/>
                </a:solidFill>
              </a:rPr>
              <a:t>P2RYI12</a:t>
            </a:r>
            <a:endParaRPr lang="de-CH" sz="900" dirty="0">
              <a:solidFill>
                <a:schemeClr val="tx1"/>
              </a:solidFill>
            </a:endParaRPr>
          </a:p>
        </p:txBody>
      </p:sp>
      <p:sp>
        <p:nvSpPr>
          <p:cNvPr id="24" name="Bogen 23"/>
          <p:cNvSpPr/>
          <p:nvPr/>
        </p:nvSpPr>
        <p:spPr>
          <a:xfrm>
            <a:off x="6108197" y="1194124"/>
            <a:ext cx="1035241" cy="123765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Freihandform 24"/>
          <p:cNvSpPr/>
          <p:nvPr/>
        </p:nvSpPr>
        <p:spPr>
          <a:xfrm>
            <a:off x="7094220" y="1767469"/>
            <a:ext cx="45720" cy="45720"/>
          </a:xfrm>
          <a:custGeom>
            <a:avLst/>
            <a:gdLst>
              <a:gd name="connsiteX0" fmla="*/ 0 w 45720"/>
              <a:gd name="connsiteY0" fmla="*/ 0 h 45720"/>
              <a:gd name="connsiteX1" fmla="*/ 38100 w 45720"/>
              <a:gd name="connsiteY1" fmla="*/ 22860 h 45720"/>
              <a:gd name="connsiteX2" fmla="*/ 45720 w 45720"/>
              <a:gd name="connsiteY2" fmla="*/ 4572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" h="45720">
                <a:moveTo>
                  <a:pt x="0" y="0"/>
                </a:moveTo>
                <a:cubicBezTo>
                  <a:pt x="12700" y="7620"/>
                  <a:pt x="27627" y="12387"/>
                  <a:pt x="38100" y="22860"/>
                </a:cubicBezTo>
                <a:cubicBezTo>
                  <a:pt x="43780" y="28540"/>
                  <a:pt x="45720" y="45720"/>
                  <a:pt x="45720" y="45720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Freihandform 25"/>
          <p:cNvSpPr/>
          <p:nvPr/>
        </p:nvSpPr>
        <p:spPr>
          <a:xfrm>
            <a:off x="7147560" y="1736989"/>
            <a:ext cx="30480" cy="68580"/>
          </a:xfrm>
          <a:custGeom>
            <a:avLst/>
            <a:gdLst>
              <a:gd name="connsiteX0" fmla="*/ 0 w 30480"/>
              <a:gd name="connsiteY0" fmla="*/ 68580 h 68580"/>
              <a:gd name="connsiteX1" fmla="*/ 7620 w 30480"/>
              <a:gd name="connsiteY1" fmla="*/ 15240 h 68580"/>
              <a:gd name="connsiteX2" fmla="*/ 30480 w 30480"/>
              <a:gd name="connsiteY2" fmla="*/ 0 h 6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" h="68580">
                <a:moveTo>
                  <a:pt x="0" y="68580"/>
                </a:moveTo>
                <a:cubicBezTo>
                  <a:pt x="2540" y="50800"/>
                  <a:pt x="326" y="31653"/>
                  <a:pt x="7620" y="15240"/>
                </a:cubicBezTo>
                <a:cubicBezTo>
                  <a:pt x="11339" y="6871"/>
                  <a:pt x="30480" y="0"/>
                  <a:pt x="30480" y="0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Bogen 26"/>
          <p:cNvSpPr/>
          <p:nvPr/>
        </p:nvSpPr>
        <p:spPr>
          <a:xfrm rot="2585955">
            <a:off x="6386926" y="2184136"/>
            <a:ext cx="1035241" cy="88313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Freihandform 27"/>
          <p:cNvSpPr/>
          <p:nvPr/>
        </p:nvSpPr>
        <p:spPr>
          <a:xfrm>
            <a:off x="7247344" y="2928856"/>
            <a:ext cx="45720" cy="45720"/>
          </a:xfrm>
          <a:custGeom>
            <a:avLst/>
            <a:gdLst>
              <a:gd name="connsiteX0" fmla="*/ 0 w 45720"/>
              <a:gd name="connsiteY0" fmla="*/ 0 h 45720"/>
              <a:gd name="connsiteX1" fmla="*/ 38100 w 45720"/>
              <a:gd name="connsiteY1" fmla="*/ 22860 h 45720"/>
              <a:gd name="connsiteX2" fmla="*/ 45720 w 45720"/>
              <a:gd name="connsiteY2" fmla="*/ 4572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" h="45720">
                <a:moveTo>
                  <a:pt x="0" y="0"/>
                </a:moveTo>
                <a:cubicBezTo>
                  <a:pt x="12700" y="7620"/>
                  <a:pt x="27627" y="12387"/>
                  <a:pt x="38100" y="22860"/>
                </a:cubicBezTo>
                <a:cubicBezTo>
                  <a:pt x="43780" y="28540"/>
                  <a:pt x="45720" y="45720"/>
                  <a:pt x="45720" y="45720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Freihandform 28"/>
          <p:cNvSpPr/>
          <p:nvPr/>
        </p:nvSpPr>
        <p:spPr>
          <a:xfrm>
            <a:off x="7300684" y="2928856"/>
            <a:ext cx="45719" cy="45719"/>
          </a:xfrm>
          <a:custGeom>
            <a:avLst/>
            <a:gdLst>
              <a:gd name="connsiteX0" fmla="*/ 0 w 30480"/>
              <a:gd name="connsiteY0" fmla="*/ 68580 h 68580"/>
              <a:gd name="connsiteX1" fmla="*/ 7620 w 30480"/>
              <a:gd name="connsiteY1" fmla="*/ 15240 h 68580"/>
              <a:gd name="connsiteX2" fmla="*/ 30480 w 30480"/>
              <a:gd name="connsiteY2" fmla="*/ 0 h 6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" h="68580">
                <a:moveTo>
                  <a:pt x="0" y="68580"/>
                </a:moveTo>
                <a:cubicBezTo>
                  <a:pt x="2540" y="50800"/>
                  <a:pt x="326" y="31653"/>
                  <a:pt x="7620" y="15240"/>
                </a:cubicBezTo>
                <a:cubicBezTo>
                  <a:pt x="11339" y="6871"/>
                  <a:pt x="30480" y="0"/>
                  <a:pt x="30480" y="0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Bogen 29"/>
          <p:cNvSpPr/>
          <p:nvPr/>
        </p:nvSpPr>
        <p:spPr>
          <a:xfrm rot="4052534">
            <a:off x="6112478" y="3069384"/>
            <a:ext cx="1534582" cy="1264127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Textfeld 30"/>
          <p:cNvSpPr txBox="1"/>
          <p:nvPr/>
        </p:nvSpPr>
        <p:spPr>
          <a:xfrm>
            <a:off x="1907704" y="938213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≈</a:t>
            </a:r>
            <a:r>
              <a:rPr lang="de-CH" sz="1200" dirty="0" smtClean="0"/>
              <a:t>15%</a:t>
            </a:r>
            <a:endParaRPr lang="de-CH" sz="1200" dirty="0"/>
          </a:p>
        </p:txBody>
      </p:sp>
      <p:sp>
        <p:nvSpPr>
          <p:cNvPr id="32" name="Ellipse 31"/>
          <p:cNvSpPr/>
          <p:nvPr/>
        </p:nvSpPr>
        <p:spPr>
          <a:xfrm>
            <a:off x="6319295" y="1384512"/>
            <a:ext cx="668881" cy="2506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900" dirty="0" smtClean="0">
                <a:solidFill>
                  <a:schemeClr val="tx1"/>
                </a:solidFill>
              </a:rPr>
              <a:t>CES</a:t>
            </a:r>
            <a:endParaRPr lang="de-CH" sz="900" dirty="0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329448" y="2300547"/>
            <a:ext cx="787632" cy="2847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900" dirty="0" smtClean="0">
                <a:solidFill>
                  <a:schemeClr val="tx1"/>
                </a:solidFill>
              </a:rPr>
              <a:t>CYP3A4</a:t>
            </a:r>
            <a:endParaRPr lang="de-CH" sz="900" dirty="0">
              <a:solidFill>
                <a:schemeClr val="tx1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6405686" y="2654094"/>
            <a:ext cx="787632" cy="2847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900" dirty="0" smtClean="0">
                <a:solidFill>
                  <a:schemeClr val="tx1"/>
                </a:solidFill>
              </a:rPr>
              <a:t>CYP2B6</a:t>
            </a:r>
            <a:endParaRPr lang="de-CH" sz="900" dirty="0">
              <a:solidFill>
                <a:schemeClr val="tx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19039" y="5063169"/>
            <a:ext cx="8789629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600" dirty="0" err="1" smtClean="0"/>
              <a:t>Although</a:t>
            </a:r>
            <a:r>
              <a:rPr lang="de-CH" sz="1600" dirty="0" smtClean="0"/>
              <a:t> </a:t>
            </a:r>
            <a:r>
              <a:rPr lang="de-CH" sz="1600" dirty="0" err="1" smtClean="0"/>
              <a:t>clopidogrel</a:t>
            </a:r>
            <a:r>
              <a:rPr lang="de-CH" sz="1600" dirty="0" smtClean="0"/>
              <a:t>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prasugrel</a:t>
            </a:r>
            <a:r>
              <a:rPr lang="de-CH" sz="1600" dirty="0" smtClean="0"/>
              <a:t> </a:t>
            </a:r>
            <a:r>
              <a:rPr lang="de-CH" sz="1600" dirty="0" err="1" smtClean="0"/>
              <a:t>have</a:t>
            </a:r>
            <a:r>
              <a:rPr lang="de-CH" sz="1600" dirty="0" smtClean="0"/>
              <a:t> </a:t>
            </a:r>
            <a:r>
              <a:rPr lang="de-CH" sz="1600" dirty="0" err="1" smtClean="0"/>
              <a:t>comparable</a:t>
            </a:r>
            <a:r>
              <a:rPr lang="de-CH" sz="1600" dirty="0" smtClean="0"/>
              <a:t> </a:t>
            </a:r>
            <a:r>
              <a:rPr lang="de-CH" sz="1600" dirty="0" err="1" smtClean="0"/>
              <a:t>platelet</a:t>
            </a:r>
            <a:r>
              <a:rPr lang="de-CH" sz="1600" dirty="0" smtClean="0"/>
              <a:t> </a:t>
            </a:r>
            <a:r>
              <a:rPr lang="de-CH" sz="1600" dirty="0" err="1" smtClean="0"/>
              <a:t>inhibition</a:t>
            </a:r>
            <a:r>
              <a:rPr lang="de-CH" sz="1600" dirty="0" smtClean="0"/>
              <a:t> </a:t>
            </a:r>
            <a:r>
              <a:rPr lang="de-CH" sz="1600" dirty="0" err="1" smtClean="0"/>
              <a:t>potencies</a:t>
            </a:r>
            <a:r>
              <a:rPr lang="de-CH" sz="1600" dirty="0" smtClean="0"/>
              <a:t>, in </a:t>
            </a:r>
            <a:r>
              <a:rPr lang="de-CH" sz="1600" dirty="0" err="1" smtClean="0"/>
              <a:t>clinical</a:t>
            </a:r>
            <a:r>
              <a:rPr lang="de-CH" sz="1600" dirty="0" smtClean="0"/>
              <a:t> </a:t>
            </a:r>
            <a:r>
              <a:rPr lang="de-CH" sz="1600" dirty="0" err="1" smtClean="0"/>
              <a:t>trials</a:t>
            </a:r>
            <a:r>
              <a:rPr lang="de-CH" sz="1600" dirty="0" smtClean="0"/>
              <a:t> </a:t>
            </a:r>
            <a:r>
              <a:rPr lang="de-CH" sz="1600" dirty="0" err="1" smtClean="0"/>
              <a:t>prasugrel</a:t>
            </a:r>
            <a:r>
              <a:rPr lang="de-CH" sz="1600" dirty="0" smtClean="0"/>
              <a:t> </a:t>
            </a:r>
            <a:r>
              <a:rPr lang="de-CH" sz="1600" dirty="0" err="1" smtClean="0"/>
              <a:t>has</a:t>
            </a:r>
            <a:r>
              <a:rPr lang="de-CH" sz="1600" dirty="0" smtClean="0"/>
              <a:t> </a:t>
            </a:r>
            <a:r>
              <a:rPr lang="de-CH" sz="1600" dirty="0" err="1" smtClean="0"/>
              <a:t>demonstrated</a:t>
            </a:r>
            <a:r>
              <a:rPr lang="de-CH" sz="1600" dirty="0"/>
              <a:t> </a:t>
            </a:r>
            <a:r>
              <a:rPr lang="de-CH" sz="1600" dirty="0" err="1" smtClean="0"/>
              <a:t>greater</a:t>
            </a:r>
            <a:r>
              <a:rPr lang="de-CH" sz="1600" dirty="0" smtClean="0"/>
              <a:t> </a:t>
            </a:r>
            <a:r>
              <a:rPr lang="de-CH" sz="1600" dirty="0" err="1" smtClean="0"/>
              <a:t>platelet</a:t>
            </a:r>
            <a:r>
              <a:rPr lang="de-CH" sz="1600" dirty="0" smtClean="0"/>
              <a:t> </a:t>
            </a:r>
            <a:r>
              <a:rPr lang="de-CH" sz="1600" dirty="0" err="1" smtClean="0"/>
              <a:t>inhibition</a:t>
            </a:r>
            <a:r>
              <a:rPr lang="de-CH" sz="1600" dirty="0"/>
              <a:t>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lower</a:t>
            </a:r>
            <a:r>
              <a:rPr lang="de-CH" sz="1600" dirty="0" smtClean="0"/>
              <a:t> </a:t>
            </a:r>
            <a:r>
              <a:rPr lang="de-CH" sz="1600" dirty="0" err="1" smtClean="0"/>
              <a:t>rates</a:t>
            </a:r>
            <a:r>
              <a:rPr lang="de-CH" sz="1600" dirty="0" smtClean="0"/>
              <a:t> of </a:t>
            </a:r>
            <a:r>
              <a:rPr lang="de-CH" sz="1600" dirty="0" err="1" smtClean="0"/>
              <a:t>recurrent</a:t>
            </a:r>
            <a:r>
              <a:rPr lang="de-CH" sz="1600" dirty="0" smtClean="0"/>
              <a:t> </a:t>
            </a:r>
            <a:r>
              <a:rPr lang="de-CH" sz="1600" dirty="0" err="1" smtClean="0"/>
              <a:t>atherothrombotic</a:t>
            </a:r>
            <a:r>
              <a:rPr lang="de-CH" sz="1600" dirty="0" smtClean="0"/>
              <a:t> </a:t>
            </a:r>
            <a:r>
              <a:rPr lang="de-CH" sz="1600" dirty="0" err="1" smtClean="0"/>
              <a:t>events</a:t>
            </a:r>
            <a:r>
              <a:rPr lang="de-CH" sz="1600" dirty="0" smtClean="0"/>
              <a:t> </a:t>
            </a:r>
            <a:r>
              <a:rPr lang="de-CH" sz="1600" dirty="0" err="1" smtClean="0"/>
              <a:t>compared</a:t>
            </a:r>
            <a:r>
              <a:rPr lang="de-CH" sz="1600" dirty="0"/>
              <a:t> </a:t>
            </a:r>
            <a:r>
              <a:rPr lang="de-CH" sz="1600" dirty="0" err="1" smtClean="0"/>
              <a:t>to</a:t>
            </a:r>
            <a:r>
              <a:rPr lang="de-CH" sz="1600" dirty="0" smtClean="0"/>
              <a:t> </a:t>
            </a:r>
            <a:r>
              <a:rPr lang="de-CH" sz="1600" dirty="0" err="1" smtClean="0"/>
              <a:t>clopidogrel</a:t>
            </a:r>
            <a:r>
              <a:rPr lang="de-CH" sz="1600" dirty="0" smtClean="0"/>
              <a:t>. This </a:t>
            </a:r>
            <a:r>
              <a:rPr lang="de-CH" sz="1600" dirty="0" err="1" smtClean="0"/>
              <a:t>might</a:t>
            </a:r>
            <a:r>
              <a:rPr lang="de-CH" sz="1600" dirty="0" smtClean="0"/>
              <a:t> </a:t>
            </a:r>
            <a:r>
              <a:rPr lang="de-CH" sz="1600" dirty="0" err="1" smtClean="0"/>
              <a:t>be</a:t>
            </a:r>
            <a:r>
              <a:rPr lang="de-CH" sz="1600" dirty="0" smtClean="0"/>
              <a:t> </a:t>
            </a:r>
            <a:r>
              <a:rPr lang="de-CH" sz="1600" dirty="0" err="1" smtClean="0"/>
              <a:t>explained</a:t>
            </a:r>
            <a:r>
              <a:rPr lang="de-CH" sz="1600" dirty="0" smtClean="0"/>
              <a:t> </a:t>
            </a:r>
            <a:r>
              <a:rPr lang="de-CH" sz="1600" dirty="0" err="1" smtClean="0"/>
              <a:t>by</a:t>
            </a:r>
            <a:r>
              <a:rPr lang="de-CH" sz="1600" dirty="0" smtClean="0"/>
              <a:t> </a:t>
            </a:r>
            <a:r>
              <a:rPr lang="de-CH" sz="1600" dirty="0" err="1" smtClean="0"/>
              <a:t>prasugrel</a:t>
            </a:r>
            <a:r>
              <a:rPr lang="de-CH" sz="1600" dirty="0" smtClean="0"/>
              <a:t> </a:t>
            </a:r>
            <a:r>
              <a:rPr lang="de-CH" sz="1600" dirty="0" err="1" smtClean="0"/>
              <a:t>more</a:t>
            </a:r>
            <a:r>
              <a:rPr lang="de-CH" sz="1600" dirty="0" smtClean="0"/>
              <a:t> </a:t>
            </a:r>
            <a:r>
              <a:rPr lang="de-CH" sz="1600" dirty="0" err="1" smtClean="0"/>
              <a:t>efficient</a:t>
            </a:r>
            <a:r>
              <a:rPr lang="de-CH" sz="1600" dirty="0" smtClean="0"/>
              <a:t> </a:t>
            </a:r>
            <a:r>
              <a:rPr lang="de-CH" sz="1600" dirty="0" err="1" smtClean="0"/>
              <a:t>bioactivation</a:t>
            </a:r>
            <a:r>
              <a:rPr lang="de-CH" sz="1600" dirty="0" smtClean="0"/>
              <a:t>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higher</a:t>
            </a:r>
            <a:r>
              <a:rPr lang="de-CH" sz="1600" dirty="0" smtClean="0"/>
              <a:t> </a:t>
            </a:r>
            <a:r>
              <a:rPr lang="de-CH" sz="1600" dirty="0" err="1" smtClean="0"/>
              <a:t>concentrations</a:t>
            </a:r>
            <a:r>
              <a:rPr lang="de-CH" sz="1600" dirty="0" smtClean="0"/>
              <a:t> of </a:t>
            </a:r>
            <a:r>
              <a:rPr lang="de-CH" sz="1600" dirty="0" err="1" smtClean="0"/>
              <a:t>the</a:t>
            </a:r>
            <a:r>
              <a:rPr lang="de-CH" sz="1600" dirty="0"/>
              <a:t> </a:t>
            </a:r>
            <a:r>
              <a:rPr lang="de-CH" sz="1600" dirty="0" err="1" smtClean="0"/>
              <a:t>active</a:t>
            </a:r>
            <a:r>
              <a:rPr lang="de-CH" sz="1600" dirty="0" smtClean="0"/>
              <a:t> </a:t>
            </a:r>
            <a:r>
              <a:rPr lang="de-CH" sz="1600" dirty="0" err="1" smtClean="0"/>
              <a:t>metabolite</a:t>
            </a:r>
            <a:r>
              <a:rPr lang="de-CH" sz="1600" dirty="0" smtClean="0"/>
              <a:t>. </a:t>
            </a:r>
          </a:p>
        </p:txBody>
      </p:sp>
      <p:sp>
        <p:nvSpPr>
          <p:cNvPr id="36" name="Stern mit 6 Zacken 35"/>
          <p:cNvSpPr/>
          <p:nvPr/>
        </p:nvSpPr>
        <p:spPr>
          <a:xfrm>
            <a:off x="7757005" y="3053199"/>
            <a:ext cx="144016" cy="138752"/>
          </a:xfrm>
          <a:prstGeom prst="star6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Ellipse 36"/>
          <p:cNvSpPr/>
          <p:nvPr/>
        </p:nvSpPr>
        <p:spPr>
          <a:xfrm>
            <a:off x="7393125" y="2285344"/>
            <a:ext cx="809211" cy="2847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900" dirty="0" smtClean="0">
                <a:solidFill>
                  <a:schemeClr val="tx1"/>
                </a:solidFill>
              </a:rPr>
              <a:t>CYP2C9</a:t>
            </a:r>
            <a:endParaRPr lang="de-CH" sz="900" dirty="0">
              <a:solidFill>
                <a:schemeClr val="tx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7417374" y="2659794"/>
            <a:ext cx="855582" cy="2847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900" dirty="0" smtClean="0">
                <a:solidFill>
                  <a:schemeClr val="tx1"/>
                </a:solidFill>
              </a:rPr>
              <a:t>CYP2C19</a:t>
            </a:r>
            <a:endParaRPr lang="de-CH" sz="900" dirty="0">
              <a:solidFill>
                <a:schemeClr val="tx1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802358" y="1185601"/>
            <a:ext cx="473620" cy="313619"/>
          </a:xfrm>
          <a:prstGeom prst="ellipse">
            <a:avLst/>
          </a:prstGeom>
          <a:solidFill>
            <a:srgbClr val="FFFF66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Ellipse 39"/>
          <p:cNvSpPr/>
          <p:nvPr/>
        </p:nvSpPr>
        <p:spPr>
          <a:xfrm>
            <a:off x="1491662" y="1431835"/>
            <a:ext cx="473620" cy="313619"/>
          </a:xfrm>
          <a:prstGeom prst="ellipse">
            <a:avLst/>
          </a:prstGeom>
          <a:solidFill>
            <a:srgbClr val="FFFF66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Ellipse 40"/>
          <p:cNvSpPr/>
          <p:nvPr/>
        </p:nvSpPr>
        <p:spPr>
          <a:xfrm>
            <a:off x="2020662" y="1439065"/>
            <a:ext cx="473620" cy="313619"/>
          </a:xfrm>
          <a:prstGeom prst="ellipse">
            <a:avLst/>
          </a:prstGeom>
          <a:solidFill>
            <a:srgbClr val="FFFF66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Ellipse 41"/>
          <p:cNvSpPr/>
          <p:nvPr/>
        </p:nvSpPr>
        <p:spPr>
          <a:xfrm>
            <a:off x="2041059" y="2446707"/>
            <a:ext cx="473620" cy="313619"/>
          </a:xfrm>
          <a:prstGeom prst="ellipse">
            <a:avLst/>
          </a:prstGeom>
          <a:solidFill>
            <a:srgbClr val="FFFF66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3" name="Ellipse 42"/>
          <p:cNvSpPr/>
          <p:nvPr/>
        </p:nvSpPr>
        <p:spPr>
          <a:xfrm>
            <a:off x="1965282" y="2173794"/>
            <a:ext cx="473620" cy="313619"/>
          </a:xfrm>
          <a:prstGeom prst="ellipse">
            <a:avLst/>
          </a:prstGeom>
          <a:solidFill>
            <a:srgbClr val="FFFF66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4" name="Ellipse 43"/>
          <p:cNvSpPr/>
          <p:nvPr/>
        </p:nvSpPr>
        <p:spPr>
          <a:xfrm>
            <a:off x="2636729" y="2700923"/>
            <a:ext cx="473620" cy="313619"/>
          </a:xfrm>
          <a:prstGeom prst="ellipse">
            <a:avLst/>
          </a:prstGeom>
          <a:solidFill>
            <a:srgbClr val="FFFF66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Ellipse 44"/>
          <p:cNvSpPr/>
          <p:nvPr/>
        </p:nvSpPr>
        <p:spPr>
          <a:xfrm>
            <a:off x="2407386" y="2131933"/>
            <a:ext cx="486361" cy="335435"/>
          </a:xfrm>
          <a:prstGeom prst="ellipse">
            <a:avLst/>
          </a:prstGeom>
          <a:solidFill>
            <a:schemeClr val="accent2">
              <a:lumMod val="60000"/>
              <a:lumOff val="40000"/>
              <a:alpha val="5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Ellipse 45"/>
          <p:cNvSpPr/>
          <p:nvPr/>
        </p:nvSpPr>
        <p:spPr>
          <a:xfrm>
            <a:off x="2539029" y="2427705"/>
            <a:ext cx="486361" cy="335435"/>
          </a:xfrm>
          <a:prstGeom prst="ellipse">
            <a:avLst/>
          </a:prstGeom>
          <a:solidFill>
            <a:schemeClr val="accent2">
              <a:lumMod val="60000"/>
              <a:lumOff val="40000"/>
              <a:alpha val="5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Ellipse 46"/>
          <p:cNvSpPr/>
          <p:nvPr/>
        </p:nvSpPr>
        <p:spPr>
          <a:xfrm>
            <a:off x="6329448" y="2274774"/>
            <a:ext cx="818112" cy="335435"/>
          </a:xfrm>
          <a:prstGeom prst="ellipse">
            <a:avLst/>
          </a:prstGeom>
          <a:solidFill>
            <a:schemeClr val="accent2">
              <a:lumMod val="60000"/>
              <a:lumOff val="40000"/>
              <a:alpha val="5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8" name="Ellipse 47"/>
          <p:cNvSpPr/>
          <p:nvPr/>
        </p:nvSpPr>
        <p:spPr>
          <a:xfrm>
            <a:off x="7370583" y="2267237"/>
            <a:ext cx="818112" cy="335435"/>
          </a:xfrm>
          <a:prstGeom prst="ellipse">
            <a:avLst/>
          </a:prstGeom>
          <a:solidFill>
            <a:srgbClr val="F5FBA1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9" name="Ellipse 48"/>
          <p:cNvSpPr/>
          <p:nvPr/>
        </p:nvSpPr>
        <p:spPr>
          <a:xfrm>
            <a:off x="7436109" y="2627733"/>
            <a:ext cx="818112" cy="335435"/>
          </a:xfrm>
          <a:prstGeom prst="ellipse">
            <a:avLst/>
          </a:prstGeom>
          <a:solidFill>
            <a:srgbClr val="F5FBA1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Ellipse 49"/>
          <p:cNvSpPr/>
          <p:nvPr/>
        </p:nvSpPr>
        <p:spPr>
          <a:xfrm>
            <a:off x="6383055" y="2635982"/>
            <a:ext cx="818112" cy="335435"/>
          </a:xfrm>
          <a:prstGeom prst="ellipse">
            <a:avLst/>
          </a:prstGeom>
          <a:solidFill>
            <a:srgbClr val="F5FBA1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1" name="Textfeld 50"/>
          <p:cNvSpPr txBox="1"/>
          <p:nvPr/>
        </p:nvSpPr>
        <p:spPr>
          <a:xfrm>
            <a:off x="3050945" y="4067498"/>
            <a:ext cx="263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err="1" smtClean="0"/>
              <a:t>what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is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the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net</a:t>
            </a:r>
            <a:r>
              <a:rPr lang="de-CH" sz="1600" b="1" dirty="0" smtClean="0"/>
              <a:t> PK/PD </a:t>
            </a:r>
            <a:r>
              <a:rPr lang="de-CH" sz="1600" b="1" dirty="0" err="1" smtClean="0"/>
              <a:t>effect</a:t>
            </a:r>
            <a:r>
              <a:rPr lang="de-CH" sz="1600" b="1" dirty="0" smtClean="0"/>
              <a:t> </a:t>
            </a:r>
          </a:p>
          <a:p>
            <a:r>
              <a:rPr lang="de-CH" sz="1600" b="1" dirty="0" err="1"/>
              <a:t>o</a:t>
            </a:r>
            <a:r>
              <a:rPr lang="de-CH" sz="1600" b="1" dirty="0" err="1" smtClean="0"/>
              <a:t>f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this</a:t>
            </a:r>
            <a:r>
              <a:rPr lang="de-CH" sz="1600" b="1" dirty="0" smtClean="0"/>
              <a:t> DDI in </a:t>
            </a:r>
            <a:r>
              <a:rPr lang="de-CH" sz="1600" b="1" dirty="0" err="1" smtClean="0"/>
              <a:t>patients</a:t>
            </a:r>
            <a:r>
              <a:rPr lang="de-CH" sz="1600" b="1" dirty="0" smtClean="0"/>
              <a:t>?</a:t>
            </a:r>
            <a:endParaRPr lang="de-CH" sz="1600" b="1" dirty="0"/>
          </a:p>
        </p:txBody>
      </p:sp>
    </p:spTree>
    <p:extLst>
      <p:ext uri="{BB962C8B-B14F-4D97-AF65-F5344CB8AC3E}">
        <p14:creationId xmlns:p14="http://schemas.microsoft.com/office/powerpoint/2010/main" val="363922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/>
      <p:bldP spid="1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9527" y="0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3200" dirty="0" err="1" smtClean="0">
                <a:latin typeface="+mn-lt"/>
              </a:rPr>
              <a:t>Clopidogrel</a:t>
            </a:r>
            <a:r>
              <a:rPr lang="de-CH" sz="3200" dirty="0" smtClean="0">
                <a:latin typeface="+mn-lt"/>
              </a:rPr>
              <a:t> versus </a:t>
            </a:r>
            <a:r>
              <a:rPr lang="de-CH" sz="3200" dirty="0" err="1" smtClean="0">
                <a:latin typeface="+mn-lt"/>
              </a:rPr>
              <a:t>prasugrel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and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boosted</a:t>
            </a:r>
            <a:r>
              <a:rPr lang="de-CH" sz="3200" dirty="0" smtClean="0">
                <a:latin typeface="+mn-lt"/>
              </a:rPr>
              <a:t> ARV</a:t>
            </a:r>
            <a:endParaRPr lang="de-CH" sz="3200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836712"/>
            <a:ext cx="3313063" cy="189719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951513" y="87481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/>
              <a:t>n =12</a:t>
            </a:r>
          </a:p>
          <a:p>
            <a:r>
              <a:rPr lang="de-CH" sz="1000" dirty="0"/>
              <a:t>n</a:t>
            </a:r>
            <a:r>
              <a:rPr lang="de-CH" sz="1000" dirty="0" smtClean="0"/>
              <a:t>= 9</a:t>
            </a:r>
            <a:endParaRPr lang="de-CH" sz="1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4" y="3343115"/>
            <a:ext cx="6280348" cy="248042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67544" y="3097467"/>
            <a:ext cx="2684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err="1" smtClean="0"/>
              <a:t>Clopidogrel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active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metabolite</a:t>
            </a:r>
            <a:endParaRPr lang="de-CH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635896" y="3108344"/>
            <a:ext cx="2502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err="1" smtClean="0"/>
              <a:t>Prasugrel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active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metabolite</a:t>
            </a:r>
            <a:endParaRPr lang="de-CH" sz="1600" b="1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250825" y="5949280"/>
            <a:ext cx="360735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251520" y="6237312"/>
            <a:ext cx="360735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70607" y="5736309"/>
            <a:ext cx="19621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500" dirty="0" err="1" smtClean="0"/>
              <a:t>antiplatelet</a:t>
            </a:r>
            <a:r>
              <a:rPr lang="de-CH" sz="1500" dirty="0" smtClean="0"/>
              <a:t> </a:t>
            </a:r>
            <a:r>
              <a:rPr lang="de-CH" sz="1500" dirty="0" err="1" smtClean="0"/>
              <a:t>drug</a:t>
            </a:r>
            <a:r>
              <a:rPr lang="de-CH" sz="1500" dirty="0" smtClean="0"/>
              <a:t> </a:t>
            </a:r>
            <a:r>
              <a:rPr lang="de-CH" sz="1500" dirty="0" err="1" smtClean="0"/>
              <a:t>alone</a:t>
            </a:r>
            <a:endParaRPr lang="de-CH" sz="1500" dirty="0"/>
          </a:p>
        </p:txBody>
      </p:sp>
      <p:sp>
        <p:nvSpPr>
          <p:cNvPr id="14" name="Textfeld 13"/>
          <p:cNvSpPr txBox="1"/>
          <p:nvPr/>
        </p:nvSpPr>
        <p:spPr>
          <a:xfrm>
            <a:off x="770607" y="6042774"/>
            <a:ext cx="38431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500" dirty="0" err="1" smtClean="0"/>
              <a:t>antiplatelet</a:t>
            </a:r>
            <a:r>
              <a:rPr lang="de-CH" sz="1500" dirty="0" smtClean="0"/>
              <a:t> </a:t>
            </a:r>
            <a:r>
              <a:rPr lang="de-CH" sz="1500" dirty="0" err="1" smtClean="0"/>
              <a:t>drug</a:t>
            </a:r>
            <a:r>
              <a:rPr lang="de-CH" sz="1500" dirty="0" smtClean="0"/>
              <a:t> + RTV/</a:t>
            </a:r>
            <a:r>
              <a:rPr lang="de-CH" sz="1500" dirty="0" err="1" smtClean="0"/>
              <a:t>Cobicistat</a:t>
            </a:r>
            <a:r>
              <a:rPr lang="de-CH" sz="1500" dirty="0" smtClean="0"/>
              <a:t> </a:t>
            </a:r>
            <a:r>
              <a:rPr lang="de-CH" sz="1500" dirty="0" err="1" smtClean="0"/>
              <a:t>boosted</a:t>
            </a:r>
            <a:r>
              <a:rPr lang="de-CH" sz="1500" dirty="0" smtClean="0"/>
              <a:t> ARV</a:t>
            </a:r>
            <a:endParaRPr lang="de-CH" sz="1500" dirty="0"/>
          </a:p>
        </p:txBody>
      </p:sp>
      <p:sp>
        <p:nvSpPr>
          <p:cNvPr id="15" name="Textfeld 14"/>
          <p:cNvSpPr txBox="1"/>
          <p:nvPr/>
        </p:nvSpPr>
        <p:spPr>
          <a:xfrm>
            <a:off x="1936725" y="4553551"/>
            <a:ext cx="111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FA6A66"/>
                </a:solidFill>
              </a:rPr>
              <a:t>AUC -69%</a:t>
            </a:r>
            <a:endParaRPr lang="de-CH" b="1" dirty="0">
              <a:solidFill>
                <a:srgbClr val="FA6A66"/>
              </a:solidFill>
            </a:endParaRPr>
          </a:p>
        </p:txBody>
      </p:sp>
      <p:sp>
        <p:nvSpPr>
          <p:cNvPr id="16" name="Pfeil nach unten 15"/>
          <p:cNvSpPr/>
          <p:nvPr/>
        </p:nvSpPr>
        <p:spPr>
          <a:xfrm>
            <a:off x="1619672" y="4583325"/>
            <a:ext cx="144016" cy="501859"/>
          </a:xfrm>
          <a:prstGeom prst="downArrow">
            <a:avLst/>
          </a:prstGeom>
          <a:solidFill>
            <a:srgbClr val="FA6A66"/>
          </a:solidFill>
          <a:ln>
            <a:solidFill>
              <a:srgbClr val="FA6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Textfeld 16"/>
          <p:cNvSpPr txBox="1"/>
          <p:nvPr/>
        </p:nvSpPr>
        <p:spPr>
          <a:xfrm>
            <a:off x="5006334" y="4528232"/>
            <a:ext cx="111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FA6A66"/>
                </a:solidFill>
              </a:rPr>
              <a:t>AUC -52%</a:t>
            </a:r>
            <a:endParaRPr lang="de-CH" b="1" dirty="0">
              <a:solidFill>
                <a:srgbClr val="FA6A66"/>
              </a:solidFill>
            </a:endParaRPr>
          </a:p>
        </p:txBody>
      </p:sp>
      <p:sp>
        <p:nvSpPr>
          <p:cNvPr id="18" name="Pfeil nach unten 17"/>
          <p:cNvSpPr/>
          <p:nvPr/>
        </p:nvSpPr>
        <p:spPr>
          <a:xfrm>
            <a:off x="4572000" y="4466886"/>
            <a:ext cx="144016" cy="501859"/>
          </a:xfrm>
          <a:prstGeom prst="downArrow">
            <a:avLst/>
          </a:prstGeom>
          <a:solidFill>
            <a:srgbClr val="FA6A66"/>
          </a:solidFill>
          <a:ln>
            <a:solidFill>
              <a:srgbClr val="FA6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Textfeld 18"/>
          <p:cNvSpPr txBox="1"/>
          <p:nvPr/>
        </p:nvSpPr>
        <p:spPr>
          <a:xfrm>
            <a:off x="250825" y="863501"/>
            <a:ext cx="103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PK </a:t>
            </a:r>
            <a:r>
              <a:rPr lang="de-CH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effect</a:t>
            </a:r>
            <a:endParaRPr lang="de-CH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232843" y="3616035"/>
            <a:ext cx="2875661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500" dirty="0" smtClean="0"/>
              <a:t>Second </a:t>
            </a:r>
            <a:r>
              <a:rPr lang="de-CH" sz="1500" dirty="0" err="1" smtClean="0"/>
              <a:t>independent</a:t>
            </a:r>
            <a:r>
              <a:rPr lang="de-CH" sz="1500" dirty="0" smtClean="0"/>
              <a:t> </a:t>
            </a:r>
            <a:r>
              <a:rPr lang="de-CH" sz="1500" dirty="0" err="1" smtClean="0"/>
              <a:t>clinical</a:t>
            </a:r>
            <a:endParaRPr lang="de-CH" sz="1500" dirty="0" smtClean="0"/>
          </a:p>
          <a:p>
            <a:r>
              <a:rPr lang="de-CH" sz="1500" dirty="0" err="1" smtClean="0"/>
              <a:t>study</a:t>
            </a:r>
            <a:r>
              <a:rPr lang="de-CH" sz="1500" dirty="0" smtClean="0"/>
              <a:t>:</a:t>
            </a:r>
          </a:p>
          <a:p>
            <a:endParaRPr lang="de-CH" sz="800" dirty="0"/>
          </a:p>
          <a:p>
            <a:r>
              <a:rPr lang="de-CH" sz="1500" dirty="0" err="1" smtClean="0"/>
              <a:t>clopidogrel</a:t>
            </a:r>
            <a:r>
              <a:rPr lang="de-CH" sz="1500" dirty="0" smtClean="0"/>
              <a:t> + RTV </a:t>
            </a:r>
            <a:r>
              <a:rPr lang="de-CH" sz="1500" dirty="0" smtClean="0">
                <a:sym typeface="Wingdings" panose="05000000000000000000" pitchFamily="2" charset="2"/>
              </a:rPr>
              <a:t></a:t>
            </a:r>
          </a:p>
          <a:p>
            <a:r>
              <a:rPr lang="de-CH" sz="1500" dirty="0" err="1" smtClean="0"/>
              <a:t>clopidogrel</a:t>
            </a:r>
            <a:r>
              <a:rPr lang="de-CH" sz="1500" dirty="0" smtClean="0"/>
              <a:t> </a:t>
            </a:r>
            <a:r>
              <a:rPr lang="de-CH" sz="1500" dirty="0" err="1" smtClean="0"/>
              <a:t>active</a:t>
            </a:r>
            <a:r>
              <a:rPr lang="de-CH" sz="1500" dirty="0" smtClean="0"/>
              <a:t> </a:t>
            </a:r>
            <a:r>
              <a:rPr lang="de-CH" sz="1500" dirty="0" err="1" smtClean="0"/>
              <a:t>met</a:t>
            </a:r>
            <a:r>
              <a:rPr lang="de-CH" sz="1500" dirty="0" smtClean="0"/>
              <a:t>. </a:t>
            </a:r>
            <a:r>
              <a:rPr lang="de-CH" sz="1500" b="1" dirty="0" smtClean="0"/>
              <a:t>AUC -49%</a:t>
            </a:r>
          </a:p>
          <a:p>
            <a:endParaRPr lang="de-CH" sz="1500" b="1" dirty="0"/>
          </a:p>
          <a:p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</a:rPr>
              <a:t>Itkonen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</a:rPr>
              <a:t> MK et al.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</a:rPr>
              <a:t>Pharmacol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</a:rPr>
              <a:t>Ther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</a:rPr>
              <a:t> 2018</a:t>
            </a:r>
            <a:endParaRPr lang="de-C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 Box 252"/>
          <p:cNvSpPr txBox="1">
            <a:spLocks noChangeArrowheads="1"/>
          </p:cNvSpPr>
          <p:nvPr/>
        </p:nvSpPr>
        <p:spPr bwMode="auto">
          <a:xfrm>
            <a:off x="6300192" y="6102565"/>
            <a:ext cx="28352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Marsousi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N et al.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Clin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Pharmacokinet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2018</a:t>
            </a:r>
            <a:endParaRPr lang="de-CH" sz="12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  <p:bldP spid="15" grpId="0"/>
      <p:bldP spid="16" grpId="0" animBg="1"/>
      <p:bldP spid="17" grpId="0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483643" y="764704"/>
            <a:ext cx="4968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err="1" smtClean="0"/>
              <a:t>Platelet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receptor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blockade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measured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with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VerifyNow</a:t>
            </a:r>
            <a:r>
              <a:rPr lang="de-CH" sz="1600" b="1" dirty="0" smtClean="0"/>
              <a:t>®</a:t>
            </a:r>
            <a:endParaRPr lang="de-CH" sz="16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45" y="1131088"/>
            <a:ext cx="2743795" cy="151361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868389" y="2610791"/>
            <a:ext cx="3619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/>
              <a:t>&lt;200 P2Y12 </a:t>
            </a:r>
            <a:r>
              <a:rPr lang="de-CH" sz="1000" dirty="0" err="1" smtClean="0"/>
              <a:t>Reaction</a:t>
            </a:r>
            <a:r>
              <a:rPr lang="de-CH" sz="1000" dirty="0" smtClean="0"/>
              <a:t> Units (PRU) </a:t>
            </a:r>
            <a:r>
              <a:rPr lang="de-CH" sz="1000" dirty="0" err="1" smtClean="0"/>
              <a:t>suggests</a:t>
            </a:r>
            <a:r>
              <a:rPr lang="de-CH" sz="1000" dirty="0" smtClean="0"/>
              <a:t> P2Y12 </a:t>
            </a:r>
            <a:r>
              <a:rPr lang="de-CH" sz="1000" dirty="0" err="1" smtClean="0"/>
              <a:t>inhibition</a:t>
            </a:r>
            <a:r>
              <a:rPr lang="de-CH" sz="1000" dirty="0" smtClean="0"/>
              <a:t> </a:t>
            </a:r>
            <a:r>
              <a:rPr lang="de-CH" sz="1000" dirty="0" err="1" smtClean="0"/>
              <a:t>effect</a:t>
            </a:r>
            <a:r>
              <a:rPr lang="de-CH" sz="1000" dirty="0" smtClean="0"/>
              <a:t> </a:t>
            </a:r>
            <a:endParaRPr lang="de-CH" sz="1000" dirty="0"/>
          </a:p>
        </p:txBody>
      </p:sp>
      <p:sp>
        <p:nvSpPr>
          <p:cNvPr id="7" name="Textfeld 6"/>
          <p:cNvSpPr txBox="1"/>
          <p:nvPr/>
        </p:nvSpPr>
        <p:spPr>
          <a:xfrm>
            <a:off x="250825" y="764704"/>
            <a:ext cx="1055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PD </a:t>
            </a:r>
            <a:r>
              <a:rPr lang="de-CH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effect</a:t>
            </a:r>
            <a:endParaRPr lang="de-CH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41" y="3317207"/>
            <a:ext cx="4955816" cy="190182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29936" y="2852936"/>
            <a:ext cx="1156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err="1" smtClean="0"/>
              <a:t>Clopidogrel</a:t>
            </a:r>
            <a:endParaRPr lang="de-CH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563888" y="2874422"/>
            <a:ext cx="977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err="1" smtClean="0"/>
              <a:t>Prasugrel</a:t>
            </a:r>
            <a:endParaRPr lang="de-CH" sz="1600" b="1" dirty="0"/>
          </a:p>
        </p:txBody>
      </p:sp>
      <p:sp>
        <p:nvSpPr>
          <p:cNvPr id="11" name="Rechteck 10"/>
          <p:cNvSpPr/>
          <p:nvPr/>
        </p:nvSpPr>
        <p:spPr>
          <a:xfrm>
            <a:off x="179512" y="3317207"/>
            <a:ext cx="288032" cy="255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305297" y="3358343"/>
            <a:ext cx="288032" cy="255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2546661" y="3256158"/>
            <a:ext cx="288032" cy="255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Flussdiagramm: Verzweigung 13"/>
          <p:cNvSpPr/>
          <p:nvPr/>
        </p:nvSpPr>
        <p:spPr>
          <a:xfrm>
            <a:off x="467544" y="5282158"/>
            <a:ext cx="185397" cy="144016"/>
          </a:xfrm>
          <a:prstGeom prst="flowChartDecis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Textfeld 14"/>
          <p:cNvSpPr txBox="1"/>
          <p:nvPr/>
        </p:nvSpPr>
        <p:spPr>
          <a:xfrm>
            <a:off x="611560" y="5162525"/>
            <a:ext cx="1543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healthy</a:t>
            </a:r>
            <a:r>
              <a:rPr lang="de-CH" sz="1400" dirty="0" smtClean="0"/>
              <a:t> </a:t>
            </a:r>
            <a:r>
              <a:rPr lang="de-CH" sz="1400" dirty="0" err="1" smtClean="0"/>
              <a:t>volunteers</a:t>
            </a:r>
            <a:endParaRPr lang="de-CH" sz="1400" dirty="0"/>
          </a:p>
        </p:txBody>
      </p:sp>
      <p:sp>
        <p:nvSpPr>
          <p:cNvPr id="16" name="Ellipse 15"/>
          <p:cNvSpPr/>
          <p:nvPr/>
        </p:nvSpPr>
        <p:spPr>
          <a:xfrm>
            <a:off x="2483643" y="5282158"/>
            <a:ext cx="144141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Textfeld 16"/>
          <p:cNvSpPr txBox="1"/>
          <p:nvPr/>
        </p:nvSpPr>
        <p:spPr>
          <a:xfrm>
            <a:off x="2699792" y="5157192"/>
            <a:ext cx="1080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HIV </a:t>
            </a:r>
            <a:r>
              <a:rPr lang="de-CH" sz="1400" dirty="0" err="1" smtClean="0"/>
              <a:t>patients</a:t>
            </a:r>
            <a:endParaRPr lang="de-CH" sz="1400" dirty="0"/>
          </a:p>
        </p:txBody>
      </p:sp>
      <p:sp>
        <p:nvSpPr>
          <p:cNvPr id="18" name="Rechteck 17"/>
          <p:cNvSpPr/>
          <p:nvPr/>
        </p:nvSpPr>
        <p:spPr>
          <a:xfrm>
            <a:off x="4211960" y="3317207"/>
            <a:ext cx="864096" cy="39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312" y="2982729"/>
            <a:ext cx="211235" cy="197242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>
            <a:off x="1591097" y="3550066"/>
            <a:ext cx="576064" cy="493097"/>
          </a:xfrm>
          <a:prstGeom prst="ellipse">
            <a:avLst/>
          </a:prstGeom>
          <a:solidFill>
            <a:schemeClr val="accent2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Textfeld 20"/>
          <p:cNvSpPr txBox="1"/>
          <p:nvPr/>
        </p:nvSpPr>
        <p:spPr>
          <a:xfrm>
            <a:off x="539552" y="3183076"/>
            <a:ext cx="2024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00" dirty="0" smtClean="0">
                <a:solidFill>
                  <a:schemeClr val="accent2">
                    <a:lumMod val="75000"/>
                  </a:schemeClr>
                </a:solidFill>
              </a:rPr>
              <a:t>44% HIV </a:t>
            </a:r>
            <a:r>
              <a:rPr lang="de-CH" sz="1000" dirty="0" err="1" smtClean="0">
                <a:solidFill>
                  <a:schemeClr val="accent2">
                    <a:lumMod val="75000"/>
                  </a:schemeClr>
                </a:solidFill>
              </a:rPr>
              <a:t>patients</a:t>
            </a:r>
            <a:r>
              <a:rPr lang="de-CH" sz="1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CH" sz="1000" dirty="0" err="1" smtClean="0">
                <a:solidFill>
                  <a:schemeClr val="accent2">
                    <a:lumMod val="75000"/>
                  </a:schemeClr>
                </a:solidFill>
              </a:rPr>
              <a:t>did</a:t>
            </a:r>
            <a:r>
              <a:rPr lang="de-CH" sz="1000" dirty="0" smtClean="0">
                <a:solidFill>
                  <a:schemeClr val="accent2">
                    <a:lumMod val="75000"/>
                  </a:schemeClr>
                </a:solidFill>
              </a:rPr>
              <a:t> not </a:t>
            </a:r>
          </a:p>
          <a:p>
            <a:pPr algn="ctr"/>
            <a:r>
              <a:rPr lang="de-CH" sz="1000" dirty="0" err="1" smtClean="0">
                <a:solidFill>
                  <a:schemeClr val="accent2">
                    <a:lumMod val="75000"/>
                  </a:schemeClr>
                </a:solidFill>
              </a:rPr>
              <a:t>achieve</a:t>
            </a:r>
            <a:r>
              <a:rPr lang="de-CH" sz="1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CH" sz="1000" dirty="0" err="1" smtClean="0">
                <a:solidFill>
                  <a:schemeClr val="accent2">
                    <a:lumMod val="75000"/>
                  </a:schemeClr>
                </a:solidFill>
              </a:rPr>
              <a:t>platelet</a:t>
            </a:r>
            <a:r>
              <a:rPr lang="de-CH" sz="1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CH" sz="1000" dirty="0" err="1" smtClean="0">
                <a:solidFill>
                  <a:schemeClr val="accent2">
                    <a:lumMod val="75000"/>
                  </a:schemeClr>
                </a:solidFill>
              </a:rPr>
              <a:t>inhibition</a:t>
            </a:r>
            <a:endParaRPr lang="de-CH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051685" y="3172906"/>
            <a:ext cx="195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000" dirty="0" smtClean="0">
                <a:solidFill>
                  <a:srgbClr val="00B050"/>
                </a:solidFill>
              </a:rPr>
              <a:t>all HIV </a:t>
            </a:r>
            <a:r>
              <a:rPr lang="de-CH" sz="1000" dirty="0" err="1" smtClean="0">
                <a:solidFill>
                  <a:srgbClr val="00B050"/>
                </a:solidFill>
              </a:rPr>
              <a:t>patients</a:t>
            </a:r>
            <a:r>
              <a:rPr lang="de-CH" sz="1000" dirty="0">
                <a:solidFill>
                  <a:srgbClr val="00B050"/>
                </a:solidFill>
              </a:rPr>
              <a:t> </a:t>
            </a:r>
            <a:r>
              <a:rPr lang="de-CH" sz="1000" dirty="0" err="1" smtClean="0">
                <a:solidFill>
                  <a:srgbClr val="00B050"/>
                </a:solidFill>
              </a:rPr>
              <a:t>prasugrel</a:t>
            </a:r>
            <a:r>
              <a:rPr lang="de-CH" sz="1000" dirty="0" smtClean="0">
                <a:solidFill>
                  <a:srgbClr val="00B050"/>
                </a:solidFill>
              </a:rPr>
              <a:t> </a:t>
            </a:r>
            <a:r>
              <a:rPr lang="de-CH" sz="1000" dirty="0" err="1" smtClean="0">
                <a:solidFill>
                  <a:srgbClr val="00B050"/>
                </a:solidFill>
              </a:rPr>
              <a:t>platelet</a:t>
            </a:r>
            <a:r>
              <a:rPr lang="de-CH" sz="1000" dirty="0" smtClean="0">
                <a:solidFill>
                  <a:srgbClr val="00B050"/>
                </a:solidFill>
              </a:rPr>
              <a:t> </a:t>
            </a:r>
            <a:r>
              <a:rPr lang="de-CH" sz="1000" dirty="0" err="1" smtClean="0">
                <a:solidFill>
                  <a:srgbClr val="00B050"/>
                </a:solidFill>
              </a:rPr>
              <a:t>inhibition</a:t>
            </a:r>
            <a:r>
              <a:rPr lang="de-CH" sz="1000" dirty="0" smtClean="0">
                <a:solidFill>
                  <a:srgbClr val="00B050"/>
                </a:solidFill>
              </a:rPr>
              <a:t> </a:t>
            </a:r>
            <a:r>
              <a:rPr lang="de-CH" sz="1000" dirty="0" err="1" smtClean="0">
                <a:solidFill>
                  <a:srgbClr val="00B050"/>
                </a:solidFill>
              </a:rPr>
              <a:t>remains</a:t>
            </a:r>
            <a:r>
              <a:rPr lang="de-CH" sz="1000" dirty="0" smtClean="0">
                <a:solidFill>
                  <a:srgbClr val="00B050"/>
                </a:solidFill>
              </a:rPr>
              <a:t> </a:t>
            </a:r>
            <a:r>
              <a:rPr lang="de-CH" sz="1000" dirty="0" err="1" smtClean="0">
                <a:solidFill>
                  <a:srgbClr val="00B050"/>
                </a:solidFill>
              </a:rPr>
              <a:t>adequate</a:t>
            </a:r>
            <a:endParaRPr lang="de-CH" sz="1000" dirty="0" smtClean="0">
              <a:solidFill>
                <a:srgbClr val="00B05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488291" y="2595401"/>
            <a:ext cx="1288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>
                <a:cs typeface="Arial" panose="020B0604020202020204" pitchFamily="34" charset="0"/>
                <a:hlinkClick r:id="rId6"/>
              </a:rPr>
              <a:t>www.accriva.com</a:t>
            </a:r>
            <a:endParaRPr lang="de-CH" sz="1200" dirty="0"/>
          </a:p>
        </p:txBody>
      </p:sp>
      <p:sp>
        <p:nvSpPr>
          <p:cNvPr id="24" name="Textfeld 23"/>
          <p:cNvSpPr txBox="1"/>
          <p:nvPr/>
        </p:nvSpPr>
        <p:spPr>
          <a:xfrm>
            <a:off x="5796137" y="3429000"/>
            <a:ext cx="3093078" cy="1785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500" dirty="0" smtClean="0"/>
              <a:t>Second </a:t>
            </a:r>
            <a:r>
              <a:rPr lang="de-CH" sz="1500" dirty="0" err="1" smtClean="0"/>
              <a:t>independent</a:t>
            </a:r>
            <a:r>
              <a:rPr lang="de-CH" sz="1500" dirty="0" smtClean="0"/>
              <a:t> </a:t>
            </a:r>
            <a:r>
              <a:rPr lang="de-CH" sz="1500" dirty="0" err="1" smtClean="0"/>
              <a:t>clinical</a:t>
            </a:r>
            <a:r>
              <a:rPr lang="de-CH" sz="1500" dirty="0"/>
              <a:t> </a:t>
            </a:r>
            <a:r>
              <a:rPr lang="de-CH" sz="1500" dirty="0" err="1" smtClean="0"/>
              <a:t>study</a:t>
            </a:r>
            <a:r>
              <a:rPr lang="de-CH" sz="1500" dirty="0" smtClean="0"/>
              <a:t>:</a:t>
            </a:r>
          </a:p>
          <a:p>
            <a:endParaRPr lang="de-CH" sz="800" dirty="0"/>
          </a:p>
          <a:p>
            <a:r>
              <a:rPr lang="de-CH" sz="1500" dirty="0" err="1" smtClean="0"/>
              <a:t>average</a:t>
            </a:r>
            <a:r>
              <a:rPr lang="de-CH" sz="1500" dirty="0" smtClean="0"/>
              <a:t> </a:t>
            </a:r>
            <a:r>
              <a:rPr lang="de-CH" sz="1500" dirty="0" err="1" smtClean="0"/>
              <a:t>inhibition</a:t>
            </a:r>
            <a:r>
              <a:rPr lang="de-CH" sz="1500" dirty="0" smtClean="0"/>
              <a:t> </a:t>
            </a:r>
            <a:r>
              <a:rPr lang="de-CH" sz="1500" dirty="0" err="1" smtClean="0"/>
              <a:t>of</a:t>
            </a:r>
            <a:r>
              <a:rPr lang="de-CH" sz="1500" dirty="0" smtClean="0"/>
              <a:t> </a:t>
            </a:r>
            <a:r>
              <a:rPr lang="de-CH" sz="1500" dirty="0" err="1" smtClean="0"/>
              <a:t>platelet</a:t>
            </a:r>
            <a:r>
              <a:rPr lang="de-CH" sz="1500" dirty="0" smtClean="0"/>
              <a:t> </a:t>
            </a:r>
            <a:r>
              <a:rPr lang="de-CH" sz="1500" dirty="0" err="1" smtClean="0"/>
              <a:t>aggregation</a:t>
            </a:r>
            <a:r>
              <a:rPr lang="de-CH" sz="1500" dirty="0"/>
              <a:t> </a:t>
            </a:r>
            <a:r>
              <a:rPr lang="de-CH" sz="1500" dirty="0" err="1" smtClean="0"/>
              <a:t>decreased</a:t>
            </a:r>
            <a:r>
              <a:rPr lang="de-CH" sz="1500" dirty="0" smtClean="0"/>
              <a:t>:</a:t>
            </a:r>
          </a:p>
          <a:p>
            <a:r>
              <a:rPr lang="de-CH" sz="1500" b="1" dirty="0" smtClean="0"/>
              <a:t>51% </a:t>
            </a:r>
            <a:r>
              <a:rPr lang="de-CH" sz="1500" dirty="0" smtClean="0"/>
              <a:t>(</a:t>
            </a:r>
            <a:r>
              <a:rPr lang="de-CH" sz="1500" dirty="0" err="1" smtClean="0"/>
              <a:t>clopidogrel</a:t>
            </a:r>
            <a:r>
              <a:rPr lang="de-CH" sz="1500" dirty="0" smtClean="0"/>
              <a:t> </a:t>
            </a:r>
            <a:r>
              <a:rPr lang="de-CH" sz="1500" dirty="0" err="1" smtClean="0"/>
              <a:t>alone</a:t>
            </a:r>
            <a:r>
              <a:rPr lang="de-CH" sz="1500" dirty="0" smtClean="0"/>
              <a:t>) </a:t>
            </a:r>
            <a:r>
              <a:rPr lang="de-CH" sz="1500" dirty="0" err="1" smtClean="0"/>
              <a:t>vs</a:t>
            </a:r>
            <a:r>
              <a:rPr lang="de-CH" sz="1500" dirty="0" smtClean="0"/>
              <a:t> </a:t>
            </a:r>
            <a:r>
              <a:rPr lang="de-CH" sz="1500" b="1" dirty="0" smtClean="0"/>
              <a:t>31%</a:t>
            </a:r>
            <a:r>
              <a:rPr lang="de-CH" sz="1500" dirty="0" smtClean="0"/>
              <a:t> (</a:t>
            </a:r>
            <a:r>
              <a:rPr lang="de-CH" sz="1500" dirty="0" err="1" smtClean="0"/>
              <a:t>clopidogrel</a:t>
            </a:r>
            <a:r>
              <a:rPr lang="de-CH" sz="1500" dirty="0" smtClean="0"/>
              <a:t> + RTV)</a:t>
            </a:r>
          </a:p>
          <a:p>
            <a:endParaRPr lang="de-CH" sz="1500" b="1" dirty="0"/>
          </a:p>
          <a:p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</a:rPr>
              <a:t>Itkonen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</a:rPr>
              <a:t> MK et al.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</a:rPr>
              <a:t>Pharmacol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</a:rPr>
              <a:t>Ther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</a:rPr>
              <a:t> 2018</a:t>
            </a:r>
            <a:endParaRPr lang="de-C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 Box 252"/>
          <p:cNvSpPr txBox="1">
            <a:spLocks noChangeArrowheads="1"/>
          </p:cNvSpPr>
          <p:nvPr/>
        </p:nvSpPr>
        <p:spPr bwMode="auto">
          <a:xfrm>
            <a:off x="3491880" y="6113682"/>
            <a:ext cx="56492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Marsousi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N et al.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Clin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Pharmacokinet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2018,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Itkonen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MK et al.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Clin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Pharmacol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Ther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2018 </a:t>
            </a:r>
            <a:endParaRPr lang="de-CH" sz="12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17612" y="5682734"/>
            <a:ext cx="8318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de-CH" sz="1600" dirty="0" err="1" smtClean="0">
                <a:sym typeface="Wingdings" panose="05000000000000000000" pitchFamily="2" charset="2"/>
              </a:rPr>
              <a:t>prasugrel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should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be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preferred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over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clopidogrel</a:t>
            </a:r>
            <a:r>
              <a:rPr lang="de-CH" sz="1600" dirty="0" smtClean="0">
                <a:sym typeface="Wingdings" panose="05000000000000000000" pitchFamily="2" charset="2"/>
              </a:rPr>
              <a:t> in </a:t>
            </a:r>
            <a:r>
              <a:rPr lang="de-CH" sz="1600" dirty="0" err="1" smtClean="0">
                <a:sym typeface="Wingdings" panose="05000000000000000000" pitchFamily="2" charset="2"/>
              </a:rPr>
              <a:t>presence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of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boosted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regimens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when</a:t>
            </a:r>
            <a:r>
              <a:rPr lang="de-CH" sz="1600" dirty="0" smtClean="0">
                <a:sym typeface="Wingdings" panose="05000000000000000000" pitchFamily="2" charset="2"/>
              </a:rPr>
              <a:t> </a:t>
            </a:r>
            <a:r>
              <a:rPr lang="de-CH" sz="1600" dirty="0" err="1" smtClean="0">
                <a:sym typeface="Wingdings" panose="05000000000000000000" pitchFamily="2" charset="2"/>
              </a:rPr>
              <a:t>possible</a:t>
            </a:r>
            <a:endParaRPr lang="de-CH" sz="1600" dirty="0" smtClean="0">
              <a:sym typeface="Wingdings" panose="05000000000000000000" pitchFamily="2" charset="2"/>
            </a:endParaRPr>
          </a:p>
          <a:p>
            <a:r>
              <a:rPr lang="de-CH" sz="1600" dirty="0">
                <a:sym typeface="Wingdings" panose="05000000000000000000" pitchFamily="2" charset="2"/>
              </a:rPr>
              <a:t> </a:t>
            </a:r>
            <a:r>
              <a:rPr lang="de-CH" sz="1600" dirty="0" smtClean="0">
                <a:sym typeface="Wingdings" panose="05000000000000000000" pitchFamily="2" charset="2"/>
              </a:rPr>
              <a:t>     </a:t>
            </a:r>
            <a:endParaRPr lang="de-CH" sz="1600" dirty="0"/>
          </a:p>
        </p:txBody>
      </p:sp>
      <p:sp>
        <p:nvSpPr>
          <p:cNvPr id="28" name="Titel 4"/>
          <p:cNvSpPr>
            <a:spLocks noGrp="1"/>
          </p:cNvSpPr>
          <p:nvPr>
            <p:ph type="title"/>
          </p:nvPr>
        </p:nvSpPr>
        <p:spPr>
          <a:xfrm>
            <a:off x="489527" y="0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3200" dirty="0" err="1" smtClean="0">
                <a:latin typeface="+mn-lt"/>
              </a:rPr>
              <a:t>Clopidogrel</a:t>
            </a:r>
            <a:r>
              <a:rPr lang="de-CH" sz="3200" dirty="0" smtClean="0">
                <a:latin typeface="+mn-lt"/>
              </a:rPr>
              <a:t> versus </a:t>
            </a:r>
            <a:r>
              <a:rPr lang="de-CH" sz="3200" dirty="0" err="1" smtClean="0">
                <a:latin typeface="+mn-lt"/>
              </a:rPr>
              <a:t>prasugrel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and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boosted</a:t>
            </a:r>
            <a:r>
              <a:rPr lang="de-CH" sz="3200" dirty="0" smtClean="0">
                <a:latin typeface="+mn-lt"/>
              </a:rPr>
              <a:t> ARV</a:t>
            </a:r>
            <a:endParaRPr lang="de-CH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02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20" grpId="0" animBg="1"/>
      <p:bldP spid="21" grpId="0"/>
      <p:bldP spid="22" grpId="0"/>
      <p:bldP spid="24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4"/>
          <p:cNvSpPr>
            <a:spLocks noGrp="1"/>
          </p:cNvSpPr>
          <p:nvPr>
            <p:ph type="title"/>
          </p:nvPr>
        </p:nvSpPr>
        <p:spPr>
          <a:xfrm>
            <a:off x="489527" y="9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3200" dirty="0" smtClean="0">
                <a:latin typeface="+mn-lt"/>
              </a:rPr>
              <a:t>Learning </a:t>
            </a:r>
            <a:r>
              <a:rPr lang="de-CH" sz="3200" dirty="0" err="1" smtClean="0">
                <a:latin typeface="+mn-lt"/>
              </a:rPr>
              <a:t>points</a:t>
            </a:r>
            <a:endParaRPr lang="de-CH" sz="3200" dirty="0">
              <a:latin typeface="+mn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47649" y="930048"/>
            <a:ext cx="86817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 err="1">
                <a:latin typeface="Calibri" pitchFamily="34" charset="0"/>
              </a:rPr>
              <a:t>Comorbidities</a:t>
            </a:r>
            <a:r>
              <a:rPr lang="de-CH" dirty="0">
                <a:latin typeface="Calibri" pitchFamily="34" charset="0"/>
              </a:rPr>
              <a:t>, </a:t>
            </a:r>
            <a:r>
              <a:rPr lang="de-CH" dirty="0" err="1">
                <a:latin typeface="Calibri" pitchFamily="34" charset="0"/>
              </a:rPr>
              <a:t>age-related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physiological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changes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and</a:t>
            </a:r>
            <a:r>
              <a:rPr lang="de-CH" dirty="0">
                <a:latin typeface="Calibri" pitchFamily="34" charset="0"/>
              </a:rPr>
              <a:t> care </a:t>
            </a:r>
            <a:r>
              <a:rPr lang="de-CH" dirty="0" err="1">
                <a:latin typeface="Calibri" pitchFamily="34" charset="0"/>
              </a:rPr>
              <a:t>by</a:t>
            </a:r>
            <a:r>
              <a:rPr lang="de-CH" dirty="0">
                <a:latin typeface="Calibri" pitchFamily="34" charset="0"/>
              </a:rPr>
              <a:t> multiple </a:t>
            </a:r>
            <a:r>
              <a:rPr lang="de-CH" dirty="0" err="1">
                <a:latin typeface="Calibri" pitchFamily="34" charset="0"/>
              </a:rPr>
              <a:t>healthcare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 smtClean="0">
                <a:latin typeface="Calibri" pitchFamily="34" charset="0"/>
              </a:rPr>
              <a:t>providers</a:t>
            </a:r>
            <a:r>
              <a:rPr lang="de-CH" dirty="0" smtClean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predispose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elderly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individuals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living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with</a:t>
            </a:r>
            <a:r>
              <a:rPr lang="de-CH" dirty="0">
                <a:latin typeface="Calibri" pitchFamily="34" charset="0"/>
              </a:rPr>
              <a:t> HIV </a:t>
            </a:r>
            <a:r>
              <a:rPr lang="de-CH" dirty="0" err="1">
                <a:latin typeface="Calibri" pitchFamily="34" charset="0"/>
              </a:rPr>
              <a:t>to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polypharmacy</a:t>
            </a:r>
            <a:r>
              <a:rPr lang="de-CH" dirty="0">
                <a:latin typeface="Calibri" pitchFamily="34" charset="0"/>
              </a:rPr>
              <a:t>, </a:t>
            </a:r>
            <a:r>
              <a:rPr lang="de-CH" dirty="0" err="1" smtClean="0">
                <a:latin typeface="Calibri" pitchFamily="34" charset="0"/>
              </a:rPr>
              <a:t>inappropriate</a:t>
            </a:r>
            <a:r>
              <a:rPr lang="de-CH" dirty="0" smtClean="0">
                <a:latin typeface="Calibri" pitchFamily="34" charset="0"/>
              </a:rPr>
              <a:t> </a:t>
            </a:r>
            <a:r>
              <a:rPr lang="de-CH" dirty="0" err="1" smtClean="0">
                <a:latin typeface="Calibri" pitchFamily="34" charset="0"/>
              </a:rPr>
              <a:t>prescribing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 smtClean="0">
                <a:latin typeface="Calibri" pitchFamily="34" charset="0"/>
              </a:rPr>
              <a:t>and</a:t>
            </a:r>
            <a:r>
              <a:rPr lang="de-CH" dirty="0" smtClean="0">
                <a:latin typeface="Calibri" pitchFamily="34" charset="0"/>
              </a:rPr>
              <a:t> DDIs </a:t>
            </a:r>
            <a:r>
              <a:rPr lang="de-CH" dirty="0" err="1" smtClean="0">
                <a:latin typeface="Calibri" pitchFamily="34" charset="0"/>
              </a:rPr>
              <a:t>between</a:t>
            </a:r>
            <a:r>
              <a:rPr lang="de-CH" dirty="0" smtClean="0">
                <a:latin typeface="Calibri" pitchFamily="34" charset="0"/>
              </a:rPr>
              <a:t> HIV </a:t>
            </a:r>
            <a:r>
              <a:rPr lang="de-CH" dirty="0" err="1" smtClean="0">
                <a:latin typeface="Calibri" pitchFamily="34" charset="0"/>
              </a:rPr>
              <a:t>drugs</a:t>
            </a:r>
            <a:r>
              <a:rPr lang="de-CH" dirty="0" smtClean="0">
                <a:latin typeface="Calibri" pitchFamily="34" charset="0"/>
              </a:rPr>
              <a:t>/non-HIV </a:t>
            </a:r>
            <a:r>
              <a:rPr lang="de-CH" dirty="0" err="1" smtClean="0">
                <a:latin typeface="Calibri" pitchFamily="34" charset="0"/>
              </a:rPr>
              <a:t>drugs</a:t>
            </a:r>
            <a:r>
              <a:rPr lang="de-CH" dirty="0" smtClean="0">
                <a:latin typeface="Calibri" pitchFamily="34" charset="0"/>
              </a:rPr>
              <a:t> but also </a:t>
            </a:r>
            <a:r>
              <a:rPr lang="de-CH" dirty="0" err="1" smtClean="0">
                <a:latin typeface="Calibri" pitchFamily="34" charset="0"/>
              </a:rPr>
              <a:t>between</a:t>
            </a:r>
            <a:r>
              <a:rPr lang="de-CH" dirty="0" smtClean="0">
                <a:latin typeface="Calibri" pitchFamily="34" charset="0"/>
              </a:rPr>
              <a:t> non-HIV </a:t>
            </a:r>
            <a:r>
              <a:rPr lang="de-CH" dirty="0" err="1" smtClean="0">
                <a:latin typeface="Calibri" pitchFamily="34" charset="0"/>
              </a:rPr>
              <a:t>drugs</a:t>
            </a:r>
            <a:r>
              <a:rPr lang="de-CH" dirty="0" smtClean="0">
                <a:latin typeface="Calibri" pitchFamily="34" charset="0"/>
              </a:rPr>
              <a:t>.</a:t>
            </a:r>
            <a:endParaRPr lang="de-CH" dirty="0">
              <a:latin typeface="Calibri" pitchFamily="34" charset="0"/>
            </a:endParaRPr>
          </a:p>
          <a:p>
            <a:r>
              <a:rPr lang="de-CH" dirty="0">
                <a:latin typeface="Calibri" pitchFamily="34" charset="0"/>
              </a:rPr>
              <a:t>   </a:t>
            </a:r>
            <a:r>
              <a:rPr lang="de-CH" dirty="0" smtClean="0">
                <a:latin typeface="Calibri" pitchFamily="34" charset="0"/>
              </a:rPr>
              <a:t>   =&gt; </a:t>
            </a:r>
            <a:r>
              <a:rPr lang="de-CH" dirty="0">
                <a:latin typeface="Calibri" pitchFamily="34" charset="0"/>
              </a:rPr>
              <a:t>check </a:t>
            </a:r>
            <a:r>
              <a:rPr lang="de-CH" dirty="0" err="1">
                <a:latin typeface="Calibri" pitchFamily="34" charset="0"/>
              </a:rPr>
              <a:t>drug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 smtClean="0">
                <a:latin typeface="Calibri" pitchFamily="34" charset="0"/>
              </a:rPr>
              <a:t>indication</a:t>
            </a:r>
            <a:endParaRPr lang="de-CH" dirty="0" smtClean="0">
              <a:latin typeface="Calibri" pitchFamily="34" charset="0"/>
            </a:endParaRPr>
          </a:p>
          <a:p>
            <a:r>
              <a:rPr lang="de-CH" dirty="0">
                <a:latin typeface="Calibri" pitchFamily="34" charset="0"/>
              </a:rPr>
              <a:t> </a:t>
            </a:r>
            <a:r>
              <a:rPr lang="de-CH" dirty="0" smtClean="0">
                <a:latin typeface="Calibri" pitchFamily="34" charset="0"/>
              </a:rPr>
              <a:t>     =&gt; dose </a:t>
            </a:r>
            <a:r>
              <a:rPr lang="de-CH" dirty="0" err="1" smtClean="0">
                <a:latin typeface="Calibri" pitchFamily="34" charset="0"/>
              </a:rPr>
              <a:t>carefully</a:t>
            </a:r>
            <a:r>
              <a:rPr lang="de-CH" dirty="0" smtClean="0">
                <a:latin typeface="Calibri" pitchFamily="34" charset="0"/>
              </a:rPr>
              <a:t> (</a:t>
            </a:r>
            <a:r>
              <a:rPr lang="de-CH" dirty="0" err="1" smtClean="0">
                <a:latin typeface="Calibri" pitchFamily="34" charset="0"/>
              </a:rPr>
              <a:t>start</a:t>
            </a:r>
            <a:r>
              <a:rPr lang="de-CH" dirty="0" smtClean="0">
                <a:latin typeface="Calibri" pitchFamily="34" charset="0"/>
              </a:rPr>
              <a:t> </a:t>
            </a:r>
            <a:r>
              <a:rPr lang="de-CH" dirty="0" err="1" smtClean="0">
                <a:latin typeface="Calibri" pitchFamily="34" charset="0"/>
              </a:rPr>
              <a:t>with</a:t>
            </a:r>
            <a:r>
              <a:rPr lang="de-CH" dirty="0" smtClean="0">
                <a:latin typeface="Calibri" pitchFamily="34" charset="0"/>
              </a:rPr>
              <a:t> </a:t>
            </a:r>
            <a:r>
              <a:rPr lang="de-CH" dirty="0" err="1" smtClean="0">
                <a:latin typeface="Calibri" pitchFamily="34" charset="0"/>
              </a:rPr>
              <a:t>low</a:t>
            </a:r>
            <a:r>
              <a:rPr lang="de-CH" dirty="0" smtClean="0">
                <a:latin typeface="Calibri" pitchFamily="34" charset="0"/>
              </a:rPr>
              <a:t> dose </a:t>
            </a:r>
            <a:r>
              <a:rPr lang="de-CH" dirty="0" err="1" smtClean="0">
                <a:latin typeface="Calibri" pitchFamily="34" charset="0"/>
              </a:rPr>
              <a:t>and</a:t>
            </a:r>
            <a:r>
              <a:rPr lang="de-CH" dirty="0" smtClean="0">
                <a:latin typeface="Calibri" pitchFamily="34" charset="0"/>
              </a:rPr>
              <a:t> </a:t>
            </a:r>
            <a:r>
              <a:rPr lang="de-CH" dirty="0" err="1" smtClean="0">
                <a:latin typeface="Calibri" pitchFamily="34" charset="0"/>
              </a:rPr>
              <a:t>increase</a:t>
            </a:r>
            <a:r>
              <a:rPr lang="de-CH" dirty="0" smtClean="0">
                <a:latin typeface="Calibri" pitchFamily="34" charset="0"/>
              </a:rPr>
              <a:t> </a:t>
            </a:r>
            <a:r>
              <a:rPr lang="de-CH" dirty="0" err="1" smtClean="0">
                <a:latin typeface="Calibri" pitchFamily="34" charset="0"/>
              </a:rPr>
              <a:t>dosage</a:t>
            </a:r>
            <a:r>
              <a:rPr lang="de-CH" dirty="0" smtClean="0">
                <a:latin typeface="Calibri" pitchFamily="34" charset="0"/>
              </a:rPr>
              <a:t> </a:t>
            </a:r>
            <a:r>
              <a:rPr lang="de-CH" dirty="0" err="1" smtClean="0">
                <a:latin typeface="Calibri" pitchFamily="34" charset="0"/>
              </a:rPr>
              <a:t>slowly</a:t>
            </a:r>
            <a:r>
              <a:rPr lang="de-CH" dirty="0" smtClean="0">
                <a:latin typeface="Calibri" pitchFamily="34" charset="0"/>
              </a:rPr>
              <a:t> </a:t>
            </a:r>
            <a:r>
              <a:rPr lang="de-CH" dirty="0" err="1" smtClean="0">
                <a:latin typeface="Calibri" pitchFamily="34" charset="0"/>
              </a:rPr>
              <a:t>when</a:t>
            </a:r>
            <a:r>
              <a:rPr lang="de-CH" dirty="0" smtClean="0">
                <a:latin typeface="Calibri" pitchFamily="34" charset="0"/>
              </a:rPr>
              <a:t> </a:t>
            </a:r>
            <a:r>
              <a:rPr lang="de-CH" dirty="0" err="1" smtClean="0">
                <a:latin typeface="Calibri" pitchFamily="34" charset="0"/>
              </a:rPr>
              <a:t>possible</a:t>
            </a:r>
            <a:r>
              <a:rPr lang="de-CH" dirty="0" smtClean="0">
                <a:latin typeface="Calibri" pitchFamily="34" charset="0"/>
              </a:rPr>
              <a:t>,</a:t>
            </a:r>
          </a:p>
          <a:p>
            <a:r>
              <a:rPr lang="de-CH" dirty="0">
                <a:latin typeface="Calibri" pitchFamily="34" charset="0"/>
              </a:rPr>
              <a:t> </a:t>
            </a:r>
            <a:r>
              <a:rPr lang="de-CH" dirty="0" smtClean="0">
                <a:latin typeface="Calibri" pitchFamily="34" charset="0"/>
              </a:rPr>
              <a:t>          </a:t>
            </a:r>
            <a:r>
              <a:rPr lang="de-CH" dirty="0" err="1" smtClean="0">
                <a:latin typeface="Calibri" pitchFamily="34" charset="0"/>
              </a:rPr>
              <a:t>adapt</a:t>
            </a:r>
            <a:r>
              <a:rPr lang="de-CH" dirty="0" smtClean="0">
                <a:latin typeface="Calibri" pitchFamily="34" charset="0"/>
              </a:rPr>
              <a:t> </a:t>
            </a:r>
            <a:r>
              <a:rPr lang="de-CH" dirty="0" err="1" smtClean="0">
                <a:latin typeface="Calibri" pitchFamily="34" charset="0"/>
              </a:rPr>
              <a:t>dosage</a:t>
            </a:r>
            <a:r>
              <a:rPr lang="de-CH" dirty="0" smtClean="0">
                <a:latin typeface="Calibri" pitchFamily="34" charset="0"/>
              </a:rPr>
              <a:t> </a:t>
            </a:r>
            <a:r>
              <a:rPr lang="de-CH" dirty="0" err="1" smtClean="0">
                <a:latin typeface="Calibri" pitchFamily="34" charset="0"/>
              </a:rPr>
              <a:t>to</a:t>
            </a:r>
            <a:r>
              <a:rPr lang="de-CH" dirty="0" smtClean="0">
                <a:latin typeface="Calibri" pitchFamily="34" charset="0"/>
              </a:rPr>
              <a:t> renal </a:t>
            </a:r>
            <a:r>
              <a:rPr lang="de-CH" dirty="0" err="1" smtClean="0">
                <a:latin typeface="Calibri" pitchFamily="34" charset="0"/>
              </a:rPr>
              <a:t>function</a:t>
            </a:r>
            <a:r>
              <a:rPr lang="de-CH" dirty="0" smtClean="0">
                <a:latin typeface="Calibri" pitchFamily="34" charset="0"/>
              </a:rPr>
              <a:t>)</a:t>
            </a:r>
            <a:endParaRPr lang="de-CH" dirty="0">
              <a:latin typeface="Calibri" pitchFamily="34" charset="0"/>
            </a:endParaRPr>
          </a:p>
          <a:p>
            <a:endParaRPr lang="de-CH" dirty="0">
              <a:latin typeface="Calibri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18870" y="3243961"/>
            <a:ext cx="8681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de-CH" dirty="0" smtClean="0">
                <a:latin typeface="Calibri" pitchFamily="34" charset="0"/>
              </a:rPr>
              <a:t>  DDIs </a:t>
            </a:r>
            <a:r>
              <a:rPr lang="de-CH" dirty="0" err="1">
                <a:latin typeface="Calibri" pitchFamily="34" charset="0"/>
              </a:rPr>
              <a:t>with</a:t>
            </a:r>
            <a:r>
              <a:rPr lang="de-CH" dirty="0">
                <a:latin typeface="Calibri" pitchFamily="34" charset="0"/>
              </a:rPr>
              <a:t> antiretroviral </a:t>
            </a:r>
            <a:r>
              <a:rPr lang="de-CH" dirty="0" err="1">
                <a:latin typeface="Calibri" pitchFamily="34" charset="0"/>
              </a:rPr>
              <a:t>agents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are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common</a:t>
            </a:r>
            <a:r>
              <a:rPr lang="de-CH" dirty="0">
                <a:latin typeface="Calibri" pitchFamily="34" charset="0"/>
              </a:rPr>
              <a:t> but </a:t>
            </a:r>
            <a:r>
              <a:rPr lang="de-CH" dirty="0" err="1">
                <a:latin typeface="Calibri" pitchFamily="34" charset="0"/>
              </a:rPr>
              <a:t>are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mostly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manageable</a:t>
            </a:r>
            <a:r>
              <a:rPr lang="de-CH" dirty="0">
                <a:latin typeface="Calibri" pitchFamily="34" charset="0"/>
              </a:rPr>
              <a:t>.</a:t>
            </a:r>
          </a:p>
          <a:p>
            <a:r>
              <a:rPr lang="de-CH" dirty="0">
                <a:latin typeface="Calibri" pitchFamily="34" charset="0"/>
              </a:rPr>
              <a:t>    </a:t>
            </a:r>
            <a:r>
              <a:rPr lang="de-CH" dirty="0" err="1" smtClean="0">
                <a:latin typeface="Calibri" pitchFamily="34" charset="0"/>
              </a:rPr>
              <a:t>Some</a:t>
            </a:r>
            <a:r>
              <a:rPr lang="de-CH" dirty="0" smtClean="0">
                <a:latin typeface="Calibri" pitchFamily="34" charset="0"/>
              </a:rPr>
              <a:t> </a:t>
            </a:r>
            <a:r>
              <a:rPr lang="de-CH" dirty="0">
                <a:latin typeface="Calibri" pitchFamily="34" charset="0"/>
              </a:rPr>
              <a:t>DDI </a:t>
            </a:r>
            <a:r>
              <a:rPr lang="de-CH" dirty="0" err="1">
                <a:latin typeface="Calibri" pitchFamily="34" charset="0"/>
              </a:rPr>
              <a:t>can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be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very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challenging</a:t>
            </a:r>
            <a:r>
              <a:rPr lang="de-CH" dirty="0">
                <a:latin typeface="Calibri" pitchFamily="34" charset="0"/>
              </a:rPr>
              <a:t> (i.e. </a:t>
            </a:r>
            <a:r>
              <a:rPr lang="de-CH" dirty="0" err="1">
                <a:latin typeface="Calibri" pitchFamily="34" charset="0"/>
              </a:rPr>
              <a:t>antiplatelets</a:t>
            </a:r>
            <a:r>
              <a:rPr lang="de-CH" dirty="0">
                <a:latin typeface="Calibri" pitchFamily="34" charset="0"/>
              </a:rPr>
              <a:t>, </a:t>
            </a:r>
            <a:r>
              <a:rPr lang="de-CH" dirty="0" err="1">
                <a:latin typeface="Calibri" pitchFamily="34" charset="0"/>
              </a:rPr>
              <a:t>anticoagulants</a:t>
            </a:r>
            <a:r>
              <a:rPr lang="de-CH" dirty="0">
                <a:latin typeface="Calibri" pitchFamily="34" charset="0"/>
              </a:rPr>
              <a:t>, </a:t>
            </a:r>
            <a:r>
              <a:rPr lang="de-CH" dirty="0" err="1">
                <a:latin typeface="Calibri" pitchFamily="34" charset="0"/>
              </a:rPr>
              <a:t>cancer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drug</a:t>
            </a:r>
            <a:endParaRPr lang="de-CH" dirty="0">
              <a:latin typeface="Calibri" pitchFamily="34" charset="0"/>
            </a:endParaRPr>
          </a:p>
          <a:p>
            <a:r>
              <a:rPr lang="de-CH" dirty="0">
                <a:latin typeface="Calibri" pitchFamily="34" charset="0"/>
              </a:rPr>
              <a:t>   </a:t>
            </a:r>
            <a:r>
              <a:rPr lang="de-CH" dirty="0" smtClean="0">
                <a:latin typeface="Calibri" pitchFamily="34" charset="0"/>
              </a:rPr>
              <a:t> </a:t>
            </a:r>
            <a:r>
              <a:rPr lang="de-CH" dirty="0" err="1" smtClean="0">
                <a:latin typeface="Calibri" pitchFamily="34" charset="0"/>
              </a:rPr>
              <a:t>immunosuppressants</a:t>
            </a:r>
            <a:r>
              <a:rPr lang="de-CH" dirty="0">
                <a:latin typeface="Calibri" pitchFamily="34" charset="0"/>
              </a:rPr>
              <a:t>….).</a:t>
            </a:r>
          </a:p>
        </p:txBody>
      </p:sp>
    </p:spTree>
    <p:extLst>
      <p:ext uri="{BB962C8B-B14F-4D97-AF65-F5344CB8AC3E}">
        <p14:creationId xmlns:p14="http://schemas.microsoft.com/office/powerpoint/2010/main" val="31374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9527" y="0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3200" dirty="0" smtClean="0">
                <a:latin typeface="+mn-lt"/>
              </a:rPr>
              <a:t>Case 2: 76-year </a:t>
            </a:r>
            <a:r>
              <a:rPr lang="de-CH" sz="3200" dirty="0" err="1" smtClean="0">
                <a:latin typeface="+mn-lt"/>
              </a:rPr>
              <a:t>old</a:t>
            </a:r>
            <a:r>
              <a:rPr lang="de-CH" sz="3200" dirty="0" smtClean="0">
                <a:latin typeface="+mn-lt"/>
              </a:rPr>
              <a:t> man</a:t>
            </a:r>
            <a:endParaRPr lang="de-CH" sz="3200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47782" y="869717"/>
            <a:ext cx="8861089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 smtClean="0">
                <a:cs typeface="Arial" panose="020B0604020202020204" pitchFamily="34" charset="0"/>
              </a:rPr>
              <a:t>HIV </a:t>
            </a:r>
            <a:r>
              <a:rPr lang="de-CH" dirty="0" err="1" smtClean="0">
                <a:cs typeface="Arial" panose="020B0604020202020204" pitchFamily="34" charset="0"/>
              </a:rPr>
              <a:t>infection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smtClean="0">
                <a:cs typeface="Arial" panose="020B0604020202020204" pitchFamily="34" charset="0"/>
              </a:rPr>
              <a:t>in 2010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 smtClean="0">
                <a:cs typeface="Arial" panose="020B0604020202020204" pitchFamily="34" charset="0"/>
              </a:rPr>
              <a:t>Patient </a:t>
            </a:r>
            <a:r>
              <a:rPr lang="de-CH" dirty="0" err="1" smtClean="0">
                <a:cs typeface="Arial" panose="020B0604020202020204" pitchFamily="34" charset="0"/>
              </a:rPr>
              <a:t>has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been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treated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over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the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years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with</a:t>
            </a:r>
            <a:r>
              <a:rPr lang="de-CH" dirty="0" smtClean="0">
                <a:cs typeface="Arial" panose="020B0604020202020204" pitchFamily="34" charset="0"/>
              </a:rPr>
              <a:t> NNRTI </a:t>
            </a:r>
            <a:r>
              <a:rPr lang="de-CH" dirty="0" err="1" smtClean="0">
                <a:cs typeface="Arial" panose="020B0604020202020204" pitchFamily="34" charset="0"/>
              </a:rPr>
              <a:t>and</a:t>
            </a:r>
            <a:r>
              <a:rPr lang="de-CH" dirty="0" smtClean="0">
                <a:cs typeface="Arial" panose="020B0604020202020204" pitchFamily="34" charset="0"/>
              </a:rPr>
              <a:t> PI </a:t>
            </a:r>
            <a:r>
              <a:rPr lang="de-CH" dirty="0" err="1" smtClean="0">
                <a:cs typeface="Arial" panose="020B0604020202020204" pitchFamily="34" charset="0"/>
              </a:rPr>
              <a:t>based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regimens</a:t>
            </a:r>
            <a:r>
              <a:rPr lang="de-CH" dirty="0" smtClean="0">
                <a:cs typeface="Arial" panose="020B0604020202020204" pitchFamily="34" charset="0"/>
              </a:rPr>
              <a:t>. </a:t>
            </a:r>
            <a:r>
              <a:rPr lang="de-CH" dirty="0" err="1" smtClean="0">
                <a:cs typeface="Arial" panose="020B0604020202020204" pitchFamily="34" charset="0"/>
              </a:rPr>
              <a:t>Currently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suppressed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with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DRV/r </a:t>
            </a:r>
            <a:r>
              <a:rPr lang="de-CH" sz="1400" dirty="0" smtClean="0">
                <a:cs typeface="Arial" panose="020B0604020202020204" pitchFamily="34" charset="0"/>
              </a:rPr>
              <a:t>(800/100 mg QD) </a:t>
            </a:r>
            <a:r>
              <a:rPr lang="de-CH" dirty="0" smtClean="0">
                <a:cs typeface="Arial" panose="020B0604020202020204" pitchFamily="34" charset="0"/>
              </a:rPr>
              <a:t>+ 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FTC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sz="1400" dirty="0" smtClean="0">
                <a:cs typeface="Arial" panose="020B0604020202020204" pitchFamily="34" charset="0"/>
              </a:rPr>
              <a:t>(200 mg QD) </a:t>
            </a:r>
            <a:r>
              <a:rPr lang="de-CH" dirty="0" smtClean="0">
                <a:cs typeface="Arial" panose="020B0604020202020204" pitchFamily="34" charset="0"/>
              </a:rPr>
              <a:t>+ 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TDF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sz="1400" dirty="0" smtClean="0">
                <a:cs typeface="Arial" panose="020B0604020202020204" pitchFamily="34" charset="0"/>
              </a:rPr>
              <a:t>(300 mg QD)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>
                <a:cs typeface="Arial" panose="020B0604020202020204" pitchFamily="34" charset="0"/>
              </a:rPr>
              <a:t>Current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co-medications</a:t>
            </a:r>
            <a:r>
              <a:rPr lang="de-CH" dirty="0" smtClean="0">
                <a:cs typeface="Arial" panose="020B0604020202020204" pitchFamily="34" charset="0"/>
              </a:rPr>
              <a:t>: </a:t>
            </a:r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lisinopril</a:t>
            </a:r>
            <a:r>
              <a:rPr lang="de-CH" dirty="0" smtClean="0">
                <a:cs typeface="Arial" panose="020B0604020202020204" pitchFamily="34" charset="0"/>
              </a:rPr>
              <a:t>, </a:t>
            </a:r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vitamin</a:t>
            </a:r>
            <a:r>
              <a:rPr lang="de-CH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D</a:t>
            </a:r>
            <a:r>
              <a:rPr lang="de-CH" dirty="0" smtClean="0">
                <a:cs typeface="Arial" panose="020B0604020202020204" pitchFamily="34" charset="0"/>
              </a:rPr>
              <a:t>, </a:t>
            </a:r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calcium</a:t>
            </a:r>
            <a:r>
              <a:rPr lang="de-CH" dirty="0" smtClean="0">
                <a:cs typeface="Arial" panose="020B0604020202020204" pitchFamily="34" charset="0"/>
              </a:rPr>
              <a:t>, </a:t>
            </a:r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zoledronic</a:t>
            </a:r>
            <a:r>
              <a:rPr lang="de-CH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acid</a:t>
            </a:r>
            <a:r>
              <a:rPr lang="de-CH" dirty="0" smtClean="0">
                <a:cs typeface="Arial" panose="020B0604020202020204" pitchFamily="34" charset="0"/>
              </a:rPr>
              <a:t>, </a:t>
            </a:r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tamsulosin</a:t>
            </a:r>
            <a:r>
              <a:rPr lang="de-CH" dirty="0" smtClean="0">
                <a:cs typeface="Arial" panose="020B0604020202020204" pitchFamily="34" charset="0"/>
              </a:rPr>
              <a:t>, </a:t>
            </a:r>
          </a:p>
          <a:p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smtClean="0">
                <a:cs typeface="Arial" panose="020B0604020202020204" pitchFamily="34" charset="0"/>
              </a:rPr>
              <a:t>                                                </a:t>
            </a:r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pitavastatin</a:t>
            </a:r>
            <a:endParaRPr lang="de-CH" sz="1000" dirty="0">
              <a:cs typeface="Arial" panose="020B0604020202020204" pitchFamily="34" charset="0"/>
            </a:endParaRPr>
          </a:p>
          <a:p>
            <a:endParaRPr lang="de-CH" sz="800" b="1" dirty="0" smtClean="0">
              <a:cs typeface="Arial" panose="020B0604020202020204" pitchFamily="34" charset="0"/>
            </a:endParaRPr>
          </a:p>
          <a:p>
            <a:r>
              <a:rPr lang="de-CH" dirty="0" smtClean="0">
                <a:cs typeface="Arial" panose="020B0604020202020204" pitchFamily="34" charset="0"/>
              </a:rPr>
              <a:t>Medical </a:t>
            </a:r>
            <a:r>
              <a:rPr lang="de-CH" dirty="0" err="1" smtClean="0">
                <a:cs typeface="Arial" panose="020B0604020202020204" pitchFamily="34" charset="0"/>
              </a:rPr>
              <a:t>history</a:t>
            </a:r>
            <a:r>
              <a:rPr lang="de-CH" dirty="0" smtClean="0"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>
                <a:cs typeface="Arial" panose="020B0604020202020204" pitchFamily="34" charset="0"/>
              </a:rPr>
              <a:t>Radical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left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nephrectomy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for</a:t>
            </a:r>
            <a:r>
              <a:rPr lang="de-CH" dirty="0" smtClean="0">
                <a:cs typeface="Arial" panose="020B0604020202020204" pitchFamily="34" charset="0"/>
              </a:rPr>
              <a:t> a renal </a:t>
            </a:r>
            <a:r>
              <a:rPr lang="de-CH" dirty="0" err="1" smtClean="0">
                <a:cs typeface="Arial" panose="020B0604020202020204" pitchFamily="34" charset="0"/>
              </a:rPr>
              <a:t>clear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cell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carcinoma</a:t>
            </a:r>
            <a:r>
              <a:rPr lang="de-CH" dirty="0" smtClean="0">
                <a:cs typeface="Arial" panose="020B0604020202020204" pitchFamily="34" charset="0"/>
              </a:rPr>
              <a:t> in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cs typeface="Arial" panose="020B0604020202020204" pitchFamily="34" charset="0"/>
              </a:rPr>
              <a:t>Follow-</a:t>
            </a:r>
            <a:r>
              <a:rPr lang="de-CH" dirty="0" err="1" smtClean="0">
                <a:cs typeface="Arial" panose="020B0604020202020204" pitchFamily="34" charset="0"/>
              </a:rPr>
              <a:t>up</a:t>
            </a:r>
            <a:r>
              <a:rPr lang="de-CH" dirty="0" smtClean="0">
                <a:cs typeface="Arial" panose="020B0604020202020204" pitchFamily="34" charset="0"/>
              </a:rPr>
              <a:t> negative </a:t>
            </a:r>
            <a:r>
              <a:rPr lang="de-CH" dirty="0" err="1" smtClean="0">
                <a:cs typeface="Arial" panose="020B0604020202020204" pitchFamily="34" charset="0"/>
              </a:rPr>
              <a:t>until</a:t>
            </a:r>
            <a:r>
              <a:rPr lang="de-CH" dirty="0" smtClean="0">
                <a:cs typeface="Arial" panose="020B0604020202020204" pitchFamily="34" charset="0"/>
              </a:rPr>
              <a:t> March 2018: CT </a:t>
            </a:r>
            <a:r>
              <a:rPr lang="de-CH" dirty="0" err="1" smtClean="0">
                <a:cs typeface="Arial" panose="020B0604020202020204" pitchFamily="34" charset="0"/>
              </a:rPr>
              <a:t>scan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revealed</a:t>
            </a:r>
            <a:r>
              <a:rPr lang="de-CH" dirty="0" smtClean="0">
                <a:cs typeface="Arial" panose="020B0604020202020204" pitchFamily="34" charset="0"/>
              </a:rPr>
              <a:t> multiple </a:t>
            </a:r>
            <a:r>
              <a:rPr lang="de-CH" dirty="0" err="1" smtClean="0">
                <a:cs typeface="Arial" panose="020B0604020202020204" pitchFamily="34" charset="0"/>
              </a:rPr>
              <a:t>metastatic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lesions</a:t>
            </a:r>
            <a:endParaRPr lang="de-CH" dirty="0" smtClean="0">
              <a:cs typeface="Arial" panose="020B0604020202020204" pitchFamily="34" charset="0"/>
            </a:endParaRPr>
          </a:p>
          <a:p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smtClean="0">
                <a:cs typeface="Arial" panose="020B0604020202020204" pitchFamily="34" charset="0"/>
              </a:rPr>
              <a:t>     </a:t>
            </a:r>
            <a:r>
              <a:rPr lang="de-CH" dirty="0" err="1" smtClean="0">
                <a:cs typeface="Arial" panose="020B0604020202020204" pitchFamily="34" charset="0"/>
              </a:rPr>
              <a:t>which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cannot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be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removed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by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surgery</a:t>
            </a:r>
            <a:r>
              <a:rPr lang="de-CH" dirty="0" smtClean="0"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cs typeface="Arial" panose="020B0604020202020204" pitchFamily="34" charset="0"/>
              </a:rPr>
              <a:t>First-</a:t>
            </a:r>
            <a:r>
              <a:rPr lang="de-CH" dirty="0" err="1" smtClean="0">
                <a:cs typeface="Arial" panose="020B0604020202020204" pitchFamily="34" charset="0"/>
              </a:rPr>
              <a:t>line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treatment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options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for</a:t>
            </a:r>
            <a:r>
              <a:rPr lang="de-CH" dirty="0" smtClean="0">
                <a:cs typeface="Arial" panose="020B0604020202020204" pitchFamily="34" charset="0"/>
              </a:rPr>
              <a:t> favorable </a:t>
            </a:r>
            <a:r>
              <a:rPr lang="de-CH" dirty="0" err="1" smtClean="0">
                <a:cs typeface="Arial" panose="020B0604020202020204" pitchFamily="34" charset="0"/>
              </a:rPr>
              <a:t>risk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metastatic</a:t>
            </a:r>
            <a:r>
              <a:rPr lang="de-CH" dirty="0" smtClean="0">
                <a:cs typeface="Arial" panose="020B0604020202020204" pitchFamily="34" charset="0"/>
              </a:rPr>
              <a:t> renal </a:t>
            </a:r>
            <a:r>
              <a:rPr lang="de-CH" dirty="0" err="1" smtClean="0">
                <a:cs typeface="Arial" panose="020B0604020202020204" pitchFamily="34" charset="0"/>
              </a:rPr>
              <a:t>cell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carcinoma</a:t>
            </a:r>
            <a:r>
              <a:rPr lang="de-CH" dirty="0" smtClean="0">
                <a:cs typeface="Arial" panose="020B0604020202020204" pitchFamily="34" charset="0"/>
              </a:rPr>
              <a:t>:</a:t>
            </a:r>
          </a:p>
          <a:p>
            <a:endParaRPr lang="de-CH" dirty="0" smtClean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CH" dirty="0">
                <a:cs typeface="Arial" panose="020B0604020202020204" pitchFamily="34" charset="0"/>
              </a:rPr>
              <a:t>	</a:t>
            </a:r>
            <a:r>
              <a:rPr lang="de-CH" dirty="0" smtClean="0">
                <a:cs typeface="Arial" panose="020B0604020202020204" pitchFamily="34" charset="0"/>
              </a:rPr>
              <a:t>1) </a:t>
            </a:r>
            <a:r>
              <a:rPr lang="de-CH" dirty="0" err="1" smtClean="0">
                <a:cs typeface="Arial" panose="020B0604020202020204" pitchFamily="34" charset="0"/>
              </a:rPr>
              <a:t>sunitinib</a:t>
            </a:r>
            <a:r>
              <a:rPr lang="de-CH" dirty="0" smtClean="0">
                <a:cs typeface="Arial" panose="020B0604020202020204" pitchFamily="34" charset="0"/>
              </a:rPr>
              <a:t>					50 mg 4 </a:t>
            </a:r>
            <a:r>
              <a:rPr lang="de-CH" dirty="0" err="1" smtClean="0">
                <a:cs typeface="Arial" panose="020B0604020202020204" pitchFamily="34" charset="0"/>
              </a:rPr>
              <a:t>weeks</a:t>
            </a:r>
            <a:r>
              <a:rPr lang="de-CH" dirty="0" smtClean="0">
                <a:cs typeface="Arial" panose="020B0604020202020204" pitchFamily="34" charset="0"/>
              </a:rPr>
              <a:t> on/2 </a:t>
            </a:r>
            <a:r>
              <a:rPr lang="de-CH" dirty="0" err="1" smtClean="0">
                <a:cs typeface="Arial" panose="020B0604020202020204" pitchFamily="34" charset="0"/>
              </a:rPr>
              <a:t>weeks</a:t>
            </a:r>
            <a:r>
              <a:rPr lang="de-CH" dirty="0" smtClean="0">
                <a:cs typeface="Arial" panose="020B0604020202020204" pitchFamily="34" charset="0"/>
              </a:rPr>
              <a:t> off</a:t>
            </a:r>
          </a:p>
          <a:p>
            <a:pPr>
              <a:spcBef>
                <a:spcPts val="600"/>
              </a:spcBef>
            </a:pPr>
            <a:r>
              <a:rPr lang="de-CH" dirty="0">
                <a:cs typeface="Arial" panose="020B0604020202020204" pitchFamily="34" charset="0"/>
              </a:rPr>
              <a:t>	</a:t>
            </a:r>
            <a:r>
              <a:rPr lang="de-CH" dirty="0" smtClean="0">
                <a:cs typeface="Arial" panose="020B0604020202020204" pitchFamily="34" charset="0"/>
              </a:rPr>
              <a:t>2) </a:t>
            </a:r>
            <a:r>
              <a:rPr lang="de-CH" dirty="0" err="1" smtClean="0">
                <a:cs typeface="Arial" panose="020B0604020202020204" pitchFamily="34" charset="0"/>
              </a:rPr>
              <a:t>bevacizumab</a:t>
            </a:r>
            <a:r>
              <a:rPr lang="de-CH" dirty="0" smtClean="0">
                <a:cs typeface="Arial" panose="020B0604020202020204" pitchFamily="34" charset="0"/>
              </a:rPr>
              <a:t> + INF </a:t>
            </a:r>
            <a:r>
              <a:rPr lang="de-CH" dirty="0" err="1" smtClean="0">
                <a:cs typeface="Arial" panose="020B0604020202020204" pitchFamily="34" charset="0"/>
              </a:rPr>
              <a:t>alpha</a:t>
            </a:r>
            <a:r>
              <a:rPr lang="de-CH" dirty="0" smtClean="0">
                <a:cs typeface="Arial" panose="020B0604020202020204" pitchFamily="34" charset="0"/>
              </a:rPr>
              <a:t> 2b	</a:t>
            </a:r>
            <a:r>
              <a:rPr lang="de-CH" dirty="0" err="1" smtClean="0">
                <a:cs typeface="Arial" panose="020B0604020202020204" pitchFamily="34" charset="0"/>
              </a:rPr>
              <a:t>bevacizumab</a:t>
            </a:r>
            <a:r>
              <a:rPr lang="de-CH" dirty="0" smtClean="0">
                <a:cs typeface="Arial" panose="020B0604020202020204" pitchFamily="34" charset="0"/>
              </a:rPr>
              <a:t> 10 mg/kg iv </a:t>
            </a:r>
            <a:r>
              <a:rPr lang="de-CH" dirty="0" err="1" smtClean="0">
                <a:cs typeface="Arial" panose="020B0604020202020204" pitchFamily="34" charset="0"/>
              </a:rPr>
              <a:t>every</a:t>
            </a:r>
            <a:r>
              <a:rPr lang="de-CH" dirty="0" smtClean="0">
                <a:cs typeface="Arial" panose="020B0604020202020204" pitchFamily="34" charset="0"/>
              </a:rPr>
              <a:t> 2 </a:t>
            </a:r>
            <a:r>
              <a:rPr lang="de-CH" dirty="0" err="1" smtClean="0">
                <a:cs typeface="Arial" panose="020B0604020202020204" pitchFamily="34" charset="0"/>
              </a:rPr>
              <a:t>weeks</a:t>
            </a:r>
            <a:r>
              <a:rPr lang="de-CH" dirty="0" smtClean="0">
                <a:cs typeface="Arial" panose="020B0604020202020204" pitchFamily="34" charset="0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de-CH" dirty="0">
                <a:cs typeface="Arial" panose="020B0604020202020204" pitchFamily="34" charset="0"/>
              </a:rPr>
              <a:t>	</a:t>
            </a:r>
            <a:r>
              <a:rPr lang="de-CH" dirty="0" smtClean="0">
                <a:cs typeface="Arial" panose="020B0604020202020204" pitchFamily="34" charset="0"/>
              </a:rPr>
              <a:t>							INF 9 </a:t>
            </a:r>
            <a:r>
              <a:rPr lang="de-CH" dirty="0" err="1" smtClean="0">
                <a:cs typeface="Arial" panose="020B0604020202020204" pitchFamily="34" charset="0"/>
              </a:rPr>
              <a:t>mio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units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sc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smtClean="0">
                <a:cs typeface="Arial" panose="020B0604020202020204" pitchFamily="34" charset="0"/>
              </a:rPr>
              <a:t>3 </a:t>
            </a:r>
            <a:r>
              <a:rPr lang="de-CH" dirty="0" err="1" smtClean="0">
                <a:cs typeface="Arial" panose="020B0604020202020204" pitchFamily="34" charset="0"/>
              </a:rPr>
              <a:t>times</a:t>
            </a:r>
            <a:r>
              <a:rPr lang="de-CH" dirty="0" smtClean="0">
                <a:cs typeface="Arial" panose="020B0604020202020204" pitchFamily="34" charset="0"/>
              </a:rPr>
              <a:t>/</a:t>
            </a:r>
            <a:r>
              <a:rPr lang="de-CH" dirty="0" err="1" smtClean="0">
                <a:cs typeface="Arial" panose="020B0604020202020204" pitchFamily="34" charset="0"/>
              </a:rPr>
              <a:t>week</a:t>
            </a:r>
            <a:endParaRPr lang="de-CH" dirty="0" smtClean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CH" dirty="0" smtClean="0">
                <a:cs typeface="Arial" panose="020B0604020202020204" pitchFamily="34" charset="0"/>
              </a:rPr>
              <a:t>	3) </a:t>
            </a:r>
            <a:r>
              <a:rPr lang="de-CH" dirty="0" err="1">
                <a:cs typeface="Arial" panose="020B0604020202020204" pitchFamily="34" charset="0"/>
              </a:rPr>
              <a:t>pazopanib</a:t>
            </a:r>
            <a:r>
              <a:rPr lang="de-CH" dirty="0">
                <a:cs typeface="Arial" panose="020B0604020202020204" pitchFamily="34" charset="0"/>
              </a:rPr>
              <a:t>					800 mg </a:t>
            </a:r>
            <a:r>
              <a:rPr lang="de-CH" dirty="0" err="1">
                <a:cs typeface="Arial" panose="020B0604020202020204" pitchFamily="34" charset="0"/>
              </a:rPr>
              <a:t>daily</a:t>
            </a:r>
            <a:endParaRPr lang="de-CH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de-CH" dirty="0" smtClean="0">
              <a:cs typeface="Arial" panose="020B0604020202020204" pitchFamily="34" charset="0"/>
            </a:endParaRPr>
          </a:p>
          <a:p>
            <a:endParaRPr lang="de-CH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9527" y="0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3200" dirty="0" smtClean="0">
                <a:latin typeface="+mn-lt"/>
              </a:rPr>
              <a:t>Case 2: 76-year </a:t>
            </a:r>
            <a:r>
              <a:rPr lang="de-CH" sz="3200" dirty="0" err="1" smtClean="0">
                <a:latin typeface="+mn-lt"/>
              </a:rPr>
              <a:t>old</a:t>
            </a:r>
            <a:r>
              <a:rPr lang="de-CH" sz="3200" dirty="0" smtClean="0">
                <a:latin typeface="+mn-lt"/>
              </a:rPr>
              <a:t> man</a:t>
            </a:r>
            <a:endParaRPr lang="de-CH" sz="3200" dirty="0">
              <a:latin typeface="+mn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8673" y="1005463"/>
            <a:ext cx="8587680" cy="369332"/>
          </a:xfrm>
          <a:prstGeom prst="rect">
            <a:avLst/>
          </a:prstGeom>
          <a:solidFill>
            <a:srgbClr val="025B9E"/>
          </a:solidFill>
          <a:ln>
            <a:solidFill>
              <a:srgbClr val="025B9E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Question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what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would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you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advice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in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this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particular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situation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8673" y="1380411"/>
            <a:ext cx="8579890" cy="1431161"/>
          </a:xfrm>
          <a:prstGeom prst="rect">
            <a:avLst/>
          </a:prstGeom>
          <a:noFill/>
          <a:ln>
            <a:solidFill>
              <a:srgbClr val="025B9E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1)   </a:t>
            </a:r>
            <a:r>
              <a:rPr lang="de-CH" altLang="de-DE" b="1" dirty="0" err="1" smtClean="0">
                <a:cs typeface="Arial" panose="020B0604020202020204" pitchFamily="34" charset="0"/>
              </a:rPr>
              <a:t>maintain</a:t>
            </a:r>
            <a:r>
              <a:rPr lang="de-CH" altLang="de-DE" b="1" dirty="0" smtClean="0">
                <a:cs typeface="Arial" panose="020B0604020202020204" pitchFamily="34" charset="0"/>
              </a:rPr>
              <a:t> of </a:t>
            </a:r>
            <a:r>
              <a:rPr lang="de-CH" altLang="de-DE" b="1" dirty="0" err="1" smtClean="0">
                <a:cs typeface="Arial" panose="020B0604020202020204" pitchFamily="34" charset="0"/>
              </a:rPr>
              <a:t>current</a:t>
            </a:r>
            <a:r>
              <a:rPr lang="de-CH" altLang="de-DE" b="1" dirty="0" smtClean="0">
                <a:cs typeface="Arial" panose="020B0604020202020204" pitchFamily="34" charset="0"/>
              </a:rPr>
              <a:t> antiretroviral </a:t>
            </a:r>
            <a:r>
              <a:rPr lang="de-CH" altLang="de-DE" b="1" dirty="0" err="1" smtClean="0">
                <a:cs typeface="Arial" panose="020B0604020202020204" pitchFamily="34" charset="0"/>
              </a:rPr>
              <a:t>regimen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and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treatment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with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sunitinib</a:t>
            </a:r>
            <a:endParaRPr lang="de-CH" altLang="de-DE" b="1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2)   </a:t>
            </a:r>
            <a:r>
              <a:rPr lang="de-CH" altLang="de-DE" b="1" dirty="0" err="1" smtClean="0">
                <a:cs typeface="Arial" panose="020B0604020202020204" pitchFamily="34" charset="0"/>
              </a:rPr>
              <a:t>maintain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>
                <a:cs typeface="Arial" panose="020B0604020202020204" pitchFamily="34" charset="0"/>
              </a:rPr>
              <a:t>of </a:t>
            </a:r>
            <a:r>
              <a:rPr lang="de-CH" altLang="de-DE" b="1" dirty="0" err="1">
                <a:cs typeface="Arial" panose="020B0604020202020204" pitchFamily="34" charset="0"/>
              </a:rPr>
              <a:t>current</a:t>
            </a:r>
            <a:r>
              <a:rPr lang="de-CH" altLang="de-DE" b="1" dirty="0">
                <a:cs typeface="Arial" panose="020B0604020202020204" pitchFamily="34" charset="0"/>
              </a:rPr>
              <a:t> antiretroviral </a:t>
            </a:r>
            <a:r>
              <a:rPr lang="de-CH" altLang="de-DE" b="1" dirty="0" err="1" smtClean="0">
                <a:cs typeface="Arial" panose="020B0604020202020204" pitchFamily="34" charset="0"/>
              </a:rPr>
              <a:t>regimen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and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treatment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with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bevacizumab</a:t>
            </a:r>
            <a:r>
              <a:rPr lang="de-CH" altLang="de-DE" b="1" dirty="0" smtClean="0">
                <a:cs typeface="Arial" panose="020B0604020202020204" pitchFamily="34" charset="0"/>
              </a:rPr>
              <a:t> + INF</a:t>
            </a:r>
            <a:endParaRPr lang="de-CH" altLang="de-DE" b="1" dirty="0" smtClean="0"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AutoNum type="arabicParenR" startAt="3"/>
            </a:pPr>
            <a:r>
              <a:rPr lang="de-CH" altLang="de-DE" b="1" dirty="0" err="1">
                <a:cs typeface="Arial" panose="020B0604020202020204" pitchFamily="34" charset="0"/>
              </a:rPr>
              <a:t>maintain</a:t>
            </a:r>
            <a:r>
              <a:rPr lang="de-CH" altLang="de-DE" b="1" dirty="0">
                <a:cs typeface="Arial" panose="020B0604020202020204" pitchFamily="34" charset="0"/>
              </a:rPr>
              <a:t> of </a:t>
            </a:r>
            <a:r>
              <a:rPr lang="de-CH" altLang="de-DE" b="1" dirty="0" err="1">
                <a:cs typeface="Arial" panose="020B0604020202020204" pitchFamily="34" charset="0"/>
              </a:rPr>
              <a:t>current</a:t>
            </a:r>
            <a:r>
              <a:rPr lang="de-CH" altLang="de-DE" b="1" dirty="0">
                <a:cs typeface="Arial" panose="020B0604020202020204" pitchFamily="34" charset="0"/>
              </a:rPr>
              <a:t> antiretroviral </a:t>
            </a:r>
            <a:r>
              <a:rPr lang="de-CH" altLang="de-DE" b="1" dirty="0" err="1" smtClean="0">
                <a:cs typeface="Arial" panose="020B0604020202020204" pitchFamily="34" charset="0"/>
              </a:rPr>
              <a:t>regimen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>
                <a:cs typeface="Arial" panose="020B0604020202020204" pitchFamily="34" charset="0"/>
              </a:rPr>
              <a:t>and</a:t>
            </a:r>
            <a:r>
              <a:rPr lang="de-CH" altLang="de-DE" b="1" dirty="0">
                <a:cs typeface="Arial" panose="020B0604020202020204" pitchFamily="34" charset="0"/>
              </a:rPr>
              <a:t> </a:t>
            </a:r>
            <a:r>
              <a:rPr lang="de-CH" altLang="de-DE" b="1" dirty="0" err="1">
                <a:cs typeface="Arial" panose="020B0604020202020204" pitchFamily="34" charset="0"/>
              </a:rPr>
              <a:t>treatment</a:t>
            </a:r>
            <a:r>
              <a:rPr lang="de-CH" altLang="de-DE" b="1" dirty="0">
                <a:cs typeface="Arial" panose="020B0604020202020204" pitchFamily="34" charset="0"/>
              </a:rPr>
              <a:t> </a:t>
            </a:r>
            <a:r>
              <a:rPr lang="de-CH" altLang="de-DE" b="1" dirty="0" err="1">
                <a:cs typeface="Arial" panose="020B0604020202020204" pitchFamily="34" charset="0"/>
              </a:rPr>
              <a:t>with</a:t>
            </a:r>
            <a:r>
              <a:rPr lang="de-CH" altLang="de-DE" b="1" dirty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pazopanib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Aft>
                <a:spcPts val="600"/>
              </a:spcAft>
              <a:buAutoNum type="arabicParenR" startAt="3"/>
            </a:pP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change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to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a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dolutegravir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,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raltegravir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or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bictegravir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containing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regimen</a:t>
            </a:r>
            <a:endParaRPr lang="de-CH" altLang="de-DE" b="1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9527" y="0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3200" dirty="0" smtClean="0">
                <a:latin typeface="+mn-lt"/>
              </a:rPr>
              <a:t>Drug-</a:t>
            </a:r>
            <a:r>
              <a:rPr lang="de-CH" sz="3200" dirty="0" err="1" smtClean="0">
                <a:latin typeface="+mn-lt"/>
              </a:rPr>
              <a:t>drug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interactions</a:t>
            </a:r>
            <a:r>
              <a:rPr lang="de-CH" sz="3200" dirty="0" smtClean="0">
                <a:latin typeface="+mn-lt"/>
              </a:rPr>
              <a:t> potential</a:t>
            </a:r>
            <a:endParaRPr lang="de-CH" sz="3200" dirty="0">
              <a:latin typeface="+mn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3217" y="894823"/>
            <a:ext cx="8813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 smtClean="0">
                <a:solidFill>
                  <a:srgbClr val="00B050"/>
                </a:solidFill>
              </a:rPr>
              <a:t>Bevacizumab</a:t>
            </a:r>
            <a:r>
              <a:rPr lang="de-CH" dirty="0" smtClean="0"/>
              <a:t>: </a:t>
            </a:r>
            <a:r>
              <a:rPr lang="de-CH" dirty="0" err="1" smtClean="0"/>
              <a:t>proteolytic</a:t>
            </a:r>
            <a:r>
              <a:rPr lang="de-CH" dirty="0" smtClean="0"/>
              <a:t> </a:t>
            </a:r>
            <a:r>
              <a:rPr lang="de-CH" dirty="0" err="1" smtClean="0"/>
              <a:t>catabolism</a:t>
            </a:r>
            <a:r>
              <a:rPr lang="de-CH" dirty="0" smtClean="0"/>
              <a:t> </a:t>
            </a:r>
            <a:r>
              <a:rPr lang="de-CH" dirty="0" smtClean="0">
                <a:sym typeface="Wingdings" panose="05000000000000000000" pitchFamily="2" charset="2"/>
              </a:rPr>
              <a:t> </a:t>
            </a:r>
            <a:r>
              <a:rPr lang="de-CH" dirty="0" err="1" smtClean="0">
                <a:sym typeface="Wingdings" panose="05000000000000000000" pitchFamily="2" charset="2"/>
              </a:rPr>
              <a:t>no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interaction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with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patient’s</a:t>
            </a:r>
            <a:r>
              <a:rPr lang="de-CH" dirty="0">
                <a:sym typeface="Wingdings" panose="05000000000000000000" pitchFamily="2" charset="2"/>
              </a:rPr>
              <a:t> HIV </a:t>
            </a:r>
            <a:r>
              <a:rPr lang="de-CH" dirty="0" err="1">
                <a:sym typeface="Wingdings" panose="05000000000000000000" pitchFamily="2" charset="2"/>
              </a:rPr>
              <a:t>treatment</a:t>
            </a:r>
            <a:endParaRPr lang="de-CH" dirty="0" smtClean="0">
              <a:sym typeface="Wingdings" panose="05000000000000000000" pitchFamily="2" charset="2"/>
            </a:endParaRPr>
          </a:p>
          <a:p>
            <a:r>
              <a:rPr lang="de-CH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Interferon </a:t>
            </a:r>
            <a:r>
              <a:rPr lang="de-CH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alpha</a:t>
            </a:r>
            <a:r>
              <a:rPr lang="de-CH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2b</a:t>
            </a:r>
            <a:r>
              <a:rPr lang="de-CH" dirty="0" smtClean="0">
                <a:sym typeface="Wingdings" panose="05000000000000000000" pitchFamily="2" charset="2"/>
              </a:rPr>
              <a:t>: </a:t>
            </a:r>
            <a:r>
              <a:rPr lang="de-CH" dirty="0" err="1" smtClean="0">
                <a:sym typeface="Wingdings" panose="05000000000000000000" pitchFamily="2" charset="2"/>
              </a:rPr>
              <a:t>mainly</a:t>
            </a:r>
            <a:r>
              <a:rPr lang="de-CH" dirty="0" smtClean="0">
                <a:sym typeface="Wingdings" panose="05000000000000000000" pitchFamily="2" charset="2"/>
              </a:rPr>
              <a:t> renal </a:t>
            </a:r>
            <a:r>
              <a:rPr lang="de-CH" dirty="0" err="1" smtClean="0">
                <a:sym typeface="Wingdings" panose="05000000000000000000" pitchFamily="2" charset="2"/>
              </a:rPr>
              <a:t>elimination</a:t>
            </a:r>
            <a:r>
              <a:rPr lang="de-CH" dirty="0" smtClean="0">
                <a:sym typeface="Wingdings" panose="05000000000000000000" pitchFamily="2" charset="2"/>
              </a:rPr>
              <a:t>  </a:t>
            </a:r>
            <a:r>
              <a:rPr lang="de-CH" dirty="0" err="1" smtClean="0">
                <a:sym typeface="Wingdings" panose="05000000000000000000" pitchFamily="2" charset="2"/>
              </a:rPr>
              <a:t>no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interaction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with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patient’s</a:t>
            </a:r>
            <a:r>
              <a:rPr lang="de-CH" dirty="0" smtClean="0">
                <a:sym typeface="Wingdings" panose="05000000000000000000" pitchFamily="2" charset="2"/>
              </a:rPr>
              <a:t> HIV </a:t>
            </a:r>
            <a:r>
              <a:rPr lang="de-CH" dirty="0" err="1" smtClean="0">
                <a:sym typeface="Wingdings" panose="05000000000000000000" pitchFamily="2" charset="2"/>
              </a:rPr>
              <a:t>treatment</a:t>
            </a:r>
            <a:endParaRPr lang="de-CH" dirty="0" smtClean="0">
              <a:sym typeface="Wingdings" panose="05000000000000000000" pitchFamily="2" charset="2"/>
            </a:endParaRPr>
          </a:p>
          <a:p>
            <a:r>
              <a:rPr lang="de-CH" b="1" dirty="0" err="1">
                <a:solidFill>
                  <a:srgbClr val="FFC000"/>
                </a:solidFill>
              </a:rPr>
              <a:t>Sunitinib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b="1" dirty="0" err="1">
                <a:solidFill>
                  <a:srgbClr val="FFC000"/>
                </a:solidFill>
              </a:rPr>
              <a:t>pazopanib</a:t>
            </a:r>
            <a:r>
              <a:rPr lang="de-CH" dirty="0"/>
              <a:t>: </a:t>
            </a:r>
            <a:r>
              <a:rPr lang="de-CH" dirty="0" err="1"/>
              <a:t>metabolism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smtClean="0"/>
              <a:t>CYP3A4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312" y="1934634"/>
            <a:ext cx="1617294" cy="39907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622814" y="1954068"/>
            <a:ext cx="2975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www.cancer-druginteractions.org</a:t>
            </a:r>
            <a:endParaRPr lang="de-CH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359216" y="1914539"/>
            <a:ext cx="2670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www.hiv-druginteractions.org</a:t>
            </a:r>
            <a:endParaRPr lang="de-CH" sz="16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16" y="2342026"/>
            <a:ext cx="1987956" cy="1486292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2380550" y="2352658"/>
            <a:ext cx="6685722" cy="1475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Coadministration</a:t>
            </a: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with ketoconazole, another strong CYP3A4 inhibitor, increased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sunitinib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Cmax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and AUC by 49% and 51%, respectively, due to inhibition of CYP3A4.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Coadministration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with potent CYP3A4 inhibitors should be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avoided. If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this is not possible, the doses of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sunitinib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may need to be reduced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to a minimum of 37.5 mg once daily for gastrointestinal stromal tumor (GIST) and metastatic renal cell carcinoma (MRCC) or 25 mg once daily for pancreatic neuroendocrine tumors (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pNET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) based on careful monitoring of the tolerability</a:t>
            </a: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Sunitinib</a:t>
            </a: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cause dose-related QT prolongation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Consider monitoring of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sunitinib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plasma concentrations if available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CH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260493" y="3523279"/>
            <a:ext cx="3427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solidFill>
                  <a:schemeClr val="accent5">
                    <a:lumMod val="75000"/>
                  </a:schemeClr>
                </a:solidFill>
              </a:rPr>
              <a:t>Sunitinib</a:t>
            </a:r>
            <a:r>
              <a:rPr lang="de-CH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sz="1200" dirty="0" err="1" smtClean="0">
                <a:solidFill>
                  <a:schemeClr val="accent5">
                    <a:lumMod val="75000"/>
                  </a:schemeClr>
                </a:solidFill>
              </a:rPr>
              <a:t>therapeutic</a:t>
            </a:r>
            <a:r>
              <a:rPr lang="de-CH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sz="1200" dirty="0" err="1" smtClean="0">
                <a:solidFill>
                  <a:schemeClr val="accent5">
                    <a:lumMod val="75000"/>
                  </a:schemeClr>
                </a:solidFill>
              </a:rPr>
              <a:t>range</a:t>
            </a:r>
            <a:r>
              <a:rPr lang="de-CH" sz="1200" dirty="0" smtClean="0">
                <a:solidFill>
                  <a:schemeClr val="accent5">
                    <a:lumMod val="75000"/>
                  </a:schemeClr>
                </a:solidFill>
              </a:rPr>
              <a:t>: &gt; 50 </a:t>
            </a:r>
            <a:r>
              <a:rPr lang="de-CH" sz="1200" dirty="0" err="1" smtClean="0">
                <a:solidFill>
                  <a:schemeClr val="accent5">
                    <a:lumMod val="75000"/>
                  </a:schemeClr>
                </a:solidFill>
              </a:rPr>
              <a:t>ng</a:t>
            </a:r>
            <a:r>
              <a:rPr lang="de-CH" sz="1200" dirty="0" smtClean="0">
                <a:solidFill>
                  <a:schemeClr val="accent5">
                    <a:lumMod val="75000"/>
                  </a:schemeClr>
                </a:solidFill>
              </a:rPr>
              <a:t>/ml &lt; 100 </a:t>
            </a:r>
            <a:r>
              <a:rPr lang="de-CH" sz="1200" dirty="0" err="1" smtClean="0">
                <a:solidFill>
                  <a:schemeClr val="accent5">
                    <a:lumMod val="75000"/>
                  </a:schemeClr>
                </a:solidFill>
              </a:rPr>
              <a:t>ng</a:t>
            </a:r>
            <a:r>
              <a:rPr lang="de-CH" sz="1200" dirty="0" smtClean="0">
                <a:solidFill>
                  <a:schemeClr val="accent5">
                    <a:lumMod val="75000"/>
                  </a:schemeClr>
                </a:solidFill>
              </a:rPr>
              <a:t>/ml</a:t>
            </a:r>
            <a:endParaRPr lang="de-CH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545241" y="3860507"/>
            <a:ext cx="4598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</a:rPr>
              <a:t>Faivre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</a:rPr>
              <a:t> S et al. J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</a:rPr>
              <a:t>Oncol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</a:rPr>
              <a:t> 2006; Mendel DB et al.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</a:rPr>
              <a:t> Cancer Res 2003 </a:t>
            </a:r>
            <a:endParaRPr lang="de-C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68" y="4231008"/>
            <a:ext cx="2012504" cy="156373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479488" y="5911335"/>
            <a:ext cx="2664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</a:rPr>
              <a:t>Verheijen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</a:rPr>
              <a:t> RB et al.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</a:rPr>
              <a:t> Cancer Res 2016</a:t>
            </a:r>
            <a:endParaRPr lang="de-C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80550" y="4246777"/>
            <a:ext cx="6685720" cy="1664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Coadministration</a:t>
            </a: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with ketoconazole, another strong CYP3A4 inhibitor, increased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pazotinib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Cmax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and AUC by 45% and 66%, respectively, due to inhibition of CYP3A4.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Concurrent use of CYP3A4 inhibitors should be avoided. If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coadministration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is necessary, the product label recommends a dose reduction to 400 mg once daily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based on careful monitoring of tolerability. Further dose reduction may be considered if possible drug-related adverse events are observed. QT prolongation and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Torsades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 pointes have been reported with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pazopanib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close monitoring for QT prolongation is recommended if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coadministration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is necessary.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Consider monitoring of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pazopanib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plasma concentration if available</a:t>
            </a: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en-US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380552" y="5634336"/>
            <a:ext cx="3600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solidFill>
                  <a:schemeClr val="accent5">
                    <a:lumMod val="75000"/>
                  </a:schemeClr>
                </a:solidFill>
              </a:rPr>
              <a:t>Pazopanib</a:t>
            </a:r>
            <a:r>
              <a:rPr lang="de-CH" sz="1200" dirty="0" smtClean="0">
                <a:solidFill>
                  <a:schemeClr val="accent5">
                    <a:lumMod val="75000"/>
                  </a:schemeClr>
                </a:solidFill>
              </a:rPr>
              <a:t> minimal </a:t>
            </a:r>
            <a:r>
              <a:rPr lang="de-CH" sz="1200" dirty="0" err="1" smtClean="0">
                <a:solidFill>
                  <a:schemeClr val="accent5">
                    <a:lumMod val="75000"/>
                  </a:schemeClr>
                </a:solidFill>
              </a:rPr>
              <a:t>effective</a:t>
            </a:r>
            <a:r>
              <a:rPr lang="de-CH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sz="1200" dirty="0" err="1" smtClean="0">
                <a:solidFill>
                  <a:schemeClr val="accent5">
                    <a:lumMod val="75000"/>
                  </a:schemeClr>
                </a:solidFill>
              </a:rPr>
              <a:t>concentration</a:t>
            </a:r>
            <a:r>
              <a:rPr lang="de-CH" sz="12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de-CH" sz="1200" u="sng" dirty="0" smtClean="0">
                <a:solidFill>
                  <a:schemeClr val="accent5">
                    <a:lumMod val="75000"/>
                  </a:schemeClr>
                </a:solidFill>
              </a:rPr>
              <a:t>&gt;</a:t>
            </a:r>
            <a:r>
              <a:rPr lang="de-CH" sz="1200" dirty="0" smtClean="0">
                <a:solidFill>
                  <a:schemeClr val="accent5">
                    <a:lumMod val="75000"/>
                  </a:schemeClr>
                </a:solidFill>
              </a:rPr>
              <a:t> 20 </a:t>
            </a:r>
            <a:r>
              <a:rPr lang="de-CH" sz="1200" dirty="0" err="1" smtClean="0">
                <a:solidFill>
                  <a:schemeClr val="accent5">
                    <a:lumMod val="75000"/>
                  </a:schemeClr>
                </a:solidFill>
              </a:rPr>
              <a:t>ug</a:t>
            </a:r>
            <a:r>
              <a:rPr lang="de-CH" sz="1200" dirty="0" smtClean="0">
                <a:solidFill>
                  <a:schemeClr val="accent5">
                    <a:lumMod val="75000"/>
                  </a:schemeClr>
                </a:solidFill>
              </a:rPr>
              <a:t>/ml</a:t>
            </a:r>
            <a:endParaRPr lang="de-CH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2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/>
      <p:bldP spid="14" grpId="0"/>
      <p:bldP spid="17" grpId="0"/>
      <p:bldP spid="3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9527" y="0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3200" dirty="0" smtClean="0">
                <a:latin typeface="+mn-lt"/>
              </a:rPr>
              <a:t>Case 2: 76-year </a:t>
            </a:r>
            <a:r>
              <a:rPr lang="de-CH" sz="3200" dirty="0" err="1" smtClean="0">
                <a:latin typeface="+mn-lt"/>
              </a:rPr>
              <a:t>old</a:t>
            </a:r>
            <a:r>
              <a:rPr lang="de-CH" sz="3200" dirty="0" smtClean="0">
                <a:latin typeface="+mn-lt"/>
              </a:rPr>
              <a:t> man</a:t>
            </a:r>
            <a:endParaRPr lang="de-CH" sz="3200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47782" y="887135"/>
            <a:ext cx="886108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 smtClean="0">
                <a:cs typeface="Arial" panose="020B0604020202020204" pitchFamily="34" charset="0"/>
              </a:rPr>
              <a:t>HIV </a:t>
            </a:r>
            <a:r>
              <a:rPr lang="de-CH" dirty="0" err="1" smtClean="0">
                <a:cs typeface="Arial" panose="020B0604020202020204" pitchFamily="34" charset="0"/>
              </a:rPr>
              <a:t>treatment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is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changed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to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DTG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sz="1400" dirty="0" smtClean="0">
                <a:cs typeface="Arial" panose="020B0604020202020204" pitchFamily="34" charset="0"/>
              </a:rPr>
              <a:t>(50 mg) </a:t>
            </a:r>
            <a:r>
              <a:rPr lang="de-CH" dirty="0" smtClean="0">
                <a:cs typeface="Arial" panose="020B0604020202020204" pitchFamily="34" charset="0"/>
              </a:rPr>
              <a:t>+ 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FTC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sz="1400" dirty="0" smtClean="0">
                <a:cs typeface="Arial" panose="020B0604020202020204" pitchFamily="34" charset="0"/>
              </a:rPr>
              <a:t>(200 mg) </a:t>
            </a:r>
            <a:r>
              <a:rPr lang="de-CH" dirty="0" smtClean="0">
                <a:cs typeface="Arial" panose="020B0604020202020204" pitchFamily="34" charset="0"/>
              </a:rPr>
              <a:t>+ 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TAF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sz="1400" dirty="0" smtClean="0">
                <a:cs typeface="Arial" panose="020B0604020202020204" pitchFamily="34" charset="0"/>
              </a:rPr>
              <a:t>(25 mg)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 smtClean="0">
                <a:cs typeface="Arial" panose="020B0604020202020204" pitchFamily="34" charset="0"/>
              </a:rPr>
              <a:t>Patient </a:t>
            </a:r>
            <a:r>
              <a:rPr lang="de-CH" dirty="0" err="1" smtClean="0">
                <a:cs typeface="Arial" panose="020B0604020202020204" pitchFamily="34" charset="0"/>
              </a:rPr>
              <a:t>is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started</a:t>
            </a:r>
            <a:r>
              <a:rPr lang="de-CH" dirty="0" smtClean="0">
                <a:cs typeface="Arial" panose="020B0604020202020204" pitchFamily="34" charset="0"/>
              </a:rPr>
              <a:t> on </a:t>
            </a:r>
            <a:r>
              <a:rPr lang="de-CH" dirty="0" err="1" smtClean="0">
                <a:cs typeface="Arial" panose="020B0604020202020204" pitchFamily="34" charset="0"/>
              </a:rPr>
              <a:t>sunitinib</a:t>
            </a:r>
            <a:r>
              <a:rPr lang="de-CH" dirty="0" smtClean="0">
                <a:cs typeface="Arial" panose="020B0604020202020204" pitchFamily="34" charset="0"/>
              </a:rPr>
              <a:t> 50 mg 4 </a:t>
            </a:r>
            <a:r>
              <a:rPr lang="de-CH" dirty="0" err="1" smtClean="0">
                <a:cs typeface="Arial" panose="020B0604020202020204" pitchFamily="34" charset="0"/>
              </a:rPr>
              <a:t>week</a:t>
            </a:r>
            <a:r>
              <a:rPr lang="de-CH" dirty="0" smtClean="0">
                <a:cs typeface="Arial" panose="020B0604020202020204" pitchFamily="34" charset="0"/>
              </a:rPr>
              <a:t> on/2 </a:t>
            </a:r>
            <a:r>
              <a:rPr lang="de-CH" dirty="0" err="1" smtClean="0">
                <a:cs typeface="Arial" panose="020B0604020202020204" pitchFamily="34" charset="0"/>
              </a:rPr>
              <a:t>weeks</a:t>
            </a:r>
            <a:r>
              <a:rPr lang="de-CH" dirty="0" smtClean="0">
                <a:cs typeface="Arial" panose="020B0604020202020204" pitchFamily="34" charset="0"/>
              </a:rPr>
              <a:t> off.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 err="1" smtClean="0">
                <a:cs typeface="Arial" panose="020B0604020202020204" pitchFamily="34" charset="0"/>
              </a:rPr>
              <a:t>To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date</a:t>
            </a:r>
            <a:r>
              <a:rPr lang="de-CH" dirty="0" smtClean="0">
                <a:cs typeface="Arial" panose="020B0604020202020204" pitchFamily="34" charset="0"/>
              </a:rPr>
              <a:t>, </a:t>
            </a:r>
            <a:r>
              <a:rPr lang="de-CH" dirty="0" err="1" smtClean="0">
                <a:cs typeface="Arial" panose="020B0604020202020204" pitchFamily="34" charset="0"/>
              </a:rPr>
              <a:t>patient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completed</a:t>
            </a:r>
            <a:r>
              <a:rPr lang="de-CH" dirty="0" smtClean="0">
                <a:cs typeface="Arial" panose="020B0604020202020204" pitchFamily="34" charset="0"/>
              </a:rPr>
              <a:t> 3 </a:t>
            </a:r>
            <a:r>
              <a:rPr lang="de-CH" dirty="0" err="1" smtClean="0">
                <a:cs typeface="Arial" panose="020B0604020202020204" pitchFamily="34" charset="0"/>
              </a:rPr>
              <a:t>treatment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cycles</a:t>
            </a:r>
            <a:r>
              <a:rPr lang="de-CH" dirty="0" smtClean="0">
                <a:cs typeface="Arial" panose="020B0604020202020204" pitchFamily="34" charset="0"/>
              </a:rPr>
              <a:t>, </a:t>
            </a:r>
            <a:r>
              <a:rPr lang="de-CH" dirty="0" err="1" smtClean="0">
                <a:cs typeface="Arial" panose="020B0604020202020204" pitchFamily="34" charset="0"/>
              </a:rPr>
              <a:t>treatment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is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well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tolerated</a:t>
            </a:r>
            <a:endParaRPr lang="de-CH" dirty="0"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 smtClean="0">
                <a:cs typeface="Arial" panose="020B0604020202020204" pitchFamily="34" charset="0"/>
              </a:rPr>
              <a:t>CT </a:t>
            </a:r>
            <a:r>
              <a:rPr lang="de-CH" dirty="0" err="1" smtClean="0">
                <a:cs typeface="Arial" panose="020B0604020202020204" pitchFamily="34" charset="0"/>
              </a:rPr>
              <a:t>performed</a:t>
            </a:r>
            <a:r>
              <a:rPr lang="de-CH" dirty="0" smtClean="0">
                <a:cs typeface="Arial" panose="020B0604020202020204" pitchFamily="34" charset="0"/>
              </a:rPr>
              <a:t> 3 </a:t>
            </a:r>
            <a:r>
              <a:rPr lang="de-CH" dirty="0" err="1" smtClean="0">
                <a:cs typeface="Arial" panose="020B0604020202020204" pitchFamily="34" charset="0"/>
              </a:rPr>
              <a:t>months</a:t>
            </a:r>
            <a:r>
              <a:rPr lang="de-CH" dirty="0" smtClean="0">
                <a:cs typeface="Arial" panose="020B0604020202020204" pitchFamily="34" charset="0"/>
              </a:rPr>
              <a:t> after </a:t>
            </a:r>
            <a:r>
              <a:rPr lang="de-CH" dirty="0" err="1" smtClean="0">
                <a:cs typeface="Arial" panose="020B0604020202020204" pitchFamily="34" charset="0"/>
              </a:rPr>
              <a:t>initiation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treatment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demonstrated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inhibition</a:t>
            </a:r>
            <a:r>
              <a:rPr lang="de-CH" dirty="0" smtClean="0">
                <a:cs typeface="Arial" panose="020B0604020202020204" pitchFamily="34" charset="0"/>
              </a:rPr>
              <a:t> of </a:t>
            </a:r>
            <a:r>
              <a:rPr lang="de-CH" dirty="0" err="1" smtClean="0">
                <a:cs typeface="Arial" panose="020B0604020202020204" pitchFamily="34" charset="0"/>
              </a:rPr>
              <a:t>metastatic</a:t>
            </a:r>
            <a:endParaRPr lang="de-CH" dirty="0" smtClean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smtClean="0">
                <a:cs typeface="Arial" panose="020B0604020202020204" pitchFamily="34" charset="0"/>
              </a:rPr>
              <a:t>     </a:t>
            </a:r>
            <a:r>
              <a:rPr lang="de-CH" dirty="0" err="1" smtClean="0">
                <a:cs typeface="Arial" panose="020B0604020202020204" pitchFamily="34" charset="0"/>
              </a:rPr>
              <a:t>disease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progression</a:t>
            </a:r>
            <a:endParaRPr lang="de-CH" dirty="0" smtClean="0"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dirty="0" smtClean="0">
              <a:cs typeface="Arial" panose="020B0604020202020204" pitchFamily="34" charset="0"/>
            </a:endParaRPr>
          </a:p>
          <a:p>
            <a:endParaRPr lang="de-CH" sz="800" b="1" dirty="0" smtClean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de-CH" dirty="0" smtClean="0">
              <a:cs typeface="Arial" panose="020B0604020202020204" pitchFamily="34" charset="0"/>
            </a:endParaRPr>
          </a:p>
          <a:p>
            <a:endParaRPr lang="de-CH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2621" y="0"/>
            <a:ext cx="8229600" cy="1143000"/>
          </a:xfrm>
        </p:spPr>
        <p:txBody>
          <a:bodyPr>
            <a:normAutofit/>
          </a:bodyPr>
          <a:lstStyle/>
          <a:p>
            <a:r>
              <a:rPr lang="de-CH" sz="3200" dirty="0" err="1" smtClean="0">
                <a:latin typeface="+mn-lt"/>
              </a:rPr>
              <a:t>Ageing</a:t>
            </a:r>
            <a:r>
              <a:rPr lang="de-CH" sz="3200" dirty="0" smtClean="0">
                <a:latin typeface="+mn-lt"/>
              </a:rPr>
              <a:t> of HIV </a:t>
            </a:r>
            <a:r>
              <a:rPr lang="de-CH" sz="3200" dirty="0" err="1" smtClean="0">
                <a:latin typeface="+mn-lt"/>
              </a:rPr>
              <a:t>population</a:t>
            </a:r>
            <a:r>
              <a:rPr lang="de-CH" sz="3200" dirty="0" smtClean="0">
                <a:latin typeface="+mn-lt"/>
              </a:rPr>
              <a:t>: </a:t>
            </a:r>
            <a:r>
              <a:rPr lang="de-CH" sz="3200" dirty="0" err="1" smtClean="0">
                <a:latin typeface="+mn-lt"/>
              </a:rPr>
              <a:t>model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projections</a:t>
            </a:r>
            <a:endParaRPr lang="de-CH" sz="3200" dirty="0">
              <a:latin typeface="+mn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69403" y="6113575"/>
            <a:ext cx="69847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Smit M et al. Lancet Infect Dis 2015; Smit M et al.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PLoS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One 2017</a:t>
            </a:r>
            <a:endParaRPr lang="da-DK" sz="12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44" y="1909042"/>
            <a:ext cx="2592288" cy="235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53771"/>
            <a:ext cx="2592288" cy="236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772455" y="4853270"/>
            <a:ext cx="3294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00B050"/>
                </a:solidFill>
              </a:rPr>
              <a:t>            44%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pts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u="sng" dirty="0" smtClean="0">
                <a:solidFill>
                  <a:srgbClr val="00B050"/>
                </a:solidFill>
              </a:rPr>
              <a:t>&gt;</a:t>
            </a:r>
            <a:r>
              <a:rPr lang="de-CH" dirty="0" smtClean="0">
                <a:solidFill>
                  <a:srgbClr val="00B050"/>
                </a:solidFill>
              </a:rPr>
              <a:t> 3 </a:t>
            </a:r>
            <a:r>
              <a:rPr lang="de-CH" dirty="0" err="1" smtClean="0">
                <a:solidFill>
                  <a:srgbClr val="00B050"/>
                </a:solidFill>
              </a:rPr>
              <a:t>comorbidities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</a:p>
          <a:p>
            <a:r>
              <a:rPr lang="de-CH" dirty="0">
                <a:solidFill>
                  <a:srgbClr val="00B050"/>
                </a:solidFill>
              </a:rPr>
              <a:t> </a:t>
            </a:r>
            <a:r>
              <a:rPr lang="de-CH" dirty="0" smtClean="0">
                <a:solidFill>
                  <a:srgbClr val="00B050"/>
                </a:solidFill>
              </a:rPr>
              <a:t>           </a:t>
            </a:r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992298" y="4837520"/>
            <a:ext cx="3030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00B050"/>
                </a:solidFill>
              </a:rPr>
              <a:t>       29%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pts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u="sng" dirty="0" smtClean="0">
                <a:solidFill>
                  <a:srgbClr val="00B050"/>
                </a:solidFill>
              </a:rPr>
              <a:t>&gt;</a:t>
            </a:r>
            <a:r>
              <a:rPr lang="de-CH" dirty="0" smtClean="0">
                <a:solidFill>
                  <a:srgbClr val="00B050"/>
                </a:solidFill>
              </a:rPr>
              <a:t> 3 </a:t>
            </a:r>
            <a:r>
              <a:rPr lang="de-CH" dirty="0" err="1" smtClean="0">
                <a:solidFill>
                  <a:srgbClr val="00B050"/>
                </a:solidFill>
              </a:rPr>
              <a:t>comorbidities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</a:p>
          <a:p>
            <a:r>
              <a:rPr lang="de-CH" dirty="0">
                <a:solidFill>
                  <a:srgbClr val="00B050"/>
                </a:solidFill>
              </a:rPr>
              <a:t> </a:t>
            </a:r>
            <a:r>
              <a:rPr lang="de-CH" dirty="0" smtClean="0">
                <a:solidFill>
                  <a:srgbClr val="00B050"/>
                </a:solidFill>
              </a:rPr>
              <a:t>  </a:t>
            </a:r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697305" y="4188615"/>
            <a:ext cx="34466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b="1" dirty="0" smtClean="0">
                <a:solidFill>
                  <a:srgbClr val="00B050"/>
                </a:solidFill>
              </a:rPr>
              <a:t>             </a:t>
            </a:r>
            <a:r>
              <a:rPr lang="de-CH" dirty="0" err="1" smtClean="0">
                <a:solidFill>
                  <a:srgbClr val="00B050"/>
                </a:solidFill>
              </a:rPr>
              <a:t>By</a:t>
            </a:r>
            <a:r>
              <a:rPr lang="de-CH" dirty="0" smtClean="0">
                <a:solidFill>
                  <a:srgbClr val="00B050"/>
                </a:solidFill>
              </a:rPr>
              <a:t> 2035        </a:t>
            </a:r>
          </a:p>
          <a:p>
            <a:pPr>
              <a:spcAft>
                <a:spcPts val="600"/>
              </a:spcAft>
            </a:pPr>
            <a:r>
              <a:rPr lang="de-CH" b="1" dirty="0" smtClean="0">
                <a:solidFill>
                  <a:srgbClr val="00B050"/>
                </a:solidFill>
              </a:rPr>
              <a:t>             29%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pts</a:t>
            </a:r>
            <a:r>
              <a:rPr lang="de-CH" dirty="0" smtClean="0">
                <a:solidFill>
                  <a:srgbClr val="00B050"/>
                </a:solidFill>
              </a:rPr>
              <a:t> &gt;65 y</a:t>
            </a:r>
          </a:p>
          <a:p>
            <a:endParaRPr lang="de-CH" dirty="0" smtClean="0">
              <a:solidFill>
                <a:srgbClr val="00B050"/>
              </a:solidFill>
            </a:endParaRPr>
          </a:p>
          <a:p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15408" y="4179703"/>
            <a:ext cx="148688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dirty="0" err="1" smtClean="0">
                <a:solidFill>
                  <a:srgbClr val="00B050"/>
                </a:solidFill>
              </a:rPr>
              <a:t>By</a:t>
            </a:r>
            <a:r>
              <a:rPr lang="de-CH" dirty="0" smtClean="0">
                <a:solidFill>
                  <a:srgbClr val="00B050"/>
                </a:solidFill>
              </a:rPr>
              <a:t> 2035</a:t>
            </a:r>
          </a:p>
          <a:p>
            <a:pPr>
              <a:spcAft>
                <a:spcPts val="600"/>
              </a:spcAft>
            </a:pPr>
            <a:r>
              <a:rPr lang="de-CH" b="1" dirty="0" smtClean="0">
                <a:solidFill>
                  <a:srgbClr val="00B050"/>
                </a:solidFill>
              </a:rPr>
              <a:t>27%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pts</a:t>
            </a:r>
            <a:r>
              <a:rPr lang="de-CH" dirty="0" smtClean="0">
                <a:solidFill>
                  <a:srgbClr val="00B050"/>
                </a:solidFill>
              </a:rPr>
              <a:t> &gt;65 y</a:t>
            </a:r>
            <a:endParaRPr lang="de-CH" dirty="0">
              <a:solidFill>
                <a:srgbClr val="00B050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90" y="1916722"/>
            <a:ext cx="2592288" cy="2402477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950771" y="1058564"/>
            <a:ext cx="709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Age </a:t>
            </a:r>
            <a:r>
              <a:rPr lang="de-CH" b="1" dirty="0" err="1" smtClean="0"/>
              <a:t>distribution</a:t>
            </a:r>
            <a:r>
              <a:rPr lang="de-CH" b="1" dirty="0" smtClean="0"/>
              <a:t> </a:t>
            </a:r>
            <a:r>
              <a:rPr lang="de-CH" b="1" dirty="0" err="1" smtClean="0"/>
              <a:t>and</a:t>
            </a:r>
            <a:r>
              <a:rPr lang="de-CH" b="1" dirty="0" smtClean="0"/>
              <a:t> </a:t>
            </a:r>
            <a:r>
              <a:rPr lang="de-CH" b="1" dirty="0" err="1" smtClean="0"/>
              <a:t>number</a:t>
            </a:r>
            <a:r>
              <a:rPr lang="de-CH" b="1" dirty="0" smtClean="0"/>
              <a:t> of </a:t>
            </a:r>
            <a:r>
              <a:rPr lang="de-CH" b="1" dirty="0" err="1" smtClean="0"/>
              <a:t>comorbidities</a:t>
            </a:r>
            <a:r>
              <a:rPr lang="de-CH" b="1" dirty="0" smtClean="0"/>
              <a:t> in HIV </a:t>
            </a:r>
            <a:r>
              <a:rPr lang="de-CH" b="1" dirty="0" err="1" smtClean="0"/>
              <a:t>infected</a:t>
            </a:r>
            <a:r>
              <a:rPr lang="de-CH" b="1" dirty="0" smtClean="0"/>
              <a:t> </a:t>
            </a:r>
            <a:r>
              <a:rPr lang="de-CH" b="1" dirty="0" err="1" smtClean="0"/>
              <a:t>individuals</a:t>
            </a:r>
            <a:endParaRPr lang="de-CH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117601" y="1491425"/>
            <a:ext cx="66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Netherlands</a:t>
            </a:r>
            <a:r>
              <a:rPr lang="de-CH" dirty="0" smtClean="0"/>
              <a:t>			</a:t>
            </a:r>
            <a:r>
              <a:rPr lang="de-CH" dirty="0"/>
              <a:t> </a:t>
            </a:r>
            <a:r>
              <a:rPr lang="de-CH" dirty="0" smtClean="0"/>
              <a:t>               USA						 </a:t>
            </a:r>
            <a:r>
              <a:rPr lang="de-CH" dirty="0" err="1" smtClean="0"/>
              <a:t>Italy</a:t>
            </a:r>
            <a:endParaRPr lang="de-CH" dirty="0"/>
          </a:p>
        </p:txBody>
      </p:sp>
      <p:sp>
        <p:nvSpPr>
          <p:cNvPr id="20" name="Textfeld 19"/>
          <p:cNvSpPr txBox="1"/>
          <p:nvPr/>
        </p:nvSpPr>
        <p:spPr>
          <a:xfrm>
            <a:off x="-153672" y="4844218"/>
            <a:ext cx="3294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00B050"/>
                </a:solidFill>
              </a:rPr>
              <a:t>            28%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pts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u="sng" dirty="0" smtClean="0">
                <a:solidFill>
                  <a:srgbClr val="00B050"/>
                </a:solidFill>
              </a:rPr>
              <a:t>&gt;</a:t>
            </a:r>
            <a:r>
              <a:rPr lang="de-CH" dirty="0" smtClean="0">
                <a:solidFill>
                  <a:srgbClr val="00B050"/>
                </a:solidFill>
              </a:rPr>
              <a:t> 3 </a:t>
            </a:r>
            <a:r>
              <a:rPr lang="de-CH" dirty="0" err="1" smtClean="0">
                <a:solidFill>
                  <a:srgbClr val="00B050"/>
                </a:solidFill>
              </a:rPr>
              <a:t>comorbidities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</a:p>
          <a:p>
            <a:r>
              <a:rPr lang="de-CH" dirty="0">
                <a:solidFill>
                  <a:srgbClr val="00B050"/>
                </a:solidFill>
              </a:rPr>
              <a:t> </a:t>
            </a:r>
            <a:r>
              <a:rPr lang="de-CH" dirty="0" smtClean="0">
                <a:solidFill>
                  <a:srgbClr val="00B050"/>
                </a:solidFill>
              </a:rPr>
              <a:t>           </a:t>
            </a:r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88303" y="4212702"/>
            <a:ext cx="148688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dirty="0" err="1" smtClean="0">
                <a:solidFill>
                  <a:srgbClr val="00B050"/>
                </a:solidFill>
              </a:rPr>
              <a:t>By</a:t>
            </a:r>
            <a:r>
              <a:rPr lang="de-CH" dirty="0" smtClean="0">
                <a:solidFill>
                  <a:srgbClr val="00B050"/>
                </a:solidFill>
              </a:rPr>
              <a:t> 2030</a:t>
            </a:r>
          </a:p>
          <a:p>
            <a:pPr>
              <a:spcAft>
                <a:spcPts val="600"/>
              </a:spcAft>
            </a:pPr>
            <a:r>
              <a:rPr lang="de-CH" b="1" dirty="0" smtClean="0">
                <a:solidFill>
                  <a:srgbClr val="00B050"/>
                </a:solidFill>
              </a:rPr>
              <a:t>39%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pts</a:t>
            </a:r>
            <a:r>
              <a:rPr lang="de-CH" dirty="0" smtClean="0">
                <a:solidFill>
                  <a:srgbClr val="00B050"/>
                </a:solidFill>
              </a:rPr>
              <a:t> &gt;60 y</a:t>
            </a:r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73895" y="3827480"/>
            <a:ext cx="7393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dirty="0" smtClean="0"/>
              <a:t>&lt;30 </a:t>
            </a:r>
            <a:r>
              <a:rPr lang="de-CH" sz="800" dirty="0" err="1" smtClean="0"/>
              <a:t>years</a:t>
            </a:r>
            <a:r>
              <a:rPr lang="de-CH" sz="800" dirty="0" smtClean="0"/>
              <a:t> </a:t>
            </a:r>
            <a:r>
              <a:rPr lang="de-CH" sz="800" dirty="0" err="1" smtClean="0"/>
              <a:t>old</a:t>
            </a:r>
            <a:endParaRPr lang="de-CH" sz="800" dirty="0"/>
          </a:p>
        </p:txBody>
      </p:sp>
      <p:sp>
        <p:nvSpPr>
          <p:cNvPr id="23" name="Textfeld 22"/>
          <p:cNvSpPr txBox="1"/>
          <p:nvPr/>
        </p:nvSpPr>
        <p:spPr>
          <a:xfrm>
            <a:off x="741194" y="3598448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dirty="0" smtClean="0"/>
              <a:t>30-40 </a:t>
            </a:r>
            <a:r>
              <a:rPr lang="de-CH" sz="800" dirty="0" err="1" smtClean="0"/>
              <a:t>years</a:t>
            </a:r>
            <a:r>
              <a:rPr lang="de-CH" sz="800" dirty="0" smtClean="0"/>
              <a:t> </a:t>
            </a:r>
            <a:r>
              <a:rPr lang="de-CH" sz="800" dirty="0" err="1" smtClean="0"/>
              <a:t>old</a:t>
            </a:r>
            <a:endParaRPr lang="de-CH" sz="800" dirty="0"/>
          </a:p>
        </p:txBody>
      </p:sp>
      <p:sp>
        <p:nvSpPr>
          <p:cNvPr id="24" name="Textfeld 23"/>
          <p:cNvSpPr txBox="1"/>
          <p:nvPr/>
        </p:nvSpPr>
        <p:spPr>
          <a:xfrm>
            <a:off x="901869" y="3259563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dirty="0" smtClean="0"/>
              <a:t>40-50 </a:t>
            </a:r>
            <a:r>
              <a:rPr lang="de-CH" sz="800" dirty="0" err="1" smtClean="0"/>
              <a:t>years</a:t>
            </a:r>
            <a:r>
              <a:rPr lang="de-CH" sz="800" dirty="0" smtClean="0"/>
              <a:t> </a:t>
            </a:r>
            <a:r>
              <a:rPr lang="de-CH" sz="800" dirty="0" err="1" smtClean="0"/>
              <a:t>old</a:t>
            </a:r>
            <a:endParaRPr lang="de-CH" sz="800" dirty="0"/>
          </a:p>
        </p:txBody>
      </p:sp>
      <p:sp>
        <p:nvSpPr>
          <p:cNvPr id="25" name="Textfeld 24"/>
          <p:cNvSpPr txBox="1"/>
          <p:nvPr/>
        </p:nvSpPr>
        <p:spPr>
          <a:xfrm>
            <a:off x="1264997" y="2664338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dirty="0" smtClean="0"/>
              <a:t>50-60 </a:t>
            </a:r>
            <a:r>
              <a:rPr lang="de-CH" sz="800" dirty="0" err="1" smtClean="0"/>
              <a:t>years</a:t>
            </a:r>
            <a:r>
              <a:rPr lang="de-CH" sz="800" dirty="0" smtClean="0"/>
              <a:t> </a:t>
            </a:r>
            <a:r>
              <a:rPr lang="de-CH" sz="800" dirty="0" err="1" smtClean="0"/>
              <a:t>old</a:t>
            </a:r>
            <a:endParaRPr lang="de-CH" sz="800" dirty="0"/>
          </a:p>
        </p:txBody>
      </p:sp>
      <p:sp>
        <p:nvSpPr>
          <p:cNvPr id="26" name="Textfeld 25"/>
          <p:cNvSpPr txBox="1"/>
          <p:nvPr/>
        </p:nvSpPr>
        <p:spPr>
          <a:xfrm>
            <a:off x="1563855" y="218856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dirty="0" smtClean="0"/>
              <a:t>60-70 </a:t>
            </a:r>
            <a:r>
              <a:rPr lang="de-CH" sz="800" dirty="0" err="1" smtClean="0"/>
              <a:t>years</a:t>
            </a:r>
            <a:r>
              <a:rPr lang="de-CH" sz="800" dirty="0" smtClean="0"/>
              <a:t> </a:t>
            </a:r>
            <a:r>
              <a:rPr lang="de-CH" sz="800" dirty="0" err="1" smtClean="0"/>
              <a:t>old</a:t>
            </a:r>
            <a:endParaRPr lang="de-CH" sz="800" dirty="0"/>
          </a:p>
        </p:txBody>
      </p:sp>
      <p:sp>
        <p:nvSpPr>
          <p:cNvPr id="27" name="Textfeld 26"/>
          <p:cNvSpPr txBox="1"/>
          <p:nvPr/>
        </p:nvSpPr>
        <p:spPr>
          <a:xfrm>
            <a:off x="1992261" y="1942701"/>
            <a:ext cx="7393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dirty="0" smtClean="0"/>
              <a:t>&gt;70 </a:t>
            </a:r>
            <a:r>
              <a:rPr lang="de-CH" sz="800" dirty="0" err="1" smtClean="0"/>
              <a:t>years</a:t>
            </a:r>
            <a:r>
              <a:rPr lang="de-CH" sz="800" dirty="0" smtClean="0"/>
              <a:t> </a:t>
            </a:r>
            <a:r>
              <a:rPr lang="de-CH" sz="800" dirty="0" err="1" smtClean="0"/>
              <a:t>old</a:t>
            </a:r>
            <a:endParaRPr lang="de-CH" sz="800" dirty="0"/>
          </a:p>
        </p:txBody>
      </p:sp>
      <p:sp>
        <p:nvSpPr>
          <p:cNvPr id="28" name="Textfeld 27"/>
          <p:cNvSpPr txBox="1"/>
          <p:nvPr/>
        </p:nvSpPr>
        <p:spPr>
          <a:xfrm>
            <a:off x="334503" y="5477374"/>
            <a:ext cx="7830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Comorbidity</a:t>
            </a:r>
            <a:r>
              <a:rPr lang="de-CH" dirty="0" smtClean="0"/>
              <a:t> </a:t>
            </a:r>
            <a:r>
              <a:rPr lang="de-CH" dirty="0" err="1" smtClean="0"/>
              <a:t>burden</a:t>
            </a:r>
            <a:r>
              <a:rPr lang="de-CH" dirty="0" smtClean="0"/>
              <a:t> </a:t>
            </a:r>
            <a:r>
              <a:rPr lang="de-CH" dirty="0" err="1" smtClean="0"/>
              <a:t>driven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cardiovascular</a:t>
            </a:r>
            <a:r>
              <a:rPr lang="de-CH" dirty="0" smtClean="0"/>
              <a:t> </a:t>
            </a:r>
            <a:r>
              <a:rPr lang="de-CH" dirty="0" err="1" smtClean="0"/>
              <a:t>diseases</a:t>
            </a:r>
            <a:r>
              <a:rPr lang="de-CH" dirty="0" smtClean="0"/>
              <a:t>, </a:t>
            </a:r>
            <a:r>
              <a:rPr lang="de-CH" dirty="0" err="1" smtClean="0"/>
              <a:t>diabetes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malignancies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12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4"/>
          <p:cNvSpPr>
            <a:spLocks noGrp="1"/>
          </p:cNvSpPr>
          <p:nvPr>
            <p:ph type="title"/>
          </p:nvPr>
        </p:nvSpPr>
        <p:spPr>
          <a:xfrm>
            <a:off x="489527" y="9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3200" dirty="0" err="1" smtClean="0">
                <a:latin typeface="+mn-lt"/>
              </a:rPr>
              <a:t>Conclusion</a:t>
            </a:r>
            <a:endParaRPr lang="de-CH" sz="3200" dirty="0"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18940" y="746735"/>
            <a:ext cx="8383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identification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prevention and management of DDIs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key priority in HIV care.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for DDIs needs to be considered systematically when selecting an antiretroviral regimen or when adding any new co-medication to an existing HIV treatment with particular attention to adjust dosage or perform clinical monitoring when needed.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5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4"/>
          <p:cNvSpPr>
            <a:spLocks noGrp="1"/>
          </p:cNvSpPr>
          <p:nvPr>
            <p:ph type="title"/>
          </p:nvPr>
        </p:nvSpPr>
        <p:spPr>
          <a:xfrm>
            <a:off x="489527" y="9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3200" dirty="0" err="1" smtClean="0">
                <a:latin typeface="+mn-lt"/>
              </a:rPr>
              <a:t>Acknowledgements</a:t>
            </a:r>
            <a:endParaRPr lang="de-CH" sz="3200" dirty="0"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90947" y="784057"/>
            <a:ext cx="8383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sz="2000" dirty="0" smtClean="0">
              <a:latin typeface="Calibri" pitchFamily="34" charset="0"/>
            </a:endParaRPr>
          </a:p>
          <a:p>
            <a:r>
              <a:rPr lang="de-CH" sz="2000" dirty="0"/>
              <a:t> </a:t>
            </a:r>
            <a:r>
              <a:rPr lang="de-CH" sz="2000" dirty="0" smtClean="0"/>
              <a:t>    Manuel Battegay</a:t>
            </a:r>
          </a:p>
          <a:p>
            <a:r>
              <a:rPr lang="de-CH" sz="2000" dirty="0" smtClean="0">
                <a:latin typeface="Calibri" pitchFamily="34" charset="0"/>
              </a:rPr>
              <a:t>     Veronika </a:t>
            </a:r>
            <a:r>
              <a:rPr lang="de-CH" sz="2000" dirty="0" err="1" smtClean="0">
                <a:latin typeface="Calibri" pitchFamily="34" charset="0"/>
              </a:rPr>
              <a:t>Bättig</a:t>
            </a:r>
            <a:endParaRPr lang="de-CH" sz="2000" dirty="0" smtClean="0">
              <a:latin typeface="Calibri" pitchFamily="34" charset="0"/>
            </a:endParaRPr>
          </a:p>
          <a:p>
            <a:r>
              <a:rPr lang="de-CH" sz="2000" dirty="0" smtClean="0">
                <a:latin typeface="Calibri" pitchFamily="34" charset="0"/>
              </a:rPr>
              <a:t>     </a:t>
            </a:r>
            <a:r>
              <a:rPr lang="de-CH" sz="2000" dirty="0" err="1" smtClean="0">
                <a:latin typeface="Calibri" pitchFamily="34" charset="0"/>
              </a:rPr>
              <a:t>Mapi</a:t>
            </a:r>
            <a:r>
              <a:rPr lang="de-CH" sz="2000" dirty="0" smtClean="0">
                <a:latin typeface="Calibri" pitchFamily="34" charset="0"/>
              </a:rPr>
              <a:t> Fleury</a:t>
            </a:r>
          </a:p>
        </p:txBody>
      </p:sp>
      <p:sp>
        <p:nvSpPr>
          <p:cNvPr id="4" name="Rechteck 3"/>
          <p:cNvSpPr/>
          <p:nvPr/>
        </p:nvSpPr>
        <p:spPr>
          <a:xfrm>
            <a:off x="190947" y="2107496"/>
            <a:ext cx="8383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sz="2000" dirty="0" smtClean="0">
              <a:latin typeface="Calibri" pitchFamily="34" charset="0"/>
            </a:endParaRPr>
          </a:p>
          <a:p>
            <a:r>
              <a:rPr lang="de-CH" sz="2000" dirty="0"/>
              <a:t> </a:t>
            </a:r>
            <a:r>
              <a:rPr lang="de-CH" sz="2000" dirty="0" smtClean="0"/>
              <a:t>    David Back</a:t>
            </a:r>
            <a:r>
              <a:rPr lang="de-CH" sz="2000" dirty="0" smtClean="0">
                <a:latin typeface="Calibri" pitchFamily="34" charset="0"/>
              </a:rPr>
              <a:t>		</a:t>
            </a:r>
          </a:p>
          <a:p>
            <a:r>
              <a:rPr lang="de-CH" sz="2000" dirty="0" smtClean="0">
                <a:latin typeface="Calibri" pitchFamily="34" charset="0"/>
              </a:rPr>
              <a:t>     David Burger</a:t>
            </a:r>
          </a:p>
          <a:p>
            <a:r>
              <a:rPr lang="de-CH" sz="2000" dirty="0">
                <a:latin typeface="Calibri" pitchFamily="34" charset="0"/>
              </a:rPr>
              <a:t> </a:t>
            </a:r>
            <a:r>
              <a:rPr lang="de-CH" sz="2000" dirty="0" smtClean="0">
                <a:latin typeface="Calibri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7644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feil nach unten 109"/>
          <p:cNvSpPr/>
          <p:nvPr/>
        </p:nvSpPr>
        <p:spPr>
          <a:xfrm rot="13207484">
            <a:off x="2834036" y="4440710"/>
            <a:ext cx="321844" cy="889268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9" name="Pfeil nach unten 108"/>
          <p:cNvSpPr/>
          <p:nvPr/>
        </p:nvSpPr>
        <p:spPr>
          <a:xfrm rot="8824982">
            <a:off x="5735396" y="4461661"/>
            <a:ext cx="321844" cy="90016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Pfeil nach unten 20"/>
          <p:cNvSpPr/>
          <p:nvPr/>
        </p:nvSpPr>
        <p:spPr>
          <a:xfrm rot="19709391">
            <a:off x="5378483" y="4448004"/>
            <a:ext cx="303449" cy="753340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4" name="Pfeil nach unten 103"/>
          <p:cNvSpPr/>
          <p:nvPr/>
        </p:nvSpPr>
        <p:spPr>
          <a:xfrm>
            <a:off x="7270258" y="1609436"/>
            <a:ext cx="342490" cy="118455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1" name="Pfeil nach unten 100"/>
          <p:cNvSpPr/>
          <p:nvPr/>
        </p:nvSpPr>
        <p:spPr>
          <a:xfrm>
            <a:off x="1554554" y="1579418"/>
            <a:ext cx="342490" cy="118920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2547" y="0"/>
            <a:ext cx="8517415" cy="1143000"/>
          </a:xfrm>
        </p:spPr>
        <p:txBody>
          <a:bodyPr>
            <a:normAutofit/>
          </a:bodyPr>
          <a:lstStyle/>
          <a:p>
            <a:r>
              <a:rPr lang="de-CH" sz="3200" dirty="0" err="1" smtClean="0">
                <a:latin typeface="+mn-lt"/>
              </a:rPr>
              <a:t>Ageing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poses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several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therapeutic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challenges</a:t>
            </a:r>
            <a:endParaRPr lang="de-CH" sz="3200" dirty="0">
              <a:latin typeface="+mn-lt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720436" y="1022935"/>
            <a:ext cx="3029528" cy="55648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Presence of </a:t>
            </a:r>
          </a:p>
          <a:p>
            <a:pPr algn="ctr"/>
            <a:r>
              <a:rPr lang="de-CH" dirty="0" err="1" smtClean="0">
                <a:solidFill>
                  <a:schemeClr val="tx1"/>
                </a:solidFill>
              </a:rPr>
              <a:t>comorbidities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97" name="Abgerundetes Rechteck 96"/>
          <p:cNvSpPr/>
          <p:nvPr/>
        </p:nvSpPr>
        <p:spPr>
          <a:xfrm>
            <a:off x="5278576" y="1025245"/>
            <a:ext cx="3029528" cy="5541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accent3">
                    <a:lumMod val="50000"/>
                  </a:schemeClr>
                </a:solidFill>
              </a:rPr>
              <a:t>Age </a:t>
            </a:r>
            <a:r>
              <a:rPr lang="de-CH" dirty="0" err="1" smtClean="0">
                <a:solidFill>
                  <a:schemeClr val="accent3">
                    <a:lumMod val="50000"/>
                  </a:schemeClr>
                </a:solidFill>
              </a:rPr>
              <a:t>associated</a:t>
            </a:r>
            <a:r>
              <a:rPr lang="de-CH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3">
                    <a:lumMod val="50000"/>
                  </a:schemeClr>
                </a:solidFill>
              </a:rPr>
              <a:t>changes</a:t>
            </a:r>
            <a:r>
              <a:rPr lang="de-CH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</a:p>
          <a:p>
            <a:pPr algn="ctr"/>
            <a:r>
              <a:rPr lang="de-CH" dirty="0" err="1" smtClean="0">
                <a:solidFill>
                  <a:schemeClr val="accent3">
                    <a:lumMod val="50000"/>
                  </a:schemeClr>
                </a:solidFill>
              </a:rPr>
              <a:t>drug</a:t>
            </a:r>
            <a:r>
              <a:rPr lang="de-CH" dirty="0" smtClean="0">
                <a:solidFill>
                  <a:schemeClr val="accent3">
                    <a:lumMod val="50000"/>
                  </a:schemeClr>
                </a:solidFill>
              </a:rPr>
              <a:t> PK </a:t>
            </a:r>
            <a:r>
              <a:rPr lang="de-CH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de-CH" dirty="0" smtClean="0">
                <a:solidFill>
                  <a:schemeClr val="accent3">
                    <a:lumMod val="50000"/>
                  </a:schemeClr>
                </a:solidFill>
              </a:rPr>
              <a:t> PD</a:t>
            </a:r>
            <a:endParaRPr lang="de-CH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65878" y="868237"/>
            <a:ext cx="49084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CH" sz="4800" dirty="0" smtClean="0"/>
              <a:t>+</a:t>
            </a:r>
            <a:endParaRPr lang="de-CH" sz="4800" dirty="0"/>
          </a:p>
        </p:txBody>
      </p:sp>
      <p:sp>
        <p:nvSpPr>
          <p:cNvPr id="99" name="Abgerundetes Rechteck 98"/>
          <p:cNvSpPr/>
          <p:nvPr/>
        </p:nvSpPr>
        <p:spPr>
          <a:xfrm>
            <a:off x="720436" y="1895780"/>
            <a:ext cx="3029528" cy="5518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non-HIV/ HIV DDIs</a:t>
            </a:r>
          </a:p>
          <a:p>
            <a:pPr algn="ctr"/>
            <a:r>
              <a:rPr lang="de-CH" dirty="0" smtClean="0">
                <a:solidFill>
                  <a:schemeClr val="tx1"/>
                </a:solidFill>
              </a:rPr>
              <a:t>non-HIV/non-HIV DDIs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00" name="Abgerundetes Rechteck 99"/>
          <p:cNvSpPr/>
          <p:nvPr/>
        </p:nvSpPr>
        <p:spPr>
          <a:xfrm>
            <a:off x="720436" y="2793990"/>
            <a:ext cx="3029528" cy="53110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>
                <a:solidFill>
                  <a:schemeClr val="tx1"/>
                </a:solidFill>
              </a:rPr>
              <a:t>drug-diseases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interactions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5" name="Pfeil nach unten 14"/>
          <p:cNvSpPr/>
          <p:nvPr/>
        </p:nvSpPr>
        <p:spPr>
          <a:xfrm>
            <a:off x="2115127" y="1579419"/>
            <a:ext cx="277091" cy="28634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2" name="Abgerundetes Rechteck 101"/>
          <p:cNvSpPr/>
          <p:nvPr/>
        </p:nvSpPr>
        <p:spPr>
          <a:xfrm>
            <a:off x="5278576" y="1915819"/>
            <a:ext cx="3029528" cy="5318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de-CH" dirty="0" err="1" smtClean="0">
                <a:solidFill>
                  <a:schemeClr val="accent3">
                    <a:lumMod val="50000"/>
                  </a:schemeClr>
                </a:solidFill>
              </a:rPr>
              <a:t>ncorrect</a:t>
            </a:r>
            <a:r>
              <a:rPr lang="de-CH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3">
                    <a:lumMod val="50000"/>
                  </a:schemeClr>
                </a:solidFill>
              </a:rPr>
              <a:t>drug</a:t>
            </a:r>
            <a:r>
              <a:rPr lang="de-CH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3">
                    <a:lumMod val="50000"/>
                  </a:schemeClr>
                </a:solidFill>
              </a:rPr>
              <a:t>dosage</a:t>
            </a:r>
            <a:endParaRPr lang="de-CH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3" name="Abgerundetes Rechteck 102"/>
          <p:cNvSpPr/>
          <p:nvPr/>
        </p:nvSpPr>
        <p:spPr>
          <a:xfrm>
            <a:off x="5278576" y="2793990"/>
            <a:ext cx="3029528" cy="5311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de-CH" dirty="0" err="1" smtClean="0">
                <a:solidFill>
                  <a:schemeClr val="accent3">
                    <a:lumMod val="50000"/>
                  </a:schemeClr>
                </a:solidFill>
              </a:rPr>
              <a:t>nappropriate</a:t>
            </a:r>
            <a:r>
              <a:rPr lang="de-CH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3">
                    <a:lumMod val="50000"/>
                  </a:schemeClr>
                </a:solidFill>
              </a:rPr>
              <a:t>drug</a:t>
            </a:r>
            <a:endParaRPr lang="de-CH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5" name="Pfeil nach unten 104"/>
          <p:cNvSpPr/>
          <p:nvPr/>
        </p:nvSpPr>
        <p:spPr>
          <a:xfrm>
            <a:off x="6748400" y="1604447"/>
            <a:ext cx="277091" cy="28634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Geschweifte Klammer links 15"/>
          <p:cNvSpPr/>
          <p:nvPr/>
        </p:nvSpPr>
        <p:spPr>
          <a:xfrm rot="16200000">
            <a:off x="4324924" y="1734869"/>
            <a:ext cx="378691" cy="3808517"/>
          </a:xfrm>
          <a:prstGeom prst="lef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0070C0"/>
              </a:solidFill>
            </a:endParaRPr>
          </a:p>
        </p:txBody>
      </p:sp>
      <p:sp>
        <p:nvSpPr>
          <p:cNvPr id="106" name="Abgerundetes Rechteck 105"/>
          <p:cNvSpPr/>
          <p:nvPr/>
        </p:nvSpPr>
        <p:spPr>
          <a:xfrm>
            <a:off x="3038759" y="4006016"/>
            <a:ext cx="3029528" cy="5311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>
                <a:solidFill>
                  <a:schemeClr val="accent1">
                    <a:lumMod val="75000"/>
                  </a:schemeClr>
                </a:solidFill>
              </a:rPr>
              <a:t>adverse</a:t>
            </a:r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1">
                    <a:lumMod val="75000"/>
                  </a:schemeClr>
                </a:solidFill>
              </a:rPr>
              <a:t>drug</a:t>
            </a:r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1">
                    <a:lumMod val="75000"/>
                  </a:schemeClr>
                </a:solidFill>
              </a:rPr>
              <a:t>events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7" name="Abgerundetes Rechteck 106"/>
          <p:cNvSpPr/>
          <p:nvPr/>
        </p:nvSpPr>
        <p:spPr>
          <a:xfrm>
            <a:off x="5150509" y="5163115"/>
            <a:ext cx="3029528" cy="5311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>
                <a:solidFill>
                  <a:schemeClr val="accent1">
                    <a:lumMod val="75000"/>
                  </a:schemeClr>
                </a:solidFill>
              </a:rPr>
              <a:t>polypharmacy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Pfeil nach unten 17"/>
          <p:cNvSpPr/>
          <p:nvPr/>
        </p:nvSpPr>
        <p:spPr>
          <a:xfrm>
            <a:off x="4378037" y="3624453"/>
            <a:ext cx="350973" cy="322863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8" name="Abgerundetes Rechteck 107"/>
          <p:cNvSpPr/>
          <p:nvPr/>
        </p:nvSpPr>
        <p:spPr>
          <a:xfrm>
            <a:off x="1095247" y="5167734"/>
            <a:ext cx="3029528" cy="5311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de-CH" dirty="0" err="1" smtClean="0">
                <a:solidFill>
                  <a:schemeClr val="accent1">
                    <a:lumMod val="75000"/>
                  </a:schemeClr>
                </a:solidFill>
              </a:rPr>
              <a:t>nappropriate</a:t>
            </a:r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accent1">
                    <a:lumMod val="75000"/>
                  </a:schemeClr>
                </a:solidFill>
              </a:rPr>
              <a:t>drugs</a:t>
            </a:r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, DDIs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1" name="Pfeil nach unten 110"/>
          <p:cNvSpPr/>
          <p:nvPr/>
        </p:nvSpPr>
        <p:spPr>
          <a:xfrm rot="5400000">
            <a:off x="4476720" y="4915799"/>
            <a:ext cx="321844" cy="1025734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feld 21"/>
          <p:cNvSpPr txBox="1"/>
          <p:nvPr/>
        </p:nvSpPr>
        <p:spPr>
          <a:xfrm>
            <a:off x="3463501" y="4677941"/>
            <a:ext cx="201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solidFill>
                  <a:srgbClr val="0070C0"/>
                </a:solidFill>
              </a:rPr>
              <a:t>prescribing</a:t>
            </a:r>
            <a:r>
              <a:rPr lang="de-CH" dirty="0" smtClean="0">
                <a:solidFill>
                  <a:srgbClr val="0070C0"/>
                </a:solidFill>
              </a:rPr>
              <a:t> </a:t>
            </a:r>
            <a:r>
              <a:rPr lang="de-CH" dirty="0" err="1" smtClean="0">
                <a:solidFill>
                  <a:srgbClr val="0070C0"/>
                </a:solidFill>
              </a:rPr>
              <a:t>cascade</a:t>
            </a:r>
            <a:endParaRPr lang="de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09" grpId="0" animBg="1"/>
      <p:bldP spid="21" grpId="0" animBg="1"/>
      <p:bldP spid="104" grpId="0" animBg="1"/>
      <p:bldP spid="101" grpId="0" animBg="1"/>
      <p:bldP spid="97" grpId="0" animBg="1"/>
      <p:bldP spid="6" grpId="0"/>
      <p:bldP spid="100" grpId="0" animBg="1"/>
      <p:bldP spid="102" grpId="0" animBg="1"/>
      <p:bldP spid="103" grpId="0" animBg="1"/>
      <p:bldP spid="105" grpId="0" animBg="1"/>
      <p:bldP spid="16" grpId="0" animBg="1"/>
      <p:bldP spid="106" grpId="0" animBg="1"/>
      <p:bldP spid="107" grpId="0" animBg="1"/>
      <p:bldP spid="18" grpId="0" animBg="1"/>
      <p:bldP spid="108" grpId="0" animBg="1"/>
      <p:bldP spid="11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9527" y="0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3200" dirty="0" smtClean="0">
                <a:latin typeface="+mn-lt"/>
              </a:rPr>
              <a:t>Case 1: 68-year </a:t>
            </a:r>
            <a:r>
              <a:rPr lang="de-CH" sz="3200" dirty="0" err="1" smtClean="0">
                <a:latin typeface="+mn-lt"/>
              </a:rPr>
              <a:t>old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woman</a:t>
            </a:r>
            <a:endParaRPr lang="de-CH" sz="3200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47782" y="869717"/>
            <a:ext cx="886108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cs typeface="Arial" panose="020B0604020202020204" pitchFamily="34" charset="0"/>
              </a:rPr>
              <a:t>Admitted</a:t>
            </a:r>
            <a:r>
              <a:rPr lang="de-CH" dirty="0" smtClean="0">
                <a:cs typeface="Arial" panose="020B0604020202020204" pitchFamily="34" charset="0"/>
              </a:rPr>
              <a:t> in September 2016 </a:t>
            </a:r>
            <a:r>
              <a:rPr lang="de-CH" dirty="0" err="1" smtClean="0">
                <a:cs typeface="Arial" panose="020B0604020202020204" pitchFamily="34" charset="0"/>
              </a:rPr>
              <a:t>to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emergency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room</a:t>
            </a:r>
            <a:r>
              <a:rPr lang="de-CH" dirty="0" smtClean="0">
                <a:cs typeface="Arial" panose="020B0604020202020204" pitchFamily="34" charset="0"/>
              </a:rPr>
              <a:t>: lost </a:t>
            </a:r>
            <a:r>
              <a:rPr lang="de-CH" dirty="0" err="1" smtClean="0">
                <a:cs typeface="Arial" panose="020B0604020202020204" pitchFamily="34" charset="0"/>
              </a:rPr>
              <a:t>balance</a:t>
            </a:r>
            <a:r>
              <a:rPr lang="de-CH" dirty="0" smtClean="0">
                <a:cs typeface="Arial" panose="020B0604020202020204" pitchFamily="34" charset="0"/>
              </a:rPr>
              <a:t>, </a:t>
            </a:r>
            <a:r>
              <a:rPr lang="de-CH" dirty="0" err="1" smtClean="0">
                <a:cs typeface="Arial" panose="020B0604020202020204" pitchFamily="34" charset="0"/>
              </a:rPr>
              <a:t>fell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and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broke</a:t>
            </a:r>
            <a:r>
              <a:rPr lang="de-CH" dirty="0" smtClean="0">
                <a:cs typeface="Arial" panose="020B0604020202020204" pitchFamily="34" charset="0"/>
              </a:rPr>
              <a:t> arm. </a:t>
            </a:r>
          </a:p>
          <a:p>
            <a:r>
              <a:rPr lang="de-CH" dirty="0" smtClean="0">
                <a:cs typeface="Arial" panose="020B0604020202020204" pitchFamily="34" charset="0"/>
              </a:rPr>
              <a:t>Reports repetitive falls </a:t>
            </a:r>
            <a:r>
              <a:rPr lang="de-CH" dirty="0" err="1" smtClean="0">
                <a:cs typeface="Arial" panose="020B0604020202020204" pitchFamily="34" charset="0"/>
              </a:rPr>
              <a:t>since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the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summer</a:t>
            </a:r>
            <a:r>
              <a:rPr lang="de-CH" dirty="0" smtClean="0">
                <a:cs typeface="Arial" panose="020B0604020202020204" pitchFamily="34" charset="0"/>
              </a:rPr>
              <a:t>. </a:t>
            </a:r>
          </a:p>
          <a:p>
            <a:endParaRPr lang="de-CH" sz="1000" dirty="0" smtClean="0">
              <a:cs typeface="Arial" panose="020B0604020202020204" pitchFamily="34" charset="0"/>
            </a:endParaRPr>
          </a:p>
          <a:p>
            <a:r>
              <a:rPr lang="de-CH" dirty="0" smtClean="0">
                <a:cs typeface="Arial" panose="020B0604020202020204" pitchFamily="34" charset="0"/>
              </a:rPr>
              <a:t>At </a:t>
            </a:r>
            <a:r>
              <a:rPr lang="de-CH" dirty="0" err="1" smtClean="0">
                <a:cs typeface="Arial" panose="020B0604020202020204" pitchFamily="34" charset="0"/>
              </a:rPr>
              <a:t>admission</a:t>
            </a:r>
            <a:r>
              <a:rPr lang="de-CH" dirty="0" smtClean="0">
                <a:cs typeface="Arial" panose="020B0604020202020204" pitchFamily="34" charset="0"/>
              </a:rPr>
              <a:t>: 	BP: 102/69 </a:t>
            </a:r>
            <a:r>
              <a:rPr lang="de-CH" dirty="0" err="1" smtClean="0">
                <a:cs typeface="Arial" panose="020B0604020202020204" pitchFamily="34" charset="0"/>
              </a:rPr>
              <a:t>mmHg</a:t>
            </a:r>
            <a:r>
              <a:rPr lang="de-CH" dirty="0" smtClean="0">
                <a:cs typeface="Arial" panose="020B0604020202020204" pitchFamily="34" charset="0"/>
              </a:rPr>
              <a:t>, </a:t>
            </a:r>
            <a:r>
              <a:rPr lang="de-CH" dirty="0" err="1" smtClean="0">
                <a:cs typeface="Arial" panose="020B0604020202020204" pitchFamily="34" charset="0"/>
              </a:rPr>
              <a:t>heartbeat</a:t>
            </a:r>
            <a:r>
              <a:rPr lang="de-CH" dirty="0" smtClean="0">
                <a:cs typeface="Arial" panose="020B0604020202020204" pitchFamily="34" charset="0"/>
              </a:rPr>
              <a:t>: normal </a:t>
            </a:r>
          </a:p>
          <a:p>
            <a:r>
              <a:rPr lang="de-CH" dirty="0" smtClean="0">
                <a:cs typeface="Arial" panose="020B0604020202020204" pitchFamily="34" charset="0"/>
              </a:rPr>
              <a:t>			</a:t>
            </a:r>
            <a:r>
              <a:rPr lang="de-CH" dirty="0" err="1" smtClean="0">
                <a:cs typeface="Arial" panose="020B0604020202020204" pitchFamily="34" charset="0"/>
              </a:rPr>
              <a:t>eGFR</a:t>
            </a:r>
            <a:r>
              <a:rPr lang="de-CH" dirty="0" smtClean="0">
                <a:cs typeface="Arial" panose="020B0604020202020204" pitchFamily="34" charset="0"/>
              </a:rPr>
              <a:t>: 71 ml/min/1.73m</a:t>
            </a:r>
            <a:r>
              <a:rPr lang="de-CH" baseline="30000" dirty="0" smtClean="0">
                <a:cs typeface="Arial" panose="020B0604020202020204" pitchFamily="34" charset="0"/>
              </a:rPr>
              <a:t>2</a:t>
            </a:r>
          </a:p>
          <a:p>
            <a:r>
              <a:rPr lang="de-CH" dirty="0">
                <a:cs typeface="Arial" panose="020B0604020202020204" pitchFamily="34" charset="0"/>
              </a:rPr>
              <a:t>	</a:t>
            </a:r>
            <a:r>
              <a:rPr lang="de-CH" dirty="0" smtClean="0">
                <a:cs typeface="Arial" panose="020B0604020202020204" pitchFamily="34" charset="0"/>
              </a:rPr>
              <a:t>	        	</a:t>
            </a:r>
            <a:r>
              <a:rPr lang="de-CH" dirty="0" err="1" smtClean="0">
                <a:cs typeface="Arial" panose="020B0604020202020204" pitchFamily="34" charset="0"/>
              </a:rPr>
              <a:t>glucose</a:t>
            </a:r>
            <a:r>
              <a:rPr lang="de-CH" dirty="0" smtClean="0">
                <a:cs typeface="Arial" panose="020B0604020202020204" pitchFamily="34" charset="0"/>
              </a:rPr>
              <a:t>, </a:t>
            </a:r>
            <a:r>
              <a:rPr lang="de-CH" dirty="0" err="1" smtClean="0">
                <a:cs typeface="Arial" panose="020B0604020202020204" pitchFamily="34" charset="0"/>
              </a:rPr>
              <a:t>electrolytes</a:t>
            </a:r>
            <a:r>
              <a:rPr lang="de-CH" dirty="0" smtClean="0">
                <a:cs typeface="Arial" panose="020B0604020202020204" pitchFamily="34" charset="0"/>
              </a:rPr>
              <a:t>, </a:t>
            </a:r>
            <a:r>
              <a:rPr lang="de-CH" dirty="0" err="1" smtClean="0">
                <a:cs typeface="Arial" panose="020B0604020202020204" pitchFamily="34" charset="0"/>
              </a:rPr>
              <a:t>liver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parameters</a:t>
            </a:r>
            <a:r>
              <a:rPr lang="de-CH" dirty="0" smtClean="0">
                <a:cs typeface="Arial" panose="020B0604020202020204" pitchFamily="34" charset="0"/>
              </a:rPr>
              <a:t>: normal</a:t>
            </a:r>
          </a:p>
          <a:p>
            <a:r>
              <a:rPr lang="de-CH" dirty="0">
                <a:cs typeface="Arial" panose="020B0604020202020204" pitchFamily="34" charset="0"/>
              </a:rPr>
              <a:t>	</a:t>
            </a:r>
            <a:r>
              <a:rPr lang="de-CH" dirty="0" smtClean="0">
                <a:cs typeface="Arial" panose="020B0604020202020204" pitchFamily="34" charset="0"/>
              </a:rPr>
              <a:t>		</a:t>
            </a:r>
            <a:r>
              <a:rPr lang="de-CH" dirty="0" err="1" smtClean="0">
                <a:cs typeface="Arial" panose="020B0604020202020204" pitchFamily="34" charset="0"/>
              </a:rPr>
              <a:t>several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recent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and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old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bruises</a:t>
            </a:r>
            <a:r>
              <a:rPr lang="de-CH" dirty="0" smtClean="0">
                <a:cs typeface="Arial" panose="020B0604020202020204" pitchFamily="34" charset="0"/>
              </a:rPr>
              <a:t>, </a:t>
            </a:r>
            <a:r>
              <a:rPr lang="de-CH" dirty="0" err="1" smtClean="0">
                <a:cs typeface="Arial" panose="020B0604020202020204" pitchFamily="34" charset="0"/>
              </a:rPr>
              <a:t>slight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confusion</a:t>
            </a:r>
            <a:endParaRPr lang="de-CH" dirty="0" smtClean="0">
              <a:cs typeface="Arial" panose="020B0604020202020204" pitchFamily="34" charset="0"/>
            </a:endParaRPr>
          </a:p>
          <a:p>
            <a:r>
              <a:rPr lang="de-CH" dirty="0">
                <a:cs typeface="Arial" panose="020B0604020202020204" pitchFamily="34" charset="0"/>
              </a:rPr>
              <a:t>	</a:t>
            </a:r>
            <a:r>
              <a:rPr lang="de-CH" dirty="0" smtClean="0">
                <a:cs typeface="Arial" panose="020B0604020202020204" pitchFamily="34" charset="0"/>
              </a:rPr>
              <a:t>	        </a:t>
            </a:r>
          </a:p>
          <a:p>
            <a:r>
              <a:rPr lang="de-CH" b="1" dirty="0" smtClean="0">
                <a:cs typeface="Arial" panose="020B0604020202020204" pitchFamily="34" charset="0"/>
              </a:rPr>
              <a:t>Medical </a:t>
            </a:r>
            <a:r>
              <a:rPr lang="de-CH" b="1" dirty="0" err="1" smtClean="0">
                <a:cs typeface="Arial" panose="020B0604020202020204" pitchFamily="34" charset="0"/>
              </a:rPr>
              <a:t>history</a:t>
            </a:r>
            <a:r>
              <a:rPr lang="de-CH" b="1" dirty="0" smtClean="0">
                <a:cs typeface="Arial" panose="020B0604020202020204" pitchFamily="34" charset="0"/>
              </a:rPr>
              <a:t>					Treatment			</a:t>
            </a:r>
            <a:endParaRPr lang="de-CH" b="1" dirty="0"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cs typeface="Arial" panose="020B0604020202020204" pitchFamily="34" charset="0"/>
              </a:rPr>
              <a:t>2010: HIV </a:t>
            </a:r>
            <a:r>
              <a:rPr lang="de-CH" dirty="0" err="1" smtClean="0">
                <a:cs typeface="Arial" panose="020B0604020202020204" pitchFamily="34" charset="0"/>
              </a:rPr>
              <a:t>infection</a:t>
            </a:r>
            <a:r>
              <a:rPr lang="de-CH" dirty="0">
                <a:cs typeface="Arial" panose="020B0604020202020204" pitchFamily="34" charset="0"/>
              </a:rPr>
              <a:t>	</a:t>
            </a:r>
            <a:r>
              <a:rPr lang="de-CH" dirty="0" smtClean="0">
                <a:cs typeface="Arial" panose="020B0604020202020204" pitchFamily="34" charset="0"/>
              </a:rPr>
              <a:t>			</a:t>
            </a:r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raltegravir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sz="1400" dirty="0" smtClean="0">
                <a:cs typeface="Arial" panose="020B0604020202020204" pitchFamily="34" charset="0"/>
              </a:rPr>
              <a:t>(400 mg BID) </a:t>
            </a:r>
            <a:r>
              <a:rPr lang="de-CH" dirty="0" smtClean="0">
                <a:cs typeface="Arial" panose="020B0604020202020204" pitchFamily="34" charset="0"/>
              </a:rPr>
              <a:t>+ 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FTC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sz="1400" dirty="0" smtClean="0">
                <a:cs typeface="Arial" panose="020B0604020202020204" pitchFamily="34" charset="0"/>
              </a:rPr>
              <a:t>(200 mg QD) </a:t>
            </a:r>
            <a:r>
              <a:rPr lang="de-CH" dirty="0" smtClean="0">
                <a:cs typeface="Arial" panose="020B0604020202020204" pitchFamily="34" charset="0"/>
              </a:rPr>
              <a:t>+ 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TDF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sz="1400" dirty="0" smtClean="0">
                <a:cs typeface="Arial" panose="020B0604020202020204" pitchFamily="34" charset="0"/>
              </a:rPr>
              <a:t>(300 mg QD)</a:t>
            </a:r>
          </a:p>
          <a:p>
            <a:pPr>
              <a:spcBef>
                <a:spcPts val="600"/>
              </a:spcBef>
            </a:pPr>
            <a:r>
              <a:rPr lang="de-CH" sz="1400" dirty="0" smtClean="0">
                <a:cs typeface="Arial" panose="020B0604020202020204" pitchFamily="34" charset="0"/>
              </a:rPr>
              <a:t>								VL: </a:t>
            </a:r>
            <a:r>
              <a:rPr lang="de-CH" sz="1400" dirty="0" err="1" smtClean="0">
                <a:cs typeface="Arial" panose="020B0604020202020204" pitchFamily="34" charset="0"/>
              </a:rPr>
              <a:t>undetectable</a:t>
            </a:r>
            <a:r>
              <a:rPr lang="de-CH" sz="1400" dirty="0" smtClean="0">
                <a:cs typeface="Arial" panose="020B0604020202020204" pitchFamily="34" charset="0"/>
              </a:rPr>
              <a:t>, CD4: 467 </a:t>
            </a:r>
            <a:r>
              <a:rPr lang="de-CH" sz="1400" dirty="0" err="1" smtClean="0">
                <a:cs typeface="Arial" panose="020B0604020202020204" pitchFamily="34" charset="0"/>
              </a:rPr>
              <a:t>cells</a:t>
            </a:r>
            <a:r>
              <a:rPr lang="de-CH" sz="1400" dirty="0" smtClean="0">
                <a:cs typeface="Arial" panose="020B0604020202020204" pitchFamily="34" charset="0"/>
              </a:rPr>
              <a:t>/mm</a:t>
            </a:r>
            <a:r>
              <a:rPr lang="de-CH" sz="1400" baseline="30000" dirty="0" smtClean="0">
                <a:cs typeface="Arial" panose="020B0604020202020204" pitchFamily="34" charset="0"/>
              </a:rPr>
              <a:t>3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cs typeface="Arial" panose="020B0604020202020204" pitchFamily="34" charset="0"/>
              </a:rPr>
              <a:t>2013: </a:t>
            </a:r>
            <a:r>
              <a:rPr lang="de-CH" dirty="0" err="1" smtClean="0">
                <a:cs typeface="Arial" panose="020B0604020202020204" pitchFamily="34" charset="0"/>
              </a:rPr>
              <a:t>hyperlipidemia</a:t>
            </a:r>
            <a:r>
              <a:rPr lang="de-CH" dirty="0">
                <a:cs typeface="Arial" panose="020B0604020202020204" pitchFamily="34" charset="0"/>
              </a:rPr>
              <a:t>	</a:t>
            </a:r>
            <a:r>
              <a:rPr lang="de-CH" dirty="0" smtClean="0">
                <a:cs typeface="Arial" panose="020B0604020202020204" pitchFamily="34" charset="0"/>
              </a:rPr>
              <a:t>			</a:t>
            </a:r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rosuvastatin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sz="1400" dirty="0" smtClean="0">
                <a:cs typeface="Arial" panose="020B0604020202020204" pitchFamily="34" charset="0"/>
              </a:rPr>
              <a:t>(5 </a:t>
            </a:r>
            <a:r>
              <a:rPr lang="de-CH" sz="1400" dirty="0">
                <a:cs typeface="Arial" panose="020B0604020202020204" pitchFamily="34" charset="0"/>
              </a:rPr>
              <a:t>mg </a:t>
            </a:r>
            <a:r>
              <a:rPr lang="de-CH" sz="1400" dirty="0" smtClean="0">
                <a:cs typeface="Arial" panose="020B0604020202020204" pitchFamily="34" charset="0"/>
              </a:rPr>
              <a:t>QD)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cs typeface="Arial" panose="020B0604020202020204" pitchFamily="34" charset="0"/>
              </a:rPr>
              <a:t>2015: </a:t>
            </a:r>
            <a:r>
              <a:rPr lang="de-CH" dirty="0" err="1" smtClean="0">
                <a:cs typeface="Arial" panose="020B0604020202020204" pitchFamily="34" charset="0"/>
              </a:rPr>
              <a:t>depression</a:t>
            </a:r>
            <a:r>
              <a:rPr lang="de-CH" dirty="0" smtClean="0">
                <a:cs typeface="Arial" panose="020B0604020202020204" pitchFamily="34" charset="0"/>
              </a:rPr>
              <a:t>				</a:t>
            </a:r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amitriptyline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sz="1400" dirty="0" smtClean="0">
                <a:cs typeface="Arial" panose="020B0604020202020204" pitchFamily="34" charset="0"/>
              </a:rPr>
              <a:t>(50 mg QD)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cs typeface="Arial" panose="020B0604020202020204" pitchFamily="34" charset="0"/>
              </a:rPr>
              <a:t>Jun 2016: </a:t>
            </a:r>
            <a:r>
              <a:rPr lang="de-CH" dirty="0" err="1" smtClean="0">
                <a:cs typeface="Arial" panose="020B0604020202020204" pitchFamily="34" charset="0"/>
              </a:rPr>
              <a:t>hypertension</a:t>
            </a:r>
            <a:r>
              <a:rPr lang="de-CH" dirty="0">
                <a:cs typeface="Arial" panose="020B0604020202020204" pitchFamily="34" charset="0"/>
              </a:rPr>
              <a:t>	</a:t>
            </a:r>
            <a:r>
              <a:rPr lang="de-CH" dirty="0" smtClean="0">
                <a:cs typeface="Arial" panose="020B0604020202020204" pitchFamily="34" charset="0"/>
              </a:rPr>
              <a:t>		</a:t>
            </a:r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amlodipine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sz="1400" dirty="0" smtClean="0">
                <a:cs typeface="Arial" panose="020B0604020202020204" pitchFamily="34" charset="0"/>
              </a:rPr>
              <a:t>(10 mg QD)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cs typeface="Arial" panose="020B0604020202020204" pitchFamily="34" charset="0"/>
              </a:rPr>
              <a:t>Jul 2016: </a:t>
            </a:r>
            <a:r>
              <a:rPr lang="de-CH" dirty="0" err="1" smtClean="0">
                <a:cs typeface="Arial" panose="020B0604020202020204" pitchFamily="34" charset="0"/>
              </a:rPr>
              <a:t>ankle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oedema</a:t>
            </a:r>
            <a:r>
              <a:rPr lang="de-CH" dirty="0" smtClean="0">
                <a:cs typeface="Arial" panose="020B0604020202020204" pitchFamily="34" charset="0"/>
              </a:rPr>
              <a:t>			</a:t>
            </a:r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furosemide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sz="1400" dirty="0" smtClean="0">
                <a:cs typeface="Arial" panose="020B0604020202020204" pitchFamily="34" charset="0"/>
              </a:rPr>
              <a:t>(20 mg QD) 	</a:t>
            </a:r>
            <a:endParaRPr lang="de-CH" sz="1400" dirty="0"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 smtClean="0">
                <a:cs typeface="Arial" panose="020B0604020202020204" pitchFamily="34" charset="0"/>
              </a:rPr>
              <a:t>Aug </a:t>
            </a:r>
            <a:r>
              <a:rPr lang="de-CH" dirty="0">
                <a:cs typeface="Arial" panose="020B0604020202020204" pitchFamily="34" charset="0"/>
              </a:rPr>
              <a:t>2016: </a:t>
            </a:r>
            <a:r>
              <a:rPr lang="de-CH" dirty="0" err="1" smtClean="0">
                <a:cs typeface="Arial" panose="020B0604020202020204" pitchFamily="34" charset="0"/>
              </a:rPr>
              <a:t>overactive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bladder</a:t>
            </a:r>
            <a:r>
              <a:rPr lang="de-CH" dirty="0">
                <a:cs typeface="Arial" panose="020B0604020202020204" pitchFamily="34" charset="0"/>
              </a:rPr>
              <a:t>		</a:t>
            </a:r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tolterodine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sz="1400" dirty="0" smtClean="0">
                <a:cs typeface="Arial" panose="020B0604020202020204" pitchFamily="34" charset="0"/>
              </a:rPr>
              <a:t>(4 </a:t>
            </a:r>
            <a:r>
              <a:rPr lang="de-CH" sz="1400" dirty="0">
                <a:cs typeface="Arial" panose="020B0604020202020204" pitchFamily="34" charset="0"/>
              </a:rPr>
              <a:t>mg QD) </a:t>
            </a:r>
            <a:r>
              <a:rPr lang="de-CH" sz="1400" dirty="0" smtClean="0">
                <a:cs typeface="Arial" panose="020B060402020202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cs typeface="Arial" panose="020B0604020202020204" pitchFamily="34" charset="0"/>
              </a:rPr>
              <a:t>Sept 2016: </a:t>
            </a:r>
            <a:r>
              <a:rPr lang="de-CH" dirty="0" err="1" smtClean="0">
                <a:cs typeface="Arial" panose="020B0604020202020204" pitchFamily="34" charset="0"/>
              </a:rPr>
              <a:t>xerostomia</a:t>
            </a:r>
            <a:r>
              <a:rPr lang="de-CH" dirty="0" smtClean="0">
                <a:cs typeface="Arial" panose="020B0604020202020204" pitchFamily="34" charset="0"/>
              </a:rPr>
              <a:t>, </a:t>
            </a:r>
            <a:r>
              <a:rPr lang="de-CH" dirty="0" err="1" smtClean="0">
                <a:cs typeface="Arial" panose="020B0604020202020204" pitchFamily="34" charset="0"/>
              </a:rPr>
              <a:t>constipation</a:t>
            </a:r>
            <a:r>
              <a:rPr lang="de-CH" dirty="0" smtClean="0">
                <a:cs typeface="Arial" panose="020B0604020202020204" pitchFamily="34" charset="0"/>
              </a:rPr>
              <a:t>	</a:t>
            </a:r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anetholtrithion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sz="1400" dirty="0" smtClean="0">
                <a:cs typeface="Arial" panose="020B0604020202020204" pitchFamily="34" charset="0"/>
              </a:rPr>
              <a:t>(25 mg TID) </a:t>
            </a:r>
            <a:r>
              <a:rPr lang="de-CH" dirty="0" err="1" smtClean="0">
                <a:cs typeface="Arial" panose="020B0604020202020204" pitchFamily="34" charset="0"/>
              </a:rPr>
              <a:t>and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sterculia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sz="1400" dirty="0" smtClean="0">
                <a:cs typeface="Arial" panose="020B0604020202020204" pitchFamily="34" charset="0"/>
              </a:rPr>
              <a:t>(875 mg BID)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400" dirty="0" smtClean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CH" sz="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7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9527" y="0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2800" dirty="0" smtClean="0">
                <a:latin typeface="Arial" panose="020B0604020202020204" pitchFamily="34" charset="0"/>
              </a:rPr>
              <a:t>Case 1: </a:t>
            </a:r>
            <a:r>
              <a:rPr lang="de-CH" sz="3200" dirty="0" smtClean="0">
                <a:latin typeface="+mn-lt"/>
              </a:rPr>
              <a:t>68-year</a:t>
            </a:r>
            <a:r>
              <a:rPr lang="de-CH" sz="2800" dirty="0" smtClean="0">
                <a:latin typeface="Arial" panose="020B0604020202020204" pitchFamily="34" charset="0"/>
              </a:rPr>
              <a:t> </a:t>
            </a:r>
            <a:r>
              <a:rPr lang="de-CH" sz="2800" dirty="0" err="1" smtClean="0">
                <a:latin typeface="Arial" panose="020B0604020202020204" pitchFamily="34" charset="0"/>
              </a:rPr>
              <a:t>old</a:t>
            </a:r>
            <a:r>
              <a:rPr lang="de-CH" sz="2800" dirty="0" smtClean="0">
                <a:latin typeface="Arial" panose="020B0604020202020204" pitchFamily="34" charset="0"/>
              </a:rPr>
              <a:t> </a:t>
            </a:r>
            <a:r>
              <a:rPr lang="de-CH" sz="2800" dirty="0" err="1" smtClean="0">
                <a:latin typeface="Arial" panose="020B0604020202020204" pitchFamily="34" charset="0"/>
              </a:rPr>
              <a:t>woman</a:t>
            </a:r>
            <a:endParaRPr lang="de-CH" sz="2800" dirty="0"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072" y="976804"/>
            <a:ext cx="8587680" cy="369332"/>
          </a:xfrm>
          <a:prstGeom prst="rect">
            <a:avLst/>
          </a:prstGeom>
          <a:solidFill>
            <a:srgbClr val="025B9E"/>
          </a:solidFill>
          <a:ln>
            <a:solidFill>
              <a:srgbClr val="025B9E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Question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what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most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probable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explanation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for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recurrent</a:t>
            </a:r>
            <a:r>
              <a:rPr lang="de-CH" altLang="de-DE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falls?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7862" y="1346132"/>
            <a:ext cx="8579890" cy="2339102"/>
          </a:xfrm>
          <a:prstGeom prst="rect">
            <a:avLst/>
          </a:prstGeom>
          <a:noFill/>
          <a:ln>
            <a:solidFill>
              <a:srgbClr val="025B9E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Aft>
                <a:spcPts val="600"/>
              </a:spcAft>
              <a:buAutoNum type="arabicParenR"/>
            </a:pP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possible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furosemide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related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hypotension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explained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by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DDI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with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the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patient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HIV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treatment</a:t>
            </a:r>
            <a:endParaRPr lang="de-CH" altLang="de-DE" b="1" dirty="0" smtClean="0"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AutoNum type="arabicParenR"/>
            </a:pPr>
            <a:r>
              <a:rPr lang="de-CH" altLang="de-DE" b="1" dirty="0" err="1">
                <a:cs typeface="Arial" panose="020B0604020202020204" pitchFamily="34" charset="0"/>
              </a:rPr>
              <a:t>possible</a:t>
            </a:r>
            <a:r>
              <a:rPr lang="de-CH" altLang="de-DE" b="1" dirty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amlodipine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>
                <a:cs typeface="Arial" panose="020B0604020202020204" pitchFamily="34" charset="0"/>
              </a:rPr>
              <a:t>related</a:t>
            </a:r>
            <a:r>
              <a:rPr lang="de-CH" altLang="de-DE" b="1" dirty="0">
                <a:cs typeface="Arial" panose="020B0604020202020204" pitchFamily="34" charset="0"/>
              </a:rPr>
              <a:t> </a:t>
            </a:r>
            <a:r>
              <a:rPr lang="de-CH" altLang="de-DE" b="1" dirty="0" err="1">
                <a:cs typeface="Arial" panose="020B0604020202020204" pitchFamily="34" charset="0"/>
              </a:rPr>
              <a:t>hypotension</a:t>
            </a:r>
            <a:r>
              <a:rPr lang="de-CH" altLang="de-DE" b="1" dirty="0"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cs typeface="Arial" panose="020B0604020202020204" pitchFamily="34" charset="0"/>
              </a:rPr>
              <a:t>explained</a:t>
            </a:r>
            <a:r>
              <a:rPr lang="de-CH" altLang="de-DE" b="1" dirty="0" smtClean="0">
                <a:cs typeface="Arial" panose="020B0604020202020204" pitchFamily="34" charset="0"/>
              </a:rPr>
              <a:t> </a:t>
            </a:r>
            <a:r>
              <a:rPr lang="de-CH" altLang="de-DE" b="1" dirty="0" err="1">
                <a:cs typeface="Arial" panose="020B0604020202020204" pitchFamily="34" charset="0"/>
              </a:rPr>
              <a:t>by</a:t>
            </a:r>
            <a:r>
              <a:rPr lang="de-CH" altLang="de-DE" b="1" dirty="0">
                <a:cs typeface="Arial" panose="020B0604020202020204" pitchFamily="34" charset="0"/>
              </a:rPr>
              <a:t> </a:t>
            </a:r>
            <a:r>
              <a:rPr lang="de-CH" altLang="de-DE" b="1" dirty="0" smtClean="0">
                <a:cs typeface="Arial" panose="020B0604020202020204" pitchFamily="34" charset="0"/>
              </a:rPr>
              <a:t>DDI </a:t>
            </a:r>
            <a:r>
              <a:rPr lang="de-CH" altLang="de-DE" b="1" dirty="0" err="1">
                <a:cs typeface="Arial" panose="020B0604020202020204" pitchFamily="34" charset="0"/>
              </a:rPr>
              <a:t>with</a:t>
            </a:r>
            <a:r>
              <a:rPr lang="de-CH" altLang="de-DE" b="1" dirty="0">
                <a:cs typeface="Arial" panose="020B0604020202020204" pitchFamily="34" charset="0"/>
              </a:rPr>
              <a:t> </a:t>
            </a:r>
            <a:r>
              <a:rPr lang="de-CH" altLang="de-DE" b="1" dirty="0" err="1">
                <a:cs typeface="Arial" panose="020B0604020202020204" pitchFamily="34" charset="0"/>
              </a:rPr>
              <a:t>the</a:t>
            </a:r>
            <a:r>
              <a:rPr lang="de-CH" altLang="de-DE" b="1" dirty="0">
                <a:cs typeface="Arial" panose="020B0604020202020204" pitchFamily="34" charset="0"/>
              </a:rPr>
              <a:t> </a:t>
            </a:r>
            <a:r>
              <a:rPr lang="de-CH" altLang="de-DE" b="1" dirty="0" err="1">
                <a:cs typeface="Arial" panose="020B0604020202020204" pitchFamily="34" charset="0"/>
              </a:rPr>
              <a:t>patient</a:t>
            </a:r>
            <a:r>
              <a:rPr lang="de-CH" altLang="de-DE" b="1" dirty="0">
                <a:cs typeface="Arial" panose="020B0604020202020204" pitchFamily="34" charset="0"/>
              </a:rPr>
              <a:t> HIV </a:t>
            </a:r>
            <a:r>
              <a:rPr lang="de-CH" altLang="de-DE" b="1" dirty="0" err="1">
                <a:cs typeface="Arial" panose="020B0604020202020204" pitchFamily="34" charset="0"/>
              </a:rPr>
              <a:t>treatment</a:t>
            </a:r>
            <a:endParaRPr lang="de-CH" altLang="de-DE" b="1" dirty="0">
              <a:cs typeface="Arial" panose="020B0604020202020204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AutoNum type="arabicParenR" startAt="3"/>
            </a:pP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prescription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of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several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drugs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with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anticholinergic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properties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which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can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impair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cognition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and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may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have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contributed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to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the</a:t>
            </a:r>
            <a:r>
              <a:rPr lang="de-CH" altLang="de-DE" b="1" dirty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reported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recurrent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falls</a:t>
            </a:r>
            <a:endParaRPr lang="de-CH" altLang="de-DE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4)  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likely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not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drug</a:t>
            </a:r>
            <a:r>
              <a:rPr lang="de-CH" altLang="de-DE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de-CH" altLang="de-DE" b="1" dirty="0" err="1" smtClean="0">
                <a:latin typeface="+mn-lt"/>
                <a:cs typeface="Arial" panose="020B0604020202020204" pitchFamily="34" charset="0"/>
              </a:rPr>
              <a:t>related</a:t>
            </a:r>
            <a:endParaRPr lang="de-CH" altLang="de-DE" b="1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9527" y="0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3200" dirty="0" err="1" smtClean="0">
                <a:latin typeface="+mn-lt"/>
              </a:rPr>
              <a:t>Some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answers</a:t>
            </a:r>
            <a:endParaRPr lang="de-CH" sz="3200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7742" y="804446"/>
            <a:ext cx="664496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b="1" dirty="0" smtClean="0">
                <a:cs typeface="Arial" panose="020B0604020202020204" pitchFamily="34" charset="0"/>
              </a:rPr>
              <a:t>DDI </a:t>
            </a:r>
            <a:r>
              <a:rPr lang="de-CH" sz="2000" b="1" dirty="0" err="1" smtClean="0">
                <a:cs typeface="Arial" panose="020B0604020202020204" pitchFamily="34" charset="0"/>
              </a:rPr>
              <a:t>between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furosemide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and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raltegravir</a:t>
            </a:r>
            <a:r>
              <a:rPr lang="de-CH" sz="2000" b="1" dirty="0" smtClean="0">
                <a:cs typeface="Arial" panose="020B0604020202020204" pitchFamily="34" charset="0"/>
              </a:rPr>
              <a:t>, FTC, TDF? </a:t>
            </a:r>
            <a:endParaRPr lang="de-CH" sz="2000" dirty="0">
              <a:cs typeface="Arial" panose="020B0604020202020204" pitchFamily="34" charset="0"/>
            </a:endParaRPr>
          </a:p>
          <a:p>
            <a:r>
              <a:rPr lang="de-CH" sz="2000" b="1" dirty="0">
                <a:cs typeface="Arial" panose="020B0604020202020204" pitchFamily="34" charset="0"/>
              </a:rPr>
              <a:t> </a:t>
            </a:r>
            <a:r>
              <a:rPr lang="de-CH" sz="2000" b="1" dirty="0" smtClean="0">
                <a:cs typeface="Arial" panose="020B0604020202020204" pitchFamily="34" charset="0"/>
              </a:rPr>
              <a:t>     </a:t>
            </a:r>
            <a:r>
              <a:rPr lang="de-CH" sz="1600" dirty="0" err="1" smtClean="0">
                <a:cs typeface="Arial" panose="020B0604020202020204" pitchFamily="34" charset="0"/>
              </a:rPr>
              <a:t>Raltegravir</a:t>
            </a:r>
            <a:r>
              <a:rPr lang="de-CH" sz="1600" dirty="0" smtClean="0"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cs typeface="Arial" panose="020B0604020202020204" pitchFamily="34" charset="0"/>
              </a:rPr>
              <a:t>metabolized</a:t>
            </a:r>
            <a:r>
              <a:rPr lang="de-CH" sz="1600" dirty="0" smtClean="0"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cs typeface="Arial" panose="020B0604020202020204" pitchFamily="34" charset="0"/>
              </a:rPr>
              <a:t>by</a:t>
            </a:r>
            <a:r>
              <a:rPr lang="de-CH" sz="1600" dirty="0" smtClean="0">
                <a:cs typeface="Arial" panose="020B0604020202020204" pitchFamily="34" charset="0"/>
              </a:rPr>
              <a:t> UGT1A1, </a:t>
            </a:r>
            <a:r>
              <a:rPr lang="de-CH" sz="1600" dirty="0" err="1" smtClean="0">
                <a:cs typeface="Arial" panose="020B0604020202020204" pitchFamily="34" charset="0"/>
              </a:rPr>
              <a:t>no</a:t>
            </a:r>
            <a:r>
              <a:rPr lang="de-CH" sz="1600" dirty="0" smtClean="0"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cs typeface="Arial" panose="020B0604020202020204" pitchFamily="34" charset="0"/>
              </a:rPr>
              <a:t>inhibitory</a:t>
            </a:r>
            <a:r>
              <a:rPr lang="de-CH" sz="1600" dirty="0" smtClean="0"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cs typeface="Arial" panose="020B0604020202020204" pitchFamily="34" charset="0"/>
              </a:rPr>
              <a:t>effects</a:t>
            </a:r>
            <a:r>
              <a:rPr lang="de-CH" sz="1600" dirty="0" smtClean="0">
                <a:cs typeface="Arial" panose="020B0604020202020204" pitchFamily="34" charset="0"/>
              </a:rPr>
              <a:t> on CYPs </a:t>
            </a:r>
            <a:r>
              <a:rPr lang="de-CH" sz="1600" dirty="0" err="1" smtClean="0">
                <a:cs typeface="Arial" panose="020B0604020202020204" pitchFamily="34" charset="0"/>
              </a:rPr>
              <a:t>or</a:t>
            </a:r>
            <a:r>
              <a:rPr lang="de-CH" sz="1600" dirty="0" smtClean="0">
                <a:cs typeface="Arial" panose="020B0604020202020204" pitchFamily="34" charset="0"/>
              </a:rPr>
              <a:t> UGTs</a:t>
            </a:r>
          </a:p>
          <a:p>
            <a:r>
              <a:rPr lang="de-CH" sz="1600" dirty="0" smtClean="0">
                <a:cs typeface="Arial" panose="020B0604020202020204" pitchFamily="34" charset="0"/>
              </a:rPr>
              <a:t>       FTC </a:t>
            </a:r>
            <a:r>
              <a:rPr lang="de-CH" sz="1600" dirty="0" err="1" smtClean="0">
                <a:cs typeface="Arial" panose="020B0604020202020204" pitchFamily="34" charset="0"/>
              </a:rPr>
              <a:t>eliminated</a:t>
            </a:r>
            <a:r>
              <a:rPr lang="de-CH" sz="1600" dirty="0" smtClean="0"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cs typeface="Arial" panose="020B0604020202020204" pitchFamily="34" charset="0"/>
              </a:rPr>
              <a:t>renally</a:t>
            </a:r>
            <a:r>
              <a:rPr lang="de-CH" sz="1600" dirty="0" smtClean="0">
                <a:cs typeface="Arial" panose="020B0604020202020204" pitchFamily="34" charset="0"/>
              </a:rPr>
              <a:t> via MATE1 </a:t>
            </a:r>
            <a:r>
              <a:rPr lang="de-CH" sz="1600" dirty="0" err="1" smtClean="0">
                <a:cs typeface="Arial" panose="020B0604020202020204" pitchFamily="34" charset="0"/>
              </a:rPr>
              <a:t>and</a:t>
            </a:r>
            <a:r>
              <a:rPr lang="de-CH" sz="1600" dirty="0" smtClean="0">
                <a:cs typeface="Arial" panose="020B0604020202020204" pitchFamily="34" charset="0"/>
              </a:rPr>
              <a:t> TDF via OAT1 </a:t>
            </a:r>
            <a:r>
              <a:rPr lang="de-CH" sz="1600" dirty="0" err="1" smtClean="0">
                <a:cs typeface="Arial" panose="020B0604020202020204" pitchFamily="34" charset="0"/>
              </a:rPr>
              <a:t>and</a:t>
            </a:r>
            <a:r>
              <a:rPr lang="de-CH" sz="1600" dirty="0" smtClean="0">
                <a:cs typeface="Arial" panose="020B0604020202020204" pitchFamily="34" charset="0"/>
              </a:rPr>
              <a:t> MRP4</a:t>
            </a:r>
          </a:p>
          <a:p>
            <a:r>
              <a:rPr lang="de-CH" dirty="0" smtClean="0">
                <a:cs typeface="Arial" panose="020B0604020202020204" pitchFamily="34" charset="0"/>
              </a:rPr>
              <a:t>  </a:t>
            </a:r>
            <a:endParaRPr lang="de-CH" b="1" dirty="0" smtClean="0"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89526" y="1917335"/>
            <a:ext cx="8451272" cy="9028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CH" sz="1600" dirty="0" err="1">
                <a:cs typeface="Arial" panose="020B0604020202020204" pitchFamily="34" charset="0"/>
              </a:rPr>
              <a:t>F</a:t>
            </a:r>
            <a:r>
              <a:rPr lang="de-CH" sz="1600" dirty="0" err="1" smtClean="0">
                <a:cs typeface="Arial" panose="020B0604020202020204" pitchFamily="34" charset="0"/>
              </a:rPr>
              <a:t>urosemide</a:t>
            </a:r>
            <a:r>
              <a:rPr lang="de-CH" sz="1600" dirty="0" smtClean="0"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cs typeface="Arial" panose="020B0604020202020204" pitchFamily="34" charset="0"/>
              </a:rPr>
              <a:t>is</a:t>
            </a:r>
            <a:r>
              <a:rPr lang="de-CH" sz="1600" dirty="0" smtClean="0"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cs typeface="Arial" panose="020B0604020202020204" pitchFamily="34" charset="0"/>
              </a:rPr>
              <a:t>primarily</a:t>
            </a:r>
            <a:r>
              <a:rPr lang="de-CH" sz="1600" dirty="0" smtClean="0"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cs typeface="Arial" panose="020B0604020202020204" pitchFamily="34" charset="0"/>
              </a:rPr>
              <a:t>eliminated</a:t>
            </a:r>
            <a:r>
              <a:rPr lang="de-CH" sz="1600" dirty="0" smtClean="0"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cs typeface="Arial" panose="020B0604020202020204" pitchFamily="34" charset="0"/>
              </a:rPr>
              <a:t>unchanged</a:t>
            </a:r>
            <a:r>
              <a:rPr lang="de-CH" sz="1600" dirty="0" smtClean="0"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cs typeface="Arial" panose="020B0604020202020204" pitchFamily="34" charset="0"/>
              </a:rPr>
              <a:t>renally</a:t>
            </a:r>
            <a:endParaRPr lang="de-CH" sz="1600" dirty="0" smtClean="0"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CH" sz="1600" dirty="0" err="1" smtClean="0">
                <a:cs typeface="Arial" panose="020B0604020202020204" pitchFamily="34" charset="0"/>
              </a:rPr>
              <a:t>and</a:t>
            </a:r>
            <a:r>
              <a:rPr lang="de-CH" sz="1600" dirty="0" smtClean="0"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cs typeface="Arial" panose="020B0604020202020204" pitchFamily="34" charset="0"/>
              </a:rPr>
              <a:t>is</a:t>
            </a:r>
            <a:r>
              <a:rPr lang="de-CH" sz="1600" dirty="0" smtClean="0">
                <a:cs typeface="Arial" panose="020B0604020202020204" pitchFamily="34" charset="0"/>
              </a:rPr>
              <a:t> a </a:t>
            </a:r>
            <a:r>
              <a:rPr lang="de-CH" sz="1600" dirty="0" err="1" smtClean="0">
                <a:cs typeface="Arial" panose="020B0604020202020204" pitchFamily="34" charset="0"/>
              </a:rPr>
              <a:t>weak</a:t>
            </a:r>
            <a:r>
              <a:rPr lang="de-CH" sz="1600" dirty="0" smtClean="0"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cs typeface="Arial" panose="020B0604020202020204" pitchFamily="34" charset="0"/>
              </a:rPr>
              <a:t>inhibitor</a:t>
            </a:r>
            <a:r>
              <a:rPr lang="de-CH" sz="1600" dirty="0" smtClean="0">
                <a:cs typeface="Arial" panose="020B0604020202020204" pitchFamily="34" charset="0"/>
              </a:rPr>
              <a:t> of renal </a:t>
            </a:r>
            <a:r>
              <a:rPr lang="de-CH" sz="1600" dirty="0" err="1" smtClean="0">
                <a:cs typeface="Arial" panose="020B0604020202020204" pitchFamily="34" charset="0"/>
              </a:rPr>
              <a:t>transporter</a:t>
            </a:r>
            <a:r>
              <a:rPr lang="de-CH" sz="1600" dirty="0" smtClean="0">
                <a:cs typeface="Arial" panose="020B0604020202020204" pitchFamily="34" charset="0"/>
              </a:rPr>
              <a:t> OAT1</a:t>
            </a:r>
            <a:r>
              <a:rPr lang="de-CH" sz="16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1600" dirty="0" smtClean="0"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</a:p>
          <a:p>
            <a:pPr>
              <a:spcAft>
                <a:spcPts val="600"/>
              </a:spcAft>
            </a:pPr>
            <a:endParaRPr lang="de-CH" sz="1600" dirty="0" smtClean="0"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995787" y="1894242"/>
            <a:ext cx="2110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 smtClean="0">
                <a:cs typeface="Arial" panose="020B0604020202020204" pitchFamily="34" charset="0"/>
              </a:rPr>
              <a:t>www.hiv-druginteractions.org</a:t>
            </a:r>
            <a:endParaRPr lang="de-CH" sz="1200" b="1" dirty="0"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7742" y="3020868"/>
            <a:ext cx="5980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b="1" dirty="0" smtClean="0">
                <a:cs typeface="Arial" panose="020B0604020202020204" pitchFamily="34" charset="0"/>
              </a:rPr>
              <a:t>DDI </a:t>
            </a:r>
            <a:r>
              <a:rPr lang="de-CH" sz="2000" b="1" dirty="0" err="1" smtClean="0">
                <a:cs typeface="Arial" panose="020B0604020202020204" pitchFamily="34" charset="0"/>
              </a:rPr>
              <a:t>between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amlodipine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and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raltegravir</a:t>
            </a:r>
            <a:r>
              <a:rPr lang="de-CH" sz="2000" b="1" dirty="0" smtClean="0">
                <a:cs typeface="Arial" panose="020B0604020202020204" pitchFamily="34" charset="0"/>
              </a:rPr>
              <a:t>, FTC, TDF? </a:t>
            </a:r>
            <a:endParaRPr lang="de-CH" sz="2000" dirty="0">
              <a:cs typeface="Arial" panose="020B0604020202020204" pitchFamily="34" charset="0"/>
            </a:endParaRPr>
          </a:p>
          <a:p>
            <a:endParaRPr lang="de-CH" sz="2000" b="1" dirty="0" smtClean="0"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89526" y="3513122"/>
            <a:ext cx="8451271" cy="969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sz="1600" dirty="0" err="1" smtClean="0">
                <a:cs typeface="Arial" panose="020B0604020202020204" pitchFamily="34" charset="0"/>
              </a:rPr>
              <a:t>Amlodipine</a:t>
            </a:r>
            <a:r>
              <a:rPr lang="de-CH" sz="1600" dirty="0" smtClean="0"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cs typeface="Arial" panose="020B0604020202020204" pitchFamily="34" charset="0"/>
              </a:rPr>
              <a:t>is</a:t>
            </a:r>
            <a:r>
              <a:rPr lang="de-CH" sz="1600" dirty="0" smtClean="0"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cs typeface="Arial" panose="020B0604020202020204" pitchFamily="34" charset="0"/>
              </a:rPr>
              <a:t>primarily</a:t>
            </a:r>
            <a:r>
              <a:rPr lang="de-CH" sz="1600" dirty="0" smtClean="0"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cs typeface="Arial" panose="020B0604020202020204" pitchFamily="34" charset="0"/>
              </a:rPr>
              <a:t>metabolized</a:t>
            </a:r>
            <a:r>
              <a:rPr lang="de-CH" sz="1600" dirty="0" smtClean="0"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cs typeface="Arial" panose="020B0604020202020204" pitchFamily="34" charset="0"/>
              </a:rPr>
              <a:t>by</a:t>
            </a:r>
            <a:r>
              <a:rPr lang="de-CH" sz="1600" dirty="0" smtClean="0">
                <a:cs typeface="Arial" panose="020B0604020202020204" pitchFamily="34" charset="0"/>
              </a:rPr>
              <a:t> CYP3A4</a:t>
            </a:r>
          </a:p>
          <a:p>
            <a:r>
              <a:rPr lang="de-CH" dirty="0"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							</a:t>
            </a:r>
          </a:p>
          <a:p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									</a:t>
            </a:r>
            <a:endParaRPr lang="de-CH" dirty="0" smtClean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70769" y="3532272"/>
            <a:ext cx="2110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 smtClean="0">
                <a:cs typeface="Arial" panose="020B0604020202020204" pitchFamily="34" charset="0"/>
              </a:rPr>
              <a:t>www.hiv-druginteractions.org</a:t>
            </a:r>
            <a:endParaRPr lang="de-CH" sz="1200" b="1" dirty="0"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505" y="4785670"/>
            <a:ext cx="2702501" cy="162854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562336" y="6137214"/>
            <a:ext cx="1679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Singh G et al. AIDS 2014</a:t>
            </a:r>
            <a:endParaRPr lang="de-CH" sz="12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961173" y="4490735"/>
            <a:ext cx="2736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1" dirty="0" err="1" smtClean="0"/>
              <a:t>Amlodipine</a:t>
            </a:r>
            <a:r>
              <a:rPr lang="de-CH" sz="1600" b="1" dirty="0" smtClean="0"/>
              <a:t> </a:t>
            </a:r>
            <a:r>
              <a:rPr lang="de-CH" sz="1600" b="1" dirty="0" err="1" smtClean="0">
                <a:solidFill>
                  <a:srgbClr val="0070C0"/>
                </a:solidFill>
              </a:rPr>
              <a:t>with</a:t>
            </a:r>
            <a:r>
              <a:rPr lang="de-CH" sz="1600" b="1" dirty="0" smtClean="0"/>
              <a:t>/</a:t>
            </a:r>
            <a:r>
              <a:rPr lang="de-CH" sz="1600" b="1" dirty="0" err="1" smtClean="0"/>
              <a:t>without</a:t>
            </a:r>
            <a:r>
              <a:rPr lang="de-CH" sz="1600" b="1" dirty="0" smtClean="0"/>
              <a:t> RAL</a:t>
            </a:r>
            <a:endParaRPr lang="de-CH" sz="1600" b="1" dirty="0"/>
          </a:p>
        </p:txBody>
      </p:sp>
      <p:sp>
        <p:nvSpPr>
          <p:cNvPr id="17" name="Rechteck 16"/>
          <p:cNvSpPr/>
          <p:nvPr/>
        </p:nvSpPr>
        <p:spPr>
          <a:xfrm>
            <a:off x="3126685" y="5241876"/>
            <a:ext cx="49695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Rechteck 17"/>
          <p:cNvSpPr/>
          <p:nvPr/>
        </p:nvSpPr>
        <p:spPr>
          <a:xfrm>
            <a:off x="3310558" y="5125944"/>
            <a:ext cx="49695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 18"/>
          <p:cNvSpPr/>
          <p:nvPr/>
        </p:nvSpPr>
        <p:spPr>
          <a:xfrm>
            <a:off x="3508399" y="4943743"/>
            <a:ext cx="49695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hteck 19"/>
          <p:cNvSpPr/>
          <p:nvPr/>
        </p:nvSpPr>
        <p:spPr>
          <a:xfrm>
            <a:off x="3886086" y="4953427"/>
            <a:ext cx="49695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Rechteck 20"/>
          <p:cNvSpPr/>
          <p:nvPr/>
        </p:nvSpPr>
        <p:spPr>
          <a:xfrm>
            <a:off x="4263773" y="4976566"/>
            <a:ext cx="49695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hteck 21"/>
          <p:cNvSpPr/>
          <p:nvPr/>
        </p:nvSpPr>
        <p:spPr>
          <a:xfrm>
            <a:off x="5393521" y="5151477"/>
            <a:ext cx="49695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4" name="Gerader Verbinder 23"/>
          <p:cNvCxnSpPr/>
          <p:nvPr/>
        </p:nvCxnSpPr>
        <p:spPr>
          <a:xfrm flipV="1">
            <a:off x="3163128" y="5171663"/>
            <a:ext cx="159026" cy="93072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 flipV="1">
            <a:off x="3363869" y="4989462"/>
            <a:ext cx="143814" cy="13930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 flipV="1">
            <a:off x="3558819" y="4969661"/>
            <a:ext cx="327267" cy="28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 flipV="1">
            <a:off x="3935781" y="4986193"/>
            <a:ext cx="327267" cy="28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>
            <a:off x="4314193" y="4999426"/>
            <a:ext cx="1079328" cy="17223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938" y="2150342"/>
            <a:ext cx="1149115" cy="62651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499" y="2150342"/>
            <a:ext cx="1045386" cy="6284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1941" y="2140470"/>
            <a:ext cx="996873" cy="63432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3270" y="3809201"/>
            <a:ext cx="1128783" cy="621569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5500" y="3809203"/>
            <a:ext cx="1045385" cy="62156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8016" y="3806679"/>
            <a:ext cx="1025634" cy="6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1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9527" y="0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3200" dirty="0" err="1" smtClean="0">
                <a:latin typeface="+mn-lt"/>
              </a:rPr>
              <a:t>Some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answers</a:t>
            </a:r>
            <a:endParaRPr lang="de-CH" sz="3200" dirty="0">
              <a:latin typeface="+mn-lt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535" y="1338447"/>
            <a:ext cx="3425670" cy="242515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977237" y="888452"/>
            <a:ext cx="471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 smtClean="0"/>
              <a:t>Effect</a:t>
            </a:r>
            <a:r>
              <a:rPr lang="de-CH" b="1" dirty="0" smtClean="0"/>
              <a:t> of </a:t>
            </a:r>
            <a:r>
              <a:rPr lang="de-CH" b="1" dirty="0" err="1" smtClean="0"/>
              <a:t>age</a:t>
            </a:r>
            <a:r>
              <a:rPr lang="de-CH" b="1" dirty="0" smtClean="0"/>
              <a:t> on </a:t>
            </a:r>
            <a:r>
              <a:rPr lang="de-CH" b="1" dirty="0" err="1" smtClean="0"/>
              <a:t>amlodipine</a:t>
            </a:r>
            <a:r>
              <a:rPr lang="de-CH" b="1" dirty="0" smtClean="0"/>
              <a:t> </a:t>
            </a:r>
            <a:r>
              <a:rPr lang="de-CH" b="1" dirty="0" err="1" smtClean="0"/>
              <a:t>pharmacodynamics</a:t>
            </a:r>
            <a:endParaRPr lang="de-CH" b="1" dirty="0"/>
          </a:p>
        </p:txBody>
      </p:sp>
      <p:sp>
        <p:nvSpPr>
          <p:cNvPr id="2" name="Ellipse 1"/>
          <p:cNvSpPr/>
          <p:nvPr/>
        </p:nvSpPr>
        <p:spPr>
          <a:xfrm>
            <a:off x="6722633" y="1661367"/>
            <a:ext cx="133350" cy="1619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Gleichschenkliges Dreieck 3"/>
          <p:cNvSpPr/>
          <p:nvPr/>
        </p:nvSpPr>
        <p:spPr>
          <a:xfrm flipV="1">
            <a:off x="6689296" y="2037992"/>
            <a:ext cx="209550" cy="14287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6953368" y="1587554"/>
            <a:ext cx="632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young</a:t>
            </a:r>
            <a:endParaRPr lang="de-CH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6953368" y="1926995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old</a:t>
            </a:r>
            <a:endParaRPr lang="de-CH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5922065" y="6090700"/>
            <a:ext cx="3027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Leenen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FH et al. J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Cardiovasc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Pharmacol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2010</a:t>
            </a:r>
            <a:endParaRPr lang="de-CH" sz="12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1556515" y="2381424"/>
            <a:ext cx="1587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Systolic</a:t>
            </a:r>
            <a:r>
              <a:rPr lang="de-CH" sz="1400" dirty="0" smtClean="0"/>
              <a:t> BP (</a:t>
            </a:r>
            <a:r>
              <a:rPr lang="de-CH" sz="1400" dirty="0" err="1" smtClean="0"/>
              <a:t>mmHg</a:t>
            </a:r>
            <a:r>
              <a:rPr lang="de-CH" sz="1400" dirty="0" smtClean="0"/>
              <a:t>)</a:t>
            </a:r>
            <a:endParaRPr lang="de-CH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2930260" y="3683105"/>
            <a:ext cx="2628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Amlodipine</a:t>
            </a:r>
            <a:r>
              <a:rPr lang="de-CH" sz="1400" dirty="0" smtClean="0"/>
              <a:t> </a:t>
            </a:r>
            <a:r>
              <a:rPr lang="de-CH" sz="1400" dirty="0" err="1" smtClean="0"/>
              <a:t>plasma</a:t>
            </a:r>
            <a:r>
              <a:rPr lang="de-CH" sz="1400" dirty="0" smtClean="0"/>
              <a:t> </a:t>
            </a:r>
            <a:r>
              <a:rPr lang="de-CH" sz="1400" dirty="0" err="1" smtClean="0"/>
              <a:t>levels</a:t>
            </a:r>
            <a:r>
              <a:rPr lang="de-CH" sz="1400" dirty="0" smtClean="0"/>
              <a:t> (</a:t>
            </a:r>
            <a:r>
              <a:rPr lang="de-CH" sz="1400" dirty="0" err="1" smtClean="0"/>
              <a:t>ng</a:t>
            </a:r>
            <a:r>
              <a:rPr lang="de-CH" sz="1400" dirty="0" smtClean="0"/>
              <a:t>/ml)</a:t>
            </a:r>
            <a:endParaRPr lang="de-CH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489527" y="4150388"/>
            <a:ext cx="8340435" cy="12772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dirty="0" err="1" smtClean="0"/>
              <a:t>Amlodipine</a:t>
            </a:r>
            <a:r>
              <a:rPr lang="de-CH" dirty="0" smtClean="0"/>
              <a:t> </a:t>
            </a:r>
            <a:r>
              <a:rPr lang="de-CH" dirty="0" err="1" smtClean="0"/>
              <a:t>pharmacodynamics</a:t>
            </a:r>
            <a:r>
              <a:rPr lang="de-CH" dirty="0" smtClean="0"/>
              <a:t> </a:t>
            </a:r>
            <a:r>
              <a:rPr lang="de-CH" dirty="0" err="1" smtClean="0"/>
              <a:t>significantly</a:t>
            </a:r>
            <a:r>
              <a:rPr lang="de-CH" dirty="0" smtClean="0"/>
              <a:t> </a:t>
            </a:r>
            <a:r>
              <a:rPr lang="de-CH" dirty="0" err="1" smtClean="0"/>
              <a:t>impacted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age</a:t>
            </a:r>
            <a:r>
              <a:rPr lang="de-CH" dirty="0" smtClean="0"/>
              <a:t>: </a:t>
            </a:r>
            <a:r>
              <a:rPr lang="de-CH" dirty="0" err="1" smtClean="0"/>
              <a:t>more</a:t>
            </a:r>
            <a:r>
              <a:rPr lang="de-CH" dirty="0" smtClean="0"/>
              <a:t> </a:t>
            </a:r>
            <a:r>
              <a:rPr lang="de-CH" dirty="0" err="1" smtClean="0"/>
              <a:t>pronounced</a:t>
            </a:r>
            <a:r>
              <a:rPr lang="de-CH" dirty="0" smtClean="0"/>
              <a:t> </a:t>
            </a:r>
            <a:r>
              <a:rPr lang="de-CH" dirty="0" err="1" smtClean="0"/>
              <a:t>decrease</a:t>
            </a:r>
            <a:r>
              <a:rPr lang="de-CH" dirty="0" smtClean="0"/>
              <a:t> in </a:t>
            </a:r>
            <a:r>
              <a:rPr lang="de-CH" dirty="0" err="1" smtClean="0"/>
              <a:t>systolic</a:t>
            </a:r>
            <a:r>
              <a:rPr lang="de-CH" dirty="0" smtClean="0"/>
              <a:t> BP in </a:t>
            </a:r>
            <a:r>
              <a:rPr lang="de-CH" dirty="0" err="1" smtClean="0"/>
              <a:t>elderly</a:t>
            </a:r>
            <a:r>
              <a:rPr lang="de-CH" dirty="0" smtClean="0"/>
              <a:t> </a:t>
            </a:r>
            <a:r>
              <a:rPr lang="de-CH" dirty="0" err="1" smtClean="0"/>
              <a:t>compared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young</a:t>
            </a:r>
            <a:r>
              <a:rPr lang="de-CH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Age </a:t>
            </a:r>
            <a:r>
              <a:rPr lang="de-CH" dirty="0" err="1" smtClean="0"/>
              <a:t>affects</a:t>
            </a:r>
            <a:r>
              <a:rPr lang="de-CH" dirty="0" smtClean="0"/>
              <a:t> </a:t>
            </a:r>
            <a:r>
              <a:rPr lang="de-CH" dirty="0" err="1" smtClean="0"/>
              <a:t>regulation</a:t>
            </a:r>
            <a:r>
              <a:rPr lang="de-CH" dirty="0" smtClean="0"/>
              <a:t> of </a:t>
            </a:r>
            <a:r>
              <a:rPr lang="de-CH" dirty="0" err="1" smtClean="0"/>
              <a:t>physiological</a:t>
            </a:r>
            <a:r>
              <a:rPr lang="de-CH" dirty="0" smtClean="0"/>
              <a:t> </a:t>
            </a:r>
            <a:r>
              <a:rPr lang="de-CH" dirty="0" err="1" smtClean="0"/>
              <a:t>processes</a:t>
            </a:r>
            <a:r>
              <a:rPr lang="de-CH" dirty="0" smtClean="0"/>
              <a:t> (</a:t>
            </a:r>
            <a:r>
              <a:rPr lang="de-CH" dirty="0" err="1" smtClean="0"/>
              <a:t>arterial</a:t>
            </a:r>
            <a:r>
              <a:rPr lang="de-CH" dirty="0" smtClean="0"/>
              <a:t> </a:t>
            </a:r>
            <a:r>
              <a:rPr lang="de-CH" dirty="0" err="1" smtClean="0"/>
              <a:t>baroreflex</a:t>
            </a:r>
            <a:r>
              <a:rPr lang="de-CH" dirty="0" smtClean="0"/>
              <a:t> </a:t>
            </a:r>
            <a:r>
              <a:rPr lang="de-CH" dirty="0" err="1" smtClean="0"/>
              <a:t>function</a:t>
            </a:r>
            <a:r>
              <a:rPr lang="de-CH" dirty="0" smtClean="0"/>
              <a:t>), </a:t>
            </a:r>
            <a:r>
              <a:rPr lang="de-CH" dirty="0" err="1" smtClean="0"/>
              <a:t>elderly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also </a:t>
            </a:r>
            <a:r>
              <a:rPr lang="de-CH" dirty="0" err="1" smtClean="0"/>
              <a:t>more</a:t>
            </a:r>
            <a:r>
              <a:rPr lang="de-CH" dirty="0" smtClean="0"/>
              <a:t> </a:t>
            </a:r>
            <a:r>
              <a:rPr lang="de-CH" dirty="0" err="1" smtClean="0"/>
              <a:t>prone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thiazide</a:t>
            </a:r>
            <a:r>
              <a:rPr lang="de-CH" dirty="0" smtClean="0"/>
              <a:t> </a:t>
            </a:r>
            <a:r>
              <a:rPr lang="de-CH" dirty="0" err="1" smtClean="0"/>
              <a:t>induced</a:t>
            </a:r>
            <a:r>
              <a:rPr lang="de-CH" dirty="0" smtClean="0"/>
              <a:t> </a:t>
            </a:r>
            <a:r>
              <a:rPr lang="de-CH" dirty="0" err="1" smtClean="0"/>
              <a:t>orthostatic</a:t>
            </a:r>
            <a:r>
              <a:rPr lang="de-CH" dirty="0" smtClean="0"/>
              <a:t> </a:t>
            </a:r>
            <a:r>
              <a:rPr lang="de-CH" dirty="0" err="1" smtClean="0"/>
              <a:t>changes</a:t>
            </a:r>
            <a:endParaRPr lang="de-CH" dirty="0"/>
          </a:p>
        </p:txBody>
      </p:sp>
      <p:sp>
        <p:nvSpPr>
          <p:cNvPr id="19" name="Textfeld 18"/>
          <p:cNvSpPr txBox="1"/>
          <p:nvPr/>
        </p:nvSpPr>
        <p:spPr>
          <a:xfrm>
            <a:off x="231092" y="5658740"/>
            <a:ext cx="4013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cs typeface="Arial" panose="020B0604020202020204" pitchFamily="34" charset="0"/>
              </a:rPr>
              <a:t>   </a:t>
            </a:r>
            <a:r>
              <a:rPr lang="de-CH" sz="2000" b="1" dirty="0" err="1" smtClean="0">
                <a:cs typeface="Arial" panose="020B0604020202020204" pitchFamily="34" charset="0"/>
              </a:rPr>
              <a:t>there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are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some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other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issues</a:t>
            </a:r>
            <a:r>
              <a:rPr lang="de-CH" sz="2000" b="1" dirty="0" smtClean="0">
                <a:cs typeface="Arial" panose="020B0604020202020204" pitchFamily="34" charset="0"/>
              </a:rPr>
              <a:t>….      </a:t>
            </a:r>
            <a:r>
              <a:rPr lang="de-CH" dirty="0" smtClean="0">
                <a:cs typeface="Arial" panose="020B0604020202020204" pitchFamily="34" charset="0"/>
              </a:rPr>
              <a:t>  </a:t>
            </a:r>
            <a:endParaRPr lang="de-CH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2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9527" y="0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3200" dirty="0" err="1" smtClean="0">
                <a:latin typeface="+mn-lt"/>
              </a:rPr>
              <a:t>Some</a:t>
            </a:r>
            <a:r>
              <a:rPr lang="de-CH" sz="3200" dirty="0" smtClean="0">
                <a:latin typeface="+mn-lt"/>
              </a:rPr>
              <a:t> </a:t>
            </a:r>
            <a:r>
              <a:rPr lang="de-CH" sz="3200" dirty="0" err="1" smtClean="0">
                <a:latin typeface="+mn-lt"/>
              </a:rPr>
              <a:t>answers</a:t>
            </a:r>
            <a:endParaRPr lang="de-CH" sz="3200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78145" y="897275"/>
            <a:ext cx="7403565" cy="1272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de-CH" sz="2000" b="1" dirty="0" smtClean="0">
                <a:cs typeface="Arial" panose="020B0604020202020204" pitchFamily="34" charset="0"/>
              </a:rPr>
              <a:t>… </a:t>
            </a:r>
            <a:r>
              <a:rPr lang="de-CH" sz="2000" b="1" dirty="0" err="1" smtClean="0">
                <a:cs typeface="Arial" panose="020B0604020202020204" pitchFamily="34" charset="0"/>
              </a:rPr>
              <a:t>the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patient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is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taking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several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drugs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with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anticholinergic</a:t>
            </a:r>
            <a:r>
              <a:rPr lang="de-CH" sz="2000" b="1" dirty="0" smtClean="0"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</a:rPr>
              <a:t>properties</a:t>
            </a:r>
            <a:r>
              <a:rPr lang="de-CH" sz="2000" b="1" dirty="0" smtClean="0">
                <a:cs typeface="Arial" panose="020B0604020202020204" pitchFamily="34" charset="0"/>
              </a:rPr>
              <a:t>:</a:t>
            </a:r>
          </a:p>
          <a:p>
            <a:pPr>
              <a:lnSpc>
                <a:spcPts val="1900"/>
              </a:lnSpc>
            </a:pPr>
            <a:r>
              <a:rPr lang="de-CH" sz="20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de-CH" sz="2000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amitriptyline</a:t>
            </a:r>
            <a:r>
              <a:rPr lang="de-CH" sz="20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000" b="1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de-CH" sz="20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000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tolterodine</a:t>
            </a:r>
            <a:endParaRPr lang="de-CH" sz="2000" b="1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CH" sz="2000" b="1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0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endParaRPr lang="de-CH" sz="2000" b="1" dirty="0">
              <a:cs typeface="Arial" panose="020B0604020202020204" pitchFamily="34" charset="0"/>
            </a:endParaRPr>
          </a:p>
          <a:p>
            <a:endParaRPr lang="de-CH" sz="2000" b="1" dirty="0" smtClean="0"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29753" y="1665664"/>
            <a:ext cx="8014197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Anticholinergic </a:t>
            </a:r>
            <a:r>
              <a:rPr lang="en-US" dirty="0" smtClean="0">
                <a:cs typeface="Arial" panose="020B0604020202020204" pitchFamily="34" charset="0"/>
              </a:rPr>
              <a:t>drugs </a:t>
            </a:r>
            <a:r>
              <a:rPr lang="en-US" dirty="0">
                <a:cs typeface="Arial" panose="020B0604020202020204" pitchFamily="34" charset="0"/>
              </a:rPr>
              <a:t>are considered as inappropriate for use in </a:t>
            </a:r>
            <a:r>
              <a:rPr lang="en-US" dirty="0" smtClean="0">
                <a:cs typeface="Arial" panose="020B0604020202020204" pitchFamily="34" charset="0"/>
              </a:rPr>
              <a:t>elderly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Elderly are more </a:t>
            </a:r>
            <a:r>
              <a:rPr lang="en-US" dirty="0">
                <a:cs typeface="Arial" panose="020B0604020202020204" pitchFamily="34" charset="0"/>
              </a:rPr>
              <a:t>sensitive to adverse anticholinergic effects due to </a:t>
            </a:r>
            <a:r>
              <a:rPr lang="en-US" dirty="0" smtClean="0">
                <a:cs typeface="Arial" panose="020B0604020202020204" pitchFamily="34" charset="0"/>
              </a:rPr>
              <a:t>significant </a:t>
            </a:r>
            <a:r>
              <a:rPr lang="en-US" dirty="0">
                <a:cs typeface="Arial" panose="020B0604020202020204" pitchFamily="34" charset="0"/>
              </a:rPr>
              <a:t>decrease in cholinergic receptors in the </a:t>
            </a:r>
            <a:r>
              <a:rPr lang="en-US" dirty="0" smtClean="0">
                <a:cs typeface="Arial" panose="020B0604020202020204" pitchFamily="34" charset="0"/>
              </a:rPr>
              <a:t>brain. </a:t>
            </a:r>
            <a:r>
              <a:rPr lang="en-US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Drugs with anticholinergic properties can impair cognition </a:t>
            </a:r>
            <a:r>
              <a:rPr lang="en-US" dirty="0" smtClean="0"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dirty="0" smtClean="0">
                <a:cs typeface="Arial" panose="020B0604020202020204" pitchFamily="34" charset="0"/>
              </a:rPr>
              <a:t> increase risk of falls, cause constipation, xerostomia, dizziness, blurred vision.</a:t>
            </a:r>
          </a:p>
        </p:txBody>
      </p:sp>
      <p:pic>
        <p:nvPicPr>
          <p:cNvPr id="22" name="Picture 2" descr="Image result for triangle de warning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1" y="2090748"/>
            <a:ext cx="551862" cy="5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2124073" y="2943225"/>
            <a:ext cx="1228725" cy="350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Ellipse 22"/>
          <p:cNvSpPr/>
          <p:nvPr/>
        </p:nvSpPr>
        <p:spPr>
          <a:xfrm>
            <a:off x="3352798" y="2951017"/>
            <a:ext cx="1228725" cy="350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325" y="3744854"/>
            <a:ext cx="6080702" cy="100802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715325" y="3716226"/>
            <a:ext cx="6080702" cy="1036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Textfeld 23"/>
          <p:cNvSpPr txBox="1"/>
          <p:nvPr/>
        </p:nvSpPr>
        <p:spPr>
          <a:xfrm>
            <a:off x="6122211" y="4514693"/>
            <a:ext cx="1880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>
                <a:cs typeface="Arial" panose="020B0604020202020204" pitchFamily="34" charset="0"/>
              </a:rPr>
              <a:t>J Am </a:t>
            </a:r>
            <a:r>
              <a:rPr lang="de-CH" sz="1200" dirty="0" err="1" smtClean="0">
                <a:cs typeface="Arial" panose="020B0604020202020204" pitchFamily="34" charset="0"/>
              </a:rPr>
              <a:t>Geriatr</a:t>
            </a:r>
            <a:r>
              <a:rPr lang="de-CH" sz="1200" dirty="0" smtClean="0"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cs typeface="Arial" panose="020B0604020202020204" pitchFamily="34" charset="0"/>
              </a:rPr>
              <a:t>Soc</a:t>
            </a:r>
            <a:r>
              <a:rPr lang="de-CH" sz="1200" dirty="0" smtClean="0">
                <a:cs typeface="Arial" panose="020B0604020202020204" pitchFamily="34" charset="0"/>
              </a:rPr>
              <a:t> 2015</a:t>
            </a:r>
            <a:endParaRPr lang="de-CH" sz="1200" dirty="0"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49" y="4826290"/>
            <a:ext cx="2574593" cy="142553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642790" y="6020987"/>
            <a:ext cx="957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>
                <a:solidFill>
                  <a:schemeClr val="bg1"/>
                </a:solidFill>
              </a:rPr>
              <a:t>BJCP 2015</a:t>
            </a:r>
            <a:endParaRPr lang="de-CH" sz="1200" dirty="0">
              <a:solidFill>
                <a:schemeClr val="bg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450" y="4930955"/>
            <a:ext cx="5005718" cy="1261152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3600450" y="4826290"/>
            <a:ext cx="5005718" cy="1425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Textfeld 25"/>
          <p:cNvSpPr txBox="1"/>
          <p:nvPr/>
        </p:nvSpPr>
        <p:spPr>
          <a:xfrm>
            <a:off x="7155332" y="6030039"/>
            <a:ext cx="2127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>
                <a:cs typeface="Arial" panose="020B0604020202020204" pitchFamily="34" charset="0"/>
              </a:rPr>
              <a:t>BMC </a:t>
            </a:r>
            <a:r>
              <a:rPr lang="de-CH" sz="1200" dirty="0" err="1" smtClean="0">
                <a:cs typeface="Arial" panose="020B0604020202020204" pitchFamily="34" charset="0"/>
              </a:rPr>
              <a:t>Geriatrics</a:t>
            </a:r>
            <a:r>
              <a:rPr lang="de-CH" sz="1200" dirty="0" smtClean="0">
                <a:cs typeface="Arial" panose="020B0604020202020204" pitchFamily="34" charset="0"/>
              </a:rPr>
              <a:t> 2016</a:t>
            </a:r>
            <a:endParaRPr lang="de-CH" sz="1200" dirty="0">
              <a:cs typeface="Arial" panose="020B0604020202020204" pitchFamily="34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835961" y="2935103"/>
            <a:ext cx="736269" cy="350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1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23" grpId="0" animBg="1"/>
      <p:bldP spid="8" grpId="0" animBg="1"/>
      <p:bldP spid="24" grpId="0"/>
      <p:bldP spid="10" grpId="0"/>
      <p:bldP spid="25" grpId="0" animBg="1"/>
      <p:bldP spid="26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96293" y="3773761"/>
            <a:ext cx="3254311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9527" y="0"/>
            <a:ext cx="8340435" cy="1143000"/>
          </a:xfrm>
        </p:spPr>
        <p:txBody>
          <a:bodyPr>
            <a:normAutofit/>
          </a:bodyPr>
          <a:lstStyle/>
          <a:p>
            <a:pPr algn="l"/>
            <a:r>
              <a:rPr lang="de-CH" sz="3200" dirty="0" err="1" smtClean="0">
                <a:latin typeface="+mn-lt"/>
              </a:rPr>
              <a:t>Prescribing</a:t>
            </a:r>
            <a:endParaRPr lang="de-CH" sz="3200" dirty="0">
              <a:latin typeface="+mn-lt"/>
            </a:endParaRPr>
          </a:p>
        </p:txBody>
      </p:sp>
      <p:sp>
        <p:nvSpPr>
          <p:cNvPr id="4" name="Pfeil nach rechts 3"/>
          <p:cNvSpPr/>
          <p:nvPr/>
        </p:nvSpPr>
        <p:spPr>
          <a:xfrm>
            <a:off x="571499" y="1171575"/>
            <a:ext cx="7686675" cy="10287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2" name="Gerader Verbinder 11"/>
          <p:cNvCxnSpPr/>
          <p:nvPr/>
        </p:nvCxnSpPr>
        <p:spPr>
          <a:xfrm>
            <a:off x="561974" y="1190625"/>
            <a:ext cx="0" cy="102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2733674" y="1200150"/>
            <a:ext cx="0" cy="102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4838699" y="1200150"/>
            <a:ext cx="0" cy="102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6848474" y="1200150"/>
            <a:ext cx="0" cy="102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056666" y="888412"/>
            <a:ext cx="142058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CH" dirty="0" err="1" smtClean="0">
                <a:solidFill>
                  <a:srgbClr val="0070C0"/>
                </a:solidFill>
              </a:rPr>
              <a:t>admission</a:t>
            </a:r>
            <a:r>
              <a:rPr lang="de-CH" dirty="0" smtClean="0">
                <a:solidFill>
                  <a:srgbClr val="0070C0"/>
                </a:solidFill>
              </a:rPr>
              <a:t> ER</a:t>
            </a:r>
            <a:endParaRPr lang="de-CH" dirty="0">
              <a:solidFill>
                <a:srgbClr val="0070C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543675" y="829687"/>
            <a:ext cx="60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rgbClr val="0070C0"/>
                </a:solidFill>
              </a:rPr>
              <a:t>Sept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572000" y="829687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rgbClr val="0070C0"/>
                </a:solidFill>
              </a:rPr>
              <a:t>Aug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495550" y="820162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rgbClr val="0070C0"/>
                </a:solidFill>
              </a:rPr>
              <a:t>Jul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52425" y="820162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rgbClr val="0070C0"/>
                </a:solidFill>
              </a:rPr>
              <a:t>Jun</a:t>
            </a:r>
          </a:p>
        </p:txBody>
      </p:sp>
      <p:sp>
        <p:nvSpPr>
          <p:cNvPr id="16" name="Rechteck 15"/>
          <p:cNvSpPr/>
          <p:nvPr/>
        </p:nvSpPr>
        <p:spPr>
          <a:xfrm>
            <a:off x="196293" y="226695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amlodipine</a:t>
            </a:r>
            <a:r>
              <a:rPr lang="de-CH" dirty="0"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35" name="Rechteck 34"/>
          <p:cNvSpPr/>
          <p:nvPr/>
        </p:nvSpPr>
        <p:spPr>
          <a:xfrm>
            <a:off x="2189782" y="2257425"/>
            <a:ext cx="1326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furosemide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endParaRPr lang="de-CH" dirty="0"/>
          </a:p>
        </p:txBody>
      </p:sp>
      <p:sp>
        <p:nvSpPr>
          <p:cNvPr id="36" name="Rechteck 35"/>
          <p:cNvSpPr/>
          <p:nvPr/>
        </p:nvSpPr>
        <p:spPr>
          <a:xfrm>
            <a:off x="4264691" y="2257425"/>
            <a:ext cx="1255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tolterodine</a:t>
            </a:r>
            <a:endParaRPr lang="de-CH" dirty="0"/>
          </a:p>
        </p:txBody>
      </p:sp>
      <p:sp>
        <p:nvSpPr>
          <p:cNvPr id="37" name="Rechteck 36"/>
          <p:cNvSpPr/>
          <p:nvPr/>
        </p:nvSpPr>
        <p:spPr>
          <a:xfrm>
            <a:off x="5852304" y="2276475"/>
            <a:ext cx="2675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anetholtrithion</a:t>
            </a:r>
            <a:r>
              <a:rPr lang="de-CH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+ </a:t>
            </a:r>
            <a:r>
              <a:rPr lang="de-CH" b="1" dirty="0" err="1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sterculia</a:t>
            </a:r>
            <a:endParaRPr lang="de-CH" dirty="0"/>
          </a:p>
        </p:txBody>
      </p:sp>
      <p:sp>
        <p:nvSpPr>
          <p:cNvPr id="17" name="Rechteck 16"/>
          <p:cNvSpPr/>
          <p:nvPr/>
        </p:nvSpPr>
        <p:spPr>
          <a:xfrm>
            <a:off x="847290" y="1491734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ankle</a:t>
            </a:r>
            <a:r>
              <a:rPr lang="de-CH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de-CH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oedema</a:t>
            </a:r>
            <a:endParaRPr lang="de-CH" dirty="0">
              <a:solidFill>
                <a:srgbClr val="0070C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742222" y="1501259"/>
            <a:ext cx="215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urinary</a:t>
            </a:r>
            <a:r>
              <a:rPr lang="de-CH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de-CH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incontinence</a:t>
            </a:r>
            <a:endParaRPr lang="de-CH" dirty="0">
              <a:solidFill>
                <a:srgbClr val="0070C0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5078172" y="1427417"/>
            <a:ext cx="1345048" cy="512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de-CH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xerostomia</a:t>
            </a:r>
            <a:endParaRPr lang="de-CH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de-CH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constipation</a:t>
            </a:r>
            <a:endParaRPr lang="de-CH" dirty="0">
              <a:solidFill>
                <a:srgbClr val="0070C0"/>
              </a:solidFill>
            </a:endParaRPr>
          </a:p>
        </p:txBody>
      </p:sp>
      <p:sp>
        <p:nvSpPr>
          <p:cNvPr id="19" name="Pfeil nach oben 18"/>
          <p:cNvSpPr/>
          <p:nvPr/>
        </p:nvSpPr>
        <p:spPr>
          <a:xfrm rot="2040196">
            <a:off x="830654" y="1793696"/>
            <a:ext cx="251069" cy="49942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Pfeil nach oben 38"/>
          <p:cNvSpPr/>
          <p:nvPr/>
        </p:nvSpPr>
        <p:spPr>
          <a:xfrm rot="2040196">
            <a:off x="3114941" y="1793697"/>
            <a:ext cx="251069" cy="49942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Pfeil nach oben 39"/>
          <p:cNvSpPr/>
          <p:nvPr/>
        </p:nvSpPr>
        <p:spPr>
          <a:xfrm rot="2040196">
            <a:off x="5177934" y="1845928"/>
            <a:ext cx="251069" cy="49942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Pfeil nach oben 41"/>
          <p:cNvSpPr/>
          <p:nvPr/>
        </p:nvSpPr>
        <p:spPr>
          <a:xfrm rot="19741695" flipV="1">
            <a:off x="2109511" y="1821027"/>
            <a:ext cx="260024" cy="511889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3" name="Pfeil nach oben 42"/>
          <p:cNvSpPr/>
          <p:nvPr/>
        </p:nvSpPr>
        <p:spPr>
          <a:xfrm rot="19741695" flipV="1">
            <a:off x="4288739" y="1839693"/>
            <a:ext cx="260024" cy="511889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4" name="Pfeil nach oben 43"/>
          <p:cNvSpPr/>
          <p:nvPr/>
        </p:nvSpPr>
        <p:spPr>
          <a:xfrm rot="19741695" flipV="1">
            <a:off x="6319774" y="1877047"/>
            <a:ext cx="260024" cy="511889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Textfeld 44"/>
          <p:cNvSpPr txBox="1"/>
          <p:nvPr/>
        </p:nvSpPr>
        <p:spPr>
          <a:xfrm>
            <a:off x="196293" y="2663402"/>
            <a:ext cx="8488641" cy="9079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600" dirty="0" err="1" smtClean="0"/>
              <a:t>Ankle</a:t>
            </a:r>
            <a:r>
              <a:rPr lang="de-CH" sz="1600" dirty="0" smtClean="0"/>
              <a:t> </a:t>
            </a:r>
            <a:r>
              <a:rPr lang="de-CH" sz="1600" dirty="0" err="1" smtClean="0"/>
              <a:t>oedema</a:t>
            </a:r>
            <a:r>
              <a:rPr lang="de-CH" sz="1600" dirty="0" smtClean="0"/>
              <a:t> </a:t>
            </a:r>
            <a:r>
              <a:rPr lang="de-CH" sz="1600" dirty="0" err="1" smtClean="0"/>
              <a:t>recognized</a:t>
            </a:r>
            <a:r>
              <a:rPr lang="de-CH" sz="1600" dirty="0" smtClean="0"/>
              <a:t> </a:t>
            </a:r>
            <a:r>
              <a:rPr lang="de-CH" sz="1600" dirty="0" err="1" smtClean="0"/>
              <a:t>adverse</a:t>
            </a:r>
            <a:r>
              <a:rPr lang="de-CH" sz="1600" dirty="0" smtClean="0"/>
              <a:t> </a:t>
            </a:r>
            <a:r>
              <a:rPr lang="de-CH" sz="1600" dirty="0" err="1" smtClean="0"/>
              <a:t>effect</a:t>
            </a:r>
            <a:r>
              <a:rPr lang="de-CH" sz="1600" dirty="0" smtClean="0"/>
              <a:t> of </a:t>
            </a:r>
            <a:r>
              <a:rPr lang="de-CH" sz="1600" dirty="0" err="1" smtClean="0"/>
              <a:t>amlodipine</a:t>
            </a:r>
            <a:r>
              <a:rPr lang="de-CH" sz="1600" dirty="0" smtClean="0"/>
              <a:t> (</a:t>
            </a:r>
            <a:r>
              <a:rPr lang="de-CH" sz="1600" dirty="0" err="1" smtClean="0"/>
              <a:t>risk</a:t>
            </a:r>
            <a:r>
              <a:rPr lang="de-CH" sz="1600" dirty="0" smtClean="0"/>
              <a:t> </a:t>
            </a:r>
            <a:r>
              <a:rPr lang="de-CH" sz="1600" dirty="0" err="1" smtClean="0"/>
              <a:t>higher</a:t>
            </a:r>
            <a:r>
              <a:rPr lang="de-CH" sz="1600" dirty="0" smtClean="0"/>
              <a:t> in </a:t>
            </a:r>
            <a:r>
              <a:rPr lang="de-CH" sz="1600" dirty="0" err="1" smtClean="0"/>
              <a:t>women</a:t>
            </a:r>
            <a:r>
              <a:rPr lang="de-CH" sz="1600" dirty="0" smtClean="0"/>
              <a:t>, </a:t>
            </a:r>
            <a:r>
              <a:rPr lang="de-CH" sz="1600" dirty="0" err="1" smtClean="0"/>
              <a:t>older</a:t>
            </a:r>
            <a:r>
              <a:rPr lang="de-CH" sz="1600" dirty="0" smtClean="0"/>
              <a:t> </a:t>
            </a:r>
            <a:r>
              <a:rPr lang="de-CH" sz="1600" dirty="0" err="1" smtClean="0"/>
              <a:t>patients</a:t>
            </a:r>
            <a:r>
              <a:rPr lang="de-CH" sz="1600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err="1" smtClean="0"/>
              <a:t>Unlike</a:t>
            </a:r>
            <a:r>
              <a:rPr lang="de-CH" sz="1600" dirty="0" smtClean="0"/>
              <a:t> </a:t>
            </a:r>
            <a:r>
              <a:rPr lang="de-CH" sz="1600" dirty="0" err="1" smtClean="0"/>
              <a:t>odema</a:t>
            </a:r>
            <a:r>
              <a:rPr lang="de-CH" sz="1600" dirty="0" smtClean="0"/>
              <a:t> </a:t>
            </a:r>
            <a:r>
              <a:rPr lang="de-CH" sz="1600" dirty="0" err="1" smtClean="0"/>
              <a:t>caused</a:t>
            </a:r>
            <a:r>
              <a:rPr lang="de-CH" sz="1600" dirty="0" smtClean="0"/>
              <a:t> </a:t>
            </a:r>
            <a:r>
              <a:rPr lang="de-CH" sz="1600" dirty="0" err="1" smtClean="0"/>
              <a:t>by</a:t>
            </a:r>
            <a:r>
              <a:rPr lang="de-CH" sz="1600" dirty="0" smtClean="0"/>
              <a:t> fluid </a:t>
            </a:r>
            <a:r>
              <a:rPr lang="de-CH" sz="1600" dirty="0" err="1" smtClean="0"/>
              <a:t>retention</a:t>
            </a:r>
            <a:r>
              <a:rPr lang="de-CH" sz="1600" dirty="0" smtClean="0"/>
              <a:t>, </a:t>
            </a:r>
            <a:r>
              <a:rPr lang="de-CH" sz="1600" dirty="0" err="1" smtClean="0"/>
              <a:t>amlodipine</a:t>
            </a:r>
            <a:r>
              <a:rPr lang="de-CH" sz="1600" dirty="0" smtClean="0"/>
              <a:t> </a:t>
            </a:r>
            <a:r>
              <a:rPr lang="de-CH" sz="1600" dirty="0" err="1" smtClean="0"/>
              <a:t>induced</a:t>
            </a:r>
            <a:r>
              <a:rPr lang="de-CH" sz="1600" dirty="0" smtClean="0"/>
              <a:t> </a:t>
            </a:r>
            <a:r>
              <a:rPr lang="de-CH" sz="1600" dirty="0" err="1" smtClean="0"/>
              <a:t>oedema</a:t>
            </a:r>
            <a:r>
              <a:rPr lang="de-CH" sz="1600" dirty="0" smtClean="0"/>
              <a:t> due </a:t>
            </a:r>
            <a:r>
              <a:rPr lang="de-CH" sz="1600" dirty="0" err="1" smtClean="0"/>
              <a:t>to</a:t>
            </a:r>
            <a:r>
              <a:rPr lang="de-CH" sz="1600" dirty="0" smtClean="0"/>
              <a:t>   </a:t>
            </a:r>
            <a:r>
              <a:rPr lang="de-CH" sz="1600" dirty="0" err="1" smtClean="0"/>
              <a:t>capillary</a:t>
            </a:r>
            <a:r>
              <a:rPr lang="de-CH" sz="1600" dirty="0" smtClean="0"/>
              <a:t> </a:t>
            </a:r>
            <a:r>
              <a:rPr lang="de-CH" sz="1600" dirty="0" err="1" smtClean="0"/>
              <a:t>pressure</a:t>
            </a:r>
            <a:r>
              <a:rPr lang="de-CH" sz="1600" dirty="0" smtClean="0"/>
              <a:t> </a:t>
            </a:r>
            <a:r>
              <a:rPr lang="de-CH" sz="1600" dirty="0" err="1" smtClean="0"/>
              <a:t>resulting</a:t>
            </a:r>
            <a:r>
              <a:rPr lang="de-CH" sz="1600" dirty="0" smtClean="0"/>
              <a:t> in fluid </a:t>
            </a:r>
            <a:r>
              <a:rPr lang="de-CH" sz="1600" dirty="0" err="1" smtClean="0"/>
              <a:t>loss</a:t>
            </a:r>
            <a:r>
              <a:rPr lang="de-CH" sz="1600" dirty="0" smtClean="0"/>
              <a:t> </a:t>
            </a:r>
            <a:r>
              <a:rPr lang="de-CH" sz="1600" dirty="0" err="1" smtClean="0"/>
              <a:t>from</a:t>
            </a:r>
            <a:r>
              <a:rPr lang="de-CH" sz="1600" dirty="0"/>
              <a:t> </a:t>
            </a:r>
            <a:r>
              <a:rPr lang="de-CH" sz="1600" dirty="0" err="1" smtClean="0"/>
              <a:t>the</a:t>
            </a:r>
            <a:r>
              <a:rPr lang="de-CH" sz="1600" dirty="0" smtClean="0"/>
              <a:t> </a:t>
            </a:r>
            <a:r>
              <a:rPr lang="de-CH" sz="1600" dirty="0" err="1" smtClean="0"/>
              <a:t>capillaries</a:t>
            </a:r>
            <a:r>
              <a:rPr lang="de-CH" sz="1600" dirty="0" smtClean="0"/>
              <a:t>. </a:t>
            </a:r>
            <a:r>
              <a:rPr lang="de-CH" sz="1600" dirty="0" err="1" smtClean="0"/>
              <a:t>Does</a:t>
            </a:r>
            <a:r>
              <a:rPr lang="de-CH" sz="1600" dirty="0" smtClean="0"/>
              <a:t> not </a:t>
            </a:r>
            <a:r>
              <a:rPr lang="de-CH" sz="1600" dirty="0" err="1" smtClean="0"/>
              <a:t>respond</a:t>
            </a:r>
            <a:r>
              <a:rPr lang="de-CH" sz="1600" dirty="0" smtClean="0"/>
              <a:t> </a:t>
            </a:r>
            <a:r>
              <a:rPr lang="de-CH" sz="1600" dirty="0" err="1" smtClean="0"/>
              <a:t>to</a:t>
            </a:r>
            <a:r>
              <a:rPr lang="de-CH" sz="1600" dirty="0" smtClean="0"/>
              <a:t> </a:t>
            </a:r>
            <a:r>
              <a:rPr lang="de-CH" sz="1600" dirty="0" err="1" smtClean="0"/>
              <a:t>diuretic</a:t>
            </a:r>
            <a:r>
              <a:rPr lang="de-CH" sz="1600" dirty="0" smtClean="0"/>
              <a:t> </a:t>
            </a:r>
            <a:r>
              <a:rPr lang="de-CH" sz="1600" dirty="0" err="1" smtClean="0"/>
              <a:t>treatment</a:t>
            </a:r>
            <a:r>
              <a:rPr lang="de-CH" sz="1600" dirty="0" smtClean="0"/>
              <a:t>.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6692975" y="3601663"/>
            <a:ext cx="2284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Sica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D et al. J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Clin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CH" sz="12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Hypertens</a:t>
            </a:r>
            <a:r>
              <a:rPr lang="de-CH" sz="12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2011</a:t>
            </a:r>
            <a:endParaRPr lang="de-CH" sz="12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302896" y="3773761"/>
            <a:ext cx="23425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Treatment</a:t>
            </a:r>
          </a:p>
          <a:p>
            <a:r>
              <a:rPr lang="de-CH" dirty="0" err="1" smtClean="0"/>
              <a:t>Raltegravir</a:t>
            </a:r>
            <a:r>
              <a:rPr lang="de-CH" dirty="0" smtClean="0"/>
              <a:t> + 3TC + TDF</a:t>
            </a:r>
          </a:p>
          <a:p>
            <a:r>
              <a:rPr lang="de-CH" dirty="0" err="1" smtClean="0"/>
              <a:t>Rosuvastatin</a:t>
            </a:r>
            <a:endParaRPr lang="de-CH" dirty="0" smtClean="0"/>
          </a:p>
          <a:p>
            <a:r>
              <a:rPr lang="de-CH" dirty="0" err="1" smtClean="0"/>
              <a:t>Amitriptyline</a:t>
            </a:r>
            <a:endParaRPr lang="de-CH" dirty="0" smtClean="0"/>
          </a:p>
          <a:p>
            <a:r>
              <a:rPr lang="de-CH" dirty="0" err="1" smtClean="0"/>
              <a:t>Amlodipine</a:t>
            </a:r>
            <a:endParaRPr lang="de-CH" dirty="0" smtClean="0"/>
          </a:p>
          <a:p>
            <a:r>
              <a:rPr lang="de-CH" dirty="0" err="1" smtClean="0"/>
              <a:t>Furosemide</a:t>
            </a:r>
            <a:endParaRPr lang="de-CH" dirty="0" smtClean="0"/>
          </a:p>
          <a:p>
            <a:r>
              <a:rPr lang="de-CH" dirty="0" err="1" smtClean="0"/>
              <a:t>Tolterodine</a:t>
            </a:r>
            <a:endParaRPr lang="de-CH" dirty="0" smtClean="0"/>
          </a:p>
          <a:p>
            <a:r>
              <a:rPr lang="de-CH" dirty="0" err="1" smtClean="0"/>
              <a:t>Anetholtrithion</a:t>
            </a:r>
            <a:endParaRPr lang="de-CH" dirty="0" smtClean="0"/>
          </a:p>
          <a:p>
            <a:r>
              <a:rPr lang="de-CH" dirty="0" err="1" smtClean="0"/>
              <a:t>Sterculia</a:t>
            </a:r>
            <a:endParaRPr lang="de-CH" dirty="0"/>
          </a:p>
        </p:txBody>
      </p:sp>
      <p:cxnSp>
        <p:nvCxnSpPr>
          <p:cNvPr id="49" name="Gerader Verbinder 48"/>
          <p:cNvCxnSpPr/>
          <p:nvPr/>
        </p:nvCxnSpPr>
        <p:spPr>
          <a:xfrm>
            <a:off x="352425" y="4810399"/>
            <a:ext cx="1262062" cy="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/>
          <p:nvPr/>
        </p:nvCxnSpPr>
        <p:spPr>
          <a:xfrm>
            <a:off x="352425" y="5093361"/>
            <a:ext cx="1262062" cy="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/>
          <p:nvPr/>
        </p:nvCxnSpPr>
        <p:spPr>
          <a:xfrm>
            <a:off x="352425" y="5350536"/>
            <a:ext cx="1262062" cy="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/>
          <p:cNvCxnSpPr/>
          <p:nvPr/>
        </p:nvCxnSpPr>
        <p:spPr>
          <a:xfrm>
            <a:off x="352425" y="5645811"/>
            <a:ext cx="1262062" cy="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/>
          <p:nvPr/>
        </p:nvCxnSpPr>
        <p:spPr>
          <a:xfrm>
            <a:off x="352425" y="5912511"/>
            <a:ext cx="1438275" cy="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/>
          <p:cNvCxnSpPr/>
          <p:nvPr/>
        </p:nvCxnSpPr>
        <p:spPr>
          <a:xfrm>
            <a:off x="395287" y="6188736"/>
            <a:ext cx="1078859" cy="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1758666" y="4594634"/>
            <a:ext cx="169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ym typeface="Wingdings" panose="05000000000000000000" pitchFamily="2" charset="2"/>
              </a:rPr>
              <a:t> </a:t>
            </a:r>
            <a:r>
              <a:rPr lang="de-CH" dirty="0" err="1" smtClean="0">
                <a:sym typeface="Wingdings" panose="05000000000000000000" pitchFamily="2" charset="2"/>
              </a:rPr>
              <a:t>escitalopram</a:t>
            </a:r>
            <a:endParaRPr lang="de-CH" dirty="0"/>
          </a:p>
        </p:txBody>
      </p:sp>
      <p:sp>
        <p:nvSpPr>
          <p:cNvPr id="59" name="Textfeld 58"/>
          <p:cNvSpPr txBox="1"/>
          <p:nvPr/>
        </p:nvSpPr>
        <p:spPr>
          <a:xfrm>
            <a:off x="1758666" y="4890004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ym typeface="Wingdings" panose="05000000000000000000" pitchFamily="2" charset="2"/>
              </a:rPr>
              <a:t> </a:t>
            </a:r>
            <a:r>
              <a:rPr lang="de-CH" dirty="0" err="1" smtClean="0">
                <a:sym typeface="Wingdings" panose="05000000000000000000" pitchFamily="2" charset="2"/>
              </a:rPr>
              <a:t>lisinopril</a:t>
            </a:r>
            <a:endParaRPr lang="de-CH" dirty="0"/>
          </a:p>
        </p:txBody>
      </p:sp>
      <p:sp>
        <p:nvSpPr>
          <p:cNvPr id="60" name="Textfeld 59"/>
          <p:cNvSpPr txBox="1"/>
          <p:nvPr/>
        </p:nvSpPr>
        <p:spPr>
          <a:xfrm>
            <a:off x="4001442" y="4057083"/>
            <a:ext cx="4683492" cy="121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de-CH" dirty="0" smtClean="0">
                <a:cs typeface="Arial" panose="020B0604020202020204" pitchFamily="34" charset="0"/>
              </a:rPr>
              <a:t>Patient </a:t>
            </a:r>
            <a:r>
              <a:rPr lang="de-CH" dirty="0" err="1" smtClean="0">
                <a:cs typeface="Arial" panose="020B0604020202020204" pitchFamily="34" charset="0"/>
              </a:rPr>
              <a:t>doing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better</a:t>
            </a:r>
            <a:r>
              <a:rPr lang="de-CH" dirty="0" smtClean="0">
                <a:cs typeface="Arial" panose="020B0604020202020204" pitchFamily="34" charset="0"/>
              </a:rPr>
              <a:t>. </a:t>
            </a:r>
            <a:r>
              <a:rPr lang="de-CH" dirty="0" err="1" smtClean="0">
                <a:cs typeface="Arial" panose="020B0604020202020204" pitchFamily="34" charset="0"/>
              </a:rPr>
              <a:t>Recalls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having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problems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remembering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things</a:t>
            </a:r>
            <a:r>
              <a:rPr lang="de-CH" dirty="0">
                <a:cs typeface="Arial" panose="020B0604020202020204" pitchFamily="34" charset="0"/>
              </a:rPr>
              <a:t>  </a:t>
            </a:r>
            <a:r>
              <a:rPr lang="de-CH" dirty="0" err="1" smtClean="0">
                <a:cs typeface="Arial" panose="020B0604020202020204" pitchFamily="34" charset="0"/>
              </a:rPr>
              <a:t>and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notably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to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take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the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evening</a:t>
            </a:r>
            <a:r>
              <a:rPr lang="de-CH" dirty="0" smtClean="0">
                <a:cs typeface="Arial" panose="020B0604020202020204" pitchFamily="34" charset="0"/>
              </a:rPr>
              <a:t> dose </a:t>
            </a:r>
            <a:r>
              <a:rPr lang="de-CH" dirty="0" err="1" smtClean="0">
                <a:cs typeface="Arial" panose="020B0604020202020204" pitchFamily="34" charset="0"/>
              </a:rPr>
              <a:t>while</a:t>
            </a:r>
            <a:r>
              <a:rPr lang="de-CH" dirty="0" smtClean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she</a:t>
            </a:r>
            <a:r>
              <a:rPr lang="de-CH" dirty="0" smtClean="0">
                <a:cs typeface="Arial" panose="020B0604020202020204" pitchFamily="34" charset="0"/>
              </a:rPr>
              <a:t> was on all </a:t>
            </a:r>
            <a:r>
              <a:rPr lang="de-CH" dirty="0" err="1" smtClean="0">
                <a:cs typeface="Arial" panose="020B0604020202020204" pitchFamily="34" charset="0"/>
              </a:rPr>
              <a:t>these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 smtClean="0">
                <a:cs typeface="Arial" panose="020B0604020202020204" pitchFamily="34" charset="0"/>
              </a:rPr>
              <a:t>medi-cations</a:t>
            </a:r>
            <a:r>
              <a:rPr lang="de-CH" dirty="0" smtClean="0">
                <a:cs typeface="Arial" panose="020B0604020202020204" pitchFamily="34" charset="0"/>
              </a:rPr>
              <a:t>.</a:t>
            </a:r>
            <a:endParaRPr lang="de-CH" dirty="0">
              <a:cs typeface="Arial" panose="020B0604020202020204" pitchFamily="34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4001443" y="5263508"/>
            <a:ext cx="514255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dirty="0" smtClean="0">
                <a:cs typeface="Arial" panose="020B0604020202020204" pitchFamily="34" charset="0"/>
              </a:rPr>
              <a:t>VL </a:t>
            </a:r>
            <a:r>
              <a:rPr lang="de-CH" dirty="0" err="1" smtClean="0">
                <a:cs typeface="Arial" panose="020B0604020202020204" pitchFamily="34" charset="0"/>
              </a:rPr>
              <a:t>measurement</a:t>
            </a:r>
            <a:r>
              <a:rPr lang="de-CH" dirty="0" smtClean="0">
                <a:cs typeface="Arial" panose="020B0604020202020204" pitchFamily="34" charset="0"/>
              </a:rPr>
              <a:t>: 439’000 </a:t>
            </a:r>
            <a:r>
              <a:rPr lang="de-CH" dirty="0" err="1" smtClean="0">
                <a:cs typeface="Arial" panose="020B0604020202020204" pitchFamily="34" charset="0"/>
              </a:rPr>
              <a:t>copies</a:t>
            </a:r>
            <a:r>
              <a:rPr lang="de-CH" dirty="0" smtClean="0">
                <a:cs typeface="Arial" panose="020B0604020202020204" pitchFamily="34" charset="0"/>
              </a:rPr>
              <a:t>/ml (Sept 2016)	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de-CH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high </a:t>
            </a:r>
            <a:r>
              <a:rPr lang="de-CH" dirty="0" err="1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resistance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: RAL, EVG/c;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de-CH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intermediate </a:t>
            </a:r>
            <a:r>
              <a:rPr lang="de-CH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resistance</a:t>
            </a:r>
            <a:r>
              <a:rPr lang="de-CH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DTG </a:t>
            </a:r>
            <a:r>
              <a:rPr lang="de-CH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needs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 BID </a:t>
            </a:r>
            <a:r>
              <a:rPr lang="de-CH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dosing</a:t>
            </a:r>
            <a:r>
              <a:rPr lang="de-CH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6892019" y="3041848"/>
            <a:ext cx="0" cy="1809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itel 4"/>
          <p:cNvSpPr txBox="1">
            <a:spLocks/>
          </p:cNvSpPr>
          <p:nvPr/>
        </p:nvSpPr>
        <p:spPr>
          <a:xfrm>
            <a:off x="2427188" y="4348"/>
            <a:ext cx="2465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de-CH" sz="3200" dirty="0" err="1" smtClean="0">
                <a:latin typeface="+mn-lt"/>
              </a:rPr>
              <a:t>cascade</a:t>
            </a:r>
            <a:endParaRPr lang="de-CH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13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/>
      <p:bldP spid="36" grpId="0"/>
      <p:bldP spid="37" grpId="0"/>
      <p:bldP spid="17" grpId="0"/>
      <p:bldP spid="18" grpId="0"/>
      <p:bldP spid="38" grpId="0"/>
      <p:bldP spid="19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58" grpId="0"/>
      <p:bldP spid="59" grpId="0"/>
      <p:bldP spid="60" grpId="0"/>
      <p:bldP spid="61" grpId="0"/>
      <p:bldP spid="48" grpId="0"/>
    </p:bld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0</TotalTime>
  <Words>2062</Words>
  <Application>Microsoft Office PowerPoint</Application>
  <PresentationFormat>Bildschirmpräsentation (4:3)</PresentationFormat>
  <Paragraphs>313</Paragraphs>
  <Slides>21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Raleway</vt:lpstr>
      <vt:lpstr>Roboto</vt:lpstr>
      <vt:lpstr>Times New Roman</vt:lpstr>
      <vt:lpstr>Wingdings</vt:lpstr>
      <vt:lpstr>AIDS 2016_Template</vt:lpstr>
      <vt:lpstr>PowerPoint-Präsentation</vt:lpstr>
      <vt:lpstr>Ageing of HIV population: model projections</vt:lpstr>
      <vt:lpstr>Ageing poses several therapeutic challenges</vt:lpstr>
      <vt:lpstr>Case 1: 68-year old woman</vt:lpstr>
      <vt:lpstr>Case 1: 68-year old woman</vt:lpstr>
      <vt:lpstr>Some answers</vt:lpstr>
      <vt:lpstr>Some answers</vt:lpstr>
      <vt:lpstr>Some answers</vt:lpstr>
      <vt:lpstr>Prescribing</vt:lpstr>
      <vt:lpstr>Case 1: 68-year old woman</vt:lpstr>
      <vt:lpstr>Case 1: 68-year old woman</vt:lpstr>
      <vt:lpstr>DDI between boosted ARV and antiplatelets</vt:lpstr>
      <vt:lpstr>Clopidogrel versus prasugrel and boosted ARV</vt:lpstr>
      <vt:lpstr>Clopidogrel versus prasugrel and boosted ARV</vt:lpstr>
      <vt:lpstr>Learning points</vt:lpstr>
      <vt:lpstr>Case 2: 76-year old man</vt:lpstr>
      <vt:lpstr>Case 2: 76-year old man</vt:lpstr>
      <vt:lpstr>Drug-drug interactions potential</vt:lpstr>
      <vt:lpstr>Case 2: 76-year old man</vt:lpstr>
      <vt:lpstr>Conclusion</vt:lpstr>
      <vt:lpstr>Acknowledgements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Marzolini Catia</cp:lastModifiedBy>
  <cp:revision>589</cp:revision>
  <cp:lastPrinted>2018-07-12T14:12:01Z</cp:lastPrinted>
  <dcterms:created xsi:type="dcterms:W3CDTF">2017-01-13T09:09:35Z</dcterms:created>
  <dcterms:modified xsi:type="dcterms:W3CDTF">2018-07-23T13:29:07Z</dcterms:modified>
</cp:coreProperties>
</file>