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8" r:id="rId2"/>
    <p:sldId id="611" r:id="rId3"/>
    <p:sldId id="804" r:id="rId4"/>
    <p:sldId id="612" r:id="rId5"/>
    <p:sldId id="613" r:id="rId6"/>
    <p:sldId id="590" r:id="rId7"/>
    <p:sldId id="791" r:id="rId8"/>
    <p:sldId id="367" r:id="rId9"/>
    <p:sldId id="802" r:id="rId10"/>
    <p:sldId id="304" r:id="rId11"/>
    <p:sldId id="339" r:id="rId12"/>
    <p:sldId id="805" r:id="rId13"/>
    <p:sldId id="806" r:id="rId14"/>
    <p:sldId id="807" r:id="rId15"/>
    <p:sldId id="288" r:id="rId16"/>
    <p:sldId id="298" r:id="rId17"/>
    <p:sldId id="808" r:id="rId18"/>
    <p:sldId id="290" r:id="rId19"/>
    <p:sldId id="796" r:id="rId20"/>
    <p:sldId id="810" r:id="rId21"/>
    <p:sldId id="809" r:id="rId22"/>
    <p:sldId id="308" r:id="rId23"/>
    <p:sldId id="80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87">
          <p15:clr>
            <a:srgbClr val="A4A3A4"/>
          </p15:clr>
        </p15:guide>
        <p15:guide id="4" pos="28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ude Mellins" initials="" lastIdx="2" clrIdx="0"/>
  <p:cmAuthor id="1" name="Derek Dobson" initials="DD" lastIdx="2" clrIdx="1">
    <p:extLst/>
  </p:cmAuthor>
  <p:cmAuthor id="2" name="Abrams, Elaine J." initials="AEJ" lastIdx="12" clrIdx="2">
    <p:extLst/>
  </p:cmAuthor>
  <p:cmAuthor id="3" name="Danielle" initials="D" lastIdx="2" clrIdx="3">
    <p:extLst/>
  </p:cmAuthor>
  <p:cmAuthor id="4" name="Malee, Kathleen" initials="MK" lastIdx="9" clrIdx="4">
    <p:extLst/>
  </p:cmAuthor>
  <p:cmAuthor id="5" name="Reardon, Leigh J." initials="RLJ" lastIdx="2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86411" autoAdjust="0"/>
  </p:normalViewPr>
  <p:slideViewPr>
    <p:cSldViewPr snapToGrid="0" snapToObjects="1">
      <p:cViewPr varScale="1">
        <p:scale>
          <a:sx n="85" d="100"/>
          <a:sy n="85" d="100"/>
        </p:scale>
        <p:origin x="816" y="96"/>
      </p:cViewPr>
      <p:guideLst>
        <p:guide orient="horz" pos="2160"/>
        <p:guide pos="2880"/>
        <p:guide orient="horz" pos="2987"/>
        <p:guide pos="2875"/>
      </p:guideLst>
    </p:cSldViewPr>
  </p:slideViewPr>
  <p:outlineViewPr>
    <p:cViewPr>
      <p:scale>
        <a:sx n="33" d="100"/>
        <a:sy n="33" d="100"/>
      </p:scale>
      <p:origin x="0" y="-12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5DA54-E459-4E52-957D-05CF5159C95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5D65B86-CEE9-4A07-A683-A83247E61DDA}">
      <dgm:prSet phldrT="[Text]" custT="1"/>
      <dgm:spPr>
        <a:solidFill>
          <a:schemeClr val="accent1">
            <a:lumMod val="40000"/>
            <a:lumOff val="60000"/>
            <a:alpha val="5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gm:t>
    </dgm:pt>
    <dgm:pt modelId="{143FEFEE-26A2-40F0-9A11-A43EA1F211D6}" type="parTrans" cxnId="{47A3AD1C-A9C8-4810-A56F-03D2021A3B01}">
      <dgm:prSet/>
      <dgm:spPr/>
      <dgm:t>
        <a:bodyPr/>
        <a:lstStyle/>
        <a:p>
          <a:endParaRPr lang="en-US"/>
        </a:p>
      </dgm:t>
    </dgm:pt>
    <dgm:pt modelId="{453E0145-FD21-4592-8EB9-763359C3C46E}" type="sibTrans" cxnId="{47A3AD1C-A9C8-4810-A56F-03D2021A3B01}">
      <dgm:prSet/>
      <dgm:spPr/>
      <dgm:t>
        <a:bodyPr/>
        <a:lstStyle/>
        <a:p>
          <a:endParaRPr lang="en-US"/>
        </a:p>
      </dgm:t>
    </dgm:pt>
    <dgm:pt modelId="{C52BE9DF-ACF8-4893-8A2A-132342AB5353}" type="pres">
      <dgm:prSet presAssocID="{2925DA54-E459-4E52-957D-05CF5159C955}" presName="compositeShape" presStyleCnt="0">
        <dgm:presLayoutVars>
          <dgm:chMax val="7"/>
          <dgm:dir/>
          <dgm:resizeHandles val="exact"/>
        </dgm:presLayoutVars>
      </dgm:prSet>
      <dgm:spPr/>
    </dgm:pt>
    <dgm:pt modelId="{FB925E36-C894-402B-95A3-5E44FCDFC799}" type="pres">
      <dgm:prSet presAssocID="{D5D65B86-CEE9-4A07-A683-A83247E61DDA}" presName="circ1TxSh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A73D734E-4F67-A143-98CB-D9B11E33E6A8}" type="presOf" srcId="{D5D65B86-CEE9-4A07-A683-A83247E61DDA}" destId="{FB925E36-C894-402B-95A3-5E44FCDFC799}" srcOrd="0" destOrd="0" presId="urn:microsoft.com/office/officeart/2005/8/layout/venn1"/>
    <dgm:cxn modelId="{D014F89C-8A74-B547-A1DD-A5D672EE15EB}" type="presOf" srcId="{2925DA54-E459-4E52-957D-05CF5159C955}" destId="{C52BE9DF-ACF8-4893-8A2A-132342AB5353}" srcOrd="0" destOrd="0" presId="urn:microsoft.com/office/officeart/2005/8/layout/venn1"/>
    <dgm:cxn modelId="{47A3AD1C-A9C8-4810-A56F-03D2021A3B01}" srcId="{2925DA54-E459-4E52-957D-05CF5159C955}" destId="{D5D65B86-CEE9-4A07-A683-A83247E61DDA}" srcOrd="0" destOrd="0" parTransId="{143FEFEE-26A2-40F0-9A11-A43EA1F211D6}" sibTransId="{453E0145-FD21-4592-8EB9-763359C3C46E}"/>
    <dgm:cxn modelId="{08058EEB-2070-AE4B-AD45-57042CFC621C}" type="presParOf" srcId="{C52BE9DF-ACF8-4893-8A2A-132342AB5353}" destId="{FB925E36-C894-402B-95A3-5E44FCDFC7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25DA54-E459-4E52-957D-05CF5159C95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5D65B86-CEE9-4A07-A683-A83247E61DDA}">
      <dgm:prSet phldrT="[Text]" custT="1"/>
      <dgm:spPr>
        <a:solidFill>
          <a:schemeClr val="accent1">
            <a:lumMod val="40000"/>
            <a:lumOff val="60000"/>
            <a:alpha val="5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gm:t>
    </dgm:pt>
    <dgm:pt modelId="{143FEFEE-26A2-40F0-9A11-A43EA1F211D6}" type="parTrans" cxnId="{47A3AD1C-A9C8-4810-A56F-03D2021A3B01}">
      <dgm:prSet/>
      <dgm:spPr/>
      <dgm:t>
        <a:bodyPr/>
        <a:lstStyle/>
        <a:p>
          <a:endParaRPr lang="en-US"/>
        </a:p>
      </dgm:t>
    </dgm:pt>
    <dgm:pt modelId="{453E0145-FD21-4592-8EB9-763359C3C46E}" type="sibTrans" cxnId="{47A3AD1C-A9C8-4810-A56F-03D2021A3B01}">
      <dgm:prSet/>
      <dgm:spPr/>
      <dgm:t>
        <a:bodyPr/>
        <a:lstStyle/>
        <a:p>
          <a:endParaRPr lang="en-US"/>
        </a:p>
      </dgm:t>
    </dgm:pt>
    <dgm:pt modelId="{C52BE9DF-ACF8-4893-8A2A-132342AB5353}" type="pres">
      <dgm:prSet presAssocID="{2925DA54-E459-4E52-957D-05CF5159C955}" presName="compositeShape" presStyleCnt="0">
        <dgm:presLayoutVars>
          <dgm:chMax val="7"/>
          <dgm:dir/>
          <dgm:resizeHandles val="exact"/>
        </dgm:presLayoutVars>
      </dgm:prSet>
      <dgm:spPr/>
    </dgm:pt>
    <dgm:pt modelId="{FB925E36-C894-402B-95A3-5E44FCDFC799}" type="pres">
      <dgm:prSet presAssocID="{D5D65B86-CEE9-4A07-A683-A83247E61DDA}" presName="circ1TxSh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A73D734E-4F67-A143-98CB-D9B11E33E6A8}" type="presOf" srcId="{D5D65B86-CEE9-4A07-A683-A83247E61DDA}" destId="{FB925E36-C894-402B-95A3-5E44FCDFC799}" srcOrd="0" destOrd="0" presId="urn:microsoft.com/office/officeart/2005/8/layout/venn1"/>
    <dgm:cxn modelId="{D014F89C-8A74-B547-A1DD-A5D672EE15EB}" type="presOf" srcId="{2925DA54-E459-4E52-957D-05CF5159C955}" destId="{C52BE9DF-ACF8-4893-8A2A-132342AB5353}" srcOrd="0" destOrd="0" presId="urn:microsoft.com/office/officeart/2005/8/layout/venn1"/>
    <dgm:cxn modelId="{47A3AD1C-A9C8-4810-A56F-03D2021A3B01}" srcId="{2925DA54-E459-4E52-957D-05CF5159C955}" destId="{D5D65B86-CEE9-4A07-A683-A83247E61DDA}" srcOrd="0" destOrd="0" parTransId="{143FEFEE-26A2-40F0-9A11-A43EA1F211D6}" sibTransId="{453E0145-FD21-4592-8EB9-763359C3C46E}"/>
    <dgm:cxn modelId="{08058EEB-2070-AE4B-AD45-57042CFC621C}" type="presParOf" srcId="{C52BE9DF-ACF8-4893-8A2A-132342AB5353}" destId="{FB925E36-C894-402B-95A3-5E44FCDFC7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25E36-C894-402B-95A3-5E44FCDFC799}">
      <dsp:nvSpPr>
        <dsp:cNvPr id="0" name=""/>
        <dsp:cNvSpPr/>
      </dsp:nvSpPr>
      <dsp:spPr>
        <a:xfrm>
          <a:off x="45161" y="0"/>
          <a:ext cx="2673228" cy="2673228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sp:txBody>
      <dsp:txXfrm>
        <a:off x="436646" y="391485"/>
        <a:ext cx="1890258" cy="1890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25E36-C894-402B-95A3-5E44FCDFC799}">
      <dsp:nvSpPr>
        <dsp:cNvPr id="0" name=""/>
        <dsp:cNvSpPr/>
      </dsp:nvSpPr>
      <dsp:spPr>
        <a:xfrm>
          <a:off x="45161" y="0"/>
          <a:ext cx="2673228" cy="2673228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Mental Health</a:t>
          </a:r>
        </a:p>
      </dsp:txBody>
      <dsp:txXfrm>
        <a:off x="436646" y="391485"/>
        <a:ext cx="1890258" cy="1890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E3D47B0-08D5-DE4B-90D2-ED22797AD6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84C26FA-ECDD-644E-968F-C3F6518269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A62CB-DD82-9748-9BA1-748E04FB41F5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3F25A-2D2F-8F49-93E3-064035A870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A5C160-77C9-5B45-BA41-1ABE4543E7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03347-0FD7-1B45-9971-A3402628B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1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8FD9-3FF4-9F4F-AE61-3E1424969DA7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04765-317B-5C44-BAE7-3E68A7EFF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10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76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ReAD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 slide</a:t>
            </a:r>
          </a:p>
          <a:p>
            <a:endParaRPr lang="en-US" dirty="0"/>
          </a:p>
          <a:p>
            <a:r>
              <a:rPr lang="en-US" dirty="0"/>
              <a:t>Then note </a:t>
            </a:r>
            <a:r>
              <a:rPr lang="mr-IN" dirty="0"/>
              <a:t>–</a:t>
            </a:r>
            <a:r>
              <a:rPr lang="en-US" dirty="0"/>
              <a:t> we through</a:t>
            </a:r>
            <a:r>
              <a:rPr lang="en-US" baseline="0" dirty="0"/>
              <a:t> it out in LMIC-  </a:t>
            </a:r>
          </a:p>
          <a:p>
            <a:endParaRPr lang="en-US" baseline="0" dirty="0"/>
          </a:p>
          <a:p>
            <a:r>
              <a:rPr lang="en-US" baseline="0" dirty="0"/>
              <a:t>Looking for less resource intensive programs </a:t>
            </a:r>
            <a:r>
              <a:rPr lang="mr-IN" baseline="0" dirty="0"/>
              <a:t>–</a:t>
            </a:r>
            <a:r>
              <a:rPr lang="en-US" baseline="0" dirty="0"/>
              <a:t> but that still target </a:t>
            </a:r>
            <a:r>
              <a:rPr lang="en-US" baseline="0" dirty="0" err="1"/>
              <a:t>mutiple</a:t>
            </a:r>
            <a:r>
              <a:rPr lang="en-US" baseline="0" dirty="0"/>
              <a:t> behaviors and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87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6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71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03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E44CF-BE1E-D94E-ACB2-41B28B23396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5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03">
              <a:defRPr/>
            </a:pPr>
            <a:r>
              <a:rPr lang="en-US" b="1" dirty="0" err="1"/>
              <a:t>Themba</a:t>
            </a:r>
            <a:r>
              <a:rPr lang="en-US" b="1" dirty="0"/>
              <a:t> and his sister</a:t>
            </a:r>
            <a:r>
              <a:rPr lang="en-US" b="1" baseline="0" dirty="0"/>
              <a:t> go to live with his aunt and uncle.  He must struggle with feelings of loss and Bereavement related </a:t>
            </a:r>
            <a:r>
              <a:rPr lang="en-US" b="1" baseline="0" dirty="0" err="1"/>
              <a:t>ot</a:t>
            </a:r>
            <a:r>
              <a:rPr lang="en-US" b="1" baseline="0" dirty="0"/>
              <a:t> parent death, moving away from home and friends and living with people he doesn’t really know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E44CF-BE1E-D94E-ACB2-41B28B23396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63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48C43-395E-49F1-B5FF-63D63C8BDE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74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04765-317B-5C44-BAE7-3E68A7EFFB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Takes on multiple systems as well</a:t>
            </a:r>
            <a:r>
              <a:rPr lang="en-US" baseline="0" dirty="0"/>
              <a:t> to promote adolescent development-  similar to champ- goals is to promote health and mental health and reduce risk- but it does this by acknowledgeing the devastating role of poverty on youth and young adult transition.  It’s core is an economic empowerment program- improving economic capacity of child, family and community. Grant matches dollar for dollar what is saved. Kids who stay in school get uniforms and books paid for.</a:t>
            </a:r>
          </a:p>
          <a:p>
            <a:pPr>
              <a:defRPr/>
            </a:pPr>
            <a:endParaRPr lang="en-US" baseline="0" dirty="0"/>
          </a:p>
          <a:p>
            <a:pPr>
              <a:defRPr/>
            </a:pPr>
            <a:r>
              <a:rPr lang="en-US" baseline="0" dirty="0"/>
              <a:t>Signficant effects on not just helping get families out of poverty- but mental health, and reduced risk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0E44CF-BE1E-D94E-ACB2-41B28B23396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51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400" u="sng" dirty="0">
                <a:ea typeface="ＭＳ Ｐゴシック" charset="0"/>
                <a:cs typeface="Arial"/>
              </a:rPr>
              <a:t>RCT with PHIV+ youth </a:t>
            </a:r>
            <a:r>
              <a:rPr lang="en-US" sz="2400" dirty="0">
                <a:ea typeface="ＭＳ Ｐゴシック" charset="0"/>
                <a:cs typeface="Arial"/>
              </a:rPr>
              <a:t>(10-16 </a:t>
            </a:r>
            <a:r>
              <a:rPr lang="en-US" sz="2400" dirty="0" err="1">
                <a:ea typeface="ＭＳ Ｐゴシック" charset="0"/>
                <a:cs typeface="Arial"/>
              </a:rPr>
              <a:t>yrs</a:t>
            </a:r>
            <a:r>
              <a:rPr lang="en-US" sz="2400" dirty="0">
                <a:ea typeface="ＭＳ Ｐゴシック" charset="0"/>
                <a:cs typeface="Arial"/>
              </a:rPr>
              <a:t>) in 32 clinics in 3 Districts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000" dirty="0">
                <a:ea typeface="ＭＳ Ｐゴシック" charset="0"/>
                <a:cs typeface="Arial"/>
              </a:rPr>
              <a:t>At 24-months post intervention initiation, the proportion of virally suppressed participants SUUBI+ increased tenfold (ΔT2−T0 = + 10.0, p = 0.001) relative to the control group (ΔT2−T0 = + 1.1, p = 0.733). 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1600" dirty="0">
                <a:ea typeface="ＭＳ Ｐゴシック" charset="0"/>
                <a:cs typeface="Arial"/>
              </a:rPr>
              <a:t>Bermudez, </a:t>
            </a:r>
            <a:r>
              <a:rPr lang="en-US" sz="1600" dirty="0" err="1">
                <a:ea typeface="ＭＳ Ｐゴシック" charset="0"/>
                <a:cs typeface="Arial"/>
              </a:rPr>
              <a:t>Ssewamala</a:t>
            </a:r>
            <a:r>
              <a:rPr lang="en-US" sz="1600" dirty="0">
                <a:ea typeface="ＭＳ Ｐゴシック" charset="0"/>
                <a:cs typeface="Arial"/>
              </a:rPr>
              <a:t>, et al., AIDS and Behavior,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53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line-  bring back image of SNC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46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2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fact- data from across the globe indicate youth are at risk for multiple behavioral health problems- non adherence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lower rates of viral suppression and actually death rates that have not gone down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CNS effects of HIV neuro cog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And mental health problems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in the US, South Africa, Thailand and many other contexts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Such that the importance of mental health care as children with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hiv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reach adolescents young adults was highlighted by a clinician in Africa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many years ago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C8082-B522-4DB6-AB3B-BC0E692F774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5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snapshot of what those mental health problems look like using data from </a:t>
            </a:r>
          </a:p>
          <a:p>
            <a:endParaRPr lang="en-US" dirty="0"/>
          </a:p>
          <a:p>
            <a:r>
              <a:rPr lang="en-US" dirty="0"/>
              <a:t>CASAH- one of the few ongoing cohort studies of youth growing up with </a:t>
            </a:r>
            <a:r>
              <a:rPr lang="en-US" dirty="0" err="1"/>
              <a:t>hIV</a:t>
            </a:r>
            <a:r>
              <a:rPr lang="en-US" dirty="0"/>
              <a:t> with full psychiatric interview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04765-317B-5C44-BAE7-3E68A7EFFB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6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04765-317B-5C44-BAE7-3E68A7EFFB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4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in fact- data from CASAH show that cross sectional snapshot </a:t>
            </a:r>
            <a:r>
              <a:rPr lang="en-US" dirty="0" err="1"/>
              <a:t>signficantly</a:t>
            </a:r>
            <a:r>
              <a:rPr lang="en-US" baseline="0" dirty="0"/>
              <a:t> underestimate the impact of mental health on young people during </a:t>
            </a:r>
            <a:r>
              <a:rPr lang="en-US" baseline="0" dirty="0" err="1"/>
              <a:t>adolecence</a:t>
            </a: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Read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End with we need to be </a:t>
            </a:r>
            <a:r>
              <a:rPr lang="en-US" baseline="0" dirty="0" err="1"/>
              <a:t>asssessing</a:t>
            </a:r>
            <a:r>
              <a:rPr lang="en-US" baseline="0" dirty="0"/>
              <a:t> for mental health problems across developmental stages-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Don’t need to give </a:t>
            </a:r>
            <a:r>
              <a:rPr lang="en-US" baseline="0" dirty="0" err="1"/>
              <a:t>ful</a:t>
            </a:r>
            <a:r>
              <a:rPr lang="en-US" baseline="0" dirty="0"/>
              <a:t> psych interviews- but we do need to at least screen across multiple </a:t>
            </a:r>
            <a:r>
              <a:rPr lang="en-US" baseline="0" dirty="0" err="1"/>
              <a:t>tomains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also indicate- that there are substantive</a:t>
            </a:r>
            <a:r>
              <a:rPr lang="en-US" baseline="0" dirty="0"/>
              <a:t> mental health needs</a:t>
            </a:r>
          </a:p>
          <a:p>
            <a:r>
              <a:rPr lang="en-US" baseline="0" dirty="0"/>
              <a:t>But there are Global treatment disparities</a:t>
            </a:r>
            <a:endParaRPr lang="en-US" dirty="0"/>
          </a:p>
          <a:p>
            <a:r>
              <a:rPr lang="en-US" dirty="0"/>
              <a:t>Children and adolescents= approximately 1/3 of the world’s population</a:t>
            </a:r>
          </a:p>
          <a:p>
            <a:r>
              <a:rPr lang="en-US" dirty="0"/>
              <a:t>90% live in Low-income and middle-income countries</a:t>
            </a:r>
          </a:p>
          <a:p>
            <a:r>
              <a:rPr lang="en-US" dirty="0"/>
              <a:t>While evidence based interventions have been developed and tested in high income countries,  limited work where the majority of children live- only 10%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655A4-5299-4578-BD5F-978AFDD804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51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to move forward-  what do we know</a:t>
            </a:r>
          </a:p>
          <a:p>
            <a:endParaRPr lang="en-US" dirty="0"/>
          </a:p>
          <a:p>
            <a:r>
              <a:rPr lang="en-US" dirty="0"/>
              <a:t>We know from other vulnerable</a:t>
            </a:r>
            <a:r>
              <a:rPr lang="en-US" baseline="0" dirty="0"/>
              <a:t> population as well as adults- that there is not one magic pill</a:t>
            </a:r>
          </a:p>
          <a:p>
            <a:endParaRPr lang="en-US" baseline="0" dirty="0"/>
          </a:p>
          <a:p>
            <a:r>
              <a:rPr lang="en-US" baseline="0" dirty="0"/>
              <a:t>Think about HIV treatment as example- need multiple approaches that attack virus across multiple pathways</a:t>
            </a:r>
          </a:p>
          <a:p>
            <a:endParaRPr lang="en-US" baseline="0" dirty="0"/>
          </a:p>
          <a:p>
            <a:r>
              <a:rPr lang="en-US" baseline="0" dirty="0"/>
              <a:t>Mental health is really no different, especially since its also associated with multiple behavioral health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E920-0E37-4D08-9338-907E521D91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2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But Rather there re multiple risk factors and multiple domains that may require interventions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8323F-5F6E-2540-94FA-A7CB360ECB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9D065-9866-4702-BCD8-B370FBEBDECC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C5C7-5ED5-47F3-A883-8ACA8077462E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D11C-8AB0-427B-B828-E6786E46E0F3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6BABD-077C-488C-BCCF-8F23418111C2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FE5E69-4C19-1E40-A78B-E870725223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CF9-483A-4658-AF16-7E42F6787DCE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8350-61DA-47C1-941D-E1C9CC62A180}" type="datetime1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FE5E69-4C19-1E40-A78B-E870725223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C298-2B6F-458B-B1C2-7535EF5F5ACF}" type="datetime1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FE5E69-4C19-1E40-A78B-E870725223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5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373F-2BD7-486C-A738-5238B8B73AB5}" type="datetime1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4621A-484F-47A5-846A-0CE389558647}" type="datetime1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EE6E-897E-4466-BA66-EA6C280680CD}" type="datetime1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456C-1EFC-4154-8763-AF5EA81E3CE2}" type="datetime1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B646B-F1EF-4A92-BA72-ECE9AF68CBCA}" type="datetime1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5E69-4C19-1E40-A78B-E87072522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1"/>
          <p:cNvSpPr>
            <a:spLocks noChangeArrowheads="1"/>
          </p:cNvSpPr>
          <p:nvPr/>
        </p:nvSpPr>
        <p:spPr bwMode="auto">
          <a:xfrm>
            <a:off x="0" y="0"/>
            <a:ext cx="9144000" cy="6894095"/>
          </a:xfrm>
          <a:prstGeom prst="rect">
            <a:avLst/>
          </a:prstGeom>
          <a:gradFill rotWithShape="1">
            <a:gsLst>
              <a:gs pos="0">
                <a:srgbClr val="41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16200000" scaled="0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defTabSz="347663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208" name="Text Box 160"/>
          <p:cNvSpPr txBox="1">
            <a:spLocks noChangeArrowheads="1"/>
          </p:cNvSpPr>
          <p:nvPr/>
        </p:nvSpPr>
        <p:spPr bwMode="auto">
          <a:xfrm>
            <a:off x="0" y="113125"/>
            <a:ext cx="914399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Mental Health in Adolescents Growing up with HIV 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 Box 160"/>
          <p:cNvSpPr txBox="1">
            <a:spLocks noChangeArrowheads="1"/>
          </p:cNvSpPr>
          <p:nvPr/>
        </p:nvSpPr>
        <p:spPr bwMode="auto">
          <a:xfrm>
            <a:off x="3313231" y="3573130"/>
            <a:ext cx="5748577" cy="18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Claude Ann </a:t>
            </a:r>
            <a:r>
              <a:rPr lang="en-US" sz="2800" b="1" dirty="0" err="1">
                <a:solidFill>
                  <a:prstClr val="white"/>
                </a:solidFill>
                <a:latin typeface="Arial"/>
                <a:cs typeface="Arial"/>
              </a:rPr>
              <a:t>Mellins</a:t>
            </a: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, Ph.D.</a:t>
            </a:r>
          </a:p>
          <a:p>
            <a:pPr lvl="0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HIV Center for Clinical and Behavioral Studies</a:t>
            </a:r>
          </a:p>
          <a:p>
            <a:pPr lvl="0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New York State Psychiatric Institute &amp; Columbia University</a:t>
            </a:r>
          </a:p>
          <a:p>
            <a:pPr lvl="0" algn="ctr"/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New York, New York, USA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BCE58C0-4F08-49B7-9B05-84DA7E57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9129" y="1328401"/>
            <a:ext cx="3597035" cy="1786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Toshiba\Desktop\CHAMP+\130807 รูปการ์ตูน CHAMP+\1. ทางสายใหม่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14" y="3408970"/>
            <a:ext cx="2392941" cy="244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 t="22511" b="11688"/>
          <a:stretch>
            <a:fillRect/>
          </a:stretch>
        </p:blipFill>
        <p:spPr bwMode="auto">
          <a:xfrm>
            <a:off x="474959" y="1328401"/>
            <a:ext cx="3051003" cy="20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1568" y="5893358"/>
            <a:ext cx="852851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22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International AIDS Conference, 23-27 July, Amsterdam, The Netherlands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6063" y="6277158"/>
            <a:ext cx="309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No disclosures to report</a:t>
            </a:r>
          </a:p>
        </p:txBody>
      </p:sp>
    </p:spTree>
    <p:extLst>
      <p:ext uri="{BB962C8B-B14F-4D97-AF65-F5344CB8AC3E}">
        <p14:creationId xmlns:p14="http://schemas.microsoft.com/office/powerpoint/2010/main" val="31573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98163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  <a:p>
            <a:pPr defTabSz="347663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08114" y="1222958"/>
            <a:ext cx="8353286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National Institutes of Health (2006)  noted that effective behavioral interventions:</a:t>
            </a:r>
          </a:p>
          <a:p>
            <a:pPr marL="1025525" lvl="1" indent="-341313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Intervene at multiple system levels</a:t>
            </a:r>
          </a:p>
          <a:p>
            <a:pPr marL="1025525" lvl="1" indent="-341313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Simultaneously target multiple risk factors</a:t>
            </a:r>
          </a:p>
          <a:p>
            <a:pPr marL="1025525" lvl="1" indent="-341313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Integrate behavioral interventions into the environment</a:t>
            </a:r>
          </a:p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 also know early intervention is key</a:t>
            </a:r>
          </a:p>
          <a:p>
            <a:pPr marL="1025525" lvl="1" indent="-341313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Prevention of health impairing behaviors before they begin is more effective than intervening after behaviors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</a:p>
          <a:p>
            <a:pPr marL="1025525" lvl="1" indent="-341313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4212" lvl="1">
              <a:buClr>
                <a:srgbClr val="003366"/>
              </a:buClr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1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402485" y="275708"/>
            <a:ext cx="5949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4" y="1311088"/>
            <a:ext cx="3992610" cy="522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71147" y="1197267"/>
            <a:ext cx="4504765" cy="5524207"/>
          </a:xfrm>
          <a:prstGeom prst="rect">
            <a:avLst/>
          </a:prstGeo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6075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2" charset="2"/>
              <a:buChar char="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One stop shopping</a:t>
            </a:r>
          </a:p>
          <a:p>
            <a:pPr marL="628650" lvl="1" indent="-346075">
              <a:spcAft>
                <a:spcPts val="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Children, adolescents, and adults treated in the same site</a:t>
            </a:r>
          </a:p>
          <a:p>
            <a:pPr marL="628650" lvl="1" indent="-346075">
              <a:spcAft>
                <a:spcPts val="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Mental health services coordinated with medical services</a:t>
            </a:r>
          </a:p>
          <a:p>
            <a:pPr marL="628650" lvl="1" indent="-346075">
              <a:spcAft>
                <a:spcPts val="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Multidisciplinary services delivered in a coordinated manner: individual, family and group psychotherapy, psychopharmacology,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wrap-around services</a:t>
            </a:r>
          </a:p>
          <a:p>
            <a:pPr marL="628650" lvl="1" indent="-346075">
              <a:spcAft>
                <a:spcPts val="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and common model in the US for child and adolescent care</a:t>
            </a:r>
          </a:p>
          <a:p>
            <a:pPr marL="628650" lvl="1" indent="-346075">
              <a:spcAft>
                <a:spcPts val="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and labor intensive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79"/>
            <a:ext cx="9144000" cy="98163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>
              <a:spcAft>
                <a:spcPts val="600"/>
              </a:spcAft>
              <a:buClr>
                <a:srgbClr val="3F788F"/>
              </a:buClr>
              <a:buSzPct val="800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of Psychosocial Service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HIV-affected Families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4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1302818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CHAMP+ based on CHAMP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HIV/AIDS Mental Health and Prevention Project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(NIMH: McKay, 2000;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Bhana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2010)</a:t>
            </a:r>
          </a:p>
          <a:p>
            <a:pPr defTabSz="347663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68965" y="1743470"/>
            <a:ext cx="8837121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4025" indent="-454025">
              <a:spcBef>
                <a:spcPts val="600"/>
              </a:spcBef>
              <a:spcAft>
                <a:spcPts val="12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CHAMP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is an evidence based intervention, supported in multiple NIH-funded clinical trials (US, South Africa, and Trinidad)</a:t>
            </a:r>
          </a:p>
          <a:p>
            <a:pPr marL="454025" indent="-454025">
              <a:spcBef>
                <a:spcPts val="600"/>
              </a:spcBef>
              <a:spcAft>
                <a:spcPts val="12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Created by clinicians, researchers, and families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using a community-collaborative approach </a:t>
            </a:r>
          </a:p>
          <a:p>
            <a:pPr marL="454025" indent="-454025">
              <a:spcBef>
                <a:spcPts val="600"/>
              </a:spcBef>
              <a:spcAft>
                <a:spcPts val="12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Originally targeted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uninfected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inner city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early adolescents living in vulnerable communities 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their families</a:t>
            </a:r>
          </a:p>
          <a:p>
            <a:pPr marL="454025" indent="-454025">
              <a:spcBef>
                <a:spcPts val="600"/>
              </a:spcBef>
              <a:spcAft>
                <a:spcPts val="12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prevent health risk behaviors and promote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025" indent="-454025">
              <a:spcBef>
                <a:spcPts val="600"/>
              </a:spcBef>
              <a:spcAft>
                <a:spcPts val="1200"/>
              </a:spcAft>
              <a:buClr>
                <a:srgbClr val="3F788F"/>
              </a:buClr>
              <a:buFont typeface="Wingdings 2" charset="0"/>
              <a:buChar char="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Multiple families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(8-10) come together in their communities for 10 sessions to share a meal and participate in separate and combined youth and caregiver groups focused on a semi-structured curriculum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3999" cy="1302818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CHAMP: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HIV/AIDS Mental Health and Prevention Project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(NIMH: McKay, 2000)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74280" y="1490482"/>
            <a:ext cx="8624373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4025" indent="-454025">
              <a:buClr>
                <a:srgbClr val="3F788F"/>
              </a:buClr>
              <a:buFont typeface="Wingdings 2" charset="0"/>
              <a:buChar char="¢"/>
            </a:pPr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focuses 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7575" lvl="1" indent="-342900">
              <a:spcAft>
                <a:spcPts val="1200"/>
              </a:spcAft>
              <a:buClr>
                <a:srgbClr val="3F788F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parent-child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relationships, communication, supervision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  <a:p>
            <a:pPr marL="917575" lvl="1" indent="-342900">
              <a:spcAft>
                <a:spcPts val="1200"/>
              </a:spcAft>
              <a:buClr>
                <a:srgbClr val="3F788F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Strengthening youth mental health, coping, and social problem-solving skills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situations of sex/substance use risk</a:t>
            </a:r>
          </a:p>
          <a:p>
            <a:pPr marL="917575" lvl="1" indent="-342900">
              <a:spcAft>
                <a:spcPts val="1200"/>
              </a:spcAft>
              <a:buClr>
                <a:srgbClr val="3F788F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HIV knowledge</a:t>
            </a:r>
          </a:p>
          <a:p>
            <a:pPr marL="917575" lvl="1" indent="-342900">
              <a:spcAft>
                <a:spcPts val="1200"/>
              </a:spcAft>
              <a:buClr>
                <a:srgbClr val="3F788F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social support within and between families</a:t>
            </a:r>
          </a:p>
          <a:p>
            <a:pPr marL="454025" indent="-454025">
              <a:buClr>
                <a:srgbClr val="3F788F"/>
              </a:buClr>
              <a:buFont typeface="Wingdings 2" charset="0"/>
              <a:buChar char="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eveloped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lay staff </a:t>
            </a:r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administration in communities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thus ideal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resource limited settings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4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1"/>
            <a:ext cx="9138806" cy="87372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CHAMP+ Structure and Curriculum </a:t>
            </a:r>
          </a:p>
          <a:p>
            <a:pPr algn="ctr" defTabSz="347663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(NIMH/NINR/NICHD/Victor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Daitz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/ICAP/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TreatAsia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Bhana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2013; Mellins 2014; Pardo 2017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xmlns="" id="{47E76A96-0173-4CB1-B4A8-D9B2BF300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63" y="976301"/>
            <a:ext cx="9027144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06400" indent="-406400"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Stakeholders maintained most of the CHAMP structure and curriculum</a:t>
            </a:r>
          </a:p>
          <a:p>
            <a:pPr marL="406400" indent="-406400"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counselors administer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curriculum, but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HIV clinics </a:t>
            </a:r>
          </a:p>
          <a:p>
            <a:pPr marL="406400" indent="-406400"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family groups come together</a:t>
            </a:r>
          </a:p>
          <a:p>
            <a:pPr marL="406400" indent="-406400">
              <a:spcAft>
                <a:spcPts val="6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curriculum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1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Surviving loss and bereavement 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2	What is HIV?  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3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Adherence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4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Identity, acceptance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coping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5	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6	Communication 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7	Puberty and adolescent development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8	Negotiating sexual possibility situations/ peer pressure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9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Coping with stigma </a:t>
            </a:r>
          </a:p>
          <a:p>
            <a:pPr marL="863600" lvl="1">
              <a:spcAft>
                <a:spcPts val="400"/>
              </a:spcAft>
              <a:buClr>
                <a:srgbClr val="003366"/>
              </a:buClr>
              <a:buSzPct val="90000"/>
              <a:tabLst>
                <a:tab pos="240030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Session 10	Family support networks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37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14178" y="7089"/>
            <a:ext cx="9158177" cy="1190846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Vuka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710" y="1748933"/>
            <a:ext cx="7772400" cy="38608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56743" y="5700823"/>
            <a:ext cx="80077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0325" indent="6350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ja-JP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MAFUTHA     BAB</a:t>
            </a:r>
            <a:r>
              <a:rPr lang="ja-JP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VUKA      GOGO      MUZI      NONHLANHLA &amp; NHLANHLA      SINDI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14178" y="7089"/>
            <a:ext cx="9158177" cy="1190846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Surviving Loss and Bereavement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117A2D52-2EC7-4D79-BFDE-D6BCED618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69" y="1835967"/>
            <a:ext cx="8606280" cy="328529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lvl="0" algn="ctr"/>
            <a:endParaRPr lang="en-US" sz="3600" b="1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E46BA7-F4A2-46A6-81F4-63DFCB00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8" y="2084401"/>
            <a:ext cx="8386241" cy="27884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7412" y="2000975"/>
            <a:ext cx="8649173" cy="3269000"/>
          </a:xfrm>
          <a:prstGeom prst="rect">
            <a:avLst/>
          </a:prstGeom>
          <a:gradFill rotWithShape="1">
            <a:gsLst>
              <a:gs pos="0">
                <a:srgbClr val="296699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4780" tIns="17390" rIns="34780" bIns="17390" anchor="ctr"/>
          <a:lstStyle/>
          <a:p>
            <a:pPr defTabSz="347663"/>
            <a:endParaRPr lang="en-US" sz="9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1" y="2181645"/>
            <a:ext cx="7790213" cy="2914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3999" cy="109527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Adherence</a:t>
            </a:r>
          </a:p>
        </p:txBody>
      </p:sp>
    </p:spTree>
    <p:extLst>
      <p:ext uri="{BB962C8B-B14F-4D97-AF65-F5344CB8AC3E}">
        <p14:creationId xmlns:p14="http://schemas.microsoft.com/office/powerpoint/2010/main" val="9849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oshiba\Desktop\CHAMP+\130807 รูปการ์ตูน CHAMP+\1. ทางสายใหม่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85332"/>
            <a:ext cx="433804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Toshiba\Desktop\CHAMP+\130807 รูปการ์ตูน CHAMP+\4. ตัวฉันเอง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385332"/>
            <a:ext cx="4114800" cy="496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169894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CHAMP+ Asia: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“Walking Together”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1"/>
            <a:ext cx="9144000" cy="882317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72E9B96C-FE1F-4F42-B849-96A3BE515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147" y="1170552"/>
            <a:ext cx="886570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RCTs in South Africa (VUKA) and Thailand (Walking Together)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Bhana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Mellins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2014;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Pardo, 2017)</a:t>
            </a:r>
          </a:p>
          <a:p>
            <a:pPr marL="1028700" lvl="2" indent="-346075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VUKA: N=66 subjects; 2 pediatric clinics</a:t>
            </a:r>
          </a:p>
          <a:p>
            <a:pPr marL="1028700" lvl="2" indent="-346075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Together: N=88 subjects; 4 pediatric clinics</a:t>
            </a:r>
          </a:p>
          <a:p>
            <a:pPr marL="461963" indent="-461963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charset="0"/>
              <a:buChar char="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both sites: </a:t>
            </a:r>
          </a:p>
          <a:p>
            <a:pPr marL="1028700" lvl="2" indent="-346075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95% attended 9 or 10 (all) sessions</a:t>
            </a:r>
          </a:p>
          <a:p>
            <a:pPr marL="1028700" lvl="2" indent="-346075">
              <a:spcAft>
                <a:spcPts val="12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Intervention participants improved in most areas and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Compared to standard of care had greater improvement 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485900" lvl="3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Self-reported adherence</a:t>
            </a:r>
          </a:p>
          <a:p>
            <a:pPr marL="1485900" lvl="3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HIV knowledge</a:t>
            </a:r>
          </a:p>
          <a:p>
            <a:pPr marL="1485900" lvl="3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Caregiver-child communication</a:t>
            </a:r>
          </a:p>
          <a:p>
            <a:pPr marL="1485900" lvl="3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Perceived stigma</a:t>
            </a:r>
          </a:p>
          <a:p>
            <a:pPr marL="1485900" lvl="3" indent="-346075">
              <a:spcAft>
                <a:spcPts val="600"/>
              </a:spcAft>
              <a:buClr>
                <a:srgbClr val="3F788F"/>
              </a:buClr>
              <a:buSzPct val="80000"/>
              <a:buFont typeface="Wingdings 3" charset="0"/>
              <a:buChar char="u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Mental Health (for Thailand only)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752600" y="1378791"/>
            <a:ext cx="5962650" cy="4755309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808" y="950119"/>
            <a:ext cx="9000381" cy="5740027"/>
            <a:chOff x="1146594" y="667100"/>
            <a:chExt cx="7601471" cy="5476648"/>
          </a:xfrm>
        </p:grpSpPr>
        <p:sp>
          <p:nvSpPr>
            <p:cNvPr id="4" name="Freeform 3"/>
            <p:cNvSpPr/>
            <p:nvPr/>
          </p:nvSpPr>
          <p:spPr>
            <a:xfrm>
              <a:off x="3783786" y="667100"/>
              <a:ext cx="2380510" cy="1151662"/>
            </a:xfrm>
            <a:custGeom>
              <a:avLst/>
              <a:gdLst>
                <a:gd name="connsiteX0" fmla="*/ 0 w 1867732"/>
                <a:gd name="connsiteY0" fmla="*/ 134688 h 808114"/>
                <a:gd name="connsiteX1" fmla="*/ 134688 w 1867732"/>
                <a:gd name="connsiteY1" fmla="*/ 0 h 808114"/>
                <a:gd name="connsiteX2" fmla="*/ 1733044 w 1867732"/>
                <a:gd name="connsiteY2" fmla="*/ 0 h 808114"/>
                <a:gd name="connsiteX3" fmla="*/ 1867732 w 1867732"/>
                <a:gd name="connsiteY3" fmla="*/ 134688 h 808114"/>
                <a:gd name="connsiteX4" fmla="*/ 1867732 w 1867732"/>
                <a:gd name="connsiteY4" fmla="*/ 673426 h 808114"/>
                <a:gd name="connsiteX5" fmla="*/ 1733044 w 1867732"/>
                <a:gd name="connsiteY5" fmla="*/ 808114 h 808114"/>
                <a:gd name="connsiteX6" fmla="*/ 134688 w 1867732"/>
                <a:gd name="connsiteY6" fmla="*/ 808114 h 808114"/>
                <a:gd name="connsiteX7" fmla="*/ 0 w 1867732"/>
                <a:gd name="connsiteY7" fmla="*/ 673426 h 808114"/>
                <a:gd name="connsiteX8" fmla="*/ 0 w 1867732"/>
                <a:gd name="connsiteY8" fmla="*/ 134688 h 80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808114">
                  <a:moveTo>
                    <a:pt x="0" y="134688"/>
                  </a:moveTo>
                  <a:cubicBezTo>
                    <a:pt x="0" y="60302"/>
                    <a:pt x="60302" y="0"/>
                    <a:pt x="134688" y="0"/>
                  </a:cubicBezTo>
                  <a:lnTo>
                    <a:pt x="1733044" y="0"/>
                  </a:lnTo>
                  <a:cubicBezTo>
                    <a:pt x="1807430" y="0"/>
                    <a:pt x="1867732" y="60302"/>
                    <a:pt x="1867732" y="134688"/>
                  </a:cubicBezTo>
                  <a:lnTo>
                    <a:pt x="1867732" y="673426"/>
                  </a:lnTo>
                  <a:cubicBezTo>
                    <a:pt x="1867732" y="747812"/>
                    <a:pt x="1807430" y="808114"/>
                    <a:pt x="1733044" y="808114"/>
                  </a:cubicBezTo>
                  <a:lnTo>
                    <a:pt x="134688" y="808114"/>
                  </a:lnTo>
                  <a:cubicBezTo>
                    <a:pt x="60302" y="808114"/>
                    <a:pt x="0" y="747812"/>
                    <a:pt x="0" y="673426"/>
                  </a:cubicBezTo>
                  <a:lnTo>
                    <a:pt x="0" y="13468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5169" tIns="85169" rIns="85169" bIns="8516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Adolescence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Puberty 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Neurocognitive development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Transition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6229299" y="1690229"/>
              <a:ext cx="2410298" cy="1144783"/>
            </a:xfrm>
            <a:custGeom>
              <a:avLst/>
              <a:gdLst>
                <a:gd name="connsiteX0" fmla="*/ 0 w 2073990"/>
                <a:gd name="connsiteY0" fmla="*/ 216336 h 1297990"/>
                <a:gd name="connsiteX1" fmla="*/ 216336 w 2073990"/>
                <a:gd name="connsiteY1" fmla="*/ 0 h 1297990"/>
                <a:gd name="connsiteX2" fmla="*/ 1857654 w 2073990"/>
                <a:gd name="connsiteY2" fmla="*/ 0 h 1297990"/>
                <a:gd name="connsiteX3" fmla="*/ 2073990 w 2073990"/>
                <a:gd name="connsiteY3" fmla="*/ 216336 h 1297990"/>
                <a:gd name="connsiteX4" fmla="*/ 2073990 w 2073990"/>
                <a:gd name="connsiteY4" fmla="*/ 1081654 h 1297990"/>
                <a:gd name="connsiteX5" fmla="*/ 1857654 w 2073990"/>
                <a:gd name="connsiteY5" fmla="*/ 1297990 h 1297990"/>
                <a:gd name="connsiteX6" fmla="*/ 216336 w 2073990"/>
                <a:gd name="connsiteY6" fmla="*/ 1297990 h 1297990"/>
                <a:gd name="connsiteX7" fmla="*/ 0 w 2073990"/>
                <a:gd name="connsiteY7" fmla="*/ 1081654 h 1297990"/>
                <a:gd name="connsiteX8" fmla="*/ 0 w 2073990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990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57654" y="0"/>
                  </a:lnTo>
                  <a:cubicBezTo>
                    <a:pt x="1977133" y="0"/>
                    <a:pt x="2073990" y="96857"/>
                    <a:pt x="2073990" y="216336"/>
                  </a:cubicBezTo>
                  <a:lnTo>
                    <a:pt x="2073990" y="1081654"/>
                  </a:lnTo>
                  <a:cubicBezTo>
                    <a:pt x="2073990" y="1201133"/>
                    <a:pt x="1977133" y="1297990"/>
                    <a:pt x="1857654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Socio-economic Factors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05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Poverty and social disadvantages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Housing &amp; food insecurity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Limited educational/employment opportunities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29299" y="3463905"/>
              <a:ext cx="2518766" cy="1224420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Violence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- Substance use</a:t>
              </a:r>
              <a:endParaRPr lang="en-US" sz="1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Racial/ethnic discrimination/marginalization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HIV-stigma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4923" y="4992646"/>
              <a:ext cx="2574935" cy="1151102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Peers</a:t>
              </a:r>
              <a:endParaRPr lang="en-US" sz="1600" b="1" u="sng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Peer relationships/isolation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 Bullying</a:t>
              </a: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Peer influences (positive/negative)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215331" y="4992646"/>
              <a:ext cx="2443222" cy="1151102"/>
            </a:xfrm>
            <a:custGeom>
              <a:avLst/>
              <a:gdLst>
                <a:gd name="connsiteX0" fmla="*/ 0 w 2109993"/>
                <a:gd name="connsiteY0" fmla="*/ 216336 h 1297990"/>
                <a:gd name="connsiteX1" fmla="*/ 216336 w 2109993"/>
                <a:gd name="connsiteY1" fmla="*/ 0 h 1297990"/>
                <a:gd name="connsiteX2" fmla="*/ 1893657 w 2109993"/>
                <a:gd name="connsiteY2" fmla="*/ 0 h 1297990"/>
                <a:gd name="connsiteX3" fmla="*/ 2109993 w 2109993"/>
                <a:gd name="connsiteY3" fmla="*/ 216336 h 1297990"/>
                <a:gd name="connsiteX4" fmla="*/ 2109993 w 2109993"/>
                <a:gd name="connsiteY4" fmla="*/ 1081654 h 1297990"/>
                <a:gd name="connsiteX5" fmla="*/ 1893657 w 2109993"/>
                <a:gd name="connsiteY5" fmla="*/ 1297990 h 1297990"/>
                <a:gd name="connsiteX6" fmla="*/ 216336 w 2109993"/>
                <a:gd name="connsiteY6" fmla="*/ 1297990 h 1297990"/>
                <a:gd name="connsiteX7" fmla="*/ 0 w 2109993"/>
                <a:gd name="connsiteY7" fmla="*/ 1081654 h 1297990"/>
                <a:gd name="connsiteX8" fmla="*/ 0 w 2109993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993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93657" y="0"/>
                  </a:lnTo>
                  <a:cubicBezTo>
                    <a:pt x="2013136" y="0"/>
                    <a:pt x="2109993" y="96857"/>
                    <a:pt x="2109993" y="216336"/>
                  </a:cubicBezTo>
                  <a:lnTo>
                    <a:pt x="2109993" y="1081654"/>
                  </a:lnTo>
                  <a:cubicBezTo>
                    <a:pt x="2109993" y="1201133"/>
                    <a:pt x="2013136" y="1297990"/>
                    <a:pt x="1893657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Stressful Life Events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- Trauma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Loss &amp; bereavement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65984" y="1690229"/>
              <a:ext cx="2493928" cy="1148310"/>
            </a:xfrm>
            <a:custGeom>
              <a:avLst/>
              <a:gdLst>
                <a:gd name="connsiteX0" fmla="*/ 0 w 2091704"/>
                <a:gd name="connsiteY0" fmla="*/ 216336 h 1297990"/>
                <a:gd name="connsiteX1" fmla="*/ 216336 w 2091704"/>
                <a:gd name="connsiteY1" fmla="*/ 0 h 1297990"/>
                <a:gd name="connsiteX2" fmla="*/ 1875368 w 2091704"/>
                <a:gd name="connsiteY2" fmla="*/ 0 h 1297990"/>
                <a:gd name="connsiteX3" fmla="*/ 2091704 w 2091704"/>
                <a:gd name="connsiteY3" fmla="*/ 216336 h 1297990"/>
                <a:gd name="connsiteX4" fmla="*/ 2091704 w 2091704"/>
                <a:gd name="connsiteY4" fmla="*/ 1081654 h 1297990"/>
                <a:gd name="connsiteX5" fmla="*/ 1875368 w 2091704"/>
                <a:gd name="connsiteY5" fmla="*/ 1297990 h 1297990"/>
                <a:gd name="connsiteX6" fmla="*/ 216336 w 2091704"/>
                <a:gd name="connsiteY6" fmla="*/ 1297990 h 1297990"/>
                <a:gd name="connsiteX7" fmla="*/ 0 w 2091704"/>
                <a:gd name="connsiteY7" fmla="*/ 1081654 h 1297990"/>
                <a:gd name="connsiteX8" fmla="*/ 0 w 2091704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1704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75368" y="0"/>
                  </a:lnTo>
                  <a:cubicBezTo>
                    <a:pt x="1994847" y="0"/>
                    <a:pt x="2091704" y="96857"/>
                    <a:pt x="2091704" y="216336"/>
                  </a:cubicBezTo>
                  <a:lnTo>
                    <a:pt x="2091704" y="1081654"/>
                  </a:lnTo>
                  <a:cubicBezTo>
                    <a:pt x="2091704" y="1201133"/>
                    <a:pt x="1994847" y="1297990"/>
                    <a:pt x="1875368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Medical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PHIV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Physical health &amp; CNS outcomes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Access to care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46594" y="3505768"/>
              <a:ext cx="2613319" cy="1193492"/>
            </a:xfrm>
            <a:custGeom>
              <a:avLst/>
              <a:gdLst>
                <a:gd name="connsiteX0" fmla="*/ 0 w 1997146"/>
                <a:gd name="connsiteY0" fmla="*/ 216336 h 1297990"/>
                <a:gd name="connsiteX1" fmla="*/ 216336 w 1997146"/>
                <a:gd name="connsiteY1" fmla="*/ 0 h 1297990"/>
                <a:gd name="connsiteX2" fmla="*/ 1780810 w 1997146"/>
                <a:gd name="connsiteY2" fmla="*/ 0 h 1297990"/>
                <a:gd name="connsiteX3" fmla="*/ 1997146 w 1997146"/>
                <a:gd name="connsiteY3" fmla="*/ 216336 h 1297990"/>
                <a:gd name="connsiteX4" fmla="*/ 1997146 w 1997146"/>
                <a:gd name="connsiteY4" fmla="*/ 1081654 h 1297990"/>
                <a:gd name="connsiteX5" fmla="*/ 1780810 w 1997146"/>
                <a:gd name="connsiteY5" fmla="*/ 1297990 h 1297990"/>
                <a:gd name="connsiteX6" fmla="*/ 216336 w 1997146"/>
                <a:gd name="connsiteY6" fmla="*/ 1297990 h 1297990"/>
                <a:gd name="connsiteX7" fmla="*/ 0 w 1997146"/>
                <a:gd name="connsiteY7" fmla="*/ 1081654 h 1297990"/>
                <a:gd name="connsiteX8" fmla="*/ 0 w 1997146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146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780810" y="0"/>
                  </a:lnTo>
                  <a:cubicBezTo>
                    <a:pt x="1900289" y="0"/>
                    <a:pt x="1997146" y="96857"/>
                    <a:pt x="1997146" y="216336"/>
                  </a:cubicBezTo>
                  <a:lnTo>
                    <a:pt x="1997146" y="1081654"/>
                  </a:lnTo>
                  <a:cubicBezTo>
                    <a:pt x="1997146" y="1201133"/>
                    <a:pt x="1900289" y="1297990"/>
                    <a:pt x="1780810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u="sng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Family Systems 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Parent-child relationship &amp; communication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Supervision &amp; monitoring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Familial mental illness and substance use</a:t>
              </a:r>
            </a:p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11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Family disruption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" y="2928"/>
            <a:ext cx="9144000" cy="87821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defTabSz="260747"/>
            <a:endParaRPr lang="en-US" sz="675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638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 for Mental Health Problems in Youth Growing-up with Perinatally-acquired HIV (PHIV)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3296684" y="2415731"/>
          <a:ext cx="2763551" cy="267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142560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SUUBI+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Empowerment of Adolescents in Sub-Saharan Africa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(Supported by NIMH and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NICHD PI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Ssewamala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8915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0" y="5357724"/>
            <a:ext cx="4699747" cy="1181188"/>
          </a:xfrm>
        </p:spPr>
        <p:txBody>
          <a:bodyPr>
            <a:noAutofit/>
          </a:bodyPr>
          <a:lstStyle/>
          <a:p>
            <a:pPr lvl="1" indent="-228600" eaLnBrk="1" hangingPunct="1"/>
            <a:r>
              <a:rPr lang="en-US" sz="1400" b="1" dirty="0">
                <a:latin typeface="Arial"/>
                <a:cs typeface="Arial"/>
              </a:rPr>
              <a:t>     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514475"/>
            <a:ext cx="49014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4488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da-D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a-DK" sz="2200" b="1" dirty="0">
                <a:latin typeface="Arial" panose="020B0604020202020204" pitchFamily="34" charset="0"/>
                <a:cs typeface="Arial" panose="020B0604020202020204" pitchFamily="34" charset="0"/>
              </a:rPr>
              <a:t> on SUUBI-</a:t>
            </a:r>
            <a:r>
              <a:rPr lang="da-D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da-DK" sz="2200" b="1" dirty="0">
                <a:latin typeface="Arial" panose="020B0604020202020204" pitchFamily="34" charset="0"/>
                <a:cs typeface="Arial" panose="020B0604020202020204" pitchFamily="34" charset="0"/>
              </a:rPr>
              <a:t> for: 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HIV-uninfected orphans and vulnerable children</a:t>
            </a:r>
          </a:p>
          <a:p>
            <a:pPr marL="571500" indent="-344488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da-DK" sz="2200" b="1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: Promote mental health, reduce </a:t>
            </a:r>
            <a:r>
              <a:rPr lang="da-DK" sz="2200" dirty="0" err="1"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200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 behavior</a:t>
            </a:r>
          </a:p>
          <a:p>
            <a:pPr marL="571500" indent="-344488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da-DK" sz="2200" b="1" dirty="0"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  <a:r>
              <a:rPr lang="da-DK" sz="22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 capacity for economic stability of child, family and community by working with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292" y="4963887"/>
            <a:ext cx="906584" cy="9106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t="22511" b="11688"/>
          <a:stretch>
            <a:fillRect/>
          </a:stretch>
        </p:blipFill>
        <p:spPr bwMode="auto">
          <a:xfrm>
            <a:off x="4901452" y="1861979"/>
            <a:ext cx="3856383" cy="25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9330" y="4450114"/>
            <a:ext cx="9034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Aft>
                <a:spcPts val="1200"/>
              </a:spcAft>
              <a:buClr>
                <a:srgbClr val="3F788F"/>
              </a:buClr>
              <a:buSzPct val="80000"/>
            </a:pP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local banks and  families to teach youth about savings and loans, and vocational </a:t>
            </a:r>
            <a:r>
              <a:rPr lang="da-DK" sz="2200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with promotion of </a:t>
            </a:r>
            <a:r>
              <a:rPr lang="da-DK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da-D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457200">
              <a:spcAft>
                <a:spcPts val="1200"/>
              </a:spcAft>
              <a:buClr>
                <a:srgbClr val="3F788F"/>
              </a:buClr>
              <a:buSzPct val="80000"/>
            </a:pPr>
            <a:r>
              <a:rPr lang="da-DK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da-D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open up bank </a:t>
            </a:r>
            <a:r>
              <a:rPr lang="da-DK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accounts</a:t>
            </a:r>
            <a:r>
              <a:rPr lang="da-D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a-DK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a-DK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funds </a:t>
            </a:r>
            <a:endParaRPr lang="da-DK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38138">
              <a:spcAft>
                <a:spcPts val="0"/>
              </a:spcAft>
              <a:buClr>
                <a:srgbClr val="3F788F"/>
              </a:buClr>
              <a:buSzPct val="80000"/>
              <a:buFont typeface="Wingdings 2" charset="0"/>
              <a:buChar char="¢"/>
              <a:tabLst>
                <a:tab pos="457200" algn="l"/>
              </a:tabLst>
            </a:pPr>
            <a:r>
              <a:rPr lang="da-DK" sz="2200" dirty="0">
                <a:latin typeface="Arial" panose="020B0604020202020204" pitchFamily="34" charset="0"/>
                <a:cs typeface="Arial" panose="020B0604020202020204" pitchFamily="34" charset="0"/>
              </a:rPr>
              <a:t>Significant impact on mental health, health, and sexual risk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0039" y="6048357"/>
            <a:ext cx="770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Ssewamala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et al. (2009). Social Science and Medicine</a:t>
            </a:r>
            <a:b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Ssewamala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et al. (2012). Journal of Adolescent Health</a:t>
            </a:r>
          </a:p>
        </p:txBody>
      </p:sp>
    </p:spTree>
    <p:extLst>
      <p:ext uri="{BB962C8B-B14F-4D97-AF65-F5344CB8AC3E}">
        <p14:creationId xmlns:p14="http://schemas.microsoft.com/office/powerpoint/2010/main" val="7280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18745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SUUBI+ Adherence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(NICHD; PI: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Ssewamala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 bwMode="auto">
          <a:xfrm>
            <a:off x="172384" y="1423566"/>
            <a:ext cx="8709398" cy="4985980"/>
          </a:xfrm>
        </p:spPr>
        <p:txBody>
          <a:bodyPr wrap="square" numCol="1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SUUBI+adherence</a:t>
            </a:r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developed working with families and community clinics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Goals: To improve ART treatment adherence and mental health and reduce sexual risk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behaviors in 9-16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olds HIV+ youth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SUUBI and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Clinic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support using CHAMP+-informed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cartoons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groups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Two-arm cluster RCT; 39 clinics in Uganda (702 youth)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200" u="sng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First </a:t>
            </a:r>
            <a:r>
              <a:rPr lang="en-US" sz="2200" u="sng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paper</a:t>
            </a:r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(Bermudez et al., AIDS and Behavior, 2018)</a:t>
            </a:r>
            <a:br>
              <a:rPr lang="en-US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2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Significant impact on rates viral suppression compared </a:t>
            </a:r>
            <a:r>
              <a:rPr lang="en-US" sz="22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 control group </a:t>
            </a:r>
            <a:r>
              <a:rPr lang="en-US" sz="22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 </a:t>
            </a:r>
            <a:r>
              <a:rPr lang="en-US" sz="22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24 months post baseline  </a:t>
            </a:r>
            <a:r>
              <a:rPr lang="en-US" sz="22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lang="en-US" sz="2200" b="1" dirty="0" smtClean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endParaRPr lang="en-US" sz="1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49"/>
            <a:ext cx="2133600" cy="365125"/>
          </a:xfrm>
        </p:spPr>
        <p:txBody>
          <a:bodyPr/>
          <a:lstStyle/>
          <a:p>
            <a:fld id="{72FE5E69-4C19-1E40-A78B-E870725223DB}" type="slidenum">
              <a:rPr 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02870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Lessons Learned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BB792CF8-E81B-4700-9AF5-D1E9B350F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33" y="1440800"/>
            <a:ext cx="8772939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>
              <a:spcBef>
                <a:spcPts val="0"/>
              </a:spcBef>
              <a:spcAft>
                <a:spcPts val="135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CHAMP+ and SUUBI+ show promise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promoting adolescent well-being by integrating psychosocial interventions into clinical care settings</a:t>
            </a:r>
          </a:p>
          <a:p>
            <a:pPr marL="288925" indent="-288925">
              <a:spcBef>
                <a:spcPts val="0"/>
              </a:spcBef>
              <a:spcAft>
                <a:spcPts val="135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be tailored to context 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delivered by lay staff --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task-shifting approach critical in resource limited settings</a:t>
            </a:r>
          </a:p>
          <a:p>
            <a:pPr marL="288925" indent="-288925">
              <a:spcBef>
                <a:spcPts val="0"/>
              </a:spcBef>
              <a:spcAft>
                <a:spcPts val="135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highlight the importance of involving stakeholders to promote community trust and ownership, and thus potential for sustainability</a:t>
            </a:r>
          </a:p>
          <a:p>
            <a:pPr marL="288925" indent="-288925">
              <a:spcBef>
                <a:spcPts val="0"/>
              </a:spcBef>
              <a:spcAft>
                <a:spcPts val="135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long term mental health impact unknown; health, mental health and behavioral health risks can co-occur and change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733" y="1361597"/>
            <a:ext cx="4864305" cy="510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Lucida Grande"/>
              <a:buChar char="■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Solutions: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Need models of care that allow: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Ongoing screening across development in places where youth are;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Triage, and;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  <a:buClr>
                <a:srgbClr val="3F788F"/>
              </a:buClr>
              <a:buSzPct val="120000"/>
              <a:buFont typeface="+mj-lt"/>
              <a:buAutoNum type="arabicPeriod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Multidisciplinary care models at different stages for those in need</a:t>
            </a:r>
          </a:p>
          <a:p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66" y="1361597"/>
            <a:ext cx="3710853" cy="4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4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-25399"/>
            <a:ext cx="9144000" cy="101600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Takes A Village: 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4986" y="1096015"/>
            <a:ext cx="2634724" cy="3136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CASAH</a:t>
            </a:r>
            <a:endParaRPr lang="en-US" sz="1600" u="sng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Elaine Abrams,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Amelia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Bucek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Cheng-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Shiun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Leu,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Curtis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Dolezal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Jeannette Raymond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Rehema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Korich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Wiznia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Mahrukh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Bamji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Patricia Warne,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 McKay,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Reuben Robins, PhD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348471" y="1864158"/>
            <a:ext cx="221831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966546" y="1096015"/>
            <a:ext cx="2911067" cy="2971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CHAMP+/VUKA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 McKay,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Elaine Abrams, MD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Arvin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Bhana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Petersen, PhD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Stacey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Alicea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Danielle Friedman-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Nestadt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MPH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Sally John, 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Nonhlashla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Myeza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Giselle Pardo, MSW, MPH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Helga Holst, MD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5893629" y="990601"/>
            <a:ext cx="3017396" cy="24886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cs typeface="Arial" pitchFamily="34" charset="0"/>
            </a:endParaRP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66546" y="3925893"/>
            <a:ext cx="4233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SUUBI+ Adherence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Sswemalla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 McKay,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Laura Bermudez, PhD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605" y="5790677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lvl="2">
              <a:spcAft>
                <a:spcPts val="0"/>
              </a:spcAft>
              <a:buClr>
                <a:srgbClr val="3F788F"/>
              </a:buClr>
              <a:buSzPct val="8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FUNDERS: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NIH/NIMH/NICHD/NINR; Victor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Daitz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Foundation; Waldo Foundation; Columbia University’s MTCT-plus initiative/ICAP; Treat Asia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654" y="5280684"/>
            <a:ext cx="858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living with HIV and their families who gave us their time and wisdom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1797" y="1043279"/>
            <a:ext cx="298423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CHAMP+ Asia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Mary McKay,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Elaine Abrams, MD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Jintanat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Ananworanich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Annette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Sohn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Gisselle Pardo, LCSW, MPH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Danielle Friedman-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Nestadt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MPH, MSW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Shuin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Leu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Priya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Gopalan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LMSW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Torsak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Bunupuradah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MD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Chutima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Saisaengjan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BS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Sudrak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Lakhonpon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RN, MS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986" y="4276204"/>
            <a:ext cx="22454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Malee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Leigh Reardon, MPH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6226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4"/>
            <a:ext cx="9144000" cy="988665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Behavioral Health Outcomes in </a:t>
            </a:r>
            <a:b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Adolescents Living with HIV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811" y="2265548"/>
            <a:ext cx="457824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“That is why I stopped the ART” (Dahab et al., 2008)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6" y="1103671"/>
            <a:ext cx="3736128" cy="1087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56" y="1166685"/>
            <a:ext cx="3600450" cy="1132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2" y="2758461"/>
            <a:ext cx="4556990" cy="73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42" y="2573325"/>
            <a:ext cx="3934877" cy="1071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25E93D-EA81-AF4B-AE18-DB988989CD1C}"/>
              </a:ext>
            </a:extLst>
          </p:cNvPr>
          <p:cNvSpPr txBox="1"/>
          <p:nvPr/>
        </p:nvSpPr>
        <p:spPr>
          <a:xfrm>
            <a:off x="345017" y="3655390"/>
            <a:ext cx="3879577" cy="1092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Psychosocial challenges and protective influences for socio-emotional coping of HIV+ adolescents in South Africa: a qualitative investigation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(Petersen et al., 2010. AIDS Care)</a:t>
            </a:r>
            <a:r>
              <a:rPr lang="en-US" dirty="0"/>
              <a:t>	</a:t>
            </a:r>
          </a:p>
          <a:p>
            <a:r>
              <a:rPr lang="en-US" sz="1100" dirty="0"/>
              <a:t>	</a:t>
            </a: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B5C59-70CD-F248-8215-0D5BC3F06C60}"/>
              </a:ext>
            </a:extLst>
          </p:cNvPr>
          <p:cNvSpPr txBox="1"/>
          <p:nvPr/>
        </p:nvSpPr>
        <p:spPr>
          <a:xfrm>
            <a:off x="317366" y="4980315"/>
            <a:ext cx="3934877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Depression among Vertically HIV–Infected Adolescents in Northern Thailand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Benjamin Lee, MD1 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Manik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Chhabra,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Peninnah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Oberdorfer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 2011. Journal of the International Association of Physicians in AIDS Care</a:t>
            </a:r>
          </a:p>
        </p:txBody>
      </p:sp>
      <p:pic>
        <p:nvPicPr>
          <p:cNvPr id="14" name="Picture 2" descr="Publication 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82" y="4147500"/>
            <a:ext cx="428995" cy="5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national Association of Providers of AIDS C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30" y="5462548"/>
            <a:ext cx="93046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0892" y="3852442"/>
            <a:ext cx="3780375" cy="1276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052" y="5500967"/>
            <a:ext cx="4249788" cy="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1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61" y="1360459"/>
            <a:ext cx="8229600" cy="4885359"/>
          </a:xfrm>
        </p:spPr>
        <p:txBody>
          <a:bodyPr>
            <a:normAutofit/>
          </a:bodyPr>
          <a:lstStyle/>
          <a:p>
            <a:pPr marL="457200" lvl="2" indent="-45720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panose="05020102010507070707" pitchFamily="18" charset="2"/>
              <a:buChar char="¡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Large cohort study following youth with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PHIV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-45720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panose="05020102010507070707" pitchFamily="18" charset="2"/>
              <a:buChar char="¡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Youth 9-16 years at enrollment (2003-2008);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18-28 years</a:t>
            </a:r>
          </a:p>
          <a:p>
            <a:pPr marL="457200" lvl="2" indent="-45720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panose="05020102010507070707" pitchFamily="18" charset="2"/>
              <a:buChar char="¡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Psychosocial interviews are administered every 12-18 months, including a full validated structured psychiatric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 (DISC)</a:t>
            </a:r>
            <a:endParaRPr lang="en-US" dirty="0"/>
          </a:p>
          <a:p>
            <a:pPr marL="342900" lvl="2" indent="-342900"/>
            <a:endParaRPr lang="en-US" dirty="0"/>
          </a:p>
          <a:p>
            <a:pPr marL="34290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1"/>
            <a:ext cx="9144000" cy="1249928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 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(R01 NIMH 069133; Mellins et al., 2009)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094944"/>
              </p:ext>
            </p:extLst>
          </p:nvPr>
        </p:nvGraphicFramePr>
        <p:xfrm>
          <a:off x="457200" y="1331843"/>
          <a:ext cx="8229600" cy="488633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18945">
                  <a:extLst>
                    <a:ext uri="{9D8B030D-6E8A-4147-A177-3AD203B41FA5}">
                      <a16:colId xmlns:a16="http://schemas.microsoft.com/office/drawing/2014/main" xmlns="" val="2952858480"/>
                    </a:ext>
                  </a:extLst>
                </a:gridCol>
                <a:gridCol w="12522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19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147">
                  <a:extLst>
                    <a:ext uri="{9D8B030D-6E8A-4147-A177-3AD203B41FA5}">
                      <a16:colId xmlns:a16="http://schemas.microsoft.com/office/drawing/2014/main" xmlns="" val="2244408538"/>
                    </a:ext>
                  </a:extLst>
                </a:gridCol>
                <a:gridCol w="1326716">
                  <a:extLst>
                    <a:ext uri="{9D8B030D-6E8A-4147-A177-3AD203B41FA5}">
                      <a16:colId xmlns:a16="http://schemas.microsoft.com/office/drawing/2014/main" xmlns="" val="1332800670"/>
                    </a:ext>
                  </a:extLst>
                </a:gridCol>
                <a:gridCol w="1237580">
                  <a:extLst>
                    <a:ext uri="{9D8B030D-6E8A-4147-A177-3AD203B41FA5}">
                      <a16:colId xmlns:a16="http://schemas.microsoft.com/office/drawing/2014/main" xmlns="" val="3142490916"/>
                    </a:ext>
                  </a:extLst>
                </a:gridCol>
              </a:tblGrid>
              <a:tr h="754444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9-16 </a:t>
                      </a:r>
                      <a:r>
                        <a:rPr lang="en-US" sz="1800" b="1" dirty="0" err="1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(x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̅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FU1</a:t>
                      </a: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11-19 </a:t>
                      </a:r>
                      <a:r>
                        <a:rPr lang="en-US" sz="1800" b="1" dirty="0" err="1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̅̅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=14)</a:t>
                      </a:r>
                      <a:endParaRPr lang="en-US" sz="1800" b="1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FU2</a:t>
                      </a: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13-24 </a:t>
                      </a:r>
                      <a:r>
                        <a:rPr lang="en-US" sz="1800" b="1" dirty="0" err="1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800" b="1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̅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=17)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FU4</a:t>
                      </a: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15-26 </a:t>
                      </a:r>
                      <a:r>
                        <a:rPr lang="en-US" sz="1800" b="1" dirty="0" err="1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800" b="1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̅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=20)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FU5</a:t>
                      </a: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18-28 </a:t>
                      </a:r>
                      <a:r>
                        <a:rPr lang="en-US" sz="1800" b="1" dirty="0" err="1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yrs</a:t>
                      </a:r>
                      <a:endParaRPr lang="en-US" sz="1800" b="1" dirty="0">
                        <a:ln>
                          <a:noFill/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̅</a:t>
                      </a:r>
                      <a:r>
                        <a:rPr lang="en-US" sz="1800" b="1" dirty="0">
                          <a:ln>
                            <a:noFill/>
                          </a:ln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688851"/>
                  </a:ext>
                </a:extLst>
              </a:tr>
              <a:tr h="507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Disorder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0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psychiatric disorder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62197"/>
                  </a:ext>
                </a:extLst>
              </a:tr>
              <a:tr h="558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anxiety disorder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6005693"/>
                  </a:ext>
                </a:extLst>
              </a:tr>
              <a:tr h="5586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mood disorder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2929162"/>
                  </a:ext>
                </a:extLst>
              </a:tr>
              <a:tr h="730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behavior d</a:t>
                      </a:r>
                      <a:r>
                        <a:rPr lang="en-US" sz="21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isorder</a:t>
                      </a:r>
                      <a:endParaRPr lang="en-US" sz="21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8642720"/>
                  </a:ext>
                </a:extLst>
              </a:tr>
              <a:tr h="7308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substance use disorder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6082680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954157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 Rates of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Psychiatric Disorders Across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331843"/>
            <a:ext cx="1232452" cy="4886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54348" y="1331843"/>
            <a:ext cx="1252330" cy="4886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809" y="3490127"/>
            <a:ext cx="8418443" cy="28975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2" indent="-45720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panose="05020102010507070707" pitchFamily="18" charset="2"/>
              <a:buChar char="¡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disorders in CASAH similar to those found in US and international studies in Africa and Asia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Vreeman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al, 2017)</a:t>
            </a:r>
          </a:p>
          <a:p>
            <a:pPr marL="457200" lvl="2" indent="-45720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 2" panose="05020102010507070707" pitchFamily="18" charset="2"/>
              <a:buChar char="¡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these are cross sectional snapshots; do they capture developmental burden of mental health problems?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9460" y="2624218"/>
            <a:ext cx="2342542" cy="2238229"/>
            <a:chOff x="1291604" y="1911608"/>
            <a:chExt cx="2441425" cy="1940348"/>
          </a:xfrm>
        </p:grpSpPr>
        <p:sp>
          <p:nvSpPr>
            <p:cNvPr id="5" name="Flowchart: Connector 4"/>
            <p:cNvSpPr/>
            <p:nvPr/>
          </p:nvSpPr>
          <p:spPr>
            <a:xfrm>
              <a:off x="1291604" y="1911608"/>
              <a:ext cx="2441425" cy="1940348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noFill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21822" y="2264218"/>
              <a:ext cx="240116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83% diagnosed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disorder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13538" y="3101040"/>
              <a:ext cx="1717312" cy="588336"/>
              <a:chOff x="1713538" y="3101040"/>
              <a:chExt cx="1717312" cy="588336"/>
            </a:xfrm>
          </p:grpSpPr>
          <p:sp>
            <p:nvSpPr>
              <p:cNvPr id="23" name="Flowchart: Connector 22"/>
              <p:cNvSpPr/>
              <p:nvPr/>
            </p:nvSpPr>
            <p:spPr>
              <a:xfrm>
                <a:off x="1719465" y="3101040"/>
                <a:ext cx="1673184" cy="528455"/>
              </a:xfrm>
              <a:prstGeom prst="flowChartConnector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13538" y="3181545"/>
                <a:ext cx="171731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53% diagnosed</a:t>
                </a:r>
                <a:b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394874" y="3622390"/>
            <a:ext cx="2224550" cy="2210327"/>
            <a:chOff x="4240537" y="2810251"/>
            <a:chExt cx="2326084" cy="1539161"/>
          </a:xfrm>
        </p:grpSpPr>
        <p:sp>
          <p:nvSpPr>
            <p:cNvPr id="26" name="Flowchart: Connector 25"/>
            <p:cNvSpPr/>
            <p:nvPr/>
          </p:nvSpPr>
          <p:spPr>
            <a:xfrm>
              <a:off x="4240537" y="2810251"/>
              <a:ext cx="2326084" cy="1539161"/>
            </a:xfrm>
            <a:prstGeom prst="flowChartConnector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50939" y="3769389"/>
              <a:ext cx="1536374" cy="465109"/>
              <a:chOff x="4468463" y="4633724"/>
              <a:chExt cx="1536374" cy="465109"/>
            </a:xfrm>
          </p:grpSpPr>
          <p:sp>
            <p:nvSpPr>
              <p:cNvPr id="29" name="Flowchart: Connector 28"/>
              <p:cNvSpPr/>
              <p:nvPr/>
            </p:nvSpPr>
            <p:spPr>
              <a:xfrm>
                <a:off x="4468463" y="4633724"/>
                <a:ext cx="1536374" cy="465109"/>
              </a:xfrm>
              <a:prstGeom prst="flowChartConnector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68463" y="4708229"/>
                <a:ext cx="1536374" cy="345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31% diagnosed</a:t>
                </a:r>
                <a:b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455763" y="3046195"/>
              <a:ext cx="1890606" cy="707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 diagnosed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anxiety disorder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33492" y="1903139"/>
            <a:ext cx="2265677" cy="2235440"/>
            <a:chOff x="5718203" y="1220278"/>
            <a:chExt cx="2162561" cy="2164447"/>
          </a:xfrm>
        </p:grpSpPr>
        <p:grpSp>
          <p:nvGrpSpPr>
            <p:cNvPr id="14" name="Group 13"/>
            <p:cNvGrpSpPr/>
            <p:nvPr/>
          </p:nvGrpSpPr>
          <p:grpSpPr>
            <a:xfrm>
              <a:off x="5718203" y="1220278"/>
              <a:ext cx="2162561" cy="2164447"/>
              <a:chOff x="5718203" y="1220278"/>
              <a:chExt cx="2162561" cy="2164447"/>
            </a:xfrm>
          </p:grpSpPr>
          <p:sp>
            <p:nvSpPr>
              <p:cNvPr id="41" name="Flowchart: Connector 40"/>
              <p:cNvSpPr/>
              <p:nvPr/>
            </p:nvSpPr>
            <p:spPr>
              <a:xfrm>
                <a:off x="5718203" y="1220278"/>
                <a:ext cx="2162561" cy="2164447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noFill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852020" y="1573145"/>
                <a:ext cx="189492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26% diagnosed </a:t>
                </a:r>
              </a:p>
              <a:p>
                <a:pPr algn="ctr"/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1x with </a:t>
                </a:r>
              </a:p>
              <a:p>
                <a:pPr algn="ctr"/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 mood disorder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956195" y="2454566"/>
              <a:ext cx="1598951" cy="547268"/>
              <a:chOff x="5956195" y="2454566"/>
              <a:chExt cx="1598951" cy="547268"/>
            </a:xfrm>
          </p:grpSpPr>
          <p:sp>
            <p:nvSpPr>
              <p:cNvPr id="48" name="Flowchart: Connector 47"/>
              <p:cNvSpPr/>
              <p:nvPr/>
            </p:nvSpPr>
            <p:spPr>
              <a:xfrm>
                <a:off x="5994947" y="2454566"/>
                <a:ext cx="1535909" cy="530690"/>
              </a:xfrm>
              <a:prstGeom prst="flowChartConnector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noFill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956195" y="2494003"/>
                <a:ext cx="159895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8% diagnosed</a:t>
                </a:r>
                <a:b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087077" y="4542327"/>
            <a:ext cx="2304226" cy="2452364"/>
            <a:chOff x="6278575" y="3983012"/>
            <a:chExt cx="2270018" cy="1813915"/>
          </a:xfrm>
        </p:grpSpPr>
        <p:sp>
          <p:nvSpPr>
            <p:cNvPr id="33" name="Flowchart: Connector 32"/>
            <p:cNvSpPr/>
            <p:nvPr/>
          </p:nvSpPr>
          <p:spPr>
            <a:xfrm>
              <a:off x="6278575" y="3983012"/>
              <a:ext cx="2270018" cy="1645969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noFill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80525" y="4292020"/>
              <a:ext cx="204695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41% diagnosed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SUD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617445" y="4994752"/>
              <a:ext cx="1592279" cy="802175"/>
              <a:chOff x="5798952" y="5085365"/>
              <a:chExt cx="1592279" cy="802175"/>
            </a:xfrm>
          </p:grpSpPr>
          <p:sp>
            <p:nvSpPr>
              <p:cNvPr id="36" name="Flowchart: Connector 35"/>
              <p:cNvSpPr/>
              <p:nvPr/>
            </p:nvSpPr>
            <p:spPr>
              <a:xfrm>
                <a:off x="5844652" y="5085365"/>
                <a:ext cx="1481716" cy="490552"/>
              </a:xfrm>
              <a:prstGeom prst="flowChartConnector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798952" y="5156571"/>
                <a:ext cx="1592279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21% diagnosed</a:t>
                </a:r>
                <a:b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35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 2x</a:t>
                </a:r>
              </a:p>
              <a:p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0" y="2646"/>
            <a:ext cx="9144001" cy="1005802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19564" tIns="9782" rIns="19564" bIns="9782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CASAH: Rates of Psychiatric Disorders in PHIV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Across 5 Time Points Show Greater Burden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788" y="1014186"/>
            <a:ext cx="8142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to be screening for mental health problems across adolescence and young adulthood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47724" y="1759166"/>
            <a:ext cx="2374661" cy="2258376"/>
            <a:chOff x="4038232" y="729485"/>
            <a:chExt cx="2249753" cy="2088120"/>
          </a:xfrm>
        </p:grpSpPr>
        <p:grpSp>
          <p:nvGrpSpPr>
            <p:cNvPr id="7" name="Group 6"/>
            <p:cNvGrpSpPr/>
            <p:nvPr/>
          </p:nvGrpSpPr>
          <p:grpSpPr>
            <a:xfrm>
              <a:off x="4038232" y="729485"/>
              <a:ext cx="2249753" cy="2044565"/>
              <a:chOff x="3470189" y="957665"/>
              <a:chExt cx="2249753" cy="2044565"/>
            </a:xfrm>
          </p:grpSpPr>
          <p:sp>
            <p:nvSpPr>
              <p:cNvPr id="31" name="Flowchart: Connector 30"/>
              <p:cNvSpPr/>
              <p:nvPr/>
            </p:nvSpPr>
            <p:spPr>
              <a:xfrm>
                <a:off x="3470189" y="957665"/>
                <a:ext cx="2249753" cy="2044565"/>
              </a:xfrm>
              <a:prstGeom prst="flowChartConnector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noFill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59018" y="1230030"/>
                <a:ext cx="208206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69% diagnosed </a:t>
                </a:r>
              </a:p>
              <a:p>
                <a:pPr algn="ctr"/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1x with any non-substance use psychiatric disorder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305913" y="2089266"/>
              <a:ext cx="1709678" cy="728339"/>
              <a:chOff x="4305913" y="2089266"/>
              <a:chExt cx="1709678" cy="728339"/>
            </a:xfrm>
          </p:grpSpPr>
          <p:sp>
            <p:nvSpPr>
              <p:cNvPr id="32" name="Flowchart: Connector 31"/>
              <p:cNvSpPr/>
              <p:nvPr/>
            </p:nvSpPr>
            <p:spPr>
              <a:xfrm>
                <a:off x="4305913" y="2089266"/>
                <a:ext cx="1709678" cy="442010"/>
              </a:xfrm>
              <a:prstGeom prst="flowChartConnector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323872" y="2102024"/>
                <a:ext cx="1676814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39% diagnosed</a:t>
                </a:r>
              </a:p>
              <a:p>
                <a:pPr algn="ctr"/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590651" y="4363009"/>
            <a:ext cx="2390486" cy="2234191"/>
            <a:chOff x="2030946" y="3759919"/>
            <a:chExt cx="2735692" cy="1953008"/>
          </a:xfrm>
        </p:grpSpPr>
        <p:sp>
          <p:nvSpPr>
            <p:cNvPr id="37" name="Flowchart: Connector 36"/>
            <p:cNvSpPr/>
            <p:nvPr/>
          </p:nvSpPr>
          <p:spPr>
            <a:xfrm>
              <a:off x="2030946" y="3759919"/>
              <a:ext cx="2735692" cy="1953008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noFill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541158" y="4135965"/>
              <a:ext cx="1801649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18% diagnosed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least 1x with </a:t>
              </a:r>
            </a:p>
            <a:p>
              <a:pPr algn="ctr"/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 behavior disorder</a:t>
              </a:r>
            </a:p>
            <a:p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473715" y="5072929"/>
              <a:ext cx="1813586" cy="559024"/>
              <a:chOff x="2473715" y="5072929"/>
              <a:chExt cx="1813586" cy="559024"/>
            </a:xfrm>
          </p:grpSpPr>
          <p:sp>
            <p:nvSpPr>
              <p:cNvPr id="42" name="Flowchart: Connector 41"/>
              <p:cNvSpPr/>
              <p:nvPr/>
            </p:nvSpPr>
            <p:spPr>
              <a:xfrm>
                <a:off x="2482700" y="5072929"/>
                <a:ext cx="1804601" cy="478050"/>
              </a:xfrm>
              <a:prstGeom prst="flowChartConnector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473715" y="5124122"/>
                <a:ext cx="177111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7% diagnosed</a:t>
                </a:r>
                <a:br>
                  <a:rPr lang="en-US" sz="135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350" dirty="0">
                    <a:latin typeface="Arial" panose="020B0604020202020204" pitchFamily="34" charset="0"/>
                    <a:cs typeface="Arial" panose="020B0604020202020204" pitchFamily="34" charset="0"/>
                  </a:rPr>
                  <a:t>≥ 2x</a:t>
                </a:r>
                <a:endParaRPr lang="en-US" sz="13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0" y="1403797"/>
            <a:ext cx="5057394" cy="508911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90"/>
            <a:ext cx="9144000" cy="954157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Treatment Programs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There are Global Treatment Disparities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298139" y="1316833"/>
            <a:ext cx="368148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90% of children and adolescents live in LMIC</a:t>
            </a:r>
          </a:p>
          <a:p>
            <a:pPr marL="461963" indent="-461963">
              <a:spcAft>
                <a:spcPts val="12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only 10% of RCTs on child and adolescent mental health treatment done in LMIC</a:t>
            </a:r>
          </a:p>
          <a:p>
            <a:endParaRPr lang="en-US" sz="1600" dirty="0"/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Kieling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2981739" y="2922104"/>
            <a:ext cx="795131" cy="26835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1720598" y="4553450"/>
            <a:ext cx="795131" cy="268357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2"/>
            <a:ext cx="9144000" cy="951632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34780" tIns="17390" rIns="34780" bIns="17390" anchor="ctr"/>
          <a:lstStyle/>
          <a:p>
            <a:pPr algn="ctr" defTabSz="347663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Know?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40267" y="1304886"/>
            <a:ext cx="82857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61963" indent="-461963">
              <a:spcAft>
                <a:spcPts val="1800"/>
              </a:spcAft>
              <a:buClr>
                <a:srgbClr val="3F788F"/>
              </a:buClr>
              <a:buSzPct val="80000"/>
              <a:buFont typeface="Wingdings 2" charset="0"/>
              <a:buChar char="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There is not one magic pill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encrypted-tbn1.gstatic.com/images?q=tbn:ANd9GcR3z2-M4PQ72WhtKIZswUrsAc0idSrq8AU52YAyE7cPFpe9a4F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4" y="3782393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0.gstatic.com/images?q=tbn:ANd9GcSSXKnAwwmNkyN5dLfSKKtiP7NmJCAga2jupiHZIJQE4VNAx4b9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89" y="2858468"/>
            <a:ext cx="2466975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.telegraph.co.uk/multimedia/archive/01384/pills_138437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89" y="3963267"/>
            <a:ext cx="2402958" cy="191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752600" y="1378791"/>
            <a:ext cx="5962650" cy="4755309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808" y="950119"/>
            <a:ext cx="9000381" cy="5740027"/>
            <a:chOff x="1146594" y="667100"/>
            <a:chExt cx="7601471" cy="5476648"/>
          </a:xfrm>
        </p:grpSpPr>
        <p:sp>
          <p:nvSpPr>
            <p:cNvPr id="4" name="Freeform 3"/>
            <p:cNvSpPr/>
            <p:nvPr/>
          </p:nvSpPr>
          <p:spPr>
            <a:xfrm>
              <a:off x="3783786" y="667100"/>
              <a:ext cx="2380510" cy="1151662"/>
            </a:xfrm>
            <a:custGeom>
              <a:avLst/>
              <a:gdLst>
                <a:gd name="connsiteX0" fmla="*/ 0 w 1867732"/>
                <a:gd name="connsiteY0" fmla="*/ 134688 h 808114"/>
                <a:gd name="connsiteX1" fmla="*/ 134688 w 1867732"/>
                <a:gd name="connsiteY1" fmla="*/ 0 h 808114"/>
                <a:gd name="connsiteX2" fmla="*/ 1733044 w 1867732"/>
                <a:gd name="connsiteY2" fmla="*/ 0 h 808114"/>
                <a:gd name="connsiteX3" fmla="*/ 1867732 w 1867732"/>
                <a:gd name="connsiteY3" fmla="*/ 134688 h 808114"/>
                <a:gd name="connsiteX4" fmla="*/ 1867732 w 1867732"/>
                <a:gd name="connsiteY4" fmla="*/ 673426 h 808114"/>
                <a:gd name="connsiteX5" fmla="*/ 1733044 w 1867732"/>
                <a:gd name="connsiteY5" fmla="*/ 808114 h 808114"/>
                <a:gd name="connsiteX6" fmla="*/ 134688 w 1867732"/>
                <a:gd name="connsiteY6" fmla="*/ 808114 h 808114"/>
                <a:gd name="connsiteX7" fmla="*/ 0 w 1867732"/>
                <a:gd name="connsiteY7" fmla="*/ 673426 h 808114"/>
                <a:gd name="connsiteX8" fmla="*/ 0 w 1867732"/>
                <a:gd name="connsiteY8" fmla="*/ 134688 h 80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808114">
                  <a:moveTo>
                    <a:pt x="0" y="134688"/>
                  </a:moveTo>
                  <a:cubicBezTo>
                    <a:pt x="0" y="60302"/>
                    <a:pt x="60302" y="0"/>
                    <a:pt x="134688" y="0"/>
                  </a:cubicBezTo>
                  <a:lnTo>
                    <a:pt x="1733044" y="0"/>
                  </a:lnTo>
                  <a:cubicBezTo>
                    <a:pt x="1807430" y="0"/>
                    <a:pt x="1867732" y="60302"/>
                    <a:pt x="1867732" y="134688"/>
                  </a:cubicBezTo>
                  <a:lnTo>
                    <a:pt x="1867732" y="673426"/>
                  </a:lnTo>
                  <a:cubicBezTo>
                    <a:pt x="1867732" y="747812"/>
                    <a:pt x="1807430" y="808114"/>
                    <a:pt x="1733044" y="808114"/>
                  </a:cubicBezTo>
                  <a:lnTo>
                    <a:pt x="134688" y="808114"/>
                  </a:lnTo>
                  <a:cubicBezTo>
                    <a:pt x="60302" y="808114"/>
                    <a:pt x="0" y="747812"/>
                    <a:pt x="0" y="673426"/>
                  </a:cubicBezTo>
                  <a:lnTo>
                    <a:pt x="0" y="13468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5169" tIns="85169" rIns="85169" bIns="8516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Adolescent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6229299" y="1690229"/>
              <a:ext cx="2410298" cy="1144783"/>
            </a:xfrm>
            <a:custGeom>
              <a:avLst/>
              <a:gdLst>
                <a:gd name="connsiteX0" fmla="*/ 0 w 2073990"/>
                <a:gd name="connsiteY0" fmla="*/ 216336 h 1297990"/>
                <a:gd name="connsiteX1" fmla="*/ 216336 w 2073990"/>
                <a:gd name="connsiteY1" fmla="*/ 0 h 1297990"/>
                <a:gd name="connsiteX2" fmla="*/ 1857654 w 2073990"/>
                <a:gd name="connsiteY2" fmla="*/ 0 h 1297990"/>
                <a:gd name="connsiteX3" fmla="*/ 2073990 w 2073990"/>
                <a:gd name="connsiteY3" fmla="*/ 216336 h 1297990"/>
                <a:gd name="connsiteX4" fmla="*/ 2073990 w 2073990"/>
                <a:gd name="connsiteY4" fmla="*/ 1081654 h 1297990"/>
                <a:gd name="connsiteX5" fmla="*/ 1857654 w 2073990"/>
                <a:gd name="connsiteY5" fmla="*/ 1297990 h 1297990"/>
                <a:gd name="connsiteX6" fmla="*/ 216336 w 2073990"/>
                <a:gd name="connsiteY6" fmla="*/ 1297990 h 1297990"/>
                <a:gd name="connsiteX7" fmla="*/ 0 w 2073990"/>
                <a:gd name="connsiteY7" fmla="*/ 1081654 h 1297990"/>
                <a:gd name="connsiteX8" fmla="*/ 0 w 2073990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990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57654" y="0"/>
                  </a:lnTo>
                  <a:cubicBezTo>
                    <a:pt x="1977133" y="0"/>
                    <a:pt x="2073990" y="96857"/>
                    <a:pt x="2073990" y="216336"/>
                  </a:cubicBezTo>
                  <a:lnTo>
                    <a:pt x="2073990" y="1081654"/>
                  </a:lnTo>
                  <a:cubicBezTo>
                    <a:pt x="2073990" y="1201133"/>
                    <a:pt x="1977133" y="1297990"/>
                    <a:pt x="1857654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Socio-economic Factors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29299" y="3463905"/>
              <a:ext cx="2518766" cy="1224420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64923" y="4992646"/>
              <a:ext cx="2574935" cy="1151102"/>
            </a:xfrm>
            <a:custGeom>
              <a:avLst/>
              <a:gdLst>
                <a:gd name="connsiteX0" fmla="*/ 0 w 1867732"/>
                <a:gd name="connsiteY0" fmla="*/ 216336 h 1297990"/>
                <a:gd name="connsiteX1" fmla="*/ 216336 w 1867732"/>
                <a:gd name="connsiteY1" fmla="*/ 0 h 1297990"/>
                <a:gd name="connsiteX2" fmla="*/ 1651396 w 1867732"/>
                <a:gd name="connsiteY2" fmla="*/ 0 h 1297990"/>
                <a:gd name="connsiteX3" fmla="*/ 1867732 w 1867732"/>
                <a:gd name="connsiteY3" fmla="*/ 216336 h 1297990"/>
                <a:gd name="connsiteX4" fmla="*/ 1867732 w 1867732"/>
                <a:gd name="connsiteY4" fmla="*/ 1081654 h 1297990"/>
                <a:gd name="connsiteX5" fmla="*/ 1651396 w 1867732"/>
                <a:gd name="connsiteY5" fmla="*/ 1297990 h 1297990"/>
                <a:gd name="connsiteX6" fmla="*/ 216336 w 1867732"/>
                <a:gd name="connsiteY6" fmla="*/ 1297990 h 1297990"/>
                <a:gd name="connsiteX7" fmla="*/ 0 w 1867732"/>
                <a:gd name="connsiteY7" fmla="*/ 1081654 h 1297990"/>
                <a:gd name="connsiteX8" fmla="*/ 0 w 1867732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7732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651396" y="0"/>
                  </a:lnTo>
                  <a:cubicBezTo>
                    <a:pt x="1770875" y="0"/>
                    <a:pt x="1867732" y="96857"/>
                    <a:pt x="1867732" y="216336"/>
                  </a:cubicBezTo>
                  <a:lnTo>
                    <a:pt x="1867732" y="1081654"/>
                  </a:lnTo>
                  <a:cubicBezTo>
                    <a:pt x="1867732" y="1201133"/>
                    <a:pt x="1770875" y="1297990"/>
                    <a:pt x="1651396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Peers</a:t>
              </a:r>
              <a:endParaRPr lang="en-US" sz="2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5215331" y="4992646"/>
              <a:ext cx="2443222" cy="1151102"/>
            </a:xfrm>
            <a:custGeom>
              <a:avLst/>
              <a:gdLst>
                <a:gd name="connsiteX0" fmla="*/ 0 w 2109993"/>
                <a:gd name="connsiteY0" fmla="*/ 216336 h 1297990"/>
                <a:gd name="connsiteX1" fmla="*/ 216336 w 2109993"/>
                <a:gd name="connsiteY1" fmla="*/ 0 h 1297990"/>
                <a:gd name="connsiteX2" fmla="*/ 1893657 w 2109993"/>
                <a:gd name="connsiteY2" fmla="*/ 0 h 1297990"/>
                <a:gd name="connsiteX3" fmla="*/ 2109993 w 2109993"/>
                <a:gd name="connsiteY3" fmla="*/ 216336 h 1297990"/>
                <a:gd name="connsiteX4" fmla="*/ 2109993 w 2109993"/>
                <a:gd name="connsiteY4" fmla="*/ 1081654 h 1297990"/>
                <a:gd name="connsiteX5" fmla="*/ 1893657 w 2109993"/>
                <a:gd name="connsiteY5" fmla="*/ 1297990 h 1297990"/>
                <a:gd name="connsiteX6" fmla="*/ 216336 w 2109993"/>
                <a:gd name="connsiteY6" fmla="*/ 1297990 h 1297990"/>
                <a:gd name="connsiteX7" fmla="*/ 0 w 2109993"/>
                <a:gd name="connsiteY7" fmla="*/ 1081654 h 1297990"/>
                <a:gd name="connsiteX8" fmla="*/ 0 w 2109993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993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93657" y="0"/>
                  </a:lnTo>
                  <a:cubicBezTo>
                    <a:pt x="2013136" y="0"/>
                    <a:pt x="2109993" y="96857"/>
                    <a:pt x="2109993" y="216336"/>
                  </a:cubicBezTo>
                  <a:lnTo>
                    <a:pt x="2109993" y="1081654"/>
                  </a:lnTo>
                  <a:cubicBezTo>
                    <a:pt x="2109993" y="1201133"/>
                    <a:pt x="2013136" y="1297990"/>
                    <a:pt x="1893657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Stressful Life Events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None/>
              </a:pP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65984" y="1690229"/>
              <a:ext cx="2493928" cy="1148310"/>
            </a:xfrm>
            <a:custGeom>
              <a:avLst/>
              <a:gdLst>
                <a:gd name="connsiteX0" fmla="*/ 0 w 2091704"/>
                <a:gd name="connsiteY0" fmla="*/ 216336 h 1297990"/>
                <a:gd name="connsiteX1" fmla="*/ 216336 w 2091704"/>
                <a:gd name="connsiteY1" fmla="*/ 0 h 1297990"/>
                <a:gd name="connsiteX2" fmla="*/ 1875368 w 2091704"/>
                <a:gd name="connsiteY2" fmla="*/ 0 h 1297990"/>
                <a:gd name="connsiteX3" fmla="*/ 2091704 w 2091704"/>
                <a:gd name="connsiteY3" fmla="*/ 216336 h 1297990"/>
                <a:gd name="connsiteX4" fmla="*/ 2091704 w 2091704"/>
                <a:gd name="connsiteY4" fmla="*/ 1081654 h 1297990"/>
                <a:gd name="connsiteX5" fmla="*/ 1875368 w 2091704"/>
                <a:gd name="connsiteY5" fmla="*/ 1297990 h 1297990"/>
                <a:gd name="connsiteX6" fmla="*/ 216336 w 2091704"/>
                <a:gd name="connsiteY6" fmla="*/ 1297990 h 1297990"/>
                <a:gd name="connsiteX7" fmla="*/ 0 w 2091704"/>
                <a:gd name="connsiteY7" fmla="*/ 1081654 h 1297990"/>
                <a:gd name="connsiteX8" fmla="*/ 0 w 2091704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1704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875368" y="0"/>
                  </a:lnTo>
                  <a:cubicBezTo>
                    <a:pt x="1994847" y="0"/>
                    <a:pt x="2091704" y="96857"/>
                    <a:pt x="2091704" y="216336"/>
                  </a:cubicBezTo>
                  <a:lnTo>
                    <a:pt x="2091704" y="1081654"/>
                  </a:lnTo>
                  <a:cubicBezTo>
                    <a:pt x="2091704" y="1201133"/>
                    <a:pt x="1994847" y="1297990"/>
                    <a:pt x="1875368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Medical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46594" y="3505768"/>
              <a:ext cx="2613319" cy="1193492"/>
            </a:xfrm>
            <a:custGeom>
              <a:avLst/>
              <a:gdLst>
                <a:gd name="connsiteX0" fmla="*/ 0 w 1997146"/>
                <a:gd name="connsiteY0" fmla="*/ 216336 h 1297990"/>
                <a:gd name="connsiteX1" fmla="*/ 216336 w 1997146"/>
                <a:gd name="connsiteY1" fmla="*/ 0 h 1297990"/>
                <a:gd name="connsiteX2" fmla="*/ 1780810 w 1997146"/>
                <a:gd name="connsiteY2" fmla="*/ 0 h 1297990"/>
                <a:gd name="connsiteX3" fmla="*/ 1997146 w 1997146"/>
                <a:gd name="connsiteY3" fmla="*/ 216336 h 1297990"/>
                <a:gd name="connsiteX4" fmla="*/ 1997146 w 1997146"/>
                <a:gd name="connsiteY4" fmla="*/ 1081654 h 1297990"/>
                <a:gd name="connsiteX5" fmla="*/ 1780810 w 1997146"/>
                <a:gd name="connsiteY5" fmla="*/ 1297990 h 1297990"/>
                <a:gd name="connsiteX6" fmla="*/ 216336 w 1997146"/>
                <a:gd name="connsiteY6" fmla="*/ 1297990 h 1297990"/>
                <a:gd name="connsiteX7" fmla="*/ 0 w 1997146"/>
                <a:gd name="connsiteY7" fmla="*/ 1081654 h 1297990"/>
                <a:gd name="connsiteX8" fmla="*/ 0 w 1997146"/>
                <a:gd name="connsiteY8" fmla="*/ 216336 h 129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7146" h="1297990">
                  <a:moveTo>
                    <a:pt x="0" y="216336"/>
                  </a:moveTo>
                  <a:cubicBezTo>
                    <a:pt x="0" y="96857"/>
                    <a:pt x="96857" y="0"/>
                    <a:pt x="216336" y="0"/>
                  </a:cubicBezTo>
                  <a:lnTo>
                    <a:pt x="1780810" y="0"/>
                  </a:lnTo>
                  <a:cubicBezTo>
                    <a:pt x="1900289" y="0"/>
                    <a:pt x="1997146" y="96857"/>
                    <a:pt x="1997146" y="216336"/>
                  </a:cubicBezTo>
                  <a:lnTo>
                    <a:pt x="1997146" y="1081654"/>
                  </a:lnTo>
                  <a:cubicBezTo>
                    <a:pt x="1997146" y="1201133"/>
                    <a:pt x="1900289" y="1297990"/>
                    <a:pt x="1780810" y="1297990"/>
                  </a:cubicBezTo>
                  <a:lnTo>
                    <a:pt x="216336" y="1297990"/>
                  </a:lnTo>
                  <a:cubicBezTo>
                    <a:pt x="96857" y="1297990"/>
                    <a:pt x="0" y="1201133"/>
                    <a:pt x="0" y="1081654"/>
                  </a:cubicBezTo>
                  <a:lnTo>
                    <a:pt x="0" y="216336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1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083" tIns="109083" rIns="109083" bIns="109083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Family Systems</a:t>
              </a:r>
            </a:p>
          </p:txBody>
        </p:sp>
      </p:grp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" y="2928"/>
            <a:ext cx="9144000" cy="878210"/>
          </a:xfrm>
          <a:prstGeom prst="rect">
            <a:avLst/>
          </a:prstGeom>
          <a:gradFill rotWithShape="1">
            <a:gsLst>
              <a:gs pos="0">
                <a:srgbClr val="3F788F"/>
              </a:gs>
              <a:gs pos="100000">
                <a:srgbClr val="296699">
                  <a:gamma/>
                  <a:shade val="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lIns="26085" tIns="13043" rIns="26085" bIns="13043" anchor="ctr"/>
          <a:lstStyle/>
          <a:p>
            <a:pPr algn="ctr" defTabSz="260747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Risk Factors for Mental Health Problems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88309561"/>
              </p:ext>
            </p:extLst>
          </p:nvPr>
        </p:nvGraphicFramePr>
        <p:xfrm>
          <a:off x="3296684" y="2415731"/>
          <a:ext cx="2763551" cy="267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5E69-4C19-1E40-A78B-E870725223D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9|5.3|2.9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9.9|4.8|4.9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2|5.9|7.9|12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6.4|7.4|7.6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5|4.1|5.5|7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14704</TotalTime>
  <Words>1986</Words>
  <Application>Microsoft Office PowerPoint</Application>
  <PresentationFormat>On-screen Show (4:3)</PresentationFormat>
  <Paragraphs>369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 Unicode MS</vt:lpstr>
      <vt:lpstr>ＭＳ Ｐゴシック</vt:lpstr>
      <vt:lpstr>Arial</vt:lpstr>
      <vt:lpstr>Calibri</vt:lpstr>
      <vt:lpstr>Lucida Grande</vt:lpstr>
      <vt:lpstr>Mangal</vt:lpstr>
      <vt:lpstr>Times New Roman</vt:lpstr>
      <vt:lpstr>Wingdings</vt:lpstr>
      <vt:lpstr>Wingdings 2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 Mellins</dc:creator>
  <cp:lastModifiedBy>Saal</cp:lastModifiedBy>
  <cp:revision>304</cp:revision>
  <cp:lastPrinted>2018-07-19T20:24:05Z</cp:lastPrinted>
  <dcterms:created xsi:type="dcterms:W3CDTF">2017-07-04T14:43:08Z</dcterms:created>
  <dcterms:modified xsi:type="dcterms:W3CDTF">2018-07-24T14:10:58Z</dcterms:modified>
</cp:coreProperties>
</file>