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4" r:id="rId2"/>
    <p:sldId id="263" r:id="rId3"/>
    <p:sldId id="277" r:id="rId4"/>
    <p:sldId id="290" r:id="rId5"/>
    <p:sldId id="262" r:id="rId6"/>
    <p:sldId id="267" r:id="rId7"/>
    <p:sldId id="285" r:id="rId8"/>
    <p:sldId id="272" r:id="rId9"/>
    <p:sldId id="268" r:id="rId10"/>
    <p:sldId id="288" r:id="rId11"/>
    <p:sldId id="287" r:id="rId12"/>
    <p:sldId id="284" r:id="rId13"/>
    <p:sldId id="289" r:id="rId14"/>
    <p:sldId id="286" r:id="rId15"/>
    <p:sldId id="274" r:id="rId16"/>
    <p:sldId id="279"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099D2"/>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161" autoAdjust="0"/>
  </p:normalViewPr>
  <p:slideViewPr>
    <p:cSldViewPr snapToGrid="0" snapToObjects="1">
      <p:cViewPr varScale="1">
        <p:scale>
          <a:sx n="104" d="100"/>
          <a:sy n="104" d="100"/>
        </p:scale>
        <p:origin x="552" y="108"/>
      </p:cViewPr>
      <p:guideLst>
        <p:guide orient="horz" pos="2160"/>
        <p:guide pos="2880"/>
      </p:guideLst>
    </p:cSldViewPr>
  </p:slideViewPr>
  <p:notesTextViewPr>
    <p:cViewPr>
      <p:scale>
        <a:sx n="75" d="100"/>
        <a:sy n="75"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25/07/2018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A2DF6C-5300-47AE-AEEB-B0F43CE06142}" type="datetimeFigureOut">
              <a:rPr lang="en-US" smtClean="0"/>
              <a:t>7/25/2018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6AD9D75-1495-4BF4-B49D-A0BF5D1E0E13}" type="slidenum">
              <a:rPr lang="en-US" smtClean="0"/>
              <a:t>‹#›</a:t>
            </a:fld>
            <a:endParaRPr lang="en-US"/>
          </a:p>
        </p:txBody>
      </p:sp>
    </p:spTree>
    <p:extLst>
      <p:ext uri="{BB962C8B-B14F-4D97-AF65-F5344CB8AC3E}">
        <p14:creationId xmlns:p14="http://schemas.microsoft.com/office/powerpoint/2010/main" val="115928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Sparsely</a:t>
            </a:r>
            <a:r>
              <a:rPr lang="en-US" baseline="0" dirty="0" smtClean="0"/>
              <a:t> populated, </a:t>
            </a:r>
            <a:r>
              <a:rPr lang="en-US" dirty="0" smtClean="0"/>
              <a:t>Population</a:t>
            </a:r>
            <a:r>
              <a:rPr lang="en-US" baseline="0" dirty="0" smtClean="0"/>
              <a:t>  2.5 million, </a:t>
            </a:r>
            <a:r>
              <a:rPr lang="en-US" dirty="0" smtClean="0"/>
              <a:t>3</a:t>
            </a:r>
            <a:r>
              <a:rPr lang="en-US" baseline="30000" dirty="0" smtClean="0"/>
              <a:t>rd</a:t>
            </a:r>
            <a:r>
              <a:rPr lang="en-US" dirty="0" smtClean="0"/>
              <a:t> highest HIV prevalence</a:t>
            </a:r>
            <a:r>
              <a:rPr lang="en-US" baseline="0" dirty="0" smtClean="0"/>
              <a:t> </a:t>
            </a:r>
            <a:r>
              <a:rPr lang="en-US" dirty="0" smtClean="0"/>
              <a:t>globally behind Lesotho &amp; Swaziland </a:t>
            </a:r>
            <a:endParaRPr lang="en-US" baseline="0" dirty="0" smtClean="0"/>
          </a:p>
          <a:p>
            <a:r>
              <a:rPr lang="en-US" dirty="0" smtClean="0"/>
              <a:t>In June 2017, Botswana introduced 'Treat all' to provide ART fre</a:t>
            </a:r>
            <a:r>
              <a:rPr lang="en-US" baseline="0" dirty="0" smtClean="0"/>
              <a:t>e of charge </a:t>
            </a:r>
            <a:r>
              <a:rPr lang="en-US" dirty="0" smtClean="0"/>
              <a:t>to Botswana citizens irrespective of CD4 count.</a:t>
            </a:r>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5</a:t>
            </a:fld>
            <a:endParaRPr lang="en-US"/>
          </a:p>
        </p:txBody>
      </p:sp>
    </p:spTree>
    <p:extLst>
      <p:ext uri="{BB962C8B-B14F-4D97-AF65-F5344CB8AC3E}">
        <p14:creationId xmlns:p14="http://schemas.microsoft.com/office/powerpoint/2010/main" val="51033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6</a:t>
            </a:fld>
            <a:endParaRPr lang="en-US"/>
          </a:p>
        </p:txBody>
      </p:sp>
    </p:spTree>
    <p:extLst>
      <p:ext uri="{BB962C8B-B14F-4D97-AF65-F5344CB8AC3E}">
        <p14:creationId xmlns:p14="http://schemas.microsoft.com/office/powerpoint/2010/main" val="42469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Prior to the APC project, health facility staff traced PLHIV on treatment lost from care through phone calls.</a:t>
            </a:r>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7</a:t>
            </a:fld>
            <a:endParaRPr lang="en-US"/>
          </a:p>
        </p:txBody>
      </p:sp>
    </p:spTree>
    <p:extLst>
      <p:ext uri="{BB962C8B-B14F-4D97-AF65-F5344CB8AC3E}">
        <p14:creationId xmlns:p14="http://schemas.microsoft.com/office/powerpoint/2010/main" val="73434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8</a:t>
            </a:fld>
            <a:endParaRPr lang="en-US"/>
          </a:p>
        </p:txBody>
      </p:sp>
    </p:spTree>
    <p:extLst>
      <p:ext uri="{BB962C8B-B14F-4D97-AF65-F5344CB8AC3E}">
        <p14:creationId xmlns:p14="http://schemas.microsoft.com/office/powerpoint/2010/main" val="394988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FHI 360/APC Project trained CHWs  on community HIV care including patient tracking strategies and provided standard operating procedures (SOPs) for guidance. Working in collaboration with the Ministry of Health &amp; Wellness (MoHW) District Health Management Teams (DHMTs). Team leads-Senior Community Health Workers (SCHWs) posted in health facilities and together with nurses in the infectious Disease Control Centres (IDCC) identified </a:t>
            </a:r>
          </a:p>
          <a:p>
            <a:pPr lvl="1"/>
            <a:r>
              <a:rPr lang="en-US" dirty="0" smtClean="0"/>
              <a:t>Patients that were in the registers but never started ART </a:t>
            </a:r>
          </a:p>
          <a:p>
            <a:pPr lvl="1"/>
            <a:r>
              <a:rPr lang="en-US" dirty="0" smtClean="0"/>
              <a:t>Defaulters  </a:t>
            </a:r>
          </a:p>
          <a:p>
            <a:r>
              <a:rPr lang="en-US" dirty="0" smtClean="0"/>
              <a:t>A team of CHWs assigned a caseload of patients to track in the community. Successfully traced patients were linked to facilities through unaccompanied and accompanied referrals. They were also provided information on “Treat All” to support them to opt for ART initiation.</a:t>
            </a:r>
          </a:p>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9</a:t>
            </a:fld>
            <a:endParaRPr lang="en-US"/>
          </a:p>
        </p:txBody>
      </p:sp>
    </p:spTree>
    <p:extLst>
      <p:ext uri="{BB962C8B-B14F-4D97-AF65-F5344CB8AC3E}">
        <p14:creationId xmlns:p14="http://schemas.microsoft.com/office/powerpoint/2010/main" val="357342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584 (46%)  had contacts in their clinical file for tracing. 306 (52%) linked back to health facilities and initiated on ART</a:t>
            </a:r>
          </a:p>
          <a:p>
            <a:r>
              <a:rPr lang="en-US" dirty="0" smtClean="0"/>
              <a:t>146 (25%) already on ART, 57 (10%) referred but did not link, 40 (7%) had transferred</a:t>
            </a:r>
            <a:r>
              <a:rPr lang="en-US" baseline="0" dirty="0" smtClean="0"/>
              <a:t> out of facility</a:t>
            </a:r>
            <a:r>
              <a:rPr lang="en-US" dirty="0" smtClean="0"/>
              <a:t>, 27 (5%) declined to be linked back , 8</a:t>
            </a:r>
            <a:r>
              <a:rPr lang="en-US" baseline="0" dirty="0" smtClean="0"/>
              <a:t> (1%)</a:t>
            </a:r>
            <a:r>
              <a:rPr lang="en-US" dirty="0" smtClean="0"/>
              <a:t> deceased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10</a:t>
            </a:fld>
            <a:endParaRPr lang="en-US"/>
          </a:p>
        </p:txBody>
      </p:sp>
    </p:spTree>
    <p:extLst>
      <p:ext uri="{BB962C8B-B14F-4D97-AF65-F5344CB8AC3E}">
        <p14:creationId xmlns:p14="http://schemas.microsoft.com/office/powerpoint/2010/main" val="253795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52% of those linked were</a:t>
            </a:r>
            <a:r>
              <a:rPr lang="en-US" baseline="0" dirty="0" smtClean="0"/>
              <a:t> females, 48% were males</a:t>
            </a:r>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11</a:t>
            </a:fld>
            <a:endParaRPr lang="en-US"/>
          </a:p>
        </p:txBody>
      </p:sp>
    </p:spTree>
    <p:extLst>
      <p:ext uri="{BB962C8B-B14F-4D97-AF65-F5344CB8AC3E}">
        <p14:creationId xmlns:p14="http://schemas.microsoft.com/office/powerpoint/2010/main" val="8861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1273(61%)  had contacts in their clinical file for tracing. 651(51%) linked back to health facilities and initiated on ART, 334 (26%) were referred but did not link requiring additional follow-up, </a:t>
            </a:r>
          </a:p>
          <a:p>
            <a:r>
              <a:rPr lang="en-US" dirty="0" smtClean="0"/>
              <a:t>98 (8%) already on ART,  80 (6%) were dead, 74 (6%) transferred</a:t>
            </a:r>
            <a:r>
              <a:rPr lang="en-US" baseline="0" dirty="0" smtClean="0"/>
              <a:t> out and 36 (3%) </a:t>
            </a:r>
            <a:r>
              <a:rPr lang="en-US" dirty="0" smtClean="0"/>
              <a:t>declined to be linked back </a:t>
            </a:r>
          </a:p>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12</a:t>
            </a:fld>
            <a:endParaRPr lang="en-US"/>
          </a:p>
        </p:txBody>
      </p:sp>
    </p:spTree>
    <p:extLst>
      <p:ext uri="{BB962C8B-B14F-4D97-AF65-F5344CB8AC3E}">
        <p14:creationId xmlns:p14="http://schemas.microsoft.com/office/powerpoint/2010/main" val="303135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72% of those linked were</a:t>
            </a:r>
            <a:r>
              <a:rPr lang="en-US" baseline="0" dirty="0" smtClean="0"/>
              <a:t> females, 28% males-(91% never married, 49% were cohabiting and 138 (21%) of those linked had no adherence partner at the time of linkage to care)</a:t>
            </a:r>
            <a:endParaRPr lang="en-US" dirty="0" smtClean="0"/>
          </a:p>
          <a:p>
            <a:endParaRPr lang="en-US" dirty="0"/>
          </a:p>
        </p:txBody>
      </p:sp>
      <p:sp>
        <p:nvSpPr>
          <p:cNvPr id="4" name="Slide Number Placeholder 3"/>
          <p:cNvSpPr>
            <a:spLocks noGrp="1"/>
          </p:cNvSpPr>
          <p:nvPr>
            <p:ph type="sldNum" sz="quarter" idx="10"/>
          </p:nvPr>
        </p:nvSpPr>
        <p:spPr/>
        <p:txBody>
          <a:bodyPr/>
          <a:lstStyle/>
          <a:p>
            <a:fld id="{36AD9D75-1495-4BF4-B49D-A0BF5D1E0E13}" type="slidenum">
              <a:rPr lang="en-US" smtClean="0"/>
              <a:t>13</a:t>
            </a:fld>
            <a:endParaRPr lang="en-US"/>
          </a:p>
        </p:txBody>
      </p:sp>
    </p:spTree>
    <p:extLst>
      <p:ext uri="{BB962C8B-B14F-4D97-AF65-F5344CB8AC3E}">
        <p14:creationId xmlns:p14="http://schemas.microsoft.com/office/powerpoint/2010/main" val="1426801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http://profile.ak.fbcdn.net/object3/1329/116/n118387370714_6595.jpg" TargetMode="External"/><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hyperlink" Target="http://www.google.co.bw/url?sa=i&amp;rct=j&amp;q=&amp;esrc=s&amp;source=images&amp;cd=&amp;cad=rja&amp;uact=8&amp;ved=0ahUKEwiZysjCv-jOAhVL7RQKHeVJAVoQjRwIBw&amp;url=http://www.afyaboraconsortium.org/sites.html&amp;psig=AFQjCNEvdHD11HoT-4lJFcVTrvFjeGZKng&amp;ust=1472624397148931" TargetMode="Externa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6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9944"/>
            <a:ext cx="8018280" cy="1143000"/>
          </a:xfrm>
        </p:spPr>
        <p:txBody>
          <a:bodyPr>
            <a:noAutofit/>
          </a:bodyPr>
          <a:lstStyle/>
          <a:p>
            <a:r>
              <a:rPr lang="en-US" sz="2400" dirty="0"/>
              <a:t>Number of people on Pre-ART, TAP and Legacy positives identified in the community and number linked to clinical care, from Oct 16 - Sep 17</a:t>
            </a:r>
          </a:p>
        </p:txBody>
      </p:sp>
      <p:pic>
        <p:nvPicPr>
          <p:cNvPr id="5" name="Content Placeholder 4"/>
          <p:cNvPicPr>
            <a:picLocks noGrp="1" noChangeAspect="1"/>
          </p:cNvPicPr>
          <p:nvPr>
            <p:ph idx="1"/>
          </p:nvPr>
        </p:nvPicPr>
        <p:blipFill>
          <a:blip r:embed="rId3"/>
          <a:stretch>
            <a:fillRect/>
          </a:stretch>
        </p:blipFill>
        <p:spPr>
          <a:xfrm>
            <a:off x="920468" y="1241919"/>
            <a:ext cx="7433285" cy="4838700"/>
          </a:xfrm>
          <a:prstGeom prst="rect">
            <a:avLst/>
          </a:prstGeom>
        </p:spPr>
      </p:pic>
      <p:sp>
        <p:nvSpPr>
          <p:cNvPr id="6" name="Text Box 2"/>
          <p:cNvSpPr txBox="1">
            <a:spLocks noChangeArrowheads="1"/>
          </p:cNvSpPr>
          <p:nvPr/>
        </p:nvSpPr>
        <p:spPr bwMode="auto">
          <a:xfrm>
            <a:off x="2584877" y="3013522"/>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latin typeface="Calibri" panose="020F0502020204030204" pitchFamily="34" charset="0"/>
                <a:ea typeface="Calibri" panose="020F0502020204030204" pitchFamily="34" charset="0"/>
              </a:rPr>
              <a:t>46</a:t>
            </a:r>
            <a:r>
              <a:rPr lang="en-US" sz="1200" b="1" dirty="0" smtClean="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7" name="Text Box 2"/>
          <p:cNvSpPr txBox="1">
            <a:spLocks noChangeArrowheads="1"/>
          </p:cNvSpPr>
          <p:nvPr/>
        </p:nvSpPr>
        <p:spPr bwMode="auto">
          <a:xfrm>
            <a:off x="3414494" y="3661269"/>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latin typeface="Calibri" panose="020F0502020204030204" pitchFamily="34" charset="0"/>
                <a:ea typeface="Calibri" panose="020F0502020204030204" pitchFamily="34" charset="0"/>
              </a:rPr>
              <a:t>52</a:t>
            </a:r>
            <a:r>
              <a:rPr lang="en-US" sz="1200" b="1" dirty="0" smtClean="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8" name="Text Box 2"/>
          <p:cNvSpPr txBox="1">
            <a:spLocks noChangeArrowheads="1"/>
          </p:cNvSpPr>
          <p:nvPr/>
        </p:nvSpPr>
        <p:spPr bwMode="auto">
          <a:xfrm>
            <a:off x="4177656" y="4018359"/>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latin typeface="Calibri" panose="020F0502020204030204" pitchFamily="34" charset="0"/>
                <a:ea typeface="Calibri" panose="020F0502020204030204" pitchFamily="34" charset="0"/>
              </a:rPr>
              <a:t>25</a:t>
            </a:r>
            <a:r>
              <a:rPr lang="en-US" sz="1200" b="1" dirty="0" smtClean="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9" name="Text Box 2"/>
          <p:cNvSpPr txBox="1">
            <a:spLocks noChangeArrowheads="1"/>
          </p:cNvSpPr>
          <p:nvPr/>
        </p:nvSpPr>
        <p:spPr bwMode="auto">
          <a:xfrm>
            <a:off x="4982003" y="4107674"/>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10%</a:t>
            </a:r>
            <a:endParaRPr lang="en-US" sz="1200" dirty="0">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5769849" y="4210269"/>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a:latin typeface="Calibri" panose="020F0502020204030204" pitchFamily="34" charset="0"/>
                <a:ea typeface="Calibri" panose="020F0502020204030204" pitchFamily="34" charset="0"/>
              </a:rPr>
              <a:t>7</a:t>
            </a:r>
            <a:r>
              <a:rPr lang="en-US" sz="1200" b="1" dirty="0" smtClean="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11" name="Text Box 2"/>
          <p:cNvSpPr txBox="1">
            <a:spLocks noChangeArrowheads="1"/>
          </p:cNvSpPr>
          <p:nvPr/>
        </p:nvSpPr>
        <p:spPr bwMode="auto">
          <a:xfrm>
            <a:off x="6591115" y="4299734"/>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5%</a:t>
            </a:r>
            <a:endParaRPr lang="en-US" sz="1200" dirty="0">
              <a:effectLst/>
              <a:latin typeface="Times New Roman" panose="02020603050405020304" pitchFamily="18" charset="0"/>
              <a:ea typeface="Calibri" panose="020F0502020204030204" pitchFamily="34" charset="0"/>
            </a:endParaRPr>
          </a:p>
        </p:txBody>
      </p:sp>
      <p:sp>
        <p:nvSpPr>
          <p:cNvPr id="12" name="Text Box 2"/>
          <p:cNvSpPr txBox="1">
            <a:spLocks noChangeArrowheads="1"/>
          </p:cNvSpPr>
          <p:nvPr/>
        </p:nvSpPr>
        <p:spPr bwMode="auto">
          <a:xfrm>
            <a:off x="7378962" y="4343956"/>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1%</a:t>
            </a:r>
            <a:endParaRPr lang="en-US" sz="1200" dirty="0">
              <a:effectLst/>
              <a:latin typeface="Times New Roman" panose="02020603050405020304" pitchFamily="18" charset="0"/>
              <a:ea typeface="Calibri" panose="020F0502020204030204" pitchFamily="34" charset="0"/>
            </a:endParaRPr>
          </a:p>
        </p:txBody>
      </p:sp>
      <p:cxnSp>
        <p:nvCxnSpPr>
          <p:cNvPr id="14" name="Straight Connector 13"/>
          <p:cNvCxnSpPr/>
          <p:nvPr/>
        </p:nvCxnSpPr>
        <p:spPr>
          <a:xfrm>
            <a:off x="2905281" y="3459927"/>
            <a:ext cx="0" cy="1342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41745" y="4107333"/>
            <a:ext cx="0" cy="1342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44929" y="4575381"/>
            <a:ext cx="0" cy="1342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04907" y="4464764"/>
            <a:ext cx="0" cy="1342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92820" y="4658363"/>
            <a:ext cx="4280" cy="14082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14828" y="4746139"/>
            <a:ext cx="4280" cy="14082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01933" y="4790361"/>
            <a:ext cx="4280" cy="14082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37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130260"/>
            <a:ext cx="8018280" cy="1143000"/>
          </a:xfrm>
        </p:spPr>
        <p:txBody>
          <a:bodyPr>
            <a:noAutofit/>
          </a:bodyPr>
          <a:lstStyle/>
          <a:p>
            <a:r>
              <a:rPr lang="en-US" sz="2400" dirty="0"/>
              <a:t>Number of people on Pre-ART, TAP and Legacy positives identified in the community and number linked to clinical </a:t>
            </a:r>
            <a:r>
              <a:rPr lang="en-US" sz="2400" dirty="0" smtClean="0"/>
              <a:t>care by sex, </a:t>
            </a:r>
            <a:r>
              <a:rPr lang="en-US" sz="2400" dirty="0"/>
              <a:t>from Oct 16 - Sep 17</a:t>
            </a:r>
            <a:br>
              <a:rPr lang="en-US" sz="2400" dirty="0"/>
            </a:br>
            <a:endParaRPr lang="en-US" sz="2400" dirty="0"/>
          </a:p>
        </p:txBody>
      </p:sp>
      <p:pic>
        <p:nvPicPr>
          <p:cNvPr id="8" name="Content Placeholder 7"/>
          <p:cNvPicPr>
            <a:picLocks noGrp="1" noChangeAspect="1"/>
          </p:cNvPicPr>
          <p:nvPr>
            <p:ph idx="1"/>
          </p:nvPr>
        </p:nvPicPr>
        <p:blipFill>
          <a:blip r:embed="rId3"/>
          <a:stretch>
            <a:fillRect/>
          </a:stretch>
        </p:blipFill>
        <p:spPr>
          <a:xfrm>
            <a:off x="1291975" y="1140912"/>
            <a:ext cx="6560049" cy="4632373"/>
          </a:xfrm>
          <a:prstGeom prst="rect">
            <a:avLst/>
          </a:prstGeom>
        </p:spPr>
      </p:pic>
    </p:spTree>
    <p:extLst>
      <p:ext uri="{BB962C8B-B14F-4D97-AF65-F5344CB8AC3E}">
        <p14:creationId xmlns:p14="http://schemas.microsoft.com/office/powerpoint/2010/main" val="7977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39" y="224637"/>
            <a:ext cx="8018280" cy="920869"/>
          </a:xfrm>
        </p:spPr>
        <p:txBody>
          <a:bodyPr>
            <a:noAutofit/>
          </a:bodyPr>
          <a:lstStyle/>
          <a:p>
            <a:r>
              <a:rPr lang="en-ZA" sz="2400" dirty="0"/>
              <a:t>Number of people LTFU, defaulters, missed appointments tracked in the community and outcomes of tracking, from Oct 16 - Sep 17</a:t>
            </a:r>
            <a:br>
              <a:rPr lang="en-ZA" sz="2400" dirty="0"/>
            </a:br>
            <a:endParaRPr lang="en-US" sz="2400" dirty="0"/>
          </a:p>
        </p:txBody>
      </p:sp>
      <p:pic>
        <p:nvPicPr>
          <p:cNvPr id="4" name="Content Placeholder 3"/>
          <p:cNvPicPr>
            <a:picLocks noGrp="1" noChangeAspect="1"/>
          </p:cNvPicPr>
          <p:nvPr>
            <p:ph idx="1"/>
          </p:nvPr>
        </p:nvPicPr>
        <p:blipFill>
          <a:blip r:embed="rId3"/>
          <a:stretch>
            <a:fillRect/>
          </a:stretch>
        </p:blipFill>
        <p:spPr>
          <a:xfrm>
            <a:off x="411864" y="1145506"/>
            <a:ext cx="7859245" cy="5115978"/>
          </a:xfrm>
          <a:prstGeom prst="rect">
            <a:avLst/>
          </a:prstGeom>
        </p:spPr>
      </p:pic>
      <p:sp>
        <p:nvSpPr>
          <p:cNvPr id="5" name="Text Box 2"/>
          <p:cNvSpPr txBox="1">
            <a:spLocks noChangeArrowheads="1"/>
          </p:cNvSpPr>
          <p:nvPr/>
        </p:nvSpPr>
        <p:spPr bwMode="auto">
          <a:xfrm>
            <a:off x="3058827" y="3272287"/>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51%</a:t>
            </a:r>
            <a:endParaRPr lang="en-US" sz="1200" dirty="0">
              <a:effectLst/>
              <a:latin typeface="Times New Roman" panose="02020603050405020304" pitchFamily="18" charset="0"/>
              <a:ea typeface="Calibri" panose="020F0502020204030204" pitchFamily="34" charset="0"/>
            </a:endParaRPr>
          </a:p>
        </p:txBody>
      </p:sp>
      <p:sp>
        <p:nvSpPr>
          <p:cNvPr id="6" name="Text Box 2"/>
          <p:cNvSpPr txBox="1">
            <a:spLocks noChangeArrowheads="1"/>
          </p:cNvSpPr>
          <p:nvPr/>
        </p:nvSpPr>
        <p:spPr bwMode="auto">
          <a:xfrm>
            <a:off x="3872796" y="3858834"/>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26%</a:t>
            </a:r>
            <a:endParaRPr lang="en-US" sz="1200" dirty="0">
              <a:effectLst/>
              <a:latin typeface="Times New Roman" panose="02020603050405020304" pitchFamily="18" charset="0"/>
              <a:ea typeface="Calibri" panose="020F0502020204030204" pitchFamily="34" charset="0"/>
            </a:endParaRPr>
          </a:p>
        </p:txBody>
      </p:sp>
      <p:sp>
        <p:nvSpPr>
          <p:cNvPr id="7" name="Text Box 2"/>
          <p:cNvSpPr txBox="1">
            <a:spLocks noChangeArrowheads="1"/>
          </p:cNvSpPr>
          <p:nvPr/>
        </p:nvSpPr>
        <p:spPr bwMode="auto">
          <a:xfrm>
            <a:off x="4708105" y="4082036"/>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8%</a:t>
            </a:r>
            <a:endParaRPr lang="en-US" sz="1200" dirty="0">
              <a:effectLst/>
              <a:latin typeface="Times New Roman" panose="02020603050405020304" pitchFamily="18" charset="0"/>
              <a:ea typeface="Calibri" panose="020F0502020204030204" pitchFamily="34" charset="0"/>
            </a:endParaRPr>
          </a:p>
        </p:txBody>
      </p:sp>
      <p:sp>
        <p:nvSpPr>
          <p:cNvPr id="8" name="Text Box 2"/>
          <p:cNvSpPr txBox="1">
            <a:spLocks noChangeArrowheads="1"/>
          </p:cNvSpPr>
          <p:nvPr/>
        </p:nvSpPr>
        <p:spPr bwMode="auto">
          <a:xfrm>
            <a:off x="5470770" y="4305239"/>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6%</a:t>
            </a:r>
            <a:endParaRPr lang="en-US" sz="1200" dirty="0">
              <a:effectLst/>
              <a:latin typeface="Times New Roman" panose="02020603050405020304" pitchFamily="18" charset="0"/>
              <a:ea typeface="Calibri" panose="020F0502020204030204" pitchFamily="34" charset="0"/>
            </a:endParaRPr>
          </a:p>
        </p:txBody>
      </p:sp>
      <p:sp>
        <p:nvSpPr>
          <p:cNvPr id="9" name="Text Box 2"/>
          <p:cNvSpPr txBox="1">
            <a:spLocks noChangeArrowheads="1"/>
          </p:cNvSpPr>
          <p:nvPr/>
        </p:nvSpPr>
        <p:spPr bwMode="auto">
          <a:xfrm>
            <a:off x="6233435" y="4305239"/>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6%</a:t>
            </a:r>
            <a:endParaRPr lang="en-US" sz="1200" dirty="0">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7132076" y="4432664"/>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a:latin typeface="Calibri" panose="020F0502020204030204" pitchFamily="34" charset="0"/>
                <a:ea typeface="Calibri" panose="020F0502020204030204" pitchFamily="34" charset="0"/>
              </a:rPr>
              <a:t>3</a:t>
            </a:r>
            <a:r>
              <a:rPr lang="en-US" sz="1200" b="1" dirty="0" smtClean="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11" name="Text Box 2"/>
          <p:cNvSpPr txBox="1">
            <a:spLocks noChangeArrowheads="1"/>
          </p:cNvSpPr>
          <p:nvPr/>
        </p:nvSpPr>
        <p:spPr bwMode="auto">
          <a:xfrm>
            <a:off x="2225279" y="2443606"/>
            <a:ext cx="454502" cy="446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rPr>
              <a:t>61%</a:t>
            </a:r>
            <a:endParaRPr lang="en-US"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9248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t>Number of people LTFU, defaulters, missed appointments linked back to care by CHWs by sex from Oct 16 - Sep 17</a:t>
            </a:r>
            <a:br>
              <a:rPr lang="en-ZA" sz="2400" dirty="0"/>
            </a:br>
            <a:endParaRPr lang="en-US" sz="2400" dirty="0"/>
          </a:p>
        </p:txBody>
      </p:sp>
      <p:pic>
        <p:nvPicPr>
          <p:cNvPr id="4" name="Content Placeholder 3"/>
          <p:cNvPicPr>
            <a:picLocks noGrp="1" noChangeAspect="1"/>
          </p:cNvPicPr>
          <p:nvPr>
            <p:ph idx="1"/>
          </p:nvPr>
        </p:nvPicPr>
        <p:blipFill>
          <a:blip r:embed="rId3"/>
          <a:stretch>
            <a:fillRect/>
          </a:stretch>
        </p:blipFill>
        <p:spPr>
          <a:xfrm>
            <a:off x="562859" y="1417638"/>
            <a:ext cx="7914317" cy="4862846"/>
          </a:xfrm>
          <a:prstGeom prst="rect">
            <a:avLst/>
          </a:prstGeom>
        </p:spPr>
      </p:pic>
    </p:spTree>
    <p:extLst>
      <p:ext uri="{BB962C8B-B14F-4D97-AF65-F5344CB8AC3E}">
        <p14:creationId xmlns:p14="http://schemas.microsoft.com/office/powerpoint/2010/main" val="424152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No baseline data on the rate of linkage through facility standard of care</a:t>
            </a:r>
            <a:r>
              <a:rPr lang="en-US" dirty="0"/>
              <a:t> </a:t>
            </a:r>
            <a:r>
              <a:rPr lang="en-US" dirty="0" smtClean="0"/>
              <a:t>before CHWs. </a:t>
            </a:r>
          </a:p>
          <a:p>
            <a:pPr marL="0" indent="0">
              <a:buNone/>
            </a:pPr>
            <a:endParaRPr lang="en-US" dirty="0" smtClean="0"/>
          </a:p>
          <a:p>
            <a:r>
              <a:rPr lang="en-US" dirty="0" smtClean="0"/>
              <a:t>Use of paper based and electronic data collection systems leading to data loss for those traced linked but not enrolled in community care. </a:t>
            </a:r>
            <a:endParaRPr lang="en-US" dirty="0"/>
          </a:p>
        </p:txBody>
      </p:sp>
    </p:spTree>
    <p:extLst>
      <p:ext uri="{BB962C8B-B14F-4D97-AF65-F5344CB8AC3E}">
        <p14:creationId xmlns:p14="http://schemas.microsoft.com/office/powerpoint/2010/main" val="43739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2368"/>
          </a:xfrm>
        </p:spPr>
        <p:txBody>
          <a:bodyPr/>
          <a:lstStyle/>
          <a:p>
            <a:r>
              <a:rPr lang="en-US" dirty="0" smtClean="0"/>
              <a:t>Conclusions </a:t>
            </a:r>
            <a:endParaRPr lang="en-US" dirty="0"/>
          </a:p>
        </p:txBody>
      </p:sp>
      <p:sp>
        <p:nvSpPr>
          <p:cNvPr id="3" name="Content Placeholder 2"/>
          <p:cNvSpPr>
            <a:spLocks noGrp="1"/>
          </p:cNvSpPr>
          <p:nvPr>
            <p:ph idx="1"/>
          </p:nvPr>
        </p:nvSpPr>
        <p:spPr>
          <a:xfrm>
            <a:off x="553452" y="1130969"/>
            <a:ext cx="8229600" cy="4525963"/>
          </a:xfrm>
        </p:spPr>
        <p:txBody>
          <a:bodyPr>
            <a:noAutofit/>
          </a:bodyPr>
          <a:lstStyle/>
          <a:p>
            <a:r>
              <a:rPr lang="en-US" sz="2400" dirty="0" smtClean="0"/>
              <a:t>Implementation </a:t>
            </a:r>
            <a:r>
              <a:rPr lang="en-US" sz="2400" dirty="0"/>
              <a:t>of community patient </a:t>
            </a:r>
            <a:r>
              <a:rPr lang="en-US" sz="2400" dirty="0" smtClean="0"/>
              <a:t>tracking contributes </a:t>
            </a:r>
            <a:r>
              <a:rPr lang="en-US" sz="2400" dirty="0"/>
              <a:t>to linkage of PLHIV to </a:t>
            </a:r>
            <a:r>
              <a:rPr lang="en-US" sz="2400" dirty="0" smtClean="0"/>
              <a:t>ART. </a:t>
            </a:r>
          </a:p>
          <a:p>
            <a:r>
              <a:rPr lang="en-US" sz="2400" dirty="0" smtClean="0"/>
              <a:t>CHWs </a:t>
            </a:r>
            <a:r>
              <a:rPr lang="en-US" sz="2400" dirty="0"/>
              <a:t>are critical </a:t>
            </a:r>
            <a:r>
              <a:rPr lang="en-US" sz="2400" dirty="0" smtClean="0"/>
              <a:t>in filling </a:t>
            </a:r>
            <a:r>
              <a:rPr lang="en-US" sz="2400" dirty="0"/>
              <a:t>the human resource </a:t>
            </a:r>
            <a:r>
              <a:rPr lang="en-US" sz="2400" dirty="0" smtClean="0"/>
              <a:t>gaps </a:t>
            </a:r>
            <a:r>
              <a:rPr lang="en-US" sz="2400" dirty="0"/>
              <a:t>within the health </a:t>
            </a:r>
            <a:r>
              <a:rPr lang="en-US" sz="2400" dirty="0" smtClean="0"/>
              <a:t>system.</a:t>
            </a:r>
          </a:p>
          <a:p>
            <a:r>
              <a:rPr lang="en-US" sz="2400" dirty="0" smtClean="0"/>
              <a:t>CHWs knowledge </a:t>
            </a:r>
            <a:r>
              <a:rPr lang="en-US" sz="2400" dirty="0"/>
              <a:t>of their community </a:t>
            </a:r>
            <a:r>
              <a:rPr lang="en-US" sz="2400" dirty="0" smtClean="0"/>
              <a:t>allows successful </a:t>
            </a:r>
            <a:r>
              <a:rPr lang="en-US" sz="2400" dirty="0"/>
              <a:t>tracing of those lost by the health system. </a:t>
            </a:r>
            <a:endParaRPr lang="en-US" sz="2400" dirty="0" smtClean="0"/>
          </a:p>
          <a:p>
            <a:r>
              <a:rPr lang="en-US" sz="2400" dirty="0"/>
              <a:t>CHWs tracing </a:t>
            </a:r>
            <a:r>
              <a:rPr lang="en-US" sz="2400" dirty="0" smtClean="0"/>
              <a:t>efforts contributes to updating  facility patient </a:t>
            </a:r>
            <a:r>
              <a:rPr lang="en-US" sz="2400" dirty="0"/>
              <a:t>records.</a:t>
            </a:r>
          </a:p>
          <a:p>
            <a:r>
              <a:rPr lang="en-US" sz="2400" dirty="0" smtClean="0"/>
              <a:t>Tracing patients </a:t>
            </a:r>
            <a:r>
              <a:rPr lang="en-US" sz="2400" dirty="0"/>
              <a:t>that have defaulted from ART </a:t>
            </a:r>
            <a:r>
              <a:rPr lang="en-US" sz="2400" dirty="0" smtClean="0"/>
              <a:t>or lost from care is </a:t>
            </a:r>
            <a:r>
              <a:rPr lang="en-US" sz="2400" dirty="0"/>
              <a:t>resource </a:t>
            </a:r>
            <a:r>
              <a:rPr lang="en-US" sz="2400" dirty="0" smtClean="0"/>
              <a:t>intensive.</a:t>
            </a:r>
          </a:p>
          <a:p>
            <a:pPr lvl="1"/>
            <a:r>
              <a:rPr lang="en-US" sz="2000" dirty="0" smtClean="0"/>
              <a:t>PLHIV that are traced in the community do not always agree to be linked back to care</a:t>
            </a:r>
            <a:endParaRPr lang="en-US" sz="2000" dirty="0"/>
          </a:p>
        </p:txBody>
      </p:sp>
    </p:spTree>
    <p:extLst>
      <p:ext uri="{BB962C8B-B14F-4D97-AF65-F5344CB8AC3E}">
        <p14:creationId xmlns:p14="http://schemas.microsoft.com/office/powerpoint/2010/main" val="3498944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05"/>
            <a:ext cx="8229600" cy="1333500"/>
          </a:xfrm>
        </p:spPr>
        <p:txBody>
          <a:bodyPr/>
          <a:lstStyle/>
          <a:p>
            <a:r>
              <a:rPr lang="en-US" sz="4000" b="1" dirty="0" smtClean="0"/>
              <a:t>Acknowledgments</a:t>
            </a:r>
            <a:endParaRPr lang="en-US" sz="4000" b="1" dirty="0"/>
          </a:p>
        </p:txBody>
      </p:sp>
      <p:pic>
        <p:nvPicPr>
          <p:cNvPr id="5" name="Picture 4" descr="C:\Users\kpoloko\AppData\Local\Microsoft\Windows\INetCache\Content.Word\BONEPWA logo.jpg"/>
          <p:cNvPicPr/>
          <p:nvPr/>
        </p:nvPicPr>
        <p:blipFill>
          <a:blip r:embed="rId2">
            <a:extLst>
              <a:ext uri="{28A0092B-C50C-407E-A947-70E740481C1C}">
                <a14:useLocalDpi xmlns:a14="http://schemas.microsoft.com/office/drawing/2010/main" val="0"/>
              </a:ext>
            </a:extLst>
          </a:blip>
          <a:srcRect/>
          <a:stretch>
            <a:fillRect/>
          </a:stretch>
        </p:blipFill>
        <p:spPr bwMode="auto">
          <a:xfrm>
            <a:off x="2741699" y="2766838"/>
            <a:ext cx="1828800" cy="1478973"/>
          </a:xfrm>
          <a:prstGeom prst="rect">
            <a:avLst/>
          </a:prstGeom>
          <a:noFill/>
          <a:ln>
            <a:noFill/>
          </a:ln>
        </p:spPr>
      </p:pic>
      <p:pic>
        <p:nvPicPr>
          <p:cNvPr id="8" name="Content Placeholder 7"/>
          <p:cNvPicPr>
            <a:picLocks noGrp="1" noChangeAspect="1"/>
          </p:cNvPicPr>
          <p:nvPr>
            <p:ph idx="1"/>
          </p:nvPr>
        </p:nvPicPr>
        <p:blipFill>
          <a:blip r:embed="rId3"/>
          <a:stretch>
            <a:fillRect/>
          </a:stretch>
        </p:blipFill>
        <p:spPr>
          <a:xfrm>
            <a:off x="762000" y="2738753"/>
            <a:ext cx="1676400" cy="1381125"/>
          </a:xfrm>
          <a:prstGeom prst="rect">
            <a:avLst/>
          </a:prstGeom>
        </p:spPr>
      </p:pic>
      <p:pic>
        <p:nvPicPr>
          <p:cNvPr id="9" name="irc_mi" descr="Image result for BOtswana Bornus logo">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119082" y="2744873"/>
            <a:ext cx="1647190" cy="1605280"/>
          </a:xfrm>
          <a:prstGeom prst="rect">
            <a:avLst/>
          </a:prstGeom>
          <a:noFill/>
          <a:ln>
            <a:noFill/>
          </a:ln>
        </p:spPr>
      </p:pic>
      <p:pic>
        <p:nvPicPr>
          <p:cNvPr id="10" name="Picture 9" descr="new logo">
            <a:extLst>
              <a:ext uri="{FF2B5EF4-FFF2-40B4-BE49-F238E27FC236}">
                <a16:creationId xmlns="" xmlns:a16="http://schemas.microsoft.com/office/drawing/2014/main" id="{00000000-0008-0000-0000-00000F00000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284" y="4404729"/>
            <a:ext cx="1222375" cy="1307465"/>
          </a:xfrm>
          <a:prstGeom prst="rect">
            <a:avLst/>
          </a:prstGeom>
          <a:noFill/>
          <a:extLst/>
        </p:spPr>
      </p:pic>
      <p:pic>
        <p:nvPicPr>
          <p:cNvPr id="11" name="profile_pic" descr="Humana People to People"/>
          <p:cNvPicPr/>
          <p:nvPr/>
        </p:nvPicPr>
        <p:blipFill>
          <a:blip r:embed="rId7" r:link="rId8" cstate="print">
            <a:clrChange>
              <a:clrFrom>
                <a:srgbClr val="FFFFFF"/>
              </a:clrFrom>
              <a:clrTo>
                <a:srgbClr val="FFFFFF">
                  <a:alpha val="0"/>
                </a:srgbClr>
              </a:clrTo>
            </a:clrChange>
          </a:blip>
          <a:srcRect/>
          <a:stretch>
            <a:fillRect/>
          </a:stretch>
        </p:blipFill>
        <p:spPr bwMode="auto">
          <a:xfrm>
            <a:off x="3029326" y="4293026"/>
            <a:ext cx="1435100" cy="1431290"/>
          </a:xfrm>
          <a:prstGeom prst="rect">
            <a:avLst/>
          </a:prstGeom>
          <a:noFill/>
          <a:ln w="9525">
            <a:noFill/>
            <a:miter lim="800000"/>
            <a:headEnd/>
            <a:tailEnd/>
          </a:ln>
        </p:spPr>
      </p:pic>
      <p:pic>
        <p:nvPicPr>
          <p:cNvPr id="12" name="Picture 11" descr="C:\Users\kpoloko\AppData\Local\Microsoft\Windows\INetCache\Content.Word\Kuru Health.jpg"/>
          <p:cNvPicPr/>
          <p:nvPr/>
        </p:nvPicPr>
        <p:blipFill>
          <a:blip r:embed="rId9">
            <a:extLst>
              <a:ext uri="{28A0092B-C50C-407E-A947-70E740481C1C}">
                <a14:useLocalDpi xmlns:a14="http://schemas.microsoft.com/office/drawing/2010/main" val="0"/>
              </a:ext>
            </a:extLst>
          </a:blip>
          <a:srcRect/>
          <a:stretch>
            <a:fillRect/>
          </a:stretch>
        </p:blipFill>
        <p:spPr bwMode="auto">
          <a:xfrm>
            <a:off x="5331489" y="4586487"/>
            <a:ext cx="1222375" cy="1154430"/>
          </a:xfrm>
          <a:prstGeom prst="rect">
            <a:avLst/>
          </a:prstGeom>
          <a:noFill/>
          <a:ln>
            <a:noFill/>
          </a:ln>
        </p:spPr>
      </p:pic>
      <p:pic>
        <p:nvPicPr>
          <p:cNvPr id="13" name="Picture 12" descr="BOCAIP2011[1]"/>
          <p:cNvPicPr/>
          <p:nvPr/>
        </p:nvPicPr>
        <p:blipFill>
          <a:blip r:embed="rId10">
            <a:extLst>
              <a:ext uri="{28A0092B-C50C-407E-A947-70E740481C1C}">
                <a14:useLocalDpi xmlns:a14="http://schemas.microsoft.com/office/drawing/2010/main" val="0"/>
              </a:ext>
            </a:extLst>
          </a:blip>
          <a:srcRect/>
          <a:stretch>
            <a:fillRect/>
          </a:stretch>
        </p:blipFill>
        <p:spPr bwMode="auto">
          <a:xfrm>
            <a:off x="7122507" y="2801040"/>
            <a:ext cx="1424305" cy="1424305"/>
          </a:xfrm>
          <a:prstGeom prst="rect">
            <a:avLst/>
          </a:prstGeom>
          <a:noFill/>
          <a:ln>
            <a:noFill/>
          </a:ln>
        </p:spPr>
      </p:pic>
      <p:pic>
        <p:nvPicPr>
          <p:cNvPr id="14" name="Picture 13" descr="C:\Users\kpoloko\AppData\Local\Microsoft\Windows\INetCache\Content.Word\tebelopele logo.jpg"/>
          <p:cNvPicPr/>
          <p:nvPr/>
        </p:nvPicPr>
        <p:blipFill>
          <a:blip r:embed="rId11">
            <a:extLst>
              <a:ext uri="{28A0092B-C50C-407E-A947-70E740481C1C}">
                <a14:useLocalDpi xmlns:a14="http://schemas.microsoft.com/office/drawing/2010/main" val="0"/>
              </a:ext>
            </a:extLst>
          </a:blip>
          <a:srcRect/>
          <a:stretch>
            <a:fillRect/>
          </a:stretch>
        </p:blipFill>
        <p:spPr bwMode="auto">
          <a:xfrm>
            <a:off x="7208520" y="4537761"/>
            <a:ext cx="1478280" cy="1041400"/>
          </a:xfrm>
          <a:prstGeom prst="rect">
            <a:avLst/>
          </a:prstGeom>
          <a:noFill/>
          <a:ln>
            <a:noFill/>
          </a:ln>
        </p:spPr>
      </p:pic>
      <p:pic>
        <p:nvPicPr>
          <p:cNvPr id="15" name="Picture 2" descr="MOH Logo_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9167" y="1324128"/>
            <a:ext cx="1959976" cy="14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60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200" dirty="0"/>
              <a:t/>
            </a:r>
            <a:br>
              <a:rPr lang="en-US" sz="3200" dirty="0"/>
            </a:br>
            <a:r>
              <a:rPr lang="en-US" sz="3200" dirty="0"/>
              <a:t>Community patient tracking by Lay Community Health Workers (CHWs) is an effective strategy towards the 2</a:t>
            </a:r>
            <a:r>
              <a:rPr lang="en-US" sz="3200" baseline="30000" dirty="0"/>
              <a:t>nd</a:t>
            </a:r>
            <a:r>
              <a:rPr lang="en-US" sz="3200" dirty="0"/>
              <a:t> &amp; 3</a:t>
            </a:r>
            <a:r>
              <a:rPr lang="en-US" sz="3200" baseline="30000" dirty="0"/>
              <a:t>rd</a:t>
            </a:r>
            <a:r>
              <a:rPr lang="en-US" sz="3200" dirty="0"/>
              <a:t> 90</a:t>
            </a:r>
            <a:br>
              <a:rPr lang="en-US" sz="3200" dirty="0"/>
            </a:br>
            <a:endParaRPr lang="en-US" sz="3200" dirty="0"/>
          </a:p>
        </p:txBody>
      </p:sp>
      <p:sp>
        <p:nvSpPr>
          <p:cNvPr id="3" name="Content Placeholder 2"/>
          <p:cNvSpPr>
            <a:spLocks noGrp="1"/>
          </p:cNvSpPr>
          <p:nvPr>
            <p:ph sz="half" idx="1"/>
          </p:nvPr>
        </p:nvSpPr>
        <p:spPr/>
        <p:txBody>
          <a:bodyPr>
            <a:normAutofit/>
          </a:bodyPr>
          <a:lstStyle/>
          <a:p>
            <a:pPr marL="0" indent="0" algn="ctr">
              <a:buNone/>
            </a:pPr>
            <a:endParaRPr lang="en-US" b="1" dirty="0" smtClean="0"/>
          </a:p>
          <a:p>
            <a:pPr marL="0" indent="0" algn="ctr">
              <a:buNone/>
            </a:pPr>
            <a:endParaRPr lang="en-US" b="1" dirty="0"/>
          </a:p>
          <a:p>
            <a:pPr marL="0" indent="0" algn="ctr">
              <a:buNone/>
            </a:pPr>
            <a:r>
              <a:rPr lang="en-US" dirty="0" smtClean="0"/>
              <a:t>M</a:t>
            </a:r>
            <a:r>
              <a:rPr lang="en-US" b="1" dirty="0" smtClean="0"/>
              <a:t>orapedi Boitumelo M. </a:t>
            </a:r>
          </a:p>
          <a:p>
            <a:pPr marL="0" indent="0" algn="ctr">
              <a:buNone/>
            </a:pPr>
            <a:endParaRPr lang="en-US" dirty="0"/>
          </a:p>
          <a:p>
            <a:pPr marL="0" indent="0">
              <a:buNone/>
            </a:pPr>
            <a:endParaRPr lang="en-US" b="1" dirty="0"/>
          </a:p>
          <a:p>
            <a:pPr marL="0" indent="0">
              <a:buNone/>
            </a:pP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4438650" y="2165947"/>
            <a:ext cx="4525963" cy="3394472"/>
          </a:xfrm>
        </p:spPr>
      </p:pic>
      <p:pic>
        <p:nvPicPr>
          <p:cNvPr id="3074" name="Picture 1" descr="Description: FHI360_FinalLogo_Horizo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151" y="3577432"/>
            <a:ext cx="1346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05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GIPA Acknowledgement</a:t>
            </a:r>
            <a:endParaRPr lang="en-US" dirty="0"/>
          </a:p>
        </p:txBody>
      </p:sp>
      <p:sp>
        <p:nvSpPr>
          <p:cNvPr id="5" name="Content Placeholder 4"/>
          <p:cNvSpPr>
            <a:spLocks noGrp="1"/>
          </p:cNvSpPr>
          <p:nvPr>
            <p:ph idx="1"/>
          </p:nvPr>
        </p:nvSpPr>
        <p:spPr/>
        <p:txBody>
          <a:bodyPr/>
          <a:lstStyle/>
          <a:p>
            <a:r>
              <a:rPr lang="en-US" dirty="0" smtClean="0"/>
              <a:t>“</a:t>
            </a:r>
            <a:r>
              <a:rPr lang="en-US" dirty="0"/>
              <a:t>I want to begin by acknowledging and thanking the people living with HIV who have generously participated in </a:t>
            </a:r>
            <a:r>
              <a:rPr lang="en-US" dirty="0" smtClean="0"/>
              <a:t>the FHI 360, APC </a:t>
            </a:r>
            <a:r>
              <a:rPr lang="en-US" dirty="0" smtClean="0"/>
              <a:t> </a:t>
            </a:r>
            <a:r>
              <a:rPr lang="en-US" dirty="0" smtClean="0"/>
              <a:t>project the lessons of which will be shared here today”. </a:t>
            </a:r>
            <a:endParaRPr lang="en-US" dirty="0"/>
          </a:p>
        </p:txBody>
      </p:sp>
    </p:spTree>
    <p:extLst>
      <p:ext uri="{BB962C8B-B14F-4D97-AF65-F5344CB8AC3E}">
        <p14:creationId xmlns:p14="http://schemas.microsoft.com/office/powerpoint/2010/main" val="280607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 </a:t>
            </a:r>
            <a:endParaRPr lang="en-US" dirty="0"/>
          </a:p>
        </p:txBody>
      </p:sp>
      <p:sp>
        <p:nvSpPr>
          <p:cNvPr id="3" name="Content Placeholder 2"/>
          <p:cNvSpPr>
            <a:spLocks noGrp="1"/>
          </p:cNvSpPr>
          <p:nvPr>
            <p:ph idx="1"/>
          </p:nvPr>
        </p:nvSpPr>
        <p:spPr/>
        <p:txBody>
          <a:bodyPr>
            <a:normAutofit lnSpcReduction="10000"/>
          </a:bodyPr>
          <a:lstStyle/>
          <a:p>
            <a:r>
              <a:rPr lang="en-US" dirty="0" smtClean="0"/>
              <a:t>Background</a:t>
            </a:r>
          </a:p>
          <a:p>
            <a:r>
              <a:rPr lang="en-US" dirty="0" smtClean="0"/>
              <a:t>APC project </a:t>
            </a:r>
          </a:p>
          <a:p>
            <a:r>
              <a:rPr lang="en-US" dirty="0" smtClean="0"/>
              <a:t>Community patient tracing strategies for retention by CHWs</a:t>
            </a:r>
          </a:p>
          <a:p>
            <a:r>
              <a:rPr lang="en-US" dirty="0" smtClean="0"/>
              <a:t>Standard of care before APC project.</a:t>
            </a:r>
          </a:p>
          <a:p>
            <a:r>
              <a:rPr lang="en-US" dirty="0" smtClean="0"/>
              <a:t>Results</a:t>
            </a:r>
          </a:p>
          <a:p>
            <a:r>
              <a:rPr lang="en-US" dirty="0" smtClean="0"/>
              <a:t>Limitations</a:t>
            </a:r>
            <a:endParaRPr lang="en-US" dirty="0" smtClean="0"/>
          </a:p>
          <a:p>
            <a:r>
              <a:rPr lang="en-US" dirty="0" smtClean="0"/>
              <a:t>Conclusions</a:t>
            </a:r>
          </a:p>
          <a:p>
            <a:endParaRPr lang="en-US" dirty="0"/>
          </a:p>
        </p:txBody>
      </p:sp>
    </p:spTree>
    <p:extLst>
      <p:ext uri="{BB962C8B-B14F-4D97-AF65-F5344CB8AC3E}">
        <p14:creationId xmlns:p14="http://schemas.microsoft.com/office/powerpoint/2010/main" val="20895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97" y="0"/>
            <a:ext cx="8298205" cy="856343"/>
          </a:xfrm>
        </p:spPr>
        <p:txBody>
          <a:bodyPr/>
          <a:lstStyle/>
          <a:p>
            <a:r>
              <a:rPr lang="en-US" dirty="0" smtClean="0"/>
              <a:t>Background</a:t>
            </a:r>
            <a:endParaRPr lang="en-US" dirty="0"/>
          </a:p>
        </p:txBody>
      </p:sp>
      <p:sp>
        <p:nvSpPr>
          <p:cNvPr id="3" name="Content Placeholder 2"/>
          <p:cNvSpPr>
            <a:spLocks noGrp="1"/>
          </p:cNvSpPr>
          <p:nvPr>
            <p:ph sz="half" idx="1"/>
          </p:nvPr>
        </p:nvSpPr>
        <p:spPr>
          <a:xfrm>
            <a:off x="422897" y="711342"/>
            <a:ext cx="3836708" cy="5188527"/>
          </a:xfrm>
        </p:spPr>
        <p:txBody>
          <a:bodyPr>
            <a:noAutofit/>
          </a:bodyPr>
          <a:lstStyle/>
          <a:p>
            <a:r>
              <a:rPr lang="en-US" sz="2400" dirty="0" smtClean="0"/>
              <a:t>Located in Southern Africa.</a:t>
            </a:r>
          </a:p>
          <a:p>
            <a:endParaRPr lang="en-US" sz="2400" dirty="0" smtClean="0"/>
          </a:p>
          <a:p>
            <a:r>
              <a:rPr lang="en-US" sz="2400" dirty="0" smtClean="0"/>
              <a:t>Middle income country.</a:t>
            </a:r>
          </a:p>
          <a:p>
            <a:r>
              <a:rPr lang="en-US" sz="2400" dirty="0" smtClean="0"/>
              <a:t>Population 2,5 million</a:t>
            </a:r>
          </a:p>
          <a:p>
            <a:pPr marL="0" indent="0">
              <a:buNone/>
            </a:pPr>
            <a:endParaRPr lang="en-US" sz="2400" dirty="0" smtClean="0"/>
          </a:p>
          <a:p>
            <a:r>
              <a:rPr lang="en-US" sz="2400" dirty="0" smtClean="0"/>
              <a:t>High prevalence of HIV: 18.5%</a:t>
            </a:r>
            <a:r>
              <a:rPr lang="en-US" sz="2400" dirty="0">
                <a:solidFill>
                  <a:srgbClr val="FF0000"/>
                </a:solidFill>
              </a:rPr>
              <a:t> </a:t>
            </a:r>
            <a:r>
              <a:rPr lang="en-US" sz="2400" dirty="0" smtClean="0"/>
              <a:t>(BIAS IV, 2013).</a:t>
            </a:r>
          </a:p>
          <a:p>
            <a:pPr marL="0" indent="0">
              <a:buNone/>
            </a:pPr>
            <a:r>
              <a:rPr lang="en-US" sz="2400" dirty="0" smtClean="0"/>
              <a:t> </a:t>
            </a:r>
          </a:p>
          <a:p>
            <a:r>
              <a:rPr lang="en-US" sz="2400" dirty="0" smtClean="0"/>
              <a:t>In </a:t>
            </a:r>
            <a:r>
              <a:rPr lang="en-US" sz="2400" dirty="0"/>
              <a:t>June </a:t>
            </a:r>
            <a:r>
              <a:rPr lang="en-US" sz="2400" dirty="0" smtClean="0"/>
              <a:t>2016, </a:t>
            </a:r>
            <a:r>
              <a:rPr lang="en-US" sz="2400" dirty="0"/>
              <a:t>Botswana introduced 'Treat </a:t>
            </a:r>
            <a:r>
              <a:rPr lang="en-US" sz="2400" dirty="0" smtClean="0"/>
              <a:t>all’ (To </a:t>
            </a:r>
            <a:r>
              <a:rPr lang="en-US" sz="2400" dirty="0"/>
              <a:t>provide </a:t>
            </a:r>
            <a:r>
              <a:rPr lang="en-US" sz="2400" dirty="0" smtClean="0"/>
              <a:t> ART </a:t>
            </a:r>
            <a:r>
              <a:rPr lang="en-US" sz="2400" dirty="0"/>
              <a:t>for all citizens regardless of CD4 count</a:t>
            </a:r>
            <a:r>
              <a:rPr lang="en-US" sz="2400" dirty="0" smtClean="0"/>
              <a:t>.</a:t>
            </a:r>
            <a:endParaRPr lang="en-US" sz="2400" dirty="0"/>
          </a:p>
          <a:p>
            <a:pPr marL="0" indent="0">
              <a:buNone/>
            </a:pPr>
            <a:endParaRPr lang="en-US" sz="2400" dirty="0" smtClean="0"/>
          </a:p>
        </p:txBody>
      </p:sp>
      <p:pic>
        <p:nvPicPr>
          <p:cNvPr id="3074" name="Picture 2" descr="Image result for Map of Africa showing Botsw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146" y="856342"/>
            <a:ext cx="4843865" cy="53267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740945" y="1385452"/>
            <a:ext cx="4038600" cy="4525963"/>
          </a:xfrm>
        </p:spPr>
        <p:txBody>
          <a:bodyPr/>
          <a:lstStyle/>
          <a:p>
            <a:endParaRPr lang="en-US" dirty="0"/>
          </a:p>
        </p:txBody>
      </p:sp>
    </p:spTree>
    <p:extLst>
      <p:ext uri="{BB962C8B-B14F-4D97-AF65-F5344CB8AC3E}">
        <p14:creationId xmlns:p14="http://schemas.microsoft.com/office/powerpoint/2010/main" val="204266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3"/>
            <a:ext cx="8229600" cy="806015"/>
          </a:xfrm>
        </p:spPr>
        <p:txBody>
          <a:bodyPr>
            <a:normAutofit fontScale="90000"/>
          </a:bodyPr>
          <a:lstStyle/>
          <a:p>
            <a:r>
              <a:rPr lang="en-US" dirty="0"/>
              <a:t>Advancing Partners and communities (APC) project </a:t>
            </a:r>
          </a:p>
        </p:txBody>
      </p:sp>
      <p:sp>
        <p:nvSpPr>
          <p:cNvPr id="3" name="Content Placeholder 2"/>
          <p:cNvSpPr>
            <a:spLocks noGrp="1"/>
          </p:cNvSpPr>
          <p:nvPr>
            <p:ph idx="1"/>
          </p:nvPr>
        </p:nvSpPr>
        <p:spPr>
          <a:xfrm>
            <a:off x="457200" y="1340977"/>
            <a:ext cx="8229600" cy="5170200"/>
          </a:xfrm>
        </p:spPr>
        <p:txBody>
          <a:bodyPr>
            <a:noAutofit/>
          </a:bodyPr>
          <a:lstStyle/>
          <a:p>
            <a:r>
              <a:rPr lang="en-US" sz="2400" dirty="0" smtClean="0"/>
              <a:t>FHI </a:t>
            </a:r>
            <a:r>
              <a:rPr lang="en-US" sz="2400" dirty="0"/>
              <a:t>360, </a:t>
            </a:r>
            <a:r>
              <a:rPr lang="en-US" sz="2400" dirty="0" smtClean="0"/>
              <a:t>APC  funded </a:t>
            </a:r>
            <a:r>
              <a:rPr lang="en-US" sz="2400" dirty="0"/>
              <a:t>by PEPFAR through </a:t>
            </a:r>
            <a:r>
              <a:rPr lang="en-US" sz="2400" dirty="0" smtClean="0"/>
              <a:t>USAID</a:t>
            </a:r>
          </a:p>
          <a:p>
            <a:r>
              <a:rPr lang="en-US" sz="2400" dirty="0" smtClean="0"/>
              <a:t>Implemented in 8 districts in Botswana</a:t>
            </a:r>
          </a:p>
          <a:p>
            <a:r>
              <a:rPr lang="en-US" sz="2400" dirty="0" smtClean="0"/>
              <a:t>Builds </a:t>
            </a:r>
            <a:r>
              <a:rPr lang="en-US" sz="2400" dirty="0"/>
              <a:t>the capacity of communities </a:t>
            </a:r>
            <a:r>
              <a:rPr lang="en-US" sz="2400" dirty="0" smtClean="0"/>
              <a:t>to contribute to epidemic control. </a:t>
            </a:r>
          </a:p>
          <a:p>
            <a:r>
              <a:rPr lang="en-US" sz="2400" dirty="0" smtClean="0"/>
              <a:t>Trained CHWs support </a:t>
            </a:r>
            <a:r>
              <a:rPr lang="en-US" sz="2400" dirty="0"/>
              <a:t>health facilities </a:t>
            </a:r>
            <a:r>
              <a:rPr lang="en-US" sz="2400" dirty="0" smtClean="0"/>
              <a:t>to trace PLHIV </a:t>
            </a:r>
          </a:p>
          <a:p>
            <a:pPr lvl="1"/>
            <a:r>
              <a:rPr lang="en-US" sz="2400" dirty="0"/>
              <a:t>Not yet initiated on </a:t>
            </a:r>
            <a:r>
              <a:rPr lang="en-US" sz="2400" dirty="0" smtClean="0"/>
              <a:t>ART </a:t>
            </a:r>
            <a:r>
              <a:rPr lang="en-US" sz="2400" dirty="0" smtClean="0"/>
              <a:t>but are </a:t>
            </a:r>
            <a:r>
              <a:rPr lang="en-US" sz="2400" dirty="0" smtClean="0"/>
              <a:t>in the IDCC register</a:t>
            </a:r>
            <a:endParaRPr lang="en-US" sz="2400" dirty="0"/>
          </a:p>
          <a:p>
            <a:pPr lvl="1"/>
            <a:r>
              <a:rPr lang="en-US" sz="2400" dirty="0"/>
              <a:t>Missed appointments, defaulters and </a:t>
            </a:r>
            <a:r>
              <a:rPr lang="en-US" sz="2400" dirty="0" smtClean="0"/>
              <a:t>Lost to follow-up (LTFU).</a:t>
            </a:r>
            <a:endParaRPr lang="en-US" sz="2400" dirty="0"/>
          </a:p>
          <a:p>
            <a:r>
              <a:rPr lang="en-US" sz="2400" dirty="0" smtClean="0"/>
              <a:t>CHWs use standardized tracking tools and SOPs developed by APC</a:t>
            </a:r>
            <a:r>
              <a:rPr lang="en-US" sz="2400" dirty="0"/>
              <a:t> </a:t>
            </a:r>
            <a:r>
              <a:rPr lang="en-US" sz="2400" dirty="0" smtClean="0"/>
              <a:t>project. </a:t>
            </a:r>
          </a:p>
          <a:p>
            <a:endParaRPr lang="en-US" sz="2400" dirty="0"/>
          </a:p>
          <a:p>
            <a:endParaRPr lang="en-US" sz="2400" dirty="0" smtClean="0"/>
          </a:p>
          <a:p>
            <a:pPr marL="457200" lvl="1" indent="0">
              <a:buNone/>
            </a:pPr>
            <a:endParaRPr lang="en-US" sz="2400" dirty="0" smtClean="0"/>
          </a:p>
          <a:p>
            <a:endParaRPr lang="en-US" sz="2400" dirty="0" smtClean="0"/>
          </a:p>
        </p:txBody>
      </p:sp>
    </p:spTree>
    <p:extLst>
      <p:ext uri="{BB962C8B-B14F-4D97-AF65-F5344CB8AC3E}">
        <p14:creationId xmlns:p14="http://schemas.microsoft.com/office/powerpoint/2010/main" val="409073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92" t="13122" r="21355" b="5837"/>
          <a:stretch/>
        </p:blipFill>
        <p:spPr>
          <a:xfrm>
            <a:off x="383612" y="742563"/>
            <a:ext cx="7832934" cy="4995195"/>
          </a:xfrm>
          <a:prstGeom prst="rect">
            <a:avLst/>
          </a:prstGeom>
        </p:spPr>
      </p:pic>
      <p:sp>
        <p:nvSpPr>
          <p:cNvPr id="5" name="Plus 4"/>
          <p:cNvSpPr/>
          <p:nvPr/>
        </p:nvSpPr>
        <p:spPr>
          <a:xfrm>
            <a:off x="6692795" y="3816813"/>
            <a:ext cx="289897" cy="246774"/>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35" name="Straight Connector 34"/>
          <p:cNvCxnSpPr/>
          <p:nvPr/>
        </p:nvCxnSpPr>
        <p:spPr>
          <a:xfrm flipH="1" flipV="1">
            <a:off x="5801664" y="2432231"/>
            <a:ext cx="948871" cy="167046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695048" y="3958510"/>
            <a:ext cx="3979115" cy="2644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7" idx="0"/>
          </p:cNvCxnSpPr>
          <p:nvPr/>
        </p:nvCxnSpPr>
        <p:spPr>
          <a:xfrm flipH="1">
            <a:off x="6636093" y="4429321"/>
            <a:ext cx="498954" cy="41078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29659" y="1922752"/>
            <a:ext cx="4308084" cy="219323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115452" y="-4736"/>
            <a:ext cx="8846402" cy="66488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700" b="1" dirty="0">
              <a:latin typeface="Trade Gothic LH Bold Extended"/>
              <a:cs typeface="Leelawadee" panose="020B0502040204020203" pitchFamily="34" charset="-34"/>
            </a:endParaRPr>
          </a:p>
        </p:txBody>
      </p:sp>
      <p:sp>
        <p:nvSpPr>
          <p:cNvPr id="53" name="TextBox 52"/>
          <p:cNvSpPr txBox="1"/>
          <p:nvPr/>
        </p:nvSpPr>
        <p:spPr>
          <a:xfrm>
            <a:off x="8145671" y="2247565"/>
            <a:ext cx="1026123" cy="369332"/>
          </a:xfrm>
          <a:prstGeom prst="rect">
            <a:avLst/>
          </a:prstGeom>
          <a:noFill/>
        </p:spPr>
        <p:txBody>
          <a:bodyPr wrap="square" rtlCol="0">
            <a:spAutoFit/>
          </a:bodyPr>
          <a:lstStyle/>
          <a:p>
            <a:pPr algn="ctr" defTabSz="685800"/>
            <a:r>
              <a:rPr lang="en-US" b="1" dirty="0" smtClean="0">
                <a:solidFill>
                  <a:prstClr val="black"/>
                </a:solidFill>
              </a:rPr>
              <a:t>Nurse</a:t>
            </a:r>
            <a:endParaRPr lang="en-US" b="1" i="1" dirty="0">
              <a:solidFill>
                <a:prstClr val="black"/>
              </a:solidFill>
            </a:endParaRPr>
          </a:p>
        </p:txBody>
      </p:sp>
      <p:sp>
        <p:nvSpPr>
          <p:cNvPr id="55" name="TextBox 54"/>
          <p:cNvSpPr txBox="1"/>
          <p:nvPr/>
        </p:nvSpPr>
        <p:spPr>
          <a:xfrm>
            <a:off x="8251776" y="3383085"/>
            <a:ext cx="1545456" cy="646331"/>
          </a:xfrm>
          <a:prstGeom prst="rect">
            <a:avLst/>
          </a:prstGeom>
          <a:noFill/>
        </p:spPr>
        <p:txBody>
          <a:bodyPr wrap="square" rtlCol="0">
            <a:spAutoFit/>
          </a:bodyPr>
          <a:lstStyle/>
          <a:p>
            <a:pPr defTabSz="685800"/>
            <a:r>
              <a:rPr lang="en-US" b="1" dirty="0" smtClean="0">
                <a:solidFill>
                  <a:prstClr val="black"/>
                </a:solidFill>
              </a:rPr>
              <a:t>Phone </a:t>
            </a:r>
          </a:p>
          <a:p>
            <a:pPr defTabSz="685800"/>
            <a:r>
              <a:rPr lang="en-US" b="1" dirty="0" smtClean="0">
                <a:solidFill>
                  <a:prstClr val="black"/>
                </a:solidFill>
              </a:rPr>
              <a:t>  call</a:t>
            </a:r>
            <a:endParaRPr lang="en-US" b="1" dirty="0">
              <a:solidFill>
                <a:prstClr val="black"/>
              </a:solidFill>
            </a:endParaRPr>
          </a:p>
        </p:txBody>
      </p:sp>
      <p:cxnSp>
        <p:nvCxnSpPr>
          <p:cNvPr id="64" name="Straight Connector 63"/>
          <p:cNvCxnSpPr/>
          <p:nvPr/>
        </p:nvCxnSpPr>
        <p:spPr>
          <a:xfrm flipH="1">
            <a:off x="5710807" y="4287306"/>
            <a:ext cx="1039728" cy="35000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6140526" y="3046791"/>
            <a:ext cx="1772388" cy="1615127"/>
          </a:xfrm>
          <a:prstGeom prst="ellipse">
            <a:avLst/>
          </a:prstGeom>
          <a:solidFill>
            <a:schemeClr val="accent2">
              <a:lumMod val="40000"/>
              <a:lumOff val="60000"/>
            </a:schemeClr>
          </a:solidFill>
          <a:ln w="730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73" name="Picture 72"/>
          <p:cNvPicPr>
            <a:picLocks noChangeAspect="1"/>
          </p:cNvPicPr>
          <p:nvPr/>
        </p:nvPicPr>
        <p:blipFill>
          <a:blip r:embed="rId4"/>
          <a:stretch>
            <a:fillRect/>
          </a:stretch>
        </p:blipFill>
        <p:spPr>
          <a:xfrm>
            <a:off x="5247341" y="1988353"/>
            <a:ext cx="398632" cy="962216"/>
          </a:xfrm>
          <a:prstGeom prst="rect">
            <a:avLst/>
          </a:prstGeom>
        </p:spPr>
      </p:pic>
      <p:pic>
        <p:nvPicPr>
          <p:cNvPr id="78" name="Picture 77"/>
          <p:cNvPicPr/>
          <p:nvPr/>
        </p:nvPicPr>
        <p:blipFill>
          <a:blip r:embed="rId5"/>
          <a:stretch>
            <a:fillRect/>
          </a:stretch>
        </p:blipFill>
        <p:spPr>
          <a:xfrm>
            <a:off x="6644036" y="3277726"/>
            <a:ext cx="496348" cy="482100"/>
          </a:xfrm>
          <a:prstGeom prst="rect">
            <a:avLst/>
          </a:prstGeom>
        </p:spPr>
      </p:pic>
      <p:pic>
        <p:nvPicPr>
          <p:cNvPr id="79" name="Picture 78"/>
          <p:cNvPicPr/>
          <p:nvPr/>
        </p:nvPicPr>
        <p:blipFill>
          <a:blip r:embed="rId5"/>
          <a:stretch>
            <a:fillRect/>
          </a:stretch>
        </p:blipFill>
        <p:spPr>
          <a:xfrm>
            <a:off x="8311147" y="549116"/>
            <a:ext cx="610704" cy="565217"/>
          </a:xfrm>
          <a:prstGeom prst="rect">
            <a:avLst/>
          </a:prstGeom>
        </p:spPr>
      </p:pic>
      <p:sp>
        <p:nvSpPr>
          <p:cNvPr id="82" name="TextBox 81"/>
          <p:cNvSpPr txBox="1"/>
          <p:nvPr/>
        </p:nvSpPr>
        <p:spPr>
          <a:xfrm>
            <a:off x="8145671" y="1179233"/>
            <a:ext cx="1026123" cy="369332"/>
          </a:xfrm>
          <a:prstGeom prst="rect">
            <a:avLst/>
          </a:prstGeom>
          <a:noFill/>
        </p:spPr>
        <p:txBody>
          <a:bodyPr wrap="square" rtlCol="0">
            <a:spAutoFit/>
          </a:bodyPr>
          <a:lstStyle/>
          <a:p>
            <a:pPr algn="ctr" defTabSz="685800"/>
            <a:r>
              <a:rPr lang="en-US" b="1" dirty="0" smtClean="0">
                <a:solidFill>
                  <a:prstClr val="black"/>
                </a:solidFill>
              </a:rPr>
              <a:t>IDCC </a:t>
            </a:r>
            <a:endParaRPr lang="en-US" b="1" dirty="0">
              <a:solidFill>
                <a:prstClr val="black"/>
              </a:solidFill>
            </a:endParaRPr>
          </a:p>
        </p:txBody>
      </p:sp>
      <p:sp>
        <p:nvSpPr>
          <p:cNvPr id="83" name="TextBox 82"/>
          <p:cNvSpPr txBox="1"/>
          <p:nvPr/>
        </p:nvSpPr>
        <p:spPr>
          <a:xfrm>
            <a:off x="797106" y="92458"/>
            <a:ext cx="7483093" cy="646331"/>
          </a:xfrm>
          <a:prstGeom prst="rect">
            <a:avLst/>
          </a:prstGeom>
          <a:noFill/>
        </p:spPr>
        <p:txBody>
          <a:bodyPr wrap="square" rtlCol="0">
            <a:spAutoFit/>
          </a:bodyPr>
          <a:lstStyle/>
          <a:p>
            <a:pPr algn="ctr" defTabSz="685800"/>
            <a:r>
              <a:rPr lang="en-US" sz="3600" b="1" dirty="0" smtClean="0">
                <a:solidFill>
                  <a:schemeClr val="tx2">
                    <a:lumMod val="60000"/>
                    <a:lumOff val="40000"/>
                  </a:schemeClr>
                </a:solidFill>
                <a:latin typeface="Raleway"/>
              </a:rPr>
              <a:t>Standard of care before CHWs</a:t>
            </a:r>
            <a:endParaRPr lang="en-US" sz="3600" b="1" dirty="0">
              <a:solidFill>
                <a:schemeClr val="tx2">
                  <a:lumMod val="60000"/>
                  <a:lumOff val="40000"/>
                </a:schemeClr>
              </a:solidFill>
              <a:latin typeface="Raleway"/>
            </a:endParaRPr>
          </a:p>
        </p:txBody>
      </p:sp>
      <p:sp>
        <p:nvSpPr>
          <p:cNvPr id="85" name="Oval 84"/>
          <p:cNvSpPr/>
          <p:nvPr/>
        </p:nvSpPr>
        <p:spPr>
          <a:xfrm>
            <a:off x="8446495" y="4156702"/>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6" name="TextBox 85"/>
          <p:cNvSpPr txBox="1"/>
          <p:nvPr/>
        </p:nvSpPr>
        <p:spPr>
          <a:xfrm>
            <a:off x="8366654" y="5139088"/>
            <a:ext cx="1026123" cy="369332"/>
          </a:xfrm>
          <a:prstGeom prst="rect">
            <a:avLst/>
          </a:prstGeom>
          <a:noFill/>
        </p:spPr>
        <p:txBody>
          <a:bodyPr wrap="square" rtlCol="0">
            <a:spAutoFit/>
          </a:bodyPr>
          <a:lstStyle/>
          <a:p>
            <a:pPr defTabSz="685800"/>
            <a:r>
              <a:rPr lang="en-US" b="1" dirty="0" smtClean="0">
                <a:solidFill>
                  <a:prstClr val="black"/>
                </a:solidFill>
              </a:rPr>
              <a:t>Client </a:t>
            </a:r>
            <a:endParaRPr lang="en-US" b="1" dirty="0">
              <a:solidFill>
                <a:prstClr val="black"/>
              </a:solidFill>
            </a:endParaRPr>
          </a:p>
        </p:txBody>
      </p:sp>
      <p:sp>
        <p:nvSpPr>
          <p:cNvPr id="42" name="Oval 41"/>
          <p:cNvSpPr/>
          <p:nvPr/>
        </p:nvSpPr>
        <p:spPr>
          <a:xfrm>
            <a:off x="4843765" y="4624135"/>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7" name="Oval 46"/>
          <p:cNvSpPr/>
          <p:nvPr/>
        </p:nvSpPr>
        <p:spPr>
          <a:xfrm>
            <a:off x="1763268" y="1619971"/>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50" name="Picture 49"/>
          <p:cNvPicPr>
            <a:picLocks noChangeAspect="1"/>
          </p:cNvPicPr>
          <p:nvPr/>
        </p:nvPicPr>
        <p:blipFill>
          <a:blip r:embed="rId4"/>
          <a:stretch>
            <a:fillRect/>
          </a:stretch>
        </p:blipFill>
        <p:spPr>
          <a:xfrm>
            <a:off x="2131027" y="3512098"/>
            <a:ext cx="398632" cy="962216"/>
          </a:xfrm>
          <a:prstGeom prst="rect">
            <a:avLst/>
          </a:prstGeom>
        </p:spPr>
      </p:pic>
      <p:pic>
        <p:nvPicPr>
          <p:cNvPr id="57" name="Picture 56"/>
          <p:cNvPicPr>
            <a:picLocks noChangeAspect="1"/>
          </p:cNvPicPr>
          <p:nvPr/>
        </p:nvPicPr>
        <p:blipFill>
          <a:blip r:embed="rId4"/>
          <a:stretch>
            <a:fillRect/>
          </a:stretch>
        </p:blipFill>
        <p:spPr>
          <a:xfrm>
            <a:off x="6892210" y="4733082"/>
            <a:ext cx="398632" cy="962216"/>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2231950" y="1497264"/>
            <a:ext cx="437064" cy="431701"/>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5718505" y="2019016"/>
            <a:ext cx="437064" cy="431701"/>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6417561" y="4840107"/>
            <a:ext cx="437064" cy="431701"/>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5337866" y="4593428"/>
            <a:ext cx="437064" cy="431701"/>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2502964" y="3631886"/>
            <a:ext cx="437064" cy="431701"/>
          </a:xfrm>
          <a:prstGeom prst="rect">
            <a:avLst/>
          </a:prstGeom>
        </p:spPr>
      </p:pic>
      <p:pic>
        <p:nvPicPr>
          <p:cNvPr id="2" name="Picture 1"/>
          <p:cNvPicPr>
            <a:picLocks noChangeAspect="1"/>
          </p:cNvPicPr>
          <p:nvPr/>
        </p:nvPicPr>
        <p:blipFill>
          <a:blip r:embed="rId8"/>
          <a:stretch>
            <a:fillRect/>
          </a:stretch>
        </p:blipFill>
        <p:spPr>
          <a:xfrm>
            <a:off x="7226432" y="3663546"/>
            <a:ext cx="460883" cy="659319"/>
          </a:xfrm>
          <a:prstGeom prst="rect">
            <a:avLst/>
          </a:prstGeom>
        </p:spPr>
      </p:pic>
      <p:pic>
        <p:nvPicPr>
          <p:cNvPr id="48" name="Picture 47"/>
          <p:cNvPicPr>
            <a:picLocks noChangeAspect="1"/>
          </p:cNvPicPr>
          <p:nvPr/>
        </p:nvPicPr>
        <p:blipFill>
          <a:blip r:embed="rId8"/>
          <a:stretch>
            <a:fillRect/>
          </a:stretch>
        </p:blipFill>
        <p:spPr>
          <a:xfrm>
            <a:off x="8418833" y="1510062"/>
            <a:ext cx="460883" cy="659319"/>
          </a:xfrm>
          <a:prstGeom prst="rect">
            <a:avLst/>
          </a:prstGeom>
        </p:spPr>
      </p:pic>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l="15507" t="14039" r="15407" b="17723"/>
          <a:stretch/>
        </p:blipFill>
        <p:spPr>
          <a:xfrm>
            <a:off x="8418833" y="2804706"/>
            <a:ext cx="437064" cy="431701"/>
          </a:xfrm>
          <a:prstGeom prst="rect">
            <a:avLst/>
          </a:prstGeom>
        </p:spPr>
      </p:pic>
      <p:sp>
        <p:nvSpPr>
          <p:cNvPr id="54" name="TextBox 53"/>
          <p:cNvSpPr txBox="1"/>
          <p:nvPr/>
        </p:nvSpPr>
        <p:spPr>
          <a:xfrm>
            <a:off x="162180" y="5866431"/>
            <a:ext cx="7912914" cy="369332"/>
          </a:xfrm>
          <a:prstGeom prst="rect">
            <a:avLst/>
          </a:prstGeom>
          <a:noFill/>
        </p:spPr>
        <p:txBody>
          <a:bodyPr wrap="square" rtlCol="0">
            <a:spAutoFit/>
          </a:bodyPr>
          <a:lstStyle/>
          <a:p>
            <a:pPr algn="ctr" defTabSz="685800"/>
            <a:r>
              <a:rPr lang="en-US" b="1" dirty="0" smtClean="0">
                <a:latin typeface="Raleway"/>
              </a:rPr>
              <a:t>Before CHWs Nurses traced PLHIV lost from care through phone calls. </a:t>
            </a:r>
            <a:endParaRPr lang="en-US" b="1" dirty="0">
              <a:latin typeface="Raleway"/>
            </a:endParaRPr>
          </a:p>
        </p:txBody>
      </p:sp>
    </p:spTree>
    <p:extLst>
      <p:ext uri="{BB962C8B-B14F-4D97-AF65-F5344CB8AC3E}">
        <p14:creationId xmlns:p14="http://schemas.microsoft.com/office/powerpoint/2010/main" val="20871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92" t="13122" r="21355" b="5837"/>
          <a:stretch/>
        </p:blipFill>
        <p:spPr>
          <a:xfrm>
            <a:off x="364980" y="1103183"/>
            <a:ext cx="7832934" cy="4995195"/>
          </a:xfrm>
          <a:prstGeom prst="rect">
            <a:avLst/>
          </a:prstGeom>
        </p:spPr>
      </p:pic>
      <p:sp>
        <p:nvSpPr>
          <p:cNvPr id="5" name="Plus 4"/>
          <p:cNvSpPr/>
          <p:nvPr/>
        </p:nvSpPr>
        <p:spPr>
          <a:xfrm>
            <a:off x="6692795" y="3816813"/>
            <a:ext cx="289897" cy="246774"/>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35" name="Straight Connector 34"/>
          <p:cNvCxnSpPr/>
          <p:nvPr/>
        </p:nvCxnSpPr>
        <p:spPr>
          <a:xfrm flipH="1" flipV="1">
            <a:off x="5801664" y="2432231"/>
            <a:ext cx="948871" cy="167046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695048" y="3958510"/>
            <a:ext cx="3979115" cy="2644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603836" y="4082845"/>
            <a:ext cx="283836" cy="661081"/>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29659" y="1922752"/>
            <a:ext cx="4308084" cy="219323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115452" y="-4736"/>
            <a:ext cx="8846402" cy="66488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700" b="1" dirty="0">
              <a:latin typeface="Trade Gothic LH Bold Extended"/>
              <a:cs typeface="Leelawadee" panose="020B0502040204020203" pitchFamily="34" charset="-34"/>
            </a:endParaRPr>
          </a:p>
        </p:txBody>
      </p:sp>
      <p:sp>
        <p:nvSpPr>
          <p:cNvPr id="53" name="TextBox 52"/>
          <p:cNvSpPr txBox="1"/>
          <p:nvPr/>
        </p:nvSpPr>
        <p:spPr>
          <a:xfrm>
            <a:off x="8132710" y="3760543"/>
            <a:ext cx="1026123" cy="646331"/>
          </a:xfrm>
          <a:prstGeom prst="rect">
            <a:avLst/>
          </a:prstGeom>
          <a:noFill/>
        </p:spPr>
        <p:txBody>
          <a:bodyPr wrap="square" rtlCol="0">
            <a:spAutoFit/>
          </a:bodyPr>
          <a:lstStyle/>
          <a:p>
            <a:pPr algn="ctr" defTabSz="685800"/>
            <a:r>
              <a:rPr lang="en-US" b="1" dirty="0" smtClean="0">
                <a:solidFill>
                  <a:prstClr val="black"/>
                </a:solidFill>
              </a:rPr>
              <a:t>Senior </a:t>
            </a:r>
          </a:p>
          <a:p>
            <a:pPr algn="ctr" defTabSz="685800"/>
            <a:r>
              <a:rPr lang="en-US" b="1" dirty="0" smtClean="0">
                <a:solidFill>
                  <a:prstClr val="black"/>
                </a:solidFill>
              </a:rPr>
              <a:t>CHW</a:t>
            </a:r>
            <a:endParaRPr lang="en-US" b="1" i="1" dirty="0">
              <a:solidFill>
                <a:prstClr val="black"/>
              </a:solidFill>
            </a:endParaRPr>
          </a:p>
        </p:txBody>
      </p:sp>
      <p:sp>
        <p:nvSpPr>
          <p:cNvPr id="55" name="TextBox 54"/>
          <p:cNvSpPr txBox="1"/>
          <p:nvPr/>
        </p:nvSpPr>
        <p:spPr>
          <a:xfrm>
            <a:off x="8286018" y="4898818"/>
            <a:ext cx="1545456" cy="369332"/>
          </a:xfrm>
          <a:prstGeom prst="rect">
            <a:avLst/>
          </a:prstGeom>
          <a:noFill/>
        </p:spPr>
        <p:txBody>
          <a:bodyPr wrap="square" rtlCol="0">
            <a:spAutoFit/>
          </a:bodyPr>
          <a:lstStyle/>
          <a:p>
            <a:pPr defTabSz="685800"/>
            <a:r>
              <a:rPr lang="en-US" b="1" dirty="0" smtClean="0">
                <a:solidFill>
                  <a:prstClr val="black"/>
                </a:solidFill>
              </a:rPr>
              <a:t>CHW</a:t>
            </a:r>
            <a:endParaRPr lang="en-US" b="1" dirty="0">
              <a:solidFill>
                <a:prstClr val="black"/>
              </a:solidFill>
            </a:endParaRPr>
          </a:p>
        </p:txBody>
      </p:sp>
      <p:sp>
        <p:nvSpPr>
          <p:cNvPr id="56" name="Smiley Face 55"/>
          <p:cNvSpPr/>
          <p:nvPr/>
        </p:nvSpPr>
        <p:spPr>
          <a:xfrm>
            <a:off x="8426659" y="4406874"/>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64" name="Straight Connector 63"/>
          <p:cNvCxnSpPr/>
          <p:nvPr/>
        </p:nvCxnSpPr>
        <p:spPr>
          <a:xfrm flipH="1">
            <a:off x="5710807" y="4287306"/>
            <a:ext cx="1039728" cy="35000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6159441" y="2995356"/>
            <a:ext cx="1927887" cy="1641956"/>
          </a:xfrm>
          <a:prstGeom prst="ellipse">
            <a:avLst/>
          </a:prstGeom>
          <a:solidFill>
            <a:srgbClr val="FFFF00"/>
          </a:solidFill>
          <a:ln w="730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73" name="Picture 72"/>
          <p:cNvPicPr>
            <a:picLocks noChangeAspect="1"/>
          </p:cNvPicPr>
          <p:nvPr/>
        </p:nvPicPr>
        <p:blipFill>
          <a:blip r:embed="rId4"/>
          <a:stretch>
            <a:fillRect/>
          </a:stretch>
        </p:blipFill>
        <p:spPr>
          <a:xfrm>
            <a:off x="5247341" y="1988353"/>
            <a:ext cx="398632" cy="962216"/>
          </a:xfrm>
          <a:prstGeom prst="rect">
            <a:avLst/>
          </a:prstGeom>
        </p:spPr>
      </p:pic>
      <p:pic>
        <p:nvPicPr>
          <p:cNvPr id="78" name="Picture 77"/>
          <p:cNvPicPr/>
          <p:nvPr/>
        </p:nvPicPr>
        <p:blipFill>
          <a:blip r:embed="rId5"/>
          <a:stretch>
            <a:fillRect/>
          </a:stretch>
        </p:blipFill>
        <p:spPr>
          <a:xfrm>
            <a:off x="6671359" y="3480954"/>
            <a:ext cx="496348" cy="482100"/>
          </a:xfrm>
          <a:prstGeom prst="rect">
            <a:avLst/>
          </a:prstGeom>
        </p:spPr>
      </p:pic>
      <p:pic>
        <p:nvPicPr>
          <p:cNvPr id="79" name="Picture 78"/>
          <p:cNvPicPr/>
          <p:nvPr/>
        </p:nvPicPr>
        <p:blipFill>
          <a:blip r:embed="rId5"/>
          <a:stretch>
            <a:fillRect/>
          </a:stretch>
        </p:blipFill>
        <p:spPr>
          <a:xfrm>
            <a:off x="8289684" y="229686"/>
            <a:ext cx="610704" cy="565217"/>
          </a:xfrm>
          <a:prstGeom prst="rect">
            <a:avLst/>
          </a:prstGeom>
        </p:spPr>
      </p:pic>
      <p:sp>
        <p:nvSpPr>
          <p:cNvPr id="82" name="TextBox 81"/>
          <p:cNvSpPr txBox="1"/>
          <p:nvPr/>
        </p:nvSpPr>
        <p:spPr>
          <a:xfrm>
            <a:off x="8117877" y="757429"/>
            <a:ext cx="1026123" cy="369332"/>
          </a:xfrm>
          <a:prstGeom prst="rect">
            <a:avLst/>
          </a:prstGeom>
          <a:noFill/>
        </p:spPr>
        <p:txBody>
          <a:bodyPr wrap="square" rtlCol="0">
            <a:spAutoFit/>
          </a:bodyPr>
          <a:lstStyle/>
          <a:p>
            <a:pPr algn="ctr" defTabSz="685800"/>
            <a:r>
              <a:rPr lang="en-US" b="1" dirty="0" smtClean="0">
                <a:solidFill>
                  <a:prstClr val="black"/>
                </a:solidFill>
              </a:rPr>
              <a:t>IDCC </a:t>
            </a:r>
            <a:endParaRPr lang="en-US" b="1" dirty="0">
              <a:solidFill>
                <a:prstClr val="black"/>
              </a:solidFill>
            </a:endParaRPr>
          </a:p>
        </p:txBody>
      </p:sp>
      <p:sp>
        <p:nvSpPr>
          <p:cNvPr id="83" name="TextBox 82"/>
          <p:cNvSpPr txBox="1"/>
          <p:nvPr/>
        </p:nvSpPr>
        <p:spPr>
          <a:xfrm>
            <a:off x="797106" y="-15888"/>
            <a:ext cx="7483093" cy="1077218"/>
          </a:xfrm>
          <a:prstGeom prst="rect">
            <a:avLst/>
          </a:prstGeom>
          <a:noFill/>
        </p:spPr>
        <p:txBody>
          <a:bodyPr wrap="square" rtlCol="0">
            <a:spAutoFit/>
          </a:bodyPr>
          <a:lstStyle/>
          <a:p>
            <a:pPr algn="ctr" defTabSz="685800"/>
            <a:r>
              <a:rPr lang="en-US" sz="3200" b="1" dirty="0" smtClean="0">
                <a:solidFill>
                  <a:schemeClr val="tx2">
                    <a:lumMod val="60000"/>
                    <a:lumOff val="40000"/>
                  </a:schemeClr>
                </a:solidFill>
                <a:latin typeface="Raleway"/>
              </a:rPr>
              <a:t>Joint Community facility standard of care </a:t>
            </a:r>
            <a:endParaRPr lang="en-US" sz="3200" b="1" dirty="0">
              <a:solidFill>
                <a:schemeClr val="tx2">
                  <a:lumMod val="60000"/>
                  <a:lumOff val="40000"/>
                </a:schemeClr>
              </a:solidFill>
              <a:latin typeface="Raleway"/>
            </a:endParaRPr>
          </a:p>
        </p:txBody>
      </p:sp>
      <p:sp>
        <p:nvSpPr>
          <p:cNvPr id="85" name="Oval 84"/>
          <p:cNvSpPr/>
          <p:nvPr/>
        </p:nvSpPr>
        <p:spPr>
          <a:xfrm>
            <a:off x="8381738" y="5268150"/>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6" name="TextBox 85"/>
          <p:cNvSpPr txBox="1"/>
          <p:nvPr/>
        </p:nvSpPr>
        <p:spPr>
          <a:xfrm>
            <a:off x="8280199" y="6085985"/>
            <a:ext cx="1026123" cy="369332"/>
          </a:xfrm>
          <a:prstGeom prst="rect">
            <a:avLst/>
          </a:prstGeom>
          <a:noFill/>
        </p:spPr>
        <p:txBody>
          <a:bodyPr wrap="square" rtlCol="0">
            <a:spAutoFit/>
          </a:bodyPr>
          <a:lstStyle/>
          <a:p>
            <a:pPr defTabSz="685800"/>
            <a:r>
              <a:rPr lang="en-US" b="1" dirty="0" smtClean="0">
                <a:solidFill>
                  <a:prstClr val="black"/>
                </a:solidFill>
              </a:rPr>
              <a:t>Client </a:t>
            </a:r>
            <a:endParaRPr lang="en-US" b="1" dirty="0">
              <a:solidFill>
                <a:prstClr val="black"/>
              </a:solidFill>
            </a:endParaRPr>
          </a:p>
        </p:txBody>
      </p:sp>
      <p:sp>
        <p:nvSpPr>
          <p:cNvPr id="33" name="Smiley Face 32"/>
          <p:cNvSpPr/>
          <p:nvPr/>
        </p:nvSpPr>
        <p:spPr>
          <a:xfrm>
            <a:off x="8445105" y="3358601"/>
            <a:ext cx="462131" cy="460875"/>
          </a:xfrm>
          <a:prstGeom prst="smileyFace">
            <a:avLst/>
          </a:prstGeom>
          <a:solidFill>
            <a:srgbClr val="ED1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6" name="Smiley Face 35"/>
          <p:cNvSpPr/>
          <p:nvPr/>
        </p:nvSpPr>
        <p:spPr>
          <a:xfrm>
            <a:off x="6334818" y="4749094"/>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9" name="Smiley Face 38"/>
          <p:cNvSpPr/>
          <p:nvPr/>
        </p:nvSpPr>
        <p:spPr>
          <a:xfrm>
            <a:off x="5292868" y="4540263"/>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0" name="Smiley Face 39"/>
          <p:cNvSpPr/>
          <p:nvPr/>
        </p:nvSpPr>
        <p:spPr>
          <a:xfrm>
            <a:off x="5656715" y="2132274"/>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2" name="Oval 41"/>
          <p:cNvSpPr/>
          <p:nvPr/>
        </p:nvSpPr>
        <p:spPr>
          <a:xfrm>
            <a:off x="4843765" y="4624135"/>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4" name="Smiley Face 43"/>
          <p:cNvSpPr/>
          <p:nvPr/>
        </p:nvSpPr>
        <p:spPr>
          <a:xfrm>
            <a:off x="2564652" y="3655107"/>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5" name="Smiley Face 44"/>
          <p:cNvSpPr/>
          <p:nvPr/>
        </p:nvSpPr>
        <p:spPr>
          <a:xfrm>
            <a:off x="2273234" y="1713194"/>
            <a:ext cx="462131" cy="46087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7" name="Oval 46"/>
          <p:cNvSpPr/>
          <p:nvPr/>
        </p:nvSpPr>
        <p:spPr>
          <a:xfrm>
            <a:off x="1763268" y="1619971"/>
            <a:ext cx="468682" cy="830746"/>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50" name="Picture 49"/>
          <p:cNvPicPr>
            <a:picLocks noChangeAspect="1"/>
          </p:cNvPicPr>
          <p:nvPr/>
        </p:nvPicPr>
        <p:blipFill>
          <a:blip r:embed="rId4"/>
          <a:stretch>
            <a:fillRect/>
          </a:stretch>
        </p:blipFill>
        <p:spPr>
          <a:xfrm>
            <a:off x="2131027" y="3512098"/>
            <a:ext cx="398632" cy="962216"/>
          </a:xfrm>
          <a:prstGeom prst="rect">
            <a:avLst/>
          </a:prstGeom>
        </p:spPr>
      </p:pic>
      <p:sp>
        <p:nvSpPr>
          <p:cNvPr id="51" name="Smiley Face 50"/>
          <p:cNvSpPr/>
          <p:nvPr/>
        </p:nvSpPr>
        <p:spPr>
          <a:xfrm>
            <a:off x="6569810" y="4051700"/>
            <a:ext cx="462131" cy="460875"/>
          </a:xfrm>
          <a:prstGeom prst="smileyFace">
            <a:avLst/>
          </a:prstGeom>
          <a:solidFill>
            <a:srgbClr val="ED1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57" name="Picture 56"/>
          <p:cNvPicPr>
            <a:picLocks noChangeAspect="1"/>
          </p:cNvPicPr>
          <p:nvPr/>
        </p:nvPicPr>
        <p:blipFill>
          <a:blip r:embed="rId4"/>
          <a:stretch>
            <a:fillRect/>
          </a:stretch>
        </p:blipFill>
        <p:spPr>
          <a:xfrm>
            <a:off x="6796949" y="4665544"/>
            <a:ext cx="398632" cy="962216"/>
          </a:xfrm>
          <a:prstGeom prst="rect">
            <a:avLst/>
          </a:prstGeom>
        </p:spPr>
      </p:pic>
      <p:pic>
        <p:nvPicPr>
          <p:cNvPr id="32" name="Picture 31"/>
          <p:cNvPicPr>
            <a:picLocks noChangeAspect="1"/>
          </p:cNvPicPr>
          <p:nvPr/>
        </p:nvPicPr>
        <p:blipFill>
          <a:blip r:embed="rId7"/>
          <a:stretch>
            <a:fillRect/>
          </a:stretch>
        </p:blipFill>
        <p:spPr>
          <a:xfrm>
            <a:off x="7203775" y="3720091"/>
            <a:ext cx="460883" cy="659319"/>
          </a:xfrm>
          <a:prstGeom prst="rect">
            <a:avLst/>
          </a:prstGeom>
        </p:spPr>
      </p:pic>
      <p:pic>
        <p:nvPicPr>
          <p:cNvPr id="34" name="Picture 33"/>
          <p:cNvPicPr>
            <a:picLocks noChangeAspect="1"/>
          </p:cNvPicPr>
          <p:nvPr/>
        </p:nvPicPr>
        <p:blipFill>
          <a:blip r:embed="rId7"/>
          <a:stretch>
            <a:fillRect/>
          </a:stretch>
        </p:blipFill>
        <p:spPr>
          <a:xfrm>
            <a:off x="8389537" y="1029325"/>
            <a:ext cx="460883" cy="659319"/>
          </a:xfrm>
          <a:prstGeom prst="rect">
            <a:avLst/>
          </a:prstGeom>
        </p:spPr>
      </p:pic>
      <p:sp>
        <p:nvSpPr>
          <p:cNvPr id="37" name="TextBox 36"/>
          <p:cNvSpPr txBox="1"/>
          <p:nvPr/>
        </p:nvSpPr>
        <p:spPr>
          <a:xfrm>
            <a:off x="8207399" y="1780513"/>
            <a:ext cx="1026123" cy="369332"/>
          </a:xfrm>
          <a:prstGeom prst="rect">
            <a:avLst/>
          </a:prstGeom>
          <a:noFill/>
        </p:spPr>
        <p:txBody>
          <a:bodyPr wrap="square" rtlCol="0">
            <a:spAutoFit/>
          </a:bodyPr>
          <a:lstStyle/>
          <a:p>
            <a:pPr defTabSz="685800"/>
            <a:r>
              <a:rPr lang="en-US" b="1" dirty="0">
                <a:solidFill>
                  <a:prstClr val="black"/>
                </a:solidFill>
              </a:rPr>
              <a:t> </a:t>
            </a:r>
            <a:r>
              <a:rPr lang="en-US" b="1" dirty="0" smtClean="0">
                <a:solidFill>
                  <a:prstClr val="black"/>
                </a:solidFill>
              </a:rPr>
              <a:t>Nurse</a:t>
            </a:r>
            <a:endParaRPr lang="en-US" b="1" dirty="0">
              <a:solidFill>
                <a:prstClr val="black"/>
              </a:solidFill>
            </a:endParaRPr>
          </a:p>
        </p:txBody>
      </p:sp>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2279086" y="2264204"/>
            <a:ext cx="437064" cy="431701"/>
          </a:xfrm>
          <a:prstGeom prst="rect">
            <a:avLst/>
          </a:prstGeom>
        </p:spPr>
      </p:pic>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6150887" y="2487585"/>
            <a:ext cx="437064" cy="431701"/>
          </a:xfrm>
          <a:prstGeom prst="rect">
            <a:avLst/>
          </a:prstGeom>
        </p:spPr>
      </p:pic>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2539872" y="4165762"/>
            <a:ext cx="437064" cy="431701"/>
          </a:xfrm>
          <a:prstGeom prst="rect">
            <a:avLst/>
          </a:prstGeom>
        </p:spPr>
      </p:pic>
      <p:pic>
        <p:nvPicPr>
          <p:cNvPr id="52" name="Picture 51"/>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5372180" y="5125751"/>
            <a:ext cx="437064" cy="431701"/>
          </a:xfrm>
          <a:prstGeom prst="rect">
            <a:avLst/>
          </a:prstGeom>
        </p:spPr>
      </p:pic>
      <p:pic>
        <p:nvPicPr>
          <p:cNvPr id="54" name="Picture 53"/>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6325685" y="5251822"/>
            <a:ext cx="437064" cy="431701"/>
          </a:xfrm>
          <a:prstGeom prst="rect">
            <a:avLst/>
          </a:prstGeom>
        </p:spPr>
      </p:pic>
      <p:pic>
        <p:nvPicPr>
          <p:cNvPr id="58" name="Picture 57"/>
          <p:cNvPicPr>
            <a:picLocks noChangeAspect="1"/>
          </p:cNvPicPr>
          <p:nvPr/>
        </p:nvPicPr>
        <p:blipFill rotWithShape="1">
          <a:blip r:embed="rId8" cstate="print">
            <a:extLst>
              <a:ext uri="{28A0092B-C50C-407E-A947-70E740481C1C}">
                <a14:useLocalDpi xmlns:a14="http://schemas.microsoft.com/office/drawing/2010/main" val="0"/>
              </a:ext>
            </a:extLst>
          </a:blip>
          <a:srcRect l="15507" t="14039" r="15407" b="17723"/>
          <a:stretch/>
        </p:blipFill>
        <p:spPr>
          <a:xfrm>
            <a:off x="8412406" y="2189049"/>
            <a:ext cx="437064" cy="431701"/>
          </a:xfrm>
          <a:prstGeom prst="rect">
            <a:avLst/>
          </a:prstGeom>
        </p:spPr>
      </p:pic>
      <p:sp>
        <p:nvSpPr>
          <p:cNvPr id="59" name="TextBox 58"/>
          <p:cNvSpPr txBox="1"/>
          <p:nvPr/>
        </p:nvSpPr>
        <p:spPr>
          <a:xfrm>
            <a:off x="8291591" y="2651819"/>
            <a:ext cx="1123884" cy="646331"/>
          </a:xfrm>
          <a:prstGeom prst="rect">
            <a:avLst/>
          </a:prstGeom>
          <a:noFill/>
        </p:spPr>
        <p:txBody>
          <a:bodyPr wrap="square" rtlCol="0">
            <a:spAutoFit/>
          </a:bodyPr>
          <a:lstStyle/>
          <a:p>
            <a:pPr defTabSz="685800"/>
            <a:r>
              <a:rPr lang="en-US" b="1" dirty="0">
                <a:solidFill>
                  <a:prstClr val="black"/>
                </a:solidFill>
              </a:rPr>
              <a:t> </a:t>
            </a:r>
            <a:r>
              <a:rPr lang="en-US" b="1" dirty="0" smtClean="0">
                <a:solidFill>
                  <a:prstClr val="black"/>
                </a:solidFill>
              </a:rPr>
              <a:t>Phone call </a:t>
            </a:r>
            <a:endParaRPr lang="en-US" b="1" dirty="0">
              <a:solidFill>
                <a:prstClr val="black"/>
              </a:solidFill>
            </a:endParaRPr>
          </a:p>
        </p:txBody>
      </p:sp>
    </p:spTree>
    <p:extLst>
      <p:ext uri="{BB962C8B-B14F-4D97-AF65-F5344CB8AC3E}">
        <p14:creationId xmlns:p14="http://schemas.microsoft.com/office/powerpoint/2010/main" val="23197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9818"/>
          </a:xfrm>
        </p:spPr>
        <p:txBody>
          <a:bodyPr>
            <a:normAutofit/>
          </a:bodyPr>
          <a:lstStyle/>
          <a:p>
            <a:r>
              <a:rPr lang="en-US" dirty="0" smtClean="0"/>
              <a:t>Tracking process  </a:t>
            </a:r>
            <a:endParaRPr lang="en-US" dirty="0"/>
          </a:p>
        </p:txBody>
      </p:sp>
      <p:sp>
        <p:nvSpPr>
          <p:cNvPr id="3" name="Content Placeholder 2"/>
          <p:cNvSpPr>
            <a:spLocks noGrp="1"/>
          </p:cNvSpPr>
          <p:nvPr>
            <p:ph idx="1"/>
          </p:nvPr>
        </p:nvSpPr>
        <p:spPr>
          <a:xfrm>
            <a:off x="457200" y="1108365"/>
            <a:ext cx="8229600" cy="5015344"/>
          </a:xfrm>
        </p:spPr>
        <p:txBody>
          <a:bodyPr>
            <a:noAutofit/>
          </a:bodyPr>
          <a:lstStyle/>
          <a:p>
            <a:r>
              <a:rPr lang="en-US" sz="2400" dirty="0"/>
              <a:t>N</a:t>
            </a:r>
            <a:r>
              <a:rPr lang="en-US" sz="2400" dirty="0" smtClean="0"/>
              <a:t>urses in the infectious Disease Control Centres (IDCC) issue lists of PLHIV eligible </a:t>
            </a:r>
            <a:r>
              <a:rPr lang="en-US" sz="2400" dirty="0"/>
              <a:t>for tracing </a:t>
            </a:r>
            <a:r>
              <a:rPr lang="en-US" sz="2400" dirty="0" smtClean="0"/>
              <a:t>to senior CHWs.</a:t>
            </a:r>
          </a:p>
          <a:p>
            <a:r>
              <a:rPr lang="en-US" sz="2400" dirty="0" smtClean="0"/>
              <a:t>Senior CHWs verifies if contact information is sufficient to inform community tracing.  </a:t>
            </a:r>
          </a:p>
          <a:p>
            <a:r>
              <a:rPr lang="en-US" sz="2400" dirty="0" smtClean="0"/>
              <a:t>Senior CHWs assign CHWs PLHIV to trace based on their coverage area. </a:t>
            </a:r>
          </a:p>
          <a:p>
            <a:r>
              <a:rPr lang="en-US" sz="2400" dirty="0" smtClean="0"/>
              <a:t>CHWs trace PLHIV through phone call and home visit. </a:t>
            </a:r>
          </a:p>
          <a:p>
            <a:r>
              <a:rPr lang="en-US" sz="2400" dirty="0" smtClean="0"/>
              <a:t>Successfully </a:t>
            </a:r>
            <a:r>
              <a:rPr lang="en-US" sz="2400" dirty="0"/>
              <a:t>traced patients </a:t>
            </a:r>
            <a:r>
              <a:rPr lang="en-US" sz="2400" dirty="0" smtClean="0"/>
              <a:t>are </a:t>
            </a:r>
            <a:r>
              <a:rPr lang="en-US" sz="2400" dirty="0"/>
              <a:t>linked to </a:t>
            </a:r>
            <a:r>
              <a:rPr lang="en-US" sz="2400" dirty="0" smtClean="0"/>
              <a:t>facilities.  </a:t>
            </a:r>
          </a:p>
          <a:p>
            <a:r>
              <a:rPr lang="en-US" sz="2400" dirty="0" smtClean="0"/>
              <a:t>Clients requiring enhanced support for linkage are accompanied to the health facility. </a:t>
            </a:r>
          </a:p>
          <a:p>
            <a:r>
              <a:rPr lang="en-US" sz="2400" dirty="0" smtClean="0"/>
              <a:t>CHWs provide feedback to facilities regarding unlinked clients (dead, transfer out, declined services, promise to come).  </a:t>
            </a:r>
          </a:p>
        </p:txBody>
      </p:sp>
      <p:sp>
        <p:nvSpPr>
          <p:cNvPr id="4" name="Down Arrow 3"/>
          <p:cNvSpPr/>
          <p:nvPr/>
        </p:nvSpPr>
        <p:spPr>
          <a:xfrm>
            <a:off x="529389" y="1215189"/>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501314" y="2065421"/>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529389" y="2801353"/>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501314" y="3616037"/>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01314" y="4123369"/>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501314" y="4584671"/>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501314" y="5354190"/>
            <a:ext cx="156410"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74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11028</TotalTime>
  <Words>973</Words>
  <Application>Microsoft Office PowerPoint</Application>
  <PresentationFormat>On-screen Show (4:3)</PresentationFormat>
  <Paragraphs>109</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Leelawadee</vt:lpstr>
      <vt:lpstr>Raleway</vt:lpstr>
      <vt:lpstr>Roboto</vt:lpstr>
      <vt:lpstr>Times New Roman</vt:lpstr>
      <vt:lpstr>Trade Gothic LH Bold Extended</vt:lpstr>
      <vt:lpstr>AIDS 2016_Template</vt:lpstr>
      <vt:lpstr>PowerPoint Presentation</vt:lpstr>
      <vt:lpstr> Community patient tracking by Lay Community Health Workers (CHWs) is an effective strategy towards the 2nd &amp; 3rd 90 </vt:lpstr>
      <vt:lpstr>GIPA Acknowledgement</vt:lpstr>
      <vt:lpstr>Presentation outline </vt:lpstr>
      <vt:lpstr>Background</vt:lpstr>
      <vt:lpstr>Advancing Partners and communities (APC) project </vt:lpstr>
      <vt:lpstr>PowerPoint Presentation</vt:lpstr>
      <vt:lpstr>PowerPoint Presentation</vt:lpstr>
      <vt:lpstr>Tracking process  </vt:lpstr>
      <vt:lpstr>Number of people on Pre-ART, TAP and Legacy positives identified in the community and number linked to clinical care, from Oct 16 - Sep 17</vt:lpstr>
      <vt:lpstr>Number of people on Pre-ART, TAP and Legacy positives identified in the community and number linked to clinical care by sex, from Oct 16 - Sep 17 </vt:lpstr>
      <vt:lpstr>Number of people LTFU, defaulters, missed appointments tracked in the community and outcomes of tracking, from Oct 16 - Sep 17 </vt:lpstr>
      <vt:lpstr>Number of people LTFU, defaulters, missed appointments linked back to care by CHWs by sex from Oct 16 - Sep 17 </vt:lpstr>
      <vt:lpstr>Limitations</vt:lpstr>
      <vt:lpstr>Conclusions </vt:lpstr>
      <vt:lpstr>Acknowledgments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123</cp:revision>
  <cp:lastPrinted>2017-01-16T15:31:13Z</cp:lastPrinted>
  <dcterms:created xsi:type="dcterms:W3CDTF">2017-01-13T09:09:35Z</dcterms:created>
  <dcterms:modified xsi:type="dcterms:W3CDTF">2018-07-25T12:55:47Z</dcterms:modified>
</cp:coreProperties>
</file>