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4013"/>
          <c:y val="4.6109999999999998E-2"/>
          <c:w val="0.85098700000000005"/>
          <c:h val="0.878102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Eastern Europe and Central Asia</c:v>
                </c:pt>
              </c:strCache>
            </c:strRef>
          </c:tx>
          <c:spPr>
            <a:ln w="19050" cap="flat">
              <a:solidFill>
                <a:srgbClr val="ED7955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8"/>
                <c:pt idx="0">
                  <c:v>103025</c:v>
                </c:pt>
                <c:pt idx="1">
                  <c:v>132638</c:v>
                </c:pt>
                <c:pt idx="2">
                  <c:v>173443</c:v>
                </c:pt>
                <c:pt idx="3">
                  <c:v>220569</c:v>
                </c:pt>
                <c:pt idx="4">
                  <c:v>274554</c:v>
                </c:pt>
                <c:pt idx="5">
                  <c:v>315609</c:v>
                </c:pt>
                <c:pt idx="6">
                  <c:v>426135</c:v>
                </c:pt>
                <c:pt idx="7">
                  <c:v>519996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Target</c:v>
                </c:pt>
              </c:strCache>
            </c:strRef>
          </c:tx>
          <c:spPr>
            <a:ln w="19050" cap="flat">
              <a:solidFill>
                <a:srgbClr val="ED7955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10">
                  <c:v>1260000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Eastern Europe and Central Asia103025132638173443220569274554315609426135519996</c:v>
                </c:pt>
              </c:strCache>
            </c:strRef>
          </c:tx>
          <c:spPr>
            <a:ln w="38100" cap="rnd">
              <a:solidFill>
                <a:srgbClr val="ED795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8"/>
                <c:pt idx="0">
                  <c:v>103025</c:v>
                </c:pt>
                <c:pt idx="1">
                  <c:v>132638</c:v>
                </c:pt>
                <c:pt idx="2">
                  <c:v>173443</c:v>
                </c:pt>
                <c:pt idx="3">
                  <c:v>220569</c:v>
                </c:pt>
                <c:pt idx="4">
                  <c:v>274554</c:v>
                </c:pt>
                <c:pt idx="5">
                  <c:v>315609</c:v>
                </c:pt>
                <c:pt idx="6">
                  <c:v>426135</c:v>
                </c:pt>
                <c:pt idx="7">
                  <c:v>519996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10">
                  <c:v>1260000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55784"/>
        <c:axId val="134159992"/>
      </c:lineChart>
      <c:catAx>
        <c:axId val="132655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59992"/>
        <c:crosses val="autoZero"/>
        <c:auto val="1"/>
        <c:lblAlgn val="ctr"/>
        <c:lblOffset val="100"/>
        <c:noMultiLvlLbl val="1"/>
      </c:catAx>
      <c:valAx>
        <c:axId val="13415999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800" b="0" i="0" u="none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800" b="0" i="0" u="none" strike="noStrike">
                    <a:solidFill>
                      <a:srgbClr val="595959"/>
                    </a:solidFill>
                    <a:latin typeface="Calibri"/>
                  </a:rPr>
                  <a:t>Number of people living with HIV on antiretroviral therapy 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2655784"/>
        <c:crosses val="autoZero"/>
        <c:crossBetween val="between"/>
        <c:majorUnit val="350000"/>
        <c:minorUnit val="175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541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ratio of the number of new HIV infections to the number of people living with HIV within a population produces the average duration of time a person lives with HIV in an epidemic that remains stable over many years (prevalence/incidence =duration). If a benchmark is set that corresponds to long life expectancy for people living with HIV, the ratio incorporates both impact-level objectives set by the United Nations General Assembly: preventing HIV infections and ensuring that HIV-positive people live long and healthy lives. UNAIDS has selected an epidemic transition benchmark of 0.03, which corresponds to an average life expectancy after infection of 30 years.</a:t>
            </a:r>
          </a:p>
        </p:txBody>
      </p:sp>
    </p:spTree>
    <p:extLst>
      <p:ext uri="{BB962C8B-B14F-4D97-AF65-F5344CB8AC3E}">
        <p14:creationId xmlns:p14="http://schemas.microsoft.com/office/powerpoint/2010/main" val="66345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/>
            </a:lvl1pPr>
            <a:lvl2pPr marL="0" indent="457200" algn="ctr">
              <a:buClrTx/>
              <a:buSzTx/>
              <a:buFontTx/>
              <a:buNone/>
              <a:defRPr sz="2400"/>
            </a:lvl2pPr>
            <a:lvl3pPr marL="0" indent="914400" algn="ctr">
              <a:buClrTx/>
              <a:buSzTx/>
              <a:buFontTx/>
              <a:buNone/>
              <a:defRPr sz="2400"/>
            </a:lvl3pPr>
            <a:lvl4pPr marL="0" indent="1371600" algn="ctr">
              <a:buClrTx/>
              <a:buSzTx/>
              <a:buFontTx/>
              <a:buNone/>
              <a:defRPr sz="2400"/>
            </a:lvl4pPr>
            <a:lvl5pPr marL="0" indent="18288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>
            <a:extLst/>
          </a:blip>
          <a:srcRect b="83852"/>
          <a:stretch>
            <a:fillRect/>
          </a:stretch>
        </p:blipFill>
        <p:spPr>
          <a:xfrm>
            <a:off x="0" y="-279"/>
            <a:ext cx="9144000" cy="124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65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5006" y="1692166"/>
            <a:ext cx="8000344" cy="4800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1"/>
            <a:ext cx="343903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 Nova"/>
          <a:ea typeface="Arial Nova"/>
          <a:cs typeface="Arial Nova"/>
          <a:sym typeface="Arial Nov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o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C3904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10896"/>
          <a:stretch>
            <a:fillRect/>
          </a:stretch>
        </p:blipFill>
        <p:spPr>
          <a:xfrm>
            <a:off x="0" y="137352"/>
            <a:ext cx="9144000" cy="6844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527" y="6024283"/>
            <a:ext cx="2334586" cy="71269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 1"/>
          <p:cNvSpPr txBox="1"/>
          <p:nvPr/>
        </p:nvSpPr>
        <p:spPr>
          <a:xfrm>
            <a:off x="905346" y="1131682"/>
            <a:ext cx="789242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7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 dirty="0"/>
              <a:t>Hidden Opportunities - What Will It Take to Reach 90-90-90 in Eastern Europe?</a:t>
            </a:r>
          </a:p>
        </p:txBody>
      </p:sp>
      <p:sp>
        <p:nvSpPr>
          <p:cNvPr id="137" name="Vinay P. Saldanha, UNAIDS Regional Director,"/>
          <p:cNvSpPr txBox="1"/>
          <p:nvPr/>
        </p:nvSpPr>
        <p:spPr>
          <a:xfrm>
            <a:off x="758863" y="3677154"/>
            <a:ext cx="6622965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just">
              <a:defRPr sz="23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Vinay P. </a:t>
            </a:r>
            <a:r>
              <a:rPr dirty="0" err="1"/>
              <a:t>Saldanha</a:t>
            </a:r>
            <a:r>
              <a:rPr dirty="0"/>
              <a:t>, UNAIDS Regional Director, </a:t>
            </a:r>
          </a:p>
          <a:p>
            <a:pPr algn="just">
              <a:defRPr sz="23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</a:t>
            </a:r>
            <a:r>
              <a:rPr lang="en-US" dirty="0" smtClean="0"/>
              <a:t>Eastern Europe &amp; Central Asia</a:t>
            </a:r>
          </a:p>
          <a:p>
            <a:pPr algn="just">
              <a:defRPr sz="23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dirty="0"/>
          </a:p>
          <a:p>
            <a:pPr algn="just">
              <a:defRPr sz="23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2018 90-90-90 Targets Workshop</a:t>
            </a:r>
          </a:p>
          <a:p>
            <a:pPr algn="just">
              <a:defRPr sz="2300" b="1" i="1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AIDS2018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435866" y="213417"/>
            <a:ext cx="8390082" cy="65437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Late HIV diagnosis: All ages with CD4 &lt;200</a:t>
            </a:r>
          </a:p>
        </p:txBody>
      </p:sp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7911" y="6492873"/>
            <a:ext cx="830822" cy="25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991" y="1352549"/>
            <a:ext cx="8587957" cy="4825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xfrm>
            <a:off x="496127" y="214788"/>
            <a:ext cx="8266874" cy="65437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Number of people newly-initiating ART, 2017</a:t>
            </a:r>
          </a:p>
        </p:txBody>
      </p:sp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6914" y="6539054"/>
            <a:ext cx="830821" cy="25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1302027"/>
            <a:ext cx="8382000" cy="50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6074229" y="1387929"/>
            <a:ext cx="3069771" cy="485775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xfrm>
            <a:off x="168965" y="246573"/>
            <a:ext cx="8885585" cy="65437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People living with HIV who know their status (%)</a:t>
            </a: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17" y="1311964"/>
            <a:ext cx="8716204" cy="490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xfrm>
            <a:off x="198367" y="113968"/>
            <a:ext cx="8726973" cy="957719"/>
          </a:xfrm>
          <a:prstGeom prst="rect">
            <a:avLst/>
          </a:prstGeom>
        </p:spPr>
        <p:txBody>
          <a:bodyPr/>
          <a:lstStyle>
            <a:lvl1pPr algn="ctr" defTabSz="850391">
              <a:defRPr sz="2697"/>
            </a:lvl1pPr>
          </a:lstStyle>
          <a:p>
            <a:r>
              <a:t>Number of people living with HIV accessing antiretroviral therapy, global, 2000–2017 and 2020 target</a:t>
            </a:r>
          </a:p>
        </p:txBody>
      </p:sp>
      <p:pic>
        <p:nvPicPr>
          <p:cNvPr id="18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4998" y="6542584"/>
            <a:ext cx="830822" cy="25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1298506"/>
            <a:ext cx="5158411" cy="308617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8" name="Chart 9"/>
          <p:cNvGraphicFramePr/>
          <p:nvPr/>
        </p:nvGraphicFramePr>
        <p:xfrm>
          <a:off x="2188451" y="3971706"/>
          <a:ext cx="6108084" cy="275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xfrm>
            <a:off x="305825" y="365125"/>
            <a:ext cx="8637007" cy="654379"/>
          </a:xfrm>
          <a:prstGeom prst="rect">
            <a:avLst/>
          </a:prstGeom>
        </p:spPr>
        <p:txBody>
          <a:bodyPr/>
          <a:lstStyle>
            <a:lvl1pPr algn="ctr" defTabSz="640079">
              <a:defRPr sz="2240"/>
            </a:lvl1pPr>
          </a:lstStyle>
          <a:p>
            <a:r>
              <a:t>Coverage of antiretroviral therapy by sex, global and regional, 2017</a:t>
            </a:r>
          </a:p>
        </p:txBody>
      </p:sp>
      <p:pic>
        <p:nvPicPr>
          <p:cNvPr id="19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1451" y="6541114"/>
            <a:ext cx="830822" cy="25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47" y="1509712"/>
            <a:ext cx="8637007" cy="4891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4057"/>
          <a:stretch>
            <a:fillRect/>
          </a:stretch>
        </p:blipFill>
        <p:spPr>
          <a:xfrm>
            <a:off x="-2" y="1255409"/>
            <a:ext cx="9144002" cy="560259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xfrm>
            <a:off x="200879" y="206099"/>
            <a:ext cx="8813911" cy="827571"/>
          </a:xfrm>
          <a:prstGeom prst="rect">
            <a:avLst/>
          </a:prstGeom>
        </p:spPr>
        <p:txBody>
          <a:bodyPr/>
          <a:lstStyle>
            <a:lvl1pPr algn="ctr" defTabSz="832104">
              <a:defRPr sz="3276"/>
            </a:lvl1pPr>
          </a:lstStyle>
          <a:p>
            <a:r>
              <a:t>Insufficient investment and impact in the region</a:t>
            </a:r>
          </a:p>
        </p:txBody>
      </p:sp>
      <p:pic>
        <p:nvPicPr>
          <p:cNvPr id="19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2" y="6555369"/>
            <a:ext cx="830822" cy="25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086" y="1255409"/>
            <a:ext cx="9132489" cy="497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xfrm>
            <a:off x="628649" y="365125"/>
            <a:ext cx="8090807" cy="654379"/>
          </a:xfrm>
          <a:prstGeom prst="rect">
            <a:avLst/>
          </a:prstGeom>
        </p:spPr>
        <p:txBody>
          <a:bodyPr/>
          <a:lstStyle>
            <a:lvl1pPr defTabSz="850391">
              <a:defRPr sz="2790"/>
            </a:lvl1pPr>
          </a:lstStyle>
          <a:p>
            <a:r>
              <a:t>Remarkable progress on HIV testing and treatment</a:t>
            </a: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57906"/>
          <a:stretch>
            <a:fillRect/>
          </a:stretch>
        </p:blipFill>
        <p:spPr>
          <a:xfrm>
            <a:off x="356096" y="1404257"/>
            <a:ext cx="6262894" cy="263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t="43803" r="6490"/>
          <a:stretch>
            <a:fillRect/>
          </a:stretch>
        </p:blipFill>
        <p:spPr>
          <a:xfrm>
            <a:off x="3657996" y="3628868"/>
            <a:ext cx="5377146" cy="3229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Progress varies by region</a:t>
            </a:r>
          </a:p>
        </p:txBody>
      </p:sp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64" y="1416300"/>
            <a:ext cx="9075965" cy="5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5143" y="6525531"/>
            <a:ext cx="830822" cy="253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204186" y="365125"/>
            <a:ext cx="8833282" cy="654379"/>
          </a:xfrm>
          <a:prstGeom prst="rect">
            <a:avLst/>
          </a:prstGeom>
        </p:spPr>
        <p:txBody>
          <a:bodyPr/>
          <a:lstStyle>
            <a:lvl1pPr algn="ctr" defTabSz="649223">
              <a:defRPr sz="2556"/>
            </a:lvl1pPr>
          </a:lstStyle>
          <a:p>
            <a:r>
              <a:t>Incidence:prevalence ratio, global and by region, 1990–2017</a:t>
            </a:r>
          </a:p>
        </p:txBody>
      </p:sp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08443"/>
            <a:ext cx="8753383" cy="3077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41" y="4500979"/>
            <a:ext cx="7861742" cy="228771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7"/>
          <p:cNvSpPr txBox="1"/>
          <p:nvPr/>
        </p:nvSpPr>
        <p:spPr>
          <a:xfrm>
            <a:off x="1136341" y="1464816"/>
            <a:ext cx="10364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Global</a:t>
            </a:r>
          </a:p>
        </p:txBody>
      </p:sp>
      <p:sp>
        <p:nvSpPr>
          <p:cNvPr id="143" name="TextBox 8"/>
          <p:cNvSpPr txBox="1"/>
          <p:nvPr/>
        </p:nvSpPr>
        <p:spPr>
          <a:xfrm>
            <a:off x="5115207" y="4316312"/>
            <a:ext cx="35218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Eastern Europe and central Asia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7803" y="3985590"/>
            <a:ext cx="7846988" cy="287241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308113" y="156403"/>
            <a:ext cx="8706678" cy="863099"/>
          </a:xfrm>
          <a:prstGeom prst="rect">
            <a:avLst/>
          </a:prstGeom>
        </p:spPr>
        <p:txBody>
          <a:bodyPr/>
          <a:lstStyle/>
          <a:p>
            <a:pPr algn="ctr" defTabSz="704087">
              <a:defRPr sz="2772"/>
            </a:pPr>
            <a:r>
              <a:t>Trend in new HIV infection: global and by region, 1990–2017</a:t>
            </a:r>
          </a:p>
        </p:txBody>
      </p:sp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31233"/>
            <a:ext cx="6153150" cy="255435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Box 7"/>
          <p:cNvSpPr txBox="1"/>
          <p:nvPr/>
        </p:nvSpPr>
        <p:spPr>
          <a:xfrm>
            <a:off x="6221896" y="1520687"/>
            <a:ext cx="279289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Percent change in new HIV infections since 2010  -18 %</a:t>
            </a:r>
          </a:p>
        </p:txBody>
      </p:sp>
      <p:sp>
        <p:nvSpPr>
          <p:cNvPr id="151" name="TextBox 8"/>
          <p:cNvSpPr txBox="1"/>
          <p:nvPr/>
        </p:nvSpPr>
        <p:spPr>
          <a:xfrm>
            <a:off x="5565912" y="3913871"/>
            <a:ext cx="33296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Percent change in new HIV infections since 2010  +30 %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964" y="3731729"/>
            <a:ext cx="7699101" cy="303681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le 1"/>
          <p:cNvSpPr txBox="1"/>
          <p:nvPr/>
        </p:nvSpPr>
        <p:spPr>
          <a:xfrm>
            <a:off x="308113" y="156403"/>
            <a:ext cx="8706678" cy="863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04672">
              <a:lnSpc>
                <a:spcPct val="72000"/>
              </a:lnSpc>
              <a:defRPr sz="2904">
                <a:solidFill>
                  <a:srgbClr val="FFFFFF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Trend of AIDS-related deaths: global and by region, 1990–2017</a:t>
            </a:r>
          </a:p>
        </p:txBody>
      </p:sp>
      <p:pic>
        <p:nvPicPr>
          <p:cNvPr id="15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936" y="1281318"/>
            <a:ext cx="6972301" cy="245041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Box 10"/>
          <p:cNvSpPr txBox="1"/>
          <p:nvPr/>
        </p:nvSpPr>
        <p:spPr>
          <a:xfrm>
            <a:off x="5744816" y="1495425"/>
            <a:ext cx="3225248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Percent change in AIDS-related deaths since 2010    -34 %</a:t>
            </a:r>
          </a:p>
        </p:txBody>
      </p:sp>
      <p:sp>
        <p:nvSpPr>
          <p:cNvPr id="157" name="Rectangle 11"/>
          <p:cNvSpPr txBox="1"/>
          <p:nvPr/>
        </p:nvSpPr>
        <p:spPr>
          <a:xfrm>
            <a:off x="2146851" y="3993544"/>
            <a:ext cx="4572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Percent change in AIDS-related deaths since 2010 0 %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6"/>
          <p:cNvSpPr txBox="1">
            <a:spLocks noGrp="1"/>
          </p:cNvSpPr>
          <p:nvPr>
            <p:ph type="title"/>
          </p:nvPr>
        </p:nvSpPr>
        <p:spPr>
          <a:xfrm>
            <a:off x="628650" y="178904"/>
            <a:ext cx="7886700" cy="84059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Trend in new HIV cases (2010/2017)</a:t>
            </a:r>
          </a:p>
        </p:txBody>
      </p:sp>
      <p:sp>
        <p:nvSpPr>
          <p:cNvPr id="161" name="TextBox 1"/>
          <p:cNvSpPr txBox="1"/>
          <p:nvPr/>
        </p:nvSpPr>
        <p:spPr>
          <a:xfrm rot="5400000">
            <a:off x="7505837" y="3520654"/>
            <a:ext cx="2342915" cy="27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000"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Percent changes in new HIV cases since 2010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1540159"/>
            <a:ext cx="7239000" cy="48068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129207" y="93680"/>
            <a:ext cx="8885585" cy="1019503"/>
          </a:xfrm>
          <a:prstGeom prst="rect">
            <a:avLst/>
          </a:prstGeom>
        </p:spPr>
        <p:txBody>
          <a:bodyPr/>
          <a:lstStyle>
            <a:lvl1pPr algn="ctr" defTabSz="886968">
              <a:defRPr sz="2522" i="1"/>
            </a:lvl1pPr>
          </a:lstStyle>
          <a:p>
            <a:r>
              <a:t>Distribution of new HIV infections and AIDS-related deaths, by population, country, eastern Europe and central Asia, 2017</a:t>
            </a:r>
          </a:p>
        </p:txBody>
      </p:sp>
      <p:pic>
        <p:nvPicPr>
          <p:cNvPr id="16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2271"/>
            <a:ext cx="4124739" cy="4482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7407" y="1262271"/>
            <a:ext cx="5396592" cy="4346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xfrm>
            <a:off x="290098" y="347707"/>
            <a:ext cx="8674998" cy="654379"/>
          </a:xfrm>
          <a:prstGeom prst="rect">
            <a:avLst/>
          </a:prstGeom>
        </p:spPr>
        <p:txBody>
          <a:bodyPr/>
          <a:lstStyle>
            <a:lvl1pPr defTabSz="493776">
              <a:defRPr sz="1944"/>
            </a:lvl1pPr>
          </a:lstStyle>
          <a:p>
            <a:r>
              <a:t>Remarkable progress on HIV testing and treatment: globally and by region, 2017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123" y="1662733"/>
            <a:ext cx="7923012" cy="42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5215">
              <a:defRPr sz="2304"/>
            </a:lvl1pPr>
          </a:lstStyle>
          <a:p>
            <a:r>
              <a:t>HIV testing and treatment cascade: global and region, 2017</a:t>
            </a:r>
          </a:p>
        </p:txBody>
      </p:sp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46" y="1219820"/>
            <a:ext cx="5232745" cy="2855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1502" y="3906079"/>
            <a:ext cx="6331683" cy="2855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Nova</vt:lpstr>
      <vt:lpstr>Calibri</vt:lpstr>
      <vt:lpstr>Helvetica</vt:lpstr>
      <vt:lpstr>Segoe UI Light</vt:lpstr>
      <vt:lpstr>Office Theme</vt:lpstr>
      <vt:lpstr>PowerPoint Presentation</vt:lpstr>
      <vt:lpstr>Progress varies by region</vt:lpstr>
      <vt:lpstr>Incidence:prevalence ratio, global and by region, 1990–2017</vt:lpstr>
      <vt:lpstr>Trend in new HIV infection: global and by region, 1990–2017</vt:lpstr>
      <vt:lpstr>PowerPoint Presentation</vt:lpstr>
      <vt:lpstr>Trend in new HIV cases (2010/2017)</vt:lpstr>
      <vt:lpstr>Distribution of new HIV infections and AIDS-related deaths, by population, country, eastern Europe and central Asia, 2017</vt:lpstr>
      <vt:lpstr>Remarkable progress on HIV testing and treatment: globally and by region, 2017</vt:lpstr>
      <vt:lpstr>HIV testing and treatment cascade: global and region, 2017</vt:lpstr>
      <vt:lpstr>Late HIV diagnosis: All ages with CD4 &lt;200</vt:lpstr>
      <vt:lpstr>Number of people newly-initiating ART, 2017</vt:lpstr>
      <vt:lpstr>People living with HIV who know their status (%)</vt:lpstr>
      <vt:lpstr>Number of people living with HIV accessing antiretroviral therapy, global, 2000–2017 and 2020 target</vt:lpstr>
      <vt:lpstr>Coverage of antiretroviral therapy by sex, global and regional, 2017</vt:lpstr>
      <vt:lpstr>Insufficient investment and impact in the region</vt:lpstr>
      <vt:lpstr>Remarkable progress on HIV testing and treatment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Saal</dc:creator>
  <cp:lastModifiedBy>Saal</cp:lastModifiedBy>
  <cp:revision>1</cp:revision>
  <dcterms:modified xsi:type="dcterms:W3CDTF">2018-07-21T06:57:54Z</dcterms:modified>
</cp:coreProperties>
</file>