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7" r:id="rId2"/>
    <p:sldId id="269" r:id="rId3"/>
    <p:sldId id="279" r:id="rId4"/>
    <p:sldId id="270" r:id="rId5"/>
    <p:sldId id="271" r:id="rId6"/>
    <p:sldId id="273" r:id="rId7"/>
    <p:sldId id="282" r:id="rId8"/>
    <p:sldId id="280" r:id="rId9"/>
    <p:sldId id="274" r:id="rId10"/>
    <p:sldId id="263" r:id="rId11"/>
    <p:sldId id="283" r:id="rId12"/>
    <p:sldId id="265" r:id="rId13"/>
    <p:sldId id="293" r:id="rId14"/>
    <p:sldId id="284" r:id="rId15"/>
    <p:sldId id="275" r:id="rId16"/>
    <p:sldId id="277" r:id="rId17"/>
    <p:sldId id="285" r:id="rId18"/>
    <p:sldId id="262" r:id="rId19"/>
    <p:sldId id="258" r:id="rId20"/>
    <p:sldId id="278" r:id="rId21"/>
    <p:sldId id="261" r:id="rId22"/>
    <p:sldId id="264" r:id="rId23"/>
    <p:sldId id="287" r:id="rId24"/>
    <p:sldId id="266" r:id="rId25"/>
    <p:sldId id="286" r:id="rId26"/>
    <p:sldId id="289" r:id="rId27"/>
    <p:sldId id="267" r:id="rId28"/>
    <p:sldId id="268" r:id="rId29"/>
    <p:sldId id="290" r:id="rId30"/>
    <p:sldId id="276" r:id="rId31"/>
    <p:sldId id="291" r:id="rId32"/>
    <p:sldId id="288"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59" autoAdjust="0"/>
    <p:restoredTop sz="94729"/>
  </p:normalViewPr>
  <p:slideViewPr>
    <p:cSldViewPr snapToGrid="0" snapToObjects="1">
      <p:cViewPr varScale="1">
        <p:scale>
          <a:sx n="84" d="100"/>
          <a:sy n="84" d="100"/>
        </p:scale>
        <p:origin x="432" y="78"/>
      </p:cViewPr>
      <p:guideLst>
        <p:guide orient="horz" pos="1620"/>
        <p:guide pos="2880"/>
      </p:guideLst>
    </p:cSldViewPr>
  </p:slideViewPr>
  <p:outlineViewPr>
    <p:cViewPr>
      <p:scale>
        <a:sx n="33" d="100"/>
        <a:sy n="33" d="100"/>
      </p:scale>
      <p:origin x="0" y="-40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maya:Dropbox%20(UC%20Berkeley%20Biostat):maya_search:cascade:final%20results:ias%20results:Fig1.3.4_Figures_ia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a:t>Cascade coverage among prevalent </a:t>
            </a:r>
            <a:r>
              <a:rPr lang="en-US" dirty="0" smtClean="0"/>
              <a:t>adult stable HIV</a:t>
            </a:r>
            <a:r>
              <a:rPr lang="en-US" dirty="0"/>
              <a:t>+</a:t>
            </a:r>
          </a:p>
        </c:rich>
      </c:tx>
      <c:layout/>
      <c:overlay val="0"/>
    </c:title>
    <c:autoTitleDeleted val="0"/>
    <c:plotArea>
      <c:layout/>
      <c:barChart>
        <c:barDir val="col"/>
        <c:grouping val="clustered"/>
        <c:varyColors val="0"/>
        <c:ser>
          <c:idx val="0"/>
          <c:order val="0"/>
          <c:tx>
            <c:strRef>
              <c:f>'Fig1'!$B$2</c:f>
              <c:strCache>
                <c:ptCount val="1"/>
                <c:pt idx="0">
                  <c:v>Baseline </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errBars>
            <c:errBarType val="both"/>
            <c:errValType val="cust"/>
            <c:noEndCap val="0"/>
            <c:plus>
              <c:numRef>
                <c:f>('Fig1'!$L$6,'Fig1'!$L$9,'Fig1'!$L$12,'Fig1'!$L$15)</c:f>
                <c:numCache>
                  <c:formatCode>General</c:formatCode>
                  <c:ptCount val="4"/>
                  <c:pt idx="0">
                    <c:v>1.4803383748386001E-2</c:v>
                  </c:pt>
                  <c:pt idx="1">
                    <c:v>1.5279421564223E-2</c:v>
                  </c:pt>
                  <c:pt idx="2">
                    <c:v>1.7019286345467999E-2</c:v>
                  </c:pt>
                  <c:pt idx="3">
                    <c:v>1.6691639939525001E-2</c:v>
                  </c:pt>
                </c:numCache>
              </c:numRef>
            </c:plus>
            <c:minus>
              <c:numRef>
                <c:f>('Fig1'!$L$6,'Fig1'!$L$9,'Fig1'!$L$12,'Fig1'!$L$15)</c:f>
                <c:numCache>
                  <c:formatCode>General</c:formatCode>
                  <c:ptCount val="4"/>
                  <c:pt idx="0">
                    <c:v>1.4803383748386001E-2</c:v>
                  </c:pt>
                  <c:pt idx="1">
                    <c:v>1.5279421564223E-2</c:v>
                  </c:pt>
                  <c:pt idx="2">
                    <c:v>1.7019286345467999E-2</c:v>
                  </c:pt>
                  <c:pt idx="3">
                    <c:v>1.6691639939525001E-2</c:v>
                  </c:pt>
                </c:numCache>
              </c:numRef>
            </c:minus>
            <c:spPr>
              <a:ln w="19050"/>
            </c:spPr>
          </c:errBars>
          <c:cat>
            <c:strRef>
              <c:f>'Fig1'!$B$3:$E$3</c:f>
              <c:strCache>
                <c:ptCount val="4"/>
                <c:pt idx="0">
                  <c:v>% HIV+ w/ Prior Dx</c:v>
                </c:pt>
                <c:pt idx="1">
                  <c:v>% Prior Dx ever on ART</c:v>
                </c:pt>
                <c:pt idx="2">
                  <c:v>% Ever on ART w/ Supp</c:v>
                </c:pt>
                <c:pt idx="3">
                  <c:v>% all HIV+ w/ Supp (product)</c:v>
                </c:pt>
              </c:strCache>
            </c:strRef>
          </c:cat>
          <c:val>
            <c:numRef>
              <c:f>('Fig1'!$B$6,'Fig1'!$B$9,'Fig1'!$B$12)</c:f>
              <c:numCache>
                <c:formatCode>0%</c:formatCode>
                <c:ptCount val="3"/>
                <c:pt idx="0">
                  <c:v>0.69589437119051101</c:v>
                </c:pt>
                <c:pt idx="1">
                  <c:v>0.80330809087285804</c:v>
                </c:pt>
                <c:pt idx="2">
                  <c:v>0.85570278408164702</c:v>
                </c:pt>
              </c:numCache>
            </c:numRef>
          </c:val>
        </c:ser>
        <c:ser>
          <c:idx val="1"/>
          <c:order val="1"/>
          <c:tx>
            <c:strRef>
              <c:f>'Fig1'!$C$2</c:f>
              <c:strCache>
                <c:ptCount val="1"/>
                <c:pt idx="0">
                  <c:v>Follow Up Year 1</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errBars>
            <c:errBarType val="both"/>
            <c:errValType val="cust"/>
            <c:noEndCap val="0"/>
            <c:plus>
              <c:numRef>
                <c:f>('Fig1'!$L$7,'Fig1'!$L$10,'Fig1'!$L$13,'Fig1'!$L$16)</c:f>
                <c:numCache>
                  <c:formatCode>General</c:formatCode>
                  <c:ptCount val="4"/>
                  <c:pt idx="0">
                    <c:v>6.7420103204719499E-3</c:v>
                  </c:pt>
                  <c:pt idx="1">
                    <c:v>9.3132168597630498E-3</c:v>
                  </c:pt>
                  <c:pt idx="2">
                    <c:v>1.1383268183683E-2</c:v>
                  </c:pt>
                  <c:pt idx="3">
                    <c:v>1.3852100099881E-2</c:v>
                  </c:pt>
                </c:numCache>
              </c:numRef>
            </c:plus>
            <c:minus>
              <c:numRef>
                <c:f>('Fig1'!$L$7,'Fig1'!$L$10,'Fig1'!$L$13,'Fig1'!$L$16)</c:f>
                <c:numCache>
                  <c:formatCode>General</c:formatCode>
                  <c:ptCount val="4"/>
                  <c:pt idx="0">
                    <c:v>6.7420103204719499E-3</c:v>
                  </c:pt>
                  <c:pt idx="1">
                    <c:v>9.3132168597630498E-3</c:v>
                  </c:pt>
                  <c:pt idx="2">
                    <c:v>1.1383268183683E-2</c:v>
                  </c:pt>
                  <c:pt idx="3">
                    <c:v>1.3852100099881E-2</c:v>
                  </c:pt>
                </c:numCache>
              </c:numRef>
            </c:minus>
            <c:spPr>
              <a:ln w="19050"/>
            </c:spPr>
          </c:errBars>
          <c:cat>
            <c:strRef>
              <c:f>'Fig1'!$B$3:$E$3</c:f>
              <c:strCache>
                <c:ptCount val="4"/>
                <c:pt idx="0">
                  <c:v>% HIV+ w/ Prior Dx</c:v>
                </c:pt>
                <c:pt idx="1">
                  <c:v>% Prior Dx ever on ART</c:v>
                </c:pt>
                <c:pt idx="2">
                  <c:v>% Ever on ART w/ Supp</c:v>
                </c:pt>
                <c:pt idx="3">
                  <c:v>% all HIV+ w/ Supp (product)</c:v>
                </c:pt>
              </c:strCache>
            </c:strRef>
          </c:cat>
          <c:val>
            <c:numRef>
              <c:f>('Fig1'!$B$7,'Fig1'!$B$10,'Fig1'!$B$13)</c:f>
              <c:numCache>
                <c:formatCode>0%</c:formatCode>
                <c:ptCount val="3"/>
                <c:pt idx="0">
                  <c:v>0.95714453608511696</c:v>
                </c:pt>
                <c:pt idx="1">
                  <c:v>0.90552927261975202</c:v>
                </c:pt>
                <c:pt idx="2">
                  <c:v>0.88508693782396297</c:v>
                </c:pt>
              </c:numCache>
            </c:numRef>
          </c:val>
        </c:ser>
        <c:ser>
          <c:idx val="2"/>
          <c:order val="2"/>
          <c:tx>
            <c:strRef>
              <c:f>'Fig1'!$D$2</c:f>
              <c:strCache>
                <c:ptCount val="1"/>
                <c:pt idx="0">
                  <c:v>Follow Up Year 2</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errBars>
            <c:errBarType val="both"/>
            <c:errValType val="cust"/>
            <c:noEndCap val="0"/>
            <c:plus>
              <c:numRef>
                <c:f>('Fig1'!$L$8,'Fig1'!$L$11,'Fig1'!$L$14,'Fig1'!$L$17)</c:f>
                <c:numCache>
                  <c:formatCode>General</c:formatCode>
                  <c:ptCount val="4"/>
                  <c:pt idx="0">
                    <c:v>6.7194514712199897E-3</c:v>
                  </c:pt>
                  <c:pt idx="1">
                    <c:v>1.0168900034895E-2</c:v>
                  </c:pt>
                  <c:pt idx="2">
                    <c:v>1.547259160013E-2</c:v>
                  </c:pt>
                  <c:pt idx="3">
                    <c:v>1.7639834191282001E-2</c:v>
                  </c:pt>
                </c:numCache>
              </c:numRef>
            </c:plus>
            <c:minus>
              <c:numRef>
                <c:f>('Fig1'!$L$8,'Fig1'!$L$11,'Fig1'!$L$14,'Fig1'!$L$17)</c:f>
                <c:numCache>
                  <c:formatCode>General</c:formatCode>
                  <c:ptCount val="4"/>
                  <c:pt idx="0">
                    <c:v>6.7194514712199897E-3</c:v>
                  </c:pt>
                  <c:pt idx="1">
                    <c:v>1.0168900034895E-2</c:v>
                  </c:pt>
                  <c:pt idx="2">
                    <c:v>1.547259160013E-2</c:v>
                  </c:pt>
                  <c:pt idx="3">
                    <c:v>1.7639834191282001E-2</c:v>
                  </c:pt>
                </c:numCache>
              </c:numRef>
            </c:minus>
            <c:spPr>
              <a:ln w="19050"/>
            </c:spPr>
          </c:errBars>
          <c:cat>
            <c:strRef>
              <c:f>'Fig1'!$B$3:$E$3</c:f>
              <c:strCache>
                <c:ptCount val="4"/>
                <c:pt idx="0">
                  <c:v>% HIV+ w/ Prior Dx</c:v>
                </c:pt>
                <c:pt idx="1">
                  <c:v>% Prior Dx ever on ART</c:v>
                </c:pt>
                <c:pt idx="2">
                  <c:v>% Ever on ART w/ Supp</c:v>
                </c:pt>
                <c:pt idx="3">
                  <c:v>% all HIV+ w/ Supp (product)</c:v>
                </c:pt>
              </c:strCache>
            </c:strRef>
          </c:cat>
          <c:val>
            <c:numRef>
              <c:f>('Fig1'!$B$8,'Fig1'!$B$11,'Fig1'!$B$14)</c:f>
              <c:numCache>
                <c:formatCode>0%</c:formatCode>
                <c:ptCount val="3"/>
                <c:pt idx="0">
                  <c:v>0.97426035411717804</c:v>
                </c:pt>
                <c:pt idx="1">
                  <c:v>0.93687961313311297</c:v>
                </c:pt>
                <c:pt idx="2">
                  <c:v>0.89524108135739799</c:v>
                </c:pt>
              </c:numCache>
            </c:numRef>
          </c:val>
        </c:ser>
        <c:dLbls>
          <c:dLblPos val="ctr"/>
          <c:showLegendKey val="0"/>
          <c:showVal val="1"/>
          <c:showCatName val="0"/>
          <c:showSerName val="0"/>
          <c:showPercent val="0"/>
          <c:showBubbleSize val="0"/>
        </c:dLbls>
        <c:gapWidth val="150"/>
        <c:axId val="154216544"/>
        <c:axId val="154221024"/>
      </c:barChart>
      <c:catAx>
        <c:axId val="154216544"/>
        <c:scaling>
          <c:orientation val="minMax"/>
        </c:scaling>
        <c:delete val="0"/>
        <c:axPos val="b"/>
        <c:numFmt formatCode="General" sourceLinked="0"/>
        <c:majorTickMark val="out"/>
        <c:minorTickMark val="none"/>
        <c:tickLblPos val="nextTo"/>
        <c:txPr>
          <a:bodyPr/>
          <a:lstStyle/>
          <a:p>
            <a:pPr>
              <a:defRPr b="1"/>
            </a:pPr>
            <a:endParaRPr lang="en-US"/>
          </a:p>
        </c:txPr>
        <c:crossAx val="154221024"/>
        <c:crosses val="autoZero"/>
        <c:auto val="1"/>
        <c:lblAlgn val="ctr"/>
        <c:lblOffset val="100"/>
        <c:noMultiLvlLbl val="0"/>
      </c:catAx>
      <c:valAx>
        <c:axId val="154221024"/>
        <c:scaling>
          <c:orientation val="minMax"/>
          <c:max val="1"/>
        </c:scaling>
        <c:delete val="0"/>
        <c:axPos val="l"/>
        <c:numFmt formatCode="0%" sourceLinked="1"/>
        <c:majorTickMark val="out"/>
        <c:minorTickMark val="none"/>
        <c:tickLblPos val="nextTo"/>
        <c:crossAx val="154216544"/>
        <c:crosses val="autoZero"/>
        <c:crossBetween val="between"/>
      </c:valAx>
    </c:plotArea>
    <c:legend>
      <c:legendPos val="b"/>
      <c:layout/>
      <c:overlay val="0"/>
      <c:txPr>
        <a:bodyPr/>
        <a:lstStyle/>
        <a:p>
          <a:pPr>
            <a:defRPr b="1"/>
          </a:pPr>
          <a:endParaRPr lang="en-US"/>
        </a:p>
      </c:txPr>
    </c:legend>
    <c:plotVisOnly val="1"/>
    <c:dispBlanksAs val="gap"/>
    <c:showDLblsOverMax val="0"/>
  </c:chart>
  <c:txPr>
    <a:bodyPr/>
    <a:lstStyle/>
    <a:p>
      <a:pPr>
        <a:defRPr sz="16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493094-336E-4942-8661-6B147A0A06FE}" type="datetimeFigureOut">
              <a:rPr lang="en-US" smtClean="0"/>
              <a:t>7/22/2018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3BD61-0F8D-E54D-A115-5AE76A7D33E3}" type="slidenum">
              <a:rPr lang="en-US" smtClean="0"/>
              <a:t>‹#›</a:t>
            </a:fld>
            <a:endParaRPr lang="en-US"/>
          </a:p>
        </p:txBody>
      </p:sp>
    </p:spTree>
    <p:extLst>
      <p:ext uri="{BB962C8B-B14F-4D97-AF65-F5344CB8AC3E}">
        <p14:creationId xmlns:p14="http://schemas.microsoft.com/office/powerpoint/2010/main" val="1918996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73BD61-0F8D-E54D-A115-5AE76A7D33E3}" type="slidenum">
              <a:rPr lang="en-US" smtClean="0"/>
              <a:t>10</a:t>
            </a:fld>
            <a:endParaRPr lang="en-US"/>
          </a:p>
        </p:txBody>
      </p:sp>
    </p:spTree>
    <p:extLst>
      <p:ext uri="{BB962C8B-B14F-4D97-AF65-F5344CB8AC3E}">
        <p14:creationId xmlns:p14="http://schemas.microsoft.com/office/powerpoint/2010/main" val="1667840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128"/>
              </a:defRPr>
            </a:lvl1pPr>
            <a:lvl2pPr marL="742950" indent="-285750" eaLnBrk="0" hangingPunct="0">
              <a:defRPr>
                <a:solidFill>
                  <a:schemeClr val="tx1"/>
                </a:solidFill>
                <a:latin typeface="Calibri" charset="0"/>
                <a:ea typeface="MS PGothic" charset="-128"/>
              </a:defRPr>
            </a:lvl2pPr>
            <a:lvl3pPr marL="1143000" indent="-228600" eaLnBrk="0" hangingPunct="0">
              <a:defRPr>
                <a:solidFill>
                  <a:schemeClr val="tx1"/>
                </a:solidFill>
                <a:latin typeface="Calibri" charset="0"/>
                <a:ea typeface="MS PGothic" charset="-128"/>
              </a:defRPr>
            </a:lvl3pPr>
            <a:lvl4pPr marL="1600200" indent="-228600" eaLnBrk="0" hangingPunct="0">
              <a:defRPr>
                <a:solidFill>
                  <a:schemeClr val="tx1"/>
                </a:solidFill>
                <a:latin typeface="Calibri" charset="0"/>
                <a:ea typeface="MS PGothic" charset="-128"/>
              </a:defRPr>
            </a:lvl4pPr>
            <a:lvl5pPr marL="2057400" indent="-228600" eaLnBrk="0" hangingPunct="0">
              <a:defRPr>
                <a:solidFill>
                  <a:schemeClr val="tx1"/>
                </a:solidFill>
                <a:latin typeface="Calibri" charset="0"/>
                <a:ea typeface="MS PGothic" charset="-128"/>
              </a:defRPr>
            </a:lvl5pPr>
            <a:lvl6pPr marL="2514600" indent="-228600" defTabSz="457200" eaLnBrk="0" fontAlgn="base" hangingPunct="0">
              <a:spcBef>
                <a:spcPct val="0"/>
              </a:spcBef>
              <a:spcAft>
                <a:spcPct val="0"/>
              </a:spcAft>
              <a:defRPr>
                <a:solidFill>
                  <a:schemeClr val="tx1"/>
                </a:solidFill>
                <a:latin typeface="Calibri" charset="0"/>
                <a:ea typeface="MS PGothic" charset="-128"/>
              </a:defRPr>
            </a:lvl6pPr>
            <a:lvl7pPr marL="2971800" indent="-228600" defTabSz="457200" eaLnBrk="0" fontAlgn="base" hangingPunct="0">
              <a:spcBef>
                <a:spcPct val="0"/>
              </a:spcBef>
              <a:spcAft>
                <a:spcPct val="0"/>
              </a:spcAft>
              <a:defRPr>
                <a:solidFill>
                  <a:schemeClr val="tx1"/>
                </a:solidFill>
                <a:latin typeface="Calibri" charset="0"/>
                <a:ea typeface="MS PGothic" charset="-128"/>
              </a:defRPr>
            </a:lvl7pPr>
            <a:lvl8pPr marL="3429000" indent="-228600" defTabSz="457200" eaLnBrk="0" fontAlgn="base" hangingPunct="0">
              <a:spcBef>
                <a:spcPct val="0"/>
              </a:spcBef>
              <a:spcAft>
                <a:spcPct val="0"/>
              </a:spcAft>
              <a:defRPr>
                <a:solidFill>
                  <a:schemeClr val="tx1"/>
                </a:solidFill>
                <a:latin typeface="Calibri" charset="0"/>
                <a:ea typeface="MS PGothic" charset="-128"/>
              </a:defRPr>
            </a:lvl8pPr>
            <a:lvl9pPr marL="3886200" indent="-228600" defTabSz="457200" eaLnBrk="0" fontAlgn="base" hangingPunct="0">
              <a:spcBef>
                <a:spcPct val="0"/>
              </a:spcBef>
              <a:spcAft>
                <a:spcPct val="0"/>
              </a:spcAft>
              <a:defRPr>
                <a:solidFill>
                  <a:schemeClr val="tx1"/>
                </a:solidFill>
                <a:latin typeface="Calibri" charset="0"/>
                <a:ea typeface="MS PGothic" charset="-128"/>
              </a:defRPr>
            </a:lvl9pPr>
          </a:lstStyle>
          <a:p>
            <a:pPr eaLnBrk="1" hangingPunct="1"/>
            <a:fld id="{295A5406-DDEF-B140-A54B-777A1FF56881}" type="slidenum">
              <a:rPr lang="en-US" altLang="en-US"/>
              <a:pPr eaLnBrk="1" hangingPunct="1"/>
              <a:t>13</a:t>
            </a:fld>
            <a:endParaRPr lang="en-US" altLang="en-US"/>
          </a:p>
        </p:txBody>
      </p:sp>
    </p:spTree>
    <p:extLst>
      <p:ext uri="{BB962C8B-B14F-4D97-AF65-F5344CB8AC3E}">
        <p14:creationId xmlns:p14="http://schemas.microsoft.com/office/powerpoint/2010/main" val="476145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EF47DC-1AA8-CD4D-93E8-5E3CE328FB41}" type="datetimeFigureOut">
              <a:rPr lang="en-US" smtClean="0"/>
              <a:pPr/>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45C81-BABF-F847-BD9D-C4A160BCD50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EF47DC-1AA8-CD4D-93E8-5E3CE328FB41}" type="datetimeFigureOut">
              <a:rPr lang="en-US" smtClean="0"/>
              <a:pPr/>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45C81-BABF-F847-BD9D-C4A160BCD5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EF47DC-1AA8-CD4D-93E8-5E3CE328FB41}" type="datetimeFigureOut">
              <a:rPr lang="en-US" smtClean="0"/>
              <a:pPr/>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45C81-BABF-F847-BD9D-C4A160BCD5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EF47DC-1AA8-CD4D-93E8-5E3CE328FB41}" type="datetimeFigureOut">
              <a:rPr lang="en-US" smtClean="0"/>
              <a:pPr/>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45C81-BABF-F847-BD9D-C4A160BCD5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EF47DC-1AA8-CD4D-93E8-5E3CE328FB41}" type="datetimeFigureOut">
              <a:rPr lang="en-US" smtClean="0"/>
              <a:pPr/>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45C81-BABF-F847-BD9D-C4A160BCD50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EF47DC-1AA8-CD4D-93E8-5E3CE328FB41}" type="datetimeFigureOut">
              <a:rPr lang="en-US" smtClean="0"/>
              <a:pPr/>
              <a:t>7/22/2018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45C81-BABF-F847-BD9D-C4A160BCD5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EF47DC-1AA8-CD4D-93E8-5E3CE328FB41}" type="datetimeFigureOut">
              <a:rPr lang="en-US" smtClean="0"/>
              <a:pPr/>
              <a:t>7/22/2018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145C81-BABF-F847-BD9D-C4A160BCD5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EF47DC-1AA8-CD4D-93E8-5E3CE328FB41}" type="datetimeFigureOut">
              <a:rPr lang="en-US" smtClean="0"/>
              <a:pPr/>
              <a:t>7/22/2018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45C81-BABF-F847-BD9D-C4A160BCD5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F47DC-1AA8-CD4D-93E8-5E3CE328FB41}" type="datetimeFigureOut">
              <a:rPr lang="en-US" smtClean="0"/>
              <a:pPr/>
              <a:t>7/22/2018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45C81-BABF-F847-BD9D-C4A160BCD5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EF47DC-1AA8-CD4D-93E8-5E3CE328FB41}" type="datetimeFigureOut">
              <a:rPr lang="en-US" smtClean="0"/>
              <a:pPr/>
              <a:t>7/22/2018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45C81-BABF-F847-BD9D-C4A160BCD5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EF47DC-1AA8-CD4D-93E8-5E3CE328FB41}" type="datetimeFigureOut">
              <a:rPr lang="en-US" smtClean="0"/>
              <a:pPr/>
              <a:t>7/22/2018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45C81-BABF-F847-BD9D-C4A160BCD5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AEF47DC-1AA8-CD4D-93E8-5E3CE328FB41}" type="datetimeFigureOut">
              <a:rPr lang="en-US" smtClean="0"/>
              <a:pPr/>
              <a:t>7/22/2018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A145C81-BABF-F847-BD9D-C4A160BCD506}" type="slidenum">
              <a:rPr lang="en-US" smtClean="0"/>
              <a:pPr/>
              <a:t>‹#›</a:t>
            </a:fld>
            <a:endParaRPr lang="en-US"/>
          </a:p>
        </p:txBody>
      </p:sp>
      <p:cxnSp>
        <p:nvCxnSpPr>
          <p:cNvPr id="8" name="Straight Connector 7"/>
          <p:cNvCxnSpPr/>
          <p:nvPr userDrawn="1"/>
        </p:nvCxnSpPr>
        <p:spPr>
          <a:xfrm>
            <a:off x="0" y="4781652"/>
            <a:ext cx="5050367" cy="1588"/>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footer.eps"/>
          <p:cNvPicPr>
            <a:picLocks noChangeAspect="1"/>
          </p:cNvPicPr>
          <p:nvPr userDrawn="1"/>
        </p:nvPicPr>
        <p:blipFill>
          <a:blip r:embed="rId13"/>
          <a:stretch>
            <a:fillRect/>
          </a:stretch>
        </p:blipFill>
        <p:spPr>
          <a:xfrm>
            <a:off x="457203" y="4841853"/>
            <a:ext cx="4618564" cy="2458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0"/>
            <a:ext cx="4572000" cy="51435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0" y="1339850"/>
            <a:ext cx="4572000" cy="1938992"/>
          </a:xfrm>
          <a:prstGeom prst="rect">
            <a:avLst/>
          </a:prstGeom>
          <a:noFill/>
        </p:spPr>
        <p:txBody>
          <a:bodyPr wrap="square" rtlCol="0">
            <a:spAutoFit/>
          </a:bodyPr>
          <a:lstStyle/>
          <a:p>
            <a:pPr algn="ctr"/>
            <a:r>
              <a:rPr lang="en-US" sz="2400" b="1" spc="100" dirty="0" smtClean="0">
                <a:solidFill>
                  <a:schemeClr val="bg1"/>
                </a:solidFill>
                <a:latin typeface="Arial Narrow"/>
                <a:cs typeface="Arial Narrow"/>
              </a:rPr>
              <a:t>HIV Testing &amp; Human Rights:</a:t>
            </a:r>
          </a:p>
          <a:p>
            <a:pPr algn="ctr"/>
            <a:r>
              <a:rPr lang="en-US" sz="2400" spc="100" dirty="0" smtClean="0">
                <a:solidFill>
                  <a:schemeClr val="bg1"/>
                </a:solidFill>
                <a:latin typeface="Arial Narrow"/>
                <a:cs typeface="Arial Narrow"/>
              </a:rPr>
              <a:t>Right to Know </a:t>
            </a:r>
          </a:p>
          <a:p>
            <a:pPr algn="ctr"/>
            <a:r>
              <a:rPr lang="en-US" sz="2400" spc="100" dirty="0" smtClean="0">
                <a:solidFill>
                  <a:schemeClr val="bg1"/>
                </a:solidFill>
                <a:latin typeface="Arial Narrow"/>
                <a:cs typeface="Arial Narrow"/>
              </a:rPr>
              <a:t>&amp;</a:t>
            </a:r>
          </a:p>
          <a:p>
            <a:pPr algn="ctr"/>
            <a:r>
              <a:rPr lang="en-US" sz="2400" spc="100" dirty="0" smtClean="0">
                <a:solidFill>
                  <a:schemeClr val="bg1"/>
                </a:solidFill>
                <a:latin typeface="Arial Narrow"/>
                <a:cs typeface="Arial Narrow"/>
              </a:rPr>
              <a:t>Right to Privacy</a:t>
            </a:r>
          </a:p>
          <a:p>
            <a:pPr algn="ctr"/>
            <a:endParaRPr lang="en-US" sz="2400" spc="100" dirty="0">
              <a:solidFill>
                <a:schemeClr val="bg1"/>
              </a:solidFill>
              <a:latin typeface="Arial Narrow"/>
              <a:cs typeface="Arial Narrow"/>
            </a:endParaRPr>
          </a:p>
        </p:txBody>
      </p:sp>
      <p:sp>
        <p:nvSpPr>
          <p:cNvPr id="8" name="TextBox 7"/>
          <p:cNvSpPr txBox="1"/>
          <p:nvPr/>
        </p:nvSpPr>
        <p:spPr>
          <a:xfrm>
            <a:off x="0" y="3683000"/>
            <a:ext cx="4572000" cy="830997"/>
          </a:xfrm>
          <a:prstGeom prst="rect">
            <a:avLst/>
          </a:prstGeom>
          <a:noFill/>
        </p:spPr>
        <p:txBody>
          <a:bodyPr wrap="square" rtlCol="0">
            <a:spAutoFit/>
          </a:bodyPr>
          <a:lstStyle/>
          <a:p>
            <a:pPr algn="ctr"/>
            <a:r>
              <a:rPr lang="en-US" sz="1600" b="1" spc="100" dirty="0" smtClean="0">
                <a:solidFill>
                  <a:schemeClr val="bg1"/>
                </a:solidFill>
                <a:latin typeface="Arial Narrow"/>
                <a:cs typeface="Arial Narrow"/>
              </a:rPr>
              <a:t>Matthew M. Kavanagh, PhD</a:t>
            </a:r>
          </a:p>
          <a:p>
            <a:pPr algn="ctr"/>
            <a:r>
              <a:rPr lang="en-US" sz="1600" spc="100" dirty="0" smtClean="0">
                <a:solidFill>
                  <a:schemeClr val="bg1"/>
                </a:solidFill>
                <a:latin typeface="Arial Narrow"/>
                <a:cs typeface="Arial Narrow"/>
              </a:rPr>
              <a:t>Georgetown University</a:t>
            </a:r>
          </a:p>
          <a:p>
            <a:pPr algn="ctr"/>
            <a:r>
              <a:rPr lang="en-US" sz="1600" spc="100" dirty="0" smtClean="0">
                <a:solidFill>
                  <a:schemeClr val="bg1"/>
                </a:solidFill>
                <a:latin typeface="Arial Narrow"/>
                <a:cs typeface="Arial Narrow"/>
              </a:rPr>
              <a:t>O’Neill Institute for National &amp; Global Health Law</a:t>
            </a:r>
          </a:p>
        </p:txBody>
      </p:sp>
      <p:pic>
        <p:nvPicPr>
          <p:cNvPr id="11" name="Picture 10" descr="90-90-90-wordmark-2018.eps"/>
          <p:cNvPicPr>
            <a:picLocks noChangeAspect="1"/>
          </p:cNvPicPr>
          <p:nvPr/>
        </p:nvPicPr>
        <p:blipFill>
          <a:blip r:embed="rId2"/>
          <a:stretch>
            <a:fillRect/>
          </a:stretch>
        </p:blipFill>
        <p:spPr>
          <a:xfrm>
            <a:off x="5350987" y="863907"/>
            <a:ext cx="3014027" cy="1356741"/>
          </a:xfrm>
          <a:prstGeom prst="rect">
            <a:avLst/>
          </a:prstGeom>
        </p:spPr>
      </p:pic>
      <p:pic>
        <p:nvPicPr>
          <p:cNvPr id="12" name="Picture 11" descr="90-90-90-Sponsors-2018-stacked.eps"/>
          <p:cNvPicPr>
            <a:picLocks noChangeAspect="1"/>
          </p:cNvPicPr>
          <p:nvPr/>
        </p:nvPicPr>
        <p:blipFill>
          <a:blip r:embed="rId3"/>
          <a:stretch>
            <a:fillRect/>
          </a:stretch>
        </p:blipFill>
        <p:spPr>
          <a:xfrm>
            <a:off x="5246036" y="2832100"/>
            <a:ext cx="3223928" cy="14922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4032" r="959" b="8139"/>
          <a:stretch/>
        </p:blipFill>
        <p:spPr>
          <a:xfrm>
            <a:off x="0" y="938212"/>
            <a:ext cx="8762963" cy="3873500"/>
          </a:xfrm>
        </p:spPr>
      </p:pic>
      <p:sp>
        <p:nvSpPr>
          <p:cNvPr id="5" name="Title 1"/>
          <p:cNvSpPr txBox="1">
            <a:spLocks/>
          </p:cNvSpPr>
          <p:nvPr/>
        </p:nvSpPr>
        <p:spPr>
          <a:xfrm>
            <a:off x="6388805" y="4594225"/>
            <a:ext cx="2400300" cy="21748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t>Botswana</a:t>
            </a:r>
            <a:endParaRPr lang="en-US" sz="2000" dirty="0"/>
          </a:p>
        </p:txBody>
      </p:sp>
      <p:sp>
        <p:nvSpPr>
          <p:cNvPr id="2" name="Title 1"/>
          <p:cNvSpPr>
            <a:spLocks noGrp="1"/>
          </p:cNvSpPr>
          <p:nvPr>
            <p:ph type="title"/>
          </p:nvPr>
        </p:nvSpPr>
        <p:spPr/>
        <p:txBody>
          <a:bodyPr>
            <a:noAutofit/>
          </a:bodyPr>
          <a:lstStyle/>
          <a:p>
            <a:r>
              <a:rPr lang="en-US" sz="3000" dirty="0" smtClean="0"/>
              <a:t>Different modalities have different </a:t>
            </a:r>
            <a:br>
              <a:rPr lang="en-US" sz="3000" dirty="0" smtClean="0"/>
            </a:br>
            <a:r>
              <a:rPr lang="en-US" sz="3000" dirty="0" smtClean="0"/>
              <a:t>yield &amp; volume</a:t>
            </a:r>
            <a:endParaRPr lang="en-US" sz="3000" dirty="0"/>
          </a:p>
        </p:txBody>
      </p:sp>
      <p:sp>
        <p:nvSpPr>
          <p:cNvPr id="7" name="Oval 6"/>
          <p:cNvSpPr/>
          <p:nvPr/>
        </p:nvSpPr>
        <p:spPr>
          <a:xfrm>
            <a:off x="5947953" y="1219200"/>
            <a:ext cx="748937" cy="337502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667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5443" r="24094" b="9939"/>
          <a:stretch/>
        </p:blipFill>
        <p:spPr>
          <a:xfrm>
            <a:off x="901337" y="729794"/>
            <a:ext cx="6988629" cy="3864431"/>
          </a:xfrm>
        </p:spPr>
      </p:pic>
      <p:sp>
        <p:nvSpPr>
          <p:cNvPr id="5" name="TextBox 4"/>
          <p:cNvSpPr txBox="1"/>
          <p:nvPr/>
        </p:nvSpPr>
        <p:spPr>
          <a:xfrm>
            <a:off x="3570514" y="4467497"/>
            <a:ext cx="184731" cy="369332"/>
          </a:xfrm>
          <a:prstGeom prst="rect">
            <a:avLst/>
          </a:prstGeom>
          <a:noFill/>
        </p:spPr>
        <p:txBody>
          <a:bodyPr wrap="none" rtlCol="0">
            <a:spAutoFit/>
          </a:bodyPr>
          <a:lstStyle/>
          <a:p>
            <a:endParaRPr lang="en-US" dirty="0"/>
          </a:p>
        </p:txBody>
      </p:sp>
      <p:sp>
        <p:nvSpPr>
          <p:cNvPr id="6" name="Title 1"/>
          <p:cNvSpPr txBox="1">
            <a:spLocks/>
          </p:cNvSpPr>
          <p:nvPr/>
        </p:nvSpPr>
        <p:spPr>
          <a:xfrm>
            <a:off x="6388805" y="4594225"/>
            <a:ext cx="2400300" cy="21748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t>PITC in Malawi</a:t>
            </a:r>
            <a:endParaRPr lang="en-US" sz="2000" dirty="0"/>
          </a:p>
        </p:txBody>
      </p:sp>
      <p:sp>
        <p:nvSpPr>
          <p:cNvPr id="2" name="Title 1"/>
          <p:cNvSpPr>
            <a:spLocks noGrp="1"/>
          </p:cNvSpPr>
          <p:nvPr>
            <p:ph type="title"/>
          </p:nvPr>
        </p:nvSpPr>
        <p:spPr/>
        <p:txBody>
          <a:bodyPr>
            <a:normAutofit/>
          </a:bodyPr>
          <a:lstStyle/>
          <a:p>
            <a:r>
              <a:rPr lang="en-US" sz="3300" dirty="0" smtClean="0"/>
              <a:t>Monitor coverage</a:t>
            </a:r>
            <a:endParaRPr lang="en-US" sz="3300" dirty="0"/>
          </a:p>
        </p:txBody>
      </p:sp>
    </p:spTree>
    <p:extLst>
      <p:ext uri="{BB962C8B-B14F-4D97-AF65-F5344CB8AC3E}">
        <p14:creationId xmlns:p14="http://schemas.microsoft.com/office/powerpoint/2010/main" val="1691570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6256" b="9389"/>
          <a:stretch/>
        </p:blipFill>
        <p:spPr>
          <a:xfrm>
            <a:off x="-178062" y="927100"/>
            <a:ext cx="9322062" cy="3898900"/>
          </a:xfrm>
        </p:spPr>
      </p:pic>
      <p:sp>
        <p:nvSpPr>
          <p:cNvPr id="2" name="Title 1"/>
          <p:cNvSpPr>
            <a:spLocks noGrp="1"/>
          </p:cNvSpPr>
          <p:nvPr>
            <p:ph type="title"/>
          </p:nvPr>
        </p:nvSpPr>
        <p:spPr>
          <a:xfrm>
            <a:off x="6058039" y="4286250"/>
            <a:ext cx="2806700" cy="857250"/>
          </a:xfrm>
        </p:spPr>
        <p:txBody>
          <a:bodyPr>
            <a:normAutofit/>
          </a:bodyPr>
          <a:lstStyle/>
          <a:p>
            <a:r>
              <a:rPr lang="en-US" sz="1800" dirty="0" smtClean="0"/>
              <a:t>Namibia</a:t>
            </a:r>
            <a:endParaRPr lang="en-US" sz="1800" dirty="0"/>
          </a:p>
        </p:txBody>
      </p:sp>
      <p:sp>
        <p:nvSpPr>
          <p:cNvPr id="5" name="Title 1"/>
          <p:cNvSpPr txBox="1">
            <a:spLocks/>
          </p:cNvSpPr>
          <p:nvPr/>
        </p:nvSpPr>
        <p:spPr>
          <a:xfrm>
            <a:off x="457200" y="205979"/>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smtClean="0"/>
              <a:t>Consider populations</a:t>
            </a:r>
            <a:endParaRPr lang="en-US" sz="3300" dirty="0"/>
          </a:p>
        </p:txBody>
      </p:sp>
    </p:spTree>
    <p:extLst>
      <p:ext uri="{BB962C8B-B14F-4D97-AF65-F5344CB8AC3E}">
        <p14:creationId xmlns:p14="http://schemas.microsoft.com/office/powerpoint/2010/main" val="1407273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093014012"/>
              </p:ext>
            </p:extLst>
          </p:nvPr>
        </p:nvGraphicFramePr>
        <p:xfrm>
          <a:off x="2729763" y="156754"/>
          <a:ext cx="6104778" cy="4686664"/>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a:cxnSpLocks noChangeShapeType="1"/>
          </p:cNvCxnSpPr>
          <p:nvPr/>
        </p:nvCxnSpPr>
        <p:spPr bwMode="auto">
          <a:xfrm flipV="1">
            <a:off x="3286228" y="1368946"/>
            <a:ext cx="4979194" cy="36910"/>
          </a:xfrm>
          <a:prstGeom prst="line">
            <a:avLst/>
          </a:prstGeom>
          <a:noFill/>
          <a:ln w="38100">
            <a:solidFill>
              <a:srgbClr val="FF0000"/>
            </a:solidFill>
            <a:prstDash val="dash"/>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4581" name="TextBox 2"/>
          <p:cNvSpPr txBox="1">
            <a:spLocks noChangeArrowheads="1"/>
          </p:cNvSpPr>
          <p:nvPr/>
        </p:nvSpPr>
        <p:spPr bwMode="auto">
          <a:xfrm>
            <a:off x="8265422" y="1083196"/>
            <a:ext cx="77296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cs typeface="Arial" charset="0"/>
              </a:defRPr>
            </a:lvl1pPr>
            <a:lvl2pPr marL="742950" indent="-285750" eaLnBrk="0" hangingPunct="0">
              <a:spcBef>
                <a:spcPct val="20000"/>
              </a:spcBef>
              <a:buFont typeface="Arial" charset="0"/>
              <a:buChar char="–"/>
              <a:defRPr sz="2800">
                <a:solidFill>
                  <a:schemeClr val="tx1"/>
                </a:solidFill>
                <a:latin typeface="Calibri" charset="0"/>
                <a:ea typeface="MS PGothic" charset="-128"/>
                <a:cs typeface="Arial" charset="0"/>
              </a:defRPr>
            </a:lvl2pPr>
            <a:lvl3pPr marL="1143000" indent="-228600" eaLnBrk="0" hangingPunct="0">
              <a:spcBef>
                <a:spcPct val="20000"/>
              </a:spcBef>
              <a:buFont typeface="Arial" charset="0"/>
              <a:buChar char="•"/>
              <a:defRPr sz="2400">
                <a:solidFill>
                  <a:schemeClr val="tx1"/>
                </a:solidFill>
                <a:latin typeface="Calibri" charset="0"/>
                <a:ea typeface="MS PGothic" charset="-128"/>
                <a:cs typeface="Arial" charset="0"/>
              </a:defRPr>
            </a:lvl3pPr>
            <a:lvl4pPr marL="1600200" indent="-228600" eaLnBrk="0" hangingPunct="0">
              <a:spcBef>
                <a:spcPct val="20000"/>
              </a:spcBef>
              <a:buFont typeface="Arial" charset="0"/>
              <a:buChar char="–"/>
              <a:defRPr sz="2000">
                <a:solidFill>
                  <a:schemeClr val="tx1"/>
                </a:solidFill>
                <a:latin typeface="Calibri" charset="0"/>
                <a:ea typeface="MS PGothic" charset="-128"/>
                <a:cs typeface="Arial" charset="0"/>
              </a:defRPr>
            </a:lvl4pPr>
            <a:lvl5pPr marL="2057400" indent="-228600" eaLnBrk="0" hangingPunct="0">
              <a:spcBef>
                <a:spcPct val="20000"/>
              </a:spcBef>
              <a:buFont typeface="Arial" charset="0"/>
              <a:buChar char="»"/>
              <a:defRPr sz="2000">
                <a:solidFill>
                  <a:schemeClr val="tx1"/>
                </a:solidFill>
                <a:latin typeface="Calibri" charset="0"/>
                <a:ea typeface="MS PGothic" charset="-128"/>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eaLnBrk="1" hangingPunct="1">
              <a:spcBef>
                <a:spcPct val="0"/>
              </a:spcBef>
              <a:buFontTx/>
              <a:buNone/>
            </a:pPr>
            <a:r>
              <a:rPr lang="en-US" altLang="en-US" sz="1350" i="1">
                <a:solidFill>
                  <a:srgbClr val="FF0000"/>
                </a:solidFill>
              </a:rPr>
              <a:t>UNAIDS </a:t>
            </a:r>
          </a:p>
          <a:p>
            <a:pPr eaLnBrk="1" hangingPunct="1">
              <a:spcBef>
                <a:spcPct val="0"/>
              </a:spcBef>
              <a:buFontTx/>
              <a:buNone/>
            </a:pPr>
            <a:r>
              <a:rPr lang="en-US" altLang="en-US" sz="1350" i="1">
                <a:solidFill>
                  <a:srgbClr val="FF0000"/>
                </a:solidFill>
              </a:rPr>
              <a:t>Target</a:t>
            </a:r>
          </a:p>
        </p:txBody>
      </p:sp>
      <p:pic>
        <p:nvPicPr>
          <p:cNvPr id="7"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6623" y="3273912"/>
            <a:ext cx="2324100"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66623" y="357051"/>
            <a:ext cx="1997903" cy="646331"/>
          </a:xfrm>
          <a:prstGeom prst="rect">
            <a:avLst/>
          </a:prstGeom>
          <a:noFill/>
        </p:spPr>
        <p:txBody>
          <a:bodyPr wrap="square" rtlCol="0">
            <a:spAutoFit/>
          </a:bodyPr>
          <a:lstStyle/>
          <a:p>
            <a:r>
              <a:rPr lang="en-US" dirty="0" smtClean="0"/>
              <a:t>Rights presume universality</a:t>
            </a:r>
            <a:r>
              <a:rPr lang="is-IS" dirty="0" smtClean="0"/>
              <a:t>…</a:t>
            </a:r>
            <a:endParaRPr lang="en-US" dirty="0"/>
          </a:p>
        </p:txBody>
      </p:sp>
    </p:spTree>
    <p:extLst>
      <p:ext uri="{BB962C8B-B14F-4D97-AF65-F5344CB8AC3E}">
        <p14:creationId xmlns:p14="http://schemas.microsoft.com/office/powerpoint/2010/main" val="502687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3034937" cy="857250"/>
          </a:xfrm>
        </p:spPr>
        <p:txBody>
          <a:bodyPr>
            <a:normAutofit/>
          </a:bodyPr>
          <a:lstStyle/>
          <a:p>
            <a:r>
              <a:rPr lang="en-US" sz="3300" dirty="0" smtClean="0"/>
              <a:t>HIV self testing</a:t>
            </a:r>
            <a:endParaRPr lang="en-US" sz="3300"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1" b="34353"/>
          <a:stretch/>
        </p:blipFill>
        <p:spPr>
          <a:xfrm>
            <a:off x="3379524" y="1435792"/>
            <a:ext cx="5764476" cy="2692071"/>
          </a:xfrm>
        </p:spPr>
      </p:pic>
      <p:sp>
        <p:nvSpPr>
          <p:cNvPr id="6" name="TextBox 5"/>
          <p:cNvSpPr txBox="1"/>
          <p:nvPr/>
        </p:nvSpPr>
        <p:spPr>
          <a:xfrm>
            <a:off x="548640" y="1323703"/>
            <a:ext cx="3100251" cy="1477328"/>
          </a:xfrm>
          <a:prstGeom prst="rect">
            <a:avLst/>
          </a:prstGeom>
          <a:noFill/>
        </p:spPr>
        <p:txBody>
          <a:bodyPr wrap="square" rtlCol="0">
            <a:spAutoFit/>
          </a:bodyPr>
          <a:lstStyle/>
          <a:p>
            <a:pPr marL="285750" indent="-285750">
              <a:buFont typeface="Arial" charset="0"/>
              <a:buChar char="•"/>
            </a:pPr>
            <a:r>
              <a:rPr lang="en-US" dirty="0" smtClean="0"/>
              <a:t>16 countries 2 years ago</a:t>
            </a:r>
          </a:p>
          <a:p>
            <a:pPr marL="285750" indent="-285750">
              <a:buFont typeface="Arial" charset="0"/>
              <a:buChar char="•"/>
            </a:pPr>
            <a:r>
              <a:rPr lang="en-US" dirty="0" smtClean="0"/>
              <a:t>40 countries at last report</a:t>
            </a:r>
          </a:p>
          <a:p>
            <a:pPr marL="285750" indent="-285750">
              <a:buFont typeface="Arial" charset="0"/>
              <a:buChar char="•"/>
            </a:pPr>
            <a:r>
              <a:rPr lang="en-US" dirty="0" smtClean="0"/>
              <a:t>But many still “have” a policy but it is not implemented</a:t>
            </a:r>
            <a:endParaRPr lang="en-US" dirty="0"/>
          </a:p>
        </p:txBody>
      </p:sp>
    </p:spTree>
    <p:extLst>
      <p:ext uri="{BB962C8B-B14F-4D97-AF65-F5344CB8AC3E}">
        <p14:creationId xmlns:p14="http://schemas.microsoft.com/office/powerpoint/2010/main" val="1569142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979"/>
            <a:ext cx="8229600" cy="4388644"/>
          </a:xfrm>
        </p:spPr>
        <p:txBody>
          <a:bodyPr/>
          <a:lstStyle/>
          <a:p>
            <a:pPr lvl="0">
              <a:buFont typeface="Wingdings" charset="2"/>
              <a:buChar char="ü"/>
            </a:pPr>
            <a:r>
              <a:rPr lang="en-US" sz="4000" b="1" dirty="0"/>
              <a:t>Right to </a:t>
            </a:r>
            <a:r>
              <a:rPr lang="en-US" sz="4000" b="1" dirty="0" smtClean="0"/>
              <a:t>privacy</a:t>
            </a:r>
          </a:p>
          <a:p>
            <a:pPr lvl="0"/>
            <a:r>
              <a:rPr lang="en-US" sz="2200" b="1" dirty="0" smtClean="0"/>
              <a:t>Universal declaration of human rights</a:t>
            </a:r>
          </a:p>
          <a:p>
            <a:pPr lvl="0"/>
            <a:r>
              <a:rPr lang="en-US" sz="2200" b="1" dirty="0" smtClean="0"/>
              <a:t>Intl. Convention on Civil &amp; Political Rights</a:t>
            </a:r>
          </a:p>
          <a:p>
            <a:pPr lvl="0"/>
            <a:r>
              <a:rPr lang="en-US" sz="2200" b="1" dirty="0" smtClean="0"/>
              <a:t>Part of the right to health under general comment 14 (acceptability)</a:t>
            </a:r>
            <a:endParaRPr lang="en-US" sz="2200" b="1" dirty="0"/>
          </a:p>
          <a:p>
            <a:endParaRPr lang="en-US" dirty="0"/>
          </a:p>
        </p:txBody>
      </p:sp>
    </p:spTree>
    <p:extLst>
      <p:ext uri="{BB962C8B-B14F-4D97-AF65-F5344CB8AC3E}">
        <p14:creationId xmlns:p14="http://schemas.microsoft.com/office/powerpoint/2010/main" val="1673702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Stigma is still real </a:t>
            </a:r>
            <a:endParaRPr lang="en-US" dirty="0"/>
          </a:p>
        </p:txBody>
      </p:sp>
    </p:spTree>
    <p:extLst>
      <p:ext uri="{BB962C8B-B14F-4D97-AF65-F5344CB8AC3E}">
        <p14:creationId xmlns:p14="http://schemas.microsoft.com/office/powerpoint/2010/main" val="958045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Index texting / partner notification</a:t>
            </a:r>
            <a:endParaRPr lang="en-US" dirty="0"/>
          </a:p>
        </p:txBody>
      </p:sp>
    </p:spTree>
    <p:extLst>
      <p:ext uri="{BB962C8B-B14F-4D97-AF65-F5344CB8AC3E}">
        <p14:creationId xmlns:p14="http://schemas.microsoft.com/office/powerpoint/2010/main" val="1666170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53293"/>
            <a:ext cx="7721600" cy="4490208"/>
          </a:xfrm>
        </p:spPr>
      </p:pic>
      <p:sp>
        <p:nvSpPr>
          <p:cNvPr id="2" name="Title 1"/>
          <p:cNvSpPr>
            <a:spLocks noGrp="1"/>
          </p:cNvSpPr>
          <p:nvPr>
            <p:ph type="title"/>
          </p:nvPr>
        </p:nvSpPr>
        <p:spPr>
          <a:xfrm>
            <a:off x="431800" y="-103981"/>
            <a:ext cx="8229600" cy="857250"/>
          </a:xfrm>
        </p:spPr>
        <p:txBody>
          <a:bodyPr/>
          <a:lstStyle/>
          <a:p>
            <a:r>
              <a:rPr lang="en-US" dirty="0" smtClean="0"/>
              <a:t>High Yield</a:t>
            </a:r>
            <a:endParaRPr lang="en-US" dirty="0"/>
          </a:p>
        </p:txBody>
      </p:sp>
      <p:sp>
        <p:nvSpPr>
          <p:cNvPr id="6" name="TextBox 5"/>
          <p:cNvSpPr txBox="1"/>
          <p:nvPr/>
        </p:nvSpPr>
        <p:spPr>
          <a:xfrm>
            <a:off x="431800" y="4826000"/>
            <a:ext cx="184731" cy="369332"/>
          </a:xfrm>
          <a:prstGeom prst="rect">
            <a:avLst/>
          </a:prstGeom>
          <a:noFill/>
        </p:spPr>
        <p:txBody>
          <a:bodyPr wrap="none" rtlCol="0">
            <a:spAutoFit/>
          </a:bodyPr>
          <a:lstStyle/>
          <a:p>
            <a:endParaRPr lang="en-US" dirty="0"/>
          </a:p>
        </p:txBody>
      </p:sp>
      <p:sp>
        <p:nvSpPr>
          <p:cNvPr id="7" name="Title 1"/>
          <p:cNvSpPr txBox="1">
            <a:spLocks/>
          </p:cNvSpPr>
          <p:nvPr/>
        </p:nvSpPr>
        <p:spPr>
          <a:xfrm>
            <a:off x="7194550" y="4554141"/>
            <a:ext cx="1828800" cy="58935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dirty="0" smtClean="0"/>
              <a:t>Zimbabwe</a:t>
            </a:r>
            <a:endParaRPr lang="en-US" sz="2200" dirty="0"/>
          </a:p>
        </p:txBody>
      </p:sp>
    </p:spTree>
    <p:extLst>
      <p:ext uri="{BB962C8B-B14F-4D97-AF65-F5344CB8AC3E}">
        <p14:creationId xmlns:p14="http://schemas.microsoft.com/office/powerpoint/2010/main" val="215202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itle 1"/>
          <p:cNvSpPr txBox="1">
            <a:spLocks/>
          </p:cNvSpPr>
          <p:nvPr/>
        </p:nvSpPr>
        <p:spPr>
          <a:xfrm>
            <a:off x="6388805" y="4594225"/>
            <a:ext cx="2400300" cy="21748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t>Kenya</a:t>
            </a:r>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52597" t="22066" r="9201" b="4760"/>
          <a:stretch/>
        </p:blipFill>
        <p:spPr>
          <a:xfrm>
            <a:off x="1942012" y="557348"/>
            <a:ext cx="3901439" cy="4203561"/>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Rights &amp; Testing	</a:t>
            </a:r>
            <a:endParaRPr lang="en-US" dirty="0"/>
          </a:p>
        </p:txBody>
      </p:sp>
      <p:sp>
        <p:nvSpPr>
          <p:cNvPr id="3" name="Content Placeholder 2"/>
          <p:cNvSpPr>
            <a:spLocks noGrp="1"/>
          </p:cNvSpPr>
          <p:nvPr>
            <p:ph idx="1"/>
          </p:nvPr>
        </p:nvSpPr>
        <p:spPr/>
        <p:txBody>
          <a:bodyPr/>
          <a:lstStyle/>
          <a:p>
            <a:pPr marR="0" lvl="0" defTabSz="914400" eaLnBrk="1" fontAlgn="auto" latinLnBrk="0" hangingPunct="1">
              <a:lnSpc>
                <a:spcPct val="100000"/>
              </a:lnSpc>
              <a:spcBef>
                <a:spcPts val="0"/>
              </a:spcBef>
              <a:spcAft>
                <a:spcPts val="0"/>
              </a:spcAft>
              <a:buClrTx/>
              <a:buSzTx/>
              <a:buFont typeface="Wingdings" charset="2"/>
              <a:buChar char="ü"/>
              <a:tabLst/>
              <a:defRPr/>
            </a:pPr>
            <a:r>
              <a:rPr lang="en-US" dirty="0" smtClean="0"/>
              <a:t>Right to health</a:t>
            </a:r>
          </a:p>
          <a:p>
            <a:pPr marR="0" lvl="0" defTabSz="914400" eaLnBrk="1" fontAlgn="auto" latinLnBrk="0" hangingPunct="1">
              <a:lnSpc>
                <a:spcPct val="100000"/>
              </a:lnSpc>
              <a:spcBef>
                <a:spcPts val="0"/>
              </a:spcBef>
              <a:spcAft>
                <a:spcPts val="0"/>
              </a:spcAft>
              <a:buClrTx/>
              <a:buSzTx/>
              <a:buFont typeface="Wingdings" charset="2"/>
              <a:buChar char="ü"/>
              <a:tabLst/>
              <a:defRPr/>
            </a:pPr>
            <a:r>
              <a:rPr lang="en-US" dirty="0" smtClean="0"/>
              <a:t>Right to privacy </a:t>
            </a:r>
          </a:p>
          <a:p>
            <a:pPr marR="0" lvl="0" defTabSz="914400" eaLnBrk="1" fontAlgn="auto" latinLnBrk="0" hangingPunct="1">
              <a:lnSpc>
                <a:spcPct val="100000"/>
              </a:lnSpc>
              <a:spcBef>
                <a:spcPts val="0"/>
              </a:spcBef>
              <a:spcAft>
                <a:spcPts val="0"/>
              </a:spcAft>
              <a:buClrTx/>
              <a:buSzTx/>
              <a:buFont typeface="Wingdings" charset="2"/>
              <a:buChar char="ü"/>
              <a:tabLst/>
              <a:defRPr/>
            </a:pPr>
            <a:r>
              <a:rPr lang="en-US" dirty="0" smtClean="0"/>
              <a:t>Effective public </a:t>
            </a:r>
            <a:r>
              <a:rPr lang="en-US" dirty="0" err="1" smtClean="0"/>
              <a:t>helath</a:t>
            </a:r>
            <a:endParaRPr lang="en-US" dirty="0" smtClean="0"/>
          </a:p>
          <a:p>
            <a:pPr marR="0" lvl="0" defTabSz="914400" eaLnBrk="1" fontAlgn="auto" latinLnBrk="0" hangingPunct="1">
              <a:lnSpc>
                <a:spcPct val="100000"/>
              </a:lnSpc>
              <a:spcBef>
                <a:spcPts val="0"/>
              </a:spcBef>
              <a:spcAft>
                <a:spcPts val="0"/>
              </a:spcAft>
              <a:buClrTx/>
              <a:buSzTx/>
              <a:buFont typeface="Wingdings" charset="2"/>
              <a:buChar char="ü"/>
              <a:tabLst/>
              <a:defRPr/>
            </a:pPr>
            <a:endParaRPr lang="en-US" dirty="0"/>
          </a:p>
        </p:txBody>
      </p:sp>
    </p:spTree>
    <p:extLst>
      <p:ext uri="{BB962C8B-B14F-4D97-AF65-F5344CB8AC3E}">
        <p14:creationId xmlns:p14="http://schemas.microsoft.com/office/powerpoint/2010/main" val="1394911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1100" y="4406901"/>
            <a:ext cx="8229600" cy="857250"/>
          </a:xfrm>
        </p:spPr>
        <p:txBody>
          <a:bodyPr>
            <a:normAutofit/>
          </a:bodyPr>
          <a:lstStyle/>
          <a:p>
            <a:r>
              <a:rPr lang="en-US" sz="2000" dirty="0" smtClean="0"/>
              <a:t>Haiti</a:t>
            </a:r>
            <a:endParaRPr lang="en-US" sz="20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4780" b="8886"/>
          <a:stretch/>
        </p:blipFill>
        <p:spPr>
          <a:xfrm>
            <a:off x="63114" y="507811"/>
            <a:ext cx="9080886" cy="3899090"/>
          </a:xfrm>
        </p:spPr>
      </p:pic>
    </p:spTree>
    <p:extLst>
      <p:ext uri="{BB962C8B-B14F-4D97-AF65-F5344CB8AC3E}">
        <p14:creationId xmlns:p14="http://schemas.microsoft.com/office/powerpoint/2010/main" val="1388140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5800" y="4286250"/>
            <a:ext cx="1714500" cy="857250"/>
          </a:xfrm>
        </p:spPr>
        <p:txBody>
          <a:bodyPr>
            <a:normAutofit/>
          </a:bodyPr>
          <a:lstStyle/>
          <a:p>
            <a:r>
              <a:rPr lang="en-US" sz="2000" dirty="0" smtClean="0"/>
              <a:t>Ukraine</a:t>
            </a:r>
            <a:endParaRPr lang="en-US" sz="20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52605" t="15131" b="11649"/>
          <a:stretch/>
        </p:blipFill>
        <p:spPr>
          <a:xfrm>
            <a:off x="2438399" y="419099"/>
            <a:ext cx="4749801" cy="4127584"/>
          </a:xfrm>
        </p:spPr>
      </p:pic>
    </p:spTree>
    <p:extLst>
      <p:ext uri="{BB962C8B-B14F-4D97-AF65-F5344CB8AC3E}">
        <p14:creationId xmlns:p14="http://schemas.microsoft.com/office/powerpoint/2010/main" val="4137891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5528" b="13003"/>
          <a:stretch/>
        </p:blipFill>
        <p:spPr>
          <a:xfrm>
            <a:off x="364415" y="1333500"/>
            <a:ext cx="8164340" cy="3282158"/>
          </a:xfrm>
        </p:spPr>
      </p:pic>
      <p:sp>
        <p:nvSpPr>
          <p:cNvPr id="5" name="Frame 4"/>
          <p:cNvSpPr/>
          <p:nvPr/>
        </p:nvSpPr>
        <p:spPr>
          <a:xfrm>
            <a:off x="850900" y="2451100"/>
            <a:ext cx="7366000" cy="419100"/>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itle 1"/>
          <p:cNvSpPr txBox="1">
            <a:spLocks/>
          </p:cNvSpPr>
          <p:nvPr/>
        </p:nvSpPr>
        <p:spPr>
          <a:xfrm>
            <a:off x="6388805" y="4594225"/>
            <a:ext cx="2400300" cy="21748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t>Botswana</a:t>
            </a:r>
            <a:endParaRPr lang="en-US" sz="2000" dirty="0"/>
          </a:p>
        </p:txBody>
      </p:sp>
    </p:spTree>
    <p:extLst>
      <p:ext uri="{BB962C8B-B14F-4D97-AF65-F5344CB8AC3E}">
        <p14:creationId xmlns:p14="http://schemas.microsoft.com/office/powerpoint/2010/main" val="17520022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Concerns with Index/PN	</a:t>
            </a:r>
            <a:endParaRPr lang="en-US" dirty="0"/>
          </a:p>
        </p:txBody>
      </p:sp>
      <p:sp>
        <p:nvSpPr>
          <p:cNvPr id="3" name="Content Placeholder 2"/>
          <p:cNvSpPr>
            <a:spLocks noGrp="1"/>
          </p:cNvSpPr>
          <p:nvPr>
            <p:ph idx="1"/>
          </p:nvPr>
        </p:nvSpPr>
        <p:spPr/>
        <p:txBody>
          <a:bodyPr>
            <a:normAutofit/>
          </a:bodyPr>
          <a:lstStyle/>
          <a:p>
            <a:pPr>
              <a:buFont typeface="Wingdings" charset="2"/>
              <a:buChar char="ü"/>
            </a:pPr>
            <a:r>
              <a:rPr lang="en-US" sz="2200" dirty="0" smtClean="0"/>
              <a:t>Coercion </a:t>
            </a:r>
          </a:p>
          <a:p>
            <a:pPr>
              <a:buFont typeface="Wingdings" charset="2"/>
              <a:buChar char="ü"/>
            </a:pPr>
            <a:r>
              <a:rPr lang="en-US" sz="2200" dirty="0" smtClean="0"/>
              <a:t>Intimate partner violence</a:t>
            </a:r>
          </a:p>
          <a:p>
            <a:pPr>
              <a:buFont typeface="Wingdings" charset="2"/>
              <a:buChar char="ü"/>
            </a:pPr>
            <a:r>
              <a:rPr lang="en-US" sz="2200" dirty="0" smtClean="0"/>
              <a:t>Key populations disclosure</a:t>
            </a:r>
          </a:p>
          <a:p>
            <a:pPr>
              <a:buFont typeface="Wingdings" charset="2"/>
              <a:buChar char="ü"/>
            </a:pPr>
            <a:r>
              <a:rPr lang="en-US" sz="2200" dirty="0" smtClean="0"/>
              <a:t>Perception—just one case is enough </a:t>
            </a:r>
            <a:endParaRPr lang="en-US" sz="2200" dirty="0"/>
          </a:p>
        </p:txBody>
      </p:sp>
    </p:spTree>
    <p:extLst>
      <p:ext uri="{BB962C8B-B14F-4D97-AF65-F5344CB8AC3E}">
        <p14:creationId xmlns:p14="http://schemas.microsoft.com/office/powerpoint/2010/main" val="1308676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coercion?</a:t>
            </a:r>
            <a:endParaRPr lang="en-US" dirty="0"/>
          </a:p>
        </p:txBody>
      </p:sp>
      <p:sp>
        <p:nvSpPr>
          <p:cNvPr id="3" name="Content Placeholder 2"/>
          <p:cNvSpPr>
            <a:spLocks noGrp="1"/>
          </p:cNvSpPr>
          <p:nvPr>
            <p:ph idx="1"/>
          </p:nvPr>
        </p:nvSpPr>
        <p:spPr/>
        <p:txBody>
          <a:bodyPr>
            <a:noAutofit/>
          </a:bodyPr>
          <a:lstStyle/>
          <a:p>
            <a:pPr marL="0" indent="0">
              <a:buNone/>
            </a:pPr>
            <a:r>
              <a:rPr lang="en-US" sz="2300" dirty="0" smtClean="0"/>
              <a:t>2011 interview study of counselors</a:t>
            </a:r>
            <a:r>
              <a:rPr lang="en-US" sz="2300" smtClean="0"/>
              <a:t>: “</a:t>
            </a:r>
            <a:r>
              <a:rPr lang="en-US" sz="2300" dirty="0" smtClean="0"/>
              <a:t>some </a:t>
            </a:r>
            <a:r>
              <a:rPr lang="en-US" sz="2300" dirty="0"/>
              <a:t>participants stated that after all attempts to encourage voluntary disclosure failed; they occasionally 'threatened' their patients to make them notify their partners</a:t>
            </a:r>
            <a:r>
              <a:rPr lang="en-US" sz="2300" dirty="0" smtClean="0"/>
              <a:t>.” </a:t>
            </a:r>
            <a:endParaRPr lang="en-US" sz="2300" dirty="0"/>
          </a:p>
          <a:p>
            <a:r>
              <a:rPr lang="en-US" sz="2300" i="1" dirty="0"/>
              <a:t>".... if I try other measures and don't succeed, I will tell you that if you don't do it I will do it for you. When you do that many will not want you to be the one to do it. They will rather prefer to do it themselves</a:t>
            </a:r>
            <a:r>
              <a:rPr lang="en-US" sz="2300" i="1" dirty="0" smtClean="0"/>
              <a:t>....."</a:t>
            </a:r>
            <a:r>
              <a:rPr lang="en-US" sz="2300" dirty="0"/>
              <a:t> </a:t>
            </a:r>
            <a:r>
              <a:rPr lang="en-US" sz="2300" dirty="0" smtClean="0"/>
              <a:t>(</a:t>
            </a:r>
            <a:r>
              <a:rPr lang="en-US" sz="2300" dirty="0"/>
              <a:t>Female counsellor, 48 years old)</a:t>
            </a:r>
          </a:p>
          <a:p>
            <a:endParaRPr lang="en-US" sz="2300" dirty="0"/>
          </a:p>
        </p:txBody>
      </p:sp>
      <p:sp>
        <p:nvSpPr>
          <p:cNvPr id="8" name="Rectangle 7"/>
          <p:cNvSpPr/>
          <p:nvPr/>
        </p:nvSpPr>
        <p:spPr>
          <a:xfrm>
            <a:off x="5435600" y="4179124"/>
            <a:ext cx="3708400" cy="830997"/>
          </a:xfrm>
          <a:prstGeom prst="rect">
            <a:avLst/>
          </a:prstGeom>
        </p:spPr>
        <p:txBody>
          <a:bodyPr wrap="square">
            <a:spAutoFit/>
          </a:bodyPr>
          <a:lstStyle/>
          <a:p>
            <a:r>
              <a:rPr lang="en-US" sz="1200" dirty="0" err="1">
                <a:solidFill>
                  <a:srgbClr val="222222"/>
                </a:solidFill>
                <a:latin typeface="Arial" charset="0"/>
              </a:rPr>
              <a:t>Njozing</a:t>
            </a:r>
            <a:r>
              <a:rPr lang="en-US" sz="1200" dirty="0">
                <a:solidFill>
                  <a:srgbClr val="222222"/>
                </a:solidFill>
                <a:latin typeface="Arial" charset="0"/>
              </a:rPr>
              <a:t>, Barnabas N., et al. "" If the patients decide not to tell what can we do?"-TB/HIV counsellors' dilemma on partner notification for HIV." </a:t>
            </a:r>
            <a:r>
              <a:rPr lang="en-US" sz="1200" i="1" dirty="0">
                <a:solidFill>
                  <a:srgbClr val="222222"/>
                </a:solidFill>
                <a:latin typeface="Arial" charset="0"/>
              </a:rPr>
              <a:t>BMC international health and human rights</a:t>
            </a:r>
            <a:r>
              <a:rPr lang="en-US" sz="1200" dirty="0">
                <a:solidFill>
                  <a:srgbClr val="222222"/>
                </a:solidFill>
                <a:latin typeface="Arial" charset="0"/>
              </a:rPr>
              <a:t> 11.1 (2011): 6</a:t>
            </a:r>
            <a:endParaRPr lang="en-US" sz="1200" dirty="0"/>
          </a:p>
        </p:txBody>
      </p:sp>
    </p:spTree>
    <p:extLst>
      <p:ext uri="{BB962C8B-B14F-4D97-AF65-F5344CB8AC3E}">
        <p14:creationId xmlns:p14="http://schemas.microsoft.com/office/powerpoint/2010/main" val="600010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Incentives by what we measure</a:t>
            </a:r>
            <a:endParaRPr lang="en-US" dirty="0"/>
          </a:p>
        </p:txBody>
      </p:sp>
    </p:spTree>
    <p:extLst>
      <p:ext uri="{BB962C8B-B14F-4D97-AF65-F5344CB8AC3E}">
        <p14:creationId xmlns:p14="http://schemas.microsoft.com/office/powerpoint/2010/main" val="1015633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5528" b="13003"/>
          <a:stretch/>
        </p:blipFill>
        <p:spPr>
          <a:xfrm>
            <a:off x="364415" y="1333500"/>
            <a:ext cx="8164340" cy="3282158"/>
          </a:xfrm>
        </p:spPr>
      </p:pic>
      <p:sp>
        <p:nvSpPr>
          <p:cNvPr id="5" name="Frame 4"/>
          <p:cNvSpPr/>
          <p:nvPr/>
        </p:nvSpPr>
        <p:spPr>
          <a:xfrm>
            <a:off x="850900" y="2451100"/>
            <a:ext cx="7366000" cy="419100"/>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itle 1"/>
          <p:cNvSpPr txBox="1">
            <a:spLocks/>
          </p:cNvSpPr>
          <p:nvPr/>
        </p:nvSpPr>
        <p:spPr>
          <a:xfrm>
            <a:off x="6388805" y="4594225"/>
            <a:ext cx="2400300" cy="21748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t>Botswana</a:t>
            </a:r>
            <a:endParaRPr lang="en-US" sz="2000" dirty="0"/>
          </a:p>
        </p:txBody>
      </p:sp>
    </p:spTree>
    <p:extLst>
      <p:ext uri="{BB962C8B-B14F-4D97-AF65-F5344CB8AC3E}">
        <p14:creationId xmlns:p14="http://schemas.microsoft.com/office/powerpoint/2010/main" val="10394977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Refusal rates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7049648"/>
              </p:ext>
            </p:extLst>
          </p:nvPr>
        </p:nvGraphicFramePr>
        <p:xfrm>
          <a:off x="457200" y="1063229"/>
          <a:ext cx="8229600" cy="2915920"/>
        </p:xfrm>
        <a:graphic>
          <a:graphicData uri="http://schemas.openxmlformats.org/drawingml/2006/table">
            <a:tbl>
              <a:tblPr firstRow="1" bandRow="1">
                <a:tableStyleId>{5C22544A-7EE6-4342-B048-85BDC9FD1C3A}</a:tableStyleId>
              </a:tblPr>
              <a:tblGrid>
                <a:gridCol w="6819900"/>
                <a:gridCol w="1409700"/>
              </a:tblGrid>
              <a:tr h="370840">
                <a:tc>
                  <a:txBody>
                    <a:bodyPr/>
                    <a:lstStyle/>
                    <a:p>
                      <a:r>
                        <a:rPr lang="en-US" sz="1300" dirty="0" smtClean="0"/>
                        <a:t>Refusal</a:t>
                      </a:r>
                      <a:r>
                        <a:rPr lang="en-US" sz="1300" baseline="0" dirty="0" smtClean="0"/>
                        <a:t> rate</a:t>
                      </a:r>
                      <a:endParaRPr lang="en-US" sz="1300" dirty="0"/>
                    </a:p>
                  </a:txBody>
                  <a:tcPr/>
                </a:tc>
                <a:tc>
                  <a:txBody>
                    <a:bodyPr/>
                    <a:lstStyle/>
                    <a:p>
                      <a:pPr algn="ctr"/>
                      <a:r>
                        <a:rPr lang="en-US" sz="1300" dirty="0" smtClean="0"/>
                        <a:t>Refusal</a:t>
                      </a:r>
                      <a:r>
                        <a:rPr lang="en-US" sz="1300" baseline="0" dirty="0" smtClean="0"/>
                        <a:t> Rate</a:t>
                      </a:r>
                      <a:endParaRPr lang="en-US" sz="1300" dirty="0"/>
                    </a:p>
                  </a:txBody>
                  <a:tcPr/>
                </a:tc>
              </a:tr>
              <a:tr h="370840">
                <a:tc>
                  <a:txBody>
                    <a:bodyPr/>
                    <a:lstStyle/>
                    <a:p>
                      <a:r>
                        <a:rPr lang="en-US" sz="1300" b="0" i="0" kern="1200" dirty="0" smtClean="0">
                          <a:solidFill>
                            <a:schemeClr val="dk1"/>
                          </a:solidFill>
                          <a:effectLst/>
                          <a:latin typeface="+mn-lt"/>
                          <a:ea typeface="+mn-ea"/>
                          <a:cs typeface="+mn-cs"/>
                        </a:rPr>
                        <a:t>Brown, Lillian B., et al. "HIV partner notification is effective and feasible in sub-Saharan Africa: opportunities for HIV treatment and prevention." </a:t>
                      </a:r>
                      <a:r>
                        <a:rPr lang="en-US" sz="1300" b="0" i="1" kern="1200" dirty="0" smtClean="0">
                          <a:solidFill>
                            <a:schemeClr val="dk1"/>
                          </a:solidFill>
                          <a:effectLst/>
                          <a:latin typeface="+mn-lt"/>
                          <a:ea typeface="+mn-ea"/>
                          <a:cs typeface="+mn-cs"/>
                        </a:rPr>
                        <a:t>Journal of acquired immune deficiency syndromes </a:t>
                      </a:r>
                      <a:r>
                        <a:rPr lang="en-US" sz="1300" b="0" i="0" kern="1200" dirty="0" smtClean="0">
                          <a:solidFill>
                            <a:schemeClr val="dk1"/>
                          </a:solidFill>
                          <a:effectLst/>
                          <a:latin typeface="+mn-lt"/>
                          <a:ea typeface="+mn-ea"/>
                          <a:cs typeface="+mn-cs"/>
                        </a:rPr>
                        <a:t> 56.5 (2012): 437</a:t>
                      </a:r>
                      <a:endParaRPr lang="en-US" sz="1300" dirty="0"/>
                    </a:p>
                  </a:txBody>
                  <a:tcPr/>
                </a:tc>
                <a:tc>
                  <a:txBody>
                    <a:bodyPr/>
                    <a:lstStyle/>
                    <a:p>
                      <a:pPr algn="ctr"/>
                      <a:r>
                        <a:rPr lang="en-US" sz="1300" dirty="0" smtClean="0"/>
                        <a:t>11%</a:t>
                      </a:r>
                      <a:endParaRPr lang="en-US" sz="1300" dirty="0"/>
                    </a:p>
                  </a:txBody>
                  <a:tcPr/>
                </a:tc>
              </a:tr>
              <a:tr h="370840">
                <a:tc>
                  <a:txBody>
                    <a:bodyPr/>
                    <a:lstStyle/>
                    <a:p>
                      <a:r>
                        <a:rPr lang="en-US" sz="1300" b="0" i="0" kern="1200" dirty="0" err="1" smtClean="0">
                          <a:solidFill>
                            <a:schemeClr val="dk1"/>
                          </a:solidFill>
                          <a:effectLst/>
                          <a:latin typeface="+mn-lt"/>
                          <a:ea typeface="+mn-ea"/>
                          <a:cs typeface="+mn-cs"/>
                        </a:rPr>
                        <a:t>Kamanga</a:t>
                      </a:r>
                      <a:r>
                        <a:rPr lang="en-US" sz="1300" b="0" i="0" kern="1200" dirty="0" smtClean="0">
                          <a:solidFill>
                            <a:schemeClr val="dk1"/>
                          </a:solidFill>
                          <a:effectLst/>
                          <a:latin typeface="+mn-lt"/>
                          <a:ea typeface="+mn-ea"/>
                          <a:cs typeface="+mn-cs"/>
                        </a:rPr>
                        <a:t>, G., et al. "Maximizing HIV partner notification opportunities for index patients and their sexual partners in Malawi." </a:t>
                      </a:r>
                      <a:r>
                        <a:rPr lang="en-US" sz="1300" b="0" i="1" kern="1200" dirty="0" smtClean="0">
                          <a:solidFill>
                            <a:schemeClr val="dk1"/>
                          </a:solidFill>
                          <a:effectLst/>
                          <a:latin typeface="+mn-lt"/>
                          <a:ea typeface="+mn-ea"/>
                          <a:cs typeface="+mn-cs"/>
                        </a:rPr>
                        <a:t>Malawi Medical Journal</a:t>
                      </a:r>
                      <a:r>
                        <a:rPr lang="en-US" sz="1300" b="0" i="0" kern="1200" dirty="0" smtClean="0">
                          <a:solidFill>
                            <a:schemeClr val="dk1"/>
                          </a:solidFill>
                          <a:effectLst/>
                          <a:latin typeface="+mn-lt"/>
                          <a:ea typeface="+mn-ea"/>
                          <a:cs typeface="+mn-cs"/>
                        </a:rPr>
                        <a:t> 27.4 (2015): 140-144.</a:t>
                      </a:r>
                      <a:endParaRPr lang="en-US" sz="1300" dirty="0"/>
                    </a:p>
                  </a:txBody>
                  <a:tcPr/>
                </a:tc>
                <a:tc>
                  <a:txBody>
                    <a:bodyPr/>
                    <a:lstStyle/>
                    <a:p>
                      <a:pPr algn="ctr"/>
                      <a:r>
                        <a:rPr lang="en-US" sz="1300" dirty="0" smtClean="0"/>
                        <a:t>10% </a:t>
                      </a:r>
                      <a:endParaRPr lang="en-US" sz="1300" dirty="0"/>
                    </a:p>
                  </a:txBody>
                  <a:tcPr/>
                </a:tc>
              </a:tr>
              <a:tr h="370840">
                <a:tc>
                  <a:txBody>
                    <a:bodyPr/>
                    <a:lstStyle/>
                    <a:p>
                      <a:r>
                        <a:rPr lang="en-US" sz="1300" b="0" i="0" kern="1200" dirty="0" smtClean="0">
                          <a:solidFill>
                            <a:schemeClr val="dk1"/>
                          </a:solidFill>
                          <a:effectLst/>
                          <a:latin typeface="+mn-lt"/>
                          <a:ea typeface="+mn-ea"/>
                          <a:cs typeface="+mn-cs"/>
                        </a:rPr>
                        <a:t>Fu, </a:t>
                      </a:r>
                      <a:r>
                        <a:rPr lang="en-US" sz="1300" b="0" i="0" kern="1200" dirty="0" err="1" smtClean="0">
                          <a:solidFill>
                            <a:schemeClr val="dk1"/>
                          </a:solidFill>
                          <a:effectLst/>
                          <a:latin typeface="+mn-lt"/>
                          <a:ea typeface="+mn-ea"/>
                          <a:cs typeface="+mn-cs"/>
                        </a:rPr>
                        <a:t>Xiaojing</a:t>
                      </a:r>
                      <a:r>
                        <a:rPr lang="en-US" sz="1300" b="0" i="0" kern="1200" dirty="0" smtClean="0">
                          <a:solidFill>
                            <a:schemeClr val="dk1"/>
                          </a:solidFill>
                          <a:effectLst/>
                          <a:latin typeface="+mn-lt"/>
                          <a:ea typeface="+mn-ea"/>
                          <a:cs typeface="+mn-cs"/>
                        </a:rPr>
                        <a:t>, et al. "Partner notification in cooperation with community-based organizations among HIV-positive men who have sex with men in two Chinese cities." </a:t>
                      </a:r>
                      <a:r>
                        <a:rPr lang="en-US" sz="1300" b="0" i="1" kern="1200" dirty="0" smtClean="0">
                          <a:solidFill>
                            <a:schemeClr val="dk1"/>
                          </a:solidFill>
                          <a:effectLst/>
                          <a:latin typeface="+mn-lt"/>
                          <a:ea typeface="+mn-ea"/>
                          <a:cs typeface="+mn-cs"/>
                        </a:rPr>
                        <a:t>International journal of STD &amp; AIDS</a:t>
                      </a:r>
                      <a:r>
                        <a:rPr lang="en-US" sz="1300" b="0" i="0" kern="1200" dirty="0" smtClean="0">
                          <a:solidFill>
                            <a:schemeClr val="dk1"/>
                          </a:solidFill>
                          <a:effectLst/>
                          <a:latin typeface="+mn-lt"/>
                          <a:ea typeface="+mn-ea"/>
                          <a:cs typeface="+mn-cs"/>
                        </a:rPr>
                        <a:t> 27.10 (2016): 821-831.</a:t>
                      </a:r>
                      <a:endParaRPr lang="en-US" sz="1300" dirty="0"/>
                    </a:p>
                  </a:txBody>
                  <a:tcPr/>
                </a:tc>
                <a:tc>
                  <a:txBody>
                    <a:bodyPr/>
                    <a:lstStyle/>
                    <a:p>
                      <a:pPr algn="ctr"/>
                      <a:r>
                        <a:rPr lang="en-US" sz="1300" dirty="0" smtClean="0"/>
                        <a:t>12.1%</a:t>
                      </a:r>
                      <a:endParaRPr lang="en-US" sz="1300" dirty="0"/>
                    </a:p>
                  </a:txBody>
                  <a:tcPr/>
                </a:tc>
              </a:tr>
              <a:tr h="370840">
                <a:tc>
                  <a:txBody>
                    <a:bodyPr/>
                    <a:lstStyle/>
                    <a:p>
                      <a:r>
                        <a:rPr lang="en-US" sz="1300" b="0" i="0" kern="1200" dirty="0" err="1" smtClean="0">
                          <a:solidFill>
                            <a:schemeClr val="dk1"/>
                          </a:solidFill>
                          <a:effectLst/>
                          <a:latin typeface="+mn-lt"/>
                          <a:ea typeface="+mn-ea"/>
                          <a:cs typeface="+mn-cs"/>
                        </a:rPr>
                        <a:t>Kahabuka</a:t>
                      </a:r>
                      <a:r>
                        <a:rPr lang="en-US" sz="1300" b="0" i="0" kern="1200" dirty="0" smtClean="0">
                          <a:solidFill>
                            <a:schemeClr val="dk1"/>
                          </a:solidFill>
                          <a:effectLst/>
                          <a:latin typeface="+mn-lt"/>
                          <a:ea typeface="+mn-ea"/>
                          <a:cs typeface="+mn-cs"/>
                        </a:rPr>
                        <a:t>, Catherine, et al. "Addressing the first 90: a highly effective partner notification approach reaches previously undiagnosed sexual partners in Tanzania." </a:t>
                      </a:r>
                      <a:r>
                        <a:rPr lang="en-US" sz="1300" b="0" i="1" kern="1200" dirty="0" smtClean="0">
                          <a:solidFill>
                            <a:schemeClr val="dk1"/>
                          </a:solidFill>
                          <a:effectLst/>
                          <a:latin typeface="+mn-lt"/>
                          <a:ea typeface="+mn-ea"/>
                          <a:cs typeface="+mn-cs"/>
                        </a:rPr>
                        <a:t>AIDS and Behavior</a:t>
                      </a:r>
                      <a:r>
                        <a:rPr lang="en-US" sz="1300" b="0" i="0" kern="1200" dirty="0" smtClean="0">
                          <a:solidFill>
                            <a:schemeClr val="dk1"/>
                          </a:solidFill>
                          <a:effectLst/>
                          <a:latin typeface="+mn-lt"/>
                          <a:ea typeface="+mn-ea"/>
                          <a:cs typeface="+mn-cs"/>
                        </a:rPr>
                        <a:t>21.8 (2017): 2551-2560.</a:t>
                      </a:r>
                      <a:endParaRPr lang="en-US" sz="1300" dirty="0"/>
                    </a:p>
                  </a:txBody>
                  <a:tcPr/>
                </a:tc>
                <a:tc>
                  <a:txBody>
                    <a:bodyPr/>
                    <a:lstStyle/>
                    <a:p>
                      <a:pPr algn="ctr"/>
                      <a:r>
                        <a:rPr lang="en-US" sz="1300" dirty="0" smtClean="0"/>
                        <a:t>3.9%</a:t>
                      </a:r>
                      <a:endParaRPr lang="en-US" sz="1300" dirty="0"/>
                    </a:p>
                  </a:txBody>
                  <a:tcPr/>
                </a:tc>
              </a:tr>
            </a:tbl>
          </a:graphicData>
        </a:graphic>
      </p:graphicFrame>
    </p:spTree>
    <p:extLst>
      <p:ext uri="{BB962C8B-B14F-4D97-AF65-F5344CB8AC3E}">
        <p14:creationId xmlns:p14="http://schemas.microsoft.com/office/powerpoint/2010/main" val="2052523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Intimate partner violence</a:t>
            </a:r>
            <a:endParaRPr lang="en-US" sz="3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91904711"/>
              </p:ext>
            </p:extLst>
          </p:nvPr>
        </p:nvGraphicFramePr>
        <p:xfrm>
          <a:off x="457200" y="999853"/>
          <a:ext cx="6840583" cy="2683872"/>
        </p:xfrm>
        <a:graphic>
          <a:graphicData uri="http://schemas.openxmlformats.org/drawingml/2006/table">
            <a:tbl>
              <a:tblPr firstRow="1" bandRow="1">
                <a:tableStyleId>{5C22544A-7EE6-4342-B048-85BDC9FD1C3A}</a:tableStyleId>
              </a:tblPr>
              <a:tblGrid>
                <a:gridCol w="5287879"/>
                <a:gridCol w="1552704"/>
              </a:tblGrid>
              <a:tr h="528938">
                <a:tc>
                  <a:txBody>
                    <a:bodyPr/>
                    <a:lstStyle/>
                    <a:p>
                      <a:pPr algn="l"/>
                      <a:r>
                        <a:rPr lang="en-US" sz="1400" dirty="0" smtClean="0"/>
                        <a:t>Studies</a:t>
                      </a:r>
                      <a:endParaRPr lang="en-US" sz="1400" dirty="0"/>
                    </a:p>
                  </a:txBody>
                  <a:tcPr/>
                </a:tc>
                <a:tc>
                  <a:txBody>
                    <a:bodyPr/>
                    <a:lstStyle/>
                    <a:p>
                      <a:pPr algn="l"/>
                      <a:r>
                        <a:rPr lang="en-US" sz="1400" dirty="0" smtClean="0"/>
                        <a:t>Screened positive for IPV</a:t>
                      </a:r>
                      <a:endParaRPr lang="en-US" sz="1400" dirty="0"/>
                    </a:p>
                  </a:txBody>
                  <a:tcPr/>
                </a:tc>
              </a:tr>
              <a:tr h="1077467">
                <a:tc>
                  <a:txBody>
                    <a:bodyPr/>
                    <a:lstStyle/>
                    <a:p>
                      <a:pPr algn="l" fontAlgn="t"/>
                      <a:r>
                        <a:rPr lang="en-US" sz="1400" dirty="0">
                          <a:effectLst/>
                          <a:latin typeface="Arial" charset="0"/>
                        </a:rPr>
                        <a:t>Henley, Catherine, et al. "Scale-up and case-finding effectiveness of an HIV partner services program in Cameroon: an innovative HIV prevention intervention for developing countries." </a:t>
                      </a:r>
                      <a:r>
                        <a:rPr lang="en-US" sz="1400" i="1" dirty="0">
                          <a:effectLst/>
                          <a:latin typeface="Arial" charset="0"/>
                        </a:rPr>
                        <a:t>Sexually transmitted diseases</a:t>
                      </a:r>
                      <a:r>
                        <a:rPr lang="en-US" sz="1400" dirty="0">
                          <a:effectLst/>
                          <a:latin typeface="Arial" charset="0"/>
                        </a:rPr>
                        <a:t> 40.12 (2013): 909.</a:t>
                      </a:r>
                    </a:p>
                  </a:txBody>
                  <a:tcPr marT="101600" marB="101600"/>
                </a:tc>
                <a:tc>
                  <a:txBody>
                    <a:bodyPr/>
                    <a:lstStyle/>
                    <a:p>
                      <a:pPr algn="ctr"/>
                      <a:r>
                        <a:rPr lang="en-US" sz="1400" dirty="0" smtClean="0"/>
                        <a:t>7% </a:t>
                      </a:r>
                      <a:endParaRPr lang="en-US" sz="1400" dirty="0"/>
                    </a:p>
                  </a:txBody>
                  <a:tcPr/>
                </a:tc>
              </a:tr>
              <a:tr h="1077467">
                <a:tc>
                  <a:txBody>
                    <a:bodyPr/>
                    <a:lstStyle/>
                    <a:p>
                      <a:pPr algn="l" fontAlgn="t"/>
                      <a:r>
                        <a:rPr lang="en-US" sz="1400" b="0" i="0" kern="1200" dirty="0" err="1" smtClean="0">
                          <a:solidFill>
                            <a:schemeClr val="dk1"/>
                          </a:solidFill>
                          <a:effectLst/>
                          <a:latin typeface="+mn-lt"/>
                          <a:ea typeface="+mn-ea"/>
                          <a:cs typeface="+mn-cs"/>
                        </a:rPr>
                        <a:t>Goyette</a:t>
                      </a:r>
                      <a:r>
                        <a:rPr lang="en-US" sz="1400" b="0" i="0" kern="1200" dirty="0" smtClean="0">
                          <a:solidFill>
                            <a:schemeClr val="dk1"/>
                          </a:solidFill>
                          <a:effectLst/>
                          <a:latin typeface="+mn-lt"/>
                          <a:ea typeface="+mn-ea"/>
                          <a:cs typeface="+mn-cs"/>
                        </a:rPr>
                        <a:t>, Marielle S., et al. "Brief Report: HIV Assisted Partner Services Among Those With and Without a History of Intimate Partner Violence in Kenya." </a:t>
                      </a:r>
                      <a:r>
                        <a:rPr lang="en-US" sz="1400" b="0" i="1" kern="1200" dirty="0" smtClean="0">
                          <a:solidFill>
                            <a:schemeClr val="dk1"/>
                          </a:solidFill>
                          <a:effectLst/>
                          <a:latin typeface="+mn-lt"/>
                          <a:ea typeface="+mn-ea"/>
                          <a:cs typeface="+mn-cs"/>
                        </a:rPr>
                        <a:t>JAIDS Journal of Acquired Immune Deficiency Syndromes</a:t>
                      </a:r>
                      <a:r>
                        <a:rPr lang="en-US" sz="1400" b="0" i="0" kern="1200" dirty="0" smtClean="0">
                          <a:solidFill>
                            <a:schemeClr val="dk1"/>
                          </a:solidFill>
                          <a:effectLst/>
                          <a:latin typeface="+mn-lt"/>
                          <a:ea typeface="+mn-ea"/>
                          <a:cs typeface="+mn-cs"/>
                        </a:rPr>
                        <a:t> 78.1 (2018): 16-19.</a:t>
                      </a:r>
                      <a:endParaRPr lang="en-US" sz="1400" b="0" dirty="0">
                        <a:solidFill>
                          <a:srgbClr val="777777"/>
                        </a:solidFill>
                        <a:effectLst/>
                      </a:endParaRPr>
                    </a:p>
                  </a:txBody>
                  <a:tcPr marR="203200" marT="101600" marB="101600"/>
                </a:tc>
                <a:tc>
                  <a:txBody>
                    <a:bodyPr/>
                    <a:lstStyle/>
                    <a:p>
                      <a:pPr algn="ctr" fontAlgn="t"/>
                      <a:r>
                        <a:rPr lang="en-US" sz="1400" dirty="0" smtClean="0">
                          <a:effectLst/>
                          <a:latin typeface="Arial" charset="0"/>
                        </a:rPr>
                        <a:t>7% </a:t>
                      </a:r>
                      <a:endParaRPr lang="en-US" sz="1400" dirty="0">
                        <a:effectLst/>
                        <a:latin typeface="Arial" charset="0"/>
                      </a:endParaRPr>
                    </a:p>
                  </a:txBody>
                  <a:tcPr marT="101600" marB="101600"/>
                </a:tc>
              </a:tr>
            </a:tbl>
          </a:graphicData>
        </a:graphic>
      </p:graphicFrame>
      <p:sp>
        <p:nvSpPr>
          <p:cNvPr id="7" name="TextBox 6"/>
          <p:cNvSpPr txBox="1"/>
          <p:nvPr/>
        </p:nvSpPr>
        <p:spPr>
          <a:xfrm>
            <a:off x="644434" y="3744686"/>
            <a:ext cx="7532915" cy="369332"/>
          </a:xfrm>
          <a:prstGeom prst="rect">
            <a:avLst/>
          </a:prstGeom>
          <a:noFill/>
        </p:spPr>
        <p:txBody>
          <a:bodyPr wrap="square" rtlCol="0">
            <a:spAutoFit/>
          </a:bodyPr>
          <a:lstStyle/>
          <a:p>
            <a:r>
              <a:rPr lang="en-US" dirty="0" smtClean="0"/>
              <a:t>Several qualitative studies have failed to find any IPV resulting from PN </a:t>
            </a:r>
            <a:endParaRPr lang="en-US" dirty="0"/>
          </a:p>
        </p:txBody>
      </p:sp>
    </p:spTree>
    <p:extLst>
      <p:ext uri="{BB962C8B-B14F-4D97-AF65-F5344CB8AC3E}">
        <p14:creationId xmlns:p14="http://schemas.microsoft.com/office/powerpoint/2010/main" val="1833093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Do our screening tools work?</a:t>
            </a:r>
            <a:endParaRPr lang="en-US" sz="3000" dirty="0"/>
          </a:p>
        </p:txBody>
      </p:sp>
      <p:sp>
        <p:nvSpPr>
          <p:cNvPr id="3" name="Content Placeholder 2"/>
          <p:cNvSpPr>
            <a:spLocks noGrp="1"/>
          </p:cNvSpPr>
          <p:nvPr>
            <p:ph idx="1"/>
          </p:nvPr>
        </p:nvSpPr>
        <p:spPr>
          <a:xfrm>
            <a:off x="5381897" y="1200151"/>
            <a:ext cx="3304903" cy="3502478"/>
          </a:xfrm>
        </p:spPr>
        <p:txBody>
          <a:bodyPr>
            <a:normAutofit fontScale="40000" lnSpcReduction="20000"/>
          </a:bodyPr>
          <a:lstStyle/>
          <a:p>
            <a:pPr marL="0" indent="0">
              <a:buNone/>
            </a:pPr>
            <a:r>
              <a:rPr lang="en-US" dirty="0" smtClean="0"/>
              <a:t>“all </a:t>
            </a:r>
            <a:r>
              <a:rPr lang="en-US" dirty="0"/>
              <a:t>of the included IPV screening tools need additional reliability and validity testing. For example, test retest reliability of the HITS, the WAST, and the PVS has not been studied. No studies reported the internal reliability of the PVS. One study documented the discriminant validity of the WAST, but further validation in other populations would be </a:t>
            </a:r>
            <a:r>
              <a:rPr lang="en-US" dirty="0" smtClean="0"/>
              <a:t>helpful</a:t>
            </a:r>
            <a:r>
              <a:rPr lang="is-IS" dirty="0" smtClean="0"/>
              <a:t>….</a:t>
            </a:r>
            <a:r>
              <a:rPr lang="en-US" dirty="0"/>
              <a:t> </a:t>
            </a:r>
            <a:r>
              <a:rPr lang="en-US" dirty="0" smtClean="0"/>
              <a:t>screening </a:t>
            </a:r>
            <a:r>
              <a:rPr lang="en-US" dirty="0"/>
              <a:t>tools </a:t>
            </a:r>
            <a:r>
              <a:rPr lang="en-US" dirty="0" smtClean="0"/>
              <a:t>had </a:t>
            </a:r>
            <a:r>
              <a:rPr lang="en-US" dirty="0"/>
              <a:t>sensitivities and specificities that varied widely. For example, the sensitivities of the PVS ranged from 35% to 71%. A reported sensitivity of 35% is concerning because </a:t>
            </a:r>
            <a:r>
              <a:rPr lang="en-US" dirty="0" smtClean="0"/>
              <a:t>maximum </a:t>
            </a:r>
            <a:r>
              <a:rPr lang="en-US" dirty="0"/>
              <a:t>sensitivity should be the goal for IPV screening </a:t>
            </a:r>
            <a:r>
              <a:rPr lang="en-US" dirty="0" smtClean="0"/>
              <a:t>tools.”</a:t>
            </a:r>
          </a:p>
          <a:p>
            <a:pPr marL="0" indent="0">
              <a:buNone/>
            </a:pPr>
            <a:endParaRPr lang="en-US" dirty="0"/>
          </a:p>
          <a:p>
            <a:pPr marL="0" indent="0">
              <a:buNone/>
            </a:pPr>
            <a:r>
              <a:rPr lang="en-US" sz="2400" dirty="0"/>
              <a:t>Rabin, Rebecca F., et al. "Intimate partner violence screening tools: a systematic review." </a:t>
            </a:r>
            <a:r>
              <a:rPr lang="en-US" sz="2400" i="1" dirty="0"/>
              <a:t>American journal of preventive medicine</a:t>
            </a:r>
            <a:r>
              <a:rPr lang="en-US" sz="2400" dirty="0"/>
              <a:t> 36.5 (2009): 439-445.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246" y="1063229"/>
            <a:ext cx="5157651" cy="2394903"/>
          </a:xfrm>
          <a:prstGeom prst="rect">
            <a:avLst/>
          </a:prstGeom>
        </p:spPr>
      </p:pic>
    </p:spTree>
    <p:extLst>
      <p:ext uri="{BB962C8B-B14F-4D97-AF65-F5344CB8AC3E}">
        <p14:creationId xmlns:p14="http://schemas.microsoft.com/office/powerpoint/2010/main" val="196822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200" y="205979"/>
            <a:ext cx="4292600" cy="857250"/>
          </a:xfrm>
        </p:spPr>
        <p:txBody>
          <a:bodyPr>
            <a:normAutofit/>
          </a:bodyPr>
          <a:lstStyle/>
          <a:p>
            <a:r>
              <a:rPr lang="en-US" sz="3000" dirty="0" smtClean="0"/>
              <a:t>Jonathan Mann</a:t>
            </a:r>
            <a:endParaRPr lang="en-US" sz="3000" dirty="0"/>
          </a:p>
        </p:txBody>
      </p:sp>
      <p:sp>
        <p:nvSpPr>
          <p:cNvPr id="3" name="Content Placeholder 2"/>
          <p:cNvSpPr>
            <a:spLocks noGrp="1"/>
          </p:cNvSpPr>
          <p:nvPr>
            <p:ph idx="1"/>
          </p:nvPr>
        </p:nvSpPr>
        <p:spPr>
          <a:xfrm>
            <a:off x="4927600" y="1200151"/>
            <a:ext cx="3759200" cy="3394472"/>
          </a:xfrm>
        </p:spPr>
        <p:txBody>
          <a:bodyPr>
            <a:normAutofit/>
          </a:bodyPr>
          <a:lstStyle/>
          <a:p>
            <a:pPr marL="0" indent="0">
              <a:buNone/>
            </a:pPr>
            <a:r>
              <a:rPr lang="en-US" sz="3000" dirty="0" smtClean="0"/>
              <a:t>Respect for human rights &amp; public health are inextricably linked, not in opposition. </a:t>
            </a:r>
            <a:endParaRPr lang="en-US" sz="3000" dirty="0"/>
          </a:p>
        </p:txBody>
      </p:sp>
      <p:pic>
        <p:nvPicPr>
          <p:cNvPr id="4098" name="Picture 2" descr="mage result for jonathan mann UNA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86250"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949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300" dirty="0" smtClean="0"/>
              <a:t>Key Populations: most receive services through public sector and never disclose  </a:t>
            </a:r>
            <a:endParaRPr lang="en-US" sz="3300" dirty="0"/>
          </a:p>
        </p:txBody>
      </p:sp>
      <p:sp>
        <p:nvSpPr>
          <p:cNvPr id="3" name="Content Placeholder 2"/>
          <p:cNvSpPr>
            <a:spLocks noGrp="1"/>
          </p:cNvSpPr>
          <p:nvPr>
            <p:ph idx="1"/>
          </p:nvPr>
        </p:nvSpPr>
        <p:spPr/>
        <p:txBody>
          <a:bodyPr>
            <a:normAutofit/>
          </a:bodyPr>
          <a:lstStyle/>
          <a:p>
            <a:r>
              <a:rPr lang="cs-CZ" sz="2200" dirty="0" err="1" smtClean="0"/>
              <a:t>Mozambique</a:t>
            </a:r>
            <a:r>
              <a:rPr lang="cs-CZ" sz="2200" dirty="0" smtClean="0"/>
              <a:t>: KP “</a:t>
            </a:r>
            <a:r>
              <a:rPr lang="cs-CZ" sz="2200" dirty="0" err="1" smtClean="0"/>
              <a:t>reached</a:t>
            </a:r>
            <a:r>
              <a:rPr lang="cs-CZ" sz="2200" dirty="0" smtClean="0"/>
              <a:t>“ 44,183 </a:t>
            </a:r>
          </a:p>
          <a:p>
            <a:r>
              <a:rPr lang="cs-CZ" sz="2200" dirty="0" err="1" smtClean="0"/>
              <a:t>Adult</a:t>
            </a:r>
            <a:r>
              <a:rPr lang="cs-CZ" sz="2200" dirty="0" smtClean="0"/>
              <a:t> </a:t>
            </a:r>
            <a:r>
              <a:rPr lang="cs-CZ" sz="2200" dirty="0" err="1" smtClean="0"/>
              <a:t>population</a:t>
            </a:r>
            <a:r>
              <a:rPr lang="cs-CZ" sz="2200" dirty="0" smtClean="0"/>
              <a:t>: 17.2 </a:t>
            </a:r>
            <a:r>
              <a:rPr lang="cs-CZ" sz="2200" dirty="0" err="1" smtClean="0"/>
              <a:t>million</a:t>
            </a:r>
            <a:r>
              <a:rPr lang="cs-CZ" sz="2200" dirty="0" smtClean="0"/>
              <a:t> </a:t>
            </a:r>
          </a:p>
          <a:p>
            <a:r>
              <a:rPr lang="cs-CZ" sz="2200" dirty="0" err="1" smtClean="0"/>
              <a:t>Total</a:t>
            </a:r>
            <a:r>
              <a:rPr lang="cs-CZ" sz="2200" dirty="0" smtClean="0"/>
              <a:t> </a:t>
            </a:r>
            <a:r>
              <a:rPr lang="cs-CZ" sz="2200" dirty="0" err="1" smtClean="0"/>
              <a:t>reached</a:t>
            </a:r>
            <a:r>
              <a:rPr lang="cs-CZ" sz="2200" dirty="0" smtClean="0"/>
              <a:t>: 0.2%</a:t>
            </a:r>
          </a:p>
          <a:p>
            <a:endParaRPr lang="en-US" sz="2200" dirty="0" smtClean="0"/>
          </a:p>
          <a:p>
            <a:endParaRPr lang="cs-CZ" sz="2200" dirty="0"/>
          </a:p>
        </p:txBody>
      </p:sp>
    </p:spTree>
    <p:extLst>
      <p:ext uri="{BB962C8B-B14F-4D97-AF65-F5344CB8AC3E}">
        <p14:creationId xmlns:p14="http://schemas.microsoft.com/office/powerpoint/2010/main" val="8210724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Perception—just one case</a:t>
            </a:r>
            <a:endParaRPr lang="en-US" dirty="0"/>
          </a:p>
        </p:txBody>
      </p:sp>
    </p:spTree>
    <p:extLst>
      <p:ext uri="{BB962C8B-B14F-4D97-AF65-F5344CB8AC3E}">
        <p14:creationId xmlns:p14="http://schemas.microsoft.com/office/powerpoint/2010/main" val="1608814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dirty="0" smtClean="0"/>
              <a:t>Rights-Based </a:t>
            </a:r>
            <a:r>
              <a:rPr lang="en-US" sz="3000" dirty="0" smtClean="0"/>
              <a:t>Interventions: </a:t>
            </a:r>
            <a:br>
              <a:rPr lang="en-US" sz="3000" dirty="0" smtClean="0"/>
            </a:br>
            <a:r>
              <a:rPr lang="en-US" sz="3000" dirty="0" smtClean="0"/>
              <a:t>prevent violations + respond when (not if) they occur</a:t>
            </a:r>
            <a:endParaRPr lang="en-US" sz="3000" dirty="0"/>
          </a:p>
        </p:txBody>
      </p:sp>
      <p:sp>
        <p:nvSpPr>
          <p:cNvPr id="3" name="Content Placeholder 2"/>
          <p:cNvSpPr>
            <a:spLocks noGrp="1"/>
          </p:cNvSpPr>
          <p:nvPr>
            <p:ph idx="1"/>
          </p:nvPr>
        </p:nvSpPr>
        <p:spPr>
          <a:xfrm>
            <a:off x="457200" y="1371601"/>
            <a:ext cx="8229600" cy="3394472"/>
          </a:xfrm>
        </p:spPr>
        <p:txBody>
          <a:bodyPr>
            <a:normAutofit/>
          </a:bodyPr>
          <a:lstStyle/>
          <a:p>
            <a:r>
              <a:rPr lang="en-US" sz="2200" dirty="0" smtClean="0"/>
              <a:t>Clear legal and policy environment</a:t>
            </a:r>
          </a:p>
          <a:p>
            <a:r>
              <a:rPr lang="en-US" sz="2200" dirty="0" smtClean="0"/>
              <a:t>Human rights </a:t>
            </a:r>
            <a:r>
              <a:rPr lang="en-US" sz="2200" dirty="0" smtClean="0"/>
              <a:t>training</a:t>
            </a:r>
            <a:endParaRPr lang="en-US" sz="2200" dirty="0" smtClean="0"/>
          </a:p>
          <a:p>
            <a:r>
              <a:rPr lang="en-US" sz="2200" dirty="0" smtClean="0"/>
              <a:t>Creation of rights violation reporting</a:t>
            </a:r>
          </a:p>
          <a:p>
            <a:r>
              <a:rPr lang="en-US" sz="2200" dirty="0" smtClean="0"/>
              <a:t>Legal support services</a:t>
            </a:r>
          </a:p>
          <a:p>
            <a:r>
              <a:rPr lang="en-US" sz="2200" dirty="0" smtClean="0"/>
              <a:t>Refusal rates as a measure of respect for right to refuse</a:t>
            </a:r>
          </a:p>
          <a:p>
            <a:endParaRPr lang="en-US" sz="2200" dirty="0"/>
          </a:p>
        </p:txBody>
      </p:sp>
    </p:spTree>
    <p:extLst>
      <p:ext uri="{BB962C8B-B14F-4D97-AF65-F5344CB8AC3E}">
        <p14:creationId xmlns:p14="http://schemas.microsoft.com/office/powerpoint/2010/main" val="13171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5379"/>
            <a:ext cx="8229600" cy="4388644"/>
          </a:xfrm>
        </p:spPr>
        <p:txBody>
          <a:bodyPr>
            <a:normAutofit/>
          </a:bodyPr>
          <a:lstStyle/>
          <a:p>
            <a:pPr marR="0" lvl="0" defTabSz="914400" eaLnBrk="1" fontAlgn="auto" latinLnBrk="0" hangingPunct="1">
              <a:lnSpc>
                <a:spcPct val="100000"/>
              </a:lnSpc>
              <a:spcBef>
                <a:spcPts val="0"/>
              </a:spcBef>
              <a:spcAft>
                <a:spcPts val="0"/>
              </a:spcAft>
              <a:buClrTx/>
              <a:buSzTx/>
              <a:buFont typeface="Wingdings" charset="2"/>
              <a:buChar char="ü"/>
              <a:tabLst/>
              <a:defRPr/>
            </a:pPr>
            <a:r>
              <a:rPr lang="en-US" sz="4000" b="1" dirty="0" smtClean="0"/>
              <a:t>Right to health</a:t>
            </a:r>
          </a:p>
          <a:p>
            <a:pPr lvl="1" defTabSz="914400">
              <a:spcBef>
                <a:spcPts val="0"/>
              </a:spcBef>
              <a:buFont typeface="Arial" charset="0"/>
              <a:buChar char="•"/>
            </a:pPr>
            <a:r>
              <a:rPr lang="en-US" sz="2400" dirty="0" smtClean="0"/>
              <a:t>“Highest attainable standard of health” </a:t>
            </a:r>
          </a:p>
          <a:p>
            <a:pPr marL="857250" lvl="2" indent="0" defTabSz="914400">
              <a:spcBef>
                <a:spcPts val="0"/>
              </a:spcBef>
              <a:buNone/>
            </a:pPr>
            <a:r>
              <a:rPr lang="en-US" dirty="0" smtClean="0"/>
              <a:t>Intl. Convention on Economic, Social, Cultural Rights</a:t>
            </a:r>
          </a:p>
          <a:p>
            <a:pPr lvl="1" defTabSz="914400">
              <a:spcBef>
                <a:spcPts val="0"/>
              </a:spcBef>
              <a:buFont typeface="Arial" charset="0"/>
              <a:buChar char="•"/>
            </a:pPr>
            <a:r>
              <a:rPr lang="en-US" sz="2400" dirty="0" smtClean="0"/>
              <a:t>Right to be progressively realized within available resources—with elements that are of immediate effect</a:t>
            </a:r>
          </a:p>
          <a:p>
            <a:pPr lvl="1" defTabSz="914400">
              <a:spcBef>
                <a:spcPts val="0"/>
              </a:spcBef>
              <a:buFont typeface="Arial" charset="0"/>
              <a:buChar char="•"/>
            </a:pPr>
            <a:r>
              <a:rPr lang="en-US" sz="2400" dirty="0" smtClean="0"/>
              <a:t>In </a:t>
            </a:r>
            <a:r>
              <a:rPr lang="en-US" sz="2400" dirty="0"/>
              <a:t>context of </a:t>
            </a:r>
            <a:r>
              <a:rPr lang="en-US" sz="2400" dirty="0" smtClean="0"/>
              <a:t>HIV, access to treatment </a:t>
            </a:r>
            <a:r>
              <a:rPr lang="en-US" sz="2400" dirty="0"/>
              <a:t>has been interpreted by HR Council &amp;  UNHCR to </a:t>
            </a:r>
            <a:r>
              <a:rPr lang="en-US" sz="2400" dirty="0" smtClean="0"/>
              <a:t>be an immediately effective duty of states. </a:t>
            </a:r>
            <a:endParaRPr lang="en-US" sz="2400" dirty="0"/>
          </a:p>
          <a:p>
            <a:pPr lvl="1" defTabSz="914400">
              <a:spcBef>
                <a:spcPts val="0"/>
              </a:spcBef>
              <a:buFont typeface="Arial" charset="0"/>
              <a:buChar char="•"/>
            </a:pPr>
            <a:endParaRPr lang="en-US" dirty="0" smtClean="0"/>
          </a:p>
          <a:p>
            <a:pPr marR="0" lvl="0" defTabSz="914400" eaLnBrk="1" fontAlgn="auto" latinLnBrk="0" hangingPunct="1">
              <a:lnSpc>
                <a:spcPct val="100000"/>
              </a:lnSpc>
              <a:spcBef>
                <a:spcPts val="0"/>
              </a:spcBef>
              <a:spcAft>
                <a:spcPts val="0"/>
              </a:spcAft>
              <a:buClrTx/>
              <a:buSzTx/>
              <a:buFont typeface="Wingdings" charset="2"/>
              <a:buChar char="ü"/>
              <a:tabLst/>
              <a:defRPr/>
            </a:pPr>
            <a:endParaRPr lang="en-US" dirty="0" smtClean="0"/>
          </a:p>
          <a:p>
            <a:pPr marR="0" lvl="0" defTabSz="914400" eaLnBrk="1" fontAlgn="auto" latinLnBrk="0" hangingPunct="1">
              <a:lnSpc>
                <a:spcPct val="100000"/>
              </a:lnSpc>
              <a:spcBef>
                <a:spcPts val="0"/>
              </a:spcBef>
              <a:spcAft>
                <a:spcPts val="0"/>
              </a:spcAft>
              <a:buClrTx/>
              <a:buSzTx/>
              <a:buFont typeface="Wingdings" charset="2"/>
              <a:buChar char="ü"/>
              <a:tabLst/>
              <a:defRPr/>
            </a:pPr>
            <a:endParaRPr lang="en-US" dirty="0"/>
          </a:p>
        </p:txBody>
      </p:sp>
    </p:spTree>
    <p:extLst>
      <p:ext uri="{BB962C8B-B14F-4D97-AF65-F5344CB8AC3E}">
        <p14:creationId xmlns:p14="http://schemas.microsoft.com/office/powerpoint/2010/main" val="1327972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2100"/>
            <a:ext cx="8229600" cy="4302523"/>
          </a:xfrm>
        </p:spPr>
        <p:txBody>
          <a:bodyPr>
            <a:normAutofit/>
          </a:bodyPr>
          <a:lstStyle/>
          <a:p>
            <a:pPr marL="0" indent="0">
              <a:buNone/>
            </a:pPr>
            <a:r>
              <a:rPr lang="en-US" dirty="0" smtClean="0"/>
              <a:t>Just over half of countries in the world protect the right to health as a judicially enforceable individual right. </a:t>
            </a:r>
          </a:p>
        </p:txBody>
      </p:sp>
      <p:pic>
        <p:nvPicPr>
          <p:cNvPr id="5122" name="Picture 2" descr="https://cms.qz.com/wp-content/uploads/2017/06/safrica-politics.jpg?quality=80&amp;strip=all&amp;w=5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8997" y="1660923"/>
            <a:ext cx="5215003" cy="2933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2901" y="1960574"/>
            <a:ext cx="4021898" cy="2308324"/>
          </a:xfrm>
          <a:prstGeom prst="rect">
            <a:avLst/>
          </a:prstGeom>
        </p:spPr>
        <p:txBody>
          <a:bodyPr wrap="square">
            <a:spAutoFit/>
          </a:bodyPr>
          <a:lstStyle/>
          <a:p>
            <a:pPr marL="800100" lvl="1" indent="-342900">
              <a:buFont typeface="Arial" charset="0"/>
              <a:buChar char="•"/>
              <a:tabLst>
                <a:tab pos="4457700" algn="l"/>
              </a:tabLst>
            </a:pPr>
            <a:r>
              <a:rPr lang="en-US" sz="2400" dirty="0"/>
              <a:t>South Africa: </a:t>
            </a:r>
            <a:r>
              <a:rPr lang="en-US" sz="2400" i="1" dirty="0"/>
              <a:t>Minister of Health v. Treatment Action </a:t>
            </a:r>
            <a:r>
              <a:rPr lang="en-US" sz="2400" i="1" dirty="0" smtClean="0"/>
              <a:t>Campaign</a:t>
            </a:r>
          </a:p>
          <a:p>
            <a:pPr marL="800100" lvl="1" indent="-342900">
              <a:buFont typeface="Arial" charset="0"/>
              <a:buChar char="•"/>
              <a:tabLst>
                <a:tab pos="4457700" algn="l"/>
              </a:tabLst>
            </a:pPr>
            <a:r>
              <a:rPr lang="en-US" sz="2400" dirty="0" smtClean="0"/>
              <a:t>India</a:t>
            </a:r>
            <a:r>
              <a:rPr lang="en-US" sz="2400" dirty="0"/>
              <a:t>: </a:t>
            </a:r>
            <a:r>
              <a:rPr lang="en-US" sz="2400" i="1" dirty="0"/>
              <a:t>Sahara House v. Union of </a:t>
            </a:r>
            <a:r>
              <a:rPr lang="en-US" sz="2400" i="1" dirty="0" smtClean="0"/>
              <a:t>India</a:t>
            </a:r>
          </a:p>
          <a:p>
            <a:pPr marL="800100" lvl="1" indent="-342900">
              <a:buFont typeface="Arial" charset="0"/>
              <a:buChar char="•"/>
              <a:tabLst>
                <a:tab pos="4457700" algn="l"/>
              </a:tabLst>
            </a:pPr>
            <a:r>
              <a:rPr lang="en-US" sz="2400" dirty="0" smtClean="0"/>
              <a:t>Brazil</a:t>
            </a:r>
            <a:r>
              <a:rPr lang="en-US" sz="2400" dirty="0"/>
              <a:t>: Rights to generics</a:t>
            </a:r>
          </a:p>
        </p:txBody>
      </p:sp>
    </p:spTree>
    <p:extLst>
      <p:ext uri="{BB962C8B-B14F-4D97-AF65-F5344CB8AC3E}">
        <p14:creationId xmlns:p14="http://schemas.microsoft.com/office/powerpoint/2010/main" val="1783292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to Know is Right to Treatment</a:t>
            </a:r>
            <a:endParaRPr lang="en-US" dirty="0"/>
          </a:p>
        </p:txBody>
      </p:sp>
      <p:sp>
        <p:nvSpPr>
          <p:cNvPr id="3" name="Content Placeholder 2"/>
          <p:cNvSpPr>
            <a:spLocks noGrp="1"/>
          </p:cNvSpPr>
          <p:nvPr>
            <p:ph idx="1"/>
          </p:nvPr>
        </p:nvSpPr>
        <p:spPr/>
        <p:txBody>
          <a:bodyPr/>
          <a:lstStyle/>
          <a:p>
            <a:r>
              <a:rPr lang="en-US" dirty="0" smtClean="0"/>
              <a:t>Testing as entry point to treatment</a:t>
            </a:r>
          </a:p>
          <a:p>
            <a:r>
              <a:rPr lang="en-US" dirty="0" smtClean="0"/>
              <a:t>Can’t realize without it</a:t>
            </a:r>
            <a:endParaRPr lang="en-US" dirty="0"/>
          </a:p>
        </p:txBody>
      </p:sp>
    </p:spTree>
    <p:extLst>
      <p:ext uri="{BB962C8B-B14F-4D97-AF65-F5344CB8AC3E}">
        <p14:creationId xmlns:p14="http://schemas.microsoft.com/office/powerpoint/2010/main" val="823452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9628" y="205979"/>
            <a:ext cx="6364743" cy="4403008"/>
          </a:xfrm>
        </p:spPr>
      </p:pic>
      <p:sp>
        <p:nvSpPr>
          <p:cNvPr id="5" name="Title 1"/>
          <p:cNvSpPr txBox="1">
            <a:spLocks/>
          </p:cNvSpPr>
          <p:nvPr/>
        </p:nvSpPr>
        <p:spPr>
          <a:xfrm>
            <a:off x="3243480" y="957064"/>
            <a:ext cx="1478347"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smtClean="0"/>
              <a:t>25%</a:t>
            </a:r>
            <a:endParaRPr lang="en-US" sz="2000" dirty="0"/>
          </a:p>
        </p:txBody>
      </p:sp>
    </p:spTree>
    <p:extLst>
      <p:ext uri="{BB962C8B-B14F-4D97-AF65-F5344CB8AC3E}">
        <p14:creationId xmlns:p14="http://schemas.microsoft.com/office/powerpoint/2010/main" val="870063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1201" y="465036"/>
            <a:ext cx="6497252" cy="4243489"/>
          </a:xfrm>
        </p:spPr>
      </p:pic>
      <p:sp>
        <p:nvSpPr>
          <p:cNvPr id="5" name="Title 1"/>
          <p:cNvSpPr txBox="1">
            <a:spLocks/>
          </p:cNvSpPr>
          <p:nvPr/>
        </p:nvSpPr>
        <p:spPr>
          <a:xfrm>
            <a:off x="3347654" y="4286250"/>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smtClean="0"/>
              <a:t>West &amp; Central Africa</a:t>
            </a:r>
            <a:endParaRPr lang="en-US" sz="2000" dirty="0"/>
          </a:p>
        </p:txBody>
      </p:sp>
      <p:sp>
        <p:nvSpPr>
          <p:cNvPr id="6" name="Title 1"/>
          <p:cNvSpPr txBox="1">
            <a:spLocks/>
          </p:cNvSpPr>
          <p:nvPr/>
        </p:nvSpPr>
        <p:spPr>
          <a:xfrm>
            <a:off x="2481480" y="1388864"/>
            <a:ext cx="1478347"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smtClean="0"/>
              <a:t>57%</a:t>
            </a:r>
            <a:endParaRPr lang="en-US" sz="2000" dirty="0"/>
          </a:p>
        </p:txBody>
      </p:sp>
    </p:spTree>
    <p:extLst>
      <p:ext uri="{BB962C8B-B14F-4D97-AF65-F5344CB8AC3E}">
        <p14:creationId xmlns:p14="http://schemas.microsoft.com/office/powerpoint/2010/main" val="586814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What does </a:t>
            </a:r>
            <a:r>
              <a:rPr lang="en-US" sz="3000" dirty="0" err="1" smtClean="0"/>
              <a:t>RtH</a:t>
            </a:r>
            <a:r>
              <a:rPr lang="en-US" sz="3000" dirty="0" smtClean="0"/>
              <a:t> mean for testing? </a:t>
            </a:r>
            <a:endParaRPr lang="en-US" sz="3000" dirty="0"/>
          </a:p>
        </p:txBody>
      </p:sp>
      <p:sp>
        <p:nvSpPr>
          <p:cNvPr id="3" name="Content Placeholder 2"/>
          <p:cNvSpPr>
            <a:spLocks noGrp="1"/>
          </p:cNvSpPr>
          <p:nvPr>
            <p:ph idx="1"/>
          </p:nvPr>
        </p:nvSpPr>
        <p:spPr/>
        <p:txBody>
          <a:bodyPr>
            <a:normAutofit/>
          </a:bodyPr>
          <a:lstStyle/>
          <a:p>
            <a:r>
              <a:rPr lang="en-US" sz="2000" b="1" dirty="0" smtClean="0"/>
              <a:t>Availability: </a:t>
            </a:r>
            <a:r>
              <a:rPr lang="en-US" sz="2000" dirty="0"/>
              <a:t>sufficient quantity of functioning public health and health care facilities, goods and services, as well as </a:t>
            </a:r>
            <a:r>
              <a:rPr lang="en-US" sz="2000" dirty="0" smtClean="0"/>
              <a:t>programs </a:t>
            </a:r>
            <a:r>
              <a:rPr lang="en-US" sz="2000" dirty="0"/>
              <a:t>for all. </a:t>
            </a:r>
            <a:endParaRPr lang="en-US" sz="2000" dirty="0" smtClean="0"/>
          </a:p>
          <a:p>
            <a:r>
              <a:rPr lang="en-US" sz="2000" b="1" dirty="0" smtClean="0"/>
              <a:t>Accessibility: </a:t>
            </a:r>
            <a:r>
              <a:rPr lang="en-US" sz="2000" dirty="0"/>
              <a:t>accessible to </a:t>
            </a:r>
            <a:r>
              <a:rPr lang="en-US" sz="2000" dirty="0" smtClean="0"/>
              <a:t>everyone: non-discrimination, physical </a:t>
            </a:r>
            <a:r>
              <a:rPr lang="en-US" sz="2000" dirty="0"/>
              <a:t>accessibility</a:t>
            </a:r>
            <a:r>
              <a:rPr lang="en-US" sz="2000" dirty="0" smtClean="0"/>
              <a:t>, economic accessibility, information accessibility.</a:t>
            </a:r>
            <a:endParaRPr lang="en-US" sz="2000" dirty="0"/>
          </a:p>
          <a:p>
            <a:r>
              <a:rPr lang="en-US" sz="2000" b="1" dirty="0" smtClean="0"/>
              <a:t>Acceptability: </a:t>
            </a:r>
            <a:r>
              <a:rPr lang="en-US" sz="2000" dirty="0"/>
              <a:t>cater for the specific needs of diverse population groups and in accordance with international standards of medical </a:t>
            </a:r>
            <a:r>
              <a:rPr lang="en-US" sz="2000" dirty="0" smtClean="0"/>
              <a:t>ethics.</a:t>
            </a:r>
            <a:endParaRPr lang="en-US" sz="2000" b="1" dirty="0"/>
          </a:p>
          <a:p>
            <a:r>
              <a:rPr lang="en-US" sz="2000" b="1" dirty="0" smtClean="0"/>
              <a:t>Quality:</a:t>
            </a:r>
            <a:r>
              <a:rPr lang="en-US" sz="2000" dirty="0"/>
              <a:t> scientifically and medically </a:t>
            </a:r>
            <a:r>
              <a:rPr lang="en-US" sz="2000" dirty="0" smtClean="0"/>
              <a:t>sound; safe, effective.</a:t>
            </a:r>
            <a:endParaRPr lang="en-US" sz="2000" b="1" dirty="0" smtClean="0"/>
          </a:p>
        </p:txBody>
      </p:sp>
    </p:spTree>
    <p:extLst>
      <p:ext uri="{BB962C8B-B14F-4D97-AF65-F5344CB8AC3E}">
        <p14:creationId xmlns:p14="http://schemas.microsoft.com/office/powerpoint/2010/main" val="1642897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1481</TotalTime>
  <Words>862</Words>
  <Application>Microsoft Office PowerPoint</Application>
  <PresentationFormat>On-screen Show (16:9)</PresentationFormat>
  <Paragraphs>107</Paragraphs>
  <Slides>32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MS PGothic</vt:lpstr>
      <vt:lpstr>Arial</vt:lpstr>
      <vt:lpstr>Arial Narrow</vt:lpstr>
      <vt:lpstr>Calibri</vt:lpstr>
      <vt:lpstr>Wingdings</vt:lpstr>
      <vt:lpstr>Office Theme</vt:lpstr>
      <vt:lpstr>PowerPoint Presentation</vt:lpstr>
      <vt:lpstr>Human Rights &amp; Testing </vt:lpstr>
      <vt:lpstr>Jonathan Mann</vt:lpstr>
      <vt:lpstr>PowerPoint Presentation</vt:lpstr>
      <vt:lpstr>PowerPoint Presentation</vt:lpstr>
      <vt:lpstr>Right to Know is Right to Treatment</vt:lpstr>
      <vt:lpstr>PowerPoint Presentation</vt:lpstr>
      <vt:lpstr>PowerPoint Presentation</vt:lpstr>
      <vt:lpstr>What does RtH mean for testing? </vt:lpstr>
      <vt:lpstr>Different modalities have different  yield &amp; volume</vt:lpstr>
      <vt:lpstr>Monitor coverage</vt:lpstr>
      <vt:lpstr>Namibia</vt:lpstr>
      <vt:lpstr>PowerPoint Presentation</vt:lpstr>
      <vt:lpstr>HIV self testing</vt:lpstr>
      <vt:lpstr>PowerPoint Presentation</vt:lpstr>
      <vt:lpstr>PowerPoint Presentation</vt:lpstr>
      <vt:lpstr>PowerPoint Presentation</vt:lpstr>
      <vt:lpstr>High Yield</vt:lpstr>
      <vt:lpstr>PowerPoint Presentation</vt:lpstr>
      <vt:lpstr>Haiti</vt:lpstr>
      <vt:lpstr>Ukraine</vt:lpstr>
      <vt:lpstr>PowerPoint Presentation</vt:lpstr>
      <vt:lpstr>Concerns with Index/PN </vt:lpstr>
      <vt:lpstr>What is coercion?</vt:lpstr>
      <vt:lpstr>PowerPoint Presentation</vt:lpstr>
      <vt:lpstr>PowerPoint Presentation</vt:lpstr>
      <vt:lpstr>Refusal rates</vt:lpstr>
      <vt:lpstr>Intimate partner violence</vt:lpstr>
      <vt:lpstr>Do our screening tools work?</vt:lpstr>
      <vt:lpstr>Key Populations: most receive services through public sector and never disclose  </vt:lpstr>
      <vt:lpstr>PowerPoint Presentation</vt:lpstr>
      <vt:lpstr>Rights-Based Interventions:  prevent violations + respond when (not if) they occur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Dominic Vecchiollo</dc:creator>
  <cp:lastModifiedBy>Saal</cp:lastModifiedBy>
  <cp:revision>35</cp:revision>
  <dcterms:created xsi:type="dcterms:W3CDTF">2018-07-02T00:55:52Z</dcterms:created>
  <dcterms:modified xsi:type="dcterms:W3CDTF">2018-07-22T07:16:13Z</dcterms:modified>
</cp:coreProperties>
</file>