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9" r:id="rId5"/>
    <p:sldId id="343" r:id="rId6"/>
    <p:sldId id="419" r:id="rId7"/>
    <p:sldId id="349" r:id="rId8"/>
    <p:sldId id="354" r:id="rId9"/>
    <p:sldId id="355" r:id="rId10"/>
    <p:sldId id="356" r:id="rId11"/>
    <p:sldId id="320" r:id="rId12"/>
    <p:sldId id="421" r:id="rId13"/>
    <p:sldId id="423" r:id="rId14"/>
    <p:sldId id="436" r:id="rId15"/>
    <p:sldId id="437" r:id="rId16"/>
    <p:sldId id="426" r:id="rId17"/>
    <p:sldId id="435" r:id="rId18"/>
    <p:sldId id="427" r:id="rId19"/>
    <p:sldId id="420" r:id="rId20"/>
    <p:sldId id="428" r:id="rId21"/>
    <p:sldId id="438" r:id="rId22"/>
    <p:sldId id="432" r:id="rId23"/>
    <p:sldId id="439" r:id="rId24"/>
    <p:sldId id="404" r:id="rId25"/>
    <p:sldId id="364" r:id="rId26"/>
    <p:sldId id="359" r:id="rId27"/>
    <p:sldId id="362" r:id="rId28"/>
    <p:sldId id="370" r:id="rId29"/>
    <p:sldId id="365" r:id="rId30"/>
    <p:sldId id="433" r:id="rId31"/>
    <p:sldId id="413" r:id="rId32"/>
    <p:sldId id="440" r:id="rId33"/>
    <p:sldId id="415" r:id="rId34"/>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124572-B714-45E7-BD81-B9017ABA1285}">
          <p14:sldIdLst>
            <p14:sldId id="259"/>
            <p14:sldId id="343"/>
            <p14:sldId id="419"/>
            <p14:sldId id="349"/>
            <p14:sldId id="354"/>
            <p14:sldId id="355"/>
            <p14:sldId id="356"/>
            <p14:sldId id="320"/>
            <p14:sldId id="421"/>
            <p14:sldId id="423"/>
            <p14:sldId id="436"/>
            <p14:sldId id="437"/>
            <p14:sldId id="426"/>
            <p14:sldId id="435"/>
            <p14:sldId id="427"/>
            <p14:sldId id="420"/>
            <p14:sldId id="428"/>
            <p14:sldId id="438"/>
            <p14:sldId id="432"/>
            <p14:sldId id="439"/>
            <p14:sldId id="404"/>
            <p14:sldId id="364"/>
            <p14:sldId id="359"/>
            <p14:sldId id="362"/>
            <p14:sldId id="370"/>
            <p14:sldId id="365"/>
            <p14:sldId id="433"/>
            <p14:sldId id="413"/>
            <p14:sldId id="440"/>
            <p14:sldId id="415"/>
          </p14:sldIdLst>
        </p14:section>
        <p14:section name="Untitled Section" id="{AE56952A-FACD-4129-AA90-8D95731C0500}">
          <p14:sldIdLst/>
        </p14:section>
      </p14:sectionLst>
    </p:ext>
    <p:ext uri="{EFAFB233-063F-42B5-8137-9DF3F51BA10A}">
      <p15:sldGuideLst xmlns:p15="http://schemas.microsoft.com/office/powerpoint/2012/main">
        <p15:guide id="1" orient="horz" pos="378">
          <p15:clr>
            <a:srgbClr val="A4A3A4"/>
          </p15:clr>
        </p15:guide>
        <p15:guide id="2" pos="5759">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grayjhsph.edu"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1B3"/>
    <a:srgbClr val="003356"/>
    <a:srgbClr val="182F58"/>
    <a:srgbClr val="1104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20" autoAdjust="0"/>
    <p:restoredTop sz="86402" autoAdjust="0"/>
  </p:normalViewPr>
  <p:slideViewPr>
    <p:cSldViewPr snapToGrid="0">
      <p:cViewPr varScale="1">
        <p:scale>
          <a:sx n="56" d="100"/>
          <a:sy n="56" d="100"/>
        </p:scale>
        <p:origin x="1242" y="72"/>
      </p:cViewPr>
      <p:guideLst>
        <p:guide orient="horz" pos="378"/>
        <p:guide pos="5759"/>
      </p:guideLst>
    </p:cSldViewPr>
  </p:slideViewPr>
  <p:outlineViewPr>
    <p:cViewPr>
      <p:scale>
        <a:sx n="33" d="100"/>
        <a:sy n="33" d="100"/>
      </p:scale>
      <p:origin x="48" y="14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776" y="60"/>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7D0D0392-3FF6-405E-B200-5FF69E4BA7A6}" type="datetimeFigureOut">
              <a:rPr lang="en-US" smtClean="0"/>
              <a:t>7/23/2018</a:t>
            </a:fld>
            <a:endParaRPr lang="en-US"/>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86D30C7D-8C77-47A2-BE93-36A59DB9AD73}" type="slidenum">
              <a:rPr lang="en-US" smtClean="0"/>
              <a:t>‹#›</a:t>
            </a:fld>
            <a:endParaRPr lang="en-US"/>
          </a:p>
        </p:txBody>
      </p:sp>
    </p:spTree>
    <p:extLst>
      <p:ext uri="{BB962C8B-B14F-4D97-AF65-F5344CB8AC3E}">
        <p14:creationId xmlns:p14="http://schemas.microsoft.com/office/powerpoint/2010/main" val="3660472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4E3A5DEE-2D86-463E-8ED9-C3BA87597739}" type="datetimeFigureOut">
              <a:rPr lang="en-US" smtClean="0"/>
              <a:t>7/23/2018</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FC8788F-7DDB-48F2-B60D-C8640F4307D7}" type="slidenum">
              <a:rPr lang="en-US" smtClean="0"/>
              <a:t>‹#›</a:t>
            </a:fld>
            <a:endParaRPr lang="en-US"/>
          </a:p>
        </p:txBody>
      </p:sp>
    </p:spTree>
    <p:extLst>
      <p:ext uri="{BB962C8B-B14F-4D97-AF65-F5344CB8AC3E}">
        <p14:creationId xmlns:p14="http://schemas.microsoft.com/office/powerpoint/2010/main" val="171962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conference organizers and session chair </a:t>
            </a:r>
            <a:r>
              <a:rPr lang="en-US" baseline="0" dirty="0"/>
              <a:t>for this wonderful opportunity. My name is Kate Grabowski and I am pleased to present these data on behalf of the Rakai Health Sciences Program.</a:t>
            </a:r>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a:t>
            </a:fld>
            <a:endParaRPr lang="en-US" dirty="0"/>
          </a:p>
        </p:txBody>
      </p:sp>
    </p:spTree>
    <p:extLst>
      <p:ext uri="{BB962C8B-B14F-4D97-AF65-F5344CB8AC3E}">
        <p14:creationId xmlns:p14="http://schemas.microsoft.com/office/powerpoint/2010/main" val="250535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10</a:t>
            </a:fld>
            <a:endParaRPr lang="en-US" dirty="0"/>
          </a:p>
        </p:txBody>
      </p:sp>
    </p:spTree>
    <p:extLst>
      <p:ext uri="{BB962C8B-B14F-4D97-AF65-F5344CB8AC3E}">
        <p14:creationId xmlns:p14="http://schemas.microsoft.com/office/powerpoint/2010/main" val="323093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11</a:t>
            </a:fld>
            <a:endParaRPr lang="en-US" dirty="0"/>
          </a:p>
        </p:txBody>
      </p:sp>
    </p:spTree>
    <p:extLst>
      <p:ext uri="{BB962C8B-B14F-4D97-AF65-F5344CB8AC3E}">
        <p14:creationId xmlns:p14="http://schemas.microsoft.com/office/powerpoint/2010/main" val="2384071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12</a:t>
            </a:fld>
            <a:endParaRPr lang="en-US" dirty="0"/>
          </a:p>
        </p:txBody>
      </p:sp>
    </p:spTree>
    <p:extLst>
      <p:ext uri="{BB962C8B-B14F-4D97-AF65-F5344CB8AC3E}">
        <p14:creationId xmlns:p14="http://schemas.microsoft.com/office/powerpoint/2010/main" val="200457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TEST AND START </a:t>
            </a:r>
          </a:p>
        </p:txBody>
      </p:sp>
      <p:sp>
        <p:nvSpPr>
          <p:cNvPr id="4" name="Slide Number Placeholder 3"/>
          <p:cNvSpPr>
            <a:spLocks noGrp="1"/>
          </p:cNvSpPr>
          <p:nvPr>
            <p:ph type="sldNum" sz="quarter" idx="10"/>
          </p:nvPr>
        </p:nvSpPr>
        <p:spPr/>
        <p:txBody>
          <a:bodyPr/>
          <a:lstStyle/>
          <a:p>
            <a:fld id="{0FC8788F-7DDB-48F2-B60D-C8640F4307D7}" type="slidenum">
              <a:rPr lang="en-US" smtClean="0"/>
              <a:t>13</a:t>
            </a:fld>
            <a:endParaRPr lang="en-US" dirty="0"/>
          </a:p>
        </p:txBody>
      </p:sp>
    </p:spTree>
    <p:extLst>
      <p:ext uri="{BB962C8B-B14F-4D97-AF65-F5344CB8AC3E}">
        <p14:creationId xmlns:p14="http://schemas.microsoft.com/office/powerpoint/2010/main" val="374537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14</a:t>
            </a:fld>
            <a:endParaRPr lang="en-US" dirty="0"/>
          </a:p>
        </p:txBody>
      </p:sp>
    </p:spTree>
    <p:extLst>
      <p:ext uri="{BB962C8B-B14F-4D97-AF65-F5344CB8AC3E}">
        <p14:creationId xmlns:p14="http://schemas.microsoft.com/office/powerpoint/2010/main" val="300873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15</a:t>
            </a:fld>
            <a:endParaRPr lang="en-US" dirty="0"/>
          </a:p>
        </p:txBody>
      </p:sp>
    </p:spTree>
    <p:extLst>
      <p:ext uri="{BB962C8B-B14F-4D97-AF65-F5344CB8AC3E}">
        <p14:creationId xmlns:p14="http://schemas.microsoft.com/office/powerpoint/2010/main" val="34978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16</a:t>
            </a:fld>
            <a:endParaRPr lang="en-US" dirty="0"/>
          </a:p>
        </p:txBody>
      </p:sp>
    </p:spTree>
    <p:extLst>
      <p:ext uri="{BB962C8B-B14F-4D97-AF65-F5344CB8AC3E}">
        <p14:creationId xmlns:p14="http://schemas.microsoft.com/office/powerpoint/2010/main" val="2820091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17</a:t>
            </a:fld>
            <a:endParaRPr lang="en-US" dirty="0"/>
          </a:p>
        </p:txBody>
      </p:sp>
    </p:spTree>
    <p:extLst>
      <p:ext uri="{BB962C8B-B14F-4D97-AF65-F5344CB8AC3E}">
        <p14:creationId xmlns:p14="http://schemas.microsoft.com/office/powerpoint/2010/main" val="4126264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18</a:t>
            </a:fld>
            <a:endParaRPr lang="en-US" dirty="0"/>
          </a:p>
        </p:txBody>
      </p:sp>
    </p:spTree>
    <p:extLst>
      <p:ext uri="{BB962C8B-B14F-4D97-AF65-F5344CB8AC3E}">
        <p14:creationId xmlns:p14="http://schemas.microsoft.com/office/powerpoint/2010/main" val="249487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19</a:t>
            </a:fld>
            <a:endParaRPr lang="en-US" dirty="0"/>
          </a:p>
        </p:txBody>
      </p:sp>
    </p:spTree>
    <p:extLst>
      <p:ext uri="{BB962C8B-B14F-4D97-AF65-F5344CB8AC3E}">
        <p14:creationId xmlns:p14="http://schemas.microsoft.com/office/powerpoint/2010/main" val="166480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a:t>
            </a:fld>
            <a:endParaRPr lang="en-US" dirty="0"/>
          </a:p>
        </p:txBody>
      </p:sp>
    </p:spTree>
    <p:extLst>
      <p:ext uri="{BB962C8B-B14F-4D97-AF65-F5344CB8AC3E}">
        <p14:creationId xmlns:p14="http://schemas.microsoft.com/office/powerpoint/2010/main" val="1434952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20</a:t>
            </a:fld>
            <a:endParaRPr lang="en-US" dirty="0"/>
          </a:p>
        </p:txBody>
      </p:sp>
    </p:spTree>
    <p:extLst>
      <p:ext uri="{BB962C8B-B14F-4D97-AF65-F5344CB8AC3E}">
        <p14:creationId xmlns:p14="http://schemas.microsoft.com/office/powerpoint/2010/main" val="60217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21</a:t>
            </a:fld>
            <a:endParaRPr lang="en-US" dirty="0"/>
          </a:p>
        </p:txBody>
      </p:sp>
    </p:spTree>
    <p:extLst>
      <p:ext uri="{BB962C8B-B14F-4D97-AF65-F5344CB8AC3E}">
        <p14:creationId xmlns:p14="http://schemas.microsoft.com/office/powerpoint/2010/main" val="2920788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22</a:t>
            </a:fld>
            <a:endParaRPr lang="en-US" dirty="0"/>
          </a:p>
        </p:txBody>
      </p:sp>
    </p:spTree>
    <p:extLst>
      <p:ext uri="{BB962C8B-B14F-4D97-AF65-F5344CB8AC3E}">
        <p14:creationId xmlns:p14="http://schemas.microsoft.com/office/powerpoint/2010/main" val="880878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23</a:t>
            </a:fld>
            <a:endParaRPr lang="en-US" dirty="0"/>
          </a:p>
        </p:txBody>
      </p:sp>
    </p:spTree>
    <p:extLst>
      <p:ext uri="{BB962C8B-B14F-4D97-AF65-F5344CB8AC3E}">
        <p14:creationId xmlns:p14="http://schemas.microsoft.com/office/powerpoint/2010/main" val="1213042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24</a:t>
            </a:fld>
            <a:endParaRPr lang="en-US" dirty="0"/>
          </a:p>
        </p:txBody>
      </p:sp>
    </p:spTree>
    <p:extLst>
      <p:ext uri="{BB962C8B-B14F-4D97-AF65-F5344CB8AC3E}">
        <p14:creationId xmlns:p14="http://schemas.microsoft.com/office/powerpoint/2010/main" val="237642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THESE </a:t>
            </a:r>
          </a:p>
        </p:txBody>
      </p:sp>
      <p:sp>
        <p:nvSpPr>
          <p:cNvPr id="4" name="Slide Number Placeholder 3"/>
          <p:cNvSpPr>
            <a:spLocks noGrp="1"/>
          </p:cNvSpPr>
          <p:nvPr>
            <p:ph type="sldNum" sz="quarter" idx="10"/>
          </p:nvPr>
        </p:nvSpPr>
        <p:spPr/>
        <p:txBody>
          <a:bodyPr/>
          <a:lstStyle/>
          <a:p>
            <a:fld id="{0FC8788F-7DDB-48F2-B60D-C8640F4307D7}" type="slidenum">
              <a:rPr lang="en-US" smtClean="0"/>
              <a:t>25</a:t>
            </a:fld>
            <a:endParaRPr lang="en-US" dirty="0"/>
          </a:p>
        </p:txBody>
      </p:sp>
    </p:spTree>
    <p:extLst>
      <p:ext uri="{BB962C8B-B14F-4D97-AF65-F5344CB8AC3E}">
        <p14:creationId xmlns:p14="http://schemas.microsoft.com/office/powerpoint/2010/main" val="133355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26</a:t>
            </a:fld>
            <a:endParaRPr lang="en-US" dirty="0"/>
          </a:p>
        </p:txBody>
      </p:sp>
    </p:spTree>
    <p:extLst>
      <p:ext uri="{BB962C8B-B14F-4D97-AF65-F5344CB8AC3E}">
        <p14:creationId xmlns:p14="http://schemas.microsoft.com/office/powerpoint/2010/main" val="298613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27</a:t>
            </a:fld>
            <a:endParaRPr lang="en-US" dirty="0"/>
          </a:p>
        </p:txBody>
      </p:sp>
    </p:spTree>
    <p:extLst>
      <p:ext uri="{BB962C8B-B14F-4D97-AF65-F5344CB8AC3E}">
        <p14:creationId xmlns:p14="http://schemas.microsoft.com/office/powerpoint/2010/main" val="2164601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28</a:t>
            </a:fld>
            <a:endParaRPr lang="en-US" dirty="0"/>
          </a:p>
        </p:txBody>
      </p:sp>
    </p:spTree>
    <p:extLst>
      <p:ext uri="{BB962C8B-B14F-4D97-AF65-F5344CB8AC3E}">
        <p14:creationId xmlns:p14="http://schemas.microsoft.com/office/powerpoint/2010/main" val="3114868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29</a:t>
            </a:fld>
            <a:endParaRPr lang="en-US" dirty="0"/>
          </a:p>
        </p:txBody>
      </p:sp>
    </p:spTree>
    <p:extLst>
      <p:ext uri="{BB962C8B-B14F-4D97-AF65-F5344CB8AC3E}">
        <p14:creationId xmlns:p14="http://schemas.microsoft.com/office/powerpoint/2010/main" val="418365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3</a:t>
            </a:fld>
            <a:endParaRPr lang="en-US" dirty="0"/>
          </a:p>
        </p:txBody>
      </p:sp>
    </p:spTree>
    <p:extLst>
      <p:ext uri="{BB962C8B-B14F-4D97-AF65-F5344CB8AC3E}">
        <p14:creationId xmlns:p14="http://schemas.microsoft.com/office/powerpoint/2010/main" val="3420805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30</a:t>
            </a:fld>
            <a:endParaRPr lang="en-US" dirty="0"/>
          </a:p>
        </p:txBody>
      </p:sp>
    </p:spTree>
    <p:extLst>
      <p:ext uri="{BB962C8B-B14F-4D97-AF65-F5344CB8AC3E}">
        <p14:creationId xmlns:p14="http://schemas.microsoft.com/office/powerpoint/2010/main" val="148700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4</a:t>
            </a:fld>
            <a:endParaRPr lang="en-US" dirty="0"/>
          </a:p>
        </p:txBody>
      </p:sp>
    </p:spTree>
    <p:extLst>
      <p:ext uri="{BB962C8B-B14F-4D97-AF65-F5344CB8AC3E}">
        <p14:creationId xmlns:p14="http://schemas.microsoft.com/office/powerpoint/2010/main" val="99992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5</a:t>
            </a:fld>
            <a:endParaRPr lang="en-US" dirty="0"/>
          </a:p>
        </p:txBody>
      </p:sp>
    </p:spTree>
    <p:extLst>
      <p:ext uri="{BB962C8B-B14F-4D97-AF65-F5344CB8AC3E}">
        <p14:creationId xmlns:p14="http://schemas.microsoft.com/office/powerpoint/2010/main" val="355823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6</a:t>
            </a:fld>
            <a:endParaRPr lang="en-US" dirty="0"/>
          </a:p>
        </p:txBody>
      </p:sp>
    </p:spTree>
    <p:extLst>
      <p:ext uri="{BB962C8B-B14F-4D97-AF65-F5344CB8AC3E}">
        <p14:creationId xmlns:p14="http://schemas.microsoft.com/office/powerpoint/2010/main" val="136972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7</a:t>
            </a:fld>
            <a:endParaRPr lang="en-US" dirty="0"/>
          </a:p>
        </p:txBody>
      </p:sp>
    </p:spTree>
    <p:extLst>
      <p:ext uri="{BB962C8B-B14F-4D97-AF65-F5344CB8AC3E}">
        <p14:creationId xmlns:p14="http://schemas.microsoft.com/office/powerpoint/2010/main" val="27274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8</a:t>
            </a:fld>
            <a:endParaRPr lang="en-US" dirty="0"/>
          </a:p>
        </p:txBody>
      </p:sp>
    </p:spTree>
    <p:extLst>
      <p:ext uri="{BB962C8B-B14F-4D97-AF65-F5344CB8AC3E}">
        <p14:creationId xmlns:p14="http://schemas.microsoft.com/office/powerpoint/2010/main" val="37953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88F-7DDB-48F2-B60D-C8640F4307D7}" type="slidenum">
              <a:rPr lang="en-US" smtClean="0"/>
              <a:t>9</a:t>
            </a:fld>
            <a:endParaRPr lang="en-US" dirty="0"/>
          </a:p>
        </p:txBody>
      </p:sp>
    </p:spTree>
    <p:extLst>
      <p:ext uri="{BB962C8B-B14F-4D97-AF65-F5344CB8AC3E}">
        <p14:creationId xmlns:p14="http://schemas.microsoft.com/office/powerpoint/2010/main" val="195209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cover2.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8"/>
            <a:ext cx="9144000" cy="7065818"/>
          </a:xfrm>
          <a:prstGeom prst="rect">
            <a:avLst/>
          </a:prstGeom>
        </p:spPr>
      </p:pic>
      <p:sp>
        <p:nvSpPr>
          <p:cNvPr id="14" name="Rectangle 13"/>
          <p:cNvSpPr/>
          <p:nvPr userDrawn="1"/>
        </p:nvSpPr>
        <p:spPr>
          <a:xfrm>
            <a:off x="0" y="6449989"/>
            <a:ext cx="9144000" cy="408012"/>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solidFill>
                <a:srgbClr val="182F58"/>
              </a:solidFill>
            </a:endParaRPr>
          </a:p>
        </p:txBody>
      </p:sp>
      <p:sp>
        <p:nvSpPr>
          <p:cNvPr id="15" name="TextBox 14"/>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16" name="Rectangle 15"/>
          <p:cNvSpPr/>
          <p:nvPr userDrawn="1"/>
        </p:nvSpPr>
        <p:spPr>
          <a:xfrm>
            <a:off x="0" y="1"/>
            <a:ext cx="9144000" cy="188939"/>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solidFill>
                <a:srgbClr val="182F58"/>
              </a:solidFill>
            </a:endParaRPr>
          </a:p>
        </p:txBody>
      </p:sp>
      <p:sp>
        <p:nvSpPr>
          <p:cNvPr id="7" name="Title 6"/>
          <p:cNvSpPr>
            <a:spLocks noGrp="1"/>
          </p:cNvSpPr>
          <p:nvPr>
            <p:ph type="title" hasCustomPrompt="1"/>
          </p:nvPr>
        </p:nvSpPr>
        <p:spPr>
          <a:xfrm>
            <a:off x="1" y="839177"/>
            <a:ext cx="9143999" cy="1243434"/>
          </a:xfrm>
          <a:prstGeom prst="rect">
            <a:avLst/>
          </a:prstGeom>
        </p:spPr>
        <p:txBody>
          <a:bodyPr vert="horz"/>
          <a:lstStyle>
            <a:lvl1pPr>
              <a:defRPr sz="5900" b="1">
                <a:solidFill>
                  <a:srgbClr val="003356"/>
                </a:solidFill>
                <a:latin typeface="Times"/>
                <a:cs typeface="Times"/>
              </a:defRPr>
            </a:lvl1pPr>
          </a:lstStyle>
          <a:p>
            <a:r>
              <a:rPr lang="en-US" dirty="0"/>
              <a:t>Presentation Title</a:t>
            </a:r>
          </a:p>
        </p:txBody>
      </p:sp>
      <p:sp>
        <p:nvSpPr>
          <p:cNvPr id="4" name="Text Placeholder 3"/>
          <p:cNvSpPr>
            <a:spLocks noGrp="1"/>
          </p:cNvSpPr>
          <p:nvPr>
            <p:ph type="body" sz="quarter" idx="10" hasCustomPrompt="1"/>
          </p:nvPr>
        </p:nvSpPr>
        <p:spPr>
          <a:xfrm>
            <a:off x="0" y="2154645"/>
            <a:ext cx="9144000" cy="1610674"/>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152684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5235" y="373275"/>
            <a:ext cx="8229600" cy="1143000"/>
          </a:xfrm>
          <a:prstGeom prst="rect">
            <a:avLst/>
          </a:prstGeom>
        </p:spPr>
        <p:txBody>
          <a:bodyPr vert="horz"/>
          <a:lstStyle>
            <a:lvl1pPr algn="l">
              <a:defRPr baseline="0">
                <a:solidFill>
                  <a:srgbClr val="182F58"/>
                </a:solidFill>
                <a:latin typeface="Times"/>
                <a:cs typeface="Times"/>
              </a:defRPr>
            </a:lvl1pPr>
          </a:lstStyle>
          <a:p>
            <a:r>
              <a:rPr lang="en-US" dirty="0"/>
              <a:t>Informational Slide Header</a:t>
            </a:r>
          </a:p>
        </p:txBody>
      </p:sp>
      <p:sp>
        <p:nvSpPr>
          <p:cNvPr id="8" name="Text Placeholder 7"/>
          <p:cNvSpPr>
            <a:spLocks noGrp="1"/>
          </p:cNvSpPr>
          <p:nvPr>
            <p:ph type="body" sz="quarter" idx="10" hasCustomPrompt="1"/>
          </p:nvPr>
        </p:nvSpPr>
        <p:spPr>
          <a:xfrm>
            <a:off x="532705" y="986263"/>
            <a:ext cx="5216525" cy="1316038"/>
          </a:xfrm>
          <a:prstGeom prst="rect">
            <a:avLst/>
          </a:prstGeom>
        </p:spPr>
        <p:txBody>
          <a:bodyPr vert="horz"/>
          <a:lstStyle>
            <a:lvl1pPr marL="0" indent="0">
              <a:buNone/>
              <a:defRPr b="1">
                <a:latin typeface="Arial"/>
                <a:cs typeface="Arial"/>
              </a:defRPr>
            </a:lvl1pPr>
          </a:lstStyle>
          <a:p>
            <a:pPr lvl="0"/>
            <a:r>
              <a:rPr lang="en-US" dirty="0"/>
              <a:t>Subhead</a:t>
            </a:r>
          </a:p>
        </p:txBody>
      </p:sp>
      <p:sp>
        <p:nvSpPr>
          <p:cNvPr id="6" name="Chart Placeholder 3"/>
          <p:cNvSpPr>
            <a:spLocks noGrp="1"/>
          </p:cNvSpPr>
          <p:nvPr>
            <p:ph type="chart" sz="quarter" idx="11"/>
          </p:nvPr>
        </p:nvSpPr>
        <p:spPr>
          <a:xfrm>
            <a:off x="529485" y="1751013"/>
            <a:ext cx="8274050" cy="4449762"/>
          </a:xfrm>
          <a:prstGeom prst="rect">
            <a:avLst/>
          </a:prstGeom>
        </p:spPr>
        <p:txBody>
          <a:bodyPr vert="horz"/>
          <a:lstStyle/>
          <a:p>
            <a:endParaRPr lang="en-US" dirty="0"/>
          </a:p>
        </p:txBody>
      </p:sp>
    </p:spTree>
    <p:extLst>
      <p:ext uri="{BB962C8B-B14F-4D97-AF65-F5344CB8AC3E}">
        <p14:creationId xmlns:p14="http://schemas.microsoft.com/office/powerpoint/2010/main" val="195499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d-blu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75648"/>
          </a:xfrm>
          <a:prstGeom prst="rect">
            <a:avLst/>
          </a:prstGeom>
        </p:spPr>
      </p:pic>
      <p:sp>
        <p:nvSpPr>
          <p:cNvPr id="4" name="Rectangle 3"/>
          <p:cNvSpPr/>
          <p:nvPr userDrawn="1"/>
        </p:nvSpPr>
        <p:spPr>
          <a:xfrm>
            <a:off x="0" y="2579052"/>
            <a:ext cx="9144000" cy="1615755"/>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p>
        </p:txBody>
      </p:sp>
      <p:sp>
        <p:nvSpPr>
          <p:cNvPr id="6" name="Text Placeholder 5"/>
          <p:cNvSpPr>
            <a:spLocks noGrp="1"/>
          </p:cNvSpPr>
          <p:nvPr>
            <p:ph type="body" sz="quarter" idx="10" hasCustomPrompt="1"/>
          </p:nvPr>
        </p:nvSpPr>
        <p:spPr>
          <a:xfrm>
            <a:off x="0" y="2789695"/>
            <a:ext cx="9142413" cy="1496555"/>
          </a:xfrm>
          <a:prstGeom prst="rect">
            <a:avLst/>
          </a:prstGeom>
        </p:spPr>
        <p:txBody>
          <a:bodyPr vert="horz"/>
          <a:lstStyle>
            <a:lvl1pPr marL="0" indent="0" algn="ctr">
              <a:buNone/>
              <a:defRPr sz="6300" baseline="0">
                <a:solidFill>
                  <a:schemeClr val="bg1"/>
                </a:solidFill>
                <a:latin typeface="Times"/>
                <a:cs typeface="Times"/>
              </a:defRPr>
            </a:lvl1pPr>
          </a:lstStyle>
          <a:p>
            <a:pPr lvl="0"/>
            <a:r>
              <a:rPr lang="en-US" dirty="0"/>
              <a:t>Section Divider</a:t>
            </a:r>
          </a:p>
        </p:txBody>
      </p:sp>
    </p:spTree>
    <p:extLst>
      <p:ext uri="{BB962C8B-B14F-4D97-AF65-F5344CB8AC3E}">
        <p14:creationId xmlns:p14="http://schemas.microsoft.com/office/powerpoint/2010/main" val="33677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d-blu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75648"/>
          </a:xfrm>
          <a:prstGeom prst="rect">
            <a:avLst/>
          </a:prstGeom>
        </p:spPr>
      </p:pic>
      <p:sp>
        <p:nvSpPr>
          <p:cNvPr id="4" name="Rectangle 3"/>
          <p:cNvSpPr/>
          <p:nvPr userDrawn="1"/>
        </p:nvSpPr>
        <p:spPr>
          <a:xfrm>
            <a:off x="0" y="2136292"/>
            <a:ext cx="9144000" cy="264343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p>
        </p:txBody>
      </p:sp>
      <p:sp>
        <p:nvSpPr>
          <p:cNvPr id="5" name="TextBox 4"/>
          <p:cNvSpPr txBox="1"/>
          <p:nvPr userDrawn="1"/>
        </p:nvSpPr>
        <p:spPr>
          <a:xfrm>
            <a:off x="0" y="2468004"/>
            <a:ext cx="9144000" cy="3776176"/>
          </a:xfrm>
          <a:prstGeom prst="rect">
            <a:avLst/>
          </a:prstGeom>
          <a:noFill/>
        </p:spPr>
        <p:txBody>
          <a:bodyPr wrap="square" lIns="82056" tIns="41028" rIns="82056" bIns="41028" rtlCol="0">
            <a:spAutoFit/>
          </a:bodyPr>
          <a:lstStyle/>
          <a:p>
            <a:pPr algn="ctr">
              <a:defRPr/>
            </a:pPr>
            <a:r>
              <a:rPr lang="en-US" sz="6400" dirty="0">
                <a:solidFill>
                  <a:srgbClr val="006949"/>
                </a:solidFill>
                <a:latin typeface="Times"/>
                <a:cs typeface="Times"/>
              </a:rPr>
              <a:t/>
            </a:r>
            <a:br>
              <a:rPr lang="en-US" sz="6400" dirty="0">
                <a:solidFill>
                  <a:srgbClr val="006949"/>
                </a:solidFill>
                <a:latin typeface="Times"/>
                <a:cs typeface="Times"/>
              </a:rPr>
            </a:br>
            <a:r>
              <a:rPr lang="en-US" sz="6400" dirty="0">
                <a:solidFill>
                  <a:srgbClr val="006949"/>
                </a:solidFill>
                <a:latin typeface="Times"/>
                <a:cs typeface="Times"/>
              </a:rPr>
              <a:t> </a:t>
            </a:r>
            <a:br>
              <a:rPr lang="en-US" sz="6400" dirty="0">
                <a:solidFill>
                  <a:srgbClr val="006949"/>
                </a:solidFill>
                <a:latin typeface="Times"/>
                <a:cs typeface="Times"/>
              </a:rPr>
            </a:br>
            <a:endParaRPr lang="en-US" sz="4900" dirty="0">
              <a:solidFill>
                <a:srgbClr val="000000"/>
              </a:solidFill>
              <a:latin typeface="Times"/>
              <a:cs typeface="Times"/>
            </a:endParaRPr>
          </a:p>
          <a:p>
            <a:pPr algn="ctr"/>
            <a:endParaRPr lang="en-US" sz="6300" dirty="0">
              <a:solidFill>
                <a:srgbClr val="FFFFFF"/>
              </a:solidFill>
              <a:latin typeface="Times"/>
              <a:cs typeface="Times"/>
            </a:endParaRPr>
          </a:p>
        </p:txBody>
      </p:sp>
      <p:sp>
        <p:nvSpPr>
          <p:cNvPr id="7" name="Text Placeholder 6"/>
          <p:cNvSpPr>
            <a:spLocks noGrp="1"/>
          </p:cNvSpPr>
          <p:nvPr>
            <p:ph type="body" sz="quarter" idx="10" hasCustomPrompt="1"/>
          </p:nvPr>
        </p:nvSpPr>
        <p:spPr>
          <a:xfrm>
            <a:off x="0" y="2312988"/>
            <a:ext cx="9144000" cy="2460625"/>
          </a:xfrm>
          <a:prstGeom prst="rect">
            <a:avLst/>
          </a:prstGeom>
        </p:spPr>
        <p:txBody>
          <a:bodyPr vert="horz"/>
          <a:lstStyle>
            <a:lvl1pPr marL="0" indent="0" algn="ctr">
              <a:buNone/>
              <a:defRPr sz="6300" baseline="0">
                <a:solidFill>
                  <a:srgbClr val="FFFFFF"/>
                </a:solidFill>
                <a:latin typeface="Times"/>
                <a:cs typeface="Times"/>
              </a:defRPr>
            </a:lvl1pPr>
          </a:lstStyle>
          <a:p>
            <a:pPr lvl="0"/>
            <a:r>
              <a:rPr lang="en-US" dirty="0"/>
              <a:t>Section Divider</a:t>
            </a:r>
            <a:br>
              <a:rPr lang="en-US" dirty="0"/>
            </a:br>
            <a:r>
              <a:rPr lang="en-US" dirty="0"/>
              <a:t>Two Lines</a:t>
            </a:r>
          </a:p>
        </p:txBody>
      </p:sp>
    </p:spTree>
    <p:extLst>
      <p:ext uri="{BB962C8B-B14F-4D97-AF65-F5344CB8AC3E}">
        <p14:creationId xmlns:p14="http://schemas.microsoft.com/office/powerpoint/2010/main" val="162787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Two Photo Slide Header</a:t>
            </a:r>
          </a:p>
        </p:txBody>
      </p:sp>
      <p:sp>
        <p:nvSpPr>
          <p:cNvPr id="7" name="Picture Placeholder 6"/>
          <p:cNvSpPr>
            <a:spLocks noGrp="1"/>
          </p:cNvSpPr>
          <p:nvPr>
            <p:ph type="pic" sz="quarter" idx="10"/>
          </p:nvPr>
        </p:nvSpPr>
        <p:spPr>
          <a:xfrm>
            <a:off x="612340" y="1406188"/>
            <a:ext cx="3742079" cy="4479388"/>
          </a:xfrm>
          <a:prstGeom prst="rect">
            <a:avLst/>
          </a:prstGeom>
        </p:spPr>
        <p:txBody>
          <a:bodyPr vert="horz"/>
          <a:lstStyle/>
          <a:p>
            <a:endParaRPr lang="en-US" dirty="0"/>
          </a:p>
        </p:txBody>
      </p:sp>
      <p:sp>
        <p:nvSpPr>
          <p:cNvPr id="9" name="Picture Placeholder 6"/>
          <p:cNvSpPr>
            <a:spLocks noGrp="1"/>
          </p:cNvSpPr>
          <p:nvPr>
            <p:ph type="pic" sz="quarter" idx="11"/>
          </p:nvPr>
        </p:nvSpPr>
        <p:spPr>
          <a:xfrm>
            <a:off x="4824330" y="1411165"/>
            <a:ext cx="3742079" cy="4479388"/>
          </a:xfrm>
          <a:prstGeom prst="rect">
            <a:avLst/>
          </a:prstGeom>
        </p:spPr>
        <p:txBody>
          <a:bodyPr vert="horz"/>
          <a:lstStyle/>
          <a:p>
            <a:endParaRPr lang="en-US" dirty="0"/>
          </a:p>
        </p:txBody>
      </p:sp>
    </p:spTree>
    <p:extLst>
      <p:ext uri="{BB962C8B-B14F-4D97-AF65-F5344CB8AC3E}">
        <p14:creationId xmlns:p14="http://schemas.microsoft.com/office/powerpoint/2010/main" val="18214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Two Photo Slide Header</a:t>
            </a:r>
          </a:p>
        </p:txBody>
      </p:sp>
      <p:sp>
        <p:nvSpPr>
          <p:cNvPr id="11" name="Text Placeholder 10"/>
          <p:cNvSpPr>
            <a:spLocks noGrp="1"/>
          </p:cNvSpPr>
          <p:nvPr>
            <p:ph type="body" sz="quarter" idx="10" hasCustomPrompt="1"/>
          </p:nvPr>
        </p:nvSpPr>
        <p:spPr>
          <a:xfrm>
            <a:off x="521377" y="5011738"/>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12" name="Text Placeholder 10"/>
          <p:cNvSpPr>
            <a:spLocks noGrp="1"/>
          </p:cNvSpPr>
          <p:nvPr>
            <p:ph type="body" sz="quarter" idx="11" hasCustomPrompt="1"/>
          </p:nvPr>
        </p:nvSpPr>
        <p:spPr>
          <a:xfrm>
            <a:off x="4733365" y="5039395"/>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9" name="Picture Placeholder 6"/>
          <p:cNvSpPr>
            <a:spLocks noGrp="1"/>
          </p:cNvSpPr>
          <p:nvPr>
            <p:ph type="pic" sz="quarter" idx="12"/>
          </p:nvPr>
        </p:nvSpPr>
        <p:spPr>
          <a:xfrm>
            <a:off x="4819344" y="1406188"/>
            <a:ext cx="3742079" cy="3606191"/>
          </a:xfrm>
          <a:prstGeom prst="rect">
            <a:avLst/>
          </a:prstGeom>
        </p:spPr>
        <p:txBody>
          <a:bodyPr vert="horz"/>
          <a:lstStyle/>
          <a:p>
            <a:endParaRPr lang="en-US" dirty="0"/>
          </a:p>
        </p:txBody>
      </p:sp>
      <p:sp>
        <p:nvSpPr>
          <p:cNvPr id="13" name="Picture Placeholder 6"/>
          <p:cNvSpPr>
            <a:spLocks noGrp="1"/>
          </p:cNvSpPr>
          <p:nvPr>
            <p:ph type="pic" sz="quarter" idx="13"/>
          </p:nvPr>
        </p:nvSpPr>
        <p:spPr>
          <a:xfrm>
            <a:off x="583305" y="1399825"/>
            <a:ext cx="3742079" cy="3606191"/>
          </a:xfrm>
          <a:prstGeom prst="rect">
            <a:avLst/>
          </a:prstGeom>
        </p:spPr>
        <p:txBody>
          <a:bodyPr vert="horz"/>
          <a:lstStyle/>
          <a:p>
            <a:endParaRPr lang="en-US" dirty="0"/>
          </a:p>
        </p:txBody>
      </p:sp>
    </p:spTree>
    <p:extLst>
      <p:ext uri="{BB962C8B-B14F-4D97-AF65-F5344CB8AC3E}">
        <p14:creationId xmlns:p14="http://schemas.microsoft.com/office/powerpoint/2010/main" val="62914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851469"/>
          </a:xfrm>
          <a:prstGeom prst="rect">
            <a:avLst/>
          </a:prstGeom>
        </p:spPr>
        <p:txBody>
          <a:bodyPr vert="horz"/>
          <a:lstStyle>
            <a:lvl1pPr algn="l">
              <a:defRPr>
                <a:solidFill>
                  <a:srgbClr val="182F58"/>
                </a:solidFill>
                <a:latin typeface="Times"/>
                <a:cs typeface="Times"/>
              </a:defRPr>
            </a:lvl1pPr>
          </a:lstStyle>
          <a:p>
            <a:r>
              <a:rPr lang="en-US" dirty="0"/>
              <a:t>Three Photo Slide Header</a:t>
            </a:r>
          </a:p>
        </p:txBody>
      </p:sp>
      <p:sp>
        <p:nvSpPr>
          <p:cNvPr id="13" name="Text Placeholder 10"/>
          <p:cNvSpPr>
            <a:spLocks noGrp="1"/>
          </p:cNvSpPr>
          <p:nvPr>
            <p:ph type="body" sz="quarter" idx="10" hasCustomPrompt="1"/>
          </p:nvPr>
        </p:nvSpPr>
        <p:spPr>
          <a:xfrm>
            <a:off x="510037" y="4648851"/>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4" name="Text Placeholder 10"/>
          <p:cNvSpPr>
            <a:spLocks noGrp="1"/>
          </p:cNvSpPr>
          <p:nvPr>
            <p:ph type="body" sz="quarter" idx="11" hasCustomPrompt="1"/>
          </p:nvPr>
        </p:nvSpPr>
        <p:spPr>
          <a:xfrm>
            <a:off x="3225192" y="467650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2" hasCustomPrompt="1"/>
          </p:nvPr>
        </p:nvSpPr>
        <p:spPr>
          <a:xfrm>
            <a:off x="5992067" y="466516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1" name="Picture Placeholder 6"/>
          <p:cNvSpPr>
            <a:spLocks noGrp="1"/>
          </p:cNvSpPr>
          <p:nvPr>
            <p:ph type="pic" sz="quarter" idx="13"/>
          </p:nvPr>
        </p:nvSpPr>
        <p:spPr>
          <a:xfrm>
            <a:off x="578321" y="1394849"/>
            <a:ext cx="2506057" cy="3254644"/>
          </a:xfrm>
          <a:prstGeom prst="rect">
            <a:avLst/>
          </a:prstGeom>
        </p:spPr>
        <p:txBody>
          <a:bodyPr vert="horz"/>
          <a:lstStyle/>
          <a:p>
            <a:endParaRPr lang="en-US" dirty="0"/>
          </a:p>
        </p:txBody>
      </p:sp>
      <p:sp>
        <p:nvSpPr>
          <p:cNvPr id="16" name="Picture Placeholder 6"/>
          <p:cNvSpPr>
            <a:spLocks noGrp="1"/>
          </p:cNvSpPr>
          <p:nvPr>
            <p:ph type="pic" sz="quarter" idx="14"/>
          </p:nvPr>
        </p:nvSpPr>
        <p:spPr>
          <a:xfrm>
            <a:off x="3304819" y="1399826"/>
            <a:ext cx="2506057" cy="3254644"/>
          </a:xfrm>
          <a:prstGeom prst="rect">
            <a:avLst/>
          </a:prstGeom>
        </p:spPr>
        <p:txBody>
          <a:bodyPr vert="horz"/>
          <a:lstStyle/>
          <a:p>
            <a:endParaRPr lang="en-US" dirty="0"/>
          </a:p>
        </p:txBody>
      </p:sp>
      <p:sp>
        <p:nvSpPr>
          <p:cNvPr id="17" name="Picture Placeholder 6"/>
          <p:cNvSpPr>
            <a:spLocks noGrp="1"/>
          </p:cNvSpPr>
          <p:nvPr>
            <p:ph type="pic" sz="quarter" idx="15"/>
          </p:nvPr>
        </p:nvSpPr>
        <p:spPr>
          <a:xfrm>
            <a:off x="6060350" y="1388486"/>
            <a:ext cx="2506057" cy="3254644"/>
          </a:xfrm>
          <a:prstGeom prst="rect">
            <a:avLst/>
          </a:prstGeom>
        </p:spPr>
        <p:txBody>
          <a:bodyPr vert="horz"/>
          <a:lstStyle/>
          <a:p>
            <a:endParaRPr lang="en-US" dirty="0"/>
          </a:p>
        </p:txBody>
      </p:sp>
    </p:spTree>
    <p:extLst>
      <p:ext uri="{BB962C8B-B14F-4D97-AF65-F5344CB8AC3E}">
        <p14:creationId xmlns:p14="http://schemas.microsoft.com/office/powerpoint/2010/main" val="59107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Picture Placeholder 6"/>
          <p:cNvSpPr>
            <a:spLocks noGrp="1"/>
          </p:cNvSpPr>
          <p:nvPr>
            <p:ph type="pic" sz="quarter" idx="18"/>
          </p:nvPr>
        </p:nvSpPr>
        <p:spPr>
          <a:xfrm>
            <a:off x="0" y="0"/>
            <a:ext cx="4569142" cy="6463927"/>
          </a:xfrm>
          <a:prstGeom prst="rect">
            <a:avLst/>
          </a:prstGeom>
        </p:spPr>
        <p:txBody>
          <a:bodyPr vert="horz"/>
          <a:lstStyle/>
          <a:p>
            <a:endParaRPr lang="en-US" dirty="0"/>
          </a:p>
        </p:txBody>
      </p:sp>
      <p:sp>
        <p:nvSpPr>
          <p:cNvPr id="8" name="Picture Placeholder 6"/>
          <p:cNvSpPr>
            <a:spLocks noGrp="1"/>
          </p:cNvSpPr>
          <p:nvPr>
            <p:ph type="pic" sz="quarter" idx="19"/>
          </p:nvPr>
        </p:nvSpPr>
        <p:spPr>
          <a:xfrm>
            <a:off x="4574858" y="0"/>
            <a:ext cx="4569142" cy="6463927"/>
          </a:xfrm>
          <a:prstGeom prst="rect">
            <a:avLst/>
          </a:prstGeom>
        </p:spPr>
        <p:txBody>
          <a:bodyPr vert="horz"/>
          <a:lstStyle/>
          <a:p>
            <a:endParaRPr lang="en-US" dirty="0"/>
          </a:p>
        </p:txBody>
      </p:sp>
    </p:spTree>
    <p:extLst>
      <p:ext uri="{BB962C8B-B14F-4D97-AF65-F5344CB8AC3E}">
        <p14:creationId xmlns:p14="http://schemas.microsoft.com/office/powerpoint/2010/main" val="243606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extBox 7"/>
          <p:cNvSpPr txBox="1"/>
          <p:nvPr userDrawn="1"/>
        </p:nvSpPr>
        <p:spPr>
          <a:xfrm>
            <a:off x="536995" y="384388"/>
            <a:ext cx="8156518" cy="1190853"/>
          </a:xfrm>
          <a:prstGeom prst="rect">
            <a:avLst/>
          </a:prstGeom>
          <a:noFill/>
          <a:effectLst>
            <a:outerShdw blurRad="50800" dist="38100" dir="2700000" algn="tl" rotWithShape="0">
              <a:prstClr val="black">
                <a:alpha val="40000"/>
              </a:prstClr>
            </a:outerShdw>
          </a:effectLst>
        </p:spPr>
        <p:txBody>
          <a:bodyPr wrap="square" lIns="82056" tIns="41028" rIns="82056" bIns="41028" rtlCol="0">
            <a:spAutoFit/>
          </a:bodyPr>
          <a:lstStyle/>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
        <p:nvSpPr>
          <p:cNvPr id="9" name="Picture Placeholder 6"/>
          <p:cNvSpPr>
            <a:spLocks noGrp="1"/>
          </p:cNvSpPr>
          <p:nvPr>
            <p:ph type="pic" sz="quarter" idx="16"/>
          </p:nvPr>
        </p:nvSpPr>
        <p:spPr>
          <a:xfrm>
            <a:off x="4574858" y="3248283"/>
            <a:ext cx="4569142" cy="3226985"/>
          </a:xfrm>
          <a:prstGeom prst="rect">
            <a:avLst/>
          </a:prstGeom>
        </p:spPr>
        <p:txBody>
          <a:bodyPr vert="horz"/>
          <a:lstStyle/>
          <a:p>
            <a:endParaRPr lang="en-US" dirty="0"/>
          </a:p>
        </p:txBody>
      </p:sp>
      <p:sp>
        <p:nvSpPr>
          <p:cNvPr id="10" name="Picture Placeholder 6"/>
          <p:cNvSpPr>
            <a:spLocks noGrp="1"/>
          </p:cNvSpPr>
          <p:nvPr>
            <p:ph type="pic" sz="quarter" idx="17"/>
          </p:nvPr>
        </p:nvSpPr>
        <p:spPr>
          <a:xfrm>
            <a:off x="4574858" y="0"/>
            <a:ext cx="4569142" cy="3226985"/>
          </a:xfrm>
          <a:prstGeom prst="rect">
            <a:avLst/>
          </a:prstGeom>
        </p:spPr>
        <p:txBody>
          <a:bodyPr vert="horz"/>
          <a:lstStyle/>
          <a:p>
            <a:endParaRPr lang="en-US" dirty="0"/>
          </a:p>
        </p:txBody>
      </p:sp>
      <p:sp>
        <p:nvSpPr>
          <p:cNvPr id="11" name="Picture Placeholder 6"/>
          <p:cNvSpPr>
            <a:spLocks noGrp="1"/>
          </p:cNvSpPr>
          <p:nvPr>
            <p:ph type="pic" sz="quarter" idx="18"/>
          </p:nvPr>
        </p:nvSpPr>
        <p:spPr>
          <a:xfrm>
            <a:off x="0" y="0"/>
            <a:ext cx="4569142" cy="6463927"/>
          </a:xfrm>
          <a:prstGeom prst="rect">
            <a:avLst/>
          </a:prstGeom>
        </p:spPr>
        <p:txBody>
          <a:bodyPr vert="horz"/>
          <a:lstStyle/>
          <a:p>
            <a:endParaRPr lang="en-US" dirty="0"/>
          </a:p>
        </p:txBody>
      </p:sp>
    </p:spTree>
    <p:extLst>
      <p:ext uri="{BB962C8B-B14F-4D97-AF65-F5344CB8AC3E}">
        <p14:creationId xmlns:p14="http://schemas.microsoft.com/office/powerpoint/2010/main" val="136220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baseline="0">
                <a:solidFill>
                  <a:srgbClr val="182F58"/>
                </a:solidFill>
                <a:latin typeface="Times"/>
                <a:cs typeface="Times"/>
              </a:defRPr>
            </a:lvl1pPr>
          </a:lstStyle>
          <a:p>
            <a:r>
              <a:rPr lang="en-US" dirty="0"/>
              <a:t>Four Photo Collage Slide Header</a:t>
            </a:r>
          </a:p>
        </p:txBody>
      </p:sp>
      <p:sp>
        <p:nvSpPr>
          <p:cNvPr id="15" name="Text Placeholder 10"/>
          <p:cNvSpPr>
            <a:spLocks noGrp="1"/>
          </p:cNvSpPr>
          <p:nvPr>
            <p:ph type="body" sz="quarter" idx="11" hasCustomPrompt="1"/>
          </p:nvPr>
        </p:nvSpPr>
        <p:spPr>
          <a:xfrm>
            <a:off x="2011848" y="2460831"/>
            <a:ext cx="1106552" cy="601033"/>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consectetuer</a:t>
            </a:r>
            <a:r>
              <a:rPr lang="en-US" sz="1050" dirty="0">
                <a:solidFill>
                  <a:srgbClr val="000000"/>
                </a:solidFill>
                <a:latin typeface="Arial"/>
                <a:cs typeface="Arial"/>
              </a:rPr>
              <a:t/>
            </a:r>
            <a:br>
              <a:rPr lang="en-US" sz="1050" dirty="0">
                <a:solidFill>
                  <a:srgbClr val="000000"/>
                </a:solidFill>
                <a:latin typeface="Arial"/>
                <a:cs typeface="Arial"/>
              </a:rPr>
            </a:b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6" name="Text Placeholder 10"/>
          <p:cNvSpPr>
            <a:spLocks noGrp="1"/>
          </p:cNvSpPr>
          <p:nvPr>
            <p:ph type="body" sz="quarter" idx="12" hasCustomPrompt="1"/>
          </p:nvPr>
        </p:nvSpPr>
        <p:spPr>
          <a:xfrm>
            <a:off x="4500219" y="5380246"/>
            <a:ext cx="3249738" cy="437289"/>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7" name="Text Placeholder 10"/>
          <p:cNvSpPr>
            <a:spLocks noGrp="1"/>
          </p:cNvSpPr>
          <p:nvPr>
            <p:ph type="body" sz="quarter" idx="13" hasCustomPrompt="1"/>
          </p:nvPr>
        </p:nvSpPr>
        <p:spPr>
          <a:xfrm>
            <a:off x="2010484" y="5124398"/>
            <a:ext cx="2536711" cy="398291"/>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8" name="Text Placeholder 10"/>
          <p:cNvSpPr>
            <a:spLocks noGrp="1"/>
          </p:cNvSpPr>
          <p:nvPr>
            <p:ph type="body" sz="quarter" idx="14" hasCustomPrompt="1"/>
          </p:nvPr>
        </p:nvSpPr>
        <p:spPr>
          <a:xfrm>
            <a:off x="4653989" y="1360830"/>
            <a:ext cx="3249738" cy="38556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3" name="Picture Placeholder 6"/>
          <p:cNvSpPr>
            <a:spLocks noGrp="1"/>
          </p:cNvSpPr>
          <p:nvPr>
            <p:ph type="pic" sz="quarter" idx="15"/>
          </p:nvPr>
        </p:nvSpPr>
        <p:spPr>
          <a:xfrm>
            <a:off x="3152420" y="1338147"/>
            <a:ext cx="1428794" cy="2041239"/>
          </a:xfrm>
          <a:prstGeom prst="rect">
            <a:avLst/>
          </a:prstGeom>
        </p:spPr>
        <p:txBody>
          <a:bodyPr vert="horz"/>
          <a:lstStyle/>
          <a:p>
            <a:endParaRPr lang="en-US" dirty="0"/>
          </a:p>
        </p:txBody>
      </p:sp>
      <p:sp>
        <p:nvSpPr>
          <p:cNvPr id="19" name="Picture Placeholder 6"/>
          <p:cNvSpPr>
            <a:spLocks noGrp="1"/>
          </p:cNvSpPr>
          <p:nvPr>
            <p:ph type="pic" sz="quarter" idx="16"/>
          </p:nvPr>
        </p:nvSpPr>
        <p:spPr>
          <a:xfrm>
            <a:off x="4563518" y="3373025"/>
            <a:ext cx="1854715" cy="2041239"/>
          </a:xfrm>
          <a:prstGeom prst="rect">
            <a:avLst/>
          </a:prstGeom>
        </p:spPr>
        <p:txBody>
          <a:bodyPr vert="horz"/>
          <a:lstStyle/>
          <a:p>
            <a:endParaRPr lang="en-US" dirty="0"/>
          </a:p>
        </p:txBody>
      </p:sp>
      <p:sp>
        <p:nvSpPr>
          <p:cNvPr id="20" name="Picture Placeholder 6"/>
          <p:cNvSpPr>
            <a:spLocks noGrp="1"/>
          </p:cNvSpPr>
          <p:nvPr>
            <p:ph type="pic" sz="quarter" idx="17"/>
          </p:nvPr>
        </p:nvSpPr>
        <p:spPr>
          <a:xfrm>
            <a:off x="4591182" y="1746394"/>
            <a:ext cx="2155902" cy="1620266"/>
          </a:xfrm>
          <a:prstGeom prst="rect">
            <a:avLst/>
          </a:prstGeom>
        </p:spPr>
        <p:txBody>
          <a:bodyPr vert="horz"/>
          <a:lstStyle/>
          <a:p>
            <a:endParaRPr lang="en-US" dirty="0"/>
          </a:p>
        </p:txBody>
      </p:sp>
      <p:sp>
        <p:nvSpPr>
          <p:cNvPr id="21" name="Picture Placeholder 6"/>
          <p:cNvSpPr>
            <a:spLocks noGrp="1"/>
          </p:cNvSpPr>
          <p:nvPr>
            <p:ph type="pic" sz="quarter" idx="18"/>
          </p:nvPr>
        </p:nvSpPr>
        <p:spPr>
          <a:xfrm>
            <a:off x="2075154" y="3389342"/>
            <a:ext cx="2488363" cy="1759119"/>
          </a:xfrm>
          <a:prstGeom prst="rect">
            <a:avLst/>
          </a:prstGeom>
        </p:spPr>
        <p:txBody>
          <a:bodyPr vert="horz"/>
          <a:lstStyle/>
          <a:p>
            <a:endParaRPr lang="en-US" dirty="0"/>
          </a:p>
        </p:txBody>
      </p:sp>
    </p:spTree>
    <p:extLst>
      <p:ext uri="{BB962C8B-B14F-4D97-AF65-F5344CB8AC3E}">
        <p14:creationId xmlns:p14="http://schemas.microsoft.com/office/powerpoint/2010/main" val="141553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History of the School</a:t>
            </a:r>
          </a:p>
        </p:txBody>
      </p:sp>
      <p:sp>
        <p:nvSpPr>
          <p:cNvPr id="14"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1" hasCustomPrompt="1"/>
          </p:nvPr>
        </p:nvSpPr>
        <p:spPr>
          <a:xfrm>
            <a:off x="4585951" y="1156704"/>
            <a:ext cx="3986816" cy="362250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r>
              <a:rPr lang="en-US" sz="1050" dirty="0" err="1">
                <a:solidFill>
                  <a:srgbClr val="000000"/>
                </a:solidFill>
                <a:latin typeface="Arial"/>
                <a:cs typeface="Arial"/>
              </a:rPr>
              <a:t>suscipit</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sz="1050" dirty="0">
              <a:solidFill>
                <a:srgbClr val="000000"/>
              </a:solidFill>
              <a:latin typeface="Arial"/>
              <a:cs typeface="Arial"/>
            </a:endParaRPr>
          </a:p>
          <a:p>
            <a:pPr>
              <a:lnSpc>
                <a:spcPct val="150000"/>
              </a:lnSpc>
              <a:defRPr/>
            </a:pPr>
            <a:endParaRPr lang="en-US" sz="1050" dirty="0">
              <a:solidFill>
                <a:srgbClr val="000000"/>
              </a:solidFill>
              <a:latin typeface="Arial"/>
              <a:cs typeface="Arial"/>
            </a:endParaRP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dirty="0"/>
          </a:p>
        </p:txBody>
      </p:sp>
    </p:spTree>
    <p:extLst>
      <p:ext uri="{BB962C8B-B14F-4D97-AF65-F5344CB8AC3E}">
        <p14:creationId xmlns:p14="http://schemas.microsoft.com/office/powerpoint/2010/main" val="304502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ver1.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4395"/>
            <a:ext cx="9167187" cy="7083735"/>
          </a:xfrm>
          <a:prstGeom prst="rect">
            <a:avLst/>
          </a:prstGeom>
        </p:spPr>
      </p:pic>
      <p:sp>
        <p:nvSpPr>
          <p:cNvPr id="4" name="Rectangle 3"/>
          <p:cNvSpPr/>
          <p:nvPr userDrawn="1"/>
        </p:nvSpPr>
        <p:spPr>
          <a:xfrm>
            <a:off x="0" y="6449989"/>
            <a:ext cx="9144000" cy="408012"/>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p>
        </p:txBody>
      </p:sp>
      <p:sp>
        <p:nvSpPr>
          <p:cNvPr id="5" name="Rectangle 4"/>
          <p:cNvSpPr/>
          <p:nvPr userDrawn="1"/>
        </p:nvSpPr>
        <p:spPr>
          <a:xfrm>
            <a:off x="0" y="1"/>
            <a:ext cx="9144000" cy="188939"/>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p>
        </p:txBody>
      </p:sp>
      <p:sp>
        <p:nvSpPr>
          <p:cNvPr id="17" name="Text Placeholder 16"/>
          <p:cNvSpPr>
            <a:spLocks noGrp="1"/>
          </p:cNvSpPr>
          <p:nvPr>
            <p:ph type="body" sz="quarter" idx="10" hasCustomPrompt="1"/>
          </p:nvPr>
        </p:nvSpPr>
        <p:spPr>
          <a:xfrm>
            <a:off x="0" y="850517"/>
            <a:ext cx="9144000" cy="1168042"/>
          </a:xfrm>
          <a:prstGeom prst="rect">
            <a:avLst/>
          </a:prstGeom>
        </p:spPr>
        <p:txBody>
          <a:bodyPr vert="horz"/>
          <a:lstStyle>
            <a:lvl1pPr marL="0" indent="0" algn="ctr">
              <a:buNone/>
              <a:defRPr sz="5900" b="1" i="0" baseline="0">
                <a:solidFill>
                  <a:srgbClr val="182F58"/>
                </a:solidFill>
                <a:latin typeface="Times"/>
                <a:cs typeface="Times"/>
              </a:defRPr>
            </a:lvl1pPr>
          </a:lstStyle>
          <a:p>
            <a:pPr lvl="0"/>
            <a:r>
              <a:rPr lang="en-US" dirty="0"/>
              <a:t>Presentation Title</a:t>
            </a:r>
          </a:p>
        </p:txBody>
      </p:sp>
      <p:sp>
        <p:nvSpPr>
          <p:cNvPr id="19" name="Text Placeholder 18"/>
          <p:cNvSpPr>
            <a:spLocks noGrp="1"/>
          </p:cNvSpPr>
          <p:nvPr>
            <p:ph type="body" sz="quarter" idx="11" hasCustomPrompt="1"/>
          </p:nvPr>
        </p:nvSpPr>
        <p:spPr>
          <a:xfrm>
            <a:off x="0" y="2154647"/>
            <a:ext cx="9167813" cy="1973066"/>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270183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Our Mission</a:t>
            </a:r>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050" dirty="0">
                <a:solidFill>
                  <a:srgbClr val="000000"/>
                </a:solidFill>
                <a:latin typeface="Arial"/>
                <a:cs typeface="Arial"/>
              </a:rPr>
              <a:t>The Johns Hopkins Bloomberg School of Public Health has a big mission: </a:t>
            </a:r>
            <a:r>
              <a:rPr lang="en-US" sz="1050" i="1" dirty="0">
                <a:solidFill>
                  <a:srgbClr val="000000"/>
                </a:solidFill>
                <a:latin typeface="Arial"/>
                <a:cs typeface="Arial"/>
              </a:rPr>
              <a:t>Protecting Health, Saving Lives – Millions at a Time</a:t>
            </a:r>
            <a:r>
              <a:rPr lang="en-US" sz="1050" dirty="0">
                <a:solidFill>
                  <a:srgbClr val="000000"/>
                </a:solidFill>
                <a:latin typeface="Arial"/>
                <a:cs typeface="Arial"/>
              </a:rPr>
              <a:t>.</a:t>
            </a:r>
          </a:p>
          <a:p>
            <a:endParaRPr lang="en-US" sz="1050" dirty="0">
              <a:solidFill>
                <a:srgbClr val="000000"/>
              </a:solidFill>
              <a:latin typeface="Arial"/>
              <a:cs typeface="Arial"/>
            </a:endParaRPr>
          </a:p>
          <a:p>
            <a:r>
              <a:rPr lang="en-US" sz="1050" dirty="0">
                <a:solidFill>
                  <a:srgbClr val="000000"/>
                </a:solidFill>
                <a:latin typeface="Arial"/>
                <a:cs typeface="Arial"/>
              </a:rPr>
              <a:t>Since its founding in 1916, the Bloomberg School has advanced research, education and practice to create solutions to public health problems around the world.</a:t>
            </a:r>
          </a:p>
          <a:p>
            <a:endParaRPr lang="en-US" sz="1050" dirty="0">
              <a:solidFill>
                <a:srgbClr val="000000"/>
              </a:solidFill>
              <a:latin typeface="Arial"/>
              <a:cs typeface="Arial"/>
            </a:endParaRPr>
          </a:p>
          <a:p>
            <a:r>
              <a:rPr lang="en-US" sz="1050" dirty="0">
                <a:solidFill>
                  <a:srgbClr val="000000"/>
                </a:solidFill>
                <a:latin typeface="Arial"/>
                <a:cs typeface="Arial"/>
              </a:rPr>
              <a:t>Faculty, staff and students have helped eradicate smallpox, made water safe to drink, improved child survival, reduced the spread of HIV and uncovered the dangers of tobacco smoke.</a:t>
            </a:r>
          </a:p>
          <a:p>
            <a:endParaRPr lang="en-US" sz="1050" dirty="0">
              <a:solidFill>
                <a:srgbClr val="000000"/>
              </a:solidFill>
              <a:latin typeface="Arial"/>
              <a:cs typeface="Arial"/>
            </a:endParaRPr>
          </a:p>
          <a:p>
            <a:r>
              <a:rPr lang="en-US" sz="1050" dirty="0">
                <a:solidFill>
                  <a:srgbClr val="000000"/>
                </a:solidFill>
                <a:latin typeface="Arial"/>
                <a:cs typeface="Arial"/>
              </a:rPr>
              <a:t>Researchers and scientists are now discovering ways to eliminate malaria, increase healthy behavior, reduce the toll of chronic disease, improve the health of mothers and infants, and change the biology of aging.</a:t>
            </a:r>
          </a:p>
          <a:p>
            <a:endParaRPr lang="en-US" sz="1050" dirty="0">
              <a:solidFill>
                <a:srgbClr val="000000"/>
              </a:solidFill>
              <a:latin typeface="Arial"/>
              <a:cs typeface="Arial"/>
            </a:endParaRPr>
          </a:p>
          <a:p>
            <a:r>
              <a:rPr lang="en-US" sz="1050" dirty="0">
                <a:solidFill>
                  <a:srgbClr val="000000"/>
                </a:solidFill>
                <a:latin typeface="Arial"/>
                <a:cs typeface="Arial"/>
              </a:rPr>
              <a:t>Every day, the Bloomberg School works to keep millions around the world safe from illness and injury by pioneering new research, deploying knowledge in the field and educating tomorrow’s public health leaders.</a:t>
            </a: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dirty="0"/>
          </a:p>
        </p:txBody>
      </p:sp>
    </p:spTree>
    <p:extLst>
      <p:ext uri="{BB962C8B-B14F-4D97-AF65-F5344CB8AC3E}">
        <p14:creationId xmlns:p14="http://schemas.microsoft.com/office/powerpoint/2010/main" val="407640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School Facts</a:t>
            </a:r>
            <a:br>
              <a:rPr lang="en-US" dirty="0"/>
            </a:br>
            <a:endParaRPr lang="en-US" dirty="0"/>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300" dirty="0">
                <a:solidFill>
                  <a:srgbClr val="182F58"/>
                </a:solidFill>
              </a:rPr>
              <a:t>Founded</a:t>
            </a:r>
            <a:br>
              <a:rPr lang="en-US" sz="1300" dirty="0">
                <a:solidFill>
                  <a:srgbClr val="182F58"/>
                </a:solidFill>
              </a:rPr>
            </a:br>
            <a:r>
              <a:rPr lang="en-US" sz="2500" dirty="0">
                <a:solidFill>
                  <a:srgbClr val="000000"/>
                </a:solidFill>
              </a:rPr>
              <a:t>1916</a:t>
            </a:r>
          </a:p>
          <a:p>
            <a:endParaRPr lang="en-US" sz="1300" dirty="0">
              <a:solidFill>
                <a:srgbClr val="000000"/>
              </a:solidFill>
            </a:endParaRPr>
          </a:p>
          <a:p>
            <a:r>
              <a:rPr lang="en-US" sz="1300" dirty="0">
                <a:solidFill>
                  <a:srgbClr val="182F58"/>
                </a:solidFill>
              </a:rPr>
              <a:t>Students</a:t>
            </a:r>
            <a:br>
              <a:rPr lang="en-US" sz="1300" dirty="0">
                <a:solidFill>
                  <a:srgbClr val="182F58"/>
                </a:solidFill>
              </a:rPr>
            </a:br>
            <a:r>
              <a:rPr lang="en-US" sz="2500" dirty="0">
                <a:solidFill>
                  <a:srgbClr val="000000"/>
                </a:solidFill>
              </a:rPr>
              <a:t>2,287</a:t>
            </a:r>
          </a:p>
          <a:p>
            <a:endParaRPr lang="en-US" sz="1300" dirty="0">
              <a:solidFill>
                <a:srgbClr val="000000"/>
              </a:solidFill>
            </a:endParaRPr>
          </a:p>
          <a:p>
            <a:r>
              <a:rPr lang="en-US" sz="1300" dirty="0">
                <a:solidFill>
                  <a:srgbClr val="182F58"/>
                </a:solidFill>
              </a:rPr>
              <a:t>Alumni</a:t>
            </a:r>
            <a:br>
              <a:rPr lang="en-US" sz="1300" dirty="0">
                <a:solidFill>
                  <a:srgbClr val="182F58"/>
                </a:solidFill>
              </a:rPr>
            </a:br>
            <a:r>
              <a:rPr lang="en-US" sz="2500" dirty="0">
                <a:solidFill>
                  <a:srgbClr val="000000"/>
                </a:solidFill>
              </a:rPr>
              <a:t>20,490</a:t>
            </a:r>
          </a:p>
          <a:p>
            <a:endParaRPr lang="en-US" sz="1300" dirty="0">
              <a:solidFill>
                <a:srgbClr val="000000"/>
              </a:solidFill>
            </a:endParaRPr>
          </a:p>
          <a:p>
            <a:r>
              <a:rPr lang="en-US" sz="1300" dirty="0">
                <a:solidFill>
                  <a:srgbClr val="182F58"/>
                </a:solidFill>
              </a:rPr>
              <a:t>Departments</a:t>
            </a:r>
            <a:br>
              <a:rPr lang="en-US" sz="1300" dirty="0">
                <a:solidFill>
                  <a:srgbClr val="182F58"/>
                </a:solidFill>
              </a:rPr>
            </a:br>
            <a:r>
              <a:rPr lang="en-US" sz="2500" dirty="0">
                <a:solidFill>
                  <a:srgbClr val="000000"/>
                </a:solidFill>
              </a:rPr>
              <a:t>10</a:t>
            </a:r>
          </a:p>
          <a:p>
            <a:endParaRPr lang="en-US" sz="1300" dirty="0">
              <a:solidFill>
                <a:srgbClr val="000000"/>
              </a:solidFill>
            </a:endParaRPr>
          </a:p>
          <a:p>
            <a:r>
              <a:rPr lang="en-US" sz="1300" dirty="0">
                <a:solidFill>
                  <a:srgbClr val="182F58"/>
                </a:solidFill>
              </a:rPr>
              <a:t>Centers &amp; Institutes</a:t>
            </a:r>
            <a:br>
              <a:rPr lang="en-US" sz="1300" dirty="0">
                <a:solidFill>
                  <a:srgbClr val="182F58"/>
                </a:solidFill>
              </a:rPr>
            </a:br>
            <a:r>
              <a:rPr lang="en-US" sz="2500" dirty="0">
                <a:solidFill>
                  <a:srgbClr val="000000"/>
                </a:solidFill>
              </a:rPr>
              <a:t>60+</a:t>
            </a:r>
            <a:endParaRPr lang="en-US" sz="2500" baseline="30000" dirty="0">
              <a:solidFill>
                <a:srgbClr val="000000"/>
              </a:solidFill>
              <a:latin typeface="Arial"/>
              <a:cs typeface="Arial"/>
            </a:endParaRPr>
          </a:p>
          <a:p>
            <a:pPr>
              <a:lnSpc>
                <a:spcPct val="150000"/>
              </a:lnSpc>
              <a:defRPr/>
            </a:pPr>
            <a:endParaRPr lang="en-US" sz="1300" baseline="30000" dirty="0">
              <a:solidFill>
                <a:srgbClr val="000000"/>
              </a:solidFill>
              <a:latin typeface="Arial"/>
              <a:cs typeface="Arial"/>
            </a:endParaRP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dirty="0"/>
          </a:p>
        </p:txBody>
      </p:sp>
    </p:spTree>
    <p:extLst>
      <p:ext uri="{BB962C8B-B14F-4D97-AF65-F5344CB8AC3E}">
        <p14:creationId xmlns:p14="http://schemas.microsoft.com/office/powerpoint/2010/main" val="2580564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Two Photo Slide Header</a:t>
            </a:r>
          </a:p>
        </p:txBody>
      </p:sp>
      <p:sp>
        <p:nvSpPr>
          <p:cNvPr id="11" name="Text Placeholder 10"/>
          <p:cNvSpPr>
            <a:spLocks noGrp="1"/>
          </p:cNvSpPr>
          <p:nvPr>
            <p:ph type="body" sz="quarter" idx="11" hasCustomPrompt="1"/>
          </p:nvPr>
        </p:nvSpPr>
        <p:spPr>
          <a:xfrm>
            <a:off x="4585951" y="1156705"/>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3" name="Text Placeholder 10"/>
          <p:cNvSpPr>
            <a:spLocks noGrp="1"/>
          </p:cNvSpPr>
          <p:nvPr>
            <p:ph type="body" sz="quarter" idx="12" hasCustomPrompt="1"/>
          </p:nvPr>
        </p:nvSpPr>
        <p:spPr>
          <a:xfrm>
            <a:off x="4579596" y="3611173"/>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9" name="Picture Placeholder 6"/>
          <p:cNvSpPr>
            <a:spLocks noGrp="1"/>
          </p:cNvSpPr>
          <p:nvPr>
            <p:ph type="pic" sz="quarter" idx="15"/>
          </p:nvPr>
        </p:nvSpPr>
        <p:spPr>
          <a:xfrm>
            <a:off x="589662" y="3764957"/>
            <a:ext cx="3708061" cy="1916496"/>
          </a:xfrm>
          <a:prstGeom prst="rect">
            <a:avLst/>
          </a:prstGeom>
        </p:spPr>
        <p:txBody>
          <a:bodyPr vert="horz"/>
          <a:lstStyle/>
          <a:p>
            <a:endParaRPr lang="en-US" dirty="0"/>
          </a:p>
        </p:txBody>
      </p:sp>
      <p:sp>
        <p:nvSpPr>
          <p:cNvPr id="14" name="Picture Placeholder 6"/>
          <p:cNvSpPr>
            <a:spLocks noGrp="1"/>
          </p:cNvSpPr>
          <p:nvPr>
            <p:ph type="pic" sz="quarter" idx="16"/>
          </p:nvPr>
        </p:nvSpPr>
        <p:spPr>
          <a:xfrm>
            <a:off x="583308" y="1320446"/>
            <a:ext cx="3708061" cy="1916496"/>
          </a:xfrm>
          <a:prstGeom prst="rect">
            <a:avLst/>
          </a:prstGeom>
        </p:spPr>
        <p:txBody>
          <a:bodyPr vert="horz"/>
          <a:lstStyle/>
          <a:p>
            <a:endParaRPr lang="en-US" dirty="0"/>
          </a:p>
        </p:txBody>
      </p:sp>
    </p:spTree>
    <p:extLst>
      <p:ext uri="{BB962C8B-B14F-4D97-AF65-F5344CB8AC3E}">
        <p14:creationId xmlns:p14="http://schemas.microsoft.com/office/powerpoint/2010/main" val="445678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Four Photo Slide Header</a:t>
            </a:r>
          </a:p>
        </p:txBody>
      </p:sp>
      <p:sp>
        <p:nvSpPr>
          <p:cNvPr id="15" name="Text Placeholder 10"/>
          <p:cNvSpPr>
            <a:spLocks noGrp="1"/>
          </p:cNvSpPr>
          <p:nvPr>
            <p:ph type="body" sz="quarter" idx="11" hasCustomPrompt="1"/>
          </p:nvPr>
        </p:nvSpPr>
        <p:spPr>
          <a:xfrm>
            <a:off x="503682" y="3061863"/>
            <a:ext cx="3249738" cy="657730"/>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6" name="Text Placeholder 10"/>
          <p:cNvSpPr>
            <a:spLocks noGrp="1"/>
          </p:cNvSpPr>
          <p:nvPr>
            <p:ph type="body" sz="quarter" idx="12" hasCustomPrompt="1"/>
          </p:nvPr>
        </p:nvSpPr>
        <p:spPr>
          <a:xfrm>
            <a:off x="4692993" y="3044160"/>
            <a:ext cx="3249738" cy="69811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7" name="Text Placeholder 10"/>
          <p:cNvSpPr>
            <a:spLocks noGrp="1"/>
          </p:cNvSpPr>
          <p:nvPr>
            <p:ph type="body" sz="quarter" idx="13" hasCustomPrompt="1"/>
          </p:nvPr>
        </p:nvSpPr>
        <p:spPr>
          <a:xfrm>
            <a:off x="520007" y="5587898"/>
            <a:ext cx="3249738" cy="80798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8" name="Text Placeholder 10"/>
          <p:cNvSpPr>
            <a:spLocks noGrp="1"/>
          </p:cNvSpPr>
          <p:nvPr>
            <p:ph type="body" sz="quarter" idx="14" hasCustomPrompt="1"/>
          </p:nvPr>
        </p:nvSpPr>
        <p:spPr>
          <a:xfrm>
            <a:off x="4692993" y="5610578"/>
            <a:ext cx="3249738" cy="79664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3" name="Picture Placeholder 6"/>
          <p:cNvSpPr>
            <a:spLocks noGrp="1"/>
          </p:cNvSpPr>
          <p:nvPr>
            <p:ph type="pic" sz="quarter" idx="15"/>
          </p:nvPr>
        </p:nvSpPr>
        <p:spPr>
          <a:xfrm>
            <a:off x="4785327" y="1360829"/>
            <a:ext cx="3220455" cy="1655671"/>
          </a:xfrm>
          <a:prstGeom prst="rect">
            <a:avLst/>
          </a:prstGeom>
        </p:spPr>
        <p:txBody>
          <a:bodyPr vert="horz"/>
          <a:lstStyle/>
          <a:p>
            <a:endParaRPr lang="en-US" dirty="0"/>
          </a:p>
        </p:txBody>
      </p:sp>
      <p:sp>
        <p:nvSpPr>
          <p:cNvPr id="19" name="Picture Placeholder 6"/>
          <p:cNvSpPr>
            <a:spLocks noGrp="1"/>
          </p:cNvSpPr>
          <p:nvPr>
            <p:ph type="pic" sz="quarter" idx="16"/>
          </p:nvPr>
        </p:nvSpPr>
        <p:spPr>
          <a:xfrm>
            <a:off x="4767633" y="3917356"/>
            <a:ext cx="3220455" cy="1655671"/>
          </a:xfrm>
          <a:prstGeom prst="rect">
            <a:avLst/>
          </a:prstGeom>
        </p:spPr>
        <p:txBody>
          <a:bodyPr vert="horz"/>
          <a:lstStyle/>
          <a:p>
            <a:endParaRPr lang="en-US" dirty="0"/>
          </a:p>
        </p:txBody>
      </p:sp>
      <p:sp>
        <p:nvSpPr>
          <p:cNvPr id="20" name="Picture Placeholder 6"/>
          <p:cNvSpPr>
            <a:spLocks noGrp="1"/>
          </p:cNvSpPr>
          <p:nvPr>
            <p:ph type="pic" sz="quarter" idx="17"/>
          </p:nvPr>
        </p:nvSpPr>
        <p:spPr>
          <a:xfrm>
            <a:off x="583307" y="1365806"/>
            <a:ext cx="3220455" cy="1655671"/>
          </a:xfrm>
          <a:prstGeom prst="rect">
            <a:avLst/>
          </a:prstGeom>
        </p:spPr>
        <p:txBody>
          <a:bodyPr vert="horz"/>
          <a:lstStyle/>
          <a:p>
            <a:endParaRPr lang="en-US" dirty="0"/>
          </a:p>
        </p:txBody>
      </p:sp>
      <p:sp>
        <p:nvSpPr>
          <p:cNvPr id="21" name="Picture Placeholder 6"/>
          <p:cNvSpPr>
            <a:spLocks noGrp="1"/>
          </p:cNvSpPr>
          <p:nvPr>
            <p:ph type="pic" sz="quarter" idx="18"/>
          </p:nvPr>
        </p:nvSpPr>
        <p:spPr>
          <a:xfrm>
            <a:off x="594646" y="3906016"/>
            <a:ext cx="3220455" cy="1655671"/>
          </a:xfrm>
          <a:prstGeom prst="rect">
            <a:avLst/>
          </a:prstGeom>
        </p:spPr>
        <p:txBody>
          <a:bodyPr vert="horz"/>
          <a:lstStyle/>
          <a:p>
            <a:endParaRPr lang="en-US" dirty="0"/>
          </a:p>
        </p:txBody>
      </p:sp>
    </p:spTree>
    <p:extLst>
      <p:ext uri="{BB962C8B-B14F-4D97-AF65-F5344CB8AC3E}">
        <p14:creationId xmlns:p14="http://schemas.microsoft.com/office/powerpoint/2010/main" val="182158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extBox 11"/>
          <p:cNvSpPr txBox="1"/>
          <p:nvPr userDrawn="1"/>
        </p:nvSpPr>
        <p:spPr>
          <a:xfrm>
            <a:off x="504035" y="3052520"/>
            <a:ext cx="2299826" cy="567605"/>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3" name="TextBox 12"/>
          <p:cNvSpPr txBox="1"/>
          <p:nvPr userDrawn="1"/>
        </p:nvSpPr>
        <p:spPr>
          <a:xfrm>
            <a:off x="3243484" y="3095223"/>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4" name="TextBox 13"/>
          <p:cNvSpPr txBox="1"/>
          <p:nvPr userDrawn="1"/>
        </p:nvSpPr>
        <p:spPr>
          <a:xfrm>
            <a:off x="5924169" y="3112262"/>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5" name="TextBox 14"/>
          <p:cNvSpPr txBox="1"/>
          <p:nvPr userDrawn="1"/>
        </p:nvSpPr>
        <p:spPr>
          <a:xfrm>
            <a:off x="494971" y="544020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6" name="TextBox 15"/>
          <p:cNvSpPr txBox="1"/>
          <p:nvPr userDrawn="1"/>
        </p:nvSpPr>
        <p:spPr>
          <a:xfrm>
            <a:off x="3247252" y="54639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7" name="TextBox 16"/>
          <p:cNvSpPr txBox="1"/>
          <p:nvPr userDrawn="1"/>
        </p:nvSpPr>
        <p:spPr>
          <a:xfrm>
            <a:off x="5964849" y="54541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Six Photo Slide Header</a:t>
            </a:r>
          </a:p>
        </p:txBody>
      </p:sp>
      <p:sp>
        <p:nvSpPr>
          <p:cNvPr id="19" name="Picture Placeholder 6"/>
          <p:cNvSpPr>
            <a:spLocks noGrp="1"/>
          </p:cNvSpPr>
          <p:nvPr>
            <p:ph type="pic" sz="quarter" idx="13"/>
          </p:nvPr>
        </p:nvSpPr>
        <p:spPr>
          <a:xfrm>
            <a:off x="6010009" y="1451550"/>
            <a:ext cx="2007116" cy="1655671"/>
          </a:xfrm>
          <a:prstGeom prst="rect">
            <a:avLst/>
          </a:prstGeom>
        </p:spPr>
        <p:txBody>
          <a:bodyPr vert="horz"/>
          <a:lstStyle/>
          <a:p>
            <a:endParaRPr lang="en-US"/>
          </a:p>
        </p:txBody>
      </p:sp>
      <p:sp>
        <p:nvSpPr>
          <p:cNvPr id="20" name="Picture Placeholder 6"/>
          <p:cNvSpPr>
            <a:spLocks noGrp="1"/>
          </p:cNvSpPr>
          <p:nvPr>
            <p:ph type="pic" sz="quarter" idx="14"/>
          </p:nvPr>
        </p:nvSpPr>
        <p:spPr>
          <a:xfrm>
            <a:off x="6071692" y="3792613"/>
            <a:ext cx="2007116" cy="1655671"/>
          </a:xfrm>
          <a:prstGeom prst="rect">
            <a:avLst/>
          </a:prstGeom>
        </p:spPr>
        <p:txBody>
          <a:bodyPr vert="horz"/>
          <a:lstStyle/>
          <a:p>
            <a:endParaRPr lang="en-US" dirty="0"/>
          </a:p>
        </p:txBody>
      </p:sp>
      <p:sp>
        <p:nvSpPr>
          <p:cNvPr id="21" name="Picture Placeholder 6"/>
          <p:cNvSpPr>
            <a:spLocks noGrp="1"/>
          </p:cNvSpPr>
          <p:nvPr>
            <p:ph type="pic" sz="quarter" idx="15"/>
          </p:nvPr>
        </p:nvSpPr>
        <p:spPr>
          <a:xfrm>
            <a:off x="3327500" y="1433846"/>
            <a:ext cx="2007116" cy="1655671"/>
          </a:xfrm>
          <a:prstGeom prst="rect">
            <a:avLst/>
          </a:prstGeom>
        </p:spPr>
        <p:txBody>
          <a:bodyPr vert="horz"/>
          <a:lstStyle/>
          <a:p>
            <a:endParaRPr lang="en-US" dirty="0"/>
          </a:p>
        </p:txBody>
      </p:sp>
      <p:sp>
        <p:nvSpPr>
          <p:cNvPr id="22" name="Picture Placeholder 6"/>
          <p:cNvSpPr>
            <a:spLocks noGrp="1"/>
          </p:cNvSpPr>
          <p:nvPr>
            <p:ph type="pic" sz="quarter" idx="16"/>
          </p:nvPr>
        </p:nvSpPr>
        <p:spPr>
          <a:xfrm>
            <a:off x="3316160" y="3803953"/>
            <a:ext cx="2007116" cy="1655671"/>
          </a:xfrm>
          <a:prstGeom prst="rect">
            <a:avLst/>
          </a:prstGeom>
        </p:spPr>
        <p:txBody>
          <a:bodyPr vert="horz"/>
          <a:lstStyle/>
          <a:p>
            <a:endParaRPr lang="en-US"/>
          </a:p>
        </p:txBody>
      </p:sp>
      <p:sp>
        <p:nvSpPr>
          <p:cNvPr id="23" name="Picture Placeholder 6"/>
          <p:cNvSpPr>
            <a:spLocks noGrp="1"/>
          </p:cNvSpPr>
          <p:nvPr>
            <p:ph type="pic" sz="quarter" idx="17"/>
          </p:nvPr>
        </p:nvSpPr>
        <p:spPr>
          <a:xfrm>
            <a:off x="560628" y="1377146"/>
            <a:ext cx="2007116" cy="1655671"/>
          </a:xfrm>
          <a:prstGeom prst="rect">
            <a:avLst/>
          </a:prstGeom>
        </p:spPr>
        <p:txBody>
          <a:bodyPr vert="horz"/>
          <a:lstStyle/>
          <a:p>
            <a:endParaRPr lang="en-US"/>
          </a:p>
        </p:txBody>
      </p:sp>
      <p:sp>
        <p:nvSpPr>
          <p:cNvPr id="24" name="Picture Placeholder 6"/>
          <p:cNvSpPr>
            <a:spLocks noGrp="1"/>
          </p:cNvSpPr>
          <p:nvPr>
            <p:ph type="pic" sz="quarter" idx="18"/>
          </p:nvPr>
        </p:nvSpPr>
        <p:spPr>
          <a:xfrm>
            <a:off x="560629" y="3781273"/>
            <a:ext cx="2007116" cy="1655671"/>
          </a:xfrm>
          <a:prstGeom prst="rect">
            <a:avLst/>
          </a:prstGeom>
        </p:spPr>
        <p:txBody>
          <a:bodyPr vert="horz"/>
          <a:lstStyle/>
          <a:p>
            <a:endParaRPr lang="en-US"/>
          </a:p>
        </p:txBody>
      </p:sp>
    </p:spTree>
    <p:extLst>
      <p:ext uri="{BB962C8B-B14F-4D97-AF65-F5344CB8AC3E}">
        <p14:creationId xmlns:p14="http://schemas.microsoft.com/office/powerpoint/2010/main" val="971019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userDrawn="1"/>
        </p:nvSpPr>
        <p:spPr>
          <a:xfrm>
            <a:off x="536995" y="384389"/>
            <a:ext cx="8156518" cy="2298849"/>
          </a:xfrm>
          <a:prstGeom prst="rect">
            <a:avLst/>
          </a:prstGeom>
          <a:noFill/>
        </p:spPr>
        <p:txBody>
          <a:bodyPr wrap="square" lIns="82056" tIns="41028" rIns="82056" bIns="41028" rtlCol="0">
            <a:spAutoFit/>
          </a:bodyPr>
          <a:lstStyle/>
          <a:p>
            <a:r>
              <a:rPr lang="en-US" sz="4300" dirty="0">
                <a:solidFill>
                  <a:srgbClr val="182F58"/>
                </a:solidFill>
                <a:latin typeface="Times"/>
                <a:cs typeface="Times"/>
              </a:rPr>
              <a:t>Header/Full Bleed Image</a:t>
            </a:r>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
        <p:nvSpPr>
          <p:cNvPr id="7" name="Picture Placeholder 6"/>
          <p:cNvSpPr>
            <a:spLocks noGrp="1"/>
          </p:cNvSpPr>
          <p:nvPr>
            <p:ph type="pic" sz="quarter" idx="13"/>
          </p:nvPr>
        </p:nvSpPr>
        <p:spPr>
          <a:xfrm>
            <a:off x="0" y="-1"/>
            <a:ext cx="9144000" cy="6463927"/>
          </a:xfrm>
          <a:prstGeom prst="rect">
            <a:avLst/>
          </a:prstGeom>
        </p:spPr>
        <p:txBody>
          <a:bodyPr vert="horz"/>
          <a:lstStyle/>
          <a:p>
            <a:endParaRPr lang="en-US"/>
          </a:p>
        </p:txBody>
      </p:sp>
    </p:spTree>
    <p:extLst>
      <p:ext uri="{BB962C8B-B14F-4D97-AF65-F5344CB8AC3E}">
        <p14:creationId xmlns:p14="http://schemas.microsoft.com/office/powerpoint/2010/main" val="22214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userDrawn="1"/>
        </p:nvSpPr>
        <p:spPr>
          <a:xfrm>
            <a:off x="536995" y="5490982"/>
            <a:ext cx="8156518" cy="744577"/>
          </a:xfrm>
          <a:prstGeom prst="rect">
            <a:avLst/>
          </a:prstGeom>
          <a:noFill/>
        </p:spPr>
        <p:txBody>
          <a:bodyPr wrap="square" lIns="82056" tIns="41028" rIns="82056" bIns="41028" rtlCol="0">
            <a:spAutoFit/>
          </a:bodyPr>
          <a:lstStyle/>
          <a:p>
            <a:r>
              <a:rPr lang="en-US" sz="4300" dirty="0">
                <a:solidFill>
                  <a:schemeClr val="bg1"/>
                </a:solidFill>
                <a:latin typeface="Times"/>
                <a:cs typeface="Times"/>
              </a:rPr>
              <a:t>Header/Full Bleed Image</a:t>
            </a:r>
            <a:endParaRPr lang="en-US" sz="2900" b="1" dirty="0">
              <a:solidFill>
                <a:schemeClr val="bg1"/>
              </a:solidFill>
              <a:latin typeface="Arial"/>
              <a:cs typeface="Arial"/>
            </a:endParaRPr>
          </a:p>
        </p:txBody>
      </p:sp>
      <p:sp>
        <p:nvSpPr>
          <p:cNvPr id="7" name="Rectangle 6"/>
          <p:cNvSpPr/>
          <p:nvPr userDrawn="1"/>
        </p:nvSpPr>
        <p:spPr>
          <a:xfrm>
            <a:off x="649871" y="4653355"/>
            <a:ext cx="2080971" cy="683022"/>
          </a:xfrm>
          <a:prstGeom prst="rect">
            <a:avLst/>
          </a:prstGeom>
        </p:spPr>
        <p:txBody>
          <a:bodyPr wrap="square" lIns="82056" tIns="41028" rIns="82056" bIns="41028">
            <a:spAutoFit/>
          </a:bodyPr>
          <a:lstStyle/>
          <a:p>
            <a:r>
              <a:rPr lang="en-US" sz="1300" b="1" dirty="0">
                <a:solidFill>
                  <a:srgbClr val="FFFFFF"/>
                </a:solidFill>
                <a:latin typeface="Arial"/>
                <a:cs typeface="Arial"/>
              </a:rPr>
              <a:t>Name/Subject Subhead </a:t>
            </a:r>
            <a:br>
              <a:rPr lang="en-US" sz="1300" b="1" dirty="0">
                <a:solidFill>
                  <a:srgbClr val="FFFFFF"/>
                </a:solidFill>
                <a:latin typeface="Arial"/>
                <a:cs typeface="Arial"/>
              </a:rPr>
            </a:br>
            <a:r>
              <a:rPr lang="en-US" sz="1300" dirty="0">
                <a:solidFill>
                  <a:srgbClr val="FFFFFF"/>
                </a:solidFill>
                <a:latin typeface="Arial"/>
                <a:cs typeface="Arial"/>
              </a:rPr>
              <a:t>Title/caption</a:t>
            </a:r>
            <a:br>
              <a:rPr lang="en-US" sz="1300" dirty="0">
                <a:solidFill>
                  <a:srgbClr val="FFFFFF"/>
                </a:solidFill>
                <a:latin typeface="Arial"/>
                <a:cs typeface="Arial"/>
              </a:rPr>
            </a:br>
            <a:r>
              <a:rPr lang="en-US" sz="1300" dirty="0">
                <a:solidFill>
                  <a:srgbClr val="FFFFFF"/>
                </a:solidFill>
                <a:latin typeface="Arial"/>
                <a:cs typeface="Arial"/>
              </a:rPr>
              <a:t>Title/caption</a:t>
            </a:r>
          </a:p>
        </p:txBody>
      </p:sp>
      <p:sp>
        <p:nvSpPr>
          <p:cNvPr id="9" name="Picture Placeholder 6"/>
          <p:cNvSpPr>
            <a:spLocks noGrp="1"/>
          </p:cNvSpPr>
          <p:nvPr>
            <p:ph type="pic" sz="quarter" idx="13"/>
          </p:nvPr>
        </p:nvSpPr>
        <p:spPr>
          <a:xfrm>
            <a:off x="0" y="-1"/>
            <a:ext cx="9142413" cy="6463927"/>
          </a:xfrm>
          <a:prstGeom prst="rect">
            <a:avLst/>
          </a:prstGeom>
        </p:spPr>
        <p:txBody>
          <a:bodyPr vert="horz"/>
          <a:lstStyle/>
          <a:p>
            <a:endParaRPr lang="en-US"/>
          </a:p>
        </p:txBody>
      </p:sp>
    </p:spTree>
    <p:extLst>
      <p:ext uri="{BB962C8B-B14F-4D97-AF65-F5344CB8AC3E}">
        <p14:creationId xmlns:p14="http://schemas.microsoft.com/office/powerpoint/2010/main" val="1781748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5" name="TextBox 4"/>
          <p:cNvSpPr txBox="1"/>
          <p:nvPr userDrawn="1"/>
        </p:nvSpPr>
        <p:spPr>
          <a:xfrm>
            <a:off x="0" y="2198235"/>
            <a:ext cx="9144000" cy="2514292"/>
          </a:xfrm>
          <a:prstGeom prst="rect">
            <a:avLst/>
          </a:prstGeom>
          <a:noFill/>
        </p:spPr>
        <p:txBody>
          <a:bodyPr wrap="square" lIns="82056" tIns="41028" rIns="82056" bIns="41028" rtlCol="0">
            <a:spAutoFit/>
          </a:bodyPr>
          <a:lstStyle/>
          <a:p>
            <a:pPr algn="ctr"/>
            <a:r>
              <a:rPr lang="en-US" sz="4300" dirty="0">
                <a:solidFill>
                  <a:srgbClr val="182F58"/>
                </a:solidFill>
                <a:latin typeface="Times"/>
                <a:cs typeface="Times"/>
              </a:rPr>
              <a:t>Questions and Answers</a:t>
            </a:r>
          </a:p>
          <a:p>
            <a:pPr algn="ctr"/>
            <a:endParaRPr lang="en-US" sz="4300" b="1" dirty="0">
              <a:solidFill>
                <a:srgbClr val="182F58"/>
              </a:solidFill>
              <a:latin typeface="Times"/>
              <a:cs typeface="Times"/>
            </a:endParaRPr>
          </a:p>
          <a:p>
            <a:pPr algn="ctr"/>
            <a:r>
              <a:rPr lang="en-US" sz="4300" dirty="0">
                <a:solidFill>
                  <a:srgbClr val="182F58"/>
                </a:solidFill>
                <a:latin typeface="Times"/>
                <a:cs typeface="Times"/>
              </a:rPr>
              <a:t>Thank You!</a:t>
            </a:r>
            <a:endParaRPr lang="en-US" sz="4300" b="1" dirty="0">
              <a:solidFill>
                <a:srgbClr val="182F58"/>
              </a:solidFill>
              <a:latin typeface="Times"/>
              <a:cs typeface="Times"/>
            </a:endParaRPr>
          </a:p>
          <a:p>
            <a:pPr algn="ctr"/>
            <a:endParaRPr lang="en-US" sz="2900" b="1" dirty="0">
              <a:solidFill>
                <a:srgbClr val="000000"/>
              </a:solidFill>
              <a:latin typeface="Arial"/>
              <a:cs typeface="Arial"/>
            </a:endParaRPr>
          </a:p>
        </p:txBody>
      </p:sp>
    </p:spTree>
    <p:extLst>
      <p:ext uri="{BB962C8B-B14F-4D97-AF65-F5344CB8AC3E}">
        <p14:creationId xmlns:p14="http://schemas.microsoft.com/office/powerpoint/2010/main" val="3879039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Contact</a:t>
            </a:r>
          </a:p>
        </p:txBody>
      </p:sp>
      <p:sp>
        <p:nvSpPr>
          <p:cNvPr id="8" name="Text Placeholder 7"/>
          <p:cNvSpPr>
            <a:spLocks noGrp="1"/>
          </p:cNvSpPr>
          <p:nvPr>
            <p:ph type="body" sz="quarter" idx="10" hasCustomPrompt="1"/>
          </p:nvPr>
        </p:nvSpPr>
        <p:spPr>
          <a:xfrm>
            <a:off x="476542" y="1226130"/>
            <a:ext cx="5589668" cy="4096328"/>
          </a:xfrm>
          <a:prstGeom prst="rect">
            <a:avLst/>
          </a:prstGeom>
        </p:spPr>
        <p:txBody>
          <a:bodyPr vert="horz"/>
          <a:lstStyle>
            <a:lvl1pPr marL="0" indent="0">
              <a:lnSpc>
                <a:spcPct val="80000"/>
              </a:lnSpc>
              <a:buNone/>
              <a:defRPr baseline="0"/>
            </a:lvl1pPr>
          </a:lstStyle>
          <a:p>
            <a:pPr lvl="0"/>
            <a:r>
              <a:rPr lang="en-US" dirty="0"/>
              <a:t>Name</a:t>
            </a:r>
            <a:br>
              <a:rPr lang="en-US" dirty="0"/>
            </a:br>
            <a:r>
              <a:rPr lang="en-US" dirty="0"/>
              <a:t>Title/Position</a:t>
            </a:r>
            <a:br>
              <a:rPr lang="en-US" dirty="0"/>
            </a:br>
            <a:r>
              <a:rPr lang="en-US" dirty="0"/>
              <a:t>Name of Institution</a:t>
            </a:r>
            <a:br>
              <a:rPr lang="en-US" dirty="0"/>
            </a:br>
            <a:r>
              <a:rPr lang="en-US" dirty="0"/>
              <a:t>Address</a:t>
            </a:r>
            <a:br>
              <a:rPr lang="en-US" dirty="0"/>
            </a:br>
            <a:r>
              <a:rPr lang="en-US" dirty="0"/>
              <a:t>City, State 00000</a:t>
            </a:r>
          </a:p>
          <a:p>
            <a:pPr lvl="0"/>
            <a:r>
              <a:rPr lang="en-US" dirty="0"/>
              <a:t>000-000-0000</a:t>
            </a:r>
            <a:br>
              <a:rPr lang="en-US" dirty="0"/>
            </a:br>
            <a:r>
              <a:rPr lang="en-US" dirty="0" err="1"/>
              <a:t>www.jhsph.edu</a:t>
            </a:r>
            <a:endParaRPr lang="en-US" dirty="0"/>
          </a:p>
        </p:txBody>
      </p:sp>
    </p:spTree>
    <p:extLst>
      <p:ext uri="{BB962C8B-B14F-4D97-AF65-F5344CB8AC3E}">
        <p14:creationId xmlns:p14="http://schemas.microsoft.com/office/powerpoint/2010/main" val="2868937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end.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05955"/>
            <a:ext cx="9141589" cy="7063955"/>
          </a:xfrm>
          <a:prstGeom prst="rect">
            <a:avLst/>
          </a:prstGeom>
        </p:spPr>
      </p:pic>
    </p:spTree>
    <p:extLst>
      <p:ext uri="{BB962C8B-B14F-4D97-AF65-F5344CB8AC3E}">
        <p14:creationId xmlns:p14="http://schemas.microsoft.com/office/powerpoint/2010/main" val="350967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over4.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7"/>
            <a:ext cx="9144000" cy="7065818"/>
          </a:xfrm>
          <a:prstGeom prst="rect">
            <a:avLst/>
          </a:prstGeom>
        </p:spPr>
      </p:pic>
      <p:sp>
        <p:nvSpPr>
          <p:cNvPr id="4" name="Rectangle 3"/>
          <p:cNvSpPr/>
          <p:nvPr userDrawn="1"/>
        </p:nvSpPr>
        <p:spPr>
          <a:xfrm>
            <a:off x="0" y="6449989"/>
            <a:ext cx="9144000" cy="408012"/>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solidFill>
                <a:srgbClr val="182F58"/>
              </a:solidFill>
            </a:endParaRPr>
          </a:p>
        </p:txBody>
      </p:sp>
      <p:sp>
        <p:nvSpPr>
          <p:cNvPr id="5" name="TextBox 4"/>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6" name="Rectangle 5"/>
          <p:cNvSpPr/>
          <p:nvPr userDrawn="1"/>
        </p:nvSpPr>
        <p:spPr>
          <a:xfrm>
            <a:off x="0" y="1"/>
            <a:ext cx="9144000" cy="188939"/>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solidFill>
                <a:srgbClr val="182F58"/>
              </a:solidFill>
            </a:endParaRPr>
          </a:p>
        </p:txBody>
      </p:sp>
      <p:sp>
        <p:nvSpPr>
          <p:cNvPr id="13" name="Title 12"/>
          <p:cNvSpPr>
            <a:spLocks noGrp="1"/>
          </p:cNvSpPr>
          <p:nvPr>
            <p:ph type="title" hasCustomPrompt="1"/>
          </p:nvPr>
        </p:nvSpPr>
        <p:spPr>
          <a:xfrm>
            <a:off x="0" y="850517"/>
            <a:ext cx="9144000" cy="952579"/>
          </a:xfrm>
          <a:prstGeom prst="rect">
            <a:avLst/>
          </a:prstGeom>
        </p:spPr>
        <p:txBody>
          <a:bodyPr vert="horz"/>
          <a:lstStyle>
            <a:lvl1pPr>
              <a:defRPr sz="5900" b="1">
                <a:solidFill>
                  <a:srgbClr val="182F58"/>
                </a:solidFill>
                <a:latin typeface="Times"/>
                <a:cs typeface="Times"/>
              </a:defRPr>
            </a:lvl1pPr>
          </a:lstStyle>
          <a:p>
            <a:r>
              <a:rPr lang="en-US" dirty="0"/>
              <a:t>Presentation Title</a:t>
            </a:r>
          </a:p>
        </p:txBody>
      </p:sp>
      <p:sp>
        <p:nvSpPr>
          <p:cNvPr id="15" name="Text Placeholder 14"/>
          <p:cNvSpPr>
            <a:spLocks noGrp="1"/>
          </p:cNvSpPr>
          <p:nvPr>
            <p:ph type="body" sz="quarter" idx="10" hasCustomPrompt="1"/>
          </p:nvPr>
        </p:nvSpPr>
        <p:spPr>
          <a:xfrm>
            <a:off x="0" y="2155123"/>
            <a:ext cx="9144000" cy="2471737"/>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1383177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12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cover xx.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27192"/>
            <a:ext cx="9169073" cy="7085193"/>
          </a:xfrm>
          <a:prstGeom prst="rect">
            <a:avLst/>
          </a:prstGeom>
        </p:spPr>
      </p:pic>
      <p:sp>
        <p:nvSpPr>
          <p:cNvPr id="4" name="Rectangle 3"/>
          <p:cNvSpPr/>
          <p:nvPr userDrawn="1"/>
        </p:nvSpPr>
        <p:spPr>
          <a:xfrm>
            <a:off x="0" y="6449989"/>
            <a:ext cx="9144000" cy="408012"/>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p>
        </p:txBody>
      </p:sp>
      <p:sp>
        <p:nvSpPr>
          <p:cNvPr id="5" name="Rectangle 4"/>
          <p:cNvSpPr/>
          <p:nvPr userDrawn="1"/>
        </p:nvSpPr>
        <p:spPr>
          <a:xfrm>
            <a:off x="0" y="1"/>
            <a:ext cx="9144000" cy="188939"/>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p>
        </p:txBody>
      </p:sp>
      <p:sp>
        <p:nvSpPr>
          <p:cNvPr id="2" name="Title 1"/>
          <p:cNvSpPr>
            <a:spLocks noGrp="1"/>
          </p:cNvSpPr>
          <p:nvPr>
            <p:ph type="title" hasCustomPrompt="1"/>
          </p:nvPr>
        </p:nvSpPr>
        <p:spPr>
          <a:xfrm>
            <a:off x="0" y="850515"/>
            <a:ext cx="9144000" cy="1009281"/>
          </a:xfrm>
          <a:prstGeom prst="rect">
            <a:avLst/>
          </a:prstGeom>
        </p:spPr>
        <p:txBody>
          <a:bodyPr vert="horz"/>
          <a:lstStyle>
            <a:lvl1pPr>
              <a:defRPr sz="5900" b="1" i="0">
                <a:solidFill>
                  <a:srgbClr val="182F58"/>
                </a:solidFill>
                <a:latin typeface="Times"/>
                <a:cs typeface="Times"/>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9144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spTree>
    <p:extLst>
      <p:ext uri="{BB962C8B-B14F-4D97-AF65-F5344CB8AC3E}">
        <p14:creationId xmlns:p14="http://schemas.microsoft.com/office/powerpoint/2010/main" val="418091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solidFill>
                <a:srgbClr val="006949"/>
              </a:solidFill>
            </a:endParaRPr>
          </a:p>
        </p:txBody>
      </p:sp>
      <p:sp>
        <p:nvSpPr>
          <p:cNvPr id="4" name="TextBox 3"/>
          <p:cNvSpPr txBox="1"/>
          <p:nvPr userDrawn="1"/>
        </p:nvSpPr>
        <p:spPr>
          <a:xfrm>
            <a:off x="0" y="1175128"/>
            <a:ext cx="9144000" cy="4545617"/>
          </a:xfrm>
          <a:prstGeom prst="rect">
            <a:avLst/>
          </a:prstGeom>
          <a:noFill/>
        </p:spPr>
        <p:txBody>
          <a:bodyPr wrap="square" lIns="82056" tIns="41028" rIns="82056" bIns="41028" rtlCol="0">
            <a:spAutoFit/>
          </a:bodyPr>
          <a:lstStyle/>
          <a:p>
            <a:pPr marL="0" marR="0" indent="0" algn="ctr" defTabSz="457134" rtl="0" eaLnBrk="1" fontAlgn="auto" latinLnBrk="0" hangingPunct="1">
              <a:lnSpc>
                <a:spcPct val="100000"/>
              </a:lnSpc>
              <a:spcBef>
                <a:spcPts val="0"/>
              </a:spcBef>
              <a:spcAft>
                <a:spcPts val="0"/>
              </a:spcAft>
              <a:buClrTx/>
              <a:buSzTx/>
              <a:buFontTx/>
              <a:buNone/>
              <a:tabLst/>
              <a:defRPr/>
            </a:pPr>
            <a:r>
              <a:rPr lang="en-US" sz="5800" b="0" i="0" dirty="0">
                <a:solidFill>
                  <a:schemeClr val="bg1"/>
                </a:solidFill>
                <a:latin typeface="Times"/>
                <a:cs typeface="Times"/>
              </a:rPr>
              <a:t>What is Public Health?</a:t>
            </a:r>
            <a:br>
              <a:rPr lang="en-US" sz="5800" b="0" i="0" dirty="0">
                <a:solidFill>
                  <a:schemeClr val="bg1"/>
                </a:solidFill>
                <a:latin typeface="Times"/>
                <a:cs typeface="Times"/>
              </a:rPr>
            </a:br>
            <a:r>
              <a:rPr lang="en-US" sz="5800" b="0" i="0" dirty="0">
                <a:solidFill>
                  <a:schemeClr val="bg1"/>
                </a:solidFill>
                <a:latin typeface="Times"/>
                <a:cs typeface="Times"/>
              </a:rPr>
              <a:t/>
            </a:r>
            <a:br>
              <a:rPr lang="en-US" sz="5800" b="0" i="0" dirty="0">
                <a:solidFill>
                  <a:schemeClr val="bg1"/>
                </a:solidFill>
                <a:latin typeface="Times"/>
                <a:cs typeface="Times"/>
              </a:rPr>
            </a:br>
            <a:r>
              <a:rPr lang="en-US" sz="5800" b="0" i="0" dirty="0">
                <a:solidFill>
                  <a:schemeClr val="bg1"/>
                </a:solidFill>
                <a:latin typeface="Times"/>
                <a:cs typeface="Times"/>
              </a:rPr>
              <a:t>Protecting Health,</a:t>
            </a:r>
            <a:br>
              <a:rPr lang="en-US" sz="5800" b="0" i="0" dirty="0">
                <a:solidFill>
                  <a:schemeClr val="bg1"/>
                </a:solidFill>
                <a:latin typeface="Times"/>
                <a:cs typeface="Times"/>
              </a:rPr>
            </a:br>
            <a:r>
              <a:rPr lang="en-US" sz="5800" b="0" i="0" dirty="0">
                <a:solidFill>
                  <a:schemeClr val="bg1"/>
                </a:solidFill>
                <a:latin typeface="Times"/>
                <a:cs typeface="Times"/>
              </a:rPr>
              <a:t>Saving Lives—</a:t>
            </a:r>
            <a:br>
              <a:rPr lang="en-US" sz="5800" b="0" i="0" dirty="0">
                <a:solidFill>
                  <a:schemeClr val="bg1"/>
                </a:solidFill>
                <a:latin typeface="Times"/>
                <a:cs typeface="Times"/>
              </a:rPr>
            </a:br>
            <a:r>
              <a:rPr lang="en-US" sz="5800" b="0" i="1" dirty="0">
                <a:solidFill>
                  <a:schemeClr val="bg1"/>
                </a:solidFill>
                <a:latin typeface="Times"/>
                <a:cs typeface="Times"/>
              </a:rPr>
              <a:t>Millions at a Time</a:t>
            </a:r>
          </a:p>
        </p:txBody>
      </p:sp>
    </p:spTree>
    <p:extLst>
      <p:ext uri="{BB962C8B-B14F-4D97-AF65-F5344CB8AC3E}">
        <p14:creationId xmlns:p14="http://schemas.microsoft.com/office/powerpoint/2010/main" val="18335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Presentation Outline</a:t>
            </a:r>
          </a:p>
        </p:txBody>
      </p:sp>
      <p:sp>
        <p:nvSpPr>
          <p:cNvPr id="7"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382724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357943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16767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8" name="Text Placeholder 7"/>
          <p:cNvSpPr>
            <a:spLocks noGrp="1"/>
          </p:cNvSpPr>
          <p:nvPr>
            <p:ph type="body" sz="quarter" idx="10" hasCustomPrompt="1"/>
          </p:nvPr>
        </p:nvSpPr>
        <p:spPr>
          <a:xfrm>
            <a:off x="737075" y="2392008"/>
            <a:ext cx="8405337" cy="2234772"/>
          </a:xfrm>
          <a:prstGeom prst="rect">
            <a:avLst/>
          </a:prstGeom>
        </p:spPr>
        <p:txBody>
          <a:bodyPr vert="horz"/>
          <a:lstStyle>
            <a:lvl1pPr marL="0" indent="0">
              <a:buNone/>
              <a:defRPr sz="3600" b="1" i="0" baseline="0">
                <a:solidFill>
                  <a:srgbClr val="182F58"/>
                </a:solidFill>
                <a:latin typeface="Times"/>
                <a:cs typeface="Times"/>
              </a:defRPr>
            </a:lvl1pPr>
          </a:lstStyle>
          <a:p>
            <a:pPr lvl="0"/>
            <a:r>
              <a:rPr lang="en-US" dirty="0"/>
              <a:t>Quote about your topic line 1</a:t>
            </a:r>
            <a:br>
              <a:rPr lang="en-US" dirty="0"/>
            </a:br>
            <a:r>
              <a:rPr lang="en-US" dirty="0"/>
              <a:t>Quote about your topic line2</a:t>
            </a:r>
            <a:br>
              <a:rPr lang="en-US" dirty="0"/>
            </a:br>
            <a:r>
              <a:rPr lang="en-US" dirty="0"/>
              <a:t>                                  —author of quote</a:t>
            </a:r>
          </a:p>
        </p:txBody>
      </p:sp>
    </p:spTree>
    <p:extLst>
      <p:ext uri="{BB962C8B-B14F-4D97-AF65-F5344CB8AC3E}">
        <p14:creationId xmlns:p14="http://schemas.microsoft.com/office/powerpoint/2010/main" val="97253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08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82" r:id="rId6"/>
    <p:sldLayoutId id="2147483683" r:id="rId7"/>
    <p:sldLayoutId id="2147483684" r:id="rId8"/>
    <p:sldLayoutId id="2147483685" r:id="rId9"/>
    <p:sldLayoutId id="2147483686"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61" r:id="rId29"/>
    <p:sldLayoutId id="2147483687" r:id="rId3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4.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6125" y="1271290"/>
            <a:ext cx="8891750" cy="1302613"/>
          </a:xfrm>
        </p:spPr>
        <p:txBody>
          <a:bodyPr/>
          <a:lstStyle/>
          <a:p>
            <a:pPr algn="ctr"/>
            <a:r>
              <a:rPr lang="en-US" sz="3600" b="1" dirty="0">
                <a:latin typeface="Arial" panose="020B0604020202020204" pitchFamily="34" charset="0"/>
                <a:cs typeface="Arial" panose="020B0604020202020204" pitchFamily="34" charset="0"/>
              </a:rPr>
              <a:t>Combination HIV prevention in Rakai, Uganda: Progress, Challenges, and Opportunities </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4294967295"/>
          </p:nvPr>
        </p:nvSpPr>
        <p:spPr>
          <a:xfrm>
            <a:off x="403083" y="3321316"/>
            <a:ext cx="8506297" cy="1973262"/>
          </a:xfrm>
          <a:prstGeom prst="rect">
            <a:avLst/>
          </a:prstGeom>
        </p:spPr>
        <p:txBody>
          <a:bodyPr/>
          <a:lstStyle/>
          <a:p>
            <a:pPr marL="0" indent="0" algn="ctr">
              <a:buNone/>
            </a:pPr>
            <a:r>
              <a:rPr lang="en-US" sz="2400" dirty="0">
                <a:solidFill>
                  <a:srgbClr val="002060"/>
                </a:solidFill>
                <a:latin typeface="Arial" panose="020B0604020202020204" pitchFamily="34" charset="0"/>
                <a:cs typeface="Arial" panose="020B0604020202020204" pitchFamily="34" charset="0"/>
              </a:rPr>
              <a:t>M. Kate Grabowski, PhD </a:t>
            </a:r>
            <a:r>
              <a:rPr lang="en-US" sz="2400" dirty="0" err="1">
                <a:solidFill>
                  <a:srgbClr val="002060"/>
                </a:solidFill>
                <a:latin typeface="Arial" panose="020B0604020202020204" pitchFamily="34" charset="0"/>
                <a:cs typeface="Arial" panose="020B0604020202020204" pitchFamily="34" charset="0"/>
              </a:rPr>
              <a:t>ScM</a:t>
            </a:r>
            <a:endParaRPr lang="en-US" sz="2400" dirty="0">
              <a:solidFill>
                <a:srgbClr val="002060"/>
              </a:solidFill>
              <a:latin typeface="Arial" panose="020B0604020202020204" pitchFamily="34" charset="0"/>
              <a:cs typeface="Arial" panose="020B0604020202020204" pitchFamily="34" charset="0"/>
            </a:endParaRPr>
          </a:p>
          <a:p>
            <a:pPr marL="0" indent="0" algn="ctr">
              <a:buNone/>
            </a:pPr>
            <a:r>
              <a:rPr lang="en-US" sz="2400" dirty="0">
                <a:solidFill>
                  <a:srgbClr val="002060"/>
                </a:solidFill>
                <a:latin typeface="Arial" panose="020B0604020202020204" pitchFamily="34" charset="0"/>
                <a:cs typeface="Arial" panose="020B0604020202020204" pitchFamily="34" charset="0"/>
              </a:rPr>
              <a:t>Assistant Professor of Pathology and Epidemiology</a:t>
            </a:r>
          </a:p>
          <a:p>
            <a:pPr marL="0" indent="0" algn="ctr">
              <a:buNone/>
            </a:pPr>
            <a:r>
              <a:rPr lang="en-US" sz="2400" dirty="0">
                <a:solidFill>
                  <a:srgbClr val="002060"/>
                </a:solidFill>
                <a:latin typeface="Arial" panose="020B0604020202020204" pitchFamily="34" charset="0"/>
                <a:cs typeface="Arial" panose="020B0604020202020204" pitchFamily="34" charset="0"/>
              </a:rPr>
              <a:t> Johns Hopkins University, Rakai Health Sciences Program</a:t>
            </a:r>
          </a:p>
          <a:p>
            <a:pPr marL="0" indent="0" algn="ctr">
              <a:buNone/>
            </a:pPr>
            <a:endParaRPr lang="en-US" sz="2800" b="1"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203CE2CA-B44C-477B-936A-7C78C4BD0A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65702" y="4989187"/>
            <a:ext cx="3311447" cy="965086"/>
          </a:xfrm>
          <a:prstGeom prst="rect">
            <a:avLst/>
          </a:prstGeom>
        </p:spPr>
      </p:pic>
      <p:sp>
        <p:nvSpPr>
          <p:cNvPr id="2" name="TextBox 1"/>
          <p:cNvSpPr txBox="1"/>
          <p:nvPr/>
        </p:nvSpPr>
        <p:spPr>
          <a:xfrm>
            <a:off x="865809" y="262343"/>
            <a:ext cx="7089913"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AIDS 2018</a:t>
            </a:r>
          </a:p>
          <a:p>
            <a:pPr algn="ctr"/>
            <a:r>
              <a:rPr lang="en-US" sz="2000" b="1" dirty="0">
                <a:latin typeface="Arial" panose="020B0604020202020204" pitchFamily="34" charset="0"/>
                <a:cs typeface="Arial" panose="020B0604020202020204" pitchFamily="34" charset="0"/>
              </a:rPr>
              <a:t> MOSA401: Risk heterogeneity across the 90-90-90</a:t>
            </a:r>
          </a:p>
        </p:txBody>
      </p:sp>
      <p:pic>
        <p:nvPicPr>
          <p:cNvPr id="8" name="Picture 2" descr="http://brand.jhu.edu/content/themes/jhu_id/images/download-preview/medicine.small.vertical.blue.500px.png">
            <a:extLst>
              <a:ext uri="{FF2B5EF4-FFF2-40B4-BE49-F238E27FC236}">
                <a16:creationId xmlns:a16="http://schemas.microsoft.com/office/drawing/2014/main" xmlns="" id="{2AE4A0D3-ABDB-46CE-852D-117BCA1F6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0111" y="4786961"/>
            <a:ext cx="2094095" cy="136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40105"/>
      </p:ext>
    </p:extLst>
  </p:cSld>
  <p:clrMapOvr>
    <a:masterClrMapping/>
  </p:clrMapOvr>
  <mc:AlternateContent xmlns:mc="http://schemas.openxmlformats.org/markup-compatibility/2006" xmlns:p14="http://schemas.microsoft.com/office/powerpoint/2010/main">
    <mc:Choice Requires="p14">
      <p:transition spd="slow" p14:dur="2000" advTm="21008"/>
    </mc:Choice>
    <mc:Fallback xmlns="">
      <p:transition spd="slow" advTm="2100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3338142" y="1884347"/>
            <a:ext cx="5661073" cy="4674108"/>
          </a:xfrm>
          <a:prstGeom prst="rect">
            <a:avLst/>
          </a:prstGeom>
        </p:spPr>
      </p:pic>
      <p:sp>
        <p:nvSpPr>
          <p:cNvPr id="2" name="Title 1"/>
          <p:cNvSpPr>
            <a:spLocks noGrp="1"/>
          </p:cNvSpPr>
          <p:nvPr>
            <p:ph type="title"/>
          </p:nvPr>
        </p:nvSpPr>
        <p:spPr>
          <a:xfrm>
            <a:off x="101607" y="81568"/>
            <a:ext cx="8229600" cy="1143000"/>
          </a:xfrm>
        </p:spPr>
        <p:txBody>
          <a:bodyPr/>
          <a:lstStyle/>
          <a:p>
            <a:r>
              <a:rPr lang="en-US" sz="3000" b="1" dirty="0">
                <a:latin typeface="Arial" panose="020B0604020202020204" pitchFamily="34" charset="0"/>
                <a:cs typeface="Arial" panose="020B0604020202020204" pitchFamily="34" charset="0"/>
              </a:rPr>
              <a:t>HIV incidence declines with CHP scale-up</a:t>
            </a:r>
          </a:p>
        </p:txBody>
      </p:sp>
      <p:sp>
        <p:nvSpPr>
          <p:cNvPr id="3" name="Text Placeholder 2"/>
          <p:cNvSpPr>
            <a:spLocks noGrp="1"/>
          </p:cNvSpPr>
          <p:nvPr>
            <p:ph type="body" sz="quarter" idx="10"/>
          </p:nvPr>
        </p:nvSpPr>
        <p:spPr>
          <a:xfrm>
            <a:off x="391975" y="692160"/>
            <a:ext cx="8360050" cy="5519129"/>
          </a:xfrm>
        </p:spPr>
        <p:txBody>
          <a:bodyPr/>
          <a:lstStyle/>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1085850" lvl="1" indent="-342900">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lvl="1" indent="0">
              <a:spcBef>
                <a:spcPts val="200"/>
              </a:spcBef>
              <a:buNone/>
            </a:pPr>
            <a:endParaRPr lang="en-US" sz="2900" dirty="0">
              <a:latin typeface="Arial" panose="020B0604020202020204" pitchFamily="34" charset="0"/>
              <a:ea typeface="Verdana" panose="020B0604030504040204" pitchFamily="34" charset="0"/>
              <a:cs typeface="Arial" panose="020B060402020202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1" name="TextBox 10"/>
          <p:cNvSpPr txBox="1"/>
          <p:nvPr/>
        </p:nvSpPr>
        <p:spPr>
          <a:xfrm>
            <a:off x="7106772" y="3737494"/>
            <a:ext cx="259080" cy="338554"/>
          </a:xfrm>
          <a:prstGeom prst="rect">
            <a:avLst/>
          </a:prstGeom>
          <a:noFill/>
        </p:spPr>
        <p:txBody>
          <a:bodyPr wrap="square" rtlCol="0">
            <a:spAutoFit/>
          </a:bodyPr>
          <a:lstStyle/>
          <a:p>
            <a:r>
              <a:rPr lang="en-US" sz="1600" dirty="0"/>
              <a:t>*</a:t>
            </a:r>
          </a:p>
        </p:txBody>
      </p:sp>
      <p:sp>
        <p:nvSpPr>
          <p:cNvPr id="13" name="TextBox 12"/>
          <p:cNvSpPr txBox="1"/>
          <p:nvPr/>
        </p:nvSpPr>
        <p:spPr>
          <a:xfrm>
            <a:off x="7504698" y="4127254"/>
            <a:ext cx="525780" cy="338554"/>
          </a:xfrm>
          <a:prstGeom prst="rect">
            <a:avLst/>
          </a:prstGeom>
          <a:noFill/>
        </p:spPr>
        <p:txBody>
          <a:bodyPr wrap="square" rtlCol="0">
            <a:spAutoFit/>
          </a:bodyPr>
          <a:lstStyle/>
          <a:p>
            <a:r>
              <a:rPr lang="en-US" sz="1600" dirty="0"/>
              <a:t>**</a:t>
            </a:r>
          </a:p>
        </p:txBody>
      </p:sp>
      <p:sp>
        <p:nvSpPr>
          <p:cNvPr id="14" name="TextBox 13"/>
          <p:cNvSpPr txBox="1"/>
          <p:nvPr/>
        </p:nvSpPr>
        <p:spPr>
          <a:xfrm>
            <a:off x="5543863" y="4604424"/>
            <a:ext cx="1371600" cy="461665"/>
          </a:xfrm>
          <a:prstGeom prst="rect">
            <a:avLst/>
          </a:prstGeom>
          <a:noFill/>
        </p:spPr>
        <p:txBody>
          <a:bodyPr wrap="square" rtlCol="0">
            <a:spAutoFit/>
          </a:bodyPr>
          <a:lstStyle/>
          <a:p>
            <a:r>
              <a:rPr lang="en-US" sz="1200" dirty="0"/>
              <a:t> </a:t>
            </a:r>
            <a:r>
              <a:rPr lang="en-US" sz="1200" dirty="0">
                <a:latin typeface="Arial" panose="020B0604020202020204" pitchFamily="34" charset="0"/>
                <a:cs typeface="Arial" panose="020B0604020202020204" pitchFamily="34" charset="0"/>
              </a:rPr>
              <a:t>*   p&lt;0.05</a:t>
            </a:r>
          </a:p>
          <a:p>
            <a:r>
              <a:rPr lang="en-US" sz="1200" dirty="0">
                <a:latin typeface="Arial" panose="020B0604020202020204" pitchFamily="34" charset="0"/>
                <a:cs typeface="Arial" panose="020B0604020202020204" pitchFamily="34" charset="0"/>
              </a:rPr>
              <a:t>** p&lt;0.001</a:t>
            </a:r>
          </a:p>
        </p:txBody>
      </p:sp>
      <p:sp>
        <p:nvSpPr>
          <p:cNvPr id="12" name="TextBox 11"/>
          <p:cNvSpPr txBox="1"/>
          <p:nvPr/>
        </p:nvSpPr>
        <p:spPr>
          <a:xfrm>
            <a:off x="7862184" y="4128213"/>
            <a:ext cx="525780" cy="338554"/>
          </a:xfrm>
          <a:prstGeom prst="rect">
            <a:avLst/>
          </a:prstGeom>
          <a:noFill/>
        </p:spPr>
        <p:txBody>
          <a:bodyPr wrap="square" rtlCol="0">
            <a:spAutoFit/>
          </a:bodyPr>
          <a:lstStyle/>
          <a:p>
            <a:r>
              <a:rPr lang="en-US" sz="1600" dirty="0"/>
              <a:t>**</a:t>
            </a:r>
          </a:p>
        </p:txBody>
      </p:sp>
      <p:pic>
        <p:nvPicPr>
          <p:cNvPr id="17" name="Picture 16"/>
          <p:cNvPicPr>
            <a:picLocks noChangeAspect="1"/>
          </p:cNvPicPr>
          <p:nvPr/>
        </p:nvPicPr>
        <p:blipFill>
          <a:blip r:embed="rId4"/>
          <a:stretch>
            <a:fillRect/>
          </a:stretch>
        </p:blipFill>
        <p:spPr>
          <a:xfrm>
            <a:off x="3596878" y="696500"/>
            <a:ext cx="4711884" cy="1295513"/>
          </a:xfrm>
          <a:prstGeom prst="rect">
            <a:avLst/>
          </a:prstGeom>
        </p:spPr>
      </p:pic>
      <p:sp>
        <p:nvSpPr>
          <p:cNvPr id="20" name="TextBox 19"/>
          <p:cNvSpPr txBox="1"/>
          <p:nvPr/>
        </p:nvSpPr>
        <p:spPr>
          <a:xfrm>
            <a:off x="42901" y="413432"/>
            <a:ext cx="3339324" cy="6801862"/>
          </a:xfrm>
          <a:prstGeom prst="rect">
            <a:avLst/>
          </a:prstGeom>
          <a:noFill/>
        </p:spPr>
        <p:txBody>
          <a:bodyPr wrap="square" rtlCol="0">
            <a:spAutoFit/>
          </a:bodyPr>
          <a:lstStyle/>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HIV incidence stable prior to scale-up of CHP in 2004.</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Incidence declined </a:t>
            </a:r>
            <a:r>
              <a:rPr lang="en-US" sz="2200" dirty="0">
                <a:latin typeface="Arial" panose="020B0604020202020204" pitchFamily="34" charset="0"/>
                <a:cs typeface="Arial" panose="020B0604020202020204" pitchFamily="34" charset="0"/>
              </a:rPr>
              <a:t>from 1.16/100 py to 0.66/100 py in 2016 (p&lt;0.001).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Relative to period prior to CHP scale up, </a:t>
            </a:r>
            <a:r>
              <a:rPr lang="en-US" sz="2200" b="1" dirty="0">
                <a:latin typeface="Arial" panose="020B0604020202020204" pitchFamily="34" charset="0"/>
                <a:cs typeface="Arial" panose="020B0604020202020204" pitchFamily="34" charset="0"/>
              </a:rPr>
              <a:t>42% decline in incidence by 2016 </a:t>
            </a:r>
            <a:r>
              <a:rPr lang="en-US" sz="2200" dirty="0">
                <a:latin typeface="Arial" panose="020B0604020202020204" pitchFamily="34" charset="0"/>
                <a:cs typeface="Arial" panose="020B0604020202020204" pitchFamily="34" charset="0"/>
              </a:rPr>
              <a:t>(adjIRR=0.58; 95%CI: 0.45-0.76).</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cxnSp>
        <p:nvCxnSpPr>
          <p:cNvPr id="16" name="Straight Connector 15">
            <a:extLst>
              <a:ext uri="{FF2B5EF4-FFF2-40B4-BE49-F238E27FC236}">
                <a16:creationId xmlns:a16="http://schemas.microsoft.com/office/drawing/2014/main" xmlns="" id="{AB616BC6-32C4-46FD-847B-366A4E8FD636}"/>
              </a:ext>
            </a:extLst>
          </p:cNvPr>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21" name="TextBox 8">
            <a:extLst>
              <a:ext uri="{FF2B5EF4-FFF2-40B4-BE49-F238E27FC236}">
                <a16:creationId xmlns:a16="http://schemas.microsoft.com/office/drawing/2014/main" xmlns="" id="{2825052C-99B4-44E7-AAC8-CEB56E4D059F}"/>
              </a:ext>
            </a:extLst>
          </p:cNvPr>
          <p:cNvSpPr txBox="1"/>
          <p:nvPr/>
        </p:nvSpPr>
        <p:spPr>
          <a:xfrm>
            <a:off x="6610407" y="6588424"/>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Grabowski et al. NEJM. 2017</a:t>
            </a:r>
            <a:endParaRPr lang="en-GB" sz="1400" i="1" dirty="0">
              <a:solidFill>
                <a:prstClr val="black"/>
              </a:solidFill>
              <a:ea typeface="ＭＳ Ｐゴシック" charset="-128"/>
            </a:endParaRPr>
          </a:p>
        </p:txBody>
      </p:sp>
      <p:pic>
        <p:nvPicPr>
          <p:cNvPr id="22" name="Picture 21">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5"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28266766"/>
      </p:ext>
    </p:extLst>
  </p:cSld>
  <p:clrMapOvr>
    <a:masterClrMapping/>
  </p:clrMapOvr>
  <mc:AlternateContent xmlns:mc="http://schemas.openxmlformats.org/markup-compatibility/2006" xmlns:p14="http://schemas.microsoft.com/office/powerpoint/2010/main">
    <mc:Choice Requires="p14">
      <p:transition spd="slow" p14:dur="2000" advTm="50898"/>
    </mc:Choice>
    <mc:Fallback xmlns="">
      <p:transition spd="slow" advTm="5089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0" y="32386"/>
            <a:ext cx="8229600" cy="1143000"/>
          </a:xfrm>
        </p:spPr>
        <p:txBody>
          <a:bodyPr/>
          <a:lstStyle/>
          <a:p>
            <a:r>
              <a:rPr lang="en-US" sz="2800" b="1" dirty="0">
                <a:latin typeface="Arial" panose="020B0604020202020204" pitchFamily="34" charset="0"/>
                <a:cs typeface="Arial" panose="020B0604020202020204" pitchFamily="34" charset="0"/>
              </a:rPr>
              <a:t>HIV incidence declines among men and women</a:t>
            </a:r>
          </a:p>
        </p:txBody>
      </p:sp>
      <p:sp>
        <p:nvSpPr>
          <p:cNvPr id="3" name="Text Placeholder 2"/>
          <p:cNvSpPr>
            <a:spLocks noGrp="1"/>
          </p:cNvSpPr>
          <p:nvPr>
            <p:ph type="body" sz="quarter" idx="10"/>
          </p:nvPr>
        </p:nvSpPr>
        <p:spPr>
          <a:xfrm>
            <a:off x="391975" y="692160"/>
            <a:ext cx="8360050" cy="5519129"/>
          </a:xfrm>
        </p:spPr>
        <p:txBody>
          <a:bodyPr/>
          <a:lstStyle/>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1085850" lvl="1" indent="-342900">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lvl="1" indent="0">
              <a:spcBef>
                <a:spcPts val="200"/>
              </a:spcBef>
              <a:buNone/>
            </a:pPr>
            <a:endParaRPr lang="en-US" sz="2900" dirty="0">
              <a:latin typeface="Arial" panose="020B0604020202020204" pitchFamily="34" charset="0"/>
              <a:ea typeface="Verdana" panose="020B0604030504040204" pitchFamily="34" charset="0"/>
              <a:cs typeface="Arial" panose="020B060402020202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cxnSp>
        <p:nvCxnSpPr>
          <p:cNvPr id="16" name="Straight Connector 15">
            <a:extLst>
              <a:ext uri="{FF2B5EF4-FFF2-40B4-BE49-F238E27FC236}">
                <a16:creationId xmlns:a16="http://schemas.microsoft.com/office/drawing/2014/main" xmlns="" id="{AB616BC6-32C4-46FD-847B-366A4E8FD636}"/>
              </a:ext>
            </a:extLst>
          </p:cNvPr>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37288" y="713023"/>
            <a:ext cx="8306729" cy="14773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HIV incidence </a:t>
            </a:r>
            <a:r>
              <a:rPr lang="en-US" sz="2400" b="1" dirty="0">
                <a:solidFill>
                  <a:schemeClr val="tx2">
                    <a:lumMod val="50000"/>
                  </a:schemeClr>
                </a:solidFill>
                <a:latin typeface="Arial" panose="020B0604020202020204" pitchFamily="34" charset="0"/>
                <a:cs typeface="Arial" panose="020B0604020202020204" pitchFamily="34" charset="0"/>
              </a:rPr>
              <a:t>declined 54% in men </a:t>
            </a:r>
            <a:r>
              <a:rPr lang="en-US" sz="2400" dirty="0">
                <a:solidFill>
                  <a:schemeClr val="tx2">
                    <a:lumMod val="50000"/>
                  </a:schemeClr>
                </a:solidFill>
                <a:latin typeface="Arial" panose="020B0604020202020204" pitchFamily="34" charset="0"/>
                <a:cs typeface="Arial" panose="020B0604020202020204" pitchFamily="34" charset="0"/>
              </a:rPr>
              <a:t>(adjIRR=0.46; 95%CI: 0.29-0.73) </a:t>
            </a:r>
            <a:r>
              <a:rPr lang="en-US" sz="2400" b="1" dirty="0">
                <a:solidFill>
                  <a:schemeClr val="tx2">
                    <a:lumMod val="50000"/>
                  </a:schemeClr>
                </a:solidFill>
                <a:latin typeface="Arial" panose="020B0604020202020204" pitchFamily="34" charset="0"/>
                <a:cs typeface="Arial" panose="020B0604020202020204" pitchFamily="34" charset="0"/>
              </a:rPr>
              <a:t>and</a:t>
            </a:r>
            <a:r>
              <a:rPr lang="en-US" sz="2400" dirty="0">
                <a:solidFill>
                  <a:schemeClr val="tx2">
                    <a:lumMod val="50000"/>
                  </a:schemeClr>
                </a:solidFill>
                <a:latin typeface="Arial" panose="020B0604020202020204" pitchFamily="34" charset="0"/>
                <a:cs typeface="Arial" panose="020B0604020202020204" pitchFamily="34" charset="0"/>
              </a:rPr>
              <a:t> </a:t>
            </a:r>
            <a:r>
              <a:rPr lang="en-US" sz="2400" b="1" dirty="0">
                <a:solidFill>
                  <a:schemeClr val="tx2">
                    <a:lumMod val="50000"/>
                  </a:schemeClr>
                </a:solidFill>
                <a:latin typeface="Arial" panose="020B0604020202020204" pitchFamily="34" charset="0"/>
                <a:cs typeface="Arial" panose="020B0604020202020204" pitchFamily="34" charset="0"/>
              </a:rPr>
              <a:t>32% in women </a:t>
            </a:r>
            <a:r>
              <a:rPr lang="en-US" sz="2400" dirty="0">
                <a:solidFill>
                  <a:schemeClr val="tx2">
                    <a:lumMod val="50000"/>
                  </a:schemeClr>
                </a:solidFill>
                <a:latin typeface="Arial" panose="020B0604020202020204" pitchFamily="34" charset="0"/>
                <a:cs typeface="Arial" panose="020B0604020202020204" pitchFamily="34" charset="0"/>
              </a:rPr>
              <a:t>(adjIRR=0.68, 95%CI: 0.50-0.94). </a:t>
            </a:r>
          </a:p>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1760111" y="2112331"/>
            <a:ext cx="4358640" cy="523220"/>
          </a:xfrm>
          <a:prstGeom prst="rect">
            <a:avLst/>
          </a:prstGeom>
          <a:noFill/>
        </p:spPr>
        <p:txBody>
          <a:bodyPr wrap="square" rtlCol="0">
            <a:spAutoFit/>
          </a:bodyPr>
          <a:lstStyle/>
          <a:p>
            <a:r>
              <a:rPr lang="en-US" sz="2800" b="1" dirty="0">
                <a:solidFill>
                  <a:schemeClr val="tx2">
                    <a:lumMod val="50000"/>
                  </a:schemeClr>
                </a:solidFill>
                <a:latin typeface="Arial" panose="020B0604020202020204" pitchFamily="34" charset="0"/>
                <a:cs typeface="Arial" panose="020B0604020202020204" pitchFamily="34" charset="0"/>
              </a:rPr>
              <a:t>Men</a:t>
            </a:r>
          </a:p>
        </p:txBody>
      </p:sp>
      <p:pic>
        <p:nvPicPr>
          <p:cNvPr id="21" name="Picture 20"/>
          <p:cNvPicPr>
            <a:picLocks noChangeAspect="1"/>
          </p:cNvPicPr>
          <p:nvPr/>
        </p:nvPicPr>
        <p:blipFill>
          <a:blip r:embed="rId3"/>
          <a:stretch>
            <a:fillRect/>
          </a:stretch>
        </p:blipFill>
        <p:spPr>
          <a:xfrm>
            <a:off x="4612889" y="2412951"/>
            <a:ext cx="4269000" cy="3818683"/>
          </a:xfrm>
          <a:prstGeom prst="rect">
            <a:avLst/>
          </a:prstGeom>
        </p:spPr>
      </p:pic>
      <p:pic>
        <p:nvPicPr>
          <p:cNvPr id="22" name="Picture 21"/>
          <p:cNvPicPr>
            <a:picLocks noChangeAspect="1"/>
          </p:cNvPicPr>
          <p:nvPr/>
        </p:nvPicPr>
        <p:blipFill>
          <a:blip r:embed="rId4"/>
          <a:stretch>
            <a:fillRect/>
          </a:stretch>
        </p:blipFill>
        <p:spPr>
          <a:xfrm>
            <a:off x="78893" y="2527802"/>
            <a:ext cx="4625604" cy="3823500"/>
          </a:xfrm>
          <a:prstGeom prst="rect">
            <a:avLst/>
          </a:prstGeom>
        </p:spPr>
      </p:pic>
      <p:sp>
        <p:nvSpPr>
          <p:cNvPr id="23" name="TextBox 22"/>
          <p:cNvSpPr txBox="1"/>
          <p:nvPr/>
        </p:nvSpPr>
        <p:spPr>
          <a:xfrm>
            <a:off x="5886429" y="2124149"/>
            <a:ext cx="4358640" cy="523220"/>
          </a:xfrm>
          <a:prstGeom prst="rect">
            <a:avLst/>
          </a:prstGeom>
          <a:noFill/>
        </p:spPr>
        <p:txBody>
          <a:bodyPr wrap="square" rtlCol="0">
            <a:spAutoFit/>
          </a:bodyPr>
          <a:lstStyle/>
          <a:p>
            <a:r>
              <a:rPr lang="en-US" sz="2800" b="1" dirty="0">
                <a:solidFill>
                  <a:schemeClr val="tx2">
                    <a:lumMod val="50000"/>
                  </a:schemeClr>
                </a:solidFill>
                <a:latin typeface="Arial" panose="020B0604020202020204" pitchFamily="34" charset="0"/>
                <a:cs typeface="Arial" panose="020B0604020202020204" pitchFamily="34" charset="0"/>
              </a:rPr>
              <a:t>Women</a:t>
            </a:r>
          </a:p>
        </p:txBody>
      </p:sp>
      <p:sp>
        <p:nvSpPr>
          <p:cNvPr id="24" name="TextBox 8">
            <a:extLst>
              <a:ext uri="{FF2B5EF4-FFF2-40B4-BE49-F238E27FC236}">
                <a16:creationId xmlns:a16="http://schemas.microsoft.com/office/drawing/2014/main" xmlns="" id="{2825052C-99B4-44E7-AAC8-CEB56E4D059F}"/>
              </a:ext>
            </a:extLst>
          </p:cNvPr>
          <p:cNvSpPr txBox="1"/>
          <p:nvPr/>
        </p:nvSpPr>
        <p:spPr>
          <a:xfrm>
            <a:off x="6491137" y="6505551"/>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Grabowski et al. NEJM. 2017</a:t>
            </a:r>
            <a:endParaRPr lang="en-GB" sz="1400" i="1" dirty="0">
              <a:solidFill>
                <a:prstClr val="black"/>
              </a:solidFill>
              <a:ea typeface="ＭＳ Ｐゴシック" charset="-128"/>
            </a:endParaRPr>
          </a:p>
        </p:txBody>
      </p:sp>
      <p:pic>
        <p:nvPicPr>
          <p:cNvPr id="25" name="Picture 24">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5"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2385132156"/>
      </p:ext>
    </p:extLst>
  </p:cSld>
  <p:clrMapOvr>
    <a:masterClrMapping/>
  </p:clrMapOvr>
  <mc:AlternateContent xmlns:mc="http://schemas.openxmlformats.org/markup-compatibility/2006" xmlns:p14="http://schemas.microsoft.com/office/powerpoint/2010/main">
    <mc:Choice Requires="p14">
      <p:transition spd="slow" p14:dur="2000" advTm="21226"/>
    </mc:Choice>
    <mc:Fallback xmlns="">
      <p:transition spd="slow" advTm="2122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524"/>
            <a:ext cx="9285350" cy="1143000"/>
          </a:xfrm>
        </p:spPr>
        <p:txBody>
          <a:bodyPr/>
          <a:lstStyle/>
          <a:p>
            <a:r>
              <a:rPr lang="en-US" sz="2700" b="1" dirty="0">
                <a:latin typeface="Arial" panose="020B0604020202020204" pitchFamily="34" charset="0"/>
                <a:cs typeface="Arial" panose="020B0604020202020204" pitchFamily="34" charset="0"/>
              </a:rPr>
              <a:t>Circumcision and HIV incidence declines among men</a:t>
            </a:r>
          </a:p>
        </p:txBody>
      </p:sp>
      <p:sp>
        <p:nvSpPr>
          <p:cNvPr id="3" name="Text Placeholder 2"/>
          <p:cNvSpPr>
            <a:spLocks noGrp="1"/>
          </p:cNvSpPr>
          <p:nvPr>
            <p:ph type="body" sz="quarter" idx="10"/>
          </p:nvPr>
        </p:nvSpPr>
        <p:spPr>
          <a:xfrm>
            <a:off x="391975" y="692160"/>
            <a:ext cx="8360050" cy="5519129"/>
          </a:xfrm>
        </p:spPr>
        <p:txBody>
          <a:bodyPr/>
          <a:lstStyle/>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1085850" lvl="1" indent="-342900">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lvl="1" indent="0">
              <a:spcBef>
                <a:spcPts val="200"/>
              </a:spcBef>
              <a:buNone/>
            </a:pPr>
            <a:endParaRPr lang="en-US" sz="2900" dirty="0">
              <a:latin typeface="Arial" panose="020B0604020202020204" pitchFamily="34" charset="0"/>
              <a:ea typeface="Verdana" panose="020B0604030504040204" pitchFamily="34" charset="0"/>
              <a:cs typeface="Arial" panose="020B060402020202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cxnSp>
        <p:nvCxnSpPr>
          <p:cNvPr id="16" name="Straight Connector 15">
            <a:extLst>
              <a:ext uri="{FF2B5EF4-FFF2-40B4-BE49-F238E27FC236}">
                <a16:creationId xmlns:a16="http://schemas.microsoft.com/office/drawing/2014/main" xmlns="" id="{AB616BC6-32C4-46FD-847B-366A4E8FD636}"/>
              </a:ext>
            </a:extLst>
          </p:cNvPr>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18116" y="811624"/>
            <a:ext cx="4285518" cy="55707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HIV incidence per 100 py in 2016:</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Uncircumcised men: 0.65 (95%CI:0.37-1.04</a:t>
            </a:r>
            <a:r>
              <a:rPr lang="en-US" sz="2400" b="1" dirty="0">
                <a:latin typeface="Arial" panose="020B0604020202020204" pitchFamily="34" charset="0"/>
                <a:cs typeface="Arial" panose="020B0604020202020204" pitchFamily="34" charset="0"/>
              </a:rPr>
              <a:t>)</a:t>
            </a:r>
          </a:p>
          <a:p>
            <a:pPr lvl="1"/>
            <a:endParaRPr lang="en-US" sz="24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Circumcised men: 0.33 (95%CI: 0.18-0.56)</a:t>
            </a:r>
          </a:p>
          <a:p>
            <a:pPr marL="800100" lvl="1"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Circumcised men benefitting from indirect effects of higher ART coverage in women and direct effects of circumcision. </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572000" y="1627651"/>
            <a:ext cx="4516253" cy="3938703"/>
          </a:xfrm>
          <a:prstGeom prst="rect">
            <a:avLst/>
          </a:prstGeom>
        </p:spPr>
      </p:pic>
      <p:sp>
        <p:nvSpPr>
          <p:cNvPr id="12" name="TextBox 8">
            <a:extLst>
              <a:ext uri="{FF2B5EF4-FFF2-40B4-BE49-F238E27FC236}">
                <a16:creationId xmlns:a16="http://schemas.microsoft.com/office/drawing/2014/main" xmlns="" id="{2825052C-99B4-44E7-AAC8-CEB56E4D059F}"/>
              </a:ext>
            </a:extLst>
          </p:cNvPr>
          <p:cNvSpPr txBox="1"/>
          <p:nvPr/>
        </p:nvSpPr>
        <p:spPr>
          <a:xfrm>
            <a:off x="6491137" y="6505551"/>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Grabowski et al. NEJM. 2017</a:t>
            </a:r>
            <a:endParaRPr lang="en-GB" sz="1400" i="1" dirty="0">
              <a:solidFill>
                <a:prstClr val="black"/>
              </a:solidFill>
              <a:ea typeface="ＭＳ Ｐゴシック" charset="-128"/>
            </a:endParaRPr>
          </a:p>
        </p:txBody>
      </p:sp>
    </p:spTree>
    <p:extLst>
      <p:ext uri="{BB962C8B-B14F-4D97-AF65-F5344CB8AC3E}">
        <p14:creationId xmlns:p14="http://schemas.microsoft.com/office/powerpoint/2010/main" val="2731569352"/>
      </p:ext>
    </p:extLst>
  </p:cSld>
  <p:clrMapOvr>
    <a:masterClrMapping/>
  </p:clrMapOvr>
  <mc:AlternateContent xmlns:mc="http://schemas.openxmlformats.org/markup-compatibility/2006" xmlns:p14="http://schemas.microsoft.com/office/powerpoint/2010/main">
    <mc:Choice Requires="p14">
      <p:transition spd="slow" p14:dur="2000" advTm="43216"/>
    </mc:Choice>
    <mc:Fallback xmlns="">
      <p:transition spd="slow" advTm="4321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63" y="960944"/>
            <a:ext cx="8229600" cy="1143000"/>
          </a:xfrm>
        </p:spPr>
        <p:txBody>
          <a:bodyPr/>
          <a:lstStyle/>
          <a:p>
            <a:r>
              <a:rPr lang="en-US" sz="3200" b="1" dirty="0">
                <a:latin typeface="Arial" panose="020B0604020202020204" pitchFamily="34" charset="0"/>
                <a:cs typeface="Arial" panose="020B0604020202020204" pitchFamily="34" charset="0"/>
              </a:rPr>
              <a:t>Does combination HIV prevention also reduce HIV incidence in Rakai’s hotspot fishing communities on Lake Victoria?</a:t>
            </a:r>
          </a:p>
        </p:txBody>
      </p:sp>
      <p:pic>
        <p:nvPicPr>
          <p:cNvPr id="4" name="Picture 3">
            <a:extLst>
              <a:ext uri="{FF2B5EF4-FFF2-40B4-BE49-F238E27FC236}">
                <a16:creationId xmlns:a16="http://schemas.microsoft.com/office/drawing/2014/main" xmlns="" id="{F45AA494-CF47-48B6-B43C-E4C62F8E1EF2}"/>
              </a:ext>
            </a:extLst>
          </p:cNvPr>
          <p:cNvPicPr>
            <a:picLocks noChangeAspect="1"/>
          </p:cNvPicPr>
          <p:nvPr/>
        </p:nvPicPr>
        <p:blipFill>
          <a:blip r:embed="rId3"/>
          <a:stretch>
            <a:fillRect/>
          </a:stretch>
        </p:blipFill>
        <p:spPr>
          <a:xfrm>
            <a:off x="2082061" y="2839901"/>
            <a:ext cx="4796409" cy="3154497"/>
          </a:xfrm>
          <a:prstGeom prst="rect">
            <a:avLst/>
          </a:prstGeom>
        </p:spPr>
      </p:pic>
    </p:spTree>
    <p:extLst>
      <p:ext uri="{BB962C8B-B14F-4D97-AF65-F5344CB8AC3E}">
        <p14:creationId xmlns:p14="http://schemas.microsoft.com/office/powerpoint/2010/main" val="3107108791"/>
      </p:ext>
    </p:extLst>
  </p:cSld>
  <p:clrMapOvr>
    <a:masterClrMapping/>
  </p:clrMapOvr>
  <mc:AlternateContent xmlns:mc="http://schemas.openxmlformats.org/markup-compatibility/2006" xmlns:p14="http://schemas.microsoft.com/office/powerpoint/2010/main">
    <mc:Choice Requires="p14">
      <p:transition spd="slow" p14:dur="2000" advTm="8859"/>
    </mc:Choice>
    <mc:Fallback xmlns="">
      <p:transition spd="slow" advTm="885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8" y="32386"/>
            <a:ext cx="9363334" cy="1143000"/>
          </a:xfrm>
        </p:spPr>
        <p:txBody>
          <a:bodyPr/>
          <a:lstStyle/>
          <a:p>
            <a:r>
              <a:rPr lang="en-US" sz="2800" b="1" dirty="0">
                <a:latin typeface="Arial" panose="020B0604020202020204" pitchFamily="34" charset="0"/>
                <a:cs typeface="Arial" panose="020B0604020202020204" pitchFamily="34" charset="0"/>
              </a:rPr>
              <a:t>CHP scale-up in Lake Victoria fishing communities </a:t>
            </a:r>
          </a:p>
        </p:txBody>
      </p:sp>
      <p:sp>
        <p:nvSpPr>
          <p:cNvPr id="4" name="TextBox 3"/>
          <p:cNvSpPr txBox="1"/>
          <p:nvPr/>
        </p:nvSpPr>
        <p:spPr>
          <a:xfrm>
            <a:off x="182333" y="692160"/>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4" name="TextBox 8">
            <a:extLst>
              <a:ext uri="{FF2B5EF4-FFF2-40B4-BE49-F238E27FC236}">
                <a16:creationId xmlns:a16="http://schemas.microsoft.com/office/drawing/2014/main" xmlns="" id="{7C663287-16A8-424E-B677-5DBD75AB1323}"/>
              </a:ext>
            </a:extLst>
          </p:cNvPr>
          <p:cNvSpPr txBox="1"/>
          <p:nvPr/>
        </p:nvSpPr>
        <p:spPr>
          <a:xfrm>
            <a:off x="6730621" y="6517837"/>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Kagaayi et al. CROI. 2018</a:t>
            </a:r>
            <a:endParaRPr lang="en-GB" sz="1400" i="1" dirty="0">
              <a:solidFill>
                <a:prstClr val="black"/>
              </a:solidFill>
              <a:ea typeface="ＭＳ Ｐゴシック" charset="-128"/>
            </a:endParaRPr>
          </a:p>
        </p:txBody>
      </p:sp>
      <p:pic>
        <p:nvPicPr>
          <p:cNvPr id="3" name="Picture 2"/>
          <p:cNvPicPr>
            <a:picLocks noChangeAspect="1"/>
          </p:cNvPicPr>
          <p:nvPr/>
        </p:nvPicPr>
        <p:blipFill>
          <a:blip r:embed="rId3"/>
          <a:stretch>
            <a:fillRect/>
          </a:stretch>
        </p:blipFill>
        <p:spPr>
          <a:xfrm>
            <a:off x="4571999" y="2307027"/>
            <a:ext cx="4408039" cy="3943392"/>
          </a:xfrm>
          <a:prstGeom prst="rect">
            <a:avLst/>
          </a:prstGeom>
        </p:spPr>
      </p:pic>
      <p:pic>
        <p:nvPicPr>
          <p:cNvPr id="5" name="Picture 4"/>
          <p:cNvPicPr>
            <a:picLocks noChangeAspect="1"/>
          </p:cNvPicPr>
          <p:nvPr/>
        </p:nvPicPr>
        <p:blipFill>
          <a:blip r:embed="rId4"/>
          <a:stretch>
            <a:fillRect/>
          </a:stretch>
        </p:blipFill>
        <p:spPr>
          <a:xfrm>
            <a:off x="182333" y="2399894"/>
            <a:ext cx="4498870" cy="3786353"/>
          </a:xfrm>
          <a:prstGeom prst="rect">
            <a:avLst/>
          </a:prstGeom>
        </p:spPr>
      </p:pic>
      <p:sp>
        <p:nvSpPr>
          <p:cNvPr id="6" name="Rectangle 5"/>
          <p:cNvSpPr/>
          <p:nvPr/>
        </p:nvSpPr>
        <p:spPr>
          <a:xfrm>
            <a:off x="1582858" y="2127052"/>
            <a:ext cx="1772044" cy="4143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493757" y="2127051"/>
            <a:ext cx="2899804" cy="4143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2345541" y="2814243"/>
            <a:ext cx="15768" cy="3083736"/>
          </a:xfrm>
          <a:prstGeom prst="line">
            <a:avLst/>
          </a:prstGeom>
          <a:ln>
            <a:solidFill>
              <a:srgbClr val="BF11B3"/>
            </a:solidFill>
            <a:prstDash val="sysDot"/>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345541" y="6130906"/>
            <a:ext cx="3310758" cy="307777"/>
          </a:xfrm>
          <a:prstGeom prst="rect">
            <a:avLst/>
          </a:prstGeom>
          <a:noFill/>
        </p:spPr>
        <p:txBody>
          <a:bodyPr wrap="square" rtlCol="0">
            <a:spAutoFit/>
          </a:bodyPr>
          <a:lstStyle/>
          <a:p>
            <a:r>
              <a:rPr lang="en-US" sz="1400" b="1" dirty="0">
                <a:solidFill>
                  <a:srgbClr val="BF11B3"/>
                </a:solidFill>
                <a:latin typeface="Arial" panose="020B0604020202020204" pitchFamily="34" charset="0"/>
                <a:cs typeface="Arial" panose="020B0604020202020204" pitchFamily="34" charset="0"/>
              </a:rPr>
              <a:t>Universal Test and Treat </a:t>
            </a:r>
          </a:p>
        </p:txBody>
      </p:sp>
      <p:sp>
        <p:nvSpPr>
          <p:cNvPr id="19" name="TextBox 18"/>
          <p:cNvSpPr txBox="1"/>
          <p:nvPr/>
        </p:nvSpPr>
        <p:spPr>
          <a:xfrm>
            <a:off x="203617" y="753313"/>
            <a:ext cx="6190614" cy="218521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By 2016: </a:t>
            </a:r>
          </a:p>
          <a:p>
            <a:pPr marL="742950" lvl="1"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Self-reported ART use: 81%</a:t>
            </a:r>
          </a:p>
          <a:p>
            <a:pPr marL="742950" lvl="1"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Population viral load suppression: 78%</a:t>
            </a:r>
          </a:p>
          <a:p>
            <a:pPr marL="742950" lvl="1"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Male circumcision</a:t>
            </a:r>
            <a:r>
              <a:rPr lang="en-US" sz="2200" b="1">
                <a:latin typeface="Arial" panose="020B0604020202020204" pitchFamily="34" charset="0"/>
                <a:cs typeface="Arial" panose="020B0604020202020204" pitchFamily="34" charset="0"/>
              </a:rPr>
              <a:t>: </a:t>
            </a:r>
            <a:r>
              <a:rPr lang="en-US" sz="2200" b="1" smtClean="0">
                <a:latin typeface="Arial" panose="020B0604020202020204" pitchFamily="34" charset="0"/>
                <a:cs typeface="Arial" panose="020B0604020202020204" pitchFamily="34" charset="0"/>
              </a:rPr>
              <a:t>63%</a:t>
            </a:r>
            <a:endParaRPr lang="en-US" sz="2200" b="1" dirty="0">
              <a:latin typeface="Arial" panose="020B0604020202020204" pitchFamily="34" charset="0"/>
              <a:cs typeface="Arial" panose="020B0604020202020204" pitchFamily="34" charset="0"/>
            </a:endParaRPr>
          </a:p>
          <a:p>
            <a:endParaRPr lang="en-US" sz="2400" dirty="0">
              <a:solidFill>
                <a:schemeClr val="tx2">
                  <a:lumMod val="50000"/>
                </a:schemeClr>
              </a:solidFill>
              <a:latin typeface="Arial" panose="020B0604020202020204" pitchFamily="34" charset="0"/>
              <a:cs typeface="Arial" panose="020B0604020202020204" pitchFamily="34" charset="0"/>
            </a:endParaRPr>
          </a:p>
          <a:p>
            <a:endParaRPr lang="en-US" sz="2400" dirty="0">
              <a:solidFill>
                <a:schemeClr val="tx2">
                  <a:lumMod val="50000"/>
                </a:schemeClr>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5"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66158572"/>
      </p:ext>
    </p:extLst>
  </p:cSld>
  <p:clrMapOvr>
    <a:masterClrMapping/>
  </p:clrMapOvr>
  <mc:AlternateContent xmlns:mc="http://schemas.openxmlformats.org/markup-compatibility/2006" xmlns:p14="http://schemas.microsoft.com/office/powerpoint/2010/main">
    <mc:Choice Requires="p14">
      <p:transition spd="slow" p14:dur="2000" advTm="65544"/>
    </mc:Choice>
    <mc:Fallback xmlns="">
      <p:transition spd="slow" advTm="6554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 y="32386"/>
            <a:ext cx="9363334" cy="1143000"/>
          </a:xfrm>
        </p:spPr>
        <p:txBody>
          <a:bodyPr/>
          <a:lstStyle/>
          <a:p>
            <a:r>
              <a:rPr lang="en-US" sz="2800" b="1" dirty="0">
                <a:latin typeface="Arial" panose="020B0604020202020204" pitchFamily="34" charset="0"/>
                <a:cs typeface="Arial" panose="020B0604020202020204" pitchFamily="34" charset="0"/>
              </a:rPr>
              <a:t>CHP impact in Lake Victoria fishing communities </a:t>
            </a:r>
          </a:p>
        </p:txBody>
      </p:sp>
      <p:sp>
        <p:nvSpPr>
          <p:cNvPr id="4" name="TextBox 3"/>
          <p:cNvSpPr txBox="1"/>
          <p:nvPr/>
        </p:nvSpPr>
        <p:spPr>
          <a:xfrm>
            <a:off x="182333" y="692160"/>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4" name="TextBox 8">
            <a:extLst>
              <a:ext uri="{FF2B5EF4-FFF2-40B4-BE49-F238E27FC236}">
                <a16:creationId xmlns:a16="http://schemas.microsoft.com/office/drawing/2014/main" xmlns="" id="{7C663287-16A8-424E-B677-5DBD75AB1323}"/>
              </a:ext>
            </a:extLst>
          </p:cNvPr>
          <p:cNvSpPr txBox="1"/>
          <p:nvPr/>
        </p:nvSpPr>
        <p:spPr>
          <a:xfrm>
            <a:off x="6820683" y="6503823"/>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Kagaayi et al. CROI. 2018</a:t>
            </a:r>
            <a:endParaRPr lang="en-GB" sz="1400" i="1" dirty="0">
              <a:solidFill>
                <a:prstClr val="black"/>
              </a:solidFill>
              <a:ea typeface="ＭＳ Ｐゴシック" charset="-128"/>
            </a:endParaRPr>
          </a:p>
        </p:txBody>
      </p:sp>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6412" y="1175386"/>
            <a:ext cx="4973834" cy="453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5256696" y="1175386"/>
            <a:ext cx="13252" cy="3894804"/>
          </a:xfrm>
          <a:prstGeom prst="line">
            <a:avLst/>
          </a:prstGeom>
          <a:ln>
            <a:solidFill>
              <a:srgbClr val="BF11B3"/>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08928" y="769624"/>
            <a:ext cx="3544088" cy="461665"/>
          </a:xfrm>
          <a:prstGeom prst="rect">
            <a:avLst/>
          </a:prstGeom>
          <a:noFill/>
        </p:spPr>
        <p:txBody>
          <a:bodyPr wrap="square" rtlCol="0">
            <a:spAutoFit/>
          </a:bodyPr>
          <a:lstStyle/>
          <a:p>
            <a:r>
              <a:rPr lang="en-US" sz="2400" b="1" dirty="0">
                <a:solidFill>
                  <a:srgbClr val="BF11B3"/>
                </a:solidFill>
              </a:rPr>
              <a:t>Universal Test and Treat</a:t>
            </a:r>
          </a:p>
        </p:txBody>
      </p:sp>
      <p:sp>
        <p:nvSpPr>
          <p:cNvPr id="16" name="Content Placeholder 2"/>
          <p:cNvSpPr txBox="1">
            <a:spLocks/>
          </p:cNvSpPr>
          <p:nvPr/>
        </p:nvSpPr>
        <p:spPr>
          <a:xfrm>
            <a:off x="359761" y="1079051"/>
            <a:ext cx="3134395" cy="399113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dirty="0">
                <a:latin typeface="Arial" panose="020B0604020202020204" pitchFamily="34" charset="0"/>
                <a:cs typeface="Arial" panose="020B0604020202020204" pitchFamily="34" charset="0"/>
              </a:rPr>
              <a:t>By 2016, </a:t>
            </a:r>
            <a:r>
              <a:rPr lang="en-US" altLang="en-US" sz="2400" b="1" dirty="0">
                <a:latin typeface="Arial" panose="020B0604020202020204" pitchFamily="34" charset="0"/>
                <a:cs typeface="Arial" panose="020B0604020202020204" pitchFamily="34" charset="0"/>
              </a:rPr>
              <a:t>58% overall reduction in HIV incidence with Universal Test and Treat  </a:t>
            </a:r>
            <a:r>
              <a:rPr lang="en-US" altLang="en-US" sz="2400" dirty="0">
                <a:latin typeface="Arial" panose="020B0604020202020204" pitchFamily="34" charset="0"/>
                <a:cs typeface="Arial" panose="020B0604020202020204" pitchFamily="34" charset="0"/>
              </a:rPr>
              <a:t>(IRR=0.42, 95%CI: 0.25-0.72</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Similar reduction among men (55%) and women (62%).</a:t>
            </a:r>
          </a:p>
          <a:p>
            <a:endParaRPr lang="en-US" altLang="en-US"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57281080"/>
      </p:ext>
    </p:extLst>
  </p:cSld>
  <p:clrMapOvr>
    <a:masterClrMapping/>
  </p:clrMapOvr>
  <mc:AlternateContent xmlns:mc="http://schemas.openxmlformats.org/markup-compatibility/2006" xmlns:p14="http://schemas.microsoft.com/office/powerpoint/2010/main">
    <mc:Choice Requires="p14">
      <p:transition spd="slow" p14:dur="2000" advTm="42702"/>
    </mc:Choice>
    <mc:Fallback xmlns="">
      <p:transition spd="slow" advTm="4270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32" y="-1062"/>
            <a:ext cx="8229600" cy="1143000"/>
          </a:xfrm>
        </p:spPr>
        <p:txBody>
          <a:bodyPr/>
          <a:lstStyle/>
          <a:p>
            <a:r>
              <a:rPr lang="en-US" sz="3000" b="1" dirty="0">
                <a:latin typeface="Arial" panose="020B0604020202020204" pitchFamily="34" charset="0"/>
                <a:cs typeface="Arial" panose="020B0604020202020204" pitchFamily="34" charset="0"/>
              </a:rPr>
              <a:t>Conclusions on CHP impact</a:t>
            </a:r>
            <a:endParaRPr lang="en-US" sz="2800"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391975" y="692160"/>
            <a:ext cx="8360050" cy="5519129"/>
          </a:xfrm>
        </p:spPr>
        <p:txBody>
          <a:bodyPr/>
          <a:lstStyle/>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1085850" lvl="1" indent="-342900">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lvl="1" indent="0">
              <a:spcBef>
                <a:spcPts val="200"/>
              </a:spcBef>
              <a:buNone/>
            </a:pPr>
            <a:endParaRPr lang="en-US" sz="2900" dirty="0">
              <a:latin typeface="Arial" panose="020B0604020202020204" pitchFamily="34" charset="0"/>
              <a:ea typeface="Verdana" panose="020B0604030504040204" pitchFamily="34" charset="0"/>
              <a:cs typeface="Arial" panose="020B060402020202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extBox 3"/>
          <p:cNvSpPr txBox="1"/>
          <p:nvPr/>
        </p:nvSpPr>
        <p:spPr>
          <a:xfrm>
            <a:off x="182333" y="692160"/>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126832" y="876826"/>
            <a:ext cx="883612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HIV has incidence significantly declined with CHP scale-up.</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Impact observed in high and low prevalence communities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Lowest incidence among circumcised men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However, even at “90-90-90” and circumcision almost 60%, incidence remains well above UNAIDS targets for HIV elimination. </a:t>
            </a: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2" name="TextBox 8">
            <a:extLst>
              <a:ext uri="{FF2B5EF4-FFF2-40B4-BE49-F238E27FC236}">
                <a16:creationId xmlns:a16="http://schemas.microsoft.com/office/drawing/2014/main" xmlns="" id="{1FC2450A-65A0-4FC0-94B1-A70A6C6639B4}"/>
              </a:ext>
            </a:extLst>
          </p:cNvPr>
          <p:cNvSpPr txBox="1"/>
          <p:nvPr/>
        </p:nvSpPr>
        <p:spPr>
          <a:xfrm>
            <a:off x="6484830" y="6423029"/>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Grabowski et al. NEJM. 2017</a:t>
            </a:r>
            <a:endParaRPr lang="en-GB" sz="1400" i="1" dirty="0">
              <a:solidFill>
                <a:prstClr val="black"/>
              </a:solidFill>
              <a:ea typeface="ＭＳ Ｐゴシック" charset="-128"/>
            </a:endParaRPr>
          </a:p>
        </p:txBody>
      </p:sp>
      <p:pic>
        <p:nvPicPr>
          <p:cNvPr id="13" name="Picture 12">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3"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4057868309"/>
      </p:ext>
    </p:extLst>
  </p:cSld>
  <p:clrMapOvr>
    <a:masterClrMapping/>
  </p:clrMapOvr>
  <mc:AlternateContent xmlns:mc="http://schemas.openxmlformats.org/markup-compatibility/2006" xmlns:p14="http://schemas.microsoft.com/office/powerpoint/2010/main">
    <mc:Choice Requires="p14">
      <p:transition spd="slow" p14:dur="2000" advTm="70617"/>
    </mc:Choice>
    <mc:Fallback xmlns="">
      <p:transition spd="slow" advTm="7061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386"/>
            <a:ext cx="9363334" cy="1143000"/>
          </a:xfrm>
        </p:spPr>
        <p:txBody>
          <a:bodyPr/>
          <a:lstStyle/>
          <a:p>
            <a:r>
              <a:rPr lang="en-US" sz="2800" b="1" dirty="0">
                <a:latin typeface="Arial" panose="020B0604020202020204" pitchFamily="34" charset="0"/>
                <a:cs typeface="Arial" panose="020B0604020202020204" pitchFamily="34" charset="0"/>
              </a:rPr>
              <a:t>HIV care cascade 2013: Lower ART coverage in men</a:t>
            </a:r>
          </a:p>
        </p:txBody>
      </p:sp>
      <p:sp>
        <p:nvSpPr>
          <p:cNvPr id="4" name="TextBox 3"/>
          <p:cNvSpPr txBox="1"/>
          <p:nvPr/>
        </p:nvSpPr>
        <p:spPr>
          <a:xfrm>
            <a:off x="182333" y="692160"/>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xmlns="" id="{312E34A1-0A75-4C65-A866-AA8C6BC5E04F}"/>
              </a:ext>
            </a:extLst>
          </p:cNvPr>
          <p:cNvPicPr>
            <a:picLocks noChangeAspect="1"/>
          </p:cNvPicPr>
          <p:nvPr/>
        </p:nvPicPr>
        <p:blipFill rotWithShape="1">
          <a:blip r:embed="rId3">
            <a:extLst>
              <a:ext uri="{28A0092B-C50C-407E-A947-70E740481C1C}">
                <a14:useLocalDpi xmlns:a14="http://schemas.microsoft.com/office/drawing/2010/main" val="0"/>
              </a:ext>
            </a:extLst>
          </a:blip>
          <a:srcRect t="13750" r="4531"/>
          <a:stretch/>
        </p:blipFill>
        <p:spPr>
          <a:xfrm>
            <a:off x="665710" y="1226903"/>
            <a:ext cx="7365369" cy="4723704"/>
          </a:xfrm>
          <a:prstGeom prst="rect">
            <a:avLst/>
          </a:prstGeom>
          <a:effectLst/>
        </p:spPr>
      </p:pic>
      <p:sp>
        <p:nvSpPr>
          <p:cNvPr id="15" name="TextBox 14">
            <a:extLst>
              <a:ext uri="{FF2B5EF4-FFF2-40B4-BE49-F238E27FC236}">
                <a16:creationId xmlns:a16="http://schemas.microsoft.com/office/drawing/2014/main" xmlns="" id="{8AF0D67D-E257-484E-A4E0-540BFF87EDAE}"/>
              </a:ext>
            </a:extLst>
          </p:cNvPr>
          <p:cNvSpPr txBox="1"/>
          <p:nvPr/>
        </p:nvSpPr>
        <p:spPr>
          <a:xfrm>
            <a:off x="6928628" y="6550223"/>
            <a:ext cx="4678018"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Billioux et al. JIAS. 2017</a:t>
            </a:r>
          </a:p>
        </p:txBody>
      </p:sp>
      <p:sp>
        <p:nvSpPr>
          <p:cNvPr id="12" name="Rectangle 11">
            <a:extLst>
              <a:ext uri="{FF2B5EF4-FFF2-40B4-BE49-F238E27FC236}">
                <a16:creationId xmlns:a16="http://schemas.microsoft.com/office/drawing/2014/main" xmlns="" id="{3E65B6EA-BC1A-4489-9750-F9A37AA81034}"/>
              </a:ext>
            </a:extLst>
          </p:cNvPr>
          <p:cNvSpPr/>
          <p:nvPr/>
        </p:nvSpPr>
        <p:spPr>
          <a:xfrm>
            <a:off x="4042279" y="1456734"/>
            <a:ext cx="3781021" cy="394097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4229" y="5732342"/>
            <a:ext cx="8059332" cy="479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604431"/>
      </p:ext>
    </p:extLst>
  </p:cSld>
  <p:clrMapOvr>
    <a:masterClrMapping/>
  </p:clrMapOvr>
  <mc:AlternateContent xmlns:mc="http://schemas.openxmlformats.org/markup-compatibility/2006" xmlns:p14="http://schemas.microsoft.com/office/powerpoint/2010/main">
    <mc:Choice Requires="p14">
      <p:transition spd="slow" p14:dur="2000" advTm="19334"/>
    </mc:Choice>
    <mc:Fallback xmlns="">
      <p:transition spd="slow" advTm="1933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386"/>
            <a:ext cx="9363334" cy="1143000"/>
          </a:xfrm>
        </p:spPr>
        <p:txBody>
          <a:bodyPr/>
          <a:lstStyle/>
          <a:p>
            <a:r>
              <a:rPr lang="en-US" sz="2800" b="1" dirty="0">
                <a:latin typeface="Arial" panose="020B0604020202020204" pitchFamily="34" charset="0"/>
                <a:cs typeface="Arial" panose="020B0604020202020204" pitchFamily="34" charset="0"/>
              </a:rPr>
              <a:t>HIV care cascade 2013: Lower ART coverage in younger age groups</a:t>
            </a:r>
          </a:p>
        </p:txBody>
      </p:sp>
      <p:sp>
        <p:nvSpPr>
          <p:cNvPr id="4" name="TextBox 3"/>
          <p:cNvSpPr txBox="1"/>
          <p:nvPr/>
        </p:nvSpPr>
        <p:spPr>
          <a:xfrm>
            <a:off x="182333" y="692160"/>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6308" y="975952"/>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xmlns="" id="{8AF0D67D-E257-484E-A4E0-540BFF87EDAE}"/>
              </a:ext>
            </a:extLst>
          </p:cNvPr>
          <p:cNvSpPr txBox="1"/>
          <p:nvPr/>
        </p:nvSpPr>
        <p:spPr>
          <a:xfrm>
            <a:off x="6928628" y="6550223"/>
            <a:ext cx="4678018"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Billioux et al. JIAS. 2017</a:t>
            </a:r>
          </a:p>
        </p:txBody>
      </p:sp>
      <p:sp>
        <p:nvSpPr>
          <p:cNvPr id="3" name="Rectangle 2"/>
          <p:cNvSpPr/>
          <p:nvPr/>
        </p:nvSpPr>
        <p:spPr>
          <a:xfrm>
            <a:off x="334229" y="5732342"/>
            <a:ext cx="8059332" cy="479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5509D02-7887-4E22-B781-6A5DF647EC0F}"/>
              </a:ext>
            </a:extLst>
          </p:cNvPr>
          <p:cNvPicPr>
            <a:picLocks noChangeAspect="1"/>
          </p:cNvPicPr>
          <p:nvPr/>
        </p:nvPicPr>
        <p:blipFill rotWithShape="1">
          <a:blip r:embed="rId3">
            <a:extLst>
              <a:ext uri="{28A0092B-C50C-407E-A947-70E740481C1C}">
                <a14:useLocalDpi xmlns:a14="http://schemas.microsoft.com/office/drawing/2010/main" val="0"/>
              </a:ext>
            </a:extLst>
          </a:blip>
          <a:srcRect t="11545" r="7261"/>
          <a:stretch/>
        </p:blipFill>
        <p:spPr>
          <a:xfrm>
            <a:off x="88285" y="1259745"/>
            <a:ext cx="8712634" cy="4824183"/>
          </a:xfrm>
          <a:prstGeom prst="rect">
            <a:avLst/>
          </a:prstGeom>
        </p:spPr>
      </p:pic>
      <p:sp>
        <p:nvSpPr>
          <p:cNvPr id="13" name="Rectangle 12">
            <a:extLst>
              <a:ext uri="{FF2B5EF4-FFF2-40B4-BE49-F238E27FC236}">
                <a16:creationId xmlns:a16="http://schemas.microsoft.com/office/drawing/2014/main" xmlns="" id="{137559FB-C67F-430E-AF7E-B11C068892B9}"/>
              </a:ext>
            </a:extLst>
          </p:cNvPr>
          <p:cNvSpPr/>
          <p:nvPr/>
        </p:nvSpPr>
        <p:spPr>
          <a:xfrm>
            <a:off x="4195495" y="1047398"/>
            <a:ext cx="4734094" cy="46686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8285" y="5884742"/>
            <a:ext cx="8841304" cy="479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1432139528"/>
      </p:ext>
    </p:extLst>
  </p:cSld>
  <p:clrMapOvr>
    <a:masterClrMapping/>
  </p:clrMapOvr>
  <mc:AlternateContent xmlns:mc="http://schemas.openxmlformats.org/markup-compatibility/2006" xmlns:p14="http://schemas.microsoft.com/office/powerpoint/2010/main">
    <mc:Choice Requires="p14">
      <p:transition spd="slow" p14:dur="2000" advTm="21094"/>
    </mc:Choice>
    <mc:Fallback xmlns="">
      <p:transition spd="slow" advTm="2109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 y="32386"/>
            <a:ext cx="9061409" cy="1143000"/>
          </a:xfrm>
        </p:spPr>
        <p:txBody>
          <a:bodyPr/>
          <a:lstStyle/>
          <a:p>
            <a:r>
              <a:rPr lang="en-US" sz="2800" b="1" dirty="0">
                <a:latin typeface="Arial" panose="020B0604020202020204" pitchFamily="34" charset="0"/>
                <a:cs typeface="Arial" panose="020B0604020202020204" pitchFamily="34" charset="0"/>
              </a:rPr>
              <a:t>ART use lower among persons under 15-29 years with high risk sexual behaviors </a:t>
            </a:r>
          </a:p>
        </p:txBody>
      </p:sp>
      <p:sp>
        <p:nvSpPr>
          <p:cNvPr id="4" name="TextBox 3"/>
          <p:cNvSpPr txBox="1"/>
          <p:nvPr/>
        </p:nvSpPr>
        <p:spPr>
          <a:xfrm>
            <a:off x="182333" y="692160"/>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flipV="1">
            <a:off x="0" y="1047370"/>
            <a:ext cx="9200542" cy="14122"/>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xmlns="" id="{28E33340-C109-435D-9666-0212EAE416E4}"/>
              </a:ext>
            </a:extLst>
          </p:cNvPr>
          <p:cNvSpPr txBox="1"/>
          <p:nvPr/>
        </p:nvSpPr>
        <p:spPr>
          <a:xfrm>
            <a:off x="7026747" y="6546411"/>
            <a:ext cx="4678018"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Billioux et al. Submitted </a:t>
            </a:r>
          </a:p>
        </p:txBody>
      </p:sp>
      <p:sp>
        <p:nvSpPr>
          <p:cNvPr id="5" name="Rectangle 4"/>
          <p:cNvSpPr/>
          <p:nvPr/>
        </p:nvSpPr>
        <p:spPr>
          <a:xfrm>
            <a:off x="4365269" y="5425511"/>
            <a:ext cx="4697811" cy="2285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24819221"/>
              </p:ext>
            </p:extLst>
          </p:nvPr>
        </p:nvGraphicFramePr>
        <p:xfrm>
          <a:off x="247374" y="1416702"/>
          <a:ext cx="8362123" cy="3222158"/>
        </p:xfrm>
        <a:graphic>
          <a:graphicData uri="http://schemas.openxmlformats.org/drawingml/2006/table">
            <a:tbl>
              <a:tblPr firstRow="1" bandRow="1">
                <a:tableStyleId>{6E25E649-3F16-4E02-A733-19D2CDBF48F0}</a:tableStyleId>
              </a:tblPr>
              <a:tblGrid>
                <a:gridCol w="3176104">
                  <a:extLst>
                    <a:ext uri="{9D8B030D-6E8A-4147-A177-3AD203B41FA5}">
                      <a16:colId xmlns:a16="http://schemas.microsoft.com/office/drawing/2014/main" xmlns="" val="609980659"/>
                    </a:ext>
                  </a:extLst>
                </a:gridCol>
                <a:gridCol w="2696943">
                  <a:extLst>
                    <a:ext uri="{9D8B030D-6E8A-4147-A177-3AD203B41FA5}">
                      <a16:colId xmlns:a16="http://schemas.microsoft.com/office/drawing/2014/main" xmlns="" val="3518559896"/>
                    </a:ext>
                  </a:extLst>
                </a:gridCol>
                <a:gridCol w="2489076">
                  <a:extLst>
                    <a:ext uri="{9D8B030D-6E8A-4147-A177-3AD203B41FA5}">
                      <a16:colId xmlns:a16="http://schemas.microsoft.com/office/drawing/2014/main" xmlns="" val="2947877181"/>
                    </a:ext>
                  </a:extLst>
                </a:gridCol>
              </a:tblGrid>
              <a:tr h="1114463">
                <a:tc>
                  <a:txBody>
                    <a:bodyPr/>
                    <a:lstStyle/>
                    <a:p>
                      <a:pPr algn="ctr"/>
                      <a:r>
                        <a:rPr lang="en-US" sz="2400" dirty="0">
                          <a:latin typeface="Arial" panose="020B0604020202020204" pitchFamily="34" charset="0"/>
                          <a:cs typeface="Arial" panose="020B0604020202020204" pitchFamily="34" charset="0"/>
                        </a:rPr>
                        <a:t>Sexual behavioral risk factor</a:t>
                      </a:r>
                    </a:p>
                  </a:txBody>
                  <a:tcPr/>
                </a:tc>
                <a:tc>
                  <a:txBody>
                    <a:bodyPr/>
                    <a:lstStyle/>
                    <a:p>
                      <a:pPr algn="ctr"/>
                      <a:r>
                        <a:rPr lang="en-US" sz="2400" dirty="0">
                          <a:latin typeface="Arial" panose="020B0604020202020204" pitchFamily="34" charset="0"/>
                          <a:cs typeface="Arial" panose="020B0604020202020204" pitchFamily="34" charset="0"/>
                        </a:rPr>
                        <a:t>Men</a:t>
                      </a:r>
                    </a:p>
                    <a:p>
                      <a:pPr algn="ctr"/>
                      <a:r>
                        <a:rPr lang="en-US" dirty="0">
                          <a:latin typeface="Arial" panose="020B0604020202020204" pitchFamily="34" charset="0"/>
                          <a:cs typeface="Arial" panose="020B0604020202020204" pitchFamily="34" charset="0"/>
                        </a:rPr>
                        <a:t>Relative</a:t>
                      </a:r>
                      <a:r>
                        <a:rPr lang="en-US" baseline="0" dirty="0">
                          <a:latin typeface="Arial" panose="020B0604020202020204" pitchFamily="34" charset="0"/>
                          <a:cs typeface="Arial" panose="020B0604020202020204" pitchFamily="34" charset="0"/>
                        </a:rPr>
                        <a:t> Risk of ART initiation (95%CI)</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Women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Relative</a:t>
                      </a:r>
                      <a:r>
                        <a:rPr lang="en-US" baseline="0" dirty="0">
                          <a:latin typeface="Arial" panose="020B0604020202020204" pitchFamily="34" charset="0"/>
                          <a:cs typeface="Arial" panose="020B0604020202020204" pitchFamily="34" charset="0"/>
                        </a:rPr>
                        <a:t> Risk of ART initiation (95%CI)</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51714724"/>
                  </a:ext>
                </a:extLst>
              </a:tr>
              <a:tr h="168365">
                <a:tc>
                  <a:txBody>
                    <a:bodyPr/>
                    <a:lstStyle/>
                    <a:p>
                      <a:r>
                        <a:rPr lang="en-US" dirty="0">
                          <a:latin typeface="Arial" panose="020B0604020202020204" pitchFamily="34" charset="0"/>
                          <a:cs typeface="Arial" panose="020B0604020202020204" pitchFamily="34" charset="0"/>
                        </a:rPr>
                        <a:t>2 partners in last year*</a:t>
                      </a:r>
                    </a:p>
                  </a:txBody>
                  <a:tcPr/>
                </a:tc>
                <a:tc>
                  <a:txBody>
                    <a:bodyPr/>
                    <a:lstStyle/>
                    <a:p>
                      <a:r>
                        <a:rPr lang="en-US" b="0" dirty="0">
                          <a:latin typeface="Arial" panose="020B0604020202020204" pitchFamily="34" charset="0"/>
                          <a:cs typeface="Arial" panose="020B0604020202020204" pitchFamily="34" charset="0"/>
                        </a:rPr>
                        <a:t>0.67 (0.40-1.07)</a:t>
                      </a:r>
                    </a:p>
                  </a:txBody>
                  <a:tcPr/>
                </a:tc>
                <a:tc>
                  <a:txBody>
                    <a:bodyPr/>
                    <a:lstStyle/>
                    <a:p>
                      <a:r>
                        <a:rPr lang="en-US" dirty="0">
                          <a:latin typeface="Arial" panose="020B0604020202020204" pitchFamily="34" charset="0"/>
                          <a:cs typeface="Arial" panose="020B0604020202020204" pitchFamily="34" charset="0"/>
                        </a:rPr>
                        <a:t>0.75 (0.57-0.96)</a:t>
                      </a:r>
                    </a:p>
                  </a:txBody>
                  <a:tcPr/>
                </a:tc>
                <a:extLst>
                  <a:ext uri="{0D108BD9-81ED-4DB2-BD59-A6C34878D82A}">
                    <a16:rowId xmlns:a16="http://schemas.microsoft.com/office/drawing/2014/main" xmlns="" val="2562857343"/>
                  </a:ext>
                </a:extLst>
              </a:tr>
              <a:tr h="461775">
                <a:tc>
                  <a:txBody>
                    <a:bodyPr/>
                    <a:lstStyle/>
                    <a:p>
                      <a:r>
                        <a:rPr lang="en-US" dirty="0">
                          <a:latin typeface="Arial" panose="020B0604020202020204" pitchFamily="34" charset="0"/>
                          <a:cs typeface="Arial" panose="020B0604020202020204" pitchFamily="34" charset="0"/>
                        </a:rPr>
                        <a:t>3+</a:t>
                      </a:r>
                      <a:r>
                        <a:rPr lang="en-US" baseline="0" dirty="0">
                          <a:latin typeface="Arial" panose="020B0604020202020204" pitchFamily="34" charset="0"/>
                          <a:cs typeface="Arial" panose="020B0604020202020204" pitchFamily="34" charset="0"/>
                        </a:rPr>
                        <a:t> partners in last year*</a:t>
                      </a:r>
                      <a:endParaRPr lang="en-US" dirty="0">
                        <a:latin typeface="Arial" panose="020B0604020202020204" pitchFamily="34" charset="0"/>
                        <a:cs typeface="Arial" panose="020B0604020202020204" pitchFamily="34" charset="0"/>
                      </a:endParaRPr>
                    </a:p>
                  </a:txBody>
                  <a:tcPr/>
                </a:tc>
                <a:tc>
                  <a:txBody>
                    <a:bodyPr/>
                    <a:lstStyle/>
                    <a:p>
                      <a:r>
                        <a:rPr lang="en-US" b="0" dirty="0">
                          <a:latin typeface="Arial" panose="020B0604020202020204" pitchFamily="34" charset="0"/>
                          <a:cs typeface="Arial" panose="020B0604020202020204" pitchFamily="34" charset="0"/>
                        </a:rPr>
                        <a:t>0.70 (0.43-1.11)</a:t>
                      </a:r>
                    </a:p>
                  </a:txBody>
                  <a:tcPr/>
                </a:tc>
                <a:tc>
                  <a:txBody>
                    <a:bodyPr/>
                    <a:lstStyle/>
                    <a:p>
                      <a:r>
                        <a:rPr lang="en-US" dirty="0">
                          <a:latin typeface="Arial" panose="020B0604020202020204" pitchFamily="34" charset="0"/>
                          <a:cs typeface="Arial" panose="020B0604020202020204" pitchFamily="34" charset="0"/>
                        </a:rPr>
                        <a:t>0.86 (0.57-1.24)</a:t>
                      </a:r>
                    </a:p>
                  </a:txBody>
                  <a:tcPr/>
                </a:tc>
                <a:extLst>
                  <a:ext uri="{0D108BD9-81ED-4DB2-BD59-A6C34878D82A}">
                    <a16:rowId xmlns:a16="http://schemas.microsoft.com/office/drawing/2014/main" xmlns="" val="538259576"/>
                  </a:ext>
                </a:extLst>
              </a:tr>
              <a:tr h="461775">
                <a:tc>
                  <a:txBody>
                    <a:bodyPr/>
                    <a:lstStyle/>
                    <a:p>
                      <a:r>
                        <a:rPr lang="en-US" dirty="0">
                          <a:latin typeface="Arial" panose="020B0604020202020204" pitchFamily="34" charset="0"/>
                          <a:cs typeface="Arial" panose="020B0604020202020204" pitchFamily="34" charset="0"/>
                        </a:rPr>
                        <a:t>Sex with non-marital partner**</a:t>
                      </a:r>
                    </a:p>
                  </a:txBody>
                  <a:tcPr/>
                </a:tc>
                <a:tc>
                  <a:txBody>
                    <a:bodyPr/>
                    <a:lstStyle/>
                    <a:p>
                      <a:r>
                        <a:rPr lang="en-US" dirty="0">
                          <a:latin typeface="Arial" panose="020B0604020202020204" pitchFamily="34" charset="0"/>
                          <a:cs typeface="Arial" panose="020B0604020202020204" pitchFamily="34" charset="0"/>
                        </a:rPr>
                        <a:t>0.63</a:t>
                      </a:r>
                      <a:r>
                        <a:rPr lang="en-US" baseline="0" dirty="0">
                          <a:latin typeface="Arial" panose="020B0604020202020204" pitchFamily="34" charset="0"/>
                          <a:cs typeface="Arial" panose="020B0604020202020204" pitchFamily="34" charset="0"/>
                        </a:rPr>
                        <a:t> (0.45-0.90)</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0.77 (0.64-0.92)</a:t>
                      </a:r>
                    </a:p>
                  </a:txBody>
                  <a:tcPr/>
                </a:tc>
                <a:extLst>
                  <a:ext uri="{0D108BD9-81ED-4DB2-BD59-A6C34878D82A}">
                    <a16:rowId xmlns:a16="http://schemas.microsoft.com/office/drawing/2014/main" xmlns="" val="135201490"/>
                  </a:ext>
                </a:extLst>
              </a:tr>
              <a:tr h="461775">
                <a:tc>
                  <a:txBody>
                    <a:bodyPr/>
                    <a:lstStyle/>
                    <a:p>
                      <a:r>
                        <a:rPr lang="en-US" dirty="0">
                          <a:latin typeface="Arial" panose="020B0604020202020204" pitchFamily="34" charset="0"/>
                          <a:cs typeface="Arial" panose="020B0604020202020204" pitchFamily="34" charset="0"/>
                        </a:rPr>
                        <a:t>Sex with partner outside</a:t>
                      </a:r>
                      <a:r>
                        <a:rPr lang="en-US" baseline="0" dirty="0">
                          <a:latin typeface="Arial" panose="020B0604020202020204" pitchFamily="34" charset="0"/>
                          <a:cs typeface="Arial" panose="020B0604020202020204" pitchFamily="34" charset="0"/>
                        </a:rPr>
                        <a:t> community***</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0.77 (0.50-1.15)</a:t>
                      </a:r>
                    </a:p>
                  </a:txBody>
                  <a:tcPr/>
                </a:tc>
                <a:tc>
                  <a:txBody>
                    <a:bodyPr/>
                    <a:lstStyle/>
                    <a:p>
                      <a:r>
                        <a:rPr lang="en-US" dirty="0">
                          <a:latin typeface="Arial" panose="020B0604020202020204" pitchFamily="34" charset="0"/>
                          <a:cs typeface="Arial" panose="020B0604020202020204" pitchFamily="34" charset="0"/>
                        </a:rPr>
                        <a:t>0.76 (0.60-0.95)</a:t>
                      </a:r>
                    </a:p>
                  </a:txBody>
                  <a:tcPr/>
                </a:tc>
                <a:extLst>
                  <a:ext uri="{0D108BD9-81ED-4DB2-BD59-A6C34878D82A}">
                    <a16:rowId xmlns:a16="http://schemas.microsoft.com/office/drawing/2014/main" xmlns="" val="2462538562"/>
                  </a:ext>
                </a:extLst>
              </a:tr>
            </a:tbl>
          </a:graphicData>
        </a:graphic>
      </p:graphicFrame>
      <p:sp>
        <p:nvSpPr>
          <p:cNvPr id="11" name="TextBox 10"/>
          <p:cNvSpPr txBox="1"/>
          <p:nvPr/>
        </p:nvSpPr>
        <p:spPr>
          <a:xfrm>
            <a:off x="119437" y="4893439"/>
            <a:ext cx="896166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Relative to 1 partner in last year; ** Relative to sex with only marital partners; ***Relative to sex with partner in same community only</a:t>
            </a:r>
          </a:p>
        </p:txBody>
      </p:sp>
      <p:pic>
        <p:nvPicPr>
          <p:cNvPr id="29" name="Picture 28">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3"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4103047682"/>
      </p:ext>
    </p:extLst>
  </p:cSld>
  <p:clrMapOvr>
    <a:masterClrMapping/>
  </p:clrMapOvr>
  <mc:AlternateContent xmlns:mc="http://schemas.openxmlformats.org/markup-compatibility/2006" xmlns:p14="http://schemas.microsoft.com/office/powerpoint/2010/main">
    <mc:Choice Requires="p14">
      <p:transition spd="slow" p14:dur="2000" advTm="44844"/>
    </mc:Choice>
    <mc:Fallback xmlns="">
      <p:transition spd="slow" advTm="448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8229600" cy="1143000"/>
          </a:xfrm>
        </p:spPr>
        <p:txBody>
          <a:bodyPr/>
          <a:lstStyle/>
          <a:p>
            <a:r>
              <a:rPr lang="en-US" sz="3200" b="1" dirty="0">
                <a:latin typeface="Arial" panose="020B0604020202020204" pitchFamily="34" charset="0"/>
                <a:cs typeface="Arial" panose="020B0604020202020204" pitchFamily="34" charset="0"/>
              </a:rPr>
              <a:t>Disclosures </a:t>
            </a:r>
            <a:endParaRPr lang="en-US" sz="32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244918" y="2122409"/>
            <a:ext cx="8229600" cy="1415858"/>
          </a:xfrm>
        </p:spPr>
        <p:txBody>
          <a:bodyPr/>
          <a:lstStyle/>
          <a:p>
            <a:pPr>
              <a:spcAft>
                <a:spcPts val="300"/>
              </a:spcAft>
            </a:pPr>
            <a:endParaRPr lang="en-US" sz="2000" b="1" i="1" dirty="0">
              <a:solidFill>
                <a:schemeClr val="tx1"/>
              </a:solidFill>
              <a:latin typeface="Arial" panose="020B0604020202020204" pitchFamily="34" charset="0"/>
              <a:cs typeface="Arial" panose="020B0604020202020204" pitchFamily="34" charset="0"/>
            </a:endParaRPr>
          </a:p>
          <a:p>
            <a:pPr algn="ctr">
              <a:spcAft>
                <a:spcPts val="300"/>
              </a:spcAft>
            </a:pPr>
            <a:r>
              <a:rPr lang="en-US" sz="2800" b="1" i="1" dirty="0">
                <a:solidFill>
                  <a:schemeClr val="tx1"/>
                </a:solidFill>
                <a:latin typeface="Arial" panose="020B0604020202020204" pitchFamily="34" charset="0"/>
                <a:cs typeface="Arial" panose="020B0604020202020204" pitchFamily="34" charset="0"/>
              </a:rPr>
              <a:t>The speaker has no relevant disclosures.</a:t>
            </a:r>
          </a:p>
          <a:p>
            <a:pPr marL="457200" indent="-457200" algn="ctr">
              <a:spcAft>
                <a:spcPts val="300"/>
              </a:spcAft>
              <a:buFont typeface="+mj-lt"/>
              <a:buAutoNum type="arabicPeriod"/>
            </a:pPr>
            <a:endParaRPr lang="en-US" sz="2800" b="1" i="1" dirty="0">
              <a:solidFill>
                <a:schemeClr val="tx1"/>
              </a:solidFill>
              <a:latin typeface="Arial" panose="020B0604020202020204" pitchFamily="34" charset="0"/>
              <a:cs typeface="Arial" panose="020B0604020202020204" pitchFamily="34" charset="0"/>
            </a:endParaRPr>
          </a:p>
          <a:p>
            <a:endParaRPr lang="en-US" b="1" i="1" dirty="0">
              <a:solidFill>
                <a:schemeClr val="tx1"/>
              </a:solidFill>
            </a:endParaRPr>
          </a:p>
          <a:p>
            <a:pPr marL="342900" indent="-342900">
              <a:buFont typeface="Arial" panose="020B0604020202020204" pitchFamily="34" charset="0"/>
              <a:buChar char="•"/>
            </a:pPr>
            <a:endParaRPr lang="en-US" b="1" i="1" dirty="0">
              <a:solidFill>
                <a:schemeClr val="tx1"/>
              </a:solidFill>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760670"/>
      </p:ext>
    </p:extLst>
  </p:cSld>
  <p:clrMapOvr>
    <a:masterClrMapping/>
  </p:clrMapOvr>
  <mc:AlternateContent xmlns:mc="http://schemas.openxmlformats.org/markup-compatibility/2006" xmlns:p14="http://schemas.microsoft.com/office/powerpoint/2010/main">
    <mc:Choice Requires="p14">
      <p:transition spd="slow" p14:dur="2000" advTm="1464"/>
    </mc:Choice>
    <mc:Fallback xmlns="">
      <p:transition spd="slow" advTm="146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386"/>
            <a:ext cx="9144000" cy="1143000"/>
          </a:xfrm>
        </p:spPr>
        <p:txBody>
          <a:bodyPr/>
          <a:lstStyle/>
          <a:p>
            <a:r>
              <a:rPr lang="en-US" sz="2800" b="1" dirty="0">
                <a:latin typeface="Arial" panose="020B0604020202020204" pitchFamily="34" charset="0"/>
                <a:cs typeface="Arial" panose="020B0604020202020204" pitchFamily="34" charset="0"/>
              </a:rPr>
              <a:t>HIV care cascade 2013: Lower ART coverage in recent migrants (arrival &lt; 2 years)</a:t>
            </a:r>
          </a:p>
        </p:txBody>
      </p:sp>
      <p:sp>
        <p:nvSpPr>
          <p:cNvPr id="4" name="TextBox 3"/>
          <p:cNvSpPr txBox="1"/>
          <p:nvPr/>
        </p:nvSpPr>
        <p:spPr>
          <a:xfrm>
            <a:off x="182333" y="692160"/>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30922" y="10102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xmlns="" id="{8AF0D67D-E257-484E-A4E0-540BFF87EDAE}"/>
              </a:ext>
            </a:extLst>
          </p:cNvPr>
          <p:cNvSpPr txBox="1"/>
          <p:nvPr/>
        </p:nvSpPr>
        <p:spPr>
          <a:xfrm>
            <a:off x="6928628" y="6550223"/>
            <a:ext cx="4678018"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Billioux et al. JIAS. 2017</a:t>
            </a:r>
          </a:p>
        </p:txBody>
      </p:sp>
      <p:sp>
        <p:nvSpPr>
          <p:cNvPr id="3" name="Rectangle 2"/>
          <p:cNvSpPr/>
          <p:nvPr/>
        </p:nvSpPr>
        <p:spPr>
          <a:xfrm>
            <a:off x="334229" y="5732342"/>
            <a:ext cx="8059332" cy="479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337C7034-C87D-4E48-9B5E-32F5A820C773}"/>
              </a:ext>
            </a:extLst>
          </p:cNvPr>
          <p:cNvPicPr>
            <a:picLocks noChangeAspect="1"/>
          </p:cNvPicPr>
          <p:nvPr/>
        </p:nvPicPr>
        <p:blipFill rotWithShape="1">
          <a:blip r:embed="rId3">
            <a:extLst>
              <a:ext uri="{28A0092B-C50C-407E-A947-70E740481C1C}">
                <a14:useLocalDpi xmlns:a14="http://schemas.microsoft.com/office/drawing/2010/main" val="0"/>
              </a:ext>
            </a:extLst>
          </a:blip>
          <a:srcRect t="12920"/>
          <a:stretch/>
        </p:blipFill>
        <p:spPr>
          <a:xfrm>
            <a:off x="515580" y="1396129"/>
            <a:ext cx="8112839" cy="4482566"/>
          </a:xfrm>
          <a:prstGeom prst="rect">
            <a:avLst/>
          </a:prstGeom>
        </p:spPr>
      </p:pic>
      <p:sp>
        <p:nvSpPr>
          <p:cNvPr id="12" name="Rectangle 11">
            <a:extLst>
              <a:ext uri="{FF2B5EF4-FFF2-40B4-BE49-F238E27FC236}">
                <a16:creationId xmlns:a16="http://schemas.microsoft.com/office/drawing/2014/main" xmlns="" id="{3E65B6EA-BC1A-4489-9750-F9A37AA81034}"/>
              </a:ext>
            </a:extLst>
          </p:cNvPr>
          <p:cNvSpPr/>
          <p:nvPr/>
        </p:nvSpPr>
        <p:spPr>
          <a:xfrm>
            <a:off x="4042279" y="1320800"/>
            <a:ext cx="4050382" cy="407690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
        <p:nvSpPr>
          <p:cNvPr id="13" name="Rectangle 12">
            <a:extLst>
              <a:ext uri="{FF2B5EF4-FFF2-40B4-BE49-F238E27FC236}">
                <a16:creationId xmlns:a16="http://schemas.microsoft.com/office/drawing/2014/main" xmlns="" id="{6950B8AF-E6F1-4BBF-9C56-8F118AF55507}"/>
              </a:ext>
            </a:extLst>
          </p:cNvPr>
          <p:cNvSpPr/>
          <p:nvPr/>
        </p:nvSpPr>
        <p:spPr>
          <a:xfrm>
            <a:off x="151347" y="5785939"/>
            <a:ext cx="8841304" cy="479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007B23-EB69-404F-85B2-B4C636B8D57E}"/>
              </a:ext>
            </a:extLst>
          </p:cNvPr>
          <p:cNvSpPr/>
          <p:nvPr/>
        </p:nvSpPr>
        <p:spPr>
          <a:xfrm rot="5400000">
            <a:off x="6594744" y="3351399"/>
            <a:ext cx="4076905" cy="4792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7696953"/>
      </p:ext>
    </p:extLst>
  </p:cSld>
  <p:clrMapOvr>
    <a:masterClrMapping/>
  </p:clrMapOvr>
  <mc:AlternateContent xmlns:mc="http://schemas.openxmlformats.org/markup-compatibility/2006" xmlns:p14="http://schemas.microsoft.com/office/powerpoint/2010/main">
    <mc:Choice Requires="p14">
      <p:transition spd="slow" p14:dur="2000" advTm="34760"/>
    </mc:Choice>
    <mc:Fallback xmlns="">
      <p:transition spd="slow" advTm="3476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 y="32386"/>
            <a:ext cx="9363334" cy="1143000"/>
          </a:xfrm>
        </p:spPr>
        <p:txBody>
          <a:bodyPr/>
          <a:lstStyle/>
          <a:p>
            <a:r>
              <a:rPr lang="en-US" sz="2800" b="1" dirty="0">
                <a:latin typeface="Arial" panose="020B0604020202020204" pitchFamily="34" charset="0"/>
                <a:cs typeface="Arial" panose="020B0604020202020204" pitchFamily="34" charset="0"/>
              </a:rPr>
              <a:t>HIV incidence in recent migrants </a:t>
            </a:r>
          </a:p>
        </p:txBody>
      </p:sp>
      <p:sp>
        <p:nvSpPr>
          <p:cNvPr id="4" name="TextBox 3"/>
          <p:cNvSpPr txBox="1"/>
          <p:nvPr/>
        </p:nvSpPr>
        <p:spPr>
          <a:xfrm>
            <a:off x="182333" y="692160"/>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0" y="582277"/>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xmlns="" id="{D6FCC74B-329D-4701-AA80-EE44E11B1124}"/>
              </a:ext>
            </a:extLst>
          </p:cNvPr>
          <p:cNvSpPr txBox="1"/>
          <p:nvPr/>
        </p:nvSpPr>
        <p:spPr>
          <a:xfrm>
            <a:off x="6366985" y="6423903"/>
            <a:ext cx="4678018"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Olawore et al. Lancet HIV. 2018</a:t>
            </a:r>
          </a:p>
        </p:txBody>
      </p:sp>
      <p:pic>
        <p:nvPicPr>
          <p:cNvPr id="3" name="Picture 2"/>
          <p:cNvPicPr>
            <a:picLocks noChangeAspect="1"/>
          </p:cNvPicPr>
          <p:nvPr/>
        </p:nvPicPr>
        <p:blipFill>
          <a:blip r:embed="rId3"/>
          <a:stretch>
            <a:fillRect/>
          </a:stretch>
        </p:blipFill>
        <p:spPr>
          <a:xfrm>
            <a:off x="1319627" y="852078"/>
            <a:ext cx="5906916" cy="3595758"/>
          </a:xfrm>
          <a:prstGeom prst="rect">
            <a:avLst/>
          </a:prstGeom>
        </p:spPr>
      </p:pic>
      <p:sp>
        <p:nvSpPr>
          <p:cNvPr id="5" name="TextBox 4"/>
          <p:cNvSpPr txBox="1"/>
          <p:nvPr/>
        </p:nvSpPr>
        <p:spPr>
          <a:xfrm>
            <a:off x="182333" y="4513255"/>
            <a:ext cx="9527601" cy="1846659"/>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HIV incidence is significantly higher among migrants who arrived &lt;2 years:</a:t>
            </a:r>
          </a:p>
          <a:p>
            <a:pPr marL="742950" lvl="1" indent="-285750">
              <a:buFont typeface="Arial" panose="020B0604020202020204" pitchFamily="34" charset="0"/>
              <a:buChar char="•"/>
            </a:pPr>
            <a:r>
              <a:rPr lang="en-US" sz="1900" b="1" dirty="0">
                <a:latin typeface="Arial" panose="020B0604020202020204" pitchFamily="34" charset="0"/>
                <a:cs typeface="Arial" panose="020B0604020202020204" pitchFamily="34" charset="0"/>
              </a:rPr>
              <a:t>Women</a:t>
            </a:r>
            <a:r>
              <a:rPr lang="en-US" sz="1900" dirty="0">
                <a:latin typeface="Arial" panose="020B0604020202020204" pitchFamily="34" charset="0"/>
                <a:cs typeface="Arial" panose="020B0604020202020204" pitchFamily="34" charset="0"/>
              </a:rPr>
              <a:t>: IRR=1.92 (95%CI:1.52-2.43)</a:t>
            </a:r>
          </a:p>
          <a:p>
            <a:pPr marL="742950" lvl="1" indent="-285750">
              <a:buFont typeface="Arial" panose="020B0604020202020204" pitchFamily="34" charset="0"/>
              <a:buChar char="•"/>
            </a:pPr>
            <a:r>
              <a:rPr lang="en-US" sz="1900" b="1" dirty="0">
                <a:latin typeface="Arial" panose="020B0604020202020204" pitchFamily="34" charset="0"/>
                <a:cs typeface="Arial" panose="020B0604020202020204" pitchFamily="34" charset="0"/>
              </a:rPr>
              <a:t>Men</a:t>
            </a:r>
            <a:r>
              <a:rPr lang="en-US" sz="1900" dirty="0">
                <a:latin typeface="Arial" panose="020B0604020202020204" pitchFamily="34" charset="0"/>
                <a:cs typeface="Arial" panose="020B0604020202020204" pitchFamily="34" charset="0"/>
              </a:rPr>
              <a:t>: IRR=1.75 (95%CI: 1.33=2.33)</a:t>
            </a:r>
          </a:p>
          <a:p>
            <a:pPr lvl="1"/>
            <a:endParaRPr lang="en-US"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HIV incidence among recent migrants has </a:t>
            </a:r>
            <a:r>
              <a:rPr lang="en-US" sz="1900" b="1" dirty="0">
                <a:latin typeface="Arial" panose="020B0604020202020204" pitchFamily="34" charset="0"/>
                <a:cs typeface="Arial" panose="020B0604020202020204" pitchFamily="34" charset="0"/>
              </a:rPr>
              <a:t>NOT</a:t>
            </a:r>
            <a:r>
              <a:rPr lang="en-US" sz="1900" dirty="0">
                <a:latin typeface="Arial" panose="020B0604020202020204" pitchFamily="34" charset="0"/>
                <a:cs typeface="Arial" panose="020B0604020202020204" pitchFamily="34" charset="0"/>
              </a:rPr>
              <a:t> declined with scale-up of CHP, despite declines in resident population.</a:t>
            </a:r>
          </a:p>
        </p:txBody>
      </p:sp>
      <p:pic>
        <p:nvPicPr>
          <p:cNvPr id="11" name="Picture 10">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1546112933"/>
      </p:ext>
    </p:extLst>
  </p:cSld>
  <p:clrMapOvr>
    <a:masterClrMapping/>
  </p:clrMapOvr>
  <mc:AlternateContent xmlns:mc="http://schemas.openxmlformats.org/markup-compatibility/2006" xmlns:p14="http://schemas.microsoft.com/office/powerpoint/2010/main">
    <mc:Choice Requires="p14">
      <p:transition spd="slow" p14:dur="2000" advTm="53194"/>
    </mc:Choice>
    <mc:Fallback xmlns="">
      <p:transition spd="slow" advTm="5319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8229600" cy="1143000"/>
          </a:xfrm>
        </p:spPr>
        <p:txBody>
          <a:bodyPr/>
          <a:lstStyle/>
          <a:p>
            <a:r>
              <a:rPr lang="en-US" sz="2800" b="1" dirty="0">
                <a:latin typeface="Arial" panose="020B0604020202020204" pitchFamily="34" charset="0"/>
                <a:cs typeface="Arial" panose="020B0604020202020204" pitchFamily="34" charset="0"/>
              </a:rPr>
              <a:t>Probability of being a migrant by age</a:t>
            </a:r>
            <a:endParaRPr lang="en-US" sz="28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8" name="Picture 2">
            <a:extLst>
              <a:ext uri="{FF2B5EF4-FFF2-40B4-BE49-F238E27FC236}">
                <a16:creationId xmlns:a16="http://schemas.microsoft.com/office/drawing/2014/main" xmlns="" id="{BC001FDC-E122-4A62-B6B2-63199ED28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32" y="1479160"/>
            <a:ext cx="7948090" cy="342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8">
            <a:extLst>
              <a:ext uri="{FF2B5EF4-FFF2-40B4-BE49-F238E27FC236}">
                <a16:creationId xmlns:a16="http://schemas.microsoft.com/office/drawing/2014/main" xmlns="" id="{E7F6B88C-C45E-404D-8448-1AA928B9F562}"/>
              </a:ext>
            </a:extLst>
          </p:cNvPr>
          <p:cNvSpPr txBox="1"/>
          <p:nvPr/>
        </p:nvSpPr>
        <p:spPr>
          <a:xfrm>
            <a:off x="6884441" y="6570545"/>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Grabowski et al. Submitted</a:t>
            </a:r>
            <a:endParaRPr lang="en-GB" sz="1400" i="1" dirty="0">
              <a:solidFill>
                <a:prstClr val="black"/>
              </a:solidFill>
              <a:ea typeface="ＭＳ Ｐゴシック" charset="-128"/>
            </a:endParaRPr>
          </a:p>
        </p:txBody>
      </p:sp>
      <p:sp>
        <p:nvSpPr>
          <p:cNvPr id="3" name="TextBox 2"/>
          <p:cNvSpPr txBox="1"/>
          <p:nvPr/>
        </p:nvSpPr>
        <p:spPr>
          <a:xfrm>
            <a:off x="295965" y="5218867"/>
            <a:ext cx="8737600" cy="1523494"/>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Migration more common among women and in fishing and trading </a:t>
            </a:r>
            <a:r>
              <a:rPr lang="en-US" sz="2800" dirty="0" smtClean="0">
                <a:latin typeface="Arial" panose="020B0604020202020204" pitchFamily="34" charset="0"/>
                <a:cs typeface="Arial" panose="020B0604020202020204" pitchFamily="34" charset="0"/>
              </a:rPr>
              <a:t>communities </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1811130" y="4723011"/>
            <a:ext cx="5380383" cy="2385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37804" y="4657614"/>
            <a:ext cx="288897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Female age (years)</a:t>
            </a:r>
          </a:p>
        </p:txBody>
      </p:sp>
      <p:sp>
        <p:nvSpPr>
          <p:cNvPr id="12" name="TextBox 11"/>
          <p:cNvSpPr txBox="1"/>
          <p:nvPr/>
        </p:nvSpPr>
        <p:spPr>
          <a:xfrm>
            <a:off x="5579109" y="4642585"/>
            <a:ext cx="288897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Male age (years)</a:t>
            </a:r>
          </a:p>
        </p:txBody>
      </p:sp>
      <p:sp>
        <p:nvSpPr>
          <p:cNvPr id="7" name="Rectangle 6"/>
          <p:cNvSpPr/>
          <p:nvPr/>
        </p:nvSpPr>
        <p:spPr>
          <a:xfrm>
            <a:off x="295965" y="1604333"/>
            <a:ext cx="362226" cy="29110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352836" y="1633017"/>
            <a:ext cx="253340" cy="29233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741537" y="2328567"/>
            <a:ext cx="448111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Probability of being a recent migrant</a:t>
            </a:r>
          </a:p>
        </p:txBody>
      </p:sp>
      <p:sp>
        <p:nvSpPr>
          <p:cNvPr id="16" name="TextBox 15"/>
          <p:cNvSpPr txBox="1"/>
          <p:nvPr/>
        </p:nvSpPr>
        <p:spPr>
          <a:xfrm>
            <a:off x="1875840" y="1244975"/>
            <a:ext cx="184205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Women</a:t>
            </a:r>
          </a:p>
        </p:txBody>
      </p:sp>
      <p:sp>
        <p:nvSpPr>
          <p:cNvPr id="17" name="TextBox 16"/>
          <p:cNvSpPr txBox="1"/>
          <p:nvPr/>
        </p:nvSpPr>
        <p:spPr>
          <a:xfrm>
            <a:off x="6043648" y="1273688"/>
            <a:ext cx="184205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Men</a:t>
            </a:r>
          </a:p>
        </p:txBody>
      </p:sp>
      <p:pic>
        <p:nvPicPr>
          <p:cNvPr id="18" name="Picture 17">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2073312139"/>
      </p:ext>
    </p:extLst>
  </p:cSld>
  <p:clrMapOvr>
    <a:masterClrMapping/>
  </p:clrMapOvr>
  <mc:AlternateContent xmlns:mc="http://schemas.openxmlformats.org/markup-compatibility/2006" xmlns:p14="http://schemas.microsoft.com/office/powerpoint/2010/main">
    <mc:Choice Requires="p14">
      <p:transition spd="slow" p14:dur="2000" advTm="38077"/>
    </mc:Choice>
    <mc:Fallback xmlns="">
      <p:transition spd="slow" advTm="3807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35184"/>
            <a:ext cx="10392296" cy="1143000"/>
          </a:xfrm>
        </p:spPr>
        <p:txBody>
          <a:bodyPr/>
          <a:lstStyle/>
          <a:p>
            <a:r>
              <a:rPr lang="en-US" sz="2800" b="1" dirty="0">
                <a:latin typeface="Arial" panose="020B0604020202020204" pitchFamily="34" charset="0"/>
                <a:cs typeface="Arial" panose="020B0604020202020204" pitchFamily="34" charset="0"/>
              </a:rPr>
              <a:t>Could geographically targeted control work?</a:t>
            </a:r>
            <a:endParaRPr lang="en-US" sz="28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5" name="TextBox 1">
            <a:extLst>
              <a:ext uri="{FF2B5EF4-FFF2-40B4-BE49-F238E27FC236}">
                <a16:creationId xmlns:a16="http://schemas.microsoft.com/office/drawing/2014/main" xmlns="" id="{61C45A82-ED0E-46E8-A321-9A77C62871F5}"/>
              </a:ext>
            </a:extLst>
          </p:cNvPr>
          <p:cNvSpPr txBox="1">
            <a:spLocks noChangeArrowheads="1"/>
          </p:cNvSpPr>
          <p:nvPr/>
        </p:nvSpPr>
        <p:spPr bwMode="auto">
          <a:xfrm>
            <a:off x="394252" y="855997"/>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dirty="0">
                <a:solidFill>
                  <a:srgbClr val="000000"/>
                </a:solidFill>
                <a:latin typeface="Arial" panose="020B0604020202020204" pitchFamily="34" charset="0"/>
                <a:cs typeface="Arial" panose="020B0604020202020204" pitchFamily="34" charset="0"/>
              </a:rPr>
              <a:t>Are high prevalence HIV epidemics in fishing communities (i.e. “hotspots”) driving HIV transmission in the general agrarian and trading population?</a:t>
            </a:r>
          </a:p>
        </p:txBody>
      </p:sp>
      <p:pic>
        <p:nvPicPr>
          <p:cNvPr id="16" name="Picture 7">
            <a:extLst>
              <a:ext uri="{FF2B5EF4-FFF2-40B4-BE49-F238E27FC236}">
                <a16:creationId xmlns:a16="http://schemas.microsoft.com/office/drawing/2014/main" xmlns="" id="{553F9740-C8F6-49C5-84CC-B18B969D4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09" y="2219380"/>
            <a:ext cx="4315791" cy="362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0">
            <a:extLst>
              <a:ext uri="{FF2B5EF4-FFF2-40B4-BE49-F238E27FC236}">
                <a16:creationId xmlns:a16="http://schemas.microsoft.com/office/drawing/2014/main" xmlns="" id="{0590AB2B-3B27-4F64-BC5A-64806D124DC9}"/>
              </a:ext>
            </a:extLst>
          </p:cNvPr>
          <p:cNvSpPr>
            <a:spLocks noChangeArrowheads="1"/>
          </p:cNvSpPr>
          <p:nvPr/>
        </p:nvSpPr>
        <p:spPr bwMode="auto">
          <a:xfrm>
            <a:off x="3686413" y="2972567"/>
            <a:ext cx="703025" cy="2307527"/>
          </a:xfrm>
          <a:prstGeom prst="rect">
            <a:avLst/>
          </a:prstGeom>
          <a:noFill/>
          <a:ln w="28575" algn="ctr">
            <a:solidFill>
              <a:srgbClr val="380DB3"/>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altLang="en-US" b="0">
              <a:solidFill>
                <a:srgbClr val="000000"/>
              </a:solidFill>
            </a:endParaRPr>
          </a:p>
        </p:txBody>
      </p:sp>
      <p:sp>
        <p:nvSpPr>
          <p:cNvPr id="18" name="Rectangle 11">
            <a:extLst>
              <a:ext uri="{FF2B5EF4-FFF2-40B4-BE49-F238E27FC236}">
                <a16:creationId xmlns:a16="http://schemas.microsoft.com/office/drawing/2014/main" xmlns="" id="{91DC5968-7872-42FD-83E8-01E518B8C5CC}"/>
              </a:ext>
            </a:extLst>
          </p:cNvPr>
          <p:cNvSpPr>
            <a:spLocks noChangeArrowheads="1"/>
          </p:cNvSpPr>
          <p:nvPr/>
        </p:nvSpPr>
        <p:spPr bwMode="auto">
          <a:xfrm>
            <a:off x="1994344" y="3069264"/>
            <a:ext cx="1342582" cy="1982230"/>
          </a:xfrm>
          <a:prstGeom prst="rect">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altLang="en-US" b="0">
              <a:solidFill>
                <a:srgbClr val="000000"/>
              </a:solidFill>
            </a:endParaRPr>
          </a:p>
        </p:txBody>
      </p:sp>
      <p:sp>
        <p:nvSpPr>
          <p:cNvPr id="19" name="TextBox 13">
            <a:extLst>
              <a:ext uri="{FF2B5EF4-FFF2-40B4-BE49-F238E27FC236}">
                <a16:creationId xmlns:a16="http://schemas.microsoft.com/office/drawing/2014/main" xmlns="" id="{0FECEC13-0E4C-4C93-8FC7-AC7B0F060AEF}"/>
              </a:ext>
            </a:extLst>
          </p:cNvPr>
          <p:cNvSpPr txBox="1">
            <a:spLocks noChangeArrowheads="1"/>
          </p:cNvSpPr>
          <p:nvPr/>
        </p:nvSpPr>
        <p:spPr bwMode="auto">
          <a:xfrm>
            <a:off x="1866723" y="3426160"/>
            <a:ext cx="1562277" cy="65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800">
                <a:solidFill>
                  <a:srgbClr val="FF0000"/>
                </a:solidFill>
                <a:latin typeface="Arial" pitchFamily="34" charset="0"/>
              </a:rPr>
              <a:t>Lower</a:t>
            </a:r>
          </a:p>
          <a:p>
            <a:pPr algn="ctr" eaLnBrk="1" hangingPunct="1"/>
            <a:r>
              <a:rPr lang="en-US" altLang="en-US" sz="1800">
                <a:solidFill>
                  <a:srgbClr val="FF0000"/>
                </a:solidFill>
                <a:latin typeface="Arial" pitchFamily="34" charset="0"/>
              </a:rPr>
              <a:t>prevalence </a:t>
            </a:r>
          </a:p>
        </p:txBody>
      </p:sp>
      <p:sp>
        <p:nvSpPr>
          <p:cNvPr id="20" name="Right Arrow 3">
            <a:extLst>
              <a:ext uri="{FF2B5EF4-FFF2-40B4-BE49-F238E27FC236}">
                <a16:creationId xmlns:a16="http://schemas.microsoft.com/office/drawing/2014/main" xmlns="" id="{FCCAD734-F838-432E-BB23-A41DD881C648}"/>
              </a:ext>
            </a:extLst>
          </p:cNvPr>
          <p:cNvSpPr>
            <a:spLocks noChangeArrowheads="1"/>
          </p:cNvSpPr>
          <p:nvPr/>
        </p:nvSpPr>
        <p:spPr bwMode="auto">
          <a:xfrm rot="10800000">
            <a:off x="3332717" y="4050624"/>
            <a:ext cx="366158" cy="249982"/>
          </a:xfrm>
          <a:prstGeom prst="rightArrow">
            <a:avLst>
              <a:gd name="adj1" fmla="val 50000"/>
              <a:gd name="adj2" fmla="val 50334"/>
            </a:avLst>
          </a:prstGeom>
          <a:solidFill>
            <a:srgbClr val="FF0000"/>
          </a:solidFill>
          <a:ln w="9525" algn="ctr">
            <a:solidFill>
              <a:schemeClr val="tx1"/>
            </a:solidFill>
            <a:round/>
            <a:headEnd/>
            <a:tailEnd/>
          </a:ln>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altLang="en-US" b="0">
              <a:solidFill>
                <a:srgbClr val="000000"/>
              </a:solidFill>
            </a:endParaRPr>
          </a:p>
        </p:txBody>
      </p:sp>
      <p:pic>
        <p:nvPicPr>
          <p:cNvPr id="21" name="Picture 2">
            <a:extLst>
              <a:ext uri="{FF2B5EF4-FFF2-40B4-BE49-F238E27FC236}">
                <a16:creationId xmlns:a16="http://schemas.microsoft.com/office/drawing/2014/main" xmlns="" id="{BA37249D-1FAF-49CA-BF3B-35095B006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562" y="2240270"/>
            <a:ext cx="4099351" cy="348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
            <a:extLst>
              <a:ext uri="{FF2B5EF4-FFF2-40B4-BE49-F238E27FC236}">
                <a16:creationId xmlns:a16="http://schemas.microsoft.com/office/drawing/2014/main" xmlns="" id="{60C64904-4D05-4C48-BD34-311779FDD02F}"/>
              </a:ext>
            </a:extLst>
          </p:cNvPr>
          <p:cNvSpPr txBox="1">
            <a:spLocks noChangeArrowheads="1"/>
          </p:cNvSpPr>
          <p:nvPr/>
        </p:nvSpPr>
        <p:spPr bwMode="auto">
          <a:xfrm>
            <a:off x="3246261" y="3199132"/>
            <a:ext cx="1562277" cy="65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800">
                <a:solidFill>
                  <a:srgbClr val="FF0000"/>
                </a:solidFill>
                <a:latin typeface="Arial" pitchFamily="34" charset="0"/>
              </a:rPr>
              <a:t>High prevalence </a:t>
            </a:r>
          </a:p>
        </p:txBody>
      </p:sp>
      <p:sp>
        <p:nvSpPr>
          <p:cNvPr id="23" name="Rectangle 22">
            <a:extLst>
              <a:ext uri="{FF2B5EF4-FFF2-40B4-BE49-F238E27FC236}">
                <a16:creationId xmlns:a16="http://schemas.microsoft.com/office/drawing/2014/main" xmlns="" id="{B19E47AC-6CD8-4ED9-A5B4-B6367BE55AF1}"/>
              </a:ext>
            </a:extLst>
          </p:cNvPr>
          <p:cNvSpPr>
            <a:spLocks noChangeArrowheads="1"/>
          </p:cNvSpPr>
          <p:nvPr/>
        </p:nvSpPr>
        <p:spPr bwMode="auto">
          <a:xfrm>
            <a:off x="6063145" y="3071088"/>
            <a:ext cx="1340955" cy="1786732"/>
          </a:xfrm>
          <a:prstGeom prst="rect">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altLang="en-US" b="0">
              <a:solidFill>
                <a:srgbClr val="000000"/>
              </a:solidFill>
            </a:endParaRPr>
          </a:p>
        </p:txBody>
      </p:sp>
      <p:sp>
        <p:nvSpPr>
          <p:cNvPr id="24" name="Rectangle 23">
            <a:extLst>
              <a:ext uri="{FF2B5EF4-FFF2-40B4-BE49-F238E27FC236}">
                <a16:creationId xmlns:a16="http://schemas.microsoft.com/office/drawing/2014/main" xmlns="" id="{E088B17F-1AF0-43D4-BCBC-889E13B89606}"/>
              </a:ext>
            </a:extLst>
          </p:cNvPr>
          <p:cNvSpPr>
            <a:spLocks noChangeArrowheads="1"/>
          </p:cNvSpPr>
          <p:nvPr/>
        </p:nvSpPr>
        <p:spPr bwMode="auto">
          <a:xfrm>
            <a:off x="7680889" y="2915100"/>
            <a:ext cx="624911" cy="2171319"/>
          </a:xfrm>
          <a:prstGeom prst="rect">
            <a:avLst/>
          </a:prstGeom>
          <a:noFill/>
          <a:ln w="28575" algn="ctr">
            <a:solidFill>
              <a:srgbClr val="380DB3"/>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altLang="en-US" b="0">
              <a:solidFill>
                <a:srgbClr val="000000"/>
              </a:solidFill>
            </a:endParaRPr>
          </a:p>
        </p:txBody>
      </p:sp>
      <p:sp>
        <p:nvSpPr>
          <p:cNvPr id="25" name="Right Arrow 22">
            <a:extLst>
              <a:ext uri="{FF2B5EF4-FFF2-40B4-BE49-F238E27FC236}">
                <a16:creationId xmlns:a16="http://schemas.microsoft.com/office/drawing/2014/main" xmlns="" id="{CAD36D49-19B8-475B-A569-F98860CFB288}"/>
              </a:ext>
            </a:extLst>
          </p:cNvPr>
          <p:cNvSpPr>
            <a:spLocks noChangeArrowheads="1"/>
          </p:cNvSpPr>
          <p:nvPr/>
        </p:nvSpPr>
        <p:spPr bwMode="auto">
          <a:xfrm rot="10800000">
            <a:off x="7383107" y="3979172"/>
            <a:ext cx="338493" cy="251584"/>
          </a:xfrm>
          <a:prstGeom prst="rightArrow">
            <a:avLst>
              <a:gd name="adj1" fmla="val 50000"/>
              <a:gd name="adj2" fmla="val 49817"/>
            </a:avLst>
          </a:prstGeom>
          <a:solidFill>
            <a:srgbClr val="FF0000"/>
          </a:solidFill>
          <a:ln w="9525" algn="ctr">
            <a:solidFill>
              <a:schemeClr val="tx1"/>
            </a:solidFill>
            <a:round/>
            <a:headEnd/>
            <a:tailEnd/>
          </a:ln>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altLang="en-US" b="0">
              <a:solidFill>
                <a:srgbClr val="000000"/>
              </a:solidFill>
            </a:endParaRPr>
          </a:p>
        </p:txBody>
      </p:sp>
      <p:sp>
        <p:nvSpPr>
          <p:cNvPr id="26" name="TextBox 25">
            <a:extLst>
              <a:ext uri="{FF2B5EF4-FFF2-40B4-BE49-F238E27FC236}">
                <a16:creationId xmlns:a16="http://schemas.microsoft.com/office/drawing/2014/main" xmlns="" id="{0BE9DC99-292B-4990-AE5A-0E036EE39608}"/>
              </a:ext>
            </a:extLst>
          </p:cNvPr>
          <p:cNvSpPr txBox="1">
            <a:spLocks noChangeArrowheads="1"/>
          </p:cNvSpPr>
          <p:nvPr/>
        </p:nvSpPr>
        <p:spPr bwMode="auto">
          <a:xfrm>
            <a:off x="5949773" y="3556320"/>
            <a:ext cx="15622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800" dirty="0">
                <a:solidFill>
                  <a:srgbClr val="FF0000"/>
                </a:solidFill>
                <a:latin typeface="Arial" pitchFamily="34" charset="0"/>
              </a:rPr>
              <a:t>High HIV case </a:t>
            </a:r>
          </a:p>
          <a:p>
            <a:pPr algn="ctr" eaLnBrk="1" hangingPunct="1"/>
            <a:r>
              <a:rPr lang="en-US" altLang="en-US" sz="1800" dirty="0">
                <a:solidFill>
                  <a:srgbClr val="FF0000"/>
                </a:solidFill>
                <a:latin typeface="Arial" pitchFamily="34" charset="0"/>
              </a:rPr>
              <a:t>counts</a:t>
            </a:r>
          </a:p>
        </p:txBody>
      </p:sp>
      <p:sp>
        <p:nvSpPr>
          <p:cNvPr id="27" name="TextBox 26">
            <a:extLst>
              <a:ext uri="{FF2B5EF4-FFF2-40B4-BE49-F238E27FC236}">
                <a16:creationId xmlns:a16="http://schemas.microsoft.com/office/drawing/2014/main" xmlns="" id="{53CF27F2-AEF0-4ADD-84DF-8B4B331F9FEF}"/>
              </a:ext>
            </a:extLst>
          </p:cNvPr>
          <p:cNvSpPr txBox="1">
            <a:spLocks noChangeArrowheads="1"/>
          </p:cNvSpPr>
          <p:nvPr/>
        </p:nvSpPr>
        <p:spPr bwMode="auto">
          <a:xfrm>
            <a:off x="7429323" y="3245185"/>
            <a:ext cx="1562277" cy="65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800">
                <a:solidFill>
                  <a:srgbClr val="FF0000"/>
                </a:solidFill>
                <a:latin typeface="Arial" pitchFamily="34" charset="0"/>
              </a:rPr>
              <a:t>Lower case counts</a:t>
            </a:r>
          </a:p>
        </p:txBody>
      </p:sp>
      <p:sp>
        <p:nvSpPr>
          <p:cNvPr id="28" name="TextBox 27">
            <a:extLst>
              <a:ext uri="{FF2B5EF4-FFF2-40B4-BE49-F238E27FC236}">
                <a16:creationId xmlns:a16="http://schemas.microsoft.com/office/drawing/2014/main" xmlns="" id="{4AD19035-6916-4647-B3FD-1A2982FD2EC4}"/>
              </a:ext>
            </a:extLst>
          </p:cNvPr>
          <p:cNvSpPr txBox="1">
            <a:spLocks noChangeArrowheads="1"/>
          </p:cNvSpPr>
          <p:nvPr/>
        </p:nvSpPr>
        <p:spPr bwMode="auto">
          <a:xfrm>
            <a:off x="7341817" y="3720082"/>
            <a:ext cx="468683" cy="37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800" dirty="0">
                <a:solidFill>
                  <a:srgbClr val="FF0000"/>
                </a:solidFill>
                <a:latin typeface="Arial" pitchFamily="34" charset="0"/>
              </a:rPr>
              <a:t>?</a:t>
            </a:r>
          </a:p>
        </p:txBody>
      </p:sp>
      <p:sp>
        <p:nvSpPr>
          <p:cNvPr id="30" name="TextBox 29">
            <a:extLst>
              <a:ext uri="{FF2B5EF4-FFF2-40B4-BE49-F238E27FC236}">
                <a16:creationId xmlns:a16="http://schemas.microsoft.com/office/drawing/2014/main" xmlns="" id="{5D35C13C-757A-4CE8-BA4F-2DD2DF367343}"/>
              </a:ext>
            </a:extLst>
          </p:cNvPr>
          <p:cNvSpPr txBox="1">
            <a:spLocks noChangeArrowheads="1"/>
          </p:cNvSpPr>
          <p:nvPr/>
        </p:nvSpPr>
        <p:spPr bwMode="auto">
          <a:xfrm>
            <a:off x="3311155" y="3734369"/>
            <a:ext cx="468683" cy="37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800" dirty="0">
                <a:solidFill>
                  <a:srgbClr val="FF0000"/>
                </a:solidFill>
                <a:latin typeface="Arial" pitchFamily="34" charset="0"/>
              </a:rPr>
              <a:t>?</a:t>
            </a:r>
          </a:p>
        </p:txBody>
      </p:sp>
      <p:pic>
        <p:nvPicPr>
          <p:cNvPr id="32" name="Picture 31">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5"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4061801093"/>
      </p:ext>
    </p:extLst>
  </p:cSld>
  <p:clrMapOvr>
    <a:masterClrMapping/>
  </p:clrMapOvr>
  <mc:AlternateContent xmlns:mc="http://schemas.openxmlformats.org/markup-compatibility/2006" xmlns:p14="http://schemas.microsoft.com/office/powerpoint/2010/main">
    <mc:Choice Requires="p14">
      <p:transition spd="slow" p14:dur="2000" advTm="52096"/>
    </mc:Choice>
    <mc:Fallback xmlns="">
      <p:transition spd="slow" advTm="5209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9053353" cy="1143000"/>
          </a:xfrm>
        </p:spPr>
        <p:txBody>
          <a:bodyPr/>
          <a:lstStyle/>
          <a:p>
            <a:r>
              <a:rPr lang="en-US" sz="2800" b="1" dirty="0">
                <a:latin typeface="Arial" panose="020B0604020202020204" pitchFamily="34" charset="0"/>
                <a:cs typeface="Arial" panose="020B0604020202020204" pitchFamily="34" charset="0"/>
              </a:rPr>
              <a:t>Are Lake Victoria fishing communities sources of HIV transmission? </a:t>
            </a:r>
            <a:endParaRPr lang="en-US" sz="28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938569"/>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xmlns="" id="{093FA788-4727-465F-8536-9FD261687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567" y="1709531"/>
            <a:ext cx="4216516" cy="245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8">
            <a:extLst>
              <a:ext uri="{FF2B5EF4-FFF2-40B4-BE49-F238E27FC236}">
                <a16:creationId xmlns:a16="http://schemas.microsoft.com/office/drawing/2014/main" xmlns="" id="{AF4D91D8-63B6-4FCD-A742-4D1B7A9A06ED}"/>
              </a:ext>
            </a:extLst>
          </p:cNvPr>
          <p:cNvSpPr txBox="1"/>
          <p:nvPr/>
        </p:nvSpPr>
        <p:spPr>
          <a:xfrm>
            <a:off x="225983" y="1050071"/>
            <a:ext cx="4275339" cy="5170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2400" b="1" dirty="0">
                <a:latin typeface="Arial" panose="020B0604020202020204" pitchFamily="34" charset="0"/>
                <a:ea typeface="Helvetica" charset="0"/>
                <a:cs typeface="Arial" panose="020B0604020202020204" pitchFamily="34" charset="0"/>
              </a:rPr>
              <a:t>R01 NIAID, Gates Foundation</a:t>
            </a:r>
          </a:p>
          <a:p>
            <a:endParaRPr lang="en-US" altLang="en-US" sz="2400" b="1" dirty="0">
              <a:latin typeface="Arial" panose="020B0604020202020204" pitchFamily="34" charset="0"/>
              <a:ea typeface="Helvetica" charset="0"/>
              <a:cs typeface="Arial" panose="020B0604020202020204" pitchFamily="34" charset="0"/>
            </a:endParaRPr>
          </a:p>
          <a:p>
            <a:r>
              <a:rPr lang="en-US" altLang="en-US" sz="2400" b="1" dirty="0">
                <a:latin typeface="Arial" panose="020B0604020202020204" pitchFamily="34" charset="0"/>
                <a:ea typeface="Helvetica" charset="0"/>
                <a:cs typeface="Arial" panose="020B0604020202020204" pitchFamily="34" charset="0"/>
              </a:rPr>
              <a:t>Objective: </a:t>
            </a:r>
            <a:r>
              <a:rPr lang="en-US" altLang="en-US" sz="2400" dirty="0">
                <a:latin typeface="Arial" panose="020B0604020202020204" pitchFamily="34" charset="0"/>
                <a:ea typeface="Helvetica" charset="0"/>
                <a:cs typeface="Arial" panose="020B0604020202020204" pitchFamily="34" charset="0"/>
              </a:rPr>
              <a:t>Analyze migration networks and viral infection flows between high and low prevalence communities in the Rakai Community Cohort Study </a:t>
            </a:r>
          </a:p>
          <a:p>
            <a:endParaRPr lang="en-US" altLang="en-US" sz="2400" dirty="0">
              <a:latin typeface="Arial" panose="020B0604020202020204" pitchFamily="34" charset="0"/>
              <a:ea typeface="Helvetica" charset="0"/>
              <a:cs typeface="Arial" panose="020B0604020202020204" pitchFamily="34" charset="0"/>
            </a:endParaRPr>
          </a:p>
          <a:p>
            <a:r>
              <a:rPr lang="en-US" altLang="en-US" sz="2400" b="1" dirty="0">
                <a:latin typeface="Arial" panose="020B0604020202020204" pitchFamily="34" charset="0"/>
                <a:ea typeface="Helvetica" charset="0"/>
                <a:cs typeface="Arial" panose="020B0604020202020204" pitchFamily="34" charset="0"/>
              </a:rPr>
              <a:t>Data: </a:t>
            </a:r>
            <a:r>
              <a:rPr lang="en-US" altLang="en-US" sz="2400" dirty="0">
                <a:latin typeface="Arial" panose="020B0604020202020204" pitchFamily="34" charset="0"/>
                <a:ea typeface="Helvetica" charset="0"/>
                <a:cs typeface="Arial" panose="020B0604020202020204" pitchFamily="34" charset="0"/>
              </a:rPr>
              <a:t>Census migration data; Deep sequencing viral phylogenetics</a:t>
            </a:r>
          </a:p>
          <a:p>
            <a:endParaRPr lang="en-US" dirty="0"/>
          </a:p>
        </p:txBody>
      </p:sp>
      <p:pic>
        <p:nvPicPr>
          <p:cNvPr id="8" name="Picture 7">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2768616194"/>
      </p:ext>
    </p:extLst>
  </p:cSld>
  <p:clrMapOvr>
    <a:masterClrMapping/>
  </p:clrMapOvr>
  <mc:AlternateContent xmlns:mc="http://schemas.openxmlformats.org/markup-compatibility/2006" xmlns:p14="http://schemas.microsoft.com/office/powerpoint/2010/main">
    <mc:Choice Requires="p14">
      <p:transition spd="slow" p14:dur="2000" advTm="34697"/>
    </mc:Choice>
    <mc:Fallback xmlns="">
      <p:transition spd="slow" advTm="3469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8229600" cy="1143000"/>
          </a:xfrm>
        </p:spPr>
        <p:txBody>
          <a:bodyPr/>
          <a:lstStyle/>
          <a:p>
            <a:r>
              <a:rPr lang="en-US" sz="2800" b="1" dirty="0">
                <a:latin typeface="Arial" panose="020B0604020202020204" pitchFamily="34" charset="0"/>
                <a:cs typeface="Arial" panose="020B0604020202020204" pitchFamily="34" charset="0"/>
              </a:rPr>
              <a:t>Migration flows and HIV</a:t>
            </a:r>
            <a:endParaRPr lang="en-US" sz="28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xmlns="" id="{3214808E-635D-4B01-B605-4268EBBA3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494" y="721354"/>
            <a:ext cx="5840175" cy="565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8">
            <a:extLst>
              <a:ext uri="{FF2B5EF4-FFF2-40B4-BE49-F238E27FC236}">
                <a16:creationId xmlns:a16="http://schemas.microsoft.com/office/drawing/2014/main" xmlns="" id="{561DF919-92D2-4586-AE05-AB3787639D65}"/>
              </a:ext>
            </a:extLst>
          </p:cNvPr>
          <p:cNvSpPr txBox="1"/>
          <p:nvPr/>
        </p:nvSpPr>
        <p:spPr>
          <a:xfrm>
            <a:off x="6698911" y="6494763"/>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Grabowski et al. Submitted</a:t>
            </a:r>
            <a:endParaRPr lang="en-GB" sz="1400" i="1" dirty="0">
              <a:solidFill>
                <a:prstClr val="black"/>
              </a:solidFill>
              <a:ea typeface="ＭＳ Ｐゴシック" charset="-128"/>
            </a:endParaRPr>
          </a:p>
        </p:txBody>
      </p:sp>
      <p:pic>
        <p:nvPicPr>
          <p:cNvPr id="11" name="Picture 10">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
        <p:nvSpPr>
          <p:cNvPr id="7" name="TextBox 2">
            <a:extLst>
              <a:ext uri="{FF2B5EF4-FFF2-40B4-BE49-F238E27FC236}">
                <a16:creationId xmlns:a16="http://schemas.microsoft.com/office/drawing/2014/main" xmlns="" id="{B4D03797-3D68-42E0-843F-CCAE9142159F}"/>
              </a:ext>
            </a:extLst>
          </p:cNvPr>
          <p:cNvSpPr txBox="1"/>
          <p:nvPr/>
        </p:nvSpPr>
        <p:spPr>
          <a:xfrm>
            <a:off x="225755" y="871669"/>
            <a:ext cx="2682908" cy="56323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Preferential migration of HIV positive persons into fishing communities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Phenomenon  largely driven by highly infected female populations with low ART coverage </a:t>
            </a:r>
          </a:p>
          <a:p>
            <a:pPr marL="457200" indent="-457200">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635968"/>
      </p:ext>
    </p:extLst>
  </p:cSld>
  <p:clrMapOvr>
    <a:masterClrMapping/>
  </p:clrMapOvr>
  <mc:AlternateContent xmlns:mc="http://schemas.openxmlformats.org/markup-compatibility/2006" xmlns:p14="http://schemas.microsoft.com/office/powerpoint/2010/main">
    <mc:Choice Requires="p14">
      <p:transition spd="slow" p14:dur="2000" advTm="92992"/>
    </mc:Choice>
    <mc:Fallback xmlns="">
      <p:transition spd="slow" advTm="9299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8229600" cy="1143000"/>
          </a:xfrm>
        </p:spPr>
        <p:txBody>
          <a:bodyPr/>
          <a:lstStyle/>
          <a:p>
            <a:r>
              <a:rPr lang="en-US" sz="2800" b="1" dirty="0">
                <a:latin typeface="Arial" panose="020B0604020202020204" pitchFamily="34" charset="0"/>
                <a:cs typeface="Arial" panose="020B0604020202020204" pitchFamily="34" charset="0"/>
              </a:rPr>
              <a:t>Assessing viral flow between communities</a:t>
            </a:r>
            <a:endParaRPr lang="en-US" sz="28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xmlns="" id="{AD1809F3-7C22-45D5-8AD9-3527797E17A5}"/>
              </a:ext>
            </a:extLst>
          </p:cNvPr>
          <p:cNvSpPr>
            <a:spLocks noGrp="1"/>
          </p:cNvSpPr>
          <p:nvPr/>
        </p:nvSpPr>
        <p:spPr>
          <a:xfrm>
            <a:off x="127201" y="866774"/>
            <a:ext cx="4699525" cy="5387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latin typeface="Arial" panose="020B0604020202020204" pitchFamily="34" charset="0"/>
                <a:cs typeface="Arial" panose="020B0604020202020204" pitchFamily="34" charset="0"/>
              </a:rPr>
              <a:t>PANGEA-HIV consortium (BMGF funded): 4074 serum samples collected, 2011-2014 for next generation HIV </a:t>
            </a:r>
            <a:r>
              <a:rPr lang="en-US" sz="3100" dirty="0" smtClean="0">
                <a:latin typeface="Arial" panose="020B0604020202020204" pitchFamily="34" charset="0"/>
                <a:cs typeface="Arial" panose="020B0604020202020204" pitchFamily="34" charset="0"/>
              </a:rPr>
              <a:t>sequencing</a:t>
            </a:r>
            <a:endParaRPr lang="en-US" sz="3100" dirty="0">
              <a:latin typeface="Arial" panose="020B0604020202020204" pitchFamily="34" charset="0"/>
              <a:cs typeface="Arial" panose="020B0604020202020204" pitchFamily="34" charset="0"/>
            </a:endParaRPr>
          </a:p>
          <a:p>
            <a:pPr marL="0" indent="0">
              <a:buNone/>
            </a:pPr>
            <a:endParaRPr lang="en-US" sz="3100" dirty="0">
              <a:latin typeface="Arial" panose="020B0604020202020204" pitchFamily="34" charset="0"/>
              <a:cs typeface="Arial" panose="020B0604020202020204" pitchFamily="34" charset="0"/>
            </a:endParaRPr>
          </a:p>
          <a:p>
            <a:r>
              <a:rPr lang="en-US" sz="3100" dirty="0">
                <a:latin typeface="Arial" panose="020B0604020202020204" pitchFamily="34" charset="0"/>
                <a:cs typeface="Arial" panose="020B0604020202020204" pitchFamily="34" charset="0"/>
              </a:rPr>
              <a:t>Reconstructed HIV transmission networks using viral </a:t>
            </a:r>
            <a:r>
              <a:rPr lang="en-US" sz="3100" dirty="0" smtClean="0">
                <a:latin typeface="Arial" panose="020B0604020202020204" pitchFamily="34" charset="0"/>
                <a:cs typeface="Arial" panose="020B0604020202020204" pitchFamily="34" charset="0"/>
              </a:rPr>
              <a:t>genomes</a:t>
            </a:r>
            <a:endParaRPr lang="en-US" sz="3100" dirty="0">
              <a:latin typeface="Arial" panose="020B0604020202020204" pitchFamily="34" charset="0"/>
              <a:cs typeface="Arial" panose="020B0604020202020204" pitchFamily="34" charset="0"/>
            </a:endParaRPr>
          </a:p>
          <a:p>
            <a:pPr marL="0" indent="0">
              <a:buNone/>
            </a:pPr>
            <a:endParaRPr lang="en-US" sz="3100" dirty="0">
              <a:latin typeface="Arial" panose="020B0604020202020204" pitchFamily="34" charset="0"/>
              <a:cs typeface="Arial" panose="020B0604020202020204" pitchFamily="34" charset="0"/>
            </a:endParaRPr>
          </a:p>
          <a:p>
            <a:r>
              <a:rPr lang="en-US" sz="3100" dirty="0">
                <a:latin typeface="Arial" panose="020B0604020202020204" pitchFamily="34" charset="0"/>
                <a:cs typeface="Arial" panose="020B0604020202020204" pitchFamily="34" charset="0"/>
              </a:rPr>
              <a:t>Estimated proportion of transmission within and between fishing and inland agrarian and trading </a:t>
            </a:r>
            <a:r>
              <a:rPr lang="en-US" sz="3100" dirty="0" smtClean="0">
                <a:latin typeface="Arial" panose="020B0604020202020204" pitchFamily="34" charset="0"/>
                <a:cs typeface="Arial" panose="020B0604020202020204" pitchFamily="34" charset="0"/>
              </a:rPr>
              <a:t>populations</a:t>
            </a:r>
            <a:endParaRPr lang="en-US" dirty="0"/>
          </a:p>
        </p:txBody>
      </p:sp>
      <p:pic>
        <p:nvPicPr>
          <p:cNvPr id="8" name="Picture 7">
            <a:extLst>
              <a:ext uri="{FF2B5EF4-FFF2-40B4-BE49-F238E27FC236}">
                <a16:creationId xmlns:a16="http://schemas.microsoft.com/office/drawing/2014/main" xmlns="" id="{59726393-9ADA-46CD-8B91-CD1812CF5306}"/>
              </a:ext>
            </a:extLst>
          </p:cNvPr>
          <p:cNvPicPr>
            <a:picLocks noChangeAspect="1"/>
          </p:cNvPicPr>
          <p:nvPr/>
        </p:nvPicPr>
        <p:blipFill>
          <a:blip r:embed="rId3"/>
          <a:stretch>
            <a:fillRect/>
          </a:stretch>
        </p:blipFill>
        <p:spPr>
          <a:xfrm>
            <a:off x="4710874" y="3948393"/>
            <a:ext cx="1400884" cy="1842188"/>
          </a:xfrm>
          <a:prstGeom prst="rect">
            <a:avLst/>
          </a:prstGeom>
        </p:spPr>
      </p:pic>
      <p:sp>
        <p:nvSpPr>
          <p:cNvPr id="9" name="TextBox 4">
            <a:extLst>
              <a:ext uri="{FF2B5EF4-FFF2-40B4-BE49-F238E27FC236}">
                <a16:creationId xmlns:a16="http://schemas.microsoft.com/office/drawing/2014/main" xmlns="" id="{3CB86A0A-4106-4C8C-B520-E85BBC6F0454}"/>
              </a:ext>
            </a:extLst>
          </p:cNvPr>
          <p:cNvSpPr txBox="1"/>
          <p:nvPr/>
        </p:nvSpPr>
        <p:spPr>
          <a:xfrm>
            <a:off x="4492580" y="5940607"/>
            <a:ext cx="214275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Oliver Ratmann</a:t>
            </a:r>
          </a:p>
        </p:txBody>
      </p:sp>
      <p:pic>
        <p:nvPicPr>
          <p:cNvPr id="11" name="Picture 10">
            <a:extLst>
              <a:ext uri="{FF2B5EF4-FFF2-40B4-BE49-F238E27FC236}">
                <a16:creationId xmlns:a16="http://schemas.microsoft.com/office/drawing/2014/main" xmlns="" id="{62225F9B-66D5-47A1-A8A2-A12C8E721565}"/>
              </a:ext>
            </a:extLst>
          </p:cNvPr>
          <p:cNvPicPr>
            <a:picLocks noChangeAspect="1"/>
          </p:cNvPicPr>
          <p:nvPr/>
        </p:nvPicPr>
        <p:blipFill>
          <a:blip r:embed="rId4"/>
          <a:stretch>
            <a:fillRect/>
          </a:stretch>
        </p:blipFill>
        <p:spPr>
          <a:xfrm>
            <a:off x="6806655" y="4169465"/>
            <a:ext cx="1567271" cy="1567271"/>
          </a:xfrm>
          <a:prstGeom prst="rect">
            <a:avLst/>
          </a:prstGeom>
        </p:spPr>
      </p:pic>
      <p:sp>
        <p:nvSpPr>
          <p:cNvPr id="12" name="TextBox 10">
            <a:extLst>
              <a:ext uri="{FF2B5EF4-FFF2-40B4-BE49-F238E27FC236}">
                <a16:creationId xmlns:a16="http://schemas.microsoft.com/office/drawing/2014/main" xmlns="" id="{1BA3C1D8-F7C6-4846-9A0D-D9CE764667A5}"/>
              </a:ext>
            </a:extLst>
          </p:cNvPr>
          <p:cNvSpPr txBox="1"/>
          <p:nvPr/>
        </p:nvSpPr>
        <p:spPr>
          <a:xfrm>
            <a:off x="6518911" y="5940607"/>
            <a:ext cx="214275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Christophe Fraser</a:t>
            </a:r>
          </a:p>
        </p:txBody>
      </p:sp>
      <p:pic>
        <p:nvPicPr>
          <p:cNvPr id="13" name="Picture 12">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5" cstate="print"/>
          <a:srcRect l="5966" t="19231" r="66034" b="19231"/>
          <a:stretch/>
        </p:blipFill>
        <p:spPr bwMode="auto">
          <a:xfrm>
            <a:off x="8583651" y="121387"/>
            <a:ext cx="433069" cy="433068"/>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4944994" y="962954"/>
            <a:ext cx="3380685" cy="2835413"/>
          </a:xfrm>
          <a:prstGeom prst="rect">
            <a:avLst/>
          </a:prstGeom>
        </p:spPr>
      </p:pic>
    </p:spTree>
    <p:extLst>
      <p:ext uri="{BB962C8B-B14F-4D97-AF65-F5344CB8AC3E}">
        <p14:creationId xmlns:p14="http://schemas.microsoft.com/office/powerpoint/2010/main" val="1470752507"/>
      </p:ext>
    </p:extLst>
  </p:cSld>
  <p:clrMapOvr>
    <a:masterClrMapping/>
  </p:clrMapOvr>
  <mc:AlternateContent xmlns:mc="http://schemas.openxmlformats.org/markup-compatibility/2006" xmlns:p14="http://schemas.microsoft.com/office/powerpoint/2010/main">
    <mc:Choice Requires="p14">
      <p:transition spd="slow" p14:dur="2000" advTm="38254"/>
    </mc:Choice>
    <mc:Fallback xmlns="">
      <p:transition spd="slow" advTm="3825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8229600" cy="1143000"/>
          </a:xfrm>
        </p:spPr>
        <p:txBody>
          <a:bodyPr/>
          <a:lstStyle/>
          <a:p>
            <a:r>
              <a:rPr lang="en-US" sz="2800" b="1" dirty="0">
                <a:latin typeface="Arial" panose="020B0604020202020204" pitchFamily="34" charset="0"/>
                <a:cs typeface="Arial" panose="020B0604020202020204" pitchFamily="34" charset="0"/>
              </a:rPr>
              <a:t>Viral flows between communities</a:t>
            </a:r>
            <a:endParaRPr lang="en-US" sz="28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35" y="658953"/>
            <a:ext cx="7401685" cy="5682315"/>
          </a:xfrm>
          <a:prstGeom prst="rect">
            <a:avLst/>
          </a:prstGeom>
        </p:spPr>
      </p:pic>
      <p:sp>
        <p:nvSpPr>
          <p:cNvPr id="3" name="TextBox 2"/>
          <p:cNvSpPr txBox="1"/>
          <p:nvPr/>
        </p:nvSpPr>
        <p:spPr>
          <a:xfrm>
            <a:off x="1114350" y="6396334"/>
            <a:ext cx="790237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ABSTRACT THAC0102</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Thursday, 26 July 2018, 11:15 AM</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2760667515"/>
      </p:ext>
    </p:extLst>
  </p:cSld>
  <p:clrMapOvr>
    <a:masterClrMapping/>
  </p:clrMapOvr>
  <mc:AlternateContent xmlns:mc="http://schemas.openxmlformats.org/markup-compatibility/2006" xmlns:p14="http://schemas.microsoft.com/office/powerpoint/2010/main">
    <mc:Choice Requires="p14">
      <p:transition spd="slow" p14:dur="2000" advTm="68540"/>
    </mc:Choice>
    <mc:Fallback xmlns="">
      <p:transition spd="slow" advTm="6854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 y="32386"/>
            <a:ext cx="9018536" cy="1143000"/>
          </a:xfrm>
        </p:spPr>
        <p:txBody>
          <a:bodyPr/>
          <a:lstStyle/>
          <a:p>
            <a:r>
              <a:rPr lang="en-US" sz="2800" b="1" dirty="0">
                <a:latin typeface="Arial" panose="020B0604020202020204" pitchFamily="34" charset="0"/>
                <a:cs typeface="Arial" panose="020B0604020202020204" pitchFamily="34" charset="0"/>
              </a:rPr>
              <a:t>Conclusions</a:t>
            </a:r>
          </a:p>
        </p:txBody>
      </p:sp>
      <p:sp>
        <p:nvSpPr>
          <p:cNvPr id="4" name="TextBox 3"/>
          <p:cNvSpPr txBox="1"/>
          <p:nvPr/>
        </p:nvSpPr>
        <p:spPr>
          <a:xfrm>
            <a:off x="182333" y="715605"/>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0" y="576022"/>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xmlns="" id="{81ED3F17-471E-4F95-8F19-01DBD61D4B61}"/>
              </a:ext>
            </a:extLst>
          </p:cNvPr>
          <p:cNvSpPr txBox="1">
            <a:spLocks/>
          </p:cNvSpPr>
          <p:nvPr/>
        </p:nvSpPr>
        <p:spPr>
          <a:xfrm>
            <a:off x="82591" y="715605"/>
            <a:ext cx="8770837" cy="560466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HIV incidence has declined with scale-up of CHP in settings with and without Universal Test and Treat.</a:t>
            </a:r>
          </a:p>
          <a:p>
            <a:pPr lvl="1"/>
            <a:r>
              <a:rPr lang="en-US" sz="2400" dirty="0">
                <a:latin typeface="Arial" panose="020B0604020202020204" pitchFamily="34" charset="0"/>
                <a:cs typeface="Arial" panose="020B0604020202020204" pitchFamily="34" charset="0"/>
              </a:rPr>
              <a:t>Lowest incidence among circumcised men.</a:t>
            </a:r>
          </a:p>
          <a:p>
            <a:pPr marL="0" indent="0">
              <a:buNone/>
            </a:pPr>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HIV elimination still not achieved.</a:t>
            </a:r>
          </a:p>
          <a:p>
            <a:pPr lvl="1"/>
            <a:r>
              <a:rPr lang="en-US" sz="2400" dirty="0">
                <a:latin typeface="Arial" panose="020B0604020202020204" pitchFamily="34" charset="0"/>
                <a:cs typeface="Arial" panose="020B0604020202020204" pitchFamily="34" charset="0"/>
              </a:rPr>
              <a:t>ART coverage remains sub-optimal among men, young people (&lt;30 years) with high risk behaviors, and migrants.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Migrants have high HIV incidence which has not declined with CHP scale-up.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Geographic targeting of CHP to high prevalence hotspots may not reduce HIV transmission in lower risk populations. </a:t>
            </a:r>
          </a:p>
          <a:p>
            <a:pPr marL="457200" lvl="1"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842183"/>
      </p:ext>
    </p:extLst>
  </p:cSld>
  <p:clrMapOvr>
    <a:masterClrMapping/>
  </p:clrMapOvr>
  <mc:AlternateContent xmlns:mc="http://schemas.openxmlformats.org/markup-compatibility/2006" xmlns:p14="http://schemas.microsoft.com/office/powerpoint/2010/main">
    <mc:Choice Requires="p14">
      <p:transition spd="slow" p14:dur="2000" advTm="105103"/>
    </mc:Choice>
    <mc:Fallback xmlns="">
      <p:transition spd="slow" advTm="10510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 y="32386"/>
            <a:ext cx="9018536" cy="1143000"/>
          </a:xfrm>
        </p:spPr>
        <p:txBody>
          <a:bodyPr/>
          <a:lstStyle/>
          <a:p>
            <a:r>
              <a:rPr lang="en-US" sz="2800" b="1" dirty="0">
                <a:latin typeface="Arial" panose="020B0604020202020204" pitchFamily="34" charset="0"/>
                <a:cs typeface="Arial" panose="020B0604020202020204" pitchFamily="34" charset="0"/>
              </a:rPr>
              <a:t>Welcome In-coming Neighbor (WIN) Study </a:t>
            </a:r>
          </a:p>
        </p:txBody>
      </p:sp>
      <p:sp>
        <p:nvSpPr>
          <p:cNvPr id="4" name="TextBox 3"/>
          <p:cNvSpPr txBox="1"/>
          <p:nvPr/>
        </p:nvSpPr>
        <p:spPr>
          <a:xfrm>
            <a:off x="182333" y="715605"/>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0" y="576022"/>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xmlns="" id="{81ED3F17-471E-4F95-8F19-01DBD61D4B61}"/>
              </a:ext>
            </a:extLst>
          </p:cNvPr>
          <p:cNvSpPr txBox="1">
            <a:spLocks/>
          </p:cNvSpPr>
          <p:nvPr/>
        </p:nvSpPr>
        <p:spPr>
          <a:xfrm>
            <a:off x="82591" y="715605"/>
            <a:ext cx="8770837" cy="560466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400" b="1" dirty="0">
                <a:latin typeface="Arial" panose="020B0604020202020204" pitchFamily="34" charset="0"/>
                <a:cs typeface="Arial" panose="020B0604020202020204" pitchFamily="34" charset="0"/>
              </a:rPr>
              <a:t>NIMH R01</a:t>
            </a:r>
          </a:p>
          <a:p>
            <a:pPr>
              <a:spcBef>
                <a:spcPts val="0"/>
              </a:spcBef>
            </a:pPr>
            <a:r>
              <a:rPr lang="en-US" sz="2400" b="1" dirty="0">
                <a:latin typeface="Arial" panose="020B0604020202020204" pitchFamily="34" charset="0"/>
                <a:cs typeface="Arial" panose="020B0604020202020204" pitchFamily="34" charset="0"/>
              </a:rPr>
              <a:t>Goals: </a:t>
            </a:r>
            <a:r>
              <a:rPr lang="en-US" sz="2400" dirty="0">
                <a:latin typeface="Arial" panose="020B0604020202020204" pitchFamily="34" charset="0"/>
                <a:cs typeface="Arial" panose="020B0604020202020204" pitchFamily="34" charset="0"/>
              </a:rPr>
              <a:t>to decrease HIV incidence and viral load among new in-migrants through rapid linkage to combined HIV prevention/care.</a:t>
            </a:r>
          </a:p>
          <a:p>
            <a:pPr>
              <a:spcBef>
                <a:spcPts val="0"/>
              </a:spcBef>
            </a:pPr>
            <a:r>
              <a:rPr lang="en-US" sz="2400" b="1" dirty="0">
                <a:latin typeface="Arial" panose="020B0604020202020204" pitchFamily="34" charset="0"/>
                <a:cs typeface="Arial" panose="020B0604020202020204" pitchFamily="34" charset="0"/>
              </a:rPr>
              <a:t>Design:</a:t>
            </a:r>
            <a:r>
              <a:rPr lang="en-US" sz="2400" dirty="0">
                <a:latin typeface="Arial" panose="020B0604020202020204" pitchFamily="34" charset="0"/>
                <a:cs typeface="Arial" panose="020B0604020202020204" pitchFamily="34" charset="0"/>
              </a:rPr>
              <a:t> Community randomized implementation science trial</a:t>
            </a:r>
          </a:p>
          <a:p>
            <a:pPr>
              <a:spcBef>
                <a:spcPts val="0"/>
              </a:spcBef>
            </a:pPr>
            <a:r>
              <a:rPr lang="en-US" sz="2400" b="1" dirty="0">
                <a:latin typeface="Arial" panose="020B0604020202020204" pitchFamily="34" charset="0"/>
                <a:cs typeface="Arial" panose="020B0604020202020204" pitchFamily="34" charset="0"/>
              </a:rPr>
              <a:t>Intervention arm:</a:t>
            </a:r>
            <a:r>
              <a:rPr lang="en-US" sz="2400" dirty="0">
                <a:latin typeface="Arial" panose="020B0604020202020204" pitchFamily="34" charset="0"/>
                <a:cs typeface="Arial" panose="020B0604020202020204" pitchFamily="34" charset="0"/>
              </a:rPr>
              <a:t> </a:t>
            </a:r>
          </a:p>
          <a:p>
            <a:pPr lvl="1">
              <a:spcBef>
                <a:spcPts val="0"/>
              </a:spcBef>
            </a:pPr>
            <a:r>
              <a:rPr lang="en-US" sz="2000" dirty="0">
                <a:latin typeface="Arial" panose="020B0604020202020204" pitchFamily="34" charset="0"/>
                <a:cs typeface="Arial" panose="020B0604020202020204" pitchFamily="34" charset="0"/>
              </a:rPr>
              <a:t>WIN scouts contact all in-migrants to welcome them</a:t>
            </a:r>
          </a:p>
          <a:p>
            <a:pPr lvl="1">
              <a:spcBef>
                <a:spcPts val="0"/>
              </a:spcBef>
            </a:pPr>
            <a:r>
              <a:rPr lang="en-US" sz="2000" dirty="0">
                <a:latin typeface="Arial" panose="020B0604020202020204" pitchFamily="34" charset="0"/>
                <a:cs typeface="Arial" panose="020B0604020202020204" pitchFamily="34" charset="0"/>
              </a:rPr>
              <a:t>Provide information on health care resources</a:t>
            </a:r>
          </a:p>
          <a:p>
            <a:pPr>
              <a:spcBef>
                <a:spcPts val="0"/>
              </a:spcBef>
            </a:pPr>
            <a:r>
              <a:rPr lang="en-US" sz="2400" b="1" dirty="0">
                <a:latin typeface="Arial" panose="020B0604020202020204" pitchFamily="34" charset="0"/>
                <a:cs typeface="Arial" panose="020B0604020202020204" pitchFamily="34" charset="0"/>
              </a:rPr>
              <a:t>Control arm:</a:t>
            </a:r>
            <a:r>
              <a:rPr lang="en-US" sz="2400" dirty="0">
                <a:latin typeface="Arial" panose="020B0604020202020204" pitchFamily="34" charset="0"/>
                <a:cs typeface="Arial" panose="020B0604020202020204" pitchFamily="34" charset="0"/>
              </a:rPr>
              <a:t>  S</a:t>
            </a:r>
            <a:r>
              <a:rPr lang="en-US" sz="2000" dirty="0">
                <a:latin typeface="Arial" panose="020B0604020202020204" pitchFamily="34" charset="0"/>
                <a:cs typeface="Arial" panose="020B0604020202020204" pitchFamily="34" charset="0"/>
              </a:rPr>
              <a:t>tandard access to care</a:t>
            </a:r>
          </a:p>
          <a:p>
            <a:pPr>
              <a:spcBef>
                <a:spcPts val="0"/>
              </a:spcBef>
            </a:pPr>
            <a:r>
              <a:rPr lang="en-US" sz="2400" b="1" dirty="0">
                <a:latin typeface="Arial" panose="020B0604020202020204" pitchFamily="34" charset="0"/>
                <a:cs typeface="Arial" panose="020B0604020202020204" pitchFamily="34" charset="0"/>
              </a:rPr>
              <a:t>Endpoint: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CHP coverage and incidence by arm </a:t>
            </a:r>
          </a:p>
          <a:p>
            <a:pPr>
              <a:spcBef>
                <a:spcPts val="0"/>
              </a:spcBef>
            </a:pPr>
            <a:r>
              <a:rPr lang="en-US" sz="2400" b="1" dirty="0">
                <a:latin typeface="Arial" panose="020B0604020202020204" pitchFamily="34" charset="0"/>
                <a:cs typeface="Arial" panose="020B0604020202020204" pitchFamily="34" charset="0"/>
              </a:rPr>
              <a:t>Low tech, low cost, replicable</a:t>
            </a:r>
            <a:r>
              <a:rPr lang="en-US" sz="2000" dirty="0">
                <a:latin typeface="Arial" panose="020B0604020202020204" pitchFamily="34" charset="0"/>
                <a:cs typeface="Arial" panose="020B0604020202020204" pitchFamily="34" charset="0"/>
              </a:rPr>
              <a:t> </a:t>
            </a:r>
          </a:p>
          <a:p>
            <a:pPr marL="457200" lvl="1"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759325"/>
      </p:ext>
    </p:extLst>
  </p:cSld>
  <p:clrMapOvr>
    <a:masterClrMapping/>
  </p:clrMapOvr>
  <mc:AlternateContent xmlns:mc="http://schemas.openxmlformats.org/markup-compatibility/2006" xmlns:p14="http://schemas.microsoft.com/office/powerpoint/2010/main">
    <mc:Choice Requires="p14">
      <p:transition spd="slow" p14:dur="2000" advTm="105103"/>
    </mc:Choice>
    <mc:Fallback xmlns="">
      <p:transition spd="slow" advTm="10510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8229600" cy="1143000"/>
          </a:xfrm>
        </p:spPr>
        <p:txBody>
          <a:bodyPr/>
          <a:lstStyle/>
          <a:p>
            <a:r>
              <a:rPr lang="en-US" sz="3200" b="1" dirty="0">
                <a:latin typeface="Arial" panose="020B0604020202020204" pitchFamily="34" charset="0"/>
                <a:cs typeface="Arial" panose="020B0604020202020204" pitchFamily="34" charset="0"/>
              </a:rPr>
              <a:t>Presentation objectives</a:t>
            </a:r>
            <a:endParaRPr lang="en-US" sz="32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8" name="Text Placeholder 2">
            <a:extLst>
              <a:ext uri="{FF2B5EF4-FFF2-40B4-BE49-F238E27FC236}">
                <a16:creationId xmlns:a16="http://schemas.microsoft.com/office/drawing/2014/main" xmlns="" id="{C41EE74B-7AEC-4953-B9BB-75C1312A6B3B}"/>
              </a:ext>
            </a:extLst>
          </p:cNvPr>
          <p:cNvSpPr txBox="1">
            <a:spLocks/>
          </p:cNvSpPr>
          <p:nvPr/>
        </p:nvSpPr>
        <p:spPr>
          <a:xfrm>
            <a:off x="194665" y="896246"/>
            <a:ext cx="8495004" cy="5519129"/>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kern="1200" baseline="0">
                <a:solidFill>
                  <a:srgbClr val="182F58"/>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0"/>
              </a:spcBef>
              <a:spcAft>
                <a:spcPts val="2000"/>
              </a:spcAft>
              <a:buFont typeface="+mj-lt"/>
              <a:buAutoNum type="arabicPeriod"/>
            </a:pPr>
            <a:r>
              <a:rPr lang="en-US" dirty="0">
                <a:solidFill>
                  <a:schemeClr val="tx1"/>
                </a:solidFill>
                <a:latin typeface="Arial" panose="020B0604020202020204" pitchFamily="34" charset="0"/>
                <a:cs typeface="Arial" panose="020B0604020202020204" pitchFamily="34" charset="0"/>
              </a:rPr>
              <a:t>Describe Rakai Community Cohort Study (RCCS)</a:t>
            </a:r>
          </a:p>
          <a:p>
            <a:pPr marL="457200" indent="-457200">
              <a:spcBef>
                <a:spcPts val="0"/>
              </a:spcBef>
              <a:spcAft>
                <a:spcPts val="2000"/>
              </a:spcAft>
              <a:buFont typeface="+mj-lt"/>
              <a:buAutoNum type="arabicPeriod"/>
            </a:pPr>
            <a:r>
              <a:rPr lang="en-US" dirty="0">
                <a:solidFill>
                  <a:schemeClr val="tx1"/>
                </a:solidFill>
                <a:latin typeface="Arial" panose="020B0604020202020204" pitchFamily="34" charset="0"/>
                <a:cs typeface="Arial" panose="020B0604020202020204" pitchFamily="34" charset="0"/>
              </a:rPr>
              <a:t>Impact of combination HIV prevention (CHP)</a:t>
            </a:r>
          </a:p>
          <a:p>
            <a:pPr marL="457200" indent="-457200">
              <a:spcBef>
                <a:spcPts val="0"/>
              </a:spcBef>
              <a:spcAft>
                <a:spcPts val="2000"/>
              </a:spcAft>
              <a:buFont typeface="+mj-lt"/>
              <a:buAutoNum type="arabicPeriod"/>
            </a:pPr>
            <a:r>
              <a:rPr lang="en-US" dirty="0">
                <a:solidFill>
                  <a:schemeClr val="tx1"/>
                </a:solidFill>
                <a:latin typeface="Arial" panose="020B0604020202020204" pitchFamily="34" charset="0"/>
                <a:cs typeface="Arial" panose="020B0604020202020204" pitchFamily="34" charset="0"/>
              </a:rPr>
              <a:t>Sub-groups with lower ART coverage</a:t>
            </a:r>
          </a:p>
          <a:p>
            <a:pPr marL="457200" indent="-457200">
              <a:spcBef>
                <a:spcPts val="0"/>
              </a:spcBef>
              <a:spcAft>
                <a:spcPts val="2000"/>
              </a:spcAft>
              <a:buFont typeface="+mj-lt"/>
              <a:buAutoNum type="arabicPeriod"/>
            </a:pPr>
            <a:r>
              <a:rPr lang="en-US" dirty="0">
                <a:solidFill>
                  <a:schemeClr val="tx1"/>
                </a:solidFill>
                <a:latin typeface="Arial" panose="020B0604020202020204" pitchFamily="34" charset="0"/>
                <a:cs typeface="Arial" panose="020B0604020202020204" pitchFamily="34" charset="0"/>
              </a:rPr>
              <a:t>Migration and infection flow: implications for HIV control </a:t>
            </a:r>
          </a:p>
          <a:p>
            <a:pPr marL="457200" indent="-457200">
              <a:spcBef>
                <a:spcPts val="0"/>
              </a:spcBef>
              <a:spcAft>
                <a:spcPts val="2000"/>
              </a:spcAft>
              <a:buFont typeface="+mj-lt"/>
              <a:buAutoNum type="arabicPeriod"/>
            </a:pPr>
            <a:r>
              <a:rPr lang="en-US" dirty="0">
                <a:solidFill>
                  <a:schemeClr val="tx1"/>
                </a:solidFill>
                <a:latin typeface="Arial" panose="020B0604020202020204" pitchFamily="34" charset="0"/>
                <a:cs typeface="Arial" panose="020B0604020202020204" pitchFamily="34" charset="0"/>
              </a:rPr>
              <a:t>Summary and future directions </a:t>
            </a:r>
          </a:p>
          <a:p>
            <a:pPr marL="457200" indent="-457200">
              <a:spcBef>
                <a:spcPts val="0"/>
              </a:spcBef>
              <a:spcAft>
                <a:spcPts val="300"/>
              </a:spcAft>
              <a:buFont typeface="+mj-lt"/>
              <a:buAutoNum type="arabicPeriod"/>
            </a:pPr>
            <a:endParaRPr lang="en-US" dirty="0">
              <a:solidFill>
                <a:srgbClr val="002060"/>
              </a:solidFill>
              <a:latin typeface="Arial" panose="020B0604020202020204" pitchFamily="34" charset="0"/>
              <a:cs typeface="Arial" panose="020B0604020202020204" pitchFamily="34" charset="0"/>
            </a:endParaRPr>
          </a:p>
          <a:p>
            <a:pPr>
              <a:spcBef>
                <a:spcPts val="0"/>
              </a:spcBef>
              <a:spcAft>
                <a:spcPts val="300"/>
              </a:spcAft>
            </a:pPr>
            <a:endParaRPr lang="en-US" dirty="0">
              <a:latin typeface="Arial" panose="020B0604020202020204" pitchFamily="34" charset="0"/>
              <a:cs typeface="Arial" panose="020B0604020202020204" pitchFamily="34" charset="0"/>
            </a:endParaRPr>
          </a:p>
          <a:p>
            <a:pPr marL="457200" indent="-457200">
              <a:spcBef>
                <a:spcPts val="0"/>
              </a:spcBef>
              <a:spcAft>
                <a:spcPts val="300"/>
              </a:spcAft>
              <a:buFont typeface="+mj-lt"/>
              <a:buAutoNum type="arabicPeriod"/>
            </a:pPr>
            <a:endParaRPr lang="en-US" dirty="0">
              <a:latin typeface="Arial" panose="020B0604020202020204" pitchFamily="34" charset="0"/>
              <a:cs typeface="Arial" panose="020B0604020202020204" pitchFamily="34" charset="0"/>
            </a:endParaRPr>
          </a:p>
          <a:p>
            <a:pPr>
              <a:spcBef>
                <a:spcPts val="0"/>
              </a:spcBef>
            </a:pPr>
            <a:endParaRPr lang="en-US" dirty="0"/>
          </a:p>
          <a:p>
            <a:pPr marL="342900" indent="-34290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2396920122"/>
      </p:ext>
    </p:extLst>
  </p:cSld>
  <p:clrMapOvr>
    <a:masterClrMapping/>
  </p:clrMapOvr>
  <mc:AlternateContent xmlns:mc="http://schemas.openxmlformats.org/markup-compatibility/2006" xmlns:p14="http://schemas.microsoft.com/office/powerpoint/2010/main">
    <mc:Choice Requires="p14">
      <p:transition spd="slow" p14:dur="2000" advTm="85268"/>
    </mc:Choice>
    <mc:Fallback xmlns="">
      <p:transition spd="slow" advTm="8526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 y="32386"/>
            <a:ext cx="9018536" cy="1143000"/>
          </a:xfrm>
        </p:spPr>
        <p:txBody>
          <a:bodyPr/>
          <a:lstStyle/>
          <a:p>
            <a:r>
              <a:rPr lang="en-US" sz="2800" b="1" dirty="0">
                <a:latin typeface="Arial" panose="020B0604020202020204" pitchFamily="34" charset="0"/>
                <a:cs typeface="Arial" panose="020B0604020202020204" pitchFamily="34" charset="0"/>
              </a:rPr>
              <a:t>Acknowledgements </a:t>
            </a:r>
          </a:p>
        </p:txBody>
      </p:sp>
      <p:sp>
        <p:nvSpPr>
          <p:cNvPr id="4" name="TextBox 3"/>
          <p:cNvSpPr txBox="1"/>
          <p:nvPr/>
        </p:nvSpPr>
        <p:spPr>
          <a:xfrm>
            <a:off x="182333" y="715605"/>
            <a:ext cx="3754837"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464211C-F2ED-4F0C-A20B-708EFE97892E}"/>
              </a:ext>
            </a:extLst>
          </p:cNvPr>
          <p:cNvCxnSpPr/>
          <p:nvPr/>
        </p:nvCxnSpPr>
        <p:spPr>
          <a:xfrm>
            <a:off x="-42873" y="579375"/>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7" name="TextBox 3">
            <a:extLst>
              <a:ext uri="{FF2B5EF4-FFF2-40B4-BE49-F238E27FC236}">
                <a16:creationId xmlns:a16="http://schemas.microsoft.com/office/drawing/2014/main" xmlns="" id="{8A277A96-EAD6-4D13-888D-245B711CD1F8}"/>
              </a:ext>
            </a:extLst>
          </p:cNvPr>
          <p:cNvSpPr txBox="1"/>
          <p:nvPr/>
        </p:nvSpPr>
        <p:spPr>
          <a:xfrm>
            <a:off x="182333" y="715605"/>
            <a:ext cx="3285067" cy="10341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Rakai Health Sciences Program</a:t>
            </a:r>
          </a:p>
          <a:p>
            <a:r>
              <a:rPr lang="en-US" dirty="0">
                <a:latin typeface="Arial" panose="020B0604020202020204" pitchFamily="34" charset="0"/>
                <a:cs typeface="Arial" panose="020B0604020202020204" pitchFamily="34" charset="0"/>
              </a:rPr>
              <a:t>David Serwadda</a:t>
            </a:r>
          </a:p>
          <a:p>
            <a:r>
              <a:rPr lang="en-US" dirty="0">
                <a:latin typeface="Arial" panose="020B0604020202020204" pitchFamily="34" charset="0"/>
                <a:cs typeface="Arial" panose="020B0604020202020204" pitchFamily="34" charset="0"/>
              </a:rPr>
              <a:t>Fred Nalugoda </a:t>
            </a:r>
          </a:p>
          <a:p>
            <a:r>
              <a:rPr lang="en-US" dirty="0">
                <a:latin typeface="Arial" panose="020B0604020202020204" pitchFamily="34" charset="0"/>
                <a:cs typeface="Arial" panose="020B0604020202020204" pitchFamily="34" charset="0"/>
              </a:rPr>
              <a:t>Joseph Kagaayi </a:t>
            </a:r>
          </a:p>
          <a:p>
            <a:r>
              <a:rPr lang="en-US" dirty="0">
                <a:latin typeface="Arial" panose="020B0604020202020204" pitchFamily="34" charset="0"/>
                <a:cs typeface="Arial" panose="020B0604020202020204" pitchFamily="34" charset="0"/>
              </a:rPr>
              <a:t>Godfrey Kigozi</a:t>
            </a:r>
          </a:p>
          <a:p>
            <a:r>
              <a:rPr lang="en-US" dirty="0">
                <a:latin typeface="Arial" panose="020B0604020202020204" pitchFamily="34" charset="0"/>
                <a:cs typeface="Arial" panose="020B0604020202020204" pitchFamily="34" charset="0"/>
              </a:rPr>
              <a:t>Gertrude Nakigozi</a:t>
            </a:r>
          </a:p>
          <a:p>
            <a:r>
              <a:rPr lang="en-US" dirty="0">
                <a:latin typeface="Arial" panose="020B0604020202020204" pitchFamily="34" charset="0"/>
                <a:cs typeface="Arial" panose="020B0604020202020204" pitchFamily="34" charset="0"/>
              </a:rPr>
              <a:t>Tom Lutalo</a:t>
            </a:r>
          </a:p>
          <a:p>
            <a:r>
              <a:rPr lang="en-US" dirty="0">
                <a:latin typeface="Arial" panose="020B0604020202020204" pitchFamily="34" charset="0"/>
                <a:cs typeface="Arial" panose="020B0604020202020204" pitchFamily="34" charset="0"/>
              </a:rPr>
              <a:t>Robert </a:t>
            </a:r>
            <a:r>
              <a:rPr lang="en-US" dirty="0" err="1">
                <a:latin typeface="Arial" panose="020B0604020202020204" pitchFamily="34" charset="0"/>
                <a:cs typeface="Arial" panose="020B0604020202020204" pitchFamily="34" charset="0"/>
              </a:rPr>
              <a:t>Ssekubugu</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Grace </a:t>
            </a:r>
            <a:r>
              <a:rPr lang="en-US" dirty="0" err="1">
                <a:latin typeface="Arial" panose="020B0604020202020204" pitchFamily="34" charset="0"/>
                <a:cs typeface="Arial" panose="020B0604020202020204" pitchFamily="34" charset="0"/>
              </a:rPr>
              <a:t>Kigozi</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Jeremiah </a:t>
            </a:r>
            <a:r>
              <a:rPr lang="en-US" dirty="0" err="1">
                <a:latin typeface="Arial" panose="020B0604020202020204" pitchFamily="34" charset="0"/>
                <a:cs typeface="Arial" panose="020B0604020202020204" pitchFamily="34" charset="0"/>
              </a:rPr>
              <a:t>Bazaale</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Johns Hopkins Bloomberg School of Public Health</a:t>
            </a:r>
          </a:p>
          <a:p>
            <a:r>
              <a:rPr lang="en-US" dirty="0">
                <a:latin typeface="Arial" panose="020B0604020202020204" pitchFamily="34" charset="0"/>
                <a:cs typeface="Arial" panose="020B0604020202020204" pitchFamily="34" charset="0"/>
              </a:rPr>
              <a:t>Ronald  Gray</a:t>
            </a:r>
          </a:p>
          <a:p>
            <a:r>
              <a:rPr lang="en-US" dirty="0">
                <a:latin typeface="Arial" panose="020B0604020202020204" pitchFamily="34" charset="0"/>
                <a:cs typeface="Arial" panose="020B0604020202020204" pitchFamily="34" charset="0"/>
              </a:rPr>
              <a:t>Maria Wawer </a:t>
            </a:r>
          </a:p>
          <a:p>
            <a:r>
              <a:rPr lang="en-US" dirty="0">
                <a:latin typeface="Arial" panose="020B0604020202020204" pitchFamily="34" charset="0"/>
                <a:cs typeface="Arial" panose="020B0604020202020204" pitchFamily="34" charset="0"/>
              </a:rPr>
              <a:t>Justin Lessler</a:t>
            </a:r>
          </a:p>
          <a:p>
            <a:r>
              <a:rPr lang="en-US" dirty="0">
                <a:latin typeface="Arial" panose="020B0604020202020204" pitchFamily="34" charset="0"/>
                <a:cs typeface="Arial" panose="020B0604020202020204" pitchFamily="34" charset="0"/>
              </a:rPr>
              <a:t>Caitlin Kennedy</a:t>
            </a:r>
          </a:p>
          <a:p>
            <a:r>
              <a:rPr lang="en-US" dirty="0">
                <a:latin typeface="Arial" panose="020B0604020202020204" pitchFamily="34" charset="0"/>
                <a:cs typeface="Arial" panose="020B0604020202020204" pitchFamily="34" charset="0"/>
              </a:rPr>
              <a:t>Joseph Ssekasanvu </a:t>
            </a:r>
          </a:p>
          <a:p>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4">
            <a:extLst>
              <a:ext uri="{FF2B5EF4-FFF2-40B4-BE49-F238E27FC236}">
                <a16:creationId xmlns:a16="http://schemas.microsoft.com/office/drawing/2014/main" xmlns="" id="{FB8BD8F6-F809-46DD-98AB-B319B7E370EC}"/>
              </a:ext>
            </a:extLst>
          </p:cNvPr>
          <p:cNvSpPr txBox="1"/>
          <p:nvPr/>
        </p:nvSpPr>
        <p:spPr>
          <a:xfrm>
            <a:off x="3318990" y="603886"/>
            <a:ext cx="3285067" cy="67403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Johns Hopkins School of Medicine </a:t>
            </a:r>
          </a:p>
          <a:p>
            <a:r>
              <a:rPr lang="en-US" dirty="0">
                <a:latin typeface="Arial" panose="020B0604020202020204" pitchFamily="34" charset="0"/>
                <a:cs typeface="Arial" panose="020B0604020202020204" pitchFamily="34" charset="0"/>
              </a:rPr>
              <a:t>Aaron Tobian </a:t>
            </a:r>
          </a:p>
          <a:p>
            <a:r>
              <a:rPr lang="en-US" dirty="0">
                <a:latin typeface="Arial" panose="020B0604020202020204" pitchFamily="34" charset="0"/>
                <a:cs typeface="Arial" panose="020B0604020202020204" pitchFamily="34" charset="0"/>
              </a:rPr>
              <a:t>Larry Chang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National Institute of Allergy and Infectious Diseases</a:t>
            </a:r>
          </a:p>
          <a:p>
            <a:r>
              <a:rPr lang="en-US" dirty="0">
                <a:latin typeface="Arial" panose="020B0604020202020204" pitchFamily="34" charset="0"/>
                <a:cs typeface="Arial" panose="020B0604020202020204" pitchFamily="34" charset="0"/>
              </a:rPr>
              <a:t>Thomas Quinn</a:t>
            </a:r>
          </a:p>
          <a:p>
            <a:r>
              <a:rPr lang="en-US" dirty="0">
                <a:latin typeface="Arial" panose="020B0604020202020204" pitchFamily="34" charset="0"/>
                <a:cs typeface="Arial" panose="020B0604020202020204" pitchFamily="34" charset="0"/>
              </a:rPr>
              <a:t>Andrew Redd</a:t>
            </a:r>
          </a:p>
          <a:p>
            <a:r>
              <a:rPr lang="en-US" dirty="0">
                <a:latin typeface="Arial" panose="020B0604020202020204" pitchFamily="34" charset="0"/>
                <a:cs typeface="Arial" panose="020B0604020202020204" pitchFamily="34" charset="0"/>
              </a:rPr>
              <a:t>Oliver Laeyendecker </a:t>
            </a:r>
          </a:p>
          <a:p>
            <a:r>
              <a:rPr lang="en-US" dirty="0">
                <a:latin typeface="Arial" panose="020B0604020202020204" pitchFamily="34" charset="0"/>
                <a:cs typeface="Arial" panose="020B0604020202020204" pitchFamily="34" charset="0"/>
              </a:rPr>
              <a:t>Steve Reynolds </a:t>
            </a:r>
          </a:p>
          <a:p>
            <a:endParaRPr lang="en-US" dirty="0"/>
          </a:p>
          <a:p>
            <a:r>
              <a:rPr lang="en-US" b="1" dirty="0">
                <a:latin typeface="Arial" panose="020B0604020202020204" pitchFamily="34" charset="0"/>
                <a:cs typeface="Arial" panose="020B0604020202020204" pitchFamily="34" charset="0"/>
              </a:rPr>
              <a:t>Oxford University </a:t>
            </a:r>
          </a:p>
          <a:p>
            <a:r>
              <a:rPr lang="en-US" dirty="0">
                <a:latin typeface="Arial" panose="020B0604020202020204" pitchFamily="34" charset="0"/>
                <a:cs typeface="Arial" panose="020B0604020202020204" pitchFamily="34" charset="0"/>
              </a:rPr>
              <a:t>Christophe Fraser</a:t>
            </a:r>
          </a:p>
          <a:p>
            <a:r>
              <a:rPr lang="en-US" dirty="0">
                <a:latin typeface="Arial" panose="020B0604020202020204" pitchFamily="34" charset="0"/>
                <a:cs typeface="Arial" panose="020B0604020202020204" pitchFamily="34" charset="0"/>
              </a:rPr>
              <a:t>Matthew Hall</a:t>
            </a:r>
          </a:p>
          <a:p>
            <a:r>
              <a:rPr lang="en-US" dirty="0">
                <a:latin typeface="Arial" panose="020B0604020202020204" pitchFamily="34" charset="0"/>
                <a:cs typeface="Arial" panose="020B0604020202020204" pitchFamily="34" charset="0"/>
              </a:rPr>
              <a:t>Chris Wymant </a:t>
            </a:r>
          </a:p>
          <a:p>
            <a:r>
              <a:rPr lang="en-US" dirty="0">
                <a:latin typeface="Arial" panose="020B0604020202020204" pitchFamily="34" charset="0"/>
                <a:cs typeface="Arial" panose="020B0604020202020204" pitchFamily="34" charset="0"/>
              </a:rPr>
              <a:t>Lucie Abeler-Dorner</a:t>
            </a:r>
          </a:p>
          <a:p>
            <a:r>
              <a:rPr lang="en-US" dirty="0">
                <a:latin typeface="Arial" panose="020B0604020202020204" pitchFamily="34" charset="0"/>
                <a:cs typeface="Arial" panose="020B0604020202020204" pitchFamily="34" charset="0"/>
              </a:rPr>
              <a:t>Tanya </a:t>
            </a:r>
            <a:r>
              <a:rPr lang="en-US" dirty="0" err="1">
                <a:latin typeface="Arial" panose="020B0604020202020204" pitchFamily="34" charset="0"/>
                <a:cs typeface="Arial" panose="020B0604020202020204" pitchFamily="34" charset="0"/>
              </a:rPr>
              <a:t>Golubcick</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11" name="TextBox 5">
            <a:extLst>
              <a:ext uri="{FF2B5EF4-FFF2-40B4-BE49-F238E27FC236}">
                <a16:creationId xmlns:a16="http://schemas.microsoft.com/office/drawing/2014/main" xmlns="" id="{C1FD63F1-5A3D-4E7D-89F3-4092B1287ECD}"/>
              </a:ext>
            </a:extLst>
          </p:cNvPr>
          <p:cNvSpPr txBox="1"/>
          <p:nvPr/>
        </p:nvSpPr>
        <p:spPr>
          <a:xfrm>
            <a:off x="3318990" y="5665917"/>
            <a:ext cx="2286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Imperial College</a:t>
            </a:r>
          </a:p>
          <a:p>
            <a:r>
              <a:rPr lang="en-US" dirty="0">
                <a:latin typeface="Arial" panose="020B0604020202020204" pitchFamily="34" charset="0"/>
                <a:cs typeface="Arial" panose="020B0604020202020204" pitchFamily="34" charset="0"/>
              </a:rPr>
              <a:t>Oliver Ratmann</a:t>
            </a:r>
          </a:p>
        </p:txBody>
      </p:sp>
      <p:sp>
        <p:nvSpPr>
          <p:cNvPr id="12" name="TextBox 2">
            <a:extLst>
              <a:ext uri="{FF2B5EF4-FFF2-40B4-BE49-F238E27FC236}">
                <a16:creationId xmlns:a16="http://schemas.microsoft.com/office/drawing/2014/main" xmlns="" id="{9FA57034-D229-4AFB-A275-2983B318D2A0}"/>
              </a:ext>
            </a:extLst>
          </p:cNvPr>
          <p:cNvSpPr txBox="1"/>
          <p:nvPr/>
        </p:nvSpPr>
        <p:spPr>
          <a:xfrm>
            <a:off x="6397058" y="715605"/>
            <a:ext cx="2606139" cy="553997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Arial" panose="020B0604020202020204" pitchFamily="34" charset="0"/>
                <a:cs typeface="Arial" panose="020B0604020202020204" pitchFamily="34" charset="0"/>
              </a:rPr>
              <a:t>Rakai Health Science Program Staff and Study participants</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Johns Hopkins Center </a:t>
            </a:r>
            <a:r>
              <a:rPr lang="en-US" b="1" dirty="0">
                <a:latin typeface="Arial" panose="020B0604020202020204" pitchFamily="34" charset="0"/>
                <a:cs typeface="Arial" panose="020B0604020202020204" pitchFamily="34" charset="0"/>
              </a:rPr>
              <a:t>For AIDS Research </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National Institutes of Health</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Centers for Disease Control</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Bill and Melinda Gates Foundation </a:t>
            </a:r>
          </a:p>
        </p:txBody>
      </p:sp>
    </p:spTree>
    <p:extLst>
      <p:ext uri="{BB962C8B-B14F-4D97-AF65-F5344CB8AC3E}">
        <p14:creationId xmlns:p14="http://schemas.microsoft.com/office/powerpoint/2010/main" val="887930807"/>
      </p:ext>
    </p:extLst>
  </p:cSld>
  <p:clrMapOvr>
    <a:masterClrMapping/>
  </p:clrMapOvr>
  <mc:AlternateContent xmlns:mc="http://schemas.openxmlformats.org/markup-compatibility/2006" xmlns:p14="http://schemas.microsoft.com/office/powerpoint/2010/main">
    <mc:Choice Requires="p14">
      <p:transition spd="slow" p14:dur="2000" advTm="26150"/>
    </mc:Choice>
    <mc:Fallback xmlns="">
      <p:transition spd="slow" advTm="2615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8229600" cy="1143000"/>
          </a:xfrm>
        </p:spPr>
        <p:txBody>
          <a:bodyPr/>
          <a:lstStyle/>
          <a:p>
            <a:r>
              <a:rPr lang="en-US" sz="3200" b="1" dirty="0">
                <a:latin typeface="Arial" panose="020B0604020202020204" pitchFamily="34" charset="0"/>
                <a:cs typeface="Arial" panose="020B0604020202020204" pitchFamily="34" charset="0"/>
              </a:rPr>
              <a:t>Rakai, Uganda</a:t>
            </a:r>
            <a:endParaRPr lang="en-US" sz="32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19" y="2341399"/>
            <a:ext cx="3719512" cy="343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896934" y="4311659"/>
            <a:ext cx="358775"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FF0000"/>
                </a:solidFill>
              </a:ln>
            </a:endParaRPr>
          </a:p>
        </p:txBody>
      </p:sp>
      <p:cxnSp>
        <p:nvCxnSpPr>
          <p:cNvPr id="13" name="Straight Connector 12"/>
          <p:cNvCxnSpPr/>
          <p:nvPr/>
        </p:nvCxnSpPr>
        <p:spPr>
          <a:xfrm flipV="1">
            <a:off x="2304296" y="1929482"/>
            <a:ext cx="2953504" cy="235366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248452" y="4664765"/>
            <a:ext cx="2367998" cy="159801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02346"/>
            <a:ext cx="2003425" cy="183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877540"/>
            <a:ext cx="32432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
          <p:cNvSpPr txBox="1">
            <a:spLocks/>
          </p:cNvSpPr>
          <p:nvPr/>
        </p:nvSpPr>
        <p:spPr>
          <a:xfrm>
            <a:off x="148280" y="669512"/>
            <a:ext cx="8222102" cy="5181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dirty="0">
                <a:latin typeface="Arial" panose="020B0604020202020204" pitchFamily="34" charset="0"/>
                <a:ea typeface="Cambria Math" pitchFamily="18" charset="0"/>
                <a:cs typeface="Arial" panose="020B0604020202020204" pitchFamily="34" charset="0"/>
              </a:rPr>
              <a:t>Population ~500K, HIV prevalence ~13%</a:t>
            </a:r>
          </a:p>
          <a:p>
            <a:r>
              <a:rPr lang="en-US" altLang="en-US" sz="2400" dirty="0" smtClean="0">
                <a:latin typeface="Arial" panose="020B0604020202020204" pitchFamily="34" charset="0"/>
                <a:ea typeface="Cambria Math" pitchFamily="18" charset="0"/>
                <a:cs typeface="Arial" panose="020B0604020202020204" pitchFamily="34" charset="0"/>
              </a:rPr>
              <a:t>Agrarian</a:t>
            </a:r>
            <a:r>
              <a:rPr lang="en-US" altLang="en-US" sz="2400" dirty="0">
                <a:latin typeface="Arial" panose="020B0604020202020204" pitchFamily="34" charset="0"/>
                <a:ea typeface="Cambria Math" pitchFamily="18" charset="0"/>
                <a:cs typeface="Arial" panose="020B0604020202020204" pitchFamily="34" charset="0"/>
              </a:rPr>
              <a:t>, semi-urban trading, and </a:t>
            </a:r>
            <a:r>
              <a:rPr lang="en-US" altLang="en-US" sz="2400">
                <a:latin typeface="Arial" panose="020B0604020202020204" pitchFamily="34" charset="0"/>
                <a:ea typeface="Cambria Math" pitchFamily="18" charset="0"/>
                <a:cs typeface="Arial" panose="020B0604020202020204" pitchFamily="34" charset="0"/>
              </a:rPr>
              <a:t>fishing </a:t>
            </a:r>
            <a:r>
              <a:rPr lang="en-US" altLang="en-US" sz="2400" smtClean="0">
                <a:latin typeface="Arial" panose="020B0604020202020204" pitchFamily="34" charset="0"/>
                <a:ea typeface="Cambria Math" pitchFamily="18" charset="0"/>
                <a:cs typeface="Arial" panose="020B0604020202020204" pitchFamily="34" charset="0"/>
              </a:rPr>
              <a:t>communities</a:t>
            </a:r>
            <a:endParaRPr lang="en-US" altLang="en-US" sz="2400" dirty="0">
              <a:latin typeface="Arial" panose="020B0604020202020204" pitchFamily="34" charset="0"/>
              <a:ea typeface="Cambria Math" pitchFamily="18" charset="0"/>
              <a:cs typeface="Arial" panose="020B0604020202020204" pitchFamily="34" charset="0"/>
            </a:endParaRPr>
          </a:p>
        </p:txBody>
      </p:sp>
      <p:sp>
        <p:nvSpPr>
          <p:cNvPr id="19" name="TextBox 18"/>
          <p:cNvSpPr txBox="1"/>
          <p:nvPr/>
        </p:nvSpPr>
        <p:spPr>
          <a:xfrm>
            <a:off x="1602387" y="6582136"/>
            <a:ext cx="8447876"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Objective 1/5: The Rakai Community Cohort Study </a:t>
            </a:r>
          </a:p>
        </p:txBody>
      </p:sp>
      <p:pic>
        <p:nvPicPr>
          <p:cNvPr id="2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0469" y="4402347"/>
            <a:ext cx="2174977" cy="183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7" cstate="print"/>
          <a:srcRect l="5966" t="19231" r="66034" b="19231"/>
          <a:stretch/>
        </p:blipFill>
        <p:spPr bwMode="auto">
          <a:xfrm>
            <a:off x="8583651" y="121387"/>
            <a:ext cx="433069" cy="433068"/>
          </a:xfrm>
          <a:prstGeom prst="rect">
            <a:avLst/>
          </a:prstGeom>
          <a:noFill/>
          <a:ln w="9525">
            <a:noFill/>
            <a:miter lim="800000"/>
            <a:headEnd/>
            <a:tailEnd/>
          </a:ln>
        </p:spPr>
      </p:pic>
      <p:pic>
        <p:nvPicPr>
          <p:cNvPr id="6" name="Picture 5"/>
          <p:cNvPicPr>
            <a:picLocks noChangeAspect="1"/>
          </p:cNvPicPr>
          <p:nvPr/>
        </p:nvPicPr>
        <p:blipFill>
          <a:blip r:embed="rId8"/>
          <a:stretch>
            <a:fillRect/>
          </a:stretch>
        </p:blipFill>
        <p:spPr>
          <a:xfrm>
            <a:off x="169931" y="1720564"/>
            <a:ext cx="1025100" cy="1101664"/>
          </a:xfrm>
          <a:prstGeom prst="rect">
            <a:avLst/>
          </a:prstGeom>
        </p:spPr>
      </p:pic>
    </p:spTree>
    <p:extLst>
      <p:ext uri="{BB962C8B-B14F-4D97-AF65-F5344CB8AC3E}">
        <p14:creationId xmlns:p14="http://schemas.microsoft.com/office/powerpoint/2010/main" val="1273119868"/>
      </p:ext>
    </p:extLst>
  </p:cSld>
  <p:clrMapOvr>
    <a:masterClrMapping/>
  </p:clrMapOvr>
  <mc:AlternateContent xmlns:mc="http://schemas.openxmlformats.org/markup-compatibility/2006" xmlns:p14="http://schemas.microsoft.com/office/powerpoint/2010/main">
    <mc:Choice Requires="p14">
      <p:transition spd="slow" p14:dur="2000" advTm="32078"/>
    </mc:Choice>
    <mc:Fallback xmlns="">
      <p:transition spd="slow" advTm="3207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9713028" cy="1143000"/>
          </a:xfrm>
        </p:spPr>
        <p:txBody>
          <a:bodyPr/>
          <a:lstStyle/>
          <a:p>
            <a:r>
              <a:rPr lang="en-US" sz="2800" b="1" dirty="0">
                <a:latin typeface="Arial" panose="020B0604020202020204" pitchFamily="34" charset="0"/>
                <a:cs typeface="Arial" panose="020B0604020202020204" pitchFamily="34" charset="0"/>
              </a:rPr>
              <a:t>The Rakai Community Cohort Study (RCCS)</a:t>
            </a:r>
            <a:endParaRPr lang="en-US" sz="28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xmlns="" id="{3BEAE212-2CD5-454D-834B-40C4AB4377ED}"/>
              </a:ext>
            </a:extLst>
          </p:cNvPr>
          <p:cNvSpPr/>
          <p:nvPr/>
        </p:nvSpPr>
        <p:spPr>
          <a:xfrm>
            <a:off x="166768" y="521905"/>
            <a:ext cx="5117833" cy="6309420"/>
          </a:xfrm>
          <a:prstGeom prst="rect">
            <a:avLst/>
          </a:prstGeom>
        </p:spPr>
        <p:txBody>
          <a:bodyPr wrap="square">
            <a:spAutoFit/>
          </a:bodyPr>
          <a:lstStyle/>
          <a:p>
            <a:pPr>
              <a:defRPr/>
            </a:pPr>
            <a:endParaRPr lang="en-US" sz="2400" dirty="0">
              <a:latin typeface="Arial" panose="020B0604020202020204" pitchFamily="34" charset="0"/>
              <a:ea typeface="Cambria Math" panose="02040503050406030204" pitchFamily="18" charset="0"/>
              <a:cs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ea typeface="Cambria Math" panose="02040503050406030204" pitchFamily="18" charset="0"/>
                <a:cs typeface="Arial" panose="020B0604020202020204" pitchFamily="34" charset="0"/>
              </a:rPr>
              <a:t>Conducted by Rakai Health Sciences Program since 1994</a:t>
            </a:r>
          </a:p>
          <a:p>
            <a:pPr marL="342900" indent="-342900">
              <a:buFont typeface="Arial" panose="020B0604020202020204" pitchFamily="34" charset="0"/>
              <a:buChar char="•"/>
              <a:defRPr/>
            </a:pPr>
            <a:endParaRPr lang="en-US" sz="2400" dirty="0">
              <a:latin typeface="Arial" panose="020B0604020202020204" pitchFamily="34" charset="0"/>
              <a:ea typeface="Cambria Math" panose="02040503050406030204" pitchFamily="18" charset="0"/>
              <a:cs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ea typeface="Cambria Math" panose="02040503050406030204" pitchFamily="18" charset="0"/>
                <a:cs typeface="Arial" panose="020B0604020202020204" pitchFamily="34" charset="0"/>
              </a:rPr>
              <a:t>RCCS is an open population-based census and HIV surveillance cohort in 40 communities in Rakai, Uganda. </a:t>
            </a:r>
          </a:p>
          <a:p>
            <a:pPr marL="742950" lvl="1" indent="-285750">
              <a:buFont typeface="Arial" panose="020B0604020202020204" pitchFamily="34" charset="0"/>
              <a:buChar char="•"/>
              <a:defRPr/>
            </a:pPr>
            <a:r>
              <a:rPr lang="en-US" sz="2000" dirty="0">
                <a:latin typeface="Arial" panose="020B0604020202020204" pitchFamily="34" charset="0"/>
                <a:ea typeface="Cambria Math" panose="02040503050406030204" pitchFamily="18" charset="0"/>
                <a:cs typeface="Arial" panose="020B0604020202020204" pitchFamily="34" charset="0"/>
              </a:rPr>
              <a:t>Ages 15-49 years</a:t>
            </a:r>
          </a:p>
          <a:p>
            <a:pPr marL="742950" lvl="1" indent="-285750">
              <a:buFont typeface="Arial" panose="020B0604020202020204" pitchFamily="34" charset="0"/>
              <a:buChar char="•"/>
              <a:defRPr/>
            </a:pPr>
            <a:r>
              <a:rPr lang="en-US" sz="2000" dirty="0">
                <a:latin typeface="Arial" panose="020B0604020202020204" pitchFamily="34" charset="0"/>
                <a:ea typeface="Cambria Math" panose="02040503050406030204" pitchFamily="18" charset="0"/>
                <a:cs typeface="Arial" panose="020B0604020202020204" pitchFamily="34" charset="0"/>
              </a:rPr>
              <a:t>Survey interval ~ 1.5 year</a:t>
            </a:r>
          </a:p>
          <a:p>
            <a:pPr marL="742950" lvl="1" indent="-285750">
              <a:buFont typeface="Arial" panose="020B0604020202020204" pitchFamily="34" charset="0"/>
              <a:buChar char="•"/>
              <a:defRPr/>
            </a:pPr>
            <a:r>
              <a:rPr lang="en-US" sz="2000" dirty="0">
                <a:latin typeface="Arial" panose="020B0604020202020204" pitchFamily="34" charset="0"/>
                <a:ea typeface="Cambria Math" panose="02040503050406030204" pitchFamily="18" charset="0"/>
                <a:cs typeface="Arial" panose="020B0604020202020204" pitchFamily="34" charset="0"/>
              </a:rPr>
              <a:t>~22,000 study participants</a:t>
            </a:r>
          </a:p>
          <a:p>
            <a:pPr lvl="1">
              <a:defRPr/>
            </a:pPr>
            <a:endParaRPr lang="en-US" sz="2400" dirty="0">
              <a:latin typeface="Arial" panose="020B0604020202020204" pitchFamily="34" charset="0"/>
              <a:ea typeface="Cambria Math" panose="02040503050406030204" pitchFamily="18" charset="0"/>
              <a:cs typeface="Arial" panose="020B0604020202020204" pitchFamily="34" charset="0"/>
            </a:endParaRPr>
          </a:p>
          <a:p>
            <a:pPr marL="285750" indent="-285750">
              <a:buFont typeface="Arial" panose="020B0604020202020204" pitchFamily="34" charset="0"/>
              <a:buChar char="•"/>
              <a:defRPr/>
            </a:pPr>
            <a:r>
              <a:rPr lang="en-US" sz="2400" dirty="0">
                <a:latin typeface="Arial" panose="020B0604020202020204" pitchFamily="34" charset="0"/>
                <a:ea typeface="Cambria Math" panose="02040503050406030204" pitchFamily="18" charset="0"/>
                <a:cs typeface="Arial" panose="020B0604020202020204" pitchFamily="34" charset="0"/>
              </a:rPr>
              <a:t>In 2011, RCCS expanded surveillance to four high prevalence fishing communities on Lake Victoria. </a:t>
            </a:r>
          </a:p>
          <a:p>
            <a:pPr marL="285750" indent="-285750">
              <a:buFont typeface="Arial" panose="020B0604020202020204" pitchFamily="34" charset="0"/>
              <a:buChar char="•"/>
              <a:defRPr/>
            </a:pPr>
            <a:endParaRPr lang="en-US" sz="2000" dirty="0">
              <a:solidFill>
                <a:srgbClr val="000000"/>
              </a:solidFill>
              <a:latin typeface="Arial" panose="020B0604020202020204" pitchFamily="34" charset="0"/>
              <a:ea typeface="Cambria Math" panose="02040503050406030204" pitchFamily="18" charset="0"/>
              <a:cs typeface="Arial" panose="020B0604020202020204" pitchFamily="34" charset="0"/>
            </a:endParaRPr>
          </a:p>
        </p:txBody>
      </p:sp>
      <p:pic>
        <p:nvPicPr>
          <p:cNvPr id="7" name="Picture 2">
            <a:extLst>
              <a:ext uri="{FF2B5EF4-FFF2-40B4-BE49-F238E27FC236}">
                <a16:creationId xmlns:a16="http://schemas.microsoft.com/office/drawing/2014/main" xmlns="" id="{D38E2EA8-961A-4BA7-BA47-4FE0610B7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631" y="917100"/>
            <a:ext cx="3341447" cy="250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2514888958"/>
      </p:ext>
    </p:extLst>
  </p:cSld>
  <p:clrMapOvr>
    <a:masterClrMapping/>
  </p:clrMapOvr>
  <mc:AlternateContent xmlns:mc="http://schemas.openxmlformats.org/markup-compatibility/2006" xmlns:p14="http://schemas.microsoft.com/office/powerpoint/2010/main">
    <mc:Choice Requires="p14">
      <p:transition spd="slow" p14:dur="2000" advTm="92396"/>
    </mc:Choice>
    <mc:Fallback xmlns="">
      <p:transition spd="slow" advTm="9239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8229600" cy="1143000"/>
          </a:xfrm>
        </p:spPr>
        <p:txBody>
          <a:bodyPr/>
          <a:lstStyle/>
          <a:p>
            <a:r>
              <a:rPr lang="en-US" sz="3200" b="1" dirty="0">
                <a:latin typeface="Arial" panose="020B0604020202020204" pitchFamily="34" charset="0"/>
                <a:cs typeface="Arial" panose="020B0604020202020204" pitchFamily="34" charset="0"/>
              </a:rPr>
              <a:t>RCCS study communities</a:t>
            </a:r>
            <a:endParaRPr lang="en-US" sz="32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2" name="TextBox 8">
            <a:extLst>
              <a:ext uri="{FF2B5EF4-FFF2-40B4-BE49-F238E27FC236}">
                <a16:creationId xmlns:a16="http://schemas.microsoft.com/office/drawing/2014/main" xmlns="" id="{765DD620-BA91-40EB-BF78-A227F82C8489}"/>
              </a:ext>
            </a:extLst>
          </p:cNvPr>
          <p:cNvSpPr txBox="1"/>
          <p:nvPr/>
        </p:nvSpPr>
        <p:spPr>
          <a:xfrm>
            <a:off x="5504191" y="6454633"/>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Chang, Grabowski et al. Lancet HIV. 2016</a:t>
            </a:r>
            <a:endParaRPr lang="en-GB" sz="1400" i="1" dirty="0">
              <a:solidFill>
                <a:prstClr val="black"/>
              </a:solidFill>
              <a:ea typeface="ＭＳ Ｐゴシック" charset="-128"/>
            </a:endParaRPr>
          </a:p>
        </p:txBody>
      </p:sp>
      <p:pic>
        <p:nvPicPr>
          <p:cNvPr id="8" name="Picture 7">
            <a:extLst>
              <a:ext uri="{FF2B5EF4-FFF2-40B4-BE49-F238E27FC236}">
                <a16:creationId xmlns:a16="http://schemas.microsoft.com/office/drawing/2014/main" xmlns="" id="{298DEE55-B32D-4EF3-B993-9B8702A2C715}"/>
              </a:ext>
            </a:extLst>
          </p:cNvPr>
          <p:cNvPicPr>
            <a:picLocks noChangeAspect="1"/>
          </p:cNvPicPr>
          <p:nvPr/>
        </p:nvPicPr>
        <p:blipFill>
          <a:blip r:embed="rId3"/>
          <a:stretch>
            <a:fillRect/>
          </a:stretch>
        </p:blipFill>
        <p:spPr>
          <a:xfrm>
            <a:off x="1015299" y="706501"/>
            <a:ext cx="6665661" cy="5267144"/>
          </a:xfrm>
          <a:prstGeom prst="rect">
            <a:avLst/>
          </a:prstGeom>
        </p:spPr>
      </p:pic>
      <p:pic>
        <p:nvPicPr>
          <p:cNvPr id="9" name="Picture 8">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3044518771"/>
      </p:ext>
    </p:extLst>
  </p:cSld>
  <p:clrMapOvr>
    <a:masterClrMapping/>
  </p:clrMapOvr>
  <mc:AlternateContent xmlns:mc="http://schemas.openxmlformats.org/markup-compatibility/2006" xmlns:p14="http://schemas.microsoft.com/office/powerpoint/2010/main">
    <mc:Choice Requires="p14">
      <p:transition spd="slow" p14:dur="2000" advTm="17507"/>
    </mc:Choice>
    <mc:Fallback xmlns="">
      <p:transition spd="slow" advTm="1750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 y="22122"/>
            <a:ext cx="8229600" cy="1143000"/>
          </a:xfrm>
        </p:spPr>
        <p:txBody>
          <a:bodyPr/>
          <a:lstStyle/>
          <a:p>
            <a:r>
              <a:rPr lang="en-US" sz="3200" b="1" dirty="0">
                <a:latin typeface="Arial" panose="020B0604020202020204" pitchFamily="34" charset="0"/>
                <a:cs typeface="Arial" panose="020B0604020202020204" pitchFamily="34" charset="0"/>
              </a:rPr>
              <a:t>Age-specific HIV prevalence in the RCCS</a:t>
            </a:r>
            <a:endParaRPr lang="en-US" sz="32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11" name="Picture 2">
            <a:extLst>
              <a:ext uri="{FF2B5EF4-FFF2-40B4-BE49-F238E27FC236}">
                <a16:creationId xmlns:a16="http://schemas.microsoft.com/office/drawing/2014/main" xmlns="" id="{78A4EE83-B2A9-4DDB-B515-98CA4871B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26" y="1509408"/>
            <a:ext cx="9028074" cy="402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8">
            <a:extLst>
              <a:ext uri="{FF2B5EF4-FFF2-40B4-BE49-F238E27FC236}">
                <a16:creationId xmlns:a16="http://schemas.microsoft.com/office/drawing/2014/main" xmlns="" id="{50891FB7-026E-4D1C-8D52-40B9ACA0C7A6}"/>
              </a:ext>
            </a:extLst>
          </p:cNvPr>
          <p:cNvSpPr txBox="1"/>
          <p:nvPr/>
        </p:nvSpPr>
        <p:spPr>
          <a:xfrm>
            <a:off x="5527053" y="6444511"/>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Chang, Grabowski et al. Lancet HIV. 2016</a:t>
            </a:r>
            <a:endParaRPr lang="en-GB" sz="1400" i="1" dirty="0">
              <a:solidFill>
                <a:prstClr val="black"/>
              </a:solidFill>
              <a:ea typeface="ＭＳ Ｐゴシック" charset="-128"/>
            </a:endParaRPr>
          </a:p>
        </p:txBody>
      </p:sp>
      <p:pic>
        <p:nvPicPr>
          <p:cNvPr id="8" name="Picture 7">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1518829290"/>
      </p:ext>
    </p:extLst>
  </p:cSld>
  <p:clrMapOvr>
    <a:masterClrMapping/>
  </p:clrMapOvr>
  <mc:AlternateContent xmlns:mc="http://schemas.openxmlformats.org/markup-compatibility/2006" xmlns:p14="http://schemas.microsoft.com/office/powerpoint/2010/main">
    <mc:Choice Requires="p14">
      <p:transition spd="slow" p14:dur="2000" advTm="34545"/>
    </mc:Choice>
    <mc:Fallback xmlns="">
      <p:transition spd="slow" advTm="3454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F844988-C86E-4A21-B14A-AF1A74097DE1}"/>
              </a:ext>
            </a:extLst>
          </p:cNvPr>
          <p:cNvPicPr>
            <a:picLocks noChangeAspect="1"/>
          </p:cNvPicPr>
          <p:nvPr/>
        </p:nvPicPr>
        <p:blipFill>
          <a:blip r:embed="rId3"/>
          <a:stretch>
            <a:fillRect/>
          </a:stretch>
        </p:blipFill>
        <p:spPr>
          <a:xfrm>
            <a:off x="1274170" y="2760504"/>
            <a:ext cx="6595660" cy="3612215"/>
          </a:xfrm>
          <a:prstGeom prst="rect">
            <a:avLst/>
          </a:prstGeom>
        </p:spPr>
      </p:pic>
      <p:sp>
        <p:nvSpPr>
          <p:cNvPr id="5" name="Title 1"/>
          <p:cNvSpPr>
            <a:spLocks noGrp="1"/>
          </p:cNvSpPr>
          <p:nvPr>
            <p:ph type="title"/>
          </p:nvPr>
        </p:nvSpPr>
        <p:spPr>
          <a:xfrm>
            <a:off x="5737" y="22122"/>
            <a:ext cx="9275827" cy="1143000"/>
          </a:xfrm>
        </p:spPr>
        <p:txBody>
          <a:bodyPr/>
          <a:lstStyle/>
          <a:p>
            <a:r>
              <a:rPr lang="en-US" sz="2800" b="1" dirty="0">
                <a:latin typeface="Arial" panose="020B0604020202020204" pitchFamily="34" charset="0"/>
                <a:cs typeface="Arial" panose="020B0604020202020204" pitchFamily="34" charset="0"/>
              </a:rPr>
              <a:t>HIV incidence and scale-up of CHP</a:t>
            </a:r>
            <a:endParaRPr lang="en-US" sz="2800" dirty="0">
              <a:latin typeface="Arial" panose="020B0604020202020204" pitchFamily="34" charset="0"/>
              <a:cs typeface="Arial" panose="020B0604020202020204" pitchFamily="34" charset="0"/>
            </a:endParaRPr>
          </a:p>
        </p:txBody>
      </p:sp>
      <p:cxnSp>
        <p:nvCxnSpPr>
          <p:cNvPr id="6" name="Straight Connector 5"/>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0717" y="835135"/>
            <a:ext cx="8470356" cy="206210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Population-based study of HIV incidence and scale-up of combination HIV prevention in 30 RCCS agrarian and trading communities, 1999-2016</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Scale up of ART began in 2004 and male circumcision in </a:t>
            </a:r>
            <a:r>
              <a:rPr lang="en-US" sz="2200" dirty="0" smtClean="0">
                <a:latin typeface="Arial" panose="020B0604020202020204" pitchFamily="34" charset="0"/>
                <a:cs typeface="Arial" panose="020B0604020202020204" pitchFamily="34" charset="0"/>
              </a:rPr>
              <a:t>2007 </a:t>
            </a:r>
            <a:endParaRPr lang="en-US" sz="2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8" name="TextBox 8">
            <a:extLst>
              <a:ext uri="{FF2B5EF4-FFF2-40B4-BE49-F238E27FC236}">
                <a16:creationId xmlns:a16="http://schemas.microsoft.com/office/drawing/2014/main" xmlns="" id="{2825052C-99B4-44E7-AAC8-CEB56E4D059F}"/>
              </a:ext>
            </a:extLst>
          </p:cNvPr>
          <p:cNvSpPr txBox="1"/>
          <p:nvPr/>
        </p:nvSpPr>
        <p:spPr>
          <a:xfrm>
            <a:off x="6491137" y="6505551"/>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Grabowski et al. NEJM. 2017</a:t>
            </a:r>
            <a:endParaRPr lang="en-GB" sz="1400" i="1" dirty="0">
              <a:solidFill>
                <a:prstClr val="black"/>
              </a:solidFill>
              <a:ea typeface="ＭＳ Ｐゴシック" charset="-128"/>
            </a:endParaRPr>
          </a:p>
        </p:txBody>
      </p:sp>
      <p:pic>
        <p:nvPicPr>
          <p:cNvPr id="9" name="Picture 8">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4" cstate="print"/>
          <a:srcRect l="5966" t="19231" r="66034" b="19231"/>
          <a:stretch/>
        </p:blipFill>
        <p:spPr bwMode="auto">
          <a:xfrm>
            <a:off x="8583651" y="121387"/>
            <a:ext cx="433069" cy="433068"/>
          </a:xfrm>
          <a:prstGeom prst="rect">
            <a:avLst/>
          </a:prstGeom>
          <a:noFill/>
          <a:ln w="9525">
            <a:noFill/>
            <a:miter lim="800000"/>
            <a:headEnd/>
            <a:tailEnd/>
          </a:ln>
        </p:spPr>
      </p:pic>
    </p:spTree>
    <p:extLst>
      <p:ext uri="{BB962C8B-B14F-4D97-AF65-F5344CB8AC3E}">
        <p14:creationId xmlns:p14="http://schemas.microsoft.com/office/powerpoint/2010/main" val="1245519811"/>
      </p:ext>
    </p:extLst>
  </p:cSld>
  <p:clrMapOvr>
    <a:masterClrMapping/>
  </p:clrMapOvr>
  <mc:AlternateContent xmlns:mc="http://schemas.openxmlformats.org/markup-compatibility/2006" xmlns:p14="http://schemas.microsoft.com/office/powerpoint/2010/main">
    <mc:Choice Requires="p14">
      <p:transition spd="slow" p14:dur="2000" advTm="120798"/>
    </mc:Choice>
    <mc:Fallback xmlns="">
      <p:transition spd="slow" advTm="12079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 y="41636"/>
            <a:ext cx="9017168" cy="1143000"/>
          </a:xfrm>
        </p:spPr>
        <p:txBody>
          <a:bodyPr/>
          <a:lstStyle/>
          <a:p>
            <a:r>
              <a:rPr lang="en-US" sz="3000" b="1" dirty="0">
                <a:latin typeface="Arial" panose="020B0604020202020204" pitchFamily="34" charset="0"/>
                <a:cs typeface="Arial" panose="020B0604020202020204" pitchFamily="34" charset="0"/>
              </a:rPr>
              <a:t>CHP scale-up in agrarian/trading communities</a:t>
            </a:r>
          </a:p>
        </p:txBody>
      </p:sp>
      <p:sp>
        <p:nvSpPr>
          <p:cNvPr id="3" name="Text Placeholder 2"/>
          <p:cNvSpPr>
            <a:spLocks noGrp="1"/>
          </p:cNvSpPr>
          <p:nvPr>
            <p:ph type="body" sz="quarter" idx="10"/>
          </p:nvPr>
        </p:nvSpPr>
        <p:spPr>
          <a:xfrm>
            <a:off x="391975" y="692160"/>
            <a:ext cx="8360050" cy="5519129"/>
          </a:xfrm>
        </p:spPr>
        <p:txBody>
          <a:bodyPr/>
          <a:lstStyle/>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342900" indent="-342900">
              <a:lnSpc>
                <a:spcPct val="100000"/>
              </a:lnSpc>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marL="1085850" lvl="1" indent="-342900">
              <a:spcBef>
                <a:spcPts val="0"/>
              </a:spcBef>
              <a:spcAft>
                <a:spcPts val="600"/>
              </a:spcAft>
              <a:buFont typeface="Arial" panose="020B0604020202020204" pitchFamily="34" charset="0"/>
              <a:buChar char="•"/>
            </a:pPr>
            <a:endParaRPr lang="en-US" dirty="0">
              <a:latin typeface="Myriad Pro Regular" panose="020B0503030403020204" pitchFamily="34" charset="0"/>
              <a:ea typeface="Verdana" panose="020B0604030504040204" pitchFamily="34" charset="0"/>
              <a:cs typeface="Myriad Arabic" pitchFamily="50" charset="-78"/>
            </a:endParaRPr>
          </a:p>
          <a:p>
            <a:pPr lvl="1" indent="0">
              <a:spcBef>
                <a:spcPts val="200"/>
              </a:spcBef>
              <a:buNone/>
            </a:pPr>
            <a:endParaRPr lang="en-US" sz="2900" dirty="0">
              <a:latin typeface="Arial" panose="020B0604020202020204" pitchFamily="34" charset="0"/>
              <a:ea typeface="Verdana" panose="020B0604030504040204" pitchFamily="34" charset="0"/>
              <a:cs typeface="Arial" panose="020B060402020202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extBox 3"/>
          <p:cNvSpPr txBox="1"/>
          <p:nvPr/>
        </p:nvSpPr>
        <p:spPr>
          <a:xfrm>
            <a:off x="37266" y="625380"/>
            <a:ext cx="8610515" cy="218521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By 2016: </a:t>
            </a:r>
          </a:p>
          <a:p>
            <a:pPr marL="742950" lvl="1"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Self-reported ART use: 69%</a:t>
            </a:r>
          </a:p>
          <a:p>
            <a:pPr marL="742950" lvl="1"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Population viral load suppression: 75%</a:t>
            </a:r>
          </a:p>
          <a:p>
            <a:pPr marL="742950" lvl="1"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Male circumcision: 59%</a:t>
            </a:r>
          </a:p>
          <a:p>
            <a:endParaRPr lang="en-US" sz="2400" dirty="0">
              <a:solidFill>
                <a:schemeClr val="tx2">
                  <a:lumMod val="50000"/>
                </a:schemeClr>
              </a:solidFill>
              <a:latin typeface="Arial" panose="020B0604020202020204" pitchFamily="34" charset="0"/>
              <a:cs typeface="Arial" panose="020B0604020202020204" pitchFamily="34" charset="0"/>
            </a:endParaRPr>
          </a:p>
          <a:p>
            <a:endParaRPr lang="en-US" sz="2400" dirty="0">
              <a:solidFill>
                <a:schemeClr val="tx2">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26832" y="2404388"/>
            <a:ext cx="4588145" cy="3761452"/>
          </a:xfrm>
          <a:prstGeom prst="rect">
            <a:avLst/>
          </a:prstGeom>
        </p:spPr>
      </p:pic>
      <p:cxnSp>
        <p:nvCxnSpPr>
          <p:cNvPr id="9" name="Straight Connector 8">
            <a:extLst>
              <a:ext uri="{FF2B5EF4-FFF2-40B4-BE49-F238E27FC236}">
                <a16:creationId xmlns:a16="http://schemas.microsoft.com/office/drawing/2014/main" xmlns="" id="{842CF2E1-8BA7-4815-B696-111AB2FB758A}"/>
              </a:ext>
            </a:extLst>
          </p:cNvPr>
          <p:cNvCxnSpPr/>
          <p:nvPr/>
        </p:nvCxnSpPr>
        <p:spPr>
          <a:xfrm>
            <a:off x="0" y="603886"/>
            <a:ext cx="914400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2" name="TextBox 8">
            <a:extLst>
              <a:ext uri="{FF2B5EF4-FFF2-40B4-BE49-F238E27FC236}">
                <a16:creationId xmlns:a16="http://schemas.microsoft.com/office/drawing/2014/main" xmlns="" id="{07490335-89E0-4F88-B0C9-90430EE36136}"/>
              </a:ext>
            </a:extLst>
          </p:cNvPr>
          <p:cNvSpPr txBox="1"/>
          <p:nvPr/>
        </p:nvSpPr>
        <p:spPr>
          <a:xfrm>
            <a:off x="6578218" y="6416060"/>
            <a:ext cx="4139127"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57200"/>
            <a:r>
              <a:rPr lang="en-US" sz="1400" i="1" dirty="0">
                <a:solidFill>
                  <a:prstClr val="black"/>
                </a:solidFill>
                <a:ea typeface="ＭＳ Ｐゴシック" charset="-128"/>
              </a:rPr>
              <a:t>Grabowski et al. NEJM. 2017</a:t>
            </a:r>
            <a:endParaRPr lang="en-GB" sz="1400" i="1" dirty="0">
              <a:solidFill>
                <a:prstClr val="black"/>
              </a:solidFill>
              <a:ea typeface="ＭＳ Ｐゴシック" charset="-128"/>
            </a:endParaRPr>
          </a:p>
        </p:txBody>
      </p:sp>
      <p:pic>
        <p:nvPicPr>
          <p:cNvPr id="13" name="Picture 12"/>
          <p:cNvPicPr>
            <a:picLocks noChangeAspect="1"/>
          </p:cNvPicPr>
          <p:nvPr/>
        </p:nvPicPr>
        <p:blipFill>
          <a:blip r:embed="rId4"/>
          <a:stretch>
            <a:fillRect/>
          </a:stretch>
        </p:blipFill>
        <p:spPr>
          <a:xfrm>
            <a:off x="4622002" y="2352272"/>
            <a:ext cx="4394718" cy="3747832"/>
          </a:xfrm>
          <a:prstGeom prst="rect">
            <a:avLst/>
          </a:prstGeom>
        </p:spPr>
      </p:pic>
      <p:sp>
        <p:nvSpPr>
          <p:cNvPr id="5" name="TextBox 4"/>
          <p:cNvSpPr txBox="1"/>
          <p:nvPr/>
        </p:nvSpPr>
        <p:spPr>
          <a:xfrm>
            <a:off x="585418" y="6165840"/>
            <a:ext cx="449576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Results obtained prior to Universal Test and Treat in 2017 </a:t>
            </a:r>
          </a:p>
        </p:txBody>
      </p:sp>
      <p:pic>
        <p:nvPicPr>
          <p:cNvPr id="14" name="Picture 13">
            <a:extLst>
              <a:ext uri="{FF2B5EF4-FFF2-40B4-BE49-F238E27FC236}">
                <a16:creationId xmlns:a16="http://schemas.microsoft.com/office/drawing/2014/main" xmlns="" id="{3B226CD9-53DD-4911-85FD-64B3853C4BCF}"/>
              </a:ext>
            </a:extLst>
          </p:cNvPr>
          <p:cNvPicPr>
            <a:picLocks noChangeAspect="1" noChangeArrowheads="1"/>
          </p:cNvPicPr>
          <p:nvPr/>
        </p:nvPicPr>
        <p:blipFill rotWithShape="1">
          <a:blip r:embed="rId5" cstate="print"/>
          <a:srcRect l="5966" t="19231" r="66034" b="19231"/>
          <a:stretch/>
        </p:blipFill>
        <p:spPr bwMode="auto">
          <a:xfrm>
            <a:off x="8583651" y="121387"/>
            <a:ext cx="433069" cy="433068"/>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34B90940-4EEB-4622-927D-A807ADEDA8A6}"/>
              </a:ext>
            </a:extLst>
          </p:cNvPr>
          <p:cNvSpPr txBox="1"/>
          <p:nvPr/>
        </p:nvSpPr>
        <p:spPr>
          <a:xfrm>
            <a:off x="1967905" y="2146515"/>
            <a:ext cx="252197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ART coverage</a:t>
            </a:r>
          </a:p>
        </p:txBody>
      </p:sp>
      <p:sp>
        <p:nvSpPr>
          <p:cNvPr id="15" name="TextBox 14">
            <a:extLst>
              <a:ext uri="{FF2B5EF4-FFF2-40B4-BE49-F238E27FC236}">
                <a16:creationId xmlns:a16="http://schemas.microsoft.com/office/drawing/2014/main" xmlns="" id="{5F32CB25-F3A5-4A12-A37F-37A709A111F7}"/>
              </a:ext>
            </a:extLst>
          </p:cNvPr>
          <p:cNvSpPr txBox="1"/>
          <p:nvPr/>
        </p:nvSpPr>
        <p:spPr>
          <a:xfrm>
            <a:off x="5456903" y="2145592"/>
            <a:ext cx="3280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Male circumcision coverage</a:t>
            </a:r>
          </a:p>
        </p:txBody>
      </p:sp>
    </p:spTree>
    <p:extLst>
      <p:ext uri="{BB962C8B-B14F-4D97-AF65-F5344CB8AC3E}">
        <p14:creationId xmlns:p14="http://schemas.microsoft.com/office/powerpoint/2010/main" val="3704011249"/>
      </p:ext>
    </p:extLst>
  </p:cSld>
  <p:clrMapOvr>
    <a:masterClrMapping/>
  </p:clrMapOvr>
  <mc:AlternateContent xmlns:mc="http://schemas.openxmlformats.org/markup-compatibility/2006" xmlns:p14="http://schemas.microsoft.com/office/powerpoint/2010/main">
    <mc:Choice Requires="p14">
      <p:transition spd="slow" p14:dur="2000" advTm="98792"/>
    </mc:Choice>
    <mc:Fallback xmlns="">
      <p:transition spd="slow" advTm="98792"/>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A145F7D1E0524D97A27BF7B928F430" ma:contentTypeVersion="1" ma:contentTypeDescription="Create a new document." ma:contentTypeScope="" ma:versionID="f59f95e2d69ce2553d88ea176380fd80">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75BD15-E789-4D32-B537-293195348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7CB317-75AD-46E0-B2CB-B715F7C8C4F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EE3D955-ABBA-47E8-A838-B405CCB85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29185</TotalTime>
  <Words>1435</Words>
  <Application>Microsoft Office PowerPoint</Application>
  <PresentationFormat>On-screen Show (4:3)</PresentationFormat>
  <Paragraphs>314</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Calibri</vt:lpstr>
      <vt:lpstr>Cambria Math</vt:lpstr>
      <vt:lpstr>Helvetica</vt:lpstr>
      <vt:lpstr>Myriad Arabic</vt:lpstr>
      <vt:lpstr>Myriad Pro Regular</vt:lpstr>
      <vt:lpstr>Times</vt:lpstr>
      <vt:lpstr>Verdana</vt:lpstr>
      <vt:lpstr>Office Theme</vt:lpstr>
      <vt:lpstr>Combination HIV prevention in Rakai, Uganda: Progress, Challenges, and Opportunities  </vt:lpstr>
      <vt:lpstr>Disclosures </vt:lpstr>
      <vt:lpstr>Presentation objectives</vt:lpstr>
      <vt:lpstr>Rakai, Uganda</vt:lpstr>
      <vt:lpstr>The Rakai Community Cohort Study (RCCS)</vt:lpstr>
      <vt:lpstr>RCCS study communities</vt:lpstr>
      <vt:lpstr>Age-specific HIV prevalence in the RCCS</vt:lpstr>
      <vt:lpstr>HIV incidence and scale-up of CHP</vt:lpstr>
      <vt:lpstr>CHP scale-up in agrarian/trading communities</vt:lpstr>
      <vt:lpstr>HIV incidence declines with CHP scale-up</vt:lpstr>
      <vt:lpstr>HIV incidence declines among men and women</vt:lpstr>
      <vt:lpstr>Circumcision and HIV incidence declines among men</vt:lpstr>
      <vt:lpstr>Does combination HIV prevention also reduce HIV incidence in Rakai’s hotspot fishing communities on Lake Victoria?</vt:lpstr>
      <vt:lpstr>CHP scale-up in Lake Victoria fishing communities </vt:lpstr>
      <vt:lpstr>CHP impact in Lake Victoria fishing communities </vt:lpstr>
      <vt:lpstr>Conclusions on CHP impact</vt:lpstr>
      <vt:lpstr>HIV care cascade 2013: Lower ART coverage in men</vt:lpstr>
      <vt:lpstr>HIV care cascade 2013: Lower ART coverage in younger age groups</vt:lpstr>
      <vt:lpstr>ART use lower among persons under 15-29 years with high risk sexual behaviors </vt:lpstr>
      <vt:lpstr>HIV care cascade 2013: Lower ART coverage in recent migrants (arrival &lt; 2 years)</vt:lpstr>
      <vt:lpstr>HIV incidence in recent migrants </vt:lpstr>
      <vt:lpstr>Probability of being a migrant by age</vt:lpstr>
      <vt:lpstr>Could geographically targeted control work?</vt:lpstr>
      <vt:lpstr>Are Lake Victoria fishing communities sources of HIV transmission? </vt:lpstr>
      <vt:lpstr>Migration flows and HIV</vt:lpstr>
      <vt:lpstr>Assessing viral flow between communities</vt:lpstr>
      <vt:lpstr>Viral flows between communities</vt:lpstr>
      <vt:lpstr>Conclusions</vt:lpstr>
      <vt:lpstr>Welcome In-coming Neighbor (WIN) Study </vt:lpstr>
      <vt:lpstr>Acknowledgements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Konrad Crispino</dc:creator>
  <cp:lastModifiedBy>Saal</cp:lastModifiedBy>
  <cp:revision>460</cp:revision>
  <cp:lastPrinted>2015-02-17T18:56:05Z</cp:lastPrinted>
  <dcterms:created xsi:type="dcterms:W3CDTF">2013-12-10T16:45:53Z</dcterms:created>
  <dcterms:modified xsi:type="dcterms:W3CDTF">2018-07-23T09:23:15Z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0x01010074A145F7D1E0524D97A27BF7B928F430</vt:lpwstr>
  </property>
</Properties>
</file>